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35EA51-77C1-43A6-92BE-6A57A3197A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F055B5-3977-4FE9-A3BA-0630AAC8D340}">
      <dgm:prSet/>
      <dgm:spPr/>
      <dgm:t>
        <a:bodyPr/>
        <a:lstStyle/>
        <a:p>
          <a:r>
            <a:rPr lang="en-IN"/>
            <a:t>Dissertation Presentation</a:t>
          </a:r>
          <a:endParaRPr lang="en-US"/>
        </a:p>
      </dgm:t>
    </dgm:pt>
    <dgm:pt modelId="{48730E93-F5C2-431C-8CD8-755C7B8F7932}" type="parTrans" cxnId="{93C3A36D-C3D0-46B5-AF94-EC2862FB8EE1}">
      <dgm:prSet/>
      <dgm:spPr/>
      <dgm:t>
        <a:bodyPr/>
        <a:lstStyle/>
        <a:p>
          <a:endParaRPr lang="en-US"/>
        </a:p>
      </dgm:t>
    </dgm:pt>
    <dgm:pt modelId="{AC4A9195-4506-4F0B-BF1C-68FBDCD7EE4C}" type="sibTrans" cxnId="{93C3A36D-C3D0-46B5-AF94-EC2862FB8EE1}">
      <dgm:prSet/>
      <dgm:spPr/>
      <dgm:t>
        <a:bodyPr/>
        <a:lstStyle/>
        <a:p>
          <a:endParaRPr lang="en-US"/>
        </a:p>
      </dgm:t>
    </dgm:pt>
    <dgm:pt modelId="{BA5907ED-A0CB-453D-809D-BC3048260BAA}">
      <dgm:prSet/>
      <dgm:spPr/>
      <dgm:t>
        <a:bodyPr/>
        <a:lstStyle/>
        <a:p>
          <a:r>
            <a:rPr lang="en-IN" dirty="0"/>
            <a:t>Module </a:t>
          </a:r>
          <a:r>
            <a:rPr lang="en-IN" dirty="0" err="1"/>
            <a:t>Supervisor:Mike</a:t>
          </a:r>
          <a:r>
            <a:rPr lang="en-IN" dirty="0"/>
            <a:t> </a:t>
          </a:r>
          <a:r>
            <a:rPr lang="en-IN" dirty="0" err="1"/>
            <a:t>kretsis</a:t>
          </a:r>
          <a:endParaRPr lang="en-US" dirty="0"/>
        </a:p>
      </dgm:t>
    </dgm:pt>
    <dgm:pt modelId="{FD22E477-E0CB-49AC-B211-2029F3E1C592}" type="parTrans" cxnId="{4A476A18-DE7C-4F2B-B407-9F68096FF20F}">
      <dgm:prSet/>
      <dgm:spPr/>
      <dgm:t>
        <a:bodyPr/>
        <a:lstStyle/>
        <a:p>
          <a:endParaRPr lang="en-US"/>
        </a:p>
      </dgm:t>
    </dgm:pt>
    <dgm:pt modelId="{C861CFE8-8F66-48FF-8593-3D4B716915AE}" type="sibTrans" cxnId="{4A476A18-DE7C-4F2B-B407-9F68096FF20F}">
      <dgm:prSet/>
      <dgm:spPr/>
      <dgm:t>
        <a:bodyPr/>
        <a:lstStyle/>
        <a:p>
          <a:endParaRPr lang="en-US"/>
        </a:p>
      </dgm:t>
    </dgm:pt>
    <dgm:pt modelId="{94FEE3DA-A758-4AD6-B4CF-F68DD7EF77EA}">
      <dgm:prSet/>
      <dgm:spPr/>
      <dgm:t>
        <a:bodyPr/>
        <a:lstStyle/>
        <a:p>
          <a:r>
            <a:rPr lang="en-IN"/>
            <a:t>Module Code:CN7000</a:t>
          </a:r>
          <a:endParaRPr lang="en-US"/>
        </a:p>
      </dgm:t>
    </dgm:pt>
    <dgm:pt modelId="{B24442E3-56C6-4197-B421-BFC01462590E}" type="parTrans" cxnId="{A32FB997-F86A-402A-9CF9-B4C8DFB01876}">
      <dgm:prSet/>
      <dgm:spPr/>
      <dgm:t>
        <a:bodyPr/>
        <a:lstStyle/>
        <a:p>
          <a:endParaRPr lang="en-US"/>
        </a:p>
      </dgm:t>
    </dgm:pt>
    <dgm:pt modelId="{6866B189-464D-43D1-9EE7-9F91AD46B5C5}" type="sibTrans" cxnId="{A32FB997-F86A-402A-9CF9-B4C8DFB01876}">
      <dgm:prSet/>
      <dgm:spPr/>
      <dgm:t>
        <a:bodyPr/>
        <a:lstStyle/>
        <a:p>
          <a:endParaRPr lang="en-US"/>
        </a:p>
      </dgm:t>
    </dgm:pt>
    <dgm:pt modelId="{12A5E594-7971-4F3D-9CE2-09388EF5A453}">
      <dgm:prSet/>
      <dgm:spPr/>
      <dgm:t>
        <a:bodyPr/>
        <a:lstStyle/>
        <a:p>
          <a:r>
            <a:rPr lang="en-IN" dirty="0"/>
            <a:t>Student Name: </a:t>
          </a:r>
          <a:r>
            <a:rPr lang="en-IN" dirty="0" err="1"/>
            <a:t>Konduri</a:t>
          </a:r>
          <a:r>
            <a:rPr lang="en-IN" dirty="0"/>
            <a:t> Varun Kumar</a:t>
          </a:r>
          <a:endParaRPr lang="en-US" dirty="0"/>
        </a:p>
      </dgm:t>
    </dgm:pt>
    <dgm:pt modelId="{FF00674F-10E1-4913-9991-9B0E16A0AE51}" type="sibTrans" cxnId="{13E89BA2-3345-4428-9A24-7108250B9B95}">
      <dgm:prSet/>
      <dgm:spPr/>
      <dgm:t>
        <a:bodyPr/>
        <a:lstStyle/>
        <a:p>
          <a:endParaRPr lang="en-US"/>
        </a:p>
      </dgm:t>
    </dgm:pt>
    <dgm:pt modelId="{E0508357-EC2C-4CA4-A30E-4BC1ADE013F7}" type="parTrans" cxnId="{13E89BA2-3345-4428-9A24-7108250B9B95}">
      <dgm:prSet/>
      <dgm:spPr/>
      <dgm:t>
        <a:bodyPr/>
        <a:lstStyle/>
        <a:p>
          <a:endParaRPr lang="en-US"/>
        </a:p>
      </dgm:t>
    </dgm:pt>
    <dgm:pt modelId="{072B19E8-B068-4D91-8C73-092D89DFCF42}" type="pres">
      <dgm:prSet presAssocID="{A435EA51-77C1-43A6-92BE-6A57A3197A22}" presName="linear" presStyleCnt="0">
        <dgm:presLayoutVars>
          <dgm:animLvl val="lvl"/>
          <dgm:resizeHandles val="exact"/>
        </dgm:presLayoutVars>
      </dgm:prSet>
      <dgm:spPr/>
    </dgm:pt>
    <dgm:pt modelId="{1F14897C-0DEC-454E-8A94-F3A6DAF3C682}" type="pres">
      <dgm:prSet presAssocID="{53F055B5-3977-4FE9-A3BA-0630AAC8D340}" presName="parentText" presStyleLbl="node1" presStyleIdx="0" presStyleCnt="4">
        <dgm:presLayoutVars>
          <dgm:chMax val="0"/>
          <dgm:bulletEnabled val="1"/>
        </dgm:presLayoutVars>
      </dgm:prSet>
      <dgm:spPr/>
    </dgm:pt>
    <dgm:pt modelId="{31E3B669-C6A8-42D4-B407-91951C66ADDE}" type="pres">
      <dgm:prSet presAssocID="{AC4A9195-4506-4F0B-BF1C-68FBDCD7EE4C}" presName="spacer" presStyleCnt="0"/>
      <dgm:spPr/>
    </dgm:pt>
    <dgm:pt modelId="{78928807-7968-45F4-8B1A-E13C4E06C3D9}" type="pres">
      <dgm:prSet presAssocID="{12A5E594-7971-4F3D-9CE2-09388EF5A453}" presName="parentText" presStyleLbl="node1" presStyleIdx="1" presStyleCnt="4">
        <dgm:presLayoutVars>
          <dgm:chMax val="0"/>
          <dgm:bulletEnabled val="1"/>
        </dgm:presLayoutVars>
      </dgm:prSet>
      <dgm:spPr/>
    </dgm:pt>
    <dgm:pt modelId="{832D2A79-92C3-4346-BFB8-354AA962E1CF}" type="pres">
      <dgm:prSet presAssocID="{FF00674F-10E1-4913-9991-9B0E16A0AE51}" presName="spacer" presStyleCnt="0"/>
      <dgm:spPr/>
    </dgm:pt>
    <dgm:pt modelId="{5063E2C9-FD3B-406E-97CF-E25457B74C45}" type="pres">
      <dgm:prSet presAssocID="{BA5907ED-A0CB-453D-809D-BC3048260BAA}" presName="parentText" presStyleLbl="node1" presStyleIdx="2" presStyleCnt="4">
        <dgm:presLayoutVars>
          <dgm:chMax val="0"/>
          <dgm:bulletEnabled val="1"/>
        </dgm:presLayoutVars>
      </dgm:prSet>
      <dgm:spPr/>
    </dgm:pt>
    <dgm:pt modelId="{84815B9B-EAA8-46D3-AB16-828DA5A6B905}" type="pres">
      <dgm:prSet presAssocID="{C861CFE8-8F66-48FF-8593-3D4B716915AE}" presName="spacer" presStyleCnt="0"/>
      <dgm:spPr/>
    </dgm:pt>
    <dgm:pt modelId="{34BAC1FC-BC96-4ED7-8CBE-020005C9F17F}" type="pres">
      <dgm:prSet presAssocID="{94FEE3DA-A758-4AD6-B4CF-F68DD7EF77EA}" presName="parentText" presStyleLbl="node1" presStyleIdx="3" presStyleCnt="4">
        <dgm:presLayoutVars>
          <dgm:chMax val="0"/>
          <dgm:bulletEnabled val="1"/>
        </dgm:presLayoutVars>
      </dgm:prSet>
      <dgm:spPr/>
    </dgm:pt>
  </dgm:ptLst>
  <dgm:cxnLst>
    <dgm:cxn modelId="{4A476A18-DE7C-4F2B-B407-9F68096FF20F}" srcId="{A435EA51-77C1-43A6-92BE-6A57A3197A22}" destId="{BA5907ED-A0CB-453D-809D-BC3048260BAA}" srcOrd="2" destOrd="0" parTransId="{FD22E477-E0CB-49AC-B211-2029F3E1C592}" sibTransId="{C861CFE8-8F66-48FF-8593-3D4B716915AE}"/>
    <dgm:cxn modelId="{3B884161-DA91-48FA-9A30-B37CF455AA53}" type="presOf" srcId="{53F055B5-3977-4FE9-A3BA-0630AAC8D340}" destId="{1F14897C-0DEC-454E-8A94-F3A6DAF3C682}" srcOrd="0" destOrd="0" presId="urn:microsoft.com/office/officeart/2005/8/layout/vList2"/>
    <dgm:cxn modelId="{93C3A36D-C3D0-46B5-AF94-EC2862FB8EE1}" srcId="{A435EA51-77C1-43A6-92BE-6A57A3197A22}" destId="{53F055B5-3977-4FE9-A3BA-0630AAC8D340}" srcOrd="0" destOrd="0" parTransId="{48730E93-F5C2-431C-8CD8-755C7B8F7932}" sibTransId="{AC4A9195-4506-4F0B-BF1C-68FBDCD7EE4C}"/>
    <dgm:cxn modelId="{97762470-EADC-42A0-AF9B-1857F0B4321A}" type="presOf" srcId="{BA5907ED-A0CB-453D-809D-BC3048260BAA}" destId="{5063E2C9-FD3B-406E-97CF-E25457B74C45}" srcOrd="0" destOrd="0" presId="urn:microsoft.com/office/officeart/2005/8/layout/vList2"/>
    <dgm:cxn modelId="{9B71F387-62A0-4680-A144-C3AA03D03CCA}" type="presOf" srcId="{12A5E594-7971-4F3D-9CE2-09388EF5A453}" destId="{78928807-7968-45F4-8B1A-E13C4E06C3D9}" srcOrd="0" destOrd="0" presId="urn:microsoft.com/office/officeart/2005/8/layout/vList2"/>
    <dgm:cxn modelId="{A32FB997-F86A-402A-9CF9-B4C8DFB01876}" srcId="{A435EA51-77C1-43A6-92BE-6A57A3197A22}" destId="{94FEE3DA-A758-4AD6-B4CF-F68DD7EF77EA}" srcOrd="3" destOrd="0" parTransId="{B24442E3-56C6-4197-B421-BFC01462590E}" sibTransId="{6866B189-464D-43D1-9EE7-9F91AD46B5C5}"/>
    <dgm:cxn modelId="{13E89BA2-3345-4428-9A24-7108250B9B95}" srcId="{A435EA51-77C1-43A6-92BE-6A57A3197A22}" destId="{12A5E594-7971-4F3D-9CE2-09388EF5A453}" srcOrd="1" destOrd="0" parTransId="{E0508357-EC2C-4CA4-A30E-4BC1ADE013F7}" sibTransId="{FF00674F-10E1-4913-9991-9B0E16A0AE51}"/>
    <dgm:cxn modelId="{954248A3-2BFA-4368-AA7E-816D1B6DB5BF}" type="presOf" srcId="{A435EA51-77C1-43A6-92BE-6A57A3197A22}" destId="{072B19E8-B068-4D91-8C73-092D89DFCF42}" srcOrd="0" destOrd="0" presId="urn:microsoft.com/office/officeart/2005/8/layout/vList2"/>
    <dgm:cxn modelId="{C2F2D4FB-DA64-4A83-88DA-21D98EA9AB51}" type="presOf" srcId="{94FEE3DA-A758-4AD6-B4CF-F68DD7EF77EA}" destId="{34BAC1FC-BC96-4ED7-8CBE-020005C9F17F}" srcOrd="0" destOrd="0" presId="urn:microsoft.com/office/officeart/2005/8/layout/vList2"/>
    <dgm:cxn modelId="{43DDC6AE-CCEC-4851-A3E9-6B80684C5127}" type="presParOf" srcId="{072B19E8-B068-4D91-8C73-092D89DFCF42}" destId="{1F14897C-0DEC-454E-8A94-F3A6DAF3C682}" srcOrd="0" destOrd="0" presId="urn:microsoft.com/office/officeart/2005/8/layout/vList2"/>
    <dgm:cxn modelId="{FCC2FC1B-BC24-41DE-A74B-D273290752A8}" type="presParOf" srcId="{072B19E8-B068-4D91-8C73-092D89DFCF42}" destId="{31E3B669-C6A8-42D4-B407-91951C66ADDE}" srcOrd="1" destOrd="0" presId="urn:microsoft.com/office/officeart/2005/8/layout/vList2"/>
    <dgm:cxn modelId="{82DC0FBF-700B-4AC9-9282-191722FE02EC}" type="presParOf" srcId="{072B19E8-B068-4D91-8C73-092D89DFCF42}" destId="{78928807-7968-45F4-8B1A-E13C4E06C3D9}" srcOrd="2" destOrd="0" presId="urn:microsoft.com/office/officeart/2005/8/layout/vList2"/>
    <dgm:cxn modelId="{796A1EBC-9DCB-47CB-93F3-8F0FD8831CAE}" type="presParOf" srcId="{072B19E8-B068-4D91-8C73-092D89DFCF42}" destId="{832D2A79-92C3-4346-BFB8-354AA962E1CF}" srcOrd="3" destOrd="0" presId="urn:microsoft.com/office/officeart/2005/8/layout/vList2"/>
    <dgm:cxn modelId="{09C7458C-C111-429F-83E1-2FC6B97E9514}" type="presParOf" srcId="{072B19E8-B068-4D91-8C73-092D89DFCF42}" destId="{5063E2C9-FD3B-406E-97CF-E25457B74C45}" srcOrd="4" destOrd="0" presId="urn:microsoft.com/office/officeart/2005/8/layout/vList2"/>
    <dgm:cxn modelId="{12443161-79E3-404D-BF2A-2C0C311CDE23}" type="presParOf" srcId="{072B19E8-B068-4D91-8C73-092D89DFCF42}" destId="{84815B9B-EAA8-46D3-AB16-828DA5A6B905}" srcOrd="5" destOrd="0" presId="urn:microsoft.com/office/officeart/2005/8/layout/vList2"/>
    <dgm:cxn modelId="{B0034B2E-2396-4BCC-BC7B-95C6462410EC}" type="presParOf" srcId="{072B19E8-B068-4D91-8C73-092D89DFCF42}" destId="{34BAC1FC-BC96-4ED7-8CBE-020005C9F17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4897C-0DEC-454E-8A94-F3A6DAF3C682}">
      <dsp:nvSpPr>
        <dsp:cNvPr id="0" name=""/>
        <dsp:cNvSpPr/>
      </dsp:nvSpPr>
      <dsp:spPr>
        <a:xfrm>
          <a:off x="0" y="3177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a:t>Dissertation Presentation</a:t>
          </a:r>
          <a:endParaRPr lang="en-US" sz="4100" kern="1200"/>
        </a:p>
      </dsp:txBody>
      <dsp:txXfrm>
        <a:off x="48005" y="79784"/>
        <a:ext cx="10419590" cy="887374"/>
      </dsp:txXfrm>
    </dsp:sp>
    <dsp:sp modelId="{78928807-7968-45F4-8B1A-E13C4E06C3D9}">
      <dsp:nvSpPr>
        <dsp:cNvPr id="0" name=""/>
        <dsp:cNvSpPr/>
      </dsp:nvSpPr>
      <dsp:spPr>
        <a:xfrm>
          <a:off x="0" y="113324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Student Name: </a:t>
          </a:r>
          <a:r>
            <a:rPr lang="en-IN" sz="4100" kern="1200" dirty="0" err="1"/>
            <a:t>Konduri</a:t>
          </a:r>
          <a:r>
            <a:rPr lang="en-IN" sz="4100" kern="1200" dirty="0"/>
            <a:t> Varun Kumar</a:t>
          </a:r>
          <a:endParaRPr lang="en-US" sz="4100" kern="1200" dirty="0"/>
        </a:p>
      </dsp:txBody>
      <dsp:txXfrm>
        <a:off x="48005" y="1181249"/>
        <a:ext cx="10419590" cy="887374"/>
      </dsp:txXfrm>
    </dsp:sp>
    <dsp:sp modelId="{5063E2C9-FD3B-406E-97CF-E25457B74C45}">
      <dsp:nvSpPr>
        <dsp:cNvPr id="0" name=""/>
        <dsp:cNvSpPr/>
      </dsp:nvSpPr>
      <dsp:spPr>
        <a:xfrm>
          <a:off x="0" y="223470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Module </a:t>
          </a:r>
          <a:r>
            <a:rPr lang="en-IN" sz="4100" kern="1200" dirty="0" err="1"/>
            <a:t>Supervisor:Mike</a:t>
          </a:r>
          <a:r>
            <a:rPr lang="en-IN" sz="4100" kern="1200" dirty="0"/>
            <a:t> </a:t>
          </a:r>
          <a:r>
            <a:rPr lang="en-IN" sz="4100" kern="1200" dirty="0" err="1"/>
            <a:t>kretsis</a:t>
          </a:r>
          <a:endParaRPr lang="en-US" sz="4100" kern="1200" dirty="0"/>
        </a:p>
      </dsp:txBody>
      <dsp:txXfrm>
        <a:off x="48005" y="2282714"/>
        <a:ext cx="10419590" cy="887374"/>
      </dsp:txXfrm>
    </dsp:sp>
    <dsp:sp modelId="{34BAC1FC-BC96-4ED7-8CBE-020005C9F17F}">
      <dsp:nvSpPr>
        <dsp:cNvPr id="0" name=""/>
        <dsp:cNvSpPr/>
      </dsp:nvSpPr>
      <dsp:spPr>
        <a:xfrm>
          <a:off x="0" y="333617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a:t>Module Code:CN7000</a:t>
          </a:r>
          <a:endParaRPr lang="en-US" sz="4100" kern="1200"/>
        </a:p>
      </dsp:txBody>
      <dsp:txXfrm>
        <a:off x="48005" y="3384179"/>
        <a:ext cx="10419590"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5F5E3-EC85-4320-BEB1-B34B830D2EF0}"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3310601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F5E3-EC85-4320-BEB1-B34B830D2EF0}"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260116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F5E3-EC85-4320-BEB1-B34B830D2EF0}"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402571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F5E3-EC85-4320-BEB1-B34B830D2EF0}"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304970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5F5E3-EC85-4320-BEB1-B34B830D2EF0}"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236028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5F5E3-EC85-4320-BEB1-B34B830D2EF0}"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285119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5F5E3-EC85-4320-BEB1-B34B830D2EF0}" type="datetimeFigureOut">
              <a:rPr lang="en-IN" smtClean="0"/>
              <a:t>27-11-2021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239385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5F5E3-EC85-4320-BEB1-B34B830D2EF0}" type="datetimeFigureOut">
              <a:rPr lang="en-IN" smtClean="0"/>
              <a:t>27-11-2021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318439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F5E3-EC85-4320-BEB1-B34B830D2EF0}" type="datetimeFigureOut">
              <a:rPr lang="en-IN" smtClean="0"/>
              <a:t>27-11-2021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107691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5F5E3-EC85-4320-BEB1-B34B830D2EF0}"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38870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85F5E3-EC85-4320-BEB1-B34B830D2EF0}"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5444B-5BA3-4310-8858-A3EEEFC02E35}" type="slidenum">
              <a:rPr lang="en-IN" smtClean="0"/>
              <a:t>‹#›</a:t>
            </a:fld>
            <a:endParaRPr lang="en-IN"/>
          </a:p>
        </p:txBody>
      </p:sp>
    </p:spTree>
    <p:extLst>
      <p:ext uri="{BB962C8B-B14F-4D97-AF65-F5344CB8AC3E}">
        <p14:creationId xmlns:p14="http://schemas.microsoft.com/office/powerpoint/2010/main" val="70110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5F5E3-EC85-4320-BEB1-B34B830D2EF0}" type="datetimeFigureOut">
              <a:rPr lang="en-IN" smtClean="0"/>
              <a:t>27-11-2021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5444B-5BA3-4310-8858-A3EEEFC02E35}" type="slidenum">
              <a:rPr lang="en-IN" smtClean="0"/>
              <a:t>‹#›</a:t>
            </a:fld>
            <a:endParaRPr lang="en-IN"/>
          </a:p>
        </p:txBody>
      </p:sp>
    </p:spTree>
    <p:extLst>
      <p:ext uri="{BB962C8B-B14F-4D97-AF65-F5344CB8AC3E}">
        <p14:creationId xmlns:p14="http://schemas.microsoft.com/office/powerpoint/2010/main" val="2794761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F65A5-6A3D-4977-9B40-F60B17070A75}"/>
              </a:ext>
            </a:extLst>
          </p:cNvPr>
          <p:cNvSpPr>
            <a:spLocks noGrp="1"/>
          </p:cNvSpPr>
          <p:nvPr>
            <p:ph type="title"/>
          </p:nvPr>
        </p:nvSpPr>
        <p:spPr/>
        <p:txBody>
          <a:bodyPr/>
          <a:lstStyle/>
          <a:p>
            <a:r>
              <a:rPr lang="en-IN" b="1" dirty="0">
                <a:solidFill>
                  <a:srgbClr val="FF0000"/>
                </a:solidFill>
              </a:rPr>
              <a:t>Twitter US Airline Sentimental Analysis</a:t>
            </a:r>
          </a:p>
        </p:txBody>
      </p:sp>
      <p:graphicFrame>
        <p:nvGraphicFramePr>
          <p:cNvPr id="7" name="Content Placeholder 4">
            <a:extLst>
              <a:ext uri="{FF2B5EF4-FFF2-40B4-BE49-F238E27FC236}">
                <a16:creationId xmlns:a16="http://schemas.microsoft.com/office/drawing/2014/main" id="{32E96BB9-E044-498A-9364-9BE364D0AEDE}"/>
              </a:ext>
            </a:extLst>
          </p:cNvPr>
          <p:cNvGraphicFramePr>
            <a:graphicFrameLocks noGrp="1"/>
          </p:cNvGraphicFramePr>
          <p:nvPr>
            <p:ph idx="1"/>
            <p:extLst>
              <p:ext uri="{D42A27DB-BD31-4B8C-83A1-F6EECF244321}">
                <p14:modId xmlns:p14="http://schemas.microsoft.com/office/powerpoint/2010/main" val="31932705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07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FDE8-1600-4A98-AA1E-DE5AAD33AEC3}"/>
              </a:ext>
            </a:extLst>
          </p:cNvPr>
          <p:cNvSpPr>
            <a:spLocks noGrp="1"/>
          </p:cNvSpPr>
          <p:nvPr>
            <p:ph type="title"/>
          </p:nvPr>
        </p:nvSpPr>
        <p:spPr>
          <a:xfrm>
            <a:off x="648929" y="629266"/>
            <a:ext cx="3505495" cy="1622321"/>
          </a:xfrm>
        </p:spPr>
        <p:txBody>
          <a:bodyPr>
            <a:normAutofit/>
          </a:bodyPr>
          <a:lstStyle/>
          <a:p>
            <a:r>
              <a:rPr lang="en-IN" sz="3200" dirty="0">
                <a:solidFill>
                  <a:srgbClr val="FF0000"/>
                </a:solidFill>
              </a:rPr>
              <a:t>Tweets on each airline</a:t>
            </a:r>
          </a:p>
        </p:txBody>
      </p:sp>
      <p:sp>
        <p:nvSpPr>
          <p:cNvPr id="3" name="Content Placeholder 2">
            <a:extLst>
              <a:ext uri="{FF2B5EF4-FFF2-40B4-BE49-F238E27FC236}">
                <a16:creationId xmlns:a16="http://schemas.microsoft.com/office/drawing/2014/main" id="{8CDB9005-FF46-4467-B999-234B497CFBE0}"/>
              </a:ext>
            </a:extLst>
          </p:cNvPr>
          <p:cNvSpPr>
            <a:spLocks noGrp="1"/>
          </p:cNvSpPr>
          <p:nvPr>
            <p:ph idx="1"/>
          </p:nvPr>
        </p:nvSpPr>
        <p:spPr>
          <a:xfrm>
            <a:off x="648931" y="2438400"/>
            <a:ext cx="3505494" cy="3785419"/>
          </a:xfrm>
        </p:spPr>
        <p:txBody>
          <a:bodyPr>
            <a:normAutofit/>
          </a:bodyPr>
          <a:lstStyle/>
          <a:p>
            <a:r>
              <a:rPr lang="en-IN" sz="1700" dirty="0">
                <a:latin typeface="+mj-lt"/>
              </a:rPr>
              <a:t>Tweets on different air lines are shown in the pie chart.</a:t>
            </a:r>
          </a:p>
          <a:p>
            <a:endParaRPr lang="en-IN" sz="2000" dirty="0"/>
          </a:p>
        </p:txBody>
      </p:sp>
      <p:pic>
        <p:nvPicPr>
          <p:cNvPr id="4098" name="Picture 2">
            <a:extLst>
              <a:ext uri="{FF2B5EF4-FFF2-40B4-BE49-F238E27FC236}">
                <a16:creationId xmlns:a16="http://schemas.microsoft.com/office/drawing/2014/main" id="{14345821-1D92-4D99-8DD3-69CDE6D930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392188"/>
            <a:ext cx="6019331" cy="407037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34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98C0-C683-4836-BFA7-C49D568D7EDC}"/>
              </a:ext>
            </a:extLst>
          </p:cNvPr>
          <p:cNvSpPr>
            <a:spLocks noGrp="1"/>
          </p:cNvSpPr>
          <p:nvPr>
            <p:ph type="title"/>
          </p:nvPr>
        </p:nvSpPr>
        <p:spPr>
          <a:xfrm>
            <a:off x="648929" y="629266"/>
            <a:ext cx="3505495" cy="1622321"/>
          </a:xfrm>
        </p:spPr>
        <p:txBody>
          <a:bodyPr>
            <a:normAutofit/>
          </a:bodyPr>
          <a:lstStyle/>
          <a:p>
            <a:r>
              <a:rPr lang="en-IN" sz="3200" dirty="0">
                <a:solidFill>
                  <a:srgbClr val="FF0000"/>
                </a:solidFill>
              </a:rPr>
              <a:t>Sentiment on tweets</a:t>
            </a:r>
          </a:p>
        </p:txBody>
      </p:sp>
      <p:sp>
        <p:nvSpPr>
          <p:cNvPr id="3" name="Content Placeholder 2">
            <a:extLst>
              <a:ext uri="{FF2B5EF4-FFF2-40B4-BE49-F238E27FC236}">
                <a16:creationId xmlns:a16="http://schemas.microsoft.com/office/drawing/2014/main" id="{1E0A175F-500B-482A-A02A-C9F0610AA58A}"/>
              </a:ext>
            </a:extLst>
          </p:cNvPr>
          <p:cNvSpPr>
            <a:spLocks noGrp="1"/>
          </p:cNvSpPr>
          <p:nvPr>
            <p:ph idx="1"/>
          </p:nvPr>
        </p:nvSpPr>
        <p:spPr>
          <a:xfrm>
            <a:off x="648931" y="2438400"/>
            <a:ext cx="3505494" cy="3785419"/>
          </a:xfrm>
        </p:spPr>
        <p:txBody>
          <a:bodyPr>
            <a:normAutofit/>
          </a:bodyPr>
          <a:lstStyle/>
          <a:p>
            <a:r>
              <a:rPr lang="en-IN" sz="1700" dirty="0">
                <a:latin typeface="+mj-lt"/>
              </a:rPr>
              <a:t>H</a:t>
            </a:r>
            <a:r>
              <a:rPr lang="en-IN" sz="1700" b="0" i="0" dirty="0">
                <a:effectLst/>
                <a:latin typeface="+mj-lt"/>
              </a:rPr>
              <a:t>ow many of these tweets per airline are negative, positive and neutral are demonstrated in the mat plot lib </a:t>
            </a:r>
          </a:p>
          <a:p>
            <a:endParaRPr lang="en-IN" sz="1700" dirty="0">
              <a:latin typeface="+mj-lt"/>
            </a:endParaRPr>
          </a:p>
        </p:txBody>
      </p:sp>
      <p:pic>
        <p:nvPicPr>
          <p:cNvPr id="5122" name="Picture 2">
            <a:extLst>
              <a:ext uri="{FF2B5EF4-FFF2-40B4-BE49-F238E27FC236}">
                <a16:creationId xmlns:a16="http://schemas.microsoft.com/office/drawing/2014/main" id="{C7B4FECB-4EDB-41BA-9764-32C1F7BA6A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380805"/>
            <a:ext cx="6019331" cy="409314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92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C43F-B009-415E-9C0A-9F17B9A9866C}"/>
              </a:ext>
            </a:extLst>
          </p:cNvPr>
          <p:cNvSpPr>
            <a:spLocks noGrp="1"/>
          </p:cNvSpPr>
          <p:nvPr>
            <p:ph type="title"/>
          </p:nvPr>
        </p:nvSpPr>
        <p:spPr>
          <a:xfrm>
            <a:off x="648929" y="629266"/>
            <a:ext cx="3505495" cy="1622321"/>
          </a:xfrm>
        </p:spPr>
        <p:txBody>
          <a:bodyPr>
            <a:normAutofit/>
          </a:bodyPr>
          <a:lstStyle/>
          <a:p>
            <a:r>
              <a:rPr lang="en-IN" sz="3200" dirty="0">
                <a:solidFill>
                  <a:srgbClr val="FF0000"/>
                </a:solidFill>
              </a:rPr>
              <a:t>Reason for Tweet</a:t>
            </a:r>
          </a:p>
        </p:txBody>
      </p:sp>
      <p:sp>
        <p:nvSpPr>
          <p:cNvPr id="3" name="Content Placeholder 2">
            <a:extLst>
              <a:ext uri="{FF2B5EF4-FFF2-40B4-BE49-F238E27FC236}">
                <a16:creationId xmlns:a16="http://schemas.microsoft.com/office/drawing/2014/main" id="{577F2118-0DDC-474E-A078-4E84D28B213C}"/>
              </a:ext>
            </a:extLst>
          </p:cNvPr>
          <p:cNvSpPr>
            <a:spLocks noGrp="1"/>
          </p:cNvSpPr>
          <p:nvPr>
            <p:ph idx="1"/>
          </p:nvPr>
        </p:nvSpPr>
        <p:spPr>
          <a:xfrm>
            <a:off x="648931" y="2438400"/>
            <a:ext cx="3505494" cy="3785419"/>
          </a:xfrm>
        </p:spPr>
        <p:txBody>
          <a:bodyPr>
            <a:normAutofit/>
          </a:bodyPr>
          <a:lstStyle/>
          <a:p>
            <a:r>
              <a:rPr lang="en-IN" sz="1700" dirty="0">
                <a:latin typeface="+mj-lt"/>
              </a:rPr>
              <a:t>Due to various reasons passengers have tweet the airlines the results are shown in the image:</a:t>
            </a:r>
          </a:p>
          <a:p>
            <a:endParaRPr lang="en-IN" sz="1700" dirty="0">
              <a:latin typeface="+mj-lt"/>
            </a:endParaRPr>
          </a:p>
        </p:txBody>
      </p:sp>
      <p:pic>
        <p:nvPicPr>
          <p:cNvPr id="6146" name="Picture 2" descr="Chart, bar chart&#10;&#10;Description automatically generated">
            <a:extLst>
              <a:ext uri="{FF2B5EF4-FFF2-40B4-BE49-F238E27FC236}">
                <a16:creationId xmlns:a16="http://schemas.microsoft.com/office/drawing/2014/main" id="{DB11C342-5295-4117-9E5D-30EC165AEC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2005310"/>
            <a:ext cx="6019331" cy="284413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5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2102-6923-43B6-B238-95DED92DE837}"/>
              </a:ext>
            </a:extLst>
          </p:cNvPr>
          <p:cNvSpPr>
            <a:spLocks noGrp="1"/>
          </p:cNvSpPr>
          <p:nvPr>
            <p:ph type="title"/>
          </p:nvPr>
        </p:nvSpPr>
        <p:spPr/>
        <p:txBody>
          <a:bodyPr/>
          <a:lstStyle/>
          <a:p>
            <a:r>
              <a:rPr lang="en-IN" sz="4400" dirty="0">
                <a:solidFill>
                  <a:srgbClr val="FF0000"/>
                </a:solidFill>
              </a:rPr>
              <a:t>Accuracy Scores</a:t>
            </a:r>
            <a:endParaRPr lang="en-IN" dirty="0"/>
          </a:p>
        </p:txBody>
      </p:sp>
      <p:sp>
        <p:nvSpPr>
          <p:cNvPr id="3" name="Text Placeholder 2">
            <a:extLst>
              <a:ext uri="{FF2B5EF4-FFF2-40B4-BE49-F238E27FC236}">
                <a16:creationId xmlns:a16="http://schemas.microsoft.com/office/drawing/2014/main" id="{B46E55F0-C225-4CCC-8569-BD91923DC68C}"/>
              </a:ext>
            </a:extLst>
          </p:cNvPr>
          <p:cNvSpPr>
            <a:spLocks noGrp="1"/>
          </p:cNvSpPr>
          <p:nvPr>
            <p:ph type="body" idx="1"/>
          </p:nvPr>
        </p:nvSpPr>
        <p:spPr>
          <a:xfrm>
            <a:off x="839788" y="1690688"/>
            <a:ext cx="5157787" cy="1173037"/>
          </a:xfrm>
        </p:spPr>
        <p:txBody>
          <a:bodyPr>
            <a:normAutofit fontScale="62500" lnSpcReduction="20000"/>
          </a:bodyPr>
          <a:lstStyle/>
          <a:p>
            <a:endParaRPr lang="en-IN" sz="2000" dirty="0">
              <a:solidFill>
                <a:srgbClr val="FF0000"/>
              </a:solidFill>
              <a:latin typeface="+mj-lt"/>
            </a:endParaRPr>
          </a:p>
          <a:p>
            <a:r>
              <a:rPr lang="en-IN" sz="2000" dirty="0">
                <a:solidFill>
                  <a:srgbClr val="FF0000"/>
                </a:solidFill>
                <a:latin typeface="+mj-lt"/>
              </a:rPr>
              <a:t>Logistic Regression</a:t>
            </a:r>
          </a:p>
          <a:p>
            <a:r>
              <a:rPr lang="en-IN" b="0" dirty="0">
                <a:effectLst/>
                <a:latin typeface="+mj-lt"/>
                <a:ea typeface="Times New Roman" panose="02020603050405020304" pitchFamily="18" charset="0"/>
              </a:rPr>
              <a:t>The accuracy score of the logistic regression was 79.1% which is good, this algorithm predicts the emotions of the tweets. </a:t>
            </a:r>
          </a:p>
          <a:p>
            <a:endParaRPr lang="en-IN" sz="2000" dirty="0">
              <a:solidFill>
                <a:srgbClr val="FF0000"/>
              </a:solidFill>
              <a:latin typeface="+mj-lt"/>
            </a:endParaRPr>
          </a:p>
        </p:txBody>
      </p:sp>
      <p:graphicFrame>
        <p:nvGraphicFramePr>
          <p:cNvPr id="7" name="Table 7">
            <a:extLst>
              <a:ext uri="{FF2B5EF4-FFF2-40B4-BE49-F238E27FC236}">
                <a16:creationId xmlns:a16="http://schemas.microsoft.com/office/drawing/2014/main" id="{1A757FFA-BD01-4204-A4AD-96781A0FDAFF}"/>
              </a:ext>
            </a:extLst>
          </p:cNvPr>
          <p:cNvGraphicFramePr>
            <a:graphicFrameLocks noGrp="1"/>
          </p:cNvGraphicFramePr>
          <p:nvPr>
            <p:ph sz="half" idx="2"/>
            <p:extLst>
              <p:ext uri="{D42A27DB-BD31-4B8C-83A1-F6EECF244321}">
                <p14:modId xmlns:p14="http://schemas.microsoft.com/office/powerpoint/2010/main" val="3353459359"/>
              </p:ext>
            </p:extLst>
          </p:nvPr>
        </p:nvGraphicFramePr>
        <p:xfrm>
          <a:off x="862017" y="3049429"/>
          <a:ext cx="5157784" cy="2595880"/>
        </p:xfrm>
        <a:graphic>
          <a:graphicData uri="http://schemas.openxmlformats.org/drawingml/2006/table">
            <a:tbl>
              <a:tblPr firstRow="1" bandRow="1">
                <a:tableStyleId>{5C22544A-7EE6-4342-B048-85BDC9FD1C3A}</a:tableStyleId>
              </a:tblPr>
              <a:tblGrid>
                <a:gridCol w="1289446">
                  <a:extLst>
                    <a:ext uri="{9D8B030D-6E8A-4147-A177-3AD203B41FA5}">
                      <a16:colId xmlns:a16="http://schemas.microsoft.com/office/drawing/2014/main" val="3844497316"/>
                    </a:ext>
                  </a:extLst>
                </a:gridCol>
                <a:gridCol w="1289446">
                  <a:extLst>
                    <a:ext uri="{9D8B030D-6E8A-4147-A177-3AD203B41FA5}">
                      <a16:colId xmlns:a16="http://schemas.microsoft.com/office/drawing/2014/main" val="4247316245"/>
                    </a:ext>
                  </a:extLst>
                </a:gridCol>
                <a:gridCol w="1289446">
                  <a:extLst>
                    <a:ext uri="{9D8B030D-6E8A-4147-A177-3AD203B41FA5}">
                      <a16:colId xmlns:a16="http://schemas.microsoft.com/office/drawing/2014/main" val="60965424"/>
                    </a:ext>
                  </a:extLst>
                </a:gridCol>
                <a:gridCol w="1289446">
                  <a:extLst>
                    <a:ext uri="{9D8B030D-6E8A-4147-A177-3AD203B41FA5}">
                      <a16:colId xmlns:a16="http://schemas.microsoft.com/office/drawing/2014/main" val="1628234199"/>
                    </a:ext>
                  </a:extLst>
                </a:gridCol>
              </a:tblGrid>
              <a:tr h="370840">
                <a:tc>
                  <a:txBody>
                    <a:bodyPr/>
                    <a:lstStyle/>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8717143"/>
                  </a:ext>
                </a:extLst>
              </a:tr>
              <a:tr h="370840">
                <a:tc>
                  <a:txBody>
                    <a:bodyPr/>
                    <a:lstStyle/>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Negative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0.81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0.87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223775"/>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Neutral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0.48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0.56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8772354"/>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Positive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0.81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0.69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8208010"/>
                  </a:ext>
                </a:extLst>
              </a:tr>
              <a:tr h="370840">
                <a:tc>
                  <a:txBody>
                    <a:bodyPr/>
                    <a:lstStyle/>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7431940"/>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Macro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0.67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0.76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0.71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86826934"/>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Weighted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0.83</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0.80</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9919682"/>
                  </a:ext>
                </a:extLst>
              </a:tr>
            </a:tbl>
          </a:graphicData>
        </a:graphic>
      </p:graphicFrame>
      <p:sp>
        <p:nvSpPr>
          <p:cNvPr id="5" name="Text Placeholder 4">
            <a:extLst>
              <a:ext uri="{FF2B5EF4-FFF2-40B4-BE49-F238E27FC236}">
                <a16:creationId xmlns:a16="http://schemas.microsoft.com/office/drawing/2014/main" id="{9A32F794-94EC-4829-AAF2-590E7C6D1D41}"/>
              </a:ext>
            </a:extLst>
          </p:cNvPr>
          <p:cNvSpPr>
            <a:spLocks noGrp="1"/>
          </p:cNvSpPr>
          <p:nvPr>
            <p:ph type="body" sz="quarter" idx="3"/>
          </p:nvPr>
        </p:nvSpPr>
        <p:spPr>
          <a:xfrm>
            <a:off x="6172200" y="1828800"/>
            <a:ext cx="5183188" cy="1025400"/>
          </a:xfrm>
        </p:spPr>
        <p:txBody>
          <a:bodyPr>
            <a:normAutofit fontScale="62500" lnSpcReduction="20000"/>
          </a:bodyPr>
          <a:lstStyle/>
          <a:p>
            <a:r>
              <a:rPr lang="en-IN" sz="2700" dirty="0">
                <a:solidFill>
                  <a:srgbClr val="FF0000"/>
                </a:solidFill>
                <a:effectLst/>
                <a:latin typeface="+mj-lt"/>
                <a:ea typeface="Times New Roman" panose="02020603050405020304" pitchFamily="18" charset="0"/>
                <a:cs typeface="Times New Roman" panose="02020603050405020304" pitchFamily="18" charset="0"/>
              </a:rPr>
              <a:t>Multinomial Naïve Bayes:</a:t>
            </a:r>
          </a:p>
          <a:p>
            <a:r>
              <a:rPr lang="en-IN" sz="2700" b="0" dirty="0" err="1">
                <a:effectLst/>
                <a:latin typeface="+mj-lt"/>
                <a:ea typeface="Times New Roman" panose="02020603050405020304" pitchFamily="18" charset="0"/>
                <a:cs typeface="Times New Roman" panose="02020603050405020304" pitchFamily="18" charset="0"/>
              </a:rPr>
              <a:t>MultinomialNB</a:t>
            </a:r>
            <a:r>
              <a:rPr lang="en-IN" sz="2700" b="0" dirty="0">
                <a:effectLst/>
                <a:latin typeface="+mj-lt"/>
                <a:ea typeface="Times New Roman" panose="02020603050405020304" pitchFamily="18" charset="0"/>
                <a:cs typeface="Times New Roman" panose="02020603050405020304" pitchFamily="18" charset="0"/>
              </a:rPr>
              <a:t> Accuracy Score is 69.69%.</a:t>
            </a:r>
          </a:p>
          <a:p>
            <a:endParaRPr lang="en-IN" sz="1700" dirty="0">
              <a:latin typeface="+mj-lt"/>
            </a:endParaRPr>
          </a:p>
        </p:txBody>
      </p:sp>
      <p:graphicFrame>
        <p:nvGraphicFramePr>
          <p:cNvPr id="8" name="Table 8">
            <a:extLst>
              <a:ext uri="{FF2B5EF4-FFF2-40B4-BE49-F238E27FC236}">
                <a16:creationId xmlns:a16="http://schemas.microsoft.com/office/drawing/2014/main" id="{4684A02B-B39C-4949-914C-63D90F57B3E3}"/>
              </a:ext>
            </a:extLst>
          </p:cNvPr>
          <p:cNvGraphicFramePr>
            <a:graphicFrameLocks noGrp="1"/>
          </p:cNvGraphicFramePr>
          <p:nvPr>
            <p:ph sz="quarter" idx="4"/>
            <p:extLst>
              <p:ext uri="{D42A27DB-BD31-4B8C-83A1-F6EECF244321}">
                <p14:modId xmlns:p14="http://schemas.microsoft.com/office/powerpoint/2010/main" val="1592787381"/>
              </p:ext>
            </p:extLst>
          </p:nvPr>
        </p:nvGraphicFramePr>
        <p:xfrm>
          <a:off x="6096000" y="3049429"/>
          <a:ext cx="5183188" cy="2595880"/>
        </p:xfrm>
        <a:graphic>
          <a:graphicData uri="http://schemas.openxmlformats.org/drawingml/2006/table">
            <a:tbl>
              <a:tblPr firstRow="1" bandRow="1">
                <a:tableStyleId>{5C22544A-7EE6-4342-B048-85BDC9FD1C3A}</a:tableStyleId>
              </a:tblPr>
              <a:tblGrid>
                <a:gridCol w="1295797">
                  <a:extLst>
                    <a:ext uri="{9D8B030D-6E8A-4147-A177-3AD203B41FA5}">
                      <a16:colId xmlns:a16="http://schemas.microsoft.com/office/drawing/2014/main" val="2835294616"/>
                    </a:ext>
                  </a:extLst>
                </a:gridCol>
                <a:gridCol w="1295797">
                  <a:extLst>
                    <a:ext uri="{9D8B030D-6E8A-4147-A177-3AD203B41FA5}">
                      <a16:colId xmlns:a16="http://schemas.microsoft.com/office/drawing/2014/main" val="3609228537"/>
                    </a:ext>
                  </a:extLst>
                </a:gridCol>
                <a:gridCol w="1295797">
                  <a:extLst>
                    <a:ext uri="{9D8B030D-6E8A-4147-A177-3AD203B41FA5}">
                      <a16:colId xmlns:a16="http://schemas.microsoft.com/office/drawing/2014/main" val="1842909159"/>
                    </a:ext>
                  </a:extLst>
                </a:gridCol>
                <a:gridCol w="1295797">
                  <a:extLst>
                    <a:ext uri="{9D8B030D-6E8A-4147-A177-3AD203B41FA5}">
                      <a16:colId xmlns:a16="http://schemas.microsoft.com/office/drawing/2014/main" val="2535536200"/>
                    </a:ext>
                  </a:extLst>
                </a:gridCol>
              </a:tblGrid>
              <a:tr h="370840">
                <a:tc>
                  <a:txBody>
                    <a:bodyPr/>
                    <a:lstStyle/>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5439347"/>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Negative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0.99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0.69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0.81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9747962"/>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Neutral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0.15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0.78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0.26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8522248"/>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Positive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0.18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0.31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9157644"/>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8997942"/>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Macro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0.44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0.80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0.46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2739408"/>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Weighted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0.94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0.70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0.77</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188659"/>
                  </a:ext>
                </a:extLst>
              </a:tr>
            </a:tbl>
          </a:graphicData>
        </a:graphic>
      </p:graphicFrame>
    </p:spTree>
    <p:extLst>
      <p:ext uri="{BB962C8B-B14F-4D97-AF65-F5344CB8AC3E}">
        <p14:creationId xmlns:p14="http://schemas.microsoft.com/office/powerpoint/2010/main" val="43318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C32E-D57E-49D9-B298-E2C5E7C5F59A}"/>
              </a:ext>
            </a:extLst>
          </p:cNvPr>
          <p:cNvSpPr>
            <a:spLocks noGrp="1"/>
          </p:cNvSpPr>
          <p:nvPr>
            <p:ph type="title"/>
          </p:nvPr>
        </p:nvSpPr>
        <p:spPr/>
        <p:txBody>
          <a:bodyPr>
            <a:normAutofit/>
          </a:bodyPr>
          <a:lstStyle/>
          <a:p>
            <a:r>
              <a:rPr lang="en-IN" sz="3200" dirty="0">
                <a:solidFill>
                  <a:srgbClr val="FF0000"/>
                </a:solidFill>
              </a:rPr>
              <a:t>Accuracy</a:t>
            </a:r>
          </a:p>
        </p:txBody>
      </p:sp>
      <p:sp>
        <p:nvSpPr>
          <p:cNvPr id="3" name="Text Placeholder 2">
            <a:extLst>
              <a:ext uri="{FF2B5EF4-FFF2-40B4-BE49-F238E27FC236}">
                <a16:creationId xmlns:a16="http://schemas.microsoft.com/office/drawing/2014/main" id="{8E423C4D-E853-48FA-A5CC-D4106EC5AF50}"/>
              </a:ext>
            </a:extLst>
          </p:cNvPr>
          <p:cNvSpPr>
            <a:spLocks noGrp="1"/>
          </p:cNvSpPr>
          <p:nvPr>
            <p:ph type="body" idx="1"/>
          </p:nvPr>
        </p:nvSpPr>
        <p:spPr/>
        <p:txBody>
          <a:bodyPr>
            <a:normAutofit/>
          </a:bodyPr>
          <a:lstStyle/>
          <a:p>
            <a:r>
              <a:rPr lang="en-IN"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Decision Tree Algorithm:</a:t>
            </a:r>
          </a:p>
          <a:p>
            <a:r>
              <a:rPr lang="en-IN" sz="1800" b="0" dirty="0">
                <a:effectLst/>
                <a:latin typeface="Calibri" panose="020F0502020204030204" pitchFamily="34" charset="0"/>
                <a:ea typeface="Times New Roman" panose="02020603050405020304" pitchFamily="18" charset="0"/>
                <a:cs typeface="Times New Roman" panose="02020603050405020304" pitchFamily="18" charset="0"/>
              </a:rPr>
              <a:t>Decision Tree Classifier Accuracy score is 67.42%.</a:t>
            </a:r>
          </a:p>
          <a:p>
            <a:endParaRPr lang="en-IN" sz="1700" b="0" dirty="0">
              <a:solidFill>
                <a:srgbClr val="FF0000"/>
              </a:solidFill>
              <a:latin typeface="+mj-lt"/>
            </a:endParaRPr>
          </a:p>
        </p:txBody>
      </p:sp>
      <p:graphicFrame>
        <p:nvGraphicFramePr>
          <p:cNvPr id="8" name="Table 8">
            <a:extLst>
              <a:ext uri="{FF2B5EF4-FFF2-40B4-BE49-F238E27FC236}">
                <a16:creationId xmlns:a16="http://schemas.microsoft.com/office/drawing/2014/main" id="{055CB7DE-5D4A-411A-ADB0-8B5BCA6E3981}"/>
              </a:ext>
            </a:extLst>
          </p:cNvPr>
          <p:cNvGraphicFramePr>
            <a:graphicFrameLocks noGrp="1"/>
          </p:cNvGraphicFramePr>
          <p:nvPr>
            <p:ph sz="half" idx="2"/>
            <p:extLst>
              <p:ext uri="{D42A27DB-BD31-4B8C-83A1-F6EECF244321}">
                <p14:modId xmlns:p14="http://schemas.microsoft.com/office/powerpoint/2010/main" val="1837650211"/>
              </p:ext>
            </p:extLst>
          </p:nvPr>
        </p:nvGraphicFramePr>
        <p:xfrm>
          <a:off x="839788" y="2505075"/>
          <a:ext cx="5157787" cy="3684588"/>
        </p:xfrm>
        <a:graphic>
          <a:graphicData uri="http://schemas.openxmlformats.org/drawingml/2006/table">
            <a:tbl>
              <a:tblPr firstRow="1" bandRow="1">
                <a:tableStyleId>{5C22544A-7EE6-4342-B048-85BDC9FD1C3A}</a:tableStyleId>
              </a:tblPr>
              <a:tblGrid>
                <a:gridCol w="1289446">
                  <a:extLst>
                    <a:ext uri="{9D8B030D-6E8A-4147-A177-3AD203B41FA5}">
                      <a16:colId xmlns:a16="http://schemas.microsoft.com/office/drawing/2014/main" val="4024755007"/>
                    </a:ext>
                  </a:extLst>
                </a:gridCol>
                <a:gridCol w="1289446">
                  <a:extLst>
                    <a:ext uri="{9D8B030D-6E8A-4147-A177-3AD203B41FA5}">
                      <a16:colId xmlns:a16="http://schemas.microsoft.com/office/drawing/2014/main" val="4282409175"/>
                    </a:ext>
                  </a:extLst>
                </a:gridCol>
                <a:gridCol w="1289446">
                  <a:extLst>
                    <a:ext uri="{9D8B030D-6E8A-4147-A177-3AD203B41FA5}">
                      <a16:colId xmlns:a16="http://schemas.microsoft.com/office/drawing/2014/main" val="636347280"/>
                    </a:ext>
                  </a:extLst>
                </a:gridCol>
                <a:gridCol w="1289446">
                  <a:extLst>
                    <a:ext uri="{9D8B030D-6E8A-4147-A177-3AD203B41FA5}">
                      <a16:colId xmlns:a16="http://schemas.microsoft.com/office/drawing/2014/main" val="1263377362"/>
                    </a:ext>
                  </a:extLst>
                </a:gridCol>
              </a:tblGrid>
              <a:tr h="370840">
                <a:tc>
                  <a:txBody>
                    <a:bodyPr/>
                    <a:lstStyle/>
                    <a:p>
                      <a:pPr>
                        <a:lnSpc>
                          <a:spcPct val="115000"/>
                        </a:lnSpc>
                        <a:spcAft>
                          <a:spcPts val="100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0270158"/>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Negative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0.79</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0.78</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0.79</a:t>
                      </a:r>
                    </a:p>
                  </a:txBody>
                  <a:tcPr marL="68580" marR="68580" marT="0" marB="0"/>
                </a:tc>
                <a:extLst>
                  <a:ext uri="{0D108BD9-81ED-4DB2-BD59-A6C34878D82A}">
                    <a16:rowId xmlns:a16="http://schemas.microsoft.com/office/drawing/2014/main" val="3281869080"/>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Neutral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0.40</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0.41</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0.40</a:t>
                      </a:r>
                    </a:p>
                  </a:txBody>
                  <a:tcPr marL="68580" marR="68580" marT="0" marB="0"/>
                </a:tc>
                <a:extLst>
                  <a:ext uri="{0D108BD9-81ED-4DB2-BD59-A6C34878D82A}">
                    <a16:rowId xmlns:a16="http://schemas.microsoft.com/office/drawing/2014/main" val="1431558388"/>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Positive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0.55</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0.57</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0.56</a:t>
                      </a:r>
                    </a:p>
                  </a:txBody>
                  <a:tcPr marL="68580" marR="68580" marT="0" marB="0"/>
                </a:tc>
                <a:extLst>
                  <a:ext uri="{0D108BD9-81ED-4DB2-BD59-A6C34878D82A}">
                    <a16:rowId xmlns:a16="http://schemas.microsoft.com/office/drawing/2014/main" val="555377664"/>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0.67</a:t>
                      </a:r>
                    </a:p>
                  </a:txBody>
                  <a:tcPr marL="68580" marR="68580" marT="0" marB="0"/>
                </a:tc>
                <a:extLst>
                  <a:ext uri="{0D108BD9-81ED-4DB2-BD59-A6C34878D82A}">
                    <a16:rowId xmlns:a16="http://schemas.microsoft.com/office/drawing/2014/main" val="3010155391"/>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Macro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0.58</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0.58</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0.58</a:t>
                      </a:r>
                    </a:p>
                  </a:txBody>
                  <a:tcPr marL="68580" marR="68580" marT="0" marB="0"/>
                </a:tc>
                <a:extLst>
                  <a:ext uri="{0D108BD9-81ED-4DB2-BD59-A6C34878D82A}">
                    <a16:rowId xmlns:a16="http://schemas.microsoft.com/office/drawing/2014/main" val="534716420"/>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Weighted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0.68</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0.67</a:t>
                      </a:r>
                    </a:p>
                  </a:txBody>
                  <a:tcPr marL="68580" marR="68580" marT="0" marB="0"/>
                </a:tc>
                <a:tc>
                  <a:txBody>
                    <a:bodyPr/>
                    <a:lstStyle/>
                    <a:p>
                      <a:pPr>
                        <a:lnSpc>
                          <a:spcPct val="115000"/>
                        </a:lnSpc>
                        <a:spcAft>
                          <a:spcPts val="100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0.67</a:t>
                      </a:r>
                    </a:p>
                  </a:txBody>
                  <a:tcPr marL="68580" marR="68580" marT="0" marB="0"/>
                </a:tc>
                <a:extLst>
                  <a:ext uri="{0D108BD9-81ED-4DB2-BD59-A6C34878D82A}">
                    <a16:rowId xmlns:a16="http://schemas.microsoft.com/office/drawing/2014/main" val="2493028583"/>
                  </a:ext>
                </a:extLst>
              </a:tr>
            </a:tbl>
          </a:graphicData>
        </a:graphic>
      </p:graphicFrame>
      <p:sp>
        <p:nvSpPr>
          <p:cNvPr id="5" name="Text Placeholder 4">
            <a:extLst>
              <a:ext uri="{FF2B5EF4-FFF2-40B4-BE49-F238E27FC236}">
                <a16:creationId xmlns:a16="http://schemas.microsoft.com/office/drawing/2014/main" id="{E5DA70F4-5448-4284-B541-B922CC3DFFCB}"/>
              </a:ext>
            </a:extLst>
          </p:cNvPr>
          <p:cNvSpPr>
            <a:spLocks noGrp="1"/>
          </p:cNvSpPr>
          <p:nvPr>
            <p:ph type="body" sz="quarter" idx="3"/>
          </p:nvPr>
        </p:nvSpPr>
        <p:spPr/>
        <p:txBody>
          <a:bodyPr>
            <a:normAutofit/>
          </a:bodyPr>
          <a:lstStyle/>
          <a:p>
            <a:r>
              <a:rPr lang="en-IN" sz="1700" b="1" dirty="0">
                <a:solidFill>
                  <a:srgbClr val="FF0000"/>
                </a:solidFill>
                <a:effectLst/>
                <a:latin typeface="+mj-lt"/>
                <a:ea typeface="Times New Roman" panose="02020603050405020304" pitchFamily="18" charset="0"/>
                <a:cs typeface="Times New Roman" panose="02020603050405020304" pitchFamily="18" charset="0"/>
              </a:rPr>
              <a:t>Random Forest:</a:t>
            </a:r>
          </a:p>
          <a:p>
            <a:r>
              <a:rPr lang="en-IN" sz="1800" b="0" dirty="0">
                <a:effectLst/>
                <a:latin typeface="Calibri" panose="020F0502020204030204" pitchFamily="34" charset="0"/>
                <a:ea typeface="Times New Roman" panose="02020603050405020304" pitchFamily="18" charset="0"/>
                <a:cs typeface="Times New Roman" panose="02020603050405020304" pitchFamily="18" charset="0"/>
              </a:rPr>
              <a:t>Random Forest Classifier accuracy score is 76.78%.</a:t>
            </a:r>
          </a:p>
          <a:p>
            <a:endParaRPr lang="en-IN" sz="1700" dirty="0">
              <a:latin typeface="+mj-lt"/>
            </a:endParaRPr>
          </a:p>
        </p:txBody>
      </p:sp>
      <p:graphicFrame>
        <p:nvGraphicFramePr>
          <p:cNvPr id="9" name="Table 9">
            <a:extLst>
              <a:ext uri="{FF2B5EF4-FFF2-40B4-BE49-F238E27FC236}">
                <a16:creationId xmlns:a16="http://schemas.microsoft.com/office/drawing/2014/main" id="{8B2EB5EB-C184-444C-81BC-AC947879BCD4}"/>
              </a:ext>
            </a:extLst>
          </p:cNvPr>
          <p:cNvGraphicFramePr>
            <a:graphicFrameLocks noGrp="1"/>
          </p:cNvGraphicFramePr>
          <p:nvPr>
            <p:ph sz="quarter" idx="4"/>
            <p:extLst>
              <p:ext uri="{D42A27DB-BD31-4B8C-83A1-F6EECF244321}">
                <p14:modId xmlns:p14="http://schemas.microsoft.com/office/powerpoint/2010/main" val="2736071986"/>
              </p:ext>
            </p:extLst>
          </p:nvPr>
        </p:nvGraphicFramePr>
        <p:xfrm>
          <a:off x="6172200" y="2505075"/>
          <a:ext cx="5183188" cy="3684588"/>
        </p:xfrm>
        <a:graphic>
          <a:graphicData uri="http://schemas.openxmlformats.org/drawingml/2006/table">
            <a:tbl>
              <a:tblPr firstRow="1" bandRow="1">
                <a:tableStyleId>{5C22544A-7EE6-4342-B048-85BDC9FD1C3A}</a:tableStyleId>
              </a:tblPr>
              <a:tblGrid>
                <a:gridCol w="1295797">
                  <a:extLst>
                    <a:ext uri="{9D8B030D-6E8A-4147-A177-3AD203B41FA5}">
                      <a16:colId xmlns:a16="http://schemas.microsoft.com/office/drawing/2014/main" val="1247281344"/>
                    </a:ext>
                  </a:extLst>
                </a:gridCol>
                <a:gridCol w="1295797">
                  <a:extLst>
                    <a:ext uri="{9D8B030D-6E8A-4147-A177-3AD203B41FA5}">
                      <a16:colId xmlns:a16="http://schemas.microsoft.com/office/drawing/2014/main" val="2432670602"/>
                    </a:ext>
                  </a:extLst>
                </a:gridCol>
                <a:gridCol w="1295797">
                  <a:extLst>
                    <a:ext uri="{9D8B030D-6E8A-4147-A177-3AD203B41FA5}">
                      <a16:colId xmlns:a16="http://schemas.microsoft.com/office/drawing/2014/main" val="3697015573"/>
                    </a:ext>
                  </a:extLst>
                </a:gridCol>
                <a:gridCol w="1295797">
                  <a:extLst>
                    <a:ext uri="{9D8B030D-6E8A-4147-A177-3AD203B41FA5}">
                      <a16:colId xmlns:a16="http://schemas.microsoft.com/office/drawing/2014/main" val="4149776886"/>
                    </a:ext>
                  </a:extLst>
                </a:gridCol>
              </a:tblGrid>
              <a:tr h="370840">
                <a:tc>
                  <a:txBody>
                    <a:bodyPr/>
                    <a:lstStyle/>
                    <a:p>
                      <a:pPr>
                        <a:lnSpc>
                          <a:spcPct val="115000"/>
                        </a:lnSpc>
                        <a:spcAft>
                          <a:spcPts val="100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80083"/>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Negative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0.94</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0.79</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0.86</a:t>
                      </a:r>
                    </a:p>
                  </a:txBody>
                  <a:tcPr marL="68580" marR="68580" marT="0" marB="0"/>
                </a:tc>
                <a:extLst>
                  <a:ext uri="{0D108BD9-81ED-4DB2-BD59-A6C34878D82A}">
                    <a16:rowId xmlns:a16="http://schemas.microsoft.com/office/drawing/2014/main" val="448557845"/>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Neutral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0.38</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0.63</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0.48</a:t>
                      </a:r>
                    </a:p>
                  </a:txBody>
                  <a:tcPr marL="68580" marR="68580" marT="0" marB="0"/>
                </a:tc>
                <a:extLst>
                  <a:ext uri="{0D108BD9-81ED-4DB2-BD59-A6C34878D82A}">
                    <a16:rowId xmlns:a16="http://schemas.microsoft.com/office/drawing/2014/main" val="393845849"/>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Positive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0.54</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0.79</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0.64</a:t>
                      </a:r>
                    </a:p>
                  </a:txBody>
                  <a:tcPr marL="68580" marR="68580" marT="0" marB="0"/>
                </a:tc>
                <a:extLst>
                  <a:ext uri="{0D108BD9-81ED-4DB2-BD59-A6C34878D82A}">
                    <a16:rowId xmlns:a16="http://schemas.microsoft.com/office/drawing/2014/main" val="32460512"/>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0.77</a:t>
                      </a:r>
                    </a:p>
                  </a:txBody>
                  <a:tcPr marL="68580" marR="68580" marT="0" marB="0"/>
                </a:tc>
                <a:extLst>
                  <a:ext uri="{0D108BD9-81ED-4DB2-BD59-A6C34878D82A}">
                    <a16:rowId xmlns:a16="http://schemas.microsoft.com/office/drawing/2014/main" val="2558384751"/>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Macro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0.62</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0.74</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0.66</a:t>
                      </a:r>
                    </a:p>
                  </a:txBody>
                  <a:tcPr marL="68580" marR="68580" marT="0" marB="0"/>
                </a:tc>
                <a:extLst>
                  <a:ext uri="{0D108BD9-81ED-4DB2-BD59-A6C34878D82A}">
                    <a16:rowId xmlns:a16="http://schemas.microsoft.com/office/drawing/2014/main" val="3377187604"/>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Weighted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0.83</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0.77</a:t>
                      </a:r>
                    </a:p>
                  </a:txBody>
                  <a:tcPr marL="68580" marR="68580" marT="0" marB="0"/>
                </a:tc>
                <a:tc>
                  <a:txBody>
                    <a:bodyPr/>
                    <a:lstStyle/>
                    <a:p>
                      <a:pPr>
                        <a:lnSpc>
                          <a:spcPct val="115000"/>
                        </a:lnSpc>
                        <a:spcAft>
                          <a:spcPts val="100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0.79</a:t>
                      </a:r>
                    </a:p>
                  </a:txBody>
                  <a:tcPr marL="68580" marR="68580" marT="0" marB="0"/>
                </a:tc>
                <a:extLst>
                  <a:ext uri="{0D108BD9-81ED-4DB2-BD59-A6C34878D82A}">
                    <a16:rowId xmlns:a16="http://schemas.microsoft.com/office/drawing/2014/main" val="3485240222"/>
                  </a:ext>
                </a:extLst>
              </a:tr>
            </a:tbl>
          </a:graphicData>
        </a:graphic>
      </p:graphicFrame>
    </p:spTree>
    <p:extLst>
      <p:ext uri="{BB962C8B-B14F-4D97-AF65-F5344CB8AC3E}">
        <p14:creationId xmlns:p14="http://schemas.microsoft.com/office/powerpoint/2010/main" val="200195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3BFF-D193-4E83-BBC4-FC972852DA42}"/>
              </a:ext>
            </a:extLst>
          </p:cNvPr>
          <p:cNvSpPr>
            <a:spLocks noGrp="1"/>
          </p:cNvSpPr>
          <p:nvPr>
            <p:ph type="title"/>
          </p:nvPr>
        </p:nvSpPr>
        <p:spPr/>
        <p:txBody>
          <a:bodyPr>
            <a:normAutofit/>
          </a:bodyPr>
          <a:lstStyle/>
          <a:p>
            <a:r>
              <a:rPr lang="en-IN" sz="3200" dirty="0">
                <a:solidFill>
                  <a:srgbClr val="FF0000"/>
                </a:solidFill>
              </a:rPr>
              <a:t>Accuracy</a:t>
            </a:r>
          </a:p>
        </p:txBody>
      </p:sp>
      <p:sp>
        <p:nvSpPr>
          <p:cNvPr id="3" name="Text Placeholder 2">
            <a:extLst>
              <a:ext uri="{FF2B5EF4-FFF2-40B4-BE49-F238E27FC236}">
                <a16:creationId xmlns:a16="http://schemas.microsoft.com/office/drawing/2014/main" id="{2F423D62-9A65-4E04-ADB8-CFC6DF1B0562}"/>
              </a:ext>
            </a:extLst>
          </p:cNvPr>
          <p:cNvSpPr>
            <a:spLocks noGrp="1"/>
          </p:cNvSpPr>
          <p:nvPr>
            <p:ph type="body" idx="1"/>
          </p:nvPr>
        </p:nvSpPr>
        <p:spPr/>
        <p:txBody>
          <a:bodyPr/>
          <a:lstStyle/>
          <a:p>
            <a:r>
              <a:rPr lang="en-IN" sz="1700" b="1" dirty="0">
                <a:solidFill>
                  <a:srgbClr val="FF0000"/>
                </a:solidFill>
                <a:effectLst/>
                <a:latin typeface="+mj-lt"/>
                <a:ea typeface="Times New Roman" panose="02020603050405020304" pitchFamily="18" charset="0"/>
                <a:cs typeface="Times New Roman" panose="02020603050405020304" pitchFamily="18" charset="0"/>
              </a:rPr>
              <a:t>K Nearest Neighbour Classifier:</a:t>
            </a:r>
          </a:p>
          <a:p>
            <a:r>
              <a:rPr lang="en-IN" sz="1700" b="0" dirty="0" err="1">
                <a:effectLst/>
                <a:latin typeface="+mj-lt"/>
                <a:ea typeface="Times New Roman" panose="02020603050405020304" pitchFamily="18" charset="0"/>
                <a:cs typeface="Times New Roman" panose="02020603050405020304" pitchFamily="18" charset="0"/>
              </a:rPr>
              <a:t>KNeighbors</a:t>
            </a:r>
            <a:r>
              <a:rPr lang="en-IN" sz="1700" b="0" dirty="0">
                <a:effectLst/>
                <a:latin typeface="+mj-lt"/>
                <a:ea typeface="Times New Roman" panose="02020603050405020304" pitchFamily="18" charset="0"/>
                <a:cs typeface="Times New Roman" panose="02020603050405020304" pitchFamily="18" charset="0"/>
              </a:rPr>
              <a:t> Classifier accuracy score is 69.83%.</a:t>
            </a:r>
          </a:p>
          <a:p>
            <a:endParaRPr lang="en-IN" dirty="0"/>
          </a:p>
        </p:txBody>
      </p:sp>
      <p:graphicFrame>
        <p:nvGraphicFramePr>
          <p:cNvPr id="7" name="Table 7">
            <a:extLst>
              <a:ext uri="{FF2B5EF4-FFF2-40B4-BE49-F238E27FC236}">
                <a16:creationId xmlns:a16="http://schemas.microsoft.com/office/drawing/2014/main" id="{16BE3489-6CC8-4A30-B0B0-41DF6C072B91}"/>
              </a:ext>
            </a:extLst>
          </p:cNvPr>
          <p:cNvGraphicFramePr>
            <a:graphicFrameLocks noGrp="1"/>
          </p:cNvGraphicFramePr>
          <p:nvPr>
            <p:ph sz="half" idx="2"/>
            <p:extLst>
              <p:ext uri="{D42A27DB-BD31-4B8C-83A1-F6EECF244321}">
                <p14:modId xmlns:p14="http://schemas.microsoft.com/office/powerpoint/2010/main" val="4215133676"/>
              </p:ext>
            </p:extLst>
          </p:nvPr>
        </p:nvGraphicFramePr>
        <p:xfrm>
          <a:off x="839788" y="2505075"/>
          <a:ext cx="5157787" cy="3684588"/>
        </p:xfrm>
        <a:graphic>
          <a:graphicData uri="http://schemas.openxmlformats.org/drawingml/2006/table">
            <a:tbl>
              <a:tblPr firstRow="1" bandRow="1">
                <a:tableStyleId>{5C22544A-7EE6-4342-B048-85BDC9FD1C3A}</a:tableStyleId>
              </a:tblPr>
              <a:tblGrid>
                <a:gridCol w="1289446">
                  <a:extLst>
                    <a:ext uri="{9D8B030D-6E8A-4147-A177-3AD203B41FA5}">
                      <a16:colId xmlns:a16="http://schemas.microsoft.com/office/drawing/2014/main" val="3168760539"/>
                    </a:ext>
                  </a:extLst>
                </a:gridCol>
                <a:gridCol w="1289446">
                  <a:extLst>
                    <a:ext uri="{9D8B030D-6E8A-4147-A177-3AD203B41FA5}">
                      <a16:colId xmlns:a16="http://schemas.microsoft.com/office/drawing/2014/main" val="1485972008"/>
                    </a:ext>
                  </a:extLst>
                </a:gridCol>
                <a:gridCol w="1289446">
                  <a:extLst>
                    <a:ext uri="{9D8B030D-6E8A-4147-A177-3AD203B41FA5}">
                      <a16:colId xmlns:a16="http://schemas.microsoft.com/office/drawing/2014/main" val="666514995"/>
                    </a:ext>
                  </a:extLst>
                </a:gridCol>
                <a:gridCol w="1289446">
                  <a:extLst>
                    <a:ext uri="{9D8B030D-6E8A-4147-A177-3AD203B41FA5}">
                      <a16:colId xmlns:a16="http://schemas.microsoft.com/office/drawing/2014/main" val="399791326"/>
                    </a:ext>
                  </a:extLst>
                </a:gridCol>
              </a:tblGrid>
              <a:tr h="370840">
                <a:tc>
                  <a:txBody>
                    <a:bodyPr/>
                    <a:lstStyle/>
                    <a:p>
                      <a:pPr>
                        <a:lnSpc>
                          <a:spcPct val="115000"/>
                        </a:lnSpc>
                        <a:spcAft>
                          <a:spcPts val="100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1245261"/>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Negative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0.82</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0.80</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0.81</a:t>
                      </a:r>
                    </a:p>
                  </a:txBody>
                  <a:tcPr marL="68580" marR="68580" marT="0" marB="0"/>
                </a:tc>
                <a:extLst>
                  <a:ext uri="{0D108BD9-81ED-4DB2-BD59-A6C34878D82A}">
                    <a16:rowId xmlns:a16="http://schemas.microsoft.com/office/drawing/2014/main" val="533463246"/>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Neutral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0.46</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0.42</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0.44</a:t>
                      </a:r>
                    </a:p>
                  </a:txBody>
                  <a:tcPr marL="68580" marR="68580" marT="0" marB="0"/>
                </a:tc>
                <a:extLst>
                  <a:ext uri="{0D108BD9-81ED-4DB2-BD59-A6C34878D82A}">
                    <a16:rowId xmlns:a16="http://schemas.microsoft.com/office/drawing/2014/main" val="1329160651"/>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Positive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0.53</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0.65</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0.58</a:t>
                      </a:r>
                    </a:p>
                  </a:txBody>
                  <a:tcPr marL="68580" marR="68580" marT="0" marB="0"/>
                </a:tc>
                <a:extLst>
                  <a:ext uri="{0D108BD9-81ED-4DB2-BD59-A6C34878D82A}">
                    <a16:rowId xmlns:a16="http://schemas.microsoft.com/office/drawing/2014/main" val="1719562985"/>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0.70</a:t>
                      </a:r>
                    </a:p>
                  </a:txBody>
                  <a:tcPr marL="68580" marR="68580" marT="0" marB="0"/>
                </a:tc>
                <a:extLst>
                  <a:ext uri="{0D108BD9-81ED-4DB2-BD59-A6C34878D82A}">
                    <a16:rowId xmlns:a16="http://schemas.microsoft.com/office/drawing/2014/main" val="2382107791"/>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Macro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0.60</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0.62</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0.61</a:t>
                      </a:r>
                    </a:p>
                  </a:txBody>
                  <a:tcPr marL="68580" marR="68580" marT="0" marB="0"/>
                </a:tc>
                <a:extLst>
                  <a:ext uri="{0D108BD9-81ED-4DB2-BD59-A6C34878D82A}">
                    <a16:rowId xmlns:a16="http://schemas.microsoft.com/office/drawing/2014/main" val="1336029975"/>
                  </a:ext>
                </a:extLst>
              </a:tr>
              <a:tr h="370840">
                <a:tc>
                  <a:txBody>
                    <a:bodyPr/>
                    <a:lstStyle/>
                    <a:p>
                      <a:pPr>
                        <a:lnSpc>
                          <a:spcPct val="115000"/>
                        </a:lnSpc>
                        <a:spcAft>
                          <a:spcPts val="100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Weighted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0.70</a:t>
                      </a:r>
                    </a:p>
                  </a:txBody>
                  <a:tcPr marL="68580" marR="68580" marT="0" marB="0"/>
                </a:tc>
                <a:tc>
                  <a:txBody>
                    <a:bodyPr/>
                    <a:lstStyle/>
                    <a:p>
                      <a:pPr>
                        <a:lnSpc>
                          <a:spcPct val="115000"/>
                        </a:lnSpc>
                        <a:spcAft>
                          <a:spcPts val="1000"/>
                        </a:spcAft>
                      </a:pPr>
                      <a:r>
                        <a:rPr lang="en-IN" sz="1100">
                          <a:effectLst/>
                          <a:latin typeface="Calibri" panose="020F0502020204030204" pitchFamily="34" charset="0"/>
                          <a:ea typeface="Times New Roman" panose="02020603050405020304" pitchFamily="18" charset="0"/>
                          <a:cs typeface="Times New Roman" panose="02020603050405020304" pitchFamily="18" charset="0"/>
                        </a:rPr>
                        <a:t>0.70</a:t>
                      </a:r>
                    </a:p>
                  </a:txBody>
                  <a:tcPr marL="68580" marR="68580" marT="0" marB="0"/>
                </a:tc>
                <a:tc>
                  <a:txBody>
                    <a:bodyPr/>
                    <a:lstStyle/>
                    <a:p>
                      <a:pPr>
                        <a:lnSpc>
                          <a:spcPct val="115000"/>
                        </a:lnSpc>
                        <a:spcAft>
                          <a:spcPts val="1000"/>
                        </a:spcAft>
                      </a:pPr>
                      <a:r>
                        <a:rPr lang="en-IN" sz="1100" dirty="0">
                          <a:effectLst/>
                          <a:latin typeface="Calibri" panose="020F0502020204030204" pitchFamily="34" charset="0"/>
                          <a:ea typeface="Times New Roman" panose="02020603050405020304" pitchFamily="18" charset="0"/>
                          <a:cs typeface="Times New Roman" panose="02020603050405020304" pitchFamily="18" charset="0"/>
                        </a:rPr>
                        <a:t>0.70</a:t>
                      </a:r>
                    </a:p>
                  </a:txBody>
                  <a:tcPr marL="68580" marR="68580" marT="0" marB="0"/>
                </a:tc>
                <a:extLst>
                  <a:ext uri="{0D108BD9-81ED-4DB2-BD59-A6C34878D82A}">
                    <a16:rowId xmlns:a16="http://schemas.microsoft.com/office/drawing/2014/main" val="788840526"/>
                  </a:ext>
                </a:extLst>
              </a:tr>
            </a:tbl>
          </a:graphicData>
        </a:graphic>
      </p:graphicFrame>
    </p:spTree>
    <p:extLst>
      <p:ext uri="{BB962C8B-B14F-4D97-AF65-F5344CB8AC3E}">
        <p14:creationId xmlns:p14="http://schemas.microsoft.com/office/powerpoint/2010/main" val="2258486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3943-8F7F-4B8D-A5E8-0C1D996CCC9E}"/>
              </a:ext>
            </a:extLst>
          </p:cNvPr>
          <p:cNvSpPr>
            <a:spLocks noGrp="1"/>
          </p:cNvSpPr>
          <p:nvPr>
            <p:ph type="title"/>
          </p:nvPr>
        </p:nvSpPr>
        <p:spPr>
          <a:xfrm>
            <a:off x="648929" y="629266"/>
            <a:ext cx="4944152" cy="1622321"/>
          </a:xfrm>
        </p:spPr>
        <p:txBody>
          <a:bodyPr>
            <a:normAutofit/>
          </a:bodyPr>
          <a:lstStyle/>
          <a:p>
            <a:r>
              <a:rPr lang="en-IN" sz="3200" dirty="0">
                <a:solidFill>
                  <a:srgbClr val="FF0000"/>
                </a:solidFill>
              </a:rPr>
              <a:t>Image Representation</a:t>
            </a:r>
          </a:p>
        </p:txBody>
      </p:sp>
      <p:sp>
        <p:nvSpPr>
          <p:cNvPr id="3" name="Content Placeholder 2">
            <a:extLst>
              <a:ext uri="{FF2B5EF4-FFF2-40B4-BE49-F238E27FC236}">
                <a16:creationId xmlns:a16="http://schemas.microsoft.com/office/drawing/2014/main" id="{A63A8B28-E4D6-4ACB-8C55-4F0E2C4F1320}"/>
              </a:ext>
            </a:extLst>
          </p:cNvPr>
          <p:cNvSpPr>
            <a:spLocks noGrp="1"/>
          </p:cNvSpPr>
          <p:nvPr>
            <p:ph idx="1"/>
          </p:nvPr>
        </p:nvSpPr>
        <p:spPr>
          <a:xfrm>
            <a:off x="648930" y="2438400"/>
            <a:ext cx="4944151" cy="3785419"/>
          </a:xfrm>
        </p:spPr>
        <p:txBody>
          <a:bodyPr>
            <a:noAutofit/>
          </a:bodyPr>
          <a:lstStyle/>
          <a:p>
            <a:r>
              <a:rPr lang="en-IN" sz="1700" dirty="0">
                <a:effectLst/>
                <a:latin typeface="+mj-lt"/>
                <a:ea typeface="Times New Roman" panose="02020603050405020304" pitchFamily="18" charset="0"/>
                <a:cs typeface="Times New Roman" panose="02020603050405020304" pitchFamily="18" charset="0"/>
              </a:rPr>
              <a:t>Result has been obtained by all the classifiers such as Logistic regression, Navies Byes, K nearest neighbour classifier, random forest classifier and decision tree classifiers and finally among all these algorithms logistic regression achieved the high accuracy with 79.1% and also precision and recall score are also high compared to other algorithms. And secondly random forest got a good accuracy of 76.69% which is similar to the logistic regression accuracy, here the precision score, recall and F1-score are also quite good. And remaining algorithms such as Multinomial NB classifiers, Decision tree and KNN got similar accuracy and these are not reached to the 70% and also the score for the classification report are also quite low. Among all these algorithms I felt logistic regression is the best one with good accuracy.</a:t>
            </a:r>
          </a:p>
          <a:p>
            <a:endParaRPr lang="en-IN" sz="1700" dirty="0">
              <a:effectLst/>
              <a:latin typeface="+mj-lt"/>
              <a:ea typeface="Times New Roman" panose="02020603050405020304" pitchFamily="18" charset="0"/>
              <a:cs typeface="Times New Roman" panose="02020603050405020304" pitchFamily="18" charset="0"/>
            </a:endParaRPr>
          </a:p>
          <a:p>
            <a:endParaRPr lang="en-IN" sz="1700" dirty="0">
              <a:latin typeface="+mj-lt"/>
            </a:endParaRPr>
          </a:p>
        </p:txBody>
      </p:sp>
      <p:sp>
        <p:nvSpPr>
          <p:cNvPr id="71"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B215DF90-7FF2-4362-9A4D-368A991CBE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4709" y="1153711"/>
            <a:ext cx="4475531" cy="454733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643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88928-918C-43A4-9F4B-3A6C7CE74024}"/>
              </a:ext>
            </a:extLst>
          </p:cNvPr>
          <p:cNvSpPr>
            <a:spLocks noGrp="1"/>
          </p:cNvSpPr>
          <p:nvPr>
            <p:ph idx="1"/>
          </p:nvPr>
        </p:nvSpPr>
        <p:spPr/>
        <p:txBody>
          <a:bodyPr/>
          <a:lstStyle/>
          <a:p>
            <a:endParaRPr lang="en-IN" dirty="0"/>
          </a:p>
          <a:p>
            <a:endParaRPr lang="en-IN" dirty="0"/>
          </a:p>
          <a:p>
            <a:endParaRPr lang="en-IN" dirty="0"/>
          </a:p>
          <a:p>
            <a:pPr marL="1828800" lvl="4" indent="0">
              <a:buNone/>
            </a:pPr>
            <a:r>
              <a:rPr lang="en-IN" sz="4400" dirty="0">
                <a:solidFill>
                  <a:srgbClr val="FF0000"/>
                </a:solidFill>
              </a:rPr>
              <a:t>	THANKING YOU</a:t>
            </a:r>
          </a:p>
        </p:txBody>
      </p:sp>
    </p:spTree>
    <p:extLst>
      <p:ext uri="{BB962C8B-B14F-4D97-AF65-F5344CB8AC3E}">
        <p14:creationId xmlns:p14="http://schemas.microsoft.com/office/powerpoint/2010/main" val="387194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1AB5-2CC2-441C-A340-4EE17C912FF1}"/>
              </a:ext>
            </a:extLst>
          </p:cNvPr>
          <p:cNvSpPr>
            <a:spLocks noGrp="1"/>
          </p:cNvSpPr>
          <p:nvPr>
            <p:ph type="title"/>
          </p:nvPr>
        </p:nvSpPr>
        <p:spPr/>
        <p:txBody>
          <a:bodyPr>
            <a:normAutofit/>
          </a:bodyPr>
          <a:lstStyle/>
          <a:p>
            <a:r>
              <a:rPr lang="en-IN" sz="3200" dirty="0">
                <a:solidFill>
                  <a:srgbClr val="FF0000"/>
                </a:solidFill>
              </a:rPr>
              <a:t>Introduction</a:t>
            </a:r>
          </a:p>
        </p:txBody>
      </p:sp>
      <p:sp>
        <p:nvSpPr>
          <p:cNvPr id="3" name="Content Placeholder 2">
            <a:extLst>
              <a:ext uri="{FF2B5EF4-FFF2-40B4-BE49-F238E27FC236}">
                <a16:creationId xmlns:a16="http://schemas.microsoft.com/office/drawing/2014/main" id="{55B56C2C-61DB-4826-84B0-A72A24BA7A5F}"/>
              </a:ext>
            </a:extLst>
          </p:cNvPr>
          <p:cNvSpPr>
            <a:spLocks noGrp="1"/>
          </p:cNvSpPr>
          <p:nvPr>
            <p:ph idx="1"/>
          </p:nvPr>
        </p:nvSpPr>
        <p:spPr/>
        <p:txBody>
          <a:bodyPr>
            <a:noAutofit/>
          </a:bodyPr>
          <a:lstStyle/>
          <a:p>
            <a:r>
              <a:rPr lang="en-IN" sz="1700" dirty="0">
                <a:effectLst/>
                <a:latin typeface="+mj-lt"/>
                <a:ea typeface="Times New Roman" panose="02020603050405020304" pitchFamily="18" charset="0"/>
                <a:cs typeface="Times New Roman" panose="02020603050405020304" pitchFamily="18" charset="0"/>
              </a:rPr>
              <a:t>A valuable tool for almost real-time marketing, public opinion, and customer knowledge mining in conjunction with the brands Twitter and other microblogging services. The research on automated sentiment analysis focuses therefore upon the compilation and analysis of natural language content created by users. The most successful approach is mastered machine learning, which includes data cleaning and transformation, the generation of features and the choice of model and the selection of parameters. Documents have been extensively reviewed in recent years and it is understood that relatively simple techniques such as textual conversion and Naive bayes models can produce acceptable results and good tuning can be difficult, producing relatively limited results (75 percent to 85 percent F1 scores for the average dataset). But even with a mid-sized dataset, many percentage levels of success can mean thousands of better classified materials, meaning thousands of lost or unhappy customers in any business sector. In the existing data sets of 6 US airlines we have tweets and we have to predict whether the tweets are positive, negative or neutral. It is a standard supervised job, where a problem statement is given to us and categorized into a predetermined category. Experiments show Naive Bayes, logistic regression, decision tree classification, random forest, KNN classifiers with domain specific terminals, and check whether the data has not been imbalanced or whether the groups are not binary. To improve the predictive efficiency, filtering </a:t>
            </a:r>
            <a:r>
              <a:rPr lang="en-IN" sz="1700" dirty="0" err="1">
                <a:effectLst/>
                <a:latin typeface="+mj-lt"/>
                <a:ea typeface="Times New Roman" panose="02020603050405020304" pitchFamily="18" charset="0"/>
                <a:cs typeface="Times New Roman" panose="02020603050405020304" pitchFamily="18" charset="0"/>
              </a:rPr>
              <a:t>stopwords</a:t>
            </a:r>
            <a:r>
              <a:rPr lang="en-IN" sz="1700" dirty="0">
                <a:effectLst/>
                <a:latin typeface="+mj-lt"/>
                <a:ea typeface="Times New Roman" panose="02020603050405020304" pitchFamily="18" charset="0"/>
                <a:cs typeface="Times New Roman" panose="02020603050405020304" pitchFamily="18" charset="0"/>
              </a:rPr>
              <a:t> is crucial; and the experiment shows that a collection of </a:t>
            </a:r>
            <a:r>
              <a:rPr lang="en-IN" sz="1700" dirty="0" err="1">
                <a:effectLst/>
                <a:latin typeface="+mj-lt"/>
                <a:ea typeface="Times New Roman" panose="02020603050405020304" pitchFamily="18" charset="0"/>
                <a:cs typeface="Times New Roman" panose="02020603050405020304" pitchFamily="18" charset="0"/>
              </a:rPr>
              <a:t>stopwords</a:t>
            </a:r>
            <a:r>
              <a:rPr lang="en-IN" sz="1700" dirty="0">
                <a:effectLst/>
                <a:latin typeface="+mj-lt"/>
                <a:ea typeface="Times New Roman" panose="02020603050405020304" pitchFamily="18" charset="0"/>
                <a:cs typeface="Times New Roman" panose="02020603050405020304" pitchFamily="18" charset="0"/>
              </a:rPr>
              <a:t> should be domain specific. The inference is that in sentiment analysis, there is no optimal way to model training and </a:t>
            </a:r>
            <a:r>
              <a:rPr lang="en-IN" sz="1700" dirty="0" err="1">
                <a:effectLst/>
                <a:latin typeface="+mj-lt"/>
                <a:ea typeface="Times New Roman" panose="02020603050405020304" pitchFamily="18" charset="0"/>
                <a:cs typeface="Times New Roman" panose="02020603050405020304" pitchFamily="18" charset="0"/>
              </a:rPr>
              <a:t>stopword</a:t>
            </a:r>
            <a:r>
              <a:rPr lang="en-IN" sz="1700" dirty="0">
                <a:effectLst/>
                <a:latin typeface="+mj-lt"/>
                <a:ea typeface="Times New Roman" panose="02020603050405020304" pitchFamily="18" charset="0"/>
                <a:cs typeface="Times New Roman" panose="02020603050405020304" pitchFamily="18" charset="0"/>
              </a:rPr>
              <a:t> collection. This paper therefore suggests that a comparison framework can be used to fine tune prediction trends for a given problem: a comparison framework can compare various training settings on the same data set so that the best trained models for a given real-life problem can be identified.</a:t>
            </a:r>
          </a:p>
          <a:p>
            <a:endParaRPr lang="en-IN" sz="1700" dirty="0"/>
          </a:p>
        </p:txBody>
      </p:sp>
    </p:spTree>
    <p:extLst>
      <p:ext uri="{BB962C8B-B14F-4D97-AF65-F5344CB8AC3E}">
        <p14:creationId xmlns:p14="http://schemas.microsoft.com/office/powerpoint/2010/main" val="248958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3F3F-7DC5-4590-B3CE-949BE2107CC3}"/>
              </a:ext>
            </a:extLst>
          </p:cNvPr>
          <p:cNvSpPr>
            <a:spLocks noGrp="1"/>
          </p:cNvSpPr>
          <p:nvPr>
            <p:ph type="title"/>
          </p:nvPr>
        </p:nvSpPr>
        <p:spPr/>
        <p:txBody>
          <a:bodyPr>
            <a:normAutofit/>
          </a:bodyPr>
          <a:lstStyle/>
          <a:p>
            <a:r>
              <a:rPr lang="en-IN" sz="3200" dirty="0">
                <a:solidFill>
                  <a:srgbClr val="FF0000"/>
                </a:solidFill>
              </a:rPr>
              <a:t>Aim</a:t>
            </a:r>
          </a:p>
        </p:txBody>
      </p:sp>
      <p:sp>
        <p:nvSpPr>
          <p:cNvPr id="3" name="Content Placeholder 2">
            <a:extLst>
              <a:ext uri="{FF2B5EF4-FFF2-40B4-BE49-F238E27FC236}">
                <a16:creationId xmlns:a16="http://schemas.microsoft.com/office/drawing/2014/main" id="{C03405E0-E1EE-464D-ABFC-DD246FDFE938}"/>
              </a:ext>
            </a:extLst>
          </p:cNvPr>
          <p:cNvSpPr>
            <a:spLocks noGrp="1"/>
          </p:cNvSpPr>
          <p:nvPr>
            <p:ph idx="1"/>
          </p:nvPr>
        </p:nvSpPr>
        <p:spPr/>
        <p:txBody>
          <a:bodyPr>
            <a:normAutofit fontScale="92500" lnSpcReduction="10000"/>
          </a:bodyPr>
          <a:lstStyle/>
          <a:p>
            <a:pPr algn="just">
              <a:lnSpc>
                <a:spcPct val="115000"/>
              </a:lnSpc>
              <a:spcAft>
                <a:spcPts val="1000"/>
              </a:spcAft>
            </a:pPr>
            <a:r>
              <a:rPr lang="en-IN" sz="1800" dirty="0">
                <a:effectLst/>
                <a:latin typeface="+mj-lt"/>
                <a:ea typeface="Times New Roman" panose="02020603050405020304" pitchFamily="18" charset="0"/>
                <a:cs typeface="Times New Roman" panose="02020603050405020304" pitchFamily="18" charset="0"/>
              </a:rPr>
              <a:t>Twitter data mining is a relatively well-known area in natural language analysis and emotion perception, with many industrial uses. Machine learning algorithms that produce results using very easy approaches and can be used for testing problems and even real-life construction environments seem to be ideal for Twitter info. Since these technologies provide organisations with useful knowledge, it is critical that they are implemented properly and effectively.</a:t>
            </a:r>
          </a:p>
          <a:p>
            <a:pPr algn="just">
              <a:lnSpc>
                <a:spcPct val="115000"/>
              </a:lnSpc>
              <a:spcAft>
                <a:spcPts val="1000"/>
              </a:spcAft>
            </a:pPr>
            <a:r>
              <a:rPr lang="en-IN" sz="1800" dirty="0">
                <a:effectLst/>
                <a:latin typeface="+mj-lt"/>
                <a:ea typeface="Times New Roman" panose="02020603050405020304" pitchFamily="18" charset="0"/>
                <a:cs typeface="Times New Roman" panose="02020603050405020304" pitchFamily="18" charset="0"/>
              </a:rPr>
              <a:t>The volume of knowledge gathered from microblogging platforms like Twitter has skyrocketed. Because of its significance, even a small improvement in the productivity of applications would yield significant value thanks to sentiment-based analysis. As a result, diverse industry applications and special areas necessitate changing the model. As a result, the alteration of this model work is contrasted. Proposals are used for the data collection of Airlines in this work after evaluating previous work on the subject and suggesting more promising alternatives (which is described in The Dataset section). A second dataset is used to ensure that not just one but still sufficiently broad data sets are gathered. The work is given a comparative context that explains the implementation and optimization of models. Has the study query, "How do I automatically, modularly, and easily select features in order to evaluate various models in Twitter analysis?" been asked in this research?</a:t>
            </a:r>
          </a:p>
          <a:p>
            <a:endParaRPr lang="en-IN" dirty="0">
              <a:latin typeface="+mj-lt"/>
            </a:endParaRPr>
          </a:p>
        </p:txBody>
      </p:sp>
    </p:spTree>
    <p:extLst>
      <p:ext uri="{BB962C8B-B14F-4D97-AF65-F5344CB8AC3E}">
        <p14:creationId xmlns:p14="http://schemas.microsoft.com/office/powerpoint/2010/main" val="205989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A62-816F-4BC8-BB09-9A0F025C4ED7}"/>
              </a:ext>
            </a:extLst>
          </p:cNvPr>
          <p:cNvSpPr>
            <a:spLocks noGrp="1"/>
          </p:cNvSpPr>
          <p:nvPr>
            <p:ph type="title"/>
          </p:nvPr>
        </p:nvSpPr>
        <p:spPr/>
        <p:txBody>
          <a:bodyPr>
            <a:normAutofit/>
          </a:bodyPr>
          <a:lstStyle/>
          <a:p>
            <a:r>
              <a:rPr lang="en-IN" sz="3200" dirty="0">
                <a:solidFill>
                  <a:srgbClr val="FF0000"/>
                </a:solidFill>
              </a:rPr>
              <a:t>Literature Review</a:t>
            </a:r>
          </a:p>
        </p:txBody>
      </p:sp>
      <p:sp>
        <p:nvSpPr>
          <p:cNvPr id="3" name="Content Placeholder 2">
            <a:extLst>
              <a:ext uri="{FF2B5EF4-FFF2-40B4-BE49-F238E27FC236}">
                <a16:creationId xmlns:a16="http://schemas.microsoft.com/office/drawing/2014/main" id="{FBE67669-7177-4D25-BA82-1FF7E692158B}"/>
              </a:ext>
            </a:extLst>
          </p:cNvPr>
          <p:cNvSpPr>
            <a:spLocks noGrp="1"/>
          </p:cNvSpPr>
          <p:nvPr>
            <p:ph idx="1"/>
          </p:nvPr>
        </p:nvSpPr>
        <p:spPr/>
        <p:txBody>
          <a:bodyPr>
            <a:noAutofit/>
          </a:bodyPr>
          <a:lstStyle/>
          <a:p>
            <a:pPr algn="l"/>
            <a:r>
              <a:rPr lang="en-IN" sz="1700" b="0" i="0" dirty="0">
                <a:solidFill>
                  <a:srgbClr val="263238"/>
                </a:solidFill>
                <a:effectLst/>
                <a:latin typeface="+mj-lt"/>
              </a:rPr>
              <a:t>Twitter data is extensively investigated, as Twitter is an open source of useful information. The early papers on Twitter data sentiment analysis were published around 2009. Twitter provides public APIs with different data collection capabilities (but the public API is also becoming more and more limited because it also sees value). However, for sentiment analysis, there are a wide number of publicly accessible datasets. In documents on sentiment analysis, in particular about Twitter data, the following is a popular pattern.   </a:t>
            </a:r>
          </a:p>
          <a:p>
            <a:pPr algn="l"/>
            <a:r>
              <a:rPr lang="en-IN" sz="1700" b="0" i="0" dirty="0">
                <a:solidFill>
                  <a:srgbClr val="263238"/>
                </a:solidFill>
                <a:effectLst/>
                <a:latin typeface="+mj-lt"/>
              </a:rPr>
              <a:t>Linguistic and replacement methods (Dave, Kushal and Pennock, 2003) To transform </a:t>
            </a:r>
            <a:r>
              <a:rPr lang="en-IN" sz="1700" b="0" i="0" dirty="0" err="1">
                <a:solidFill>
                  <a:srgbClr val="263238"/>
                </a:solidFill>
                <a:effectLst/>
                <a:latin typeface="+mj-lt"/>
              </a:rPr>
              <a:t>Ngram</a:t>
            </a:r>
            <a:r>
              <a:rPr lang="en-IN" sz="1700" b="0" i="0" dirty="0">
                <a:solidFill>
                  <a:srgbClr val="263238"/>
                </a:solidFill>
                <a:effectLst/>
                <a:latin typeface="+mj-lt"/>
              </a:rPr>
              <a:t>. 'The simplest feature for Twitter sentiment analysis is Word N-grams functions' (</a:t>
            </a:r>
            <a:r>
              <a:rPr lang="en-IN" sz="1700" b="0" i="0" dirty="0" err="1">
                <a:solidFill>
                  <a:srgbClr val="263238"/>
                </a:solidFill>
                <a:effectLst/>
                <a:latin typeface="+mj-lt"/>
              </a:rPr>
              <a:t>Jianqiang</a:t>
            </a:r>
            <a:r>
              <a:rPr lang="en-IN" sz="1700" b="0" i="0" dirty="0">
                <a:solidFill>
                  <a:srgbClr val="263238"/>
                </a:solidFill>
                <a:effectLst/>
                <a:latin typeface="+mj-lt"/>
              </a:rPr>
              <a:t> et al, 2017). There's a variety Opinions on the ideal n-gram dimensions; this thesis argues that Possibly the data set and the domain are used for the environment.    </a:t>
            </a:r>
          </a:p>
          <a:p>
            <a:pPr algn="l"/>
            <a:r>
              <a:rPr lang="en-IN" sz="1700" b="0" i="0" dirty="0">
                <a:solidFill>
                  <a:srgbClr val="263238"/>
                </a:solidFill>
                <a:effectLst/>
                <a:latin typeface="+mj-lt"/>
              </a:rPr>
              <a:t>Conversion to POS (Speech Part). '[These] methods have shown that POS tags are accurate. Intuition is that such POS tags are strong indicators of feelings (Wiebe and </a:t>
            </a:r>
            <a:r>
              <a:rPr lang="en-IN" sz="1700" b="0" i="0" dirty="0" err="1">
                <a:solidFill>
                  <a:srgbClr val="263238"/>
                </a:solidFill>
                <a:effectLst/>
                <a:latin typeface="+mj-lt"/>
              </a:rPr>
              <a:t>Riloff</a:t>
            </a:r>
            <a:r>
              <a:rPr lang="en-IN" sz="1700" b="0" i="0" dirty="0">
                <a:solidFill>
                  <a:srgbClr val="263238"/>
                </a:solidFill>
                <a:effectLst/>
                <a:latin typeface="+mj-lt"/>
              </a:rPr>
              <a:t>, 2005)   </a:t>
            </a:r>
          </a:p>
        </p:txBody>
      </p:sp>
    </p:spTree>
    <p:extLst>
      <p:ext uri="{BB962C8B-B14F-4D97-AF65-F5344CB8AC3E}">
        <p14:creationId xmlns:p14="http://schemas.microsoft.com/office/powerpoint/2010/main" val="320775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5A3D-158B-4F81-A6B4-410127848F26}"/>
              </a:ext>
            </a:extLst>
          </p:cNvPr>
          <p:cNvSpPr>
            <a:spLocks noGrp="1"/>
          </p:cNvSpPr>
          <p:nvPr>
            <p:ph type="title"/>
          </p:nvPr>
        </p:nvSpPr>
        <p:spPr/>
        <p:txBody>
          <a:bodyPr>
            <a:normAutofit/>
          </a:bodyPr>
          <a:lstStyle/>
          <a:p>
            <a:r>
              <a:rPr lang="en-IN" sz="3200" dirty="0">
                <a:solidFill>
                  <a:srgbClr val="FF0000"/>
                </a:solidFill>
              </a:rPr>
              <a:t>Literature Review</a:t>
            </a:r>
          </a:p>
        </p:txBody>
      </p:sp>
      <p:sp>
        <p:nvSpPr>
          <p:cNvPr id="3" name="Content Placeholder 2">
            <a:extLst>
              <a:ext uri="{FF2B5EF4-FFF2-40B4-BE49-F238E27FC236}">
                <a16:creationId xmlns:a16="http://schemas.microsoft.com/office/drawing/2014/main" id="{BEEF2974-EC98-467E-8A86-8D9E820BA4D4}"/>
              </a:ext>
            </a:extLst>
          </p:cNvPr>
          <p:cNvSpPr>
            <a:spLocks noGrp="1"/>
          </p:cNvSpPr>
          <p:nvPr>
            <p:ph idx="1"/>
          </p:nvPr>
        </p:nvSpPr>
        <p:spPr/>
        <p:txBody>
          <a:bodyPr>
            <a:normAutofit/>
          </a:bodyPr>
          <a:lstStyle/>
          <a:p>
            <a:pPr algn="l"/>
            <a:r>
              <a:rPr lang="en-IN" sz="1700" b="0" i="0" dirty="0">
                <a:solidFill>
                  <a:srgbClr val="263238"/>
                </a:solidFill>
                <a:effectLst/>
                <a:latin typeface="+mj-lt"/>
              </a:rPr>
              <a:t> Recognition of text patterns (POS groups, syntactic trees..) The approaches focused on semantics and syntax. Those strategies are traditionally focused on language studies such as 'Contextual semantic approaches', 'Conceptual semantic approaches' and 'Entity-Level Sentiment Analysis Approaches' (</a:t>
            </a:r>
            <a:r>
              <a:rPr lang="en-IN" sz="1700" b="0" i="0" dirty="0" err="1">
                <a:solidFill>
                  <a:srgbClr val="263238"/>
                </a:solidFill>
                <a:effectLst/>
                <a:latin typeface="+mj-lt"/>
              </a:rPr>
              <a:t>Saif</a:t>
            </a:r>
            <a:r>
              <a:rPr lang="en-IN" sz="1700" b="0" i="0" dirty="0">
                <a:solidFill>
                  <a:srgbClr val="263238"/>
                </a:solidFill>
                <a:effectLst/>
                <a:latin typeface="+mj-lt"/>
              </a:rPr>
              <a:t>, Francis and Alani, 2016). The main emphasis of these works is the personalized implementation. In the experiment, the authors show that the features proposed work effectively and can produce an improved prediction on the dataset. A base score is always provided in the assessment section, and almost always the outcome exceeds the base score. The assessment may be a simple score, uncertainty matrix, F1 score, or other metrics like accuracy and reminder (</a:t>
            </a:r>
            <a:r>
              <a:rPr lang="en-IN" sz="1700" b="0" i="0" dirty="0" err="1">
                <a:solidFill>
                  <a:srgbClr val="263238"/>
                </a:solidFill>
                <a:effectLst/>
                <a:latin typeface="+mj-lt"/>
              </a:rPr>
              <a:t>Jianqiang</a:t>
            </a:r>
            <a:r>
              <a:rPr lang="en-IN" sz="1700" b="0" i="0" dirty="0">
                <a:solidFill>
                  <a:srgbClr val="263238"/>
                </a:solidFill>
                <a:effectLst/>
                <a:latin typeface="+mj-lt"/>
              </a:rPr>
              <a:t> and </a:t>
            </a:r>
            <a:r>
              <a:rPr lang="en-IN" sz="1700" b="0" i="0" dirty="0" err="1">
                <a:solidFill>
                  <a:srgbClr val="263238"/>
                </a:solidFill>
                <a:effectLst/>
                <a:latin typeface="+mj-lt"/>
              </a:rPr>
              <a:t>Xiaolin</a:t>
            </a:r>
            <a:r>
              <a:rPr lang="en-IN" sz="1700" b="0" i="0" dirty="0">
                <a:solidFill>
                  <a:srgbClr val="263238"/>
                </a:solidFill>
                <a:effectLst/>
                <a:latin typeface="+mj-lt"/>
              </a:rPr>
              <a:t>, 2017). Machine learning techniques are the state of the art in the area, but most of the papers concentrate on the function output portion. Most papers identify the algorithms used, and compare the results between different algorithms (Dave, Kushal and Pennock, 2003), (</a:t>
            </a:r>
            <a:r>
              <a:rPr lang="en-IN" sz="1700" b="0" i="0" dirty="0" err="1">
                <a:solidFill>
                  <a:srgbClr val="263238"/>
                </a:solidFill>
                <a:effectLst/>
                <a:latin typeface="+mj-lt"/>
              </a:rPr>
              <a:t>Jianqiang</a:t>
            </a:r>
            <a:r>
              <a:rPr lang="en-IN" sz="1700" b="0" i="0" dirty="0">
                <a:solidFill>
                  <a:srgbClr val="263238"/>
                </a:solidFill>
                <a:effectLst/>
                <a:latin typeface="+mj-lt"/>
              </a:rPr>
              <a:t> and </a:t>
            </a:r>
            <a:r>
              <a:rPr lang="en-IN" sz="1700" b="0" i="0" dirty="0" err="1">
                <a:solidFill>
                  <a:srgbClr val="263238"/>
                </a:solidFill>
                <a:effectLst/>
                <a:latin typeface="+mj-lt"/>
              </a:rPr>
              <a:t>Xiaolin</a:t>
            </a:r>
            <a:r>
              <a:rPr lang="en-IN" sz="1700" b="0" i="0" dirty="0">
                <a:solidFill>
                  <a:srgbClr val="263238"/>
                </a:solidFill>
                <a:effectLst/>
                <a:latin typeface="+mj-lt"/>
              </a:rPr>
              <a:t>, 2017). But most reviews do not detail the algorithms (parameters, Deployments, etc..)   </a:t>
            </a:r>
          </a:p>
          <a:p>
            <a:pPr marL="0" indent="0">
              <a:buNone/>
            </a:pPr>
            <a:endParaRPr lang="en-IN" sz="1700" dirty="0">
              <a:latin typeface="+mj-lt"/>
            </a:endParaRPr>
          </a:p>
          <a:p>
            <a:endParaRPr lang="en-IN" sz="1700" dirty="0">
              <a:latin typeface="+mj-lt"/>
            </a:endParaRPr>
          </a:p>
        </p:txBody>
      </p:sp>
    </p:spTree>
    <p:extLst>
      <p:ext uri="{BB962C8B-B14F-4D97-AF65-F5344CB8AC3E}">
        <p14:creationId xmlns:p14="http://schemas.microsoft.com/office/powerpoint/2010/main" val="307003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89B8-D56B-43C8-85C5-E862BAC52A2D}"/>
              </a:ext>
            </a:extLst>
          </p:cNvPr>
          <p:cNvSpPr>
            <a:spLocks noGrp="1"/>
          </p:cNvSpPr>
          <p:nvPr>
            <p:ph type="title"/>
          </p:nvPr>
        </p:nvSpPr>
        <p:spPr/>
        <p:txBody>
          <a:bodyPr>
            <a:normAutofit/>
          </a:bodyPr>
          <a:lstStyle/>
          <a:p>
            <a:r>
              <a:rPr lang="en-IN" sz="3200" dirty="0">
                <a:solidFill>
                  <a:srgbClr val="FF0000"/>
                </a:solidFill>
              </a:rPr>
              <a:t>Simulation Framework</a:t>
            </a:r>
          </a:p>
        </p:txBody>
      </p:sp>
      <p:sp>
        <p:nvSpPr>
          <p:cNvPr id="3" name="Content Placeholder 2">
            <a:extLst>
              <a:ext uri="{FF2B5EF4-FFF2-40B4-BE49-F238E27FC236}">
                <a16:creationId xmlns:a16="http://schemas.microsoft.com/office/drawing/2014/main" id="{4F4DC633-9856-4F3A-8087-7965F13419CA}"/>
              </a:ext>
            </a:extLst>
          </p:cNvPr>
          <p:cNvSpPr>
            <a:spLocks noGrp="1"/>
          </p:cNvSpPr>
          <p:nvPr>
            <p:ph idx="1"/>
          </p:nvPr>
        </p:nvSpPr>
        <p:spPr/>
        <p:txBody>
          <a:bodyPr>
            <a:normAutofit/>
          </a:bodyPr>
          <a:lstStyle/>
          <a:p>
            <a:pPr algn="l" fontAlgn="t"/>
            <a:r>
              <a:rPr lang="en-IN" sz="1700" b="0" i="0" dirty="0">
                <a:solidFill>
                  <a:srgbClr val="263238"/>
                </a:solidFill>
                <a:effectLst/>
                <a:latin typeface="+mj-lt"/>
              </a:rPr>
              <a:t>Step 1: Download the data from Kaggle and load the Data on Google </a:t>
            </a:r>
            <a:r>
              <a:rPr lang="en-IN" sz="1700" b="0" i="0" dirty="0" err="1">
                <a:solidFill>
                  <a:srgbClr val="263238"/>
                </a:solidFill>
                <a:effectLst/>
                <a:latin typeface="+mj-lt"/>
              </a:rPr>
              <a:t>colaboratory</a:t>
            </a:r>
            <a:r>
              <a:rPr lang="en-IN" sz="1700" b="0" i="0" dirty="0">
                <a:solidFill>
                  <a:srgbClr val="263238"/>
                </a:solidFill>
                <a:effectLst/>
                <a:latin typeface="+mj-lt"/>
              </a:rPr>
              <a:t>. </a:t>
            </a:r>
          </a:p>
          <a:p>
            <a:pPr algn="l" fontAlgn="t"/>
            <a:r>
              <a:rPr lang="en-IN" sz="1700" b="0" i="0" dirty="0">
                <a:solidFill>
                  <a:srgbClr val="263238"/>
                </a:solidFill>
                <a:effectLst/>
                <a:latin typeface="+mj-lt"/>
              </a:rPr>
              <a:t>Step2: Import all required Python packages.  </a:t>
            </a:r>
          </a:p>
          <a:p>
            <a:pPr algn="l" fontAlgn="t"/>
            <a:r>
              <a:rPr lang="en-IN" sz="1700" b="0" i="0" dirty="0">
                <a:solidFill>
                  <a:srgbClr val="263238"/>
                </a:solidFill>
                <a:effectLst/>
                <a:latin typeface="+mj-lt"/>
              </a:rPr>
              <a:t>Step3: Data </a:t>
            </a:r>
            <a:r>
              <a:rPr lang="en-IN" sz="1700" b="0" i="0" dirty="0" err="1">
                <a:solidFill>
                  <a:srgbClr val="263238"/>
                </a:solidFill>
                <a:effectLst/>
                <a:latin typeface="+mj-lt"/>
              </a:rPr>
              <a:t>preprocessing</a:t>
            </a:r>
            <a:r>
              <a:rPr lang="en-IN" sz="1700" b="0" i="0" dirty="0">
                <a:solidFill>
                  <a:srgbClr val="263238"/>
                </a:solidFill>
                <a:effectLst/>
                <a:latin typeface="+mj-lt"/>
              </a:rPr>
              <a:t> for understanding the data in depth most before the sentimental analysis. </a:t>
            </a:r>
          </a:p>
          <a:p>
            <a:pPr algn="l" fontAlgn="t"/>
            <a:r>
              <a:rPr lang="en-IN" sz="1700" b="0" i="0" dirty="0">
                <a:solidFill>
                  <a:srgbClr val="263238"/>
                </a:solidFill>
                <a:effectLst/>
                <a:latin typeface="+mj-lt"/>
              </a:rPr>
              <a:t>Step4: Visualise the data graphically.</a:t>
            </a:r>
          </a:p>
          <a:p>
            <a:pPr algn="l" fontAlgn="t"/>
            <a:r>
              <a:rPr lang="en-IN" sz="1700" b="0" i="0" dirty="0">
                <a:solidFill>
                  <a:srgbClr val="263238"/>
                </a:solidFill>
                <a:effectLst/>
                <a:latin typeface="+mj-lt"/>
              </a:rPr>
              <a:t>Step5: Build the Machine learning models such as Decision tree, Logistic Regression, Random Forest, KNN and get their classification report.</a:t>
            </a:r>
          </a:p>
          <a:p>
            <a:pPr algn="l" fontAlgn="t"/>
            <a:r>
              <a:rPr lang="en-IN" sz="1700" b="0" i="0" dirty="0">
                <a:solidFill>
                  <a:srgbClr val="263238"/>
                </a:solidFill>
                <a:effectLst/>
                <a:latin typeface="+mj-lt"/>
              </a:rPr>
              <a:t> Step6: Compare the results with your Literature work made by previous researcher.</a:t>
            </a:r>
          </a:p>
          <a:p>
            <a:pPr algn="l" fontAlgn="t"/>
            <a:r>
              <a:rPr lang="en-IN" sz="1700" b="0" i="0" dirty="0">
                <a:solidFill>
                  <a:srgbClr val="263238"/>
                </a:solidFill>
                <a:effectLst/>
                <a:latin typeface="+mj-lt"/>
              </a:rPr>
              <a:t> Step7: Give the future work for better building the model.</a:t>
            </a:r>
            <a:endParaRPr lang="en-IN" sz="1700" dirty="0">
              <a:latin typeface="+mj-lt"/>
            </a:endParaRPr>
          </a:p>
        </p:txBody>
      </p:sp>
    </p:spTree>
    <p:extLst>
      <p:ext uri="{BB962C8B-B14F-4D97-AF65-F5344CB8AC3E}">
        <p14:creationId xmlns:p14="http://schemas.microsoft.com/office/powerpoint/2010/main" val="165752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2349-7FEE-4BFC-9BEC-14AF81D9F3D9}"/>
              </a:ext>
            </a:extLst>
          </p:cNvPr>
          <p:cNvSpPr>
            <a:spLocks noGrp="1"/>
          </p:cNvSpPr>
          <p:nvPr>
            <p:ph type="title"/>
          </p:nvPr>
        </p:nvSpPr>
        <p:spPr/>
        <p:txBody>
          <a:bodyPr>
            <a:normAutofit/>
          </a:bodyPr>
          <a:lstStyle/>
          <a:p>
            <a:r>
              <a:rPr lang="en-IN" sz="3200" dirty="0">
                <a:solidFill>
                  <a:srgbClr val="FF0000"/>
                </a:solidFill>
              </a:rPr>
              <a:t>Proposed Solutions</a:t>
            </a:r>
          </a:p>
        </p:txBody>
      </p:sp>
      <p:sp>
        <p:nvSpPr>
          <p:cNvPr id="3" name="Content Placeholder 2">
            <a:extLst>
              <a:ext uri="{FF2B5EF4-FFF2-40B4-BE49-F238E27FC236}">
                <a16:creationId xmlns:a16="http://schemas.microsoft.com/office/drawing/2014/main" id="{C90BF79C-797E-49AB-A635-6806EEB83F72}"/>
              </a:ext>
            </a:extLst>
          </p:cNvPr>
          <p:cNvSpPr>
            <a:spLocks noGrp="1"/>
          </p:cNvSpPr>
          <p:nvPr>
            <p:ph idx="1"/>
          </p:nvPr>
        </p:nvSpPr>
        <p:spPr/>
        <p:txBody>
          <a:bodyPr>
            <a:normAutofit/>
          </a:bodyPr>
          <a:lstStyle/>
          <a:p>
            <a:r>
              <a:rPr lang="en-US" sz="1700" dirty="0"/>
              <a:t>My recommendation is to build the several classifiers are as follows:</a:t>
            </a:r>
          </a:p>
          <a:p>
            <a:endParaRPr lang="en-GB" sz="1300" dirty="0"/>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1. Supervised Learning.</a:t>
            </a:r>
            <a:endParaRPr kumimoji="0" lang="en-US" altLang="en-US" sz="17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2. Unsupervised Learning.</a:t>
            </a:r>
            <a:endParaRPr kumimoji="0" lang="en-US" altLang="en-US" sz="17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3. Semi Supervised learning.</a:t>
            </a:r>
            <a:endParaRPr kumimoji="0" lang="en-US" altLang="en-US" sz="17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4. Reinforcement learning.</a:t>
            </a:r>
            <a:endParaRPr kumimoji="0" lang="en-US" altLang="en-US" sz="17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5. Logistic regression.</a:t>
            </a:r>
            <a:endParaRPr kumimoji="0" lang="en-US" altLang="en-US" sz="17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6. Application from Naive Bayes</a:t>
            </a:r>
            <a:endParaRPr kumimoji="0" lang="en-US" altLang="en-US" sz="17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lang="en-US" altLang="en-US" sz="1700" dirty="0">
                <a:latin typeface="+mj-lt"/>
                <a:ea typeface="Times New Roman" panose="02020603050405020304" pitchFamily="18" charset="0"/>
                <a:cs typeface="Times New Roman" panose="02020603050405020304" pitchFamily="18" charset="0"/>
              </a:rPr>
              <a:t>7</a:t>
            </a: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Decision Tree algorithm:</a:t>
            </a:r>
            <a:endParaRPr kumimoji="0" lang="en-US" altLang="en-US" sz="17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lang="en-US" altLang="en-US" sz="1700" dirty="0">
                <a:latin typeface="+mj-lt"/>
                <a:ea typeface="Times New Roman" panose="02020603050405020304" pitchFamily="18" charset="0"/>
                <a:cs typeface="Times New Roman" panose="02020603050405020304" pitchFamily="18" charset="0"/>
              </a:rPr>
              <a:t>8</a:t>
            </a: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Random Forest.</a:t>
            </a:r>
            <a:endPar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lang="en-US" altLang="en-US" sz="1700" dirty="0">
                <a:latin typeface="+mj-lt"/>
                <a:ea typeface="Times New Roman" panose="02020603050405020304" pitchFamily="18" charset="0"/>
                <a:cs typeface="Calibri" panose="020F0502020204030204" pitchFamily="34" charset="0"/>
              </a:rPr>
              <a:t>9</a:t>
            </a: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Calibri" panose="020F0502020204030204" pitchFamily="34" charset="0"/>
              </a:rPr>
              <a:t>. K Nearest </a:t>
            </a:r>
            <a:r>
              <a:rPr kumimoji="0" lang="en-US" altLang="en-US" sz="1700" b="0" i="0" u="none" strike="noStrike" cap="none" normalizeH="0" baseline="0" dirty="0" err="1">
                <a:ln>
                  <a:noFill/>
                </a:ln>
                <a:solidFill>
                  <a:schemeClr val="tx1"/>
                </a:solidFill>
                <a:effectLst/>
                <a:latin typeface="+mj-lt"/>
                <a:ea typeface="Times New Roman" panose="02020603050405020304" pitchFamily="18" charset="0"/>
                <a:cs typeface="Calibri" panose="020F0502020204030204" pitchFamily="34" charset="0"/>
              </a:rPr>
              <a:t>Neighbour</a:t>
            </a:r>
            <a:r>
              <a:rPr kumimoji="0" lang="en-US" altLang="en-US" sz="1700" b="0" i="0" u="none" strike="noStrike" cap="none" normalizeH="0" baseline="0" dirty="0">
                <a:ln>
                  <a:noFill/>
                </a:ln>
                <a:solidFill>
                  <a:schemeClr val="tx1"/>
                </a:solidFill>
                <a:effectLst/>
                <a:latin typeface="+mj-lt"/>
                <a:ea typeface="Times New Roman" panose="02020603050405020304" pitchFamily="18" charset="0"/>
                <a:cs typeface="Calibri" panose="020F0502020204030204" pitchFamily="34" charset="0"/>
              </a:rPr>
              <a:t>.</a:t>
            </a:r>
            <a:endParaRPr lang="en-IN" sz="1700" dirty="0">
              <a:latin typeface="+mj-lt"/>
            </a:endParaRPr>
          </a:p>
        </p:txBody>
      </p:sp>
    </p:spTree>
    <p:extLst>
      <p:ext uri="{BB962C8B-B14F-4D97-AF65-F5344CB8AC3E}">
        <p14:creationId xmlns:p14="http://schemas.microsoft.com/office/powerpoint/2010/main" val="97761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34C2-466E-46C6-956E-64793D6AC6F4}"/>
              </a:ext>
            </a:extLst>
          </p:cNvPr>
          <p:cNvSpPr>
            <a:spLocks noGrp="1"/>
          </p:cNvSpPr>
          <p:nvPr>
            <p:ph type="title"/>
          </p:nvPr>
        </p:nvSpPr>
        <p:spPr/>
        <p:txBody>
          <a:bodyPr>
            <a:normAutofit/>
          </a:bodyPr>
          <a:lstStyle/>
          <a:p>
            <a:r>
              <a:rPr lang="en-IN" sz="3200" dirty="0">
                <a:solidFill>
                  <a:srgbClr val="FF0000"/>
                </a:solidFill>
              </a:rPr>
              <a:t>Methodology</a:t>
            </a:r>
            <a:br>
              <a:rPr lang="en-IN" sz="3200" dirty="0">
                <a:solidFill>
                  <a:srgbClr val="FF0000"/>
                </a:solidFill>
              </a:rPr>
            </a:br>
            <a:endParaRPr lang="en-IN" sz="3200" dirty="0">
              <a:solidFill>
                <a:srgbClr val="FF0000"/>
              </a:solidFill>
            </a:endParaRPr>
          </a:p>
        </p:txBody>
      </p:sp>
      <p:sp>
        <p:nvSpPr>
          <p:cNvPr id="3" name="Content Placeholder 2">
            <a:extLst>
              <a:ext uri="{FF2B5EF4-FFF2-40B4-BE49-F238E27FC236}">
                <a16:creationId xmlns:a16="http://schemas.microsoft.com/office/drawing/2014/main" id="{A6D08A66-F725-47DB-95AC-A34D0A98B78A}"/>
              </a:ext>
            </a:extLst>
          </p:cNvPr>
          <p:cNvSpPr>
            <a:spLocks noGrp="1"/>
          </p:cNvSpPr>
          <p:nvPr>
            <p:ph idx="1"/>
          </p:nvPr>
        </p:nvSpPr>
        <p:spPr/>
        <p:txBody>
          <a:bodyPr>
            <a:normAutofit/>
          </a:bodyPr>
          <a:lstStyle/>
          <a:p>
            <a:r>
              <a:rPr lang="en-IN" sz="1700" dirty="0"/>
              <a:t>This data set has been taken from Kaggle </a:t>
            </a:r>
            <a:r>
              <a:rPr lang="en-IN" sz="1800" dirty="0">
                <a:effectLst/>
                <a:latin typeface="+mj-lt"/>
                <a:ea typeface="Times New Roman" panose="02020603050405020304" pitchFamily="18" charset="0"/>
                <a:cs typeface="Times New Roman" panose="02020603050405020304" pitchFamily="18" charset="0"/>
              </a:rPr>
              <a:t>[</a:t>
            </a:r>
            <a:r>
              <a:rPr lang="en-IN" sz="1800" u="sng" dirty="0">
                <a:solidFill>
                  <a:srgbClr val="0000FF"/>
                </a:solidFill>
                <a:effectLst/>
                <a:latin typeface="+mj-lt"/>
                <a:ea typeface="Times New Roman" panose="02020603050405020304" pitchFamily="18" charset="0"/>
                <a:cs typeface="Times New Roman" panose="02020603050405020304" pitchFamily="18" charset="0"/>
                <a:hlinkClick r:id="rId2"/>
              </a:rPr>
              <a:t>www.kaggle.com</a:t>
            </a:r>
            <a:r>
              <a:rPr lang="en-IN" sz="1800" dirty="0">
                <a:effectLst/>
                <a:latin typeface="+mj-lt"/>
                <a:ea typeface="Times New Roman" panose="02020603050405020304" pitchFamily="18" charset="0"/>
                <a:cs typeface="Times New Roman" panose="02020603050405020304" pitchFamily="18" charset="0"/>
              </a:rPr>
              <a:t>, 11/5/2016],It has 14640 rows and 15 columns.</a:t>
            </a:r>
          </a:p>
          <a:p>
            <a:r>
              <a:rPr lang="en-IN" sz="1800" dirty="0">
                <a:latin typeface="+mj-lt"/>
                <a:ea typeface="Times New Roman" panose="02020603050405020304" pitchFamily="18" charset="0"/>
                <a:cs typeface="Times New Roman" panose="02020603050405020304" pitchFamily="18" charset="0"/>
              </a:rPr>
              <a:t>In this method we have used various methods to obtain the results which are different from the literature review.</a:t>
            </a:r>
          </a:p>
          <a:p>
            <a:r>
              <a:rPr lang="en-IN" sz="1800" dirty="0">
                <a:effectLst/>
                <a:latin typeface="+mj-lt"/>
                <a:ea typeface="Times New Roman" panose="02020603050405020304" pitchFamily="18" charset="0"/>
                <a:cs typeface="Times New Roman" panose="02020603050405020304" pitchFamily="18" charset="0"/>
              </a:rPr>
              <a:t>Twitter data mining is a relatively well-known area in natural language analysis and emotion perception, with many industrial uses. Machine learning algorithms that produce results using very easy approaches and can be used for testing problems and even real-life construction environments seem to be ideal for Twitter info. Since these technologies provide organisations with useful knowledge, it is critical that they are implemented properly and effectively.</a:t>
            </a:r>
          </a:p>
          <a:p>
            <a:r>
              <a:rPr lang="en-IN" sz="1800" dirty="0">
                <a:latin typeface="+mj-lt"/>
                <a:ea typeface="Times New Roman" panose="02020603050405020304" pitchFamily="18" charset="0"/>
                <a:cs typeface="Times New Roman" panose="02020603050405020304" pitchFamily="18" charset="0"/>
              </a:rPr>
              <a:t>POS has been classified with the emotions.</a:t>
            </a:r>
          </a:p>
          <a:p>
            <a:r>
              <a:rPr lang="en-IN" sz="1800" dirty="0">
                <a:latin typeface="+mj-lt"/>
                <a:ea typeface="Times New Roman" panose="02020603050405020304" pitchFamily="18" charset="0"/>
                <a:cs typeface="Times New Roman" panose="02020603050405020304" pitchFamily="18" charset="0"/>
              </a:rPr>
              <a:t>STOP WORDS has been classified with word count.</a:t>
            </a:r>
          </a:p>
          <a:p>
            <a:pPr marL="0" indent="0">
              <a:buNone/>
            </a:pPr>
            <a:r>
              <a:rPr lang="en-IN" sz="1800" dirty="0">
                <a:effectLst/>
                <a:latin typeface="+mj-lt"/>
                <a:ea typeface="Times New Roman" panose="02020603050405020304" pitchFamily="18" charset="0"/>
                <a:cs typeface="Times New Roman" panose="02020603050405020304" pitchFamily="18" charset="0"/>
              </a:rPr>
              <a:t>	 </a:t>
            </a:r>
          </a:p>
          <a:p>
            <a:endParaRPr lang="en-IN" sz="1700" dirty="0"/>
          </a:p>
        </p:txBody>
      </p:sp>
    </p:spTree>
    <p:extLst>
      <p:ext uri="{BB962C8B-B14F-4D97-AF65-F5344CB8AC3E}">
        <p14:creationId xmlns:p14="http://schemas.microsoft.com/office/powerpoint/2010/main" val="979074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8CB2-9597-4F2E-9359-A0E6B128C7C6}"/>
              </a:ext>
            </a:extLst>
          </p:cNvPr>
          <p:cNvSpPr>
            <a:spLocks noGrp="1"/>
          </p:cNvSpPr>
          <p:nvPr>
            <p:ph type="title"/>
          </p:nvPr>
        </p:nvSpPr>
        <p:spPr>
          <a:xfrm>
            <a:off x="648929" y="629266"/>
            <a:ext cx="3505495" cy="1622321"/>
          </a:xfrm>
        </p:spPr>
        <p:txBody>
          <a:bodyPr>
            <a:normAutofit/>
          </a:bodyPr>
          <a:lstStyle/>
          <a:p>
            <a:r>
              <a:rPr lang="en-IN" sz="3200" b="1" dirty="0">
                <a:solidFill>
                  <a:srgbClr val="FF0000"/>
                </a:solidFill>
                <a:ea typeface="Times New Roman" panose="02020603050405020304" pitchFamily="18" charset="0"/>
                <a:cs typeface="Times New Roman" panose="02020603050405020304" pitchFamily="18" charset="0"/>
              </a:rPr>
              <a:t>Percentage of emotions</a:t>
            </a:r>
            <a:br>
              <a:rPr lang="en-IN" sz="3200" b="1" dirty="0">
                <a:solidFill>
                  <a:srgbClr val="FF0000"/>
                </a:solidFill>
                <a:effectLst/>
                <a:ea typeface="Times New Roman" panose="02020603050405020304" pitchFamily="18" charset="0"/>
                <a:cs typeface="Times New Roman" panose="02020603050405020304" pitchFamily="18" charset="0"/>
              </a:rPr>
            </a:br>
            <a:endParaRPr lang="en-IN" sz="3200" dirty="0">
              <a:solidFill>
                <a:srgbClr val="FF0000"/>
              </a:solidFill>
            </a:endParaRPr>
          </a:p>
        </p:txBody>
      </p:sp>
      <p:sp>
        <p:nvSpPr>
          <p:cNvPr id="3" name="Content Placeholder 2">
            <a:extLst>
              <a:ext uri="{FF2B5EF4-FFF2-40B4-BE49-F238E27FC236}">
                <a16:creationId xmlns:a16="http://schemas.microsoft.com/office/drawing/2014/main" id="{8DA0714C-8431-4773-B96E-3A9D8F8EB0B0}"/>
              </a:ext>
            </a:extLst>
          </p:cNvPr>
          <p:cNvSpPr>
            <a:spLocks noGrp="1"/>
          </p:cNvSpPr>
          <p:nvPr>
            <p:ph idx="1"/>
          </p:nvPr>
        </p:nvSpPr>
        <p:spPr>
          <a:xfrm>
            <a:off x="648931" y="2438400"/>
            <a:ext cx="3505494" cy="3785419"/>
          </a:xfrm>
        </p:spPr>
        <p:txBody>
          <a:bodyPr>
            <a:normAutofit/>
          </a:bodyPr>
          <a:lstStyle/>
          <a:p>
            <a:r>
              <a:rPr lang="en-IN" sz="1700" dirty="0">
                <a:latin typeface="+mj-lt"/>
              </a:rPr>
              <a:t>After importing the python libraries we will figure out the emotions percentage in the following pie chart :</a:t>
            </a:r>
          </a:p>
          <a:p>
            <a:pPr lvl="1"/>
            <a:endParaRPr lang="en-IN" sz="2000" dirty="0"/>
          </a:p>
        </p:txBody>
      </p:sp>
      <p:pic>
        <p:nvPicPr>
          <p:cNvPr id="2056" name="Picture 8">
            <a:extLst>
              <a:ext uri="{FF2B5EF4-FFF2-40B4-BE49-F238E27FC236}">
                <a16:creationId xmlns:a16="http://schemas.microsoft.com/office/drawing/2014/main" id="{9C5F2481-46EA-4783-A989-31D56C054A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35306"/>
            <a:ext cx="6019331" cy="398414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143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1762</Words>
  <Application>Microsoft Office PowerPoint</Application>
  <PresentationFormat>Widescreen</PresentationFormat>
  <Paragraphs>211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Twitter US Airline Sentimental Analysis</vt:lpstr>
      <vt:lpstr>Introduction</vt:lpstr>
      <vt:lpstr>Aim</vt:lpstr>
      <vt:lpstr>Literature Review</vt:lpstr>
      <vt:lpstr>Literature Review</vt:lpstr>
      <vt:lpstr>Simulation Framework</vt:lpstr>
      <vt:lpstr>Proposed Solutions</vt:lpstr>
      <vt:lpstr>Methodology </vt:lpstr>
      <vt:lpstr>Percentage of emotions </vt:lpstr>
      <vt:lpstr>Tweets on each airline</vt:lpstr>
      <vt:lpstr>Sentiment on tweets</vt:lpstr>
      <vt:lpstr>Reason for Tweet</vt:lpstr>
      <vt:lpstr>Accuracy Scores</vt:lpstr>
      <vt:lpstr>Accuracy</vt:lpstr>
      <vt:lpstr>Accuracy</vt:lpstr>
      <vt:lpstr>Image Representation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c:creator>
  <cp:lastModifiedBy>Nithyanand Reddy Patnam [Student-PECS]</cp:lastModifiedBy>
  <cp:revision>19</cp:revision>
  <dcterms:created xsi:type="dcterms:W3CDTF">2021-05-19T19:20:36Z</dcterms:created>
  <dcterms:modified xsi:type="dcterms:W3CDTF">2021-11-27T11:35:44Z</dcterms:modified>
</cp:coreProperties>
</file>