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94" r:id="rId3"/>
    <p:sldId id="296" r:id="rId4"/>
    <p:sldId id="297" r:id="rId5"/>
    <p:sldId id="298" r:id="rId6"/>
    <p:sldId id="299" r:id="rId7"/>
    <p:sldId id="311" r:id="rId8"/>
    <p:sldId id="300" r:id="rId9"/>
    <p:sldId id="313" r:id="rId10"/>
    <p:sldId id="312" r:id="rId11"/>
    <p:sldId id="305" r:id="rId12"/>
    <p:sldId id="306" r:id="rId13"/>
    <p:sldId id="307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2" autoAdjust="0"/>
    <p:restoredTop sz="96993" autoAdjust="0"/>
  </p:normalViewPr>
  <p:slideViewPr>
    <p:cSldViewPr snapToGrid="0">
      <p:cViewPr varScale="1">
        <p:scale>
          <a:sx n="115" d="100"/>
          <a:sy n="115" d="100"/>
        </p:scale>
        <p:origin x="7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CE54E-311D-42EE-A934-A4D5D313B8B8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09517-7849-409A-9718-7F5EF487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120 clusters, time window length: 6 steps, outlier: 2 standard deviation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B927-EBE1-49E2-8934-5881B376EE2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17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Signa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11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573435-8487-43E9-88F0-26A5F345AD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F012BE-285D-4644-A9A6-9AB001C2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336675"/>
            <a:ext cx="838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30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+mj-lt"/>
          <a:ea typeface="+mj-ea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34" y="1122363"/>
            <a:ext cx="7960766" cy="23876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Programming Models for </a:t>
            </a:r>
            <a:r>
              <a:rPr lang="en-US" sz="3100" dirty="0" err="1" smtClean="0"/>
              <a:t>IoT</a:t>
            </a:r>
            <a:r>
              <a:rPr lang="en-US" sz="3100" dirty="0" smtClean="0"/>
              <a:t> and Streaming Data</a:t>
            </a:r>
            <a:br>
              <a:rPr lang="en-US" sz="3100" dirty="0" smtClean="0"/>
            </a:br>
            <a:r>
              <a:rPr lang="en-US" sz="3100" dirty="0" smtClean="0"/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>
                <a:solidFill>
                  <a:srgbClr val="0070C0"/>
                </a:solidFill>
              </a:rPr>
              <a:t>IC2E Internet of Things Panel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817" y="3938538"/>
            <a:ext cx="6858000" cy="1655762"/>
          </a:xfrm>
        </p:spPr>
        <p:txBody>
          <a:bodyPr/>
          <a:lstStyle/>
          <a:p>
            <a:r>
              <a:rPr lang="en-US" sz="1800" dirty="0" smtClean="0"/>
              <a:t>Judy Qiu</a:t>
            </a:r>
          </a:p>
          <a:p>
            <a:r>
              <a:rPr lang="en-US" sz="1800" dirty="0" smtClean="0"/>
              <a:t>Indiana University</a:t>
            </a:r>
          </a:p>
        </p:txBody>
      </p:sp>
    </p:spTree>
    <p:extLst>
      <p:ext uri="{BB962C8B-B14F-4D97-AF65-F5344CB8AC3E}">
        <p14:creationId xmlns:p14="http://schemas.microsoft.com/office/powerpoint/2010/main" val="6183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dirty="0"/>
              <a:t>Sequential clustering algorithm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2386" y="1890810"/>
            <a:ext cx="7886700" cy="4484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100" dirty="0">
                <a:solidFill>
                  <a:srgbClr val="000000"/>
                </a:solidFill>
              </a:rPr>
              <a:t>Final step statistics for a sequential run over 6 minutes data: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74020"/>
              </p:ext>
            </p:extLst>
          </p:nvPr>
        </p:nvGraphicFramePr>
        <p:xfrm>
          <a:off x="800968" y="2484130"/>
          <a:ext cx="6628672" cy="2434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088"/>
                <a:gridCol w="1745408"/>
                <a:gridCol w="1861768"/>
                <a:gridCol w="1745408"/>
              </a:tblGrid>
              <a:tr h="6955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Time Step Length (s)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Total Length of </a:t>
                      </a:r>
                      <a:r>
                        <a:rPr lang="en-US" sz="1500" dirty="0" smtClean="0">
                          <a:effectLst/>
                        </a:rPr>
                        <a:t>Centroids</a:t>
                      </a:r>
                      <a:r>
                        <a:rPr lang="en-US" sz="1500" baseline="0" dirty="0" smtClean="0">
                          <a:effectLst/>
                        </a:rPr>
                        <a:t>’ </a:t>
                      </a:r>
                      <a:r>
                        <a:rPr lang="en-US" sz="1500" dirty="0" smtClean="0">
                          <a:effectLst/>
                        </a:rPr>
                        <a:t>Content </a:t>
                      </a:r>
                      <a:r>
                        <a:rPr lang="en-US" sz="1500" dirty="0">
                          <a:effectLst/>
                        </a:rPr>
                        <a:t>Vector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Similarity Compute time (s)</a:t>
                      </a:r>
                      <a:endParaRPr lang="en-US" sz="15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Centroids Update Time (s)</a:t>
                      </a:r>
                      <a:endParaRPr lang="en-US" sz="15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7966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47749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33.305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0.068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7966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76146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78.778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0.113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7966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128521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209.013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0.213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930659" y="3194691"/>
            <a:ext cx="3191070" cy="1658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23462" y="3194691"/>
            <a:ext cx="1285292" cy="1658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006" y="5266095"/>
            <a:ext cx="65614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120 clusters, time window length: 6 steps, outlier: 2 standard deviation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Parallelization with Storm - 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862" y="2522832"/>
            <a:ext cx="94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point 1: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9869" y="2729431"/>
            <a:ext cx="3075935" cy="734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Content_Vector</a:t>
            </a:r>
            <a:r>
              <a:rPr lang="en-US" sz="1000" dirty="0">
                <a:solidFill>
                  <a:schemeClr val="tx1"/>
                </a:solidFill>
              </a:rPr>
              <a:t>: [“step”:1, “time”:1, “nation”: 1,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                “ram”:1]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Diffusion_Vector</a:t>
            </a:r>
            <a:r>
              <a:rPr lang="en-US" sz="1000" dirty="0">
                <a:solidFill>
                  <a:schemeClr val="tx1"/>
                </a:solidFill>
              </a:rPr>
              <a:t>: …</a:t>
            </a:r>
            <a:endParaRPr lang="en-US" sz="1000" dirty="0"/>
          </a:p>
          <a:p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9352" y="2518866"/>
            <a:ext cx="919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point 2: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9355" y="2729429"/>
            <a:ext cx="3093833" cy="761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Content_Vector</a:t>
            </a:r>
            <a:r>
              <a:rPr lang="en-US" sz="1000" dirty="0">
                <a:solidFill>
                  <a:schemeClr val="tx1"/>
                </a:solidFill>
              </a:rPr>
              <a:t>: [“lovin”:1, “support”:1, “vcu”:1,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                “ram”:1]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Diffusion_Vector</a:t>
            </a:r>
            <a:r>
              <a:rPr lang="en-US" sz="1000" dirty="0">
                <a:solidFill>
                  <a:schemeClr val="tx1"/>
                </a:solidFill>
              </a:rPr>
              <a:t>: …</a:t>
            </a:r>
            <a:endParaRPr lang="en-US" sz="1000" dirty="0"/>
          </a:p>
          <a:p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Oval 8"/>
          <p:cNvSpPr/>
          <p:nvPr/>
        </p:nvSpPr>
        <p:spPr>
          <a:xfrm>
            <a:off x="1289866" y="3701478"/>
            <a:ext cx="6378860" cy="12039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Arrow Connector 9"/>
          <p:cNvCxnSpPr>
            <a:stCxn id="6" idx="2"/>
            <a:endCxn id="9" idx="0"/>
          </p:cNvCxnSpPr>
          <p:nvPr/>
        </p:nvCxnSpPr>
        <p:spPr>
          <a:xfrm>
            <a:off x="2827834" y="3464423"/>
            <a:ext cx="1651462" cy="237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4479294" y="3490847"/>
            <a:ext cx="1636975" cy="21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4165" y="3823665"/>
            <a:ext cx="826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Centroid: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04164" y="4034287"/>
            <a:ext cx="4801703" cy="649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Content_Vector</a:t>
            </a:r>
            <a:r>
              <a:rPr lang="en-US" sz="1000" dirty="0">
                <a:solidFill>
                  <a:schemeClr val="tx1"/>
                </a:solidFill>
              </a:rPr>
              <a:t>: [“step”:0.5, “time”:0.5, “nation”: 0.5, “ram”:1.0, “lovin”:0.5,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                “support”:0.5, “vcu”:0.5]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Diffusion_Vector</a:t>
            </a:r>
            <a:r>
              <a:rPr lang="en-US" sz="1000" dirty="0">
                <a:solidFill>
                  <a:schemeClr val="tx1"/>
                </a:solidFill>
              </a:rPr>
              <a:t>: …</a:t>
            </a:r>
            <a:endParaRPr lang="en-US" sz="1000" dirty="0"/>
          </a:p>
          <a:p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0010" y="4905375"/>
            <a:ext cx="978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Cluster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82386" y="2036285"/>
            <a:ext cx="7886700" cy="5383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</a:rPr>
              <a:t>Sparsity</a:t>
            </a:r>
            <a:r>
              <a:rPr lang="en-US" sz="1600" dirty="0">
                <a:solidFill>
                  <a:prstClr val="black"/>
                </a:solidFill>
              </a:rPr>
              <a:t> of high-dimensional vectors make </a:t>
            </a:r>
            <a:r>
              <a:rPr lang="en-US" sz="1600" dirty="0" smtClean="0">
                <a:solidFill>
                  <a:prstClr val="black"/>
                </a:solidFill>
              </a:rPr>
              <a:t>any </a:t>
            </a:r>
            <a:r>
              <a:rPr lang="en-US" sz="1600" dirty="0">
                <a:solidFill>
                  <a:prstClr val="black"/>
                </a:solidFill>
              </a:rPr>
              <a:t>synchronization expensive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057" y="5298622"/>
            <a:ext cx="669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Cluster-delta synchronization </a:t>
            </a:r>
            <a:r>
              <a:rPr lang="en-US" dirty="0" smtClean="0">
                <a:solidFill>
                  <a:srgbClr val="0000FF"/>
                </a:solidFill>
              </a:rPr>
              <a:t>strategy reduces message traffic and synchronization overhead</a:t>
            </a:r>
            <a:endParaRPr lang="en-US" sz="135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82386" y="1430229"/>
            <a:ext cx="7886700" cy="41759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DAG organization of parallel workers: hard to synchronize cluster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26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Solution – enhanced </a:t>
            </a:r>
            <a:r>
              <a:rPr lang="en-US" sz="2700" dirty="0" smtClean="0"/>
              <a:t>Apache Storm </a:t>
            </a:r>
            <a:r>
              <a:rPr lang="en-US" sz="2700" dirty="0"/>
              <a:t>topology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575" y="3205419"/>
            <a:ext cx="966299" cy="72761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Protomeme</a:t>
            </a:r>
            <a:r>
              <a:rPr lang="en-US" sz="1100" dirty="0">
                <a:solidFill>
                  <a:schemeClr val="tx1"/>
                </a:solidFill>
              </a:rPr>
              <a:t> Generator Spout</a:t>
            </a:r>
          </a:p>
        </p:txBody>
      </p:sp>
      <p:sp>
        <p:nvSpPr>
          <p:cNvPr id="9" name="Oval 8"/>
          <p:cNvSpPr/>
          <p:nvPr/>
        </p:nvSpPr>
        <p:spPr>
          <a:xfrm>
            <a:off x="6291144" y="3099525"/>
            <a:ext cx="1785400" cy="692498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Synchronization Coordinator Bolt</a:t>
            </a:r>
          </a:p>
        </p:txBody>
      </p:sp>
      <p:cxnSp>
        <p:nvCxnSpPr>
          <p:cNvPr id="10" name="Straight Arrow Connector 9"/>
          <p:cNvCxnSpPr>
            <a:stCxn id="8" idx="3"/>
            <a:endCxn id="29" idx="1"/>
          </p:cNvCxnSpPr>
          <p:nvPr/>
        </p:nvCxnSpPr>
        <p:spPr>
          <a:xfrm flipV="1">
            <a:off x="2268874" y="2535191"/>
            <a:ext cx="1126298" cy="1034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30" idx="1"/>
          </p:cNvCxnSpPr>
          <p:nvPr/>
        </p:nvCxnSpPr>
        <p:spPr>
          <a:xfrm flipV="1">
            <a:off x="2268874" y="2936867"/>
            <a:ext cx="1130447" cy="632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34" idx="1"/>
          </p:cNvCxnSpPr>
          <p:nvPr/>
        </p:nvCxnSpPr>
        <p:spPr>
          <a:xfrm>
            <a:off x="2268874" y="3569225"/>
            <a:ext cx="1123715" cy="658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9" idx="3"/>
            <a:endCxn id="9" idx="2"/>
          </p:cNvCxnSpPr>
          <p:nvPr/>
        </p:nvCxnSpPr>
        <p:spPr>
          <a:xfrm>
            <a:off x="4668801" y="2535191"/>
            <a:ext cx="1622344" cy="910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3" idx="3"/>
            <a:endCxn id="9" idx="2"/>
          </p:cNvCxnSpPr>
          <p:nvPr/>
        </p:nvCxnSpPr>
        <p:spPr>
          <a:xfrm flipV="1">
            <a:off x="4662069" y="3445774"/>
            <a:ext cx="1629076" cy="357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3"/>
            <a:endCxn id="9" idx="2"/>
          </p:cNvCxnSpPr>
          <p:nvPr/>
        </p:nvCxnSpPr>
        <p:spPr>
          <a:xfrm flipV="1">
            <a:off x="4666218" y="3445774"/>
            <a:ext cx="1624927" cy="782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618832" y="2205334"/>
            <a:ext cx="1119929" cy="414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ActiveMQ</a:t>
            </a:r>
            <a:endParaRPr lang="en-US" sz="1100" dirty="0"/>
          </a:p>
          <a:p>
            <a:pPr algn="ctr"/>
            <a:r>
              <a:rPr lang="en-US" sz="1100" dirty="0"/>
              <a:t>Broker</a:t>
            </a:r>
          </a:p>
        </p:txBody>
      </p:sp>
      <p:cxnSp>
        <p:nvCxnSpPr>
          <p:cNvPr id="17" name="Straight Arrow Connector 16"/>
          <p:cNvCxnSpPr>
            <a:stCxn id="9" idx="0"/>
            <a:endCxn id="16" idx="2"/>
          </p:cNvCxnSpPr>
          <p:nvPr/>
        </p:nvCxnSpPr>
        <p:spPr>
          <a:xfrm flipH="1" flipV="1">
            <a:off x="6178796" y="2620053"/>
            <a:ext cx="1005048" cy="4794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  <a:endCxn id="29" idx="3"/>
          </p:cNvCxnSpPr>
          <p:nvPr/>
        </p:nvCxnSpPr>
        <p:spPr>
          <a:xfrm flipH="1">
            <a:off x="4668801" y="2412694"/>
            <a:ext cx="950032" cy="12249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33" idx="3"/>
          </p:cNvCxnSpPr>
          <p:nvPr/>
        </p:nvCxnSpPr>
        <p:spPr>
          <a:xfrm flipH="1">
            <a:off x="4662069" y="2412694"/>
            <a:ext cx="956764" cy="13905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16181" y="2565035"/>
            <a:ext cx="869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SYNCINIT</a:t>
            </a:r>
          </a:p>
          <a:p>
            <a:r>
              <a:rPr lang="en-US" sz="1100" dirty="0"/>
              <a:t>CDELTAS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3434" y="2642114"/>
            <a:ext cx="353943" cy="2036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02575" y="5081530"/>
            <a:ext cx="6809021" cy="35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Sequential or Parallel Batch Clustering Algorithm</a:t>
            </a:r>
          </a:p>
        </p:txBody>
      </p:sp>
      <p:sp>
        <p:nvSpPr>
          <p:cNvPr id="23" name="Folded Corner 22"/>
          <p:cNvSpPr/>
          <p:nvPr/>
        </p:nvSpPr>
        <p:spPr>
          <a:xfrm>
            <a:off x="2386180" y="4447032"/>
            <a:ext cx="1157876" cy="4702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Bootstrap Information</a:t>
            </a:r>
          </a:p>
        </p:txBody>
      </p:sp>
      <p:sp>
        <p:nvSpPr>
          <p:cNvPr id="24" name="Freeform 23"/>
          <p:cNvSpPr/>
          <p:nvPr/>
        </p:nvSpPr>
        <p:spPr>
          <a:xfrm>
            <a:off x="2757496" y="4267737"/>
            <a:ext cx="521428" cy="166493"/>
          </a:xfrm>
          <a:custGeom>
            <a:avLst/>
            <a:gdLst>
              <a:gd name="connsiteX0" fmla="*/ 0 w 496388"/>
              <a:gd name="connsiteY0" fmla="*/ 444137 h 444137"/>
              <a:gd name="connsiteX1" fmla="*/ 143691 w 496388"/>
              <a:gd name="connsiteY1" fmla="*/ 78377 h 444137"/>
              <a:gd name="connsiteX2" fmla="*/ 496388 w 496388"/>
              <a:gd name="connsiteY2" fmla="*/ 0 h 44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388" h="444137">
                <a:moveTo>
                  <a:pt x="0" y="444137"/>
                </a:moveTo>
                <a:cubicBezTo>
                  <a:pt x="30480" y="298268"/>
                  <a:pt x="60960" y="152400"/>
                  <a:pt x="143691" y="78377"/>
                </a:cubicBezTo>
                <a:cubicBezTo>
                  <a:pt x="226422" y="4354"/>
                  <a:pt x="361405" y="2177"/>
                  <a:pt x="496388" y="0"/>
                </a:cubicBezTo>
              </a:path>
            </a:pathLst>
          </a:custGeom>
          <a:noFill/>
          <a:ln w="1905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Freeform 24"/>
          <p:cNvSpPr/>
          <p:nvPr/>
        </p:nvSpPr>
        <p:spPr>
          <a:xfrm>
            <a:off x="2745403" y="3098954"/>
            <a:ext cx="526790" cy="1335275"/>
          </a:xfrm>
          <a:custGeom>
            <a:avLst/>
            <a:gdLst>
              <a:gd name="connsiteX0" fmla="*/ 0 w 470262"/>
              <a:gd name="connsiteY0" fmla="*/ 2338251 h 2338251"/>
              <a:gd name="connsiteX1" fmla="*/ 78377 w 470262"/>
              <a:gd name="connsiteY1" fmla="*/ 613954 h 2338251"/>
              <a:gd name="connsiteX2" fmla="*/ 470262 w 470262"/>
              <a:gd name="connsiteY2" fmla="*/ 0 h 233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" h="2338251">
                <a:moveTo>
                  <a:pt x="0" y="2338251"/>
                </a:moveTo>
                <a:cubicBezTo>
                  <a:pt x="0" y="1670956"/>
                  <a:pt x="0" y="1003662"/>
                  <a:pt x="78377" y="613954"/>
                </a:cubicBezTo>
                <a:cubicBezTo>
                  <a:pt x="156754" y="224246"/>
                  <a:pt x="313508" y="112123"/>
                  <a:pt x="470262" y="0"/>
                </a:cubicBezTo>
              </a:path>
            </a:pathLst>
          </a:custGeom>
          <a:noFill/>
          <a:ln w="1905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" name="Freeform 25"/>
          <p:cNvSpPr/>
          <p:nvPr/>
        </p:nvSpPr>
        <p:spPr>
          <a:xfrm>
            <a:off x="3565721" y="3803549"/>
            <a:ext cx="3685455" cy="913308"/>
          </a:xfrm>
          <a:custGeom>
            <a:avLst/>
            <a:gdLst>
              <a:gd name="connsiteX0" fmla="*/ 0 w 4545875"/>
              <a:gd name="connsiteY0" fmla="*/ 1240971 h 1246573"/>
              <a:gd name="connsiteX1" fmla="*/ 3148149 w 4545875"/>
              <a:gd name="connsiteY1" fmla="*/ 1058091 h 1246573"/>
              <a:gd name="connsiteX2" fmla="*/ 4545875 w 4545875"/>
              <a:gd name="connsiteY2" fmla="*/ 0 h 1246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5875" h="1246573">
                <a:moveTo>
                  <a:pt x="0" y="1240971"/>
                </a:moveTo>
                <a:cubicBezTo>
                  <a:pt x="1195251" y="1252945"/>
                  <a:pt x="2390503" y="1264919"/>
                  <a:pt x="3148149" y="1058091"/>
                </a:cubicBezTo>
                <a:cubicBezTo>
                  <a:pt x="3905795" y="851263"/>
                  <a:pt x="4545875" y="0"/>
                  <a:pt x="4545875" y="0"/>
                </a:cubicBezTo>
              </a:path>
            </a:pathLst>
          </a:custGeom>
          <a:noFill/>
          <a:ln w="1905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7" name="Straight Arrow Connector 26"/>
          <p:cNvCxnSpPr>
            <a:endCxn id="23" idx="2"/>
          </p:cNvCxnSpPr>
          <p:nvPr/>
        </p:nvCxnSpPr>
        <p:spPr>
          <a:xfrm flipV="1">
            <a:off x="2965118" y="4917294"/>
            <a:ext cx="0" cy="164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78924" y="2200764"/>
            <a:ext cx="1519589" cy="933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Worker Process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395173" y="2429865"/>
            <a:ext cx="1273628" cy="210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Clustering Bolt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399322" y="2831540"/>
            <a:ext cx="1273628" cy="210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Clustering Bolt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66702" y="3927465"/>
            <a:ext cx="353943" cy="2036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72192" y="3445774"/>
            <a:ext cx="1519589" cy="933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Worker Process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388441" y="3697927"/>
            <a:ext cx="1273628" cy="210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Clustering Bolt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392590" y="4122654"/>
            <a:ext cx="1273628" cy="210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Clustering Bolt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73433" y="3211264"/>
            <a:ext cx="353943" cy="2036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36" name="Straight Arrow Connector 35"/>
          <p:cNvCxnSpPr>
            <a:stCxn id="8" idx="3"/>
            <a:endCxn id="33" idx="1"/>
          </p:cNvCxnSpPr>
          <p:nvPr/>
        </p:nvCxnSpPr>
        <p:spPr>
          <a:xfrm>
            <a:off x="2268874" y="3569226"/>
            <a:ext cx="1119566" cy="2340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3"/>
            <a:endCxn id="9" idx="2"/>
          </p:cNvCxnSpPr>
          <p:nvPr/>
        </p:nvCxnSpPr>
        <p:spPr>
          <a:xfrm>
            <a:off x="4672950" y="2936867"/>
            <a:ext cx="1618195" cy="508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57159" y="3092881"/>
            <a:ext cx="8847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PMADD</a:t>
            </a:r>
          </a:p>
          <a:p>
            <a:r>
              <a:rPr lang="en-US" sz="1100" dirty="0"/>
              <a:t>OUTLIER</a:t>
            </a:r>
          </a:p>
          <a:p>
            <a:r>
              <a:rPr lang="en-US" sz="1100" dirty="0"/>
              <a:t>SYNCREQ</a:t>
            </a:r>
          </a:p>
        </p:txBody>
      </p:sp>
      <p:cxnSp>
        <p:nvCxnSpPr>
          <p:cNvPr id="40" name="Straight Arrow Connector 39"/>
          <p:cNvCxnSpPr>
            <a:endCxn id="8" idx="1"/>
          </p:cNvCxnSpPr>
          <p:nvPr/>
        </p:nvCxnSpPr>
        <p:spPr>
          <a:xfrm>
            <a:off x="570283" y="3569225"/>
            <a:ext cx="732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2414" y="3316615"/>
            <a:ext cx="651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tweet stream</a:t>
            </a:r>
          </a:p>
        </p:txBody>
      </p:sp>
      <p:sp>
        <p:nvSpPr>
          <p:cNvPr id="39" name="Freeform 38"/>
          <p:cNvSpPr/>
          <p:nvPr/>
        </p:nvSpPr>
        <p:spPr>
          <a:xfrm>
            <a:off x="2251256" y="3838261"/>
            <a:ext cx="416625" cy="593051"/>
          </a:xfrm>
          <a:custGeom>
            <a:avLst/>
            <a:gdLst>
              <a:gd name="connsiteX0" fmla="*/ 0 w 470262"/>
              <a:gd name="connsiteY0" fmla="*/ 2338251 h 2338251"/>
              <a:gd name="connsiteX1" fmla="*/ 78377 w 470262"/>
              <a:gd name="connsiteY1" fmla="*/ 613954 h 2338251"/>
              <a:gd name="connsiteX2" fmla="*/ 470262 w 470262"/>
              <a:gd name="connsiteY2" fmla="*/ 0 h 233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" h="2338251">
                <a:moveTo>
                  <a:pt x="0" y="2338251"/>
                </a:moveTo>
                <a:cubicBezTo>
                  <a:pt x="0" y="1670956"/>
                  <a:pt x="0" y="1003662"/>
                  <a:pt x="78377" y="613954"/>
                </a:cubicBezTo>
                <a:cubicBezTo>
                  <a:pt x="156754" y="224246"/>
                  <a:pt x="313508" y="112123"/>
                  <a:pt x="470262" y="0"/>
                </a:cubicBezTo>
              </a:path>
            </a:pathLst>
          </a:custGeom>
          <a:noFill/>
          <a:ln w="19050">
            <a:prstDash val="dash"/>
            <a:tailEnd type="arrow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7492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41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55" y="-1068"/>
            <a:ext cx="8382000" cy="1143000"/>
          </a:xfrm>
        </p:spPr>
        <p:txBody>
          <a:bodyPr>
            <a:normAutofit/>
          </a:bodyPr>
          <a:lstStyle/>
          <a:p>
            <a:r>
              <a:rPr lang="en-US" sz="2700" dirty="0"/>
              <a:t>Scalability comparison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8225" y="4575996"/>
            <a:ext cx="6950507" cy="6330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1 hour’s data for testing, first 10 </a:t>
            </a:r>
            <a:r>
              <a:rPr lang="en-US" sz="1800" dirty="0" err="1"/>
              <a:t>mins</a:t>
            </a:r>
            <a:r>
              <a:rPr lang="en-US" sz="1800" dirty="0"/>
              <a:t> for bootstrap</a:t>
            </a:r>
          </a:p>
          <a:p>
            <a:pPr marL="257175" indent="-257175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33 </a:t>
            </a:r>
            <a:r>
              <a:rPr lang="en-US" sz="1800" dirty="0" err="1"/>
              <a:t>mins</a:t>
            </a:r>
            <a:r>
              <a:rPr lang="en-US" sz="1800" dirty="0"/>
              <a:t> to process 50 mins’ </a:t>
            </a:r>
            <a:r>
              <a:rPr lang="en-US" sz="1800" dirty="0" smtClean="0"/>
              <a:t>data (better than real time) with Cluster-delta method due to decreased message sizes compared to full-centroid approach</a:t>
            </a:r>
          </a:p>
          <a:p>
            <a:pPr marL="0" indent="0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93" y="938072"/>
            <a:ext cx="6915772" cy="35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Processing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Based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SQL like languages</a:t>
            </a:r>
          </a:p>
          <a:p>
            <a:r>
              <a:rPr lang="en-US" dirty="0" smtClean="0"/>
              <a:t>Programming APIs</a:t>
            </a:r>
          </a:p>
          <a:p>
            <a:r>
              <a:rPr lang="en-US" dirty="0" smtClean="0"/>
              <a:t>Queries or the Programs run on a continuous stream, unlike Hadoop where your data is static for the Batch processor</a:t>
            </a:r>
          </a:p>
          <a:p>
            <a:r>
              <a:rPr lang="en-US" dirty="0" smtClean="0"/>
              <a:t>Need to address diverse streams </a:t>
            </a:r>
            <a:r>
              <a:rPr lang="en-US" dirty="0"/>
              <a:t>– Unbounded sequence of events</a:t>
            </a:r>
          </a:p>
          <a:p>
            <a:r>
              <a:rPr lang="en-US" dirty="0"/>
              <a:t>Examples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Video Camera frames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Tweets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Laser scans from a robot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Log data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Stream Processing Frameworks (DSPF)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88" y="1336675"/>
            <a:ext cx="8380412" cy="4358994"/>
          </a:xfrm>
        </p:spPr>
        <p:txBody>
          <a:bodyPr>
            <a:normAutofit/>
          </a:bodyPr>
          <a:lstStyle/>
          <a:p>
            <a:r>
              <a:rPr lang="en-US" sz="1800" dirty="0"/>
              <a:t>Aurora </a:t>
            </a:r>
            <a:r>
              <a:rPr lang="en-US" sz="1800" dirty="0" smtClean="0"/>
              <a:t>– Early Research System</a:t>
            </a:r>
            <a:endParaRPr lang="en-US" sz="1800" dirty="0"/>
          </a:p>
          <a:p>
            <a:r>
              <a:rPr lang="en-US" sz="1800" dirty="0" smtClean="0"/>
              <a:t>Borealis – Early Research System</a:t>
            </a:r>
          </a:p>
          <a:p>
            <a:r>
              <a:rPr lang="en-US" sz="1800" dirty="0" smtClean="0"/>
              <a:t>Apache </a:t>
            </a:r>
            <a:r>
              <a:rPr lang="en-US" sz="1800" dirty="0"/>
              <a:t>Storm </a:t>
            </a:r>
          </a:p>
          <a:p>
            <a:r>
              <a:rPr lang="en-US" sz="1800" dirty="0"/>
              <a:t>Apache S4 </a:t>
            </a:r>
          </a:p>
          <a:p>
            <a:r>
              <a:rPr lang="en-US" sz="1800" dirty="0"/>
              <a:t>Apache </a:t>
            </a:r>
            <a:r>
              <a:rPr lang="en-US" sz="1800" dirty="0" smtClean="0"/>
              <a:t>Samza</a:t>
            </a:r>
          </a:p>
          <a:p>
            <a:r>
              <a:rPr lang="en-US" sz="1800" dirty="0" smtClean="0"/>
              <a:t>Google </a:t>
            </a:r>
            <a:r>
              <a:rPr lang="en-US" sz="1800" dirty="0" err="1" smtClean="0"/>
              <a:t>MillWheel</a:t>
            </a:r>
            <a:endParaRPr lang="en-US" sz="1800" dirty="0" smtClean="0"/>
          </a:p>
          <a:p>
            <a:r>
              <a:rPr lang="en-US" sz="1800" dirty="0"/>
              <a:t>Amazon </a:t>
            </a:r>
            <a:r>
              <a:rPr lang="en-US" sz="1800" dirty="0" smtClean="0"/>
              <a:t>Kinesis</a:t>
            </a:r>
          </a:p>
          <a:p>
            <a:r>
              <a:rPr lang="en-US" sz="1800" dirty="0" smtClean="0"/>
              <a:t>LinkedIn </a:t>
            </a:r>
            <a:r>
              <a:rPr lang="en-US" sz="1800" dirty="0" err="1" smtClean="0"/>
              <a:t>Databus</a:t>
            </a:r>
            <a:endParaRPr lang="en-US" sz="1800" dirty="0" smtClean="0"/>
          </a:p>
          <a:p>
            <a:r>
              <a:rPr lang="en-US" sz="1800" dirty="0" smtClean="0"/>
              <a:t>Facebook Puma/</a:t>
            </a:r>
            <a:r>
              <a:rPr lang="en-US" sz="1800" dirty="0" err="1" smtClean="0"/>
              <a:t>Ptail</a:t>
            </a:r>
            <a:r>
              <a:rPr lang="en-US" sz="1800" dirty="0" smtClean="0"/>
              <a:t>/Scribe/ODS</a:t>
            </a:r>
          </a:p>
          <a:p>
            <a:r>
              <a:rPr lang="en-US" sz="1800" dirty="0" smtClean="0"/>
              <a:t>Azure </a:t>
            </a:r>
            <a:r>
              <a:rPr lang="en-US" sz="1800" dirty="0"/>
              <a:t>Stream Analytics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Will discuss 2 Apache Storm projects at </a:t>
            </a:r>
            <a:br>
              <a:rPr lang="en-US" sz="1800" dirty="0" smtClean="0"/>
            </a:br>
            <a:r>
              <a:rPr lang="en-US" sz="1800" dirty="0" smtClean="0"/>
              <a:t>Indiana University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76" y="1293927"/>
            <a:ext cx="1714739" cy="857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38" y="2320413"/>
            <a:ext cx="287655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83" y="3080098"/>
            <a:ext cx="1804267" cy="798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76" y="3272401"/>
            <a:ext cx="1020354" cy="1206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12" y="5022244"/>
            <a:ext cx="2232936" cy="6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I: IoTCloud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to connect devices to cloud services</a:t>
            </a:r>
          </a:p>
          <a:p>
            <a:r>
              <a:rPr lang="en-US" dirty="0"/>
              <a:t>IoTCloud consists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distributed nodes running close to the devices to gather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publish-subscribe brokers to relay the information to the cloud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distributed stream processing framework (DSPF) coupled with batch processing </a:t>
            </a:r>
            <a:r>
              <a:rPr lang="en-US" dirty="0" smtClean="0"/>
              <a:t>frameworks in the Cloud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OpenStack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Improving fault-tolerance and quality of service for especially guarantees on maximum response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8" y="0"/>
            <a:ext cx="8382000" cy="773083"/>
          </a:xfrm>
        </p:spPr>
        <p:txBody>
          <a:bodyPr/>
          <a:lstStyle/>
          <a:p>
            <a:r>
              <a:rPr lang="en-US" dirty="0" smtClean="0"/>
              <a:t>IoTCloud Architecture</a:t>
            </a:r>
            <a:endParaRPr lang="en-US" dirty="0"/>
          </a:p>
        </p:txBody>
      </p:sp>
      <p:pic>
        <p:nvPicPr>
          <p:cNvPr id="4" name="Picture 3" descr="stre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953"/>
            <a:ext cx="5710844" cy="5288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619404" y="1945178"/>
            <a:ext cx="352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Built on Apache Storm, </a:t>
            </a:r>
            <a:r>
              <a:rPr lang="en-US" dirty="0" err="1" smtClean="0"/>
              <a:t>RabbitMQ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 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0" cy="839585"/>
          </a:xfrm>
        </p:spPr>
        <p:txBody>
          <a:bodyPr/>
          <a:lstStyle/>
          <a:p>
            <a:r>
              <a:rPr lang="en-US" dirty="0" err="1" smtClean="0"/>
              <a:t>IoTCloud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6388" y="1221971"/>
            <a:ext cx="8380412" cy="4153304"/>
          </a:xfrm>
        </p:spPr>
        <p:txBody>
          <a:bodyPr/>
          <a:lstStyle/>
          <a:p>
            <a:r>
              <a:rPr lang="en-US" dirty="0" smtClean="0"/>
              <a:t>Particle Filtering Based SLAM</a:t>
            </a:r>
          </a:p>
          <a:p>
            <a:r>
              <a:rPr lang="en-US" dirty="0" smtClean="0"/>
              <a:t>N-Body Collision Avoidance</a:t>
            </a:r>
          </a:p>
          <a:p>
            <a:r>
              <a:rPr lang="en-US" dirty="0" smtClean="0"/>
              <a:t>Using parallel algorithms inside </a:t>
            </a:r>
            <a:br>
              <a:rPr lang="en-US" dirty="0" smtClean="0"/>
            </a:br>
            <a:r>
              <a:rPr lang="en-US" dirty="0" smtClean="0"/>
              <a:t>Storm </a:t>
            </a:r>
            <a:r>
              <a:rPr lang="en-US" smtClean="0"/>
              <a:t>for performance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9" y="2683354"/>
            <a:ext cx="3576204" cy="2547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063" y="5392800"/>
            <a:ext cx="26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Built from Robot data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1766" y="2683353"/>
            <a:ext cx="3779520" cy="254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41556" y="5392800"/>
            <a:ext cx="469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Robots need to avoid collisions when they move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12575" y="39905"/>
            <a:ext cx="4131425" cy="2320858"/>
            <a:chOff x="5012575" y="39905"/>
            <a:chExt cx="4131425" cy="232085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575" y="39905"/>
              <a:ext cx="4131425" cy="19236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124886" y="1991431"/>
              <a:ext cx="4019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 Time better with </a:t>
              </a:r>
              <a:r>
                <a:rPr lang="en-US" dirty="0" err="1" smtClean="0"/>
                <a:t>RabbitMQ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2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51" y="32657"/>
            <a:ext cx="83820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II: Batch and </a:t>
            </a:r>
            <a:r>
              <a:rPr lang="en-US" sz="2400" dirty="0"/>
              <a:t>S</a:t>
            </a:r>
            <a:r>
              <a:rPr lang="en-US" sz="2400" dirty="0" smtClean="0"/>
              <a:t>treaming Analysis for Social Media </a:t>
            </a:r>
            <a:r>
              <a:rPr lang="en-US" sz="2400" dirty="0"/>
              <a:t>D</a:t>
            </a:r>
            <a:r>
              <a:rPr lang="en-US" sz="2400" dirty="0" smtClean="0"/>
              <a:t>ata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36" y="1175657"/>
            <a:ext cx="7017780" cy="4689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1064536" y="4444142"/>
            <a:ext cx="8014808" cy="9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82316" y="4590956"/>
            <a:ext cx="1610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Storage substrate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56955" y="2762315"/>
            <a:ext cx="0" cy="14730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82316" y="2865883"/>
            <a:ext cx="12936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Batch analysis module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" y="2912349"/>
            <a:ext cx="10899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/>
              <a:t>Streaming analysis module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69242" y="4313957"/>
            <a:ext cx="6059606" cy="30008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93051" y="2974819"/>
            <a:ext cx="2835797" cy="70808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65446" y="3213800"/>
            <a:ext cx="1541976" cy="87382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3" grpId="0" animBg="1"/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"/>
            <a:ext cx="8382000" cy="1143000"/>
          </a:xfrm>
        </p:spPr>
        <p:txBody>
          <a:bodyPr>
            <a:normAutofit/>
          </a:bodyPr>
          <a:lstStyle/>
          <a:p>
            <a:r>
              <a:rPr lang="en-US" sz="2700" dirty="0"/>
              <a:t>Streaming A</a:t>
            </a:r>
            <a:r>
              <a:rPr lang="en-US" sz="2700" dirty="0" smtClean="0"/>
              <a:t>nalysis</a:t>
            </a:r>
            <a:endParaRPr lang="en-US" sz="27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450" y="1264921"/>
            <a:ext cx="7886700" cy="405921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black"/>
                </a:solidFill>
              </a:rPr>
              <a:t>Non-trivial parallel stream processing algorithm with novel global synchronization and cluster-delta data transfer to achieve </a:t>
            </a:r>
            <a:r>
              <a:rPr lang="en-US" sz="1800" dirty="0" smtClean="0">
                <a:solidFill>
                  <a:prstClr val="black"/>
                </a:solidFill>
              </a:rPr>
              <a:t>scalability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black"/>
                </a:solidFill>
              </a:rPr>
              <a:t>Clustering of social media </a:t>
            </a:r>
            <a:r>
              <a:rPr lang="en-US" sz="1800" dirty="0" smtClean="0">
                <a:solidFill>
                  <a:prstClr val="black"/>
                </a:solidFill>
              </a:rPr>
              <a:t>streams: real-time </a:t>
            </a:r>
            <a:r>
              <a:rPr lang="en-US" sz="1800" dirty="0">
                <a:solidFill>
                  <a:prstClr val="black"/>
                </a:solidFill>
              </a:rPr>
              <a:t>processing of 10% Twitter (“</a:t>
            </a:r>
            <a:r>
              <a:rPr lang="en-US" sz="1800" dirty="0" err="1">
                <a:solidFill>
                  <a:prstClr val="black"/>
                </a:solidFill>
              </a:rPr>
              <a:t>Gardenhose</a:t>
            </a:r>
            <a:r>
              <a:rPr lang="en-US" sz="1800" dirty="0">
                <a:solidFill>
                  <a:prstClr val="black"/>
                </a:solidFill>
              </a:rPr>
              <a:t>”)</a:t>
            </a:r>
          </a:p>
          <a:p>
            <a:pPr marL="257175" indent="-257175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</a:rPr>
              <a:t>Recent </a:t>
            </a:r>
            <a:r>
              <a:rPr lang="en-US" sz="1800" dirty="0">
                <a:solidFill>
                  <a:prstClr val="black"/>
                </a:solidFill>
              </a:rPr>
              <a:t>progress in learning </a:t>
            </a:r>
            <a:r>
              <a:rPr lang="en-US" sz="1800" b="1" dirty="0"/>
              <a:t>data representations</a:t>
            </a:r>
            <a:r>
              <a:rPr lang="en-US" sz="1800" dirty="0"/>
              <a:t> and </a:t>
            </a:r>
            <a:r>
              <a:rPr lang="en-US" sz="1800" b="1" dirty="0"/>
              <a:t>similarity metrics</a:t>
            </a:r>
          </a:p>
          <a:p>
            <a:pPr marL="257175" indent="-257175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High-dimensional </a:t>
            </a:r>
            <a:r>
              <a:rPr lang="en-US" sz="1800" dirty="0" smtClean="0"/>
              <a:t>vectors</a:t>
            </a:r>
            <a:r>
              <a:rPr lang="en-US" sz="1800" dirty="0"/>
              <a:t>: textual and network information</a:t>
            </a:r>
          </a:p>
          <a:p>
            <a:pPr marL="257175" indent="-257175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Expensive similarity computation: 43.4 hours to cluster 1 hour’s data with sequential </a:t>
            </a:r>
            <a:r>
              <a:rPr lang="en-US" sz="1800" dirty="0" smtClean="0"/>
              <a:t>algorithm</a:t>
            </a:r>
          </a:p>
          <a:p>
            <a:pPr marL="714375" lvl="1" indent="-25717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Online K-Means with sliding time window and outlier detection</a:t>
            </a:r>
          </a:p>
          <a:p>
            <a:pPr marL="714375" lvl="1" indent="-257175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Group tweets as </a:t>
            </a:r>
            <a:r>
              <a:rPr lang="en-US" sz="1600" b="1" dirty="0" err="1"/>
              <a:t>protomemes</a:t>
            </a:r>
            <a:r>
              <a:rPr lang="en-US" sz="1600" dirty="0"/>
              <a:t>: hashtags, mentions, URLs, and phrases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755" y="5324131"/>
            <a:ext cx="781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Xiaoming Gao, Emilio Ferrara, Judy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Qiu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Parallel Clustering of High-Dimensional Social Media Data Streams.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appear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15th IEEE/ACM International Symposium on Cluster, Cloud and Grid Computing (CCGRID 2015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7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850" y="53254"/>
            <a:ext cx="6850495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Social media data </a:t>
            </a:r>
            <a:r>
              <a:rPr lang="en-US" sz="2400" b="1" dirty="0"/>
              <a:t>– </a:t>
            </a:r>
            <a:r>
              <a:rPr lang="en-US" sz="2400" b="1" dirty="0" smtClean="0"/>
              <a:t>an example data record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6183" y="6361602"/>
            <a:ext cx="2133600" cy="365125"/>
          </a:xfrm>
          <a:prstGeom prst="rect">
            <a:avLst/>
          </a:prstGeom>
        </p:spPr>
        <p:txBody>
          <a:bodyPr/>
          <a:lstStyle/>
          <a:p>
            <a:fld id="{B3999606-967B-419A-9AEC-8752E61A74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144298"/>
            <a:ext cx="6718300" cy="544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5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2&quot; unique_id=&quot;398160&quot;&gt;&lt;object type=&quot;3&quot; unique_id=&quot;398161&quot;&gt;&lt;property id=&quot;20148&quot; value=&quot;5&quot;/&gt;&lt;property id=&quot;20300&quot; value=&quot;Slide 1 - &amp;quot;Programming Models for IoT and Streaming Data   IC2E Internet of Things Panel&amp;quot;&quot;/&gt;&lt;property id=&quot;20307&quot; value=&quot;256&quot;/&gt;&lt;/object&gt;&lt;object type=&quot;3&quot; unique_id=&quot;398165&quot;&gt;&lt;property id=&quot;20148&quot; value=&quot;5&quot;/&gt;&lt;property id=&quot;20300&quot; value=&quot;Slide 2 - &amp;quot;Event Processing Programming Models&amp;quot;&quot;/&gt;&lt;property id=&quot;20307&quot; value=&quot;294&quot;/&gt;&lt;/object&gt;&lt;object type=&quot;3&quot; unique_id=&quot;398263&quot;&gt;&lt;property id=&quot;20148&quot; value=&quot;5&quot;/&gt;&lt;property id=&quot;20300&quot; value=&quot;Slide 3 - &amp;quot;Distributed Stream Processing Frameworks (DSPF)&amp;quot;&quot;/&gt;&lt;property id=&quot;20307&quot; value=&quot;296&quot;/&gt;&lt;/object&gt;&lt;object type=&quot;3&quot; unique_id=&quot;398265&quot;&gt;&lt;property id=&quot;20148&quot; value=&quot;5&quot;/&gt;&lt;property id=&quot;20300&quot; value=&quot;Slide 4 - &amp;quot;I: IoTCloud&amp;amp;#x09;&amp;quot;&quot;/&gt;&lt;property id=&quot;20307&quot; value=&quot;297&quot;/&gt;&lt;/object&gt;&lt;object type=&quot;3&quot; unique_id=&quot;398266&quot;&gt;&lt;property id=&quot;20148&quot; value=&quot;5&quot;/&gt;&lt;property id=&quot;20300&quot; value=&quot;Slide 5 - &amp;quot;IoTCloud Architecture&amp;quot;&quot;/&gt;&lt;property id=&quot;20307&quot; value=&quot;298&quot;/&gt;&lt;/object&gt;&lt;object type=&quot;3&quot; unique_id=&quot;398267&quot;&gt;&lt;property id=&quot;20148&quot; value=&quot;5&quot;/&gt;&lt;property id=&quot;20300&quot; value=&quot;Slide 6 - &amp;quot;IoTCloud Applications&amp;quot;&quot;/&gt;&lt;property id=&quot;20307&quot; value=&quot;299&quot;/&gt;&lt;/object&gt;&lt;object type=&quot;3&quot; unique_id=&quot;398268&quot;&gt;&lt;property id=&quot;20148&quot; value=&quot;5&quot;/&gt;&lt;property id=&quot;20300&quot; value=&quot;Slide 7 - &amp;quot;II: Batch and Streaming Analysis for Social Media Data&amp;quot;&quot;/&gt;&lt;property id=&quot;20307&quot; value=&quot;311&quot;/&gt;&lt;/object&gt;&lt;object type=&quot;3&quot; unique_id=&quot;398269&quot;&gt;&lt;property id=&quot;20148&quot; value=&quot;5&quot;/&gt;&lt;property id=&quot;20300&quot; value=&quot;Slide 8 - &amp;quot;Streaming Analysis&amp;quot;&quot;/&gt;&lt;property id=&quot;20307&quot; value=&quot;300&quot;/&gt;&lt;/object&gt;&lt;object type=&quot;3&quot; unique_id=&quot;398274&quot;&gt;&lt;property id=&quot;20148&quot; value=&quot;5&quot;/&gt;&lt;property id=&quot;20300&quot; value=&quot;Slide 11 - &amp;quot;Parallelization with Storm - challenges&amp;quot;&quot;/&gt;&lt;property id=&quot;20307&quot; value=&quot;305&quot;/&gt;&lt;/object&gt;&lt;object type=&quot;3&quot; unique_id=&quot;398275&quot;&gt;&lt;property id=&quot;20148&quot; value=&quot;5&quot;/&gt;&lt;property id=&quot;20300&quot; value=&quot;Slide 12 - &amp;quot;Solution – enhanced Apache Storm topology&amp;quot;&quot;/&gt;&lt;property id=&quot;20307&quot; value=&quot;306&quot;/&gt;&lt;/object&gt;&lt;object type=&quot;3&quot; unique_id=&quot;398276&quot;&gt;&lt;property id=&quot;20148&quot; value=&quot;5&quot;/&gt;&lt;property id=&quot;20300&quot; value=&quot;Slide 13 - &amp;quot;Scalability comparison&amp;quot;&quot;/&gt;&lt;property id=&quot;20307&quot; value=&quot;307&quot;/&gt;&lt;/object&gt;&lt;object type=&quot;3&quot; unique_id=&quot;398963&quot;&gt;&lt;property id=&quot;20148&quot; value=&quot;5&quot;/&gt;&lt;property id=&quot;20300&quot; value=&quot;Slide 9 - &amp;quot;Social media data – an example data record&amp;quot;&quot;/&gt;&lt;property id=&quot;20307&quot; value=&quot;313&quot;/&gt;&lt;/object&gt;&lt;object type=&quot;3&quot; unique_id=&quot;398964&quot;&gt;&lt;property id=&quot;20148&quot; value=&quot;5&quot;/&gt;&lt;property id=&quot;20300&quot; value=&quot;Slide 10 - &amp;quot;Sequential clustering algorithm&amp;quot;&quot;/&gt;&lt;property id=&quot;20307&quot; value=&quot;312&quot;/&gt;&lt;/object&gt;&lt;/object&gt;&lt;object type=&quot;8&quot; unique_id=&quot;39819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8E0C33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8E0C33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</TotalTime>
  <Words>676</Words>
  <Application>Microsoft Office PowerPoint</Application>
  <PresentationFormat>On-screen Show (4:3)</PresentationFormat>
  <Paragraphs>129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宋体</vt:lpstr>
      <vt:lpstr>Arial</vt:lpstr>
      <vt:lpstr>Calibri</vt:lpstr>
      <vt:lpstr>Times New Roman</vt:lpstr>
      <vt:lpstr>Wingdings</vt:lpstr>
      <vt:lpstr>Blank Presentation</vt:lpstr>
      <vt:lpstr>Programming Models for IoT and Streaming Data   IC2E Internet of Things Panel</vt:lpstr>
      <vt:lpstr>Event Processing Programming Models</vt:lpstr>
      <vt:lpstr>Distributed Stream Processing Frameworks (DSPF)</vt:lpstr>
      <vt:lpstr>I: IoTCloud </vt:lpstr>
      <vt:lpstr>IoTCloud Architecture</vt:lpstr>
      <vt:lpstr>IoTCloud Applications</vt:lpstr>
      <vt:lpstr>II: Batch and Streaming Analysis for Social Media Data</vt:lpstr>
      <vt:lpstr>Streaming Analysis</vt:lpstr>
      <vt:lpstr>Social media data – an example data record</vt:lpstr>
      <vt:lpstr>Sequential clustering algorithm</vt:lpstr>
      <vt:lpstr>Parallelization with Storm - challenges</vt:lpstr>
      <vt:lpstr>Solution – enhanced Apache Storm topology</vt:lpstr>
      <vt:lpstr>Scalability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zhangbj</dc:creator>
  <cp:lastModifiedBy>Geoffrey Fox</cp:lastModifiedBy>
  <cp:revision>414</cp:revision>
  <dcterms:created xsi:type="dcterms:W3CDTF">2014-02-21T21:40:17Z</dcterms:created>
  <dcterms:modified xsi:type="dcterms:W3CDTF">2015-03-11T22:50:57Z</dcterms:modified>
</cp:coreProperties>
</file>