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diagrams/quickStyle2.xml" ContentType="application/vnd.openxmlformats-officedocument.drawingml.diagramStyle+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diagrams/layout3.xml" ContentType="application/vnd.openxmlformats-officedocument.drawingml.diagramLayout+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charts/chart1.xml" ContentType="application/vnd.openxmlformats-officedocument.drawingml.char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diagrams/layout2.xml" ContentType="application/vnd.openxmlformats-officedocument.drawingml.diagramLayout+xml"/>
  <Override PartName="/ppt/notesSlides/notesSlide20.xml" ContentType="application/vnd.openxmlformats-officedocument.presentationml.notesSlide+xml"/>
  <Override PartName="/ppt/notesSlides/notesSlide31.xml" ContentType="application/vnd.openxmlformats-officedocument.presentationml.notesSlide+xml"/>
  <Default Extension="gif" ContentType="image/gif"/>
  <Override PartName="/ppt/notesSlides/notesSlide6.xml" ContentType="application/vnd.openxmlformats-officedocument.presentationml.notesSlide+xml"/>
  <Override PartName="/ppt/diagrams/data3.xml" ContentType="application/vnd.openxmlformats-officedocument.drawingml.diagramData+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6"/>
  </p:notesMasterIdLst>
  <p:handoutMasterIdLst>
    <p:handoutMasterId r:id="rId47"/>
  </p:handoutMasterIdLst>
  <p:sldIdLst>
    <p:sldId id="260" r:id="rId2"/>
    <p:sldId id="257" r:id="rId3"/>
    <p:sldId id="261" r:id="rId4"/>
    <p:sldId id="262" r:id="rId5"/>
    <p:sldId id="263" r:id="rId6"/>
    <p:sldId id="264"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1" r:id="rId32"/>
    <p:sldId id="290" r:id="rId33"/>
    <p:sldId id="292" r:id="rId34"/>
    <p:sldId id="293" r:id="rId35"/>
    <p:sldId id="294" r:id="rId36"/>
    <p:sldId id="295" r:id="rId37"/>
    <p:sldId id="296" r:id="rId38"/>
    <p:sldId id="297" r:id="rId39"/>
    <p:sldId id="298" r:id="rId40"/>
    <p:sldId id="299" r:id="rId41"/>
    <p:sldId id="300" r:id="rId42"/>
    <p:sldId id="302" r:id="rId43"/>
    <p:sldId id="303" r:id="rId44"/>
    <p:sldId id="259" r:id="rId45"/>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8"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8"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8"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8"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8" charset="-128"/>
        <a:cs typeface="+mn-cs"/>
      </a:defRPr>
    </a:lvl5pPr>
    <a:lvl6pPr marL="2286000" algn="l" defTabSz="914400" rtl="0" eaLnBrk="1" latinLnBrk="0" hangingPunct="1">
      <a:defRPr sz="2400" kern="1200">
        <a:solidFill>
          <a:schemeClr val="tx1"/>
        </a:solidFill>
        <a:latin typeface="Arial" charset="0"/>
        <a:ea typeface="ＭＳ Ｐゴシック" pitchFamily="8" charset="-128"/>
        <a:cs typeface="+mn-cs"/>
      </a:defRPr>
    </a:lvl6pPr>
    <a:lvl7pPr marL="2743200" algn="l" defTabSz="914400" rtl="0" eaLnBrk="1" latinLnBrk="0" hangingPunct="1">
      <a:defRPr sz="2400" kern="1200">
        <a:solidFill>
          <a:schemeClr val="tx1"/>
        </a:solidFill>
        <a:latin typeface="Arial" charset="0"/>
        <a:ea typeface="ＭＳ Ｐゴシック" pitchFamily="8" charset="-128"/>
        <a:cs typeface="+mn-cs"/>
      </a:defRPr>
    </a:lvl7pPr>
    <a:lvl8pPr marL="3200400" algn="l" defTabSz="914400" rtl="0" eaLnBrk="1" latinLnBrk="0" hangingPunct="1">
      <a:defRPr sz="2400" kern="1200">
        <a:solidFill>
          <a:schemeClr val="tx1"/>
        </a:solidFill>
        <a:latin typeface="Arial" charset="0"/>
        <a:ea typeface="ＭＳ Ｐゴシック" pitchFamily="8" charset="-128"/>
        <a:cs typeface="+mn-cs"/>
      </a:defRPr>
    </a:lvl8pPr>
    <a:lvl9pPr marL="3657600" algn="l" defTabSz="914400" rtl="0" eaLnBrk="1" latinLnBrk="0" hangingPunct="1">
      <a:defRPr sz="2400" kern="1200">
        <a:solidFill>
          <a:schemeClr val="tx1"/>
        </a:solidFill>
        <a:latin typeface="Arial" charset="0"/>
        <a:ea typeface="ＭＳ Ｐゴシック" pitchFamily="8" charset="-128"/>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hn Plummer" initials="JP"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B562A"/>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7629" autoAdjust="0"/>
    <p:restoredTop sz="80825" autoAdjust="0"/>
  </p:normalViewPr>
  <p:slideViewPr>
    <p:cSldViewPr snapToGrid="0">
      <p:cViewPr>
        <p:scale>
          <a:sx n="80" d="100"/>
          <a:sy n="80" d="100"/>
        </p:scale>
        <p:origin x="1764" y="6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snapToGrid="0">
      <p:cViewPr varScale="1">
        <p:scale>
          <a:sx n="57" d="100"/>
          <a:sy n="57" d="100"/>
        </p:scale>
        <p:origin x="-1788" y="-7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GB"/>
  <c:chart>
    <c:title>
      <c:tx>
        <c:rich>
          <a:bodyPr/>
          <a:lstStyle/>
          <a:p>
            <a:pPr>
              <a:defRPr/>
            </a:pPr>
            <a:r>
              <a:rPr lang="en-GB" dirty="0" smtClean="0">
                <a:solidFill>
                  <a:schemeClr val="bg1"/>
                </a:solidFill>
              </a:rPr>
              <a:t>2</a:t>
            </a:r>
            <a:r>
              <a:rPr lang="en-GB" baseline="0" dirty="0" smtClean="0">
                <a:solidFill>
                  <a:schemeClr val="bg1"/>
                </a:solidFill>
              </a:rPr>
              <a:t> threads, 60% drop probability, 10 seconds</a:t>
            </a:r>
            <a:endParaRPr lang="en-GB" dirty="0">
              <a:solidFill>
                <a:schemeClr val="bg1"/>
              </a:solidFill>
            </a:endParaRPr>
          </a:p>
        </c:rich>
      </c:tx>
      <c:layout/>
    </c:title>
    <c:plotArea>
      <c:layout/>
      <c:lineChart>
        <c:grouping val="standard"/>
        <c:ser>
          <c:idx val="0"/>
          <c:order val="0"/>
          <c:tx>
            <c:strRef>
              <c:f>Sheet1!$C$3</c:f>
              <c:strCache>
                <c:ptCount val="1"/>
                <c:pt idx="0">
                  <c:v>Feed A</c:v>
                </c:pt>
              </c:strCache>
            </c:strRef>
          </c:tx>
          <c:marker>
            <c:symbol val="none"/>
          </c:marker>
          <c:val>
            <c:numRef>
              <c:f>Sheet1!$C$4:$C$8</c:f>
              <c:numCache>
                <c:formatCode>General</c:formatCode>
                <c:ptCount val="5"/>
                <c:pt idx="0">
                  <c:v>71627</c:v>
                </c:pt>
                <c:pt idx="1">
                  <c:v>10935</c:v>
                </c:pt>
                <c:pt idx="2">
                  <c:v>5305</c:v>
                </c:pt>
                <c:pt idx="3">
                  <c:v>30135</c:v>
                </c:pt>
                <c:pt idx="4">
                  <c:v>0</c:v>
                </c:pt>
              </c:numCache>
            </c:numRef>
          </c:val>
        </c:ser>
        <c:ser>
          <c:idx val="1"/>
          <c:order val="1"/>
          <c:tx>
            <c:strRef>
              <c:f>Sheet1!$D$3</c:f>
              <c:strCache>
                <c:ptCount val="1"/>
                <c:pt idx="0">
                  <c:v>Feed B</c:v>
                </c:pt>
              </c:strCache>
            </c:strRef>
          </c:tx>
          <c:marker>
            <c:symbol val="none"/>
          </c:marker>
          <c:val>
            <c:numRef>
              <c:f>Sheet1!$D$4:$D$8</c:f>
              <c:numCache>
                <c:formatCode>General</c:formatCode>
                <c:ptCount val="5"/>
                <c:pt idx="0">
                  <c:v>76362</c:v>
                </c:pt>
                <c:pt idx="1">
                  <c:v>99860</c:v>
                </c:pt>
                <c:pt idx="2">
                  <c:v>5362</c:v>
                </c:pt>
                <c:pt idx="3">
                  <c:v>52183</c:v>
                </c:pt>
                <c:pt idx="4">
                  <c:v>128684</c:v>
                </c:pt>
              </c:numCache>
            </c:numRef>
          </c:val>
        </c:ser>
        <c:marker val="1"/>
        <c:axId val="45528192"/>
        <c:axId val="45529728"/>
      </c:lineChart>
      <c:catAx>
        <c:axId val="45528192"/>
        <c:scaling>
          <c:orientation val="minMax"/>
        </c:scaling>
        <c:axPos val="b"/>
        <c:majorTickMark val="none"/>
        <c:tickLblPos val="nextTo"/>
        <c:txPr>
          <a:bodyPr/>
          <a:lstStyle/>
          <a:p>
            <a:pPr>
              <a:defRPr>
                <a:solidFill>
                  <a:schemeClr val="bg1"/>
                </a:solidFill>
              </a:defRPr>
            </a:pPr>
            <a:endParaRPr lang="en-US"/>
          </a:p>
        </c:txPr>
        <c:crossAx val="45529728"/>
        <c:crosses val="autoZero"/>
        <c:auto val="1"/>
        <c:lblAlgn val="ctr"/>
        <c:lblOffset val="100"/>
      </c:catAx>
      <c:valAx>
        <c:axId val="45529728"/>
        <c:scaling>
          <c:orientation val="minMax"/>
        </c:scaling>
        <c:axPos val="l"/>
        <c:majorGridlines/>
        <c:numFmt formatCode="General" sourceLinked="1"/>
        <c:majorTickMark val="none"/>
        <c:tickLblPos val="nextTo"/>
        <c:spPr>
          <a:ln w="9525">
            <a:noFill/>
          </a:ln>
        </c:spPr>
        <c:txPr>
          <a:bodyPr/>
          <a:lstStyle/>
          <a:p>
            <a:pPr>
              <a:defRPr>
                <a:solidFill>
                  <a:schemeClr val="bg1"/>
                </a:solidFill>
              </a:defRPr>
            </a:pPr>
            <a:endParaRPr lang="en-US"/>
          </a:p>
        </c:txPr>
        <c:crossAx val="45528192"/>
        <c:crosses val="autoZero"/>
        <c:crossBetween val="between"/>
      </c:valAx>
      <c:spPr>
        <a:ln>
          <a:solidFill>
            <a:schemeClr val="bg1"/>
          </a:solidFill>
        </a:ln>
      </c:spPr>
    </c:plotArea>
    <c:legend>
      <c:legendPos val="b"/>
      <c:layout/>
      <c:txPr>
        <a:bodyPr/>
        <a:lstStyle/>
        <a:p>
          <a:pPr>
            <a:defRPr>
              <a:solidFill>
                <a:schemeClr val="bg1"/>
              </a:solidFill>
            </a:defRPr>
          </a:pPr>
          <a:endParaRPr lang="en-US"/>
        </a:p>
      </c:txPr>
    </c:legend>
    <c:plotVisOnly val="1"/>
  </c:chart>
  <c:externalData r:id="rId1"/>
</c:chartSpace>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4A43A4-F87D-45D7-9554-730522AF0E24}"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GB"/>
        </a:p>
      </dgm:t>
    </dgm:pt>
    <dgm:pt modelId="{90B9E4FB-C9C6-4BE8-BC45-D132645E41F6}">
      <dgm:prSet/>
      <dgm:spPr/>
      <dgm:t>
        <a:bodyPr/>
        <a:lstStyle/>
        <a:p>
          <a:pPr rtl="0"/>
          <a:r>
            <a:rPr lang="en-GB" dirty="0" smtClean="0"/>
            <a:t>SQL – standard query language</a:t>
          </a:r>
        </a:p>
      </dgm:t>
    </dgm:pt>
    <dgm:pt modelId="{96A2F256-DFCB-4CAF-97E6-2EA1BE6F20F3}" type="parTrans" cxnId="{8A5813B2-DEA2-402F-A8D2-3D70B1867805}">
      <dgm:prSet/>
      <dgm:spPr/>
      <dgm:t>
        <a:bodyPr/>
        <a:lstStyle/>
        <a:p>
          <a:endParaRPr lang="en-GB"/>
        </a:p>
      </dgm:t>
    </dgm:pt>
    <dgm:pt modelId="{347D9831-35E7-4555-95B9-BDBF0ED4805F}" type="sibTrans" cxnId="{8A5813B2-DEA2-402F-A8D2-3D70B1867805}">
      <dgm:prSet/>
      <dgm:spPr/>
      <dgm:t>
        <a:bodyPr/>
        <a:lstStyle/>
        <a:p>
          <a:endParaRPr lang="en-GB"/>
        </a:p>
      </dgm:t>
    </dgm:pt>
    <dgm:pt modelId="{90DFFDD9-8839-425E-91C4-3D115AF89FB4}">
      <dgm:prSet/>
      <dgm:spPr/>
      <dgm:t>
        <a:bodyPr/>
        <a:lstStyle/>
        <a:p>
          <a:pPr rtl="0"/>
          <a:r>
            <a:rPr lang="en-GB" dirty="0" smtClean="0"/>
            <a:t>Data generally more static</a:t>
          </a:r>
          <a:endParaRPr lang="en-GB" dirty="0"/>
        </a:p>
      </dgm:t>
    </dgm:pt>
    <dgm:pt modelId="{407A2A97-53FD-4976-8874-2A7317AB5ADD}" type="parTrans" cxnId="{24EAC78F-9D3D-4C39-A4D2-477C8CC88EAA}">
      <dgm:prSet/>
      <dgm:spPr/>
      <dgm:t>
        <a:bodyPr/>
        <a:lstStyle/>
        <a:p>
          <a:endParaRPr lang="en-GB"/>
        </a:p>
      </dgm:t>
    </dgm:pt>
    <dgm:pt modelId="{F15D6987-C26A-40B2-AD74-61845D3C2321}" type="sibTrans" cxnId="{24EAC78F-9D3D-4C39-A4D2-477C8CC88EAA}">
      <dgm:prSet/>
      <dgm:spPr/>
      <dgm:t>
        <a:bodyPr/>
        <a:lstStyle/>
        <a:p>
          <a:endParaRPr lang="en-GB"/>
        </a:p>
      </dgm:t>
    </dgm:pt>
    <dgm:pt modelId="{65D3A65F-B15D-47AE-B1A1-F2850E94227B}">
      <dgm:prSet/>
      <dgm:spPr/>
      <dgm:t>
        <a:bodyPr/>
        <a:lstStyle/>
        <a:p>
          <a:pPr rtl="0"/>
          <a:r>
            <a:rPr lang="en-GB" dirty="0" smtClean="0"/>
            <a:t>Complex queries rarer</a:t>
          </a:r>
          <a:endParaRPr lang="en-GB" dirty="0"/>
        </a:p>
      </dgm:t>
    </dgm:pt>
    <dgm:pt modelId="{9F32196B-D8EE-46B5-A6C0-5162BB7E295C}" type="parTrans" cxnId="{6D1109D7-BB56-48DE-B6C2-89307054C528}">
      <dgm:prSet/>
      <dgm:spPr/>
      <dgm:t>
        <a:bodyPr/>
        <a:lstStyle/>
        <a:p>
          <a:endParaRPr lang="en-GB"/>
        </a:p>
      </dgm:t>
    </dgm:pt>
    <dgm:pt modelId="{5DE0A29C-DE7E-48EC-AD65-CC48EB3364D1}" type="sibTrans" cxnId="{6D1109D7-BB56-48DE-B6C2-89307054C528}">
      <dgm:prSet/>
      <dgm:spPr/>
      <dgm:t>
        <a:bodyPr/>
        <a:lstStyle/>
        <a:p>
          <a:endParaRPr lang="en-GB"/>
        </a:p>
      </dgm:t>
    </dgm:pt>
    <dgm:pt modelId="{1E950320-F3BE-4A1A-85E0-F1FEC658E652}">
      <dgm:prSet/>
      <dgm:spPr/>
      <dgm:t>
        <a:bodyPr/>
        <a:lstStyle/>
        <a:p>
          <a:pPr rtl="0"/>
          <a:r>
            <a:rPr lang="en-GB" dirty="0" smtClean="0"/>
            <a:t>Not suited to 000’s queries / second</a:t>
          </a:r>
          <a:endParaRPr lang="en-GB" dirty="0"/>
        </a:p>
      </dgm:t>
    </dgm:pt>
    <dgm:pt modelId="{2AD0B3D8-F90E-4C08-A433-992586EBFC67}" type="parTrans" cxnId="{A0AC631C-CC71-4B75-93E7-841736A1C47E}">
      <dgm:prSet/>
      <dgm:spPr/>
      <dgm:t>
        <a:bodyPr/>
        <a:lstStyle/>
        <a:p>
          <a:endParaRPr lang="en-GB"/>
        </a:p>
      </dgm:t>
    </dgm:pt>
    <dgm:pt modelId="{847A5751-FA2B-4BC3-A343-471829E5C08B}" type="sibTrans" cxnId="{A0AC631C-CC71-4B75-93E7-841736A1C47E}">
      <dgm:prSet/>
      <dgm:spPr/>
      <dgm:t>
        <a:bodyPr/>
        <a:lstStyle/>
        <a:p>
          <a:endParaRPr lang="en-GB"/>
        </a:p>
      </dgm:t>
    </dgm:pt>
    <dgm:pt modelId="{E7617D72-3B09-469E-9057-81E5CCF11C7A}">
      <dgm:prSet/>
      <dgm:spPr/>
      <dgm:t>
        <a:bodyPr/>
        <a:lstStyle/>
        <a:p>
          <a:pPr rtl="0"/>
          <a:r>
            <a:rPr lang="en-GB" dirty="0" smtClean="0"/>
            <a:t>Triggers can respond to events but relatively slow</a:t>
          </a:r>
          <a:endParaRPr lang="en-GB" dirty="0"/>
        </a:p>
      </dgm:t>
    </dgm:pt>
    <dgm:pt modelId="{0D370A88-FE0E-4659-A4DB-33EB461EC3B9}" type="parTrans" cxnId="{5DF84254-A4B1-48F2-B005-42EB155A1AB9}">
      <dgm:prSet/>
      <dgm:spPr/>
      <dgm:t>
        <a:bodyPr/>
        <a:lstStyle/>
        <a:p>
          <a:endParaRPr lang="en-GB"/>
        </a:p>
      </dgm:t>
    </dgm:pt>
    <dgm:pt modelId="{A1F095A2-0732-4A56-A92A-39973C39B18D}" type="sibTrans" cxnId="{5DF84254-A4B1-48F2-B005-42EB155A1AB9}">
      <dgm:prSet/>
      <dgm:spPr/>
      <dgm:t>
        <a:bodyPr/>
        <a:lstStyle/>
        <a:p>
          <a:endParaRPr lang="en-GB"/>
        </a:p>
      </dgm:t>
    </dgm:pt>
    <dgm:pt modelId="{B0AA8EA9-D7BA-4FF0-821E-4B840652C308}" type="pres">
      <dgm:prSet presAssocID="{1B4A43A4-F87D-45D7-9554-730522AF0E24}" presName="linear" presStyleCnt="0">
        <dgm:presLayoutVars>
          <dgm:animLvl val="lvl"/>
          <dgm:resizeHandles val="exact"/>
        </dgm:presLayoutVars>
      </dgm:prSet>
      <dgm:spPr/>
      <dgm:t>
        <a:bodyPr/>
        <a:lstStyle/>
        <a:p>
          <a:endParaRPr lang="en-GB"/>
        </a:p>
      </dgm:t>
    </dgm:pt>
    <dgm:pt modelId="{C35ADD29-67C5-4D88-A612-CD6CCF938E66}" type="pres">
      <dgm:prSet presAssocID="{90B9E4FB-C9C6-4BE8-BC45-D132645E41F6}" presName="parentText" presStyleLbl="node1" presStyleIdx="0" presStyleCnt="5">
        <dgm:presLayoutVars>
          <dgm:chMax val="0"/>
          <dgm:bulletEnabled val="1"/>
        </dgm:presLayoutVars>
      </dgm:prSet>
      <dgm:spPr/>
      <dgm:t>
        <a:bodyPr/>
        <a:lstStyle/>
        <a:p>
          <a:endParaRPr lang="en-GB"/>
        </a:p>
      </dgm:t>
    </dgm:pt>
    <dgm:pt modelId="{A5B0B958-7F4E-4391-9F25-D8F1910BB877}" type="pres">
      <dgm:prSet presAssocID="{347D9831-35E7-4555-95B9-BDBF0ED4805F}" presName="spacer" presStyleCnt="0"/>
      <dgm:spPr/>
      <dgm:t>
        <a:bodyPr/>
        <a:lstStyle/>
        <a:p>
          <a:endParaRPr lang="en-GB"/>
        </a:p>
      </dgm:t>
    </dgm:pt>
    <dgm:pt modelId="{8A020597-0E65-48D5-A784-B7E62B46A30D}" type="pres">
      <dgm:prSet presAssocID="{90DFFDD9-8839-425E-91C4-3D115AF89FB4}" presName="parentText" presStyleLbl="node1" presStyleIdx="1" presStyleCnt="5">
        <dgm:presLayoutVars>
          <dgm:chMax val="0"/>
          <dgm:bulletEnabled val="1"/>
        </dgm:presLayoutVars>
      </dgm:prSet>
      <dgm:spPr/>
      <dgm:t>
        <a:bodyPr/>
        <a:lstStyle/>
        <a:p>
          <a:endParaRPr lang="en-GB"/>
        </a:p>
      </dgm:t>
    </dgm:pt>
    <dgm:pt modelId="{ECA58DAE-CB25-43FB-9515-95173AD9CE78}" type="pres">
      <dgm:prSet presAssocID="{F15D6987-C26A-40B2-AD74-61845D3C2321}" presName="spacer" presStyleCnt="0"/>
      <dgm:spPr/>
      <dgm:t>
        <a:bodyPr/>
        <a:lstStyle/>
        <a:p>
          <a:endParaRPr lang="en-GB"/>
        </a:p>
      </dgm:t>
    </dgm:pt>
    <dgm:pt modelId="{629CC72C-7AB8-4569-B46B-BA86FD05BCAC}" type="pres">
      <dgm:prSet presAssocID="{65D3A65F-B15D-47AE-B1A1-F2850E94227B}" presName="parentText" presStyleLbl="node1" presStyleIdx="2" presStyleCnt="5">
        <dgm:presLayoutVars>
          <dgm:chMax val="0"/>
          <dgm:bulletEnabled val="1"/>
        </dgm:presLayoutVars>
      </dgm:prSet>
      <dgm:spPr/>
      <dgm:t>
        <a:bodyPr/>
        <a:lstStyle/>
        <a:p>
          <a:endParaRPr lang="en-GB"/>
        </a:p>
      </dgm:t>
    </dgm:pt>
    <dgm:pt modelId="{8189C03B-3A23-4510-A8F0-1E2EAF78B055}" type="pres">
      <dgm:prSet presAssocID="{5DE0A29C-DE7E-48EC-AD65-CC48EB3364D1}" presName="spacer" presStyleCnt="0"/>
      <dgm:spPr/>
      <dgm:t>
        <a:bodyPr/>
        <a:lstStyle/>
        <a:p>
          <a:endParaRPr lang="en-GB"/>
        </a:p>
      </dgm:t>
    </dgm:pt>
    <dgm:pt modelId="{F62A9478-42AD-4136-84F0-932C90081E27}" type="pres">
      <dgm:prSet presAssocID="{1E950320-F3BE-4A1A-85E0-F1FEC658E652}" presName="parentText" presStyleLbl="node1" presStyleIdx="3" presStyleCnt="5">
        <dgm:presLayoutVars>
          <dgm:chMax val="0"/>
          <dgm:bulletEnabled val="1"/>
        </dgm:presLayoutVars>
      </dgm:prSet>
      <dgm:spPr/>
      <dgm:t>
        <a:bodyPr/>
        <a:lstStyle/>
        <a:p>
          <a:endParaRPr lang="en-GB"/>
        </a:p>
      </dgm:t>
    </dgm:pt>
    <dgm:pt modelId="{10EF7056-BE92-4ED5-97BA-7CE3BCFC9283}" type="pres">
      <dgm:prSet presAssocID="{847A5751-FA2B-4BC3-A343-471829E5C08B}" presName="spacer" presStyleCnt="0"/>
      <dgm:spPr/>
      <dgm:t>
        <a:bodyPr/>
        <a:lstStyle/>
        <a:p>
          <a:endParaRPr lang="en-GB"/>
        </a:p>
      </dgm:t>
    </dgm:pt>
    <dgm:pt modelId="{2DB93FBB-D94D-47E5-BEB1-FC51F61ED6D7}" type="pres">
      <dgm:prSet presAssocID="{E7617D72-3B09-469E-9057-81E5CCF11C7A}" presName="parentText" presStyleLbl="node1" presStyleIdx="4" presStyleCnt="5">
        <dgm:presLayoutVars>
          <dgm:chMax val="0"/>
          <dgm:bulletEnabled val="1"/>
        </dgm:presLayoutVars>
      </dgm:prSet>
      <dgm:spPr/>
      <dgm:t>
        <a:bodyPr/>
        <a:lstStyle/>
        <a:p>
          <a:endParaRPr lang="en-GB"/>
        </a:p>
      </dgm:t>
    </dgm:pt>
  </dgm:ptLst>
  <dgm:cxnLst>
    <dgm:cxn modelId="{24EAC78F-9D3D-4C39-A4D2-477C8CC88EAA}" srcId="{1B4A43A4-F87D-45D7-9554-730522AF0E24}" destId="{90DFFDD9-8839-425E-91C4-3D115AF89FB4}" srcOrd="1" destOrd="0" parTransId="{407A2A97-53FD-4976-8874-2A7317AB5ADD}" sibTransId="{F15D6987-C26A-40B2-AD74-61845D3C2321}"/>
    <dgm:cxn modelId="{B8B4ACBB-C07F-474B-BC99-62E88E5819D7}" type="presOf" srcId="{E7617D72-3B09-469E-9057-81E5CCF11C7A}" destId="{2DB93FBB-D94D-47E5-BEB1-FC51F61ED6D7}" srcOrd="0" destOrd="0" presId="urn:microsoft.com/office/officeart/2005/8/layout/vList2"/>
    <dgm:cxn modelId="{6D1109D7-BB56-48DE-B6C2-89307054C528}" srcId="{1B4A43A4-F87D-45D7-9554-730522AF0E24}" destId="{65D3A65F-B15D-47AE-B1A1-F2850E94227B}" srcOrd="2" destOrd="0" parTransId="{9F32196B-D8EE-46B5-A6C0-5162BB7E295C}" sibTransId="{5DE0A29C-DE7E-48EC-AD65-CC48EB3364D1}"/>
    <dgm:cxn modelId="{A0AC631C-CC71-4B75-93E7-841736A1C47E}" srcId="{1B4A43A4-F87D-45D7-9554-730522AF0E24}" destId="{1E950320-F3BE-4A1A-85E0-F1FEC658E652}" srcOrd="3" destOrd="0" parTransId="{2AD0B3D8-F90E-4C08-A433-992586EBFC67}" sibTransId="{847A5751-FA2B-4BC3-A343-471829E5C08B}"/>
    <dgm:cxn modelId="{53E8444A-49D5-45EA-BD5F-380386B8AEC3}" type="presOf" srcId="{90B9E4FB-C9C6-4BE8-BC45-D132645E41F6}" destId="{C35ADD29-67C5-4D88-A612-CD6CCF938E66}" srcOrd="0" destOrd="0" presId="urn:microsoft.com/office/officeart/2005/8/layout/vList2"/>
    <dgm:cxn modelId="{5DF84254-A4B1-48F2-B005-42EB155A1AB9}" srcId="{1B4A43A4-F87D-45D7-9554-730522AF0E24}" destId="{E7617D72-3B09-469E-9057-81E5CCF11C7A}" srcOrd="4" destOrd="0" parTransId="{0D370A88-FE0E-4659-A4DB-33EB461EC3B9}" sibTransId="{A1F095A2-0732-4A56-A92A-39973C39B18D}"/>
    <dgm:cxn modelId="{FA9B6E8D-4765-46FD-902E-4E98CCC22FC4}" type="presOf" srcId="{1E950320-F3BE-4A1A-85E0-F1FEC658E652}" destId="{F62A9478-42AD-4136-84F0-932C90081E27}" srcOrd="0" destOrd="0" presId="urn:microsoft.com/office/officeart/2005/8/layout/vList2"/>
    <dgm:cxn modelId="{8A5813B2-DEA2-402F-A8D2-3D70B1867805}" srcId="{1B4A43A4-F87D-45D7-9554-730522AF0E24}" destId="{90B9E4FB-C9C6-4BE8-BC45-D132645E41F6}" srcOrd="0" destOrd="0" parTransId="{96A2F256-DFCB-4CAF-97E6-2EA1BE6F20F3}" sibTransId="{347D9831-35E7-4555-95B9-BDBF0ED4805F}"/>
    <dgm:cxn modelId="{242510E3-0A55-4582-B0DB-D34B1C4F057B}" type="presOf" srcId="{65D3A65F-B15D-47AE-B1A1-F2850E94227B}" destId="{629CC72C-7AB8-4569-B46B-BA86FD05BCAC}" srcOrd="0" destOrd="0" presId="urn:microsoft.com/office/officeart/2005/8/layout/vList2"/>
    <dgm:cxn modelId="{878270CA-B0E6-47D9-9AA9-F529163ECB17}" type="presOf" srcId="{90DFFDD9-8839-425E-91C4-3D115AF89FB4}" destId="{8A020597-0E65-48D5-A784-B7E62B46A30D}" srcOrd="0" destOrd="0" presId="urn:microsoft.com/office/officeart/2005/8/layout/vList2"/>
    <dgm:cxn modelId="{A36408F0-E629-48D0-BF63-65177B8B4E9D}" type="presOf" srcId="{1B4A43A4-F87D-45D7-9554-730522AF0E24}" destId="{B0AA8EA9-D7BA-4FF0-821E-4B840652C308}" srcOrd="0" destOrd="0" presId="urn:microsoft.com/office/officeart/2005/8/layout/vList2"/>
    <dgm:cxn modelId="{F6EFA37D-01CC-473D-BAC9-931B0E0FDDE1}" type="presParOf" srcId="{B0AA8EA9-D7BA-4FF0-821E-4B840652C308}" destId="{C35ADD29-67C5-4D88-A612-CD6CCF938E66}" srcOrd="0" destOrd="0" presId="urn:microsoft.com/office/officeart/2005/8/layout/vList2"/>
    <dgm:cxn modelId="{F6F68346-392A-44E5-AE12-668DE410D81B}" type="presParOf" srcId="{B0AA8EA9-D7BA-4FF0-821E-4B840652C308}" destId="{A5B0B958-7F4E-4391-9F25-D8F1910BB877}" srcOrd="1" destOrd="0" presId="urn:microsoft.com/office/officeart/2005/8/layout/vList2"/>
    <dgm:cxn modelId="{F5DB310B-D035-4211-B611-8CB6A4384496}" type="presParOf" srcId="{B0AA8EA9-D7BA-4FF0-821E-4B840652C308}" destId="{8A020597-0E65-48D5-A784-B7E62B46A30D}" srcOrd="2" destOrd="0" presId="urn:microsoft.com/office/officeart/2005/8/layout/vList2"/>
    <dgm:cxn modelId="{76616A47-8FDA-4B79-92D6-10490868150C}" type="presParOf" srcId="{B0AA8EA9-D7BA-4FF0-821E-4B840652C308}" destId="{ECA58DAE-CB25-43FB-9515-95173AD9CE78}" srcOrd="3" destOrd="0" presId="urn:microsoft.com/office/officeart/2005/8/layout/vList2"/>
    <dgm:cxn modelId="{181CC72E-6026-4534-B760-DE92025E31F4}" type="presParOf" srcId="{B0AA8EA9-D7BA-4FF0-821E-4B840652C308}" destId="{629CC72C-7AB8-4569-B46B-BA86FD05BCAC}" srcOrd="4" destOrd="0" presId="urn:microsoft.com/office/officeart/2005/8/layout/vList2"/>
    <dgm:cxn modelId="{3DBDC465-5050-4A81-ADB8-CDF2EA9E496A}" type="presParOf" srcId="{B0AA8EA9-D7BA-4FF0-821E-4B840652C308}" destId="{8189C03B-3A23-4510-A8F0-1E2EAF78B055}" srcOrd="5" destOrd="0" presId="urn:microsoft.com/office/officeart/2005/8/layout/vList2"/>
    <dgm:cxn modelId="{D6453903-2460-4876-9343-C356BE451B91}" type="presParOf" srcId="{B0AA8EA9-D7BA-4FF0-821E-4B840652C308}" destId="{F62A9478-42AD-4136-84F0-932C90081E27}" srcOrd="6" destOrd="0" presId="urn:microsoft.com/office/officeart/2005/8/layout/vList2"/>
    <dgm:cxn modelId="{0EF608B3-63B0-4D91-A96E-50B46B42CB8E}" type="presParOf" srcId="{B0AA8EA9-D7BA-4FF0-821E-4B840652C308}" destId="{10EF7056-BE92-4ED5-97BA-7CE3BCFC9283}" srcOrd="7" destOrd="0" presId="urn:microsoft.com/office/officeart/2005/8/layout/vList2"/>
    <dgm:cxn modelId="{EF96657D-7C78-477A-A03F-21C4C431FF6B}" type="presParOf" srcId="{B0AA8EA9-D7BA-4FF0-821E-4B840652C308}" destId="{2DB93FBB-D94D-47E5-BEB1-FC51F61ED6D7}" srcOrd="8" destOrd="0" presId="urn:microsoft.com/office/officeart/2005/8/layout/vList2"/>
  </dgm:cxnLst>
  <dgm:bg/>
  <dgm:whole/>
</dgm:dataModel>
</file>

<file path=ppt/diagrams/data2.xml><?xml version="1.0" encoding="utf-8"?>
<dgm:dataModel xmlns:dgm="http://schemas.openxmlformats.org/drawingml/2006/diagram" xmlns:a="http://schemas.openxmlformats.org/drawingml/2006/main">
  <dgm:ptLst>
    <dgm:pt modelId="{650F7013-9765-496D-A38D-AEC1F25CEFA5}" type="doc">
      <dgm:prSet loTypeId="urn:microsoft.com/office/officeart/2005/8/layout/vList2" loCatId="list" qsTypeId="urn:microsoft.com/office/officeart/2005/8/quickstyle/simple1" qsCatId="simple" csTypeId="urn:microsoft.com/office/officeart/2005/8/colors/accent0_2" csCatId="mainScheme" phldr="1"/>
      <dgm:spPr/>
      <dgm:t>
        <a:bodyPr/>
        <a:lstStyle/>
        <a:p>
          <a:endParaRPr lang="en-GB"/>
        </a:p>
      </dgm:t>
    </dgm:pt>
    <dgm:pt modelId="{D832D479-38E4-40C4-AE13-30085A7089E5}">
      <dgm:prSet/>
      <dgm:spPr/>
      <dgm:t>
        <a:bodyPr/>
        <a:lstStyle/>
        <a:p>
          <a:pPr rtl="0"/>
          <a:r>
            <a:rPr lang="en-GB" dirty="0" smtClean="0"/>
            <a:t>CEP engines are like a RDBMS turned upside down</a:t>
          </a:r>
          <a:endParaRPr lang="en-GB" dirty="0"/>
        </a:p>
      </dgm:t>
    </dgm:pt>
    <dgm:pt modelId="{FCB27D6F-64BF-47E2-87A3-2979A64849AA}" type="parTrans" cxnId="{F6E2185F-79F0-41E1-A4FE-5ADE60B283EE}">
      <dgm:prSet/>
      <dgm:spPr/>
      <dgm:t>
        <a:bodyPr/>
        <a:lstStyle/>
        <a:p>
          <a:endParaRPr lang="en-GB"/>
        </a:p>
      </dgm:t>
    </dgm:pt>
    <dgm:pt modelId="{D8EDDE9F-088B-4983-88E7-9F74C0790B1A}" type="sibTrans" cxnId="{F6E2185F-79F0-41E1-A4FE-5ADE60B283EE}">
      <dgm:prSet/>
      <dgm:spPr/>
      <dgm:t>
        <a:bodyPr/>
        <a:lstStyle/>
        <a:p>
          <a:endParaRPr lang="en-GB"/>
        </a:p>
      </dgm:t>
    </dgm:pt>
    <dgm:pt modelId="{CCC1D9CB-911E-41A3-97B0-D6133167D6BD}">
      <dgm:prSet/>
      <dgm:spPr/>
      <dgm:t>
        <a:bodyPr/>
        <a:lstStyle/>
        <a:p>
          <a:pPr rtl="0"/>
          <a:r>
            <a:rPr lang="en-GB" dirty="0" smtClean="0"/>
            <a:t>Store queries and run data through them</a:t>
          </a:r>
          <a:endParaRPr lang="en-GB" dirty="0"/>
        </a:p>
      </dgm:t>
    </dgm:pt>
    <dgm:pt modelId="{D64E7507-BBB9-40AC-B23C-B91597749B14}" type="parTrans" cxnId="{5B592525-BACC-4A81-8D87-54A63FBFB0C9}">
      <dgm:prSet/>
      <dgm:spPr/>
      <dgm:t>
        <a:bodyPr/>
        <a:lstStyle/>
        <a:p>
          <a:endParaRPr lang="en-GB"/>
        </a:p>
      </dgm:t>
    </dgm:pt>
    <dgm:pt modelId="{F72B4C8C-DE30-49A8-B912-67A7F4C1B476}" type="sibTrans" cxnId="{5B592525-BACC-4A81-8D87-54A63FBFB0C9}">
      <dgm:prSet/>
      <dgm:spPr/>
      <dgm:t>
        <a:bodyPr/>
        <a:lstStyle/>
        <a:p>
          <a:endParaRPr lang="en-GB"/>
        </a:p>
      </dgm:t>
    </dgm:pt>
    <dgm:pt modelId="{23AA47DA-4119-4E81-8D7D-5F491D355C27}">
      <dgm:prSet/>
      <dgm:spPr/>
      <dgm:t>
        <a:bodyPr/>
        <a:lstStyle/>
        <a:p>
          <a:pPr rtl="0"/>
          <a:r>
            <a:rPr lang="en-GB" dirty="0" smtClean="0"/>
            <a:t>Continuous execution model, rather than when a query is submitted</a:t>
          </a:r>
          <a:endParaRPr lang="en-GB" dirty="0"/>
        </a:p>
      </dgm:t>
    </dgm:pt>
    <dgm:pt modelId="{0DC79DBF-00B0-476D-8667-3195139F0328}" type="parTrans" cxnId="{D421D0DB-50EF-454B-8975-081A9D5C534D}">
      <dgm:prSet/>
      <dgm:spPr/>
      <dgm:t>
        <a:bodyPr/>
        <a:lstStyle/>
        <a:p>
          <a:endParaRPr lang="en-GB"/>
        </a:p>
      </dgm:t>
    </dgm:pt>
    <dgm:pt modelId="{D4F5BCD8-E5C1-47C1-A2F6-06E0D945F780}" type="sibTrans" cxnId="{D421D0DB-50EF-454B-8975-081A9D5C534D}">
      <dgm:prSet/>
      <dgm:spPr/>
      <dgm:t>
        <a:bodyPr/>
        <a:lstStyle/>
        <a:p>
          <a:endParaRPr lang="en-GB"/>
        </a:p>
      </dgm:t>
    </dgm:pt>
    <dgm:pt modelId="{D3410DED-8BF2-4C34-AF6D-D629EBB845DE}">
      <dgm:prSet/>
      <dgm:spPr/>
      <dgm:t>
        <a:bodyPr/>
        <a:lstStyle/>
        <a:p>
          <a:pPr rtl="0"/>
          <a:r>
            <a:rPr lang="en-GB" dirty="0" smtClean="0"/>
            <a:t>Event pattern languages</a:t>
          </a:r>
          <a:endParaRPr lang="en-GB" dirty="0"/>
        </a:p>
      </dgm:t>
    </dgm:pt>
    <dgm:pt modelId="{C17F3F66-931B-4A10-B984-390B575638AE}" type="parTrans" cxnId="{DC5E52DB-98DB-4355-B09F-C1CD2003D8AA}">
      <dgm:prSet/>
      <dgm:spPr/>
      <dgm:t>
        <a:bodyPr/>
        <a:lstStyle/>
        <a:p>
          <a:endParaRPr lang="en-GB"/>
        </a:p>
      </dgm:t>
    </dgm:pt>
    <dgm:pt modelId="{B9083A06-8BCD-4765-8BC5-9F654CA565FA}" type="sibTrans" cxnId="{DC5E52DB-98DB-4355-B09F-C1CD2003D8AA}">
      <dgm:prSet/>
      <dgm:spPr/>
      <dgm:t>
        <a:bodyPr/>
        <a:lstStyle/>
        <a:p>
          <a:endParaRPr lang="en-GB"/>
        </a:p>
      </dgm:t>
    </dgm:pt>
    <dgm:pt modelId="{B6A6DF16-CA5E-4B94-853C-8C6787EF56F6}">
      <dgm:prSet/>
      <dgm:spPr/>
      <dgm:t>
        <a:bodyPr/>
        <a:lstStyle/>
        <a:p>
          <a:pPr rtl="0"/>
          <a:r>
            <a:rPr lang="en-GB" dirty="0" smtClean="0"/>
            <a:t>Event stream queries</a:t>
          </a:r>
          <a:endParaRPr lang="en-GB" dirty="0"/>
        </a:p>
      </dgm:t>
    </dgm:pt>
    <dgm:pt modelId="{7D73E71C-DAB4-4979-9F4D-ECF132D4CCE9}" type="parTrans" cxnId="{EA507131-00B5-44BC-9FFE-4906B86D3BF5}">
      <dgm:prSet/>
      <dgm:spPr/>
      <dgm:t>
        <a:bodyPr/>
        <a:lstStyle/>
        <a:p>
          <a:endParaRPr lang="en-GB"/>
        </a:p>
      </dgm:t>
    </dgm:pt>
    <dgm:pt modelId="{B4CD54C5-F563-4B4C-A729-21E4309A8821}" type="sibTrans" cxnId="{EA507131-00B5-44BC-9FFE-4906B86D3BF5}">
      <dgm:prSet/>
      <dgm:spPr/>
      <dgm:t>
        <a:bodyPr/>
        <a:lstStyle/>
        <a:p>
          <a:endParaRPr lang="en-GB"/>
        </a:p>
      </dgm:t>
    </dgm:pt>
    <dgm:pt modelId="{A645C2DA-B950-4C2D-8984-64D67F3EC04A}" type="pres">
      <dgm:prSet presAssocID="{650F7013-9765-496D-A38D-AEC1F25CEFA5}" presName="linear" presStyleCnt="0">
        <dgm:presLayoutVars>
          <dgm:animLvl val="lvl"/>
          <dgm:resizeHandles val="exact"/>
        </dgm:presLayoutVars>
      </dgm:prSet>
      <dgm:spPr/>
      <dgm:t>
        <a:bodyPr/>
        <a:lstStyle/>
        <a:p>
          <a:endParaRPr lang="en-GB"/>
        </a:p>
      </dgm:t>
    </dgm:pt>
    <dgm:pt modelId="{A3AAC5DD-A05D-454E-887B-448869B40E03}" type="pres">
      <dgm:prSet presAssocID="{D832D479-38E4-40C4-AE13-30085A7089E5}" presName="parentText" presStyleLbl="node1" presStyleIdx="0" presStyleCnt="5">
        <dgm:presLayoutVars>
          <dgm:chMax val="0"/>
          <dgm:bulletEnabled val="1"/>
        </dgm:presLayoutVars>
      </dgm:prSet>
      <dgm:spPr/>
      <dgm:t>
        <a:bodyPr/>
        <a:lstStyle/>
        <a:p>
          <a:endParaRPr lang="en-GB"/>
        </a:p>
      </dgm:t>
    </dgm:pt>
    <dgm:pt modelId="{DDD790C0-0193-49F2-B7E3-22799F54A40A}" type="pres">
      <dgm:prSet presAssocID="{D8EDDE9F-088B-4983-88E7-9F74C0790B1A}" presName="spacer" presStyleCnt="0"/>
      <dgm:spPr/>
      <dgm:t>
        <a:bodyPr/>
        <a:lstStyle/>
        <a:p>
          <a:endParaRPr lang="en-GB"/>
        </a:p>
      </dgm:t>
    </dgm:pt>
    <dgm:pt modelId="{9628E63B-AAF4-41AC-8DCC-56D7A07ADAF5}" type="pres">
      <dgm:prSet presAssocID="{CCC1D9CB-911E-41A3-97B0-D6133167D6BD}" presName="parentText" presStyleLbl="node1" presStyleIdx="1" presStyleCnt="5">
        <dgm:presLayoutVars>
          <dgm:chMax val="0"/>
          <dgm:bulletEnabled val="1"/>
        </dgm:presLayoutVars>
      </dgm:prSet>
      <dgm:spPr/>
      <dgm:t>
        <a:bodyPr/>
        <a:lstStyle/>
        <a:p>
          <a:endParaRPr lang="en-GB"/>
        </a:p>
      </dgm:t>
    </dgm:pt>
    <dgm:pt modelId="{41F4F74B-90C5-410F-8318-DDA01076AA80}" type="pres">
      <dgm:prSet presAssocID="{F72B4C8C-DE30-49A8-B912-67A7F4C1B476}" presName="spacer" presStyleCnt="0"/>
      <dgm:spPr/>
      <dgm:t>
        <a:bodyPr/>
        <a:lstStyle/>
        <a:p>
          <a:endParaRPr lang="en-GB"/>
        </a:p>
      </dgm:t>
    </dgm:pt>
    <dgm:pt modelId="{8869B7A7-8B07-49CA-8EA2-C3C4D58CB9E2}" type="pres">
      <dgm:prSet presAssocID="{23AA47DA-4119-4E81-8D7D-5F491D355C27}" presName="parentText" presStyleLbl="node1" presStyleIdx="2" presStyleCnt="5">
        <dgm:presLayoutVars>
          <dgm:chMax val="0"/>
          <dgm:bulletEnabled val="1"/>
        </dgm:presLayoutVars>
      </dgm:prSet>
      <dgm:spPr/>
      <dgm:t>
        <a:bodyPr/>
        <a:lstStyle/>
        <a:p>
          <a:endParaRPr lang="en-GB"/>
        </a:p>
      </dgm:t>
    </dgm:pt>
    <dgm:pt modelId="{071759AB-4FDD-4655-B47A-41DD7CF149B2}" type="pres">
      <dgm:prSet presAssocID="{D4F5BCD8-E5C1-47C1-A2F6-06E0D945F780}" presName="spacer" presStyleCnt="0"/>
      <dgm:spPr/>
      <dgm:t>
        <a:bodyPr/>
        <a:lstStyle/>
        <a:p>
          <a:endParaRPr lang="en-GB"/>
        </a:p>
      </dgm:t>
    </dgm:pt>
    <dgm:pt modelId="{6C776FA8-0DC5-41C2-B75D-A44E76DE4E52}" type="pres">
      <dgm:prSet presAssocID="{D3410DED-8BF2-4C34-AF6D-D629EBB845DE}" presName="parentText" presStyleLbl="node1" presStyleIdx="3" presStyleCnt="5">
        <dgm:presLayoutVars>
          <dgm:chMax val="0"/>
          <dgm:bulletEnabled val="1"/>
        </dgm:presLayoutVars>
      </dgm:prSet>
      <dgm:spPr/>
      <dgm:t>
        <a:bodyPr/>
        <a:lstStyle/>
        <a:p>
          <a:endParaRPr lang="en-GB"/>
        </a:p>
      </dgm:t>
    </dgm:pt>
    <dgm:pt modelId="{03F80B69-21D9-4FF1-A197-50CEAED1A952}" type="pres">
      <dgm:prSet presAssocID="{B9083A06-8BCD-4765-8BC5-9F654CA565FA}" presName="spacer" presStyleCnt="0"/>
      <dgm:spPr/>
      <dgm:t>
        <a:bodyPr/>
        <a:lstStyle/>
        <a:p>
          <a:endParaRPr lang="en-GB"/>
        </a:p>
      </dgm:t>
    </dgm:pt>
    <dgm:pt modelId="{C10AFE66-86B5-4A0C-B3F9-8C08F08C6513}" type="pres">
      <dgm:prSet presAssocID="{B6A6DF16-CA5E-4B94-853C-8C6787EF56F6}" presName="parentText" presStyleLbl="node1" presStyleIdx="4" presStyleCnt="5">
        <dgm:presLayoutVars>
          <dgm:chMax val="0"/>
          <dgm:bulletEnabled val="1"/>
        </dgm:presLayoutVars>
      </dgm:prSet>
      <dgm:spPr/>
      <dgm:t>
        <a:bodyPr/>
        <a:lstStyle/>
        <a:p>
          <a:endParaRPr lang="en-GB"/>
        </a:p>
      </dgm:t>
    </dgm:pt>
  </dgm:ptLst>
  <dgm:cxnLst>
    <dgm:cxn modelId="{B6BB59DE-E5D2-4F57-8C66-ECB5FE5D46AE}" type="presOf" srcId="{CCC1D9CB-911E-41A3-97B0-D6133167D6BD}" destId="{9628E63B-AAF4-41AC-8DCC-56D7A07ADAF5}" srcOrd="0" destOrd="0" presId="urn:microsoft.com/office/officeart/2005/8/layout/vList2"/>
    <dgm:cxn modelId="{5B592525-BACC-4A81-8D87-54A63FBFB0C9}" srcId="{650F7013-9765-496D-A38D-AEC1F25CEFA5}" destId="{CCC1D9CB-911E-41A3-97B0-D6133167D6BD}" srcOrd="1" destOrd="0" parTransId="{D64E7507-BBB9-40AC-B23C-B91597749B14}" sibTransId="{F72B4C8C-DE30-49A8-B912-67A7F4C1B476}"/>
    <dgm:cxn modelId="{340C3B9B-89C0-4D01-87D1-7D09B2B19413}" type="presOf" srcId="{D3410DED-8BF2-4C34-AF6D-D629EBB845DE}" destId="{6C776FA8-0DC5-41C2-B75D-A44E76DE4E52}" srcOrd="0" destOrd="0" presId="urn:microsoft.com/office/officeart/2005/8/layout/vList2"/>
    <dgm:cxn modelId="{37947BC9-E63C-4D46-9879-066470381903}" type="presOf" srcId="{650F7013-9765-496D-A38D-AEC1F25CEFA5}" destId="{A645C2DA-B950-4C2D-8984-64D67F3EC04A}" srcOrd="0" destOrd="0" presId="urn:microsoft.com/office/officeart/2005/8/layout/vList2"/>
    <dgm:cxn modelId="{DC5E52DB-98DB-4355-B09F-C1CD2003D8AA}" srcId="{650F7013-9765-496D-A38D-AEC1F25CEFA5}" destId="{D3410DED-8BF2-4C34-AF6D-D629EBB845DE}" srcOrd="3" destOrd="0" parTransId="{C17F3F66-931B-4A10-B984-390B575638AE}" sibTransId="{B9083A06-8BCD-4765-8BC5-9F654CA565FA}"/>
    <dgm:cxn modelId="{8AF31A89-6106-4C51-8359-E324131857EA}" type="presOf" srcId="{D832D479-38E4-40C4-AE13-30085A7089E5}" destId="{A3AAC5DD-A05D-454E-887B-448869B40E03}" srcOrd="0" destOrd="0" presId="urn:microsoft.com/office/officeart/2005/8/layout/vList2"/>
    <dgm:cxn modelId="{D421D0DB-50EF-454B-8975-081A9D5C534D}" srcId="{650F7013-9765-496D-A38D-AEC1F25CEFA5}" destId="{23AA47DA-4119-4E81-8D7D-5F491D355C27}" srcOrd="2" destOrd="0" parTransId="{0DC79DBF-00B0-476D-8667-3195139F0328}" sibTransId="{D4F5BCD8-E5C1-47C1-A2F6-06E0D945F780}"/>
    <dgm:cxn modelId="{F6E2185F-79F0-41E1-A4FE-5ADE60B283EE}" srcId="{650F7013-9765-496D-A38D-AEC1F25CEFA5}" destId="{D832D479-38E4-40C4-AE13-30085A7089E5}" srcOrd="0" destOrd="0" parTransId="{FCB27D6F-64BF-47E2-87A3-2979A64849AA}" sibTransId="{D8EDDE9F-088B-4983-88E7-9F74C0790B1A}"/>
    <dgm:cxn modelId="{C919175A-DF25-46AE-81AE-519CC1C70F81}" type="presOf" srcId="{B6A6DF16-CA5E-4B94-853C-8C6787EF56F6}" destId="{C10AFE66-86B5-4A0C-B3F9-8C08F08C6513}" srcOrd="0" destOrd="0" presId="urn:microsoft.com/office/officeart/2005/8/layout/vList2"/>
    <dgm:cxn modelId="{EA507131-00B5-44BC-9FFE-4906B86D3BF5}" srcId="{650F7013-9765-496D-A38D-AEC1F25CEFA5}" destId="{B6A6DF16-CA5E-4B94-853C-8C6787EF56F6}" srcOrd="4" destOrd="0" parTransId="{7D73E71C-DAB4-4979-9F4D-ECF132D4CCE9}" sibTransId="{B4CD54C5-F563-4B4C-A729-21E4309A8821}"/>
    <dgm:cxn modelId="{A8B9862B-B553-4773-87C2-1E5776351FFE}" type="presOf" srcId="{23AA47DA-4119-4E81-8D7D-5F491D355C27}" destId="{8869B7A7-8B07-49CA-8EA2-C3C4D58CB9E2}" srcOrd="0" destOrd="0" presId="urn:microsoft.com/office/officeart/2005/8/layout/vList2"/>
    <dgm:cxn modelId="{E44D7921-2D6B-4A68-88E5-B474CE500637}" type="presParOf" srcId="{A645C2DA-B950-4C2D-8984-64D67F3EC04A}" destId="{A3AAC5DD-A05D-454E-887B-448869B40E03}" srcOrd="0" destOrd="0" presId="urn:microsoft.com/office/officeart/2005/8/layout/vList2"/>
    <dgm:cxn modelId="{64BDE32D-C536-48D5-8646-A3DED9E354AB}" type="presParOf" srcId="{A645C2DA-B950-4C2D-8984-64D67F3EC04A}" destId="{DDD790C0-0193-49F2-B7E3-22799F54A40A}" srcOrd="1" destOrd="0" presId="urn:microsoft.com/office/officeart/2005/8/layout/vList2"/>
    <dgm:cxn modelId="{F7169532-93AB-466F-824B-D675311D83D2}" type="presParOf" srcId="{A645C2DA-B950-4C2D-8984-64D67F3EC04A}" destId="{9628E63B-AAF4-41AC-8DCC-56D7A07ADAF5}" srcOrd="2" destOrd="0" presId="urn:microsoft.com/office/officeart/2005/8/layout/vList2"/>
    <dgm:cxn modelId="{5B9CC581-E120-4522-A5CD-48FC958D26B7}" type="presParOf" srcId="{A645C2DA-B950-4C2D-8984-64D67F3EC04A}" destId="{41F4F74B-90C5-410F-8318-DDA01076AA80}" srcOrd="3" destOrd="0" presId="urn:microsoft.com/office/officeart/2005/8/layout/vList2"/>
    <dgm:cxn modelId="{4BE9B140-EF30-4E5C-97C2-B35AD35084AF}" type="presParOf" srcId="{A645C2DA-B950-4C2D-8984-64D67F3EC04A}" destId="{8869B7A7-8B07-49CA-8EA2-C3C4D58CB9E2}" srcOrd="4" destOrd="0" presId="urn:microsoft.com/office/officeart/2005/8/layout/vList2"/>
    <dgm:cxn modelId="{5CB9EA70-5F42-42E7-A793-9093A06B5FC8}" type="presParOf" srcId="{A645C2DA-B950-4C2D-8984-64D67F3EC04A}" destId="{071759AB-4FDD-4655-B47A-41DD7CF149B2}" srcOrd="5" destOrd="0" presId="urn:microsoft.com/office/officeart/2005/8/layout/vList2"/>
    <dgm:cxn modelId="{DBDC6F05-5A82-4DFE-A569-D2D0FD64D383}" type="presParOf" srcId="{A645C2DA-B950-4C2D-8984-64D67F3EC04A}" destId="{6C776FA8-0DC5-41C2-B75D-A44E76DE4E52}" srcOrd="6" destOrd="0" presId="urn:microsoft.com/office/officeart/2005/8/layout/vList2"/>
    <dgm:cxn modelId="{BF79D679-2EB6-488B-BF57-2D6A1B55181C}" type="presParOf" srcId="{A645C2DA-B950-4C2D-8984-64D67F3EC04A}" destId="{03F80B69-21D9-4FF1-A197-50CEAED1A952}" srcOrd="7" destOrd="0" presId="urn:microsoft.com/office/officeart/2005/8/layout/vList2"/>
    <dgm:cxn modelId="{F4D20A14-9D5E-45FE-85AB-EE615688FECD}" type="presParOf" srcId="{A645C2DA-B950-4C2D-8984-64D67F3EC04A}" destId="{C10AFE66-86B5-4A0C-B3F9-8C08F08C6513}" srcOrd="8" destOrd="0" presId="urn:microsoft.com/office/officeart/2005/8/layout/vList2"/>
  </dgm:cxnLst>
  <dgm:bg/>
  <dgm:whole/>
</dgm:dataModel>
</file>

<file path=ppt/diagrams/data3.xml><?xml version="1.0" encoding="utf-8"?>
<dgm:dataModel xmlns:dgm="http://schemas.openxmlformats.org/drawingml/2006/diagram" xmlns:a="http://schemas.openxmlformats.org/drawingml/2006/main">
  <dgm:ptLst>
    <dgm:pt modelId="{96CA821B-E259-4CA4-961A-4ECAF674B1CB}" type="doc">
      <dgm:prSet loTypeId="urn:microsoft.com/office/officeart/2005/8/layout/venn1" loCatId="relationship" qsTypeId="urn:microsoft.com/office/officeart/2005/8/quickstyle/simple1" qsCatId="simple" csTypeId="urn:microsoft.com/office/officeart/2005/8/colors/colorful1" csCatId="colorful"/>
      <dgm:spPr/>
      <dgm:t>
        <a:bodyPr/>
        <a:lstStyle/>
        <a:p>
          <a:endParaRPr lang="en-GB"/>
        </a:p>
      </dgm:t>
    </dgm:pt>
    <dgm:pt modelId="{37CC5DBA-4113-4372-89DA-6CDD9B59680D}">
      <dgm:prSet/>
      <dgm:spPr/>
      <dgm:t>
        <a:bodyPr/>
        <a:lstStyle/>
        <a:p>
          <a:pPr rtl="0"/>
          <a:r>
            <a:rPr lang="en-GB" dirty="0" smtClean="0">
              <a:solidFill>
                <a:schemeClr val="bg1"/>
              </a:solidFill>
            </a:rPr>
            <a:t>Event sampling</a:t>
          </a:r>
          <a:endParaRPr lang="en-GB" dirty="0">
            <a:solidFill>
              <a:schemeClr val="bg1"/>
            </a:solidFill>
          </a:endParaRPr>
        </a:p>
      </dgm:t>
    </dgm:pt>
    <dgm:pt modelId="{021A2927-42C2-4260-8725-425D9BEF13D8}" type="parTrans" cxnId="{18915045-7370-4720-9DA1-B054BAE90CE9}">
      <dgm:prSet/>
      <dgm:spPr/>
      <dgm:t>
        <a:bodyPr/>
        <a:lstStyle/>
        <a:p>
          <a:endParaRPr lang="en-GB"/>
        </a:p>
      </dgm:t>
    </dgm:pt>
    <dgm:pt modelId="{94F7633D-13C0-47FF-A41C-820073AD9A68}" type="sibTrans" cxnId="{18915045-7370-4720-9DA1-B054BAE90CE9}">
      <dgm:prSet/>
      <dgm:spPr/>
      <dgm:t>
        <a:bodyPr/>
        <a:lstStyle/>
        <a:p>
          <a:endParaRPr lang="en-GB"/>
        </a:p>
      </dgm:t>
    </dgm:pt>
    <dgm:pt modelId="{A020752D-A97F-41CA-ABAD-6A348013E786}">
      <dgm:prSet/>
      <dgm:spPr/>
      <dgm:t>
        <a:bodyPr/>
        <a:lstStyle/>
        <a:p>
          <a:pPr rtl="0"/>
          <a:r>
            <a:rPr lang="en-GB" dirty="0" smtClean="0">
              <a:solidFill>
                <a:schemeClr val="bg1"/>
              </a:solidFill>
            </a:rPr>
            <a:t>Parsing</a:t>
          </a:r>
          <a:endParaRPr lang="en-GB" dirty="0">
            <a:solidFill>
              <a:schemeClr val="bg1"/>
            </a:solidFill>
          </a:endParaRPr>
        </a:p>
      </dgm:t>
    </dgm:pt>
    <dgm:pt modelId="{68714816-057F-4DF7-9855-45130B023C2F}" type="parTrans" cxnId="{D011280C-1B16-45BC-BC67-5F830A267AB2}">
      <dgm:prSet/>
      <dgm:spPr/>
      <dgm:t>
        <a:bodyPr/>
        <a:lstStyle/>
        <a:p>
          <a:endParaRPr lang="en-GB"/>
        </a:p>
      </dgm:t>
    </dgm:pt>
    <dgm:pt modelId="{45E880B6-1E9C-4940-AC6B-38DF2A17CDBD}" type="sibTrans" cxnId="{D011280C-1B16-45BC-BC67-5F830A267AB2}">
      <dgm:prSet/>
      <dgm:spPr/>
      <dgm:t>
        <a:bodyPr/>
        <a:lstStyle/>
        <a:p>
          <a:endParaRPr lang="en-GB"/>
        </a:p>
      </dgm:t>
    </dgm:pt>
    <dgm:pt modelId="{F4064FDB-A10A-4998-AF52-018BDD073B25}">
      <dgm:prSet/>
      <dgm:spPr/>
      <dgm:t>
        <a:bodyPr/>
        <a:lstStyle/>
        <a:p>
          <a:pPr rtl="0"/>
          <a:r>
            <a:rPr lang="en-GB" dirty="0" smtClean="0">
              <a:solidFill>
                <a:schemeClr val="bg1"/>
              </a:solidFill>
            </a:rPr>
            <a:t>Matching</a:t>
          </a:r>
          <a:endParaRPr lang="en-GB" dirty="0">
            <a:solidFill>
              <a:schemeClr val="bg1"/>
            </a:solidFill>
          </a:endParaRPr>
        </a:p>
      </dgm:t>
    </dgm:pt>
    <dgm:pt modelId="{C2559667-558D-4CED-8ECB-3B9A9C50E6E8}" type="parTrans" cxnId="{A181C5B7-7CB0-4078-8712-50EF81C042B6}">
      <dgm:prSet/>
      <dgm:spPr/>
      <dgm:t>
        <a:bodyPr/>
        <a:lstStyle/>
        <a:p>
          <a:endParaRPr lang="en-GB"/>
        </a:p>
      </dgm:t>
    </dgm:pt>
    <dgm:pt modelId="{68C6CD73-68EF-4967-8731-31B2C112B581}" type="sibTrans" cxnId="{A181C5B7-7CB0-4078-8712-50EF81C042B6}">
      <dgm:prSet/>
      <dgm:spPr/>
      <dgm:t>
        <a:bodyPr/>
        <a:lstStyle/>
        <a:p>
          <a:endParaRPr lang="en-GB"/>
        </a:p>
      </dgm:t>
    </dgm:pt>
    <dgm:pt modelId="{E67E6A85-A29F-4F86-BC8A-0EFFF98E815B}">
      <dgm:prSet/>
      <dgm:spPr/>
      <dgm:t>
        <a:bodyPr/>
        <a:lstStyle/>
        <a:p>
          <a:pPr rtl="0"/>
          <a:r>
            <a:rPr lang="en-GB" dirty="0" smtClean="0">
              <a:solidFill>
                <a:schemeClr val="bg1"/>
              </a:solidFill>
            </a:rPr>
            <a:t>Transformation</a:t>
          </a:r>
          <a:endParaRPr lang="en-GB" dirty="0">
            <a:solidFill>
              <a:schemeClr val="bg1"/>
            </a:solidFill>
          </a:endParaRPr>
        </a:p>
      </dgm:t>
    </dgm:pt>
    <dgm:pt modelId="{3E0623A9-EAAA-42AF-96B7-D283CACA058B}" type="parTrans" cxnId="{06CE363D-B854-460E-80B7-96B2A93D01BA}">
      <dgm:prSet/>
      <dgm:spPr/>
      <dgm:t>
        <a:bodyPr/>
        <a:lstStyle/>
        <a:p>
          <a:endParaRPr lang="en-GB"/>
        </a:p>
      </dgm:t>
    </dgm:pt>
    <dgm:pt modelId="{D87AB498-C1AB-406D-BD43-4EAB8106C9F5}" type="sibTrans" cxnId="{06CE363D-B854-460E-80B7-96B2A93D01BA}">
      <dgm:prSet/>
      <dgm:spPr/>
      <dgm:t>
        <a:bodyPr/>
        <a:lstStyle/>
        <a:p>
          <a:endParaRPr lang="en-GB"/>
        </a:p>
      </dgm:t>
    </dgm:pt>
    <dgm:pt modelId="{40BC5C5A-42E7-44E8-94A4-6C77A0E75B67}">
      <dgm:prSet/>
      <dgm:spPr/>
      <dgm:t>
        <a:bodyPr/>
        <a:lstStyle/>
        <a:p>
          <a:pPr rtl="0"/>
          <a:r>
            <a:rPr lang="en-GB" dirty="0" smtClean="0">
              <a:solidFill>
                <a:schemeClr val="bg1"/>
              </a:solidFill>
            </a:rPr>
            <a:t>Enrichment</a:t>
          </a:r>
          <a:endParaRPr lang="en-GB" dirty="0">
            <a:solidFill>
              <a:schemeClr val="bg1"/>
            </a:solidFill>
          </a:endParaRPr>
        </a:p>
      </dgm:t>
    </dgm:pt>
    <dgm:pt modelId="{6DEC84F2-2A1B-4822-91F2-200D5FBD9FCE}" type="parTrans" cxnId="{88B62F05-B624-41C7-BFB8-3A06CBB21296}">
      <dgm:prSet/>
      <dgm:spPr/>
      <dgm:t>
        <a:bodyPr/>
        <a:lstStyle/>
        <a:p>
          <a:endParaRPr lang="en-GB"/>
        </a:p>
      </dgm:t>
    </dgm:pt>
    <dgm:pt modelId="{1973EC65-7B89-49E5-A57D-8E9BEF62A622}" type="sibTrans" cxnId="{88B62F05-B624-41C7-BFB8-3A06CBB21296}">
      <dgm:prSet/>
      <dgm:spPr/>
      <dgm:t>
        <a:bodyPr/>
        <a:lstStyle/>
        <a:p>
          <a:endParaRPr lang="en-GB"/>
        </a:p>
      </dgm:t>
    </dgm:pt>
    <dgm:pt modelId="{FEE37AF1-A4F0-4B76-8989-256A8CB5B5FF}">
      <dgm:prSet/>
      <dgm:spPr/>
      <dgm:t>
        <a:bodyPr/>
        <a:lstStyle/>
        <a:p>
          <a:pPr rtl="0"/>
          <a:r>
            <a:rPr lang="en-GB" dirty="0" smtClean="0">
              <a:solidFill>
                <a:schemeClr val="bg1"/>
              </a:solidFill>
            </a:rPr>
            <a:t>Routing</a:t>
          </a:r>
          <a:endParaRPr lang="en-GB" dirty="0">
            <a:solidFill>
              <a:schemeClr val="bg1"/>
            </a:solidFill>
          </a:endParaRPr>
        </a:p>
      </dgm:t>
    </dgm:pt>
    <dgm:pt modelId="{CC98B7DD-1467-4D45-8796-794AB2E49DDA}" type="parTrans" cxnId="{339A233F-D972-4A56-82FD-A3F16DFE6A3E}">
      <dgm:prSet/>
      <dgm:spPr/>
      <dgm:t>
        <a:bodyPr/>
        <a:lstStyle/>
        <a:p>
          <a:endParaRPr lang="en-GB"/>
        </a:p>
      </dgm:t>
    </dgm:pt>
    <dgm:pt modelId="{042480CB-8D88-44F5-A6A6-14B0CABBB9B4}" type="sibTrans" cxnId="{339A233F-D972-4A56-82FD-A3F16DFE6A3E}">
      <dgm:prSet/>
      <dgm:spPr/>
      <dgm:t>
        <a:bodyPr/>
        <a:lstStyle/>
        <a:p>
          <a:endParaRPr lang="en-GB"/>
        </a:p>
      </dgm:t>
    </dgm:pt>
    <dgm:pt modelId="{5834B14D-CF0F-4CAF-8AEA-6BE1E81CEAF6}">
      <dgm:prSet/>
      <dgm:spPr/>
      <dgm:t>
        <a:bodyPr/>
        <a:lstStyle/>
        <a:p>
          <a:pPr rtl="0"/>
          <a:r>
            <a:rPr lang="en-GB" dirty="0" smtClean="0">
              <a:solidFill>
                <a:schemeClr val="bg1"/>
              </a:solidFill>
            </a:rPr>
            <a:t>Storing</a:t>
          </a:r>
          <a:endParaRPr lang="en-GB" dirty="0">
            <a:solidFill>
              <a:schemeClr val="bg1"/>
            </a:solidFill>
          </a:endParaRPr>
        </a:p>
      </dgm:t>
    </dgm:pt>
    <dgm:pt modelId="{62251ACD-0180-4770-A26B-12DE02851E23}" type="parTrans" cxnId="{E3647315-8E19-4F6A-91A7-8AE95638334B}">
      <dgm:prSet/>
      <dgm:spPr/>
      <dgm:t>
        <a:bodyPr/>
        <a:lstStyle/>
        <a:p>
          <a:endParaRPr lang="en-GB"/>
        </a:p>
      </dgm:t>
    </dgm:pt>
    <dgm:pt modelId="{35AEB2DF-6BE0-452B-BDC8-84E0B801FAA1}" type="sibTrans" cxnId="{E3647315-8E19-4F6A-91A7-8AE95638334B}">
      <dgm:prSet/>
      <dgm:spPr/>
      <dgm:t>
        <a:bodyPr/>
        <a:lstStyle/>
        <a:p>
          <a:endParaRPr lang="en-GB"/>
        </a:p>
      </dgm:t>
    </dgm:pt>
    <dgm:pt modelId="{6ACAF530-3CEE-4958-BBF2-229E5040609B}">
      <dgm:prSet/>
      <dgm:spPr/>
      <dgm:t>
        <a:bodyPr/>
        <a:lstStyle/>
        <a:p>
          <a:endParaRPr lang="en-GB" dirty="0"/>
        </a:p>
      </dgm:t>
    </dgm:pt>
    <dgm:pt modelId="{426DB932-03CA-4D06-B81F-AEF0BB302CE3}" type="parTrans" cxnId="{EA832F78-DFE0-44F3-9D2F-EA1997CFB1E5}">
      <dgm:prSet/>
      <dgm:spPr/>
      <dgm:t>
        <a:bodyPr/>
        <a:lstStyle/>
        <a:p>
          <a:endParaRPr lang="en-GB"/>
        </a:p>
      </dgm:t>
    </dgm:pt>
    <dgm:pt modelId="{8F24ED49-60BC-4CF1-8C7B-D4863FF21445}" type="sibTrans" cxnId="{EA832F78-DFE0-44F3-9D2F-EA1997CFB1E5}">
      <dgm:prSet/>
      <dgm:spPr/>
      <dgm:t>
        <a:bodyPr/>
        <a:lstStyle/>
        <a:p>
          <a:endParaRPr lang="en-GB"/>
        </a:p>
      </dgm:t>
    </dgm:pt>
    <dgm:pt modelId="{451D0C11-B9E2-43D8-B24E-4D450B3B9056}">
      <dgm:prSet/>
      <dgm:spPr/>
      <dgm:t>
        <a:bodyPr/>
        <a:lstStyle/>
        <a:p>
          <a:endParaRPr lang="en-GB" dirty="0"/>
        </a:p>
      </dgm:t>
    </dgm:pt>
    <dgm:pt modelId="{1D2A3201-30E9-45A7-B206-824D0F937A5C}" type="parTrans" cxnId="{9A0F3D56-6A10-4008-AABA-7D525347F53A}">
      <dgm:prSet/>
      <dgm:spPr/>
      <dgm:t>
        <a:bodyPr/>
        <a:lstStyle/>
        <a:p>
          <a:endParaRPr lang="en-GB"/>
        </a:p>
      </dgm:t>
    </dgm:pt>
    <dgm:pt modelId="{9EC99032-2728-490A-A9F6-405FA04350D0}" type="sibTrans" cxnId="{9A0F3D56-6A10-4008-AABA-7D525347F53A}">
      <dgm:prSet/>
      <dgm:spPr/>
      <dgm:t>
        <a:bodyPr/>
        <a:lstStyle/>
        <a:p>
          <a:endParaRPr lang="en-GB"/>
        </a:p>
      </dgm:t>
    </dgm:pt>
    <dgm:pt modelId="{2CA1FA89-8A3B-4618-BBB7-E56F569409A0}">
      <dgm:prSet/>
      <dgm:spPr/>
      <dgm:t>
        <a:bodyPr/>
        <a:lstStyle/>
        <a:p>
          <a:endParaRPr lang="en-GB" dirty="0"/>
        </a:p>
      </dgm:t>
    </dgm:pt>
    <dgm:pt modelId="{24E664CF-9409-437A-BBA3-75575851608C}" type="parTrans" cxnId="{DC2138A8-A647-4F0A-BB61-76972081AD51}">
      <dgm:prSet/>
      <dgm:spPr/>
      <dgm:t>
        <a:bodyPr/>
        <a:lstStyle/>
        <a:p>
          <a:endParaRPr lang="en-GB"/>
        </a:p>
      </dgm:t>
    </dgm:pt>
    <dgm:pt modelId="{5EB850ED-E820-4927-8915-B020EC1A02C3}" type="sibTrans" cxnId="{DC2138A8-A647-4F0A-BB61-76972081AD51}">
      <dgm:prSet/>
      <dgm:spPr/>
      <dgm:t>
        <a:bodyPr/>
        <a:lstStyle/>
        <a:p>
          <a:endParaRPr lang="en-GB"/>
        </a:p>
      </dgm:t>
    </dgm:pt>
    <dgm:pt modelId="{82E9FA30-5369-4C34-8D94-01D44AB5EE3B}">
      <dgm:prSet/>
      <dgm:spPr/>
      <dgm:t>
        <a:bodyPr/>
        <a:lstStyle/>
        <a:p>
          <a:endParaRPr lang="en-GB" dirty="0"/>
        </a:p>
      </dgm:t>
    </dgm:pt>
    <dgm:pt modelId="{AB5B44A9-F6A5-43E0-BF13-EBCDCB1EA46D}" type="parTrans" cxnId="{857F4BC2-C2CC-4B95-8398-362302310DAD}">
      <dgm:prSet/>
      <dgm:spPr/>
      <dgm:t>
        <a:bodyPr/>
        <a:lstStyle/>
        <a:p>
          <a:endParaRPr lang="en-GB"/>
        </a:p>
      </dgm:t>
    </dgm:pt>
    <dgm:pt modelId="{45E6ACD2-622B-4E75-B91C-5C773632AC47}" type="sibTrans" cxnId="{857F4BC2-C2CC-4B95-8398-362302310DAD}">
      <dgm:prSet/>
      <dgm:spPr/>
      <dgm:t>
        <a:bodyPr/>
        <a:lstStyle/>
        <a:p>
          <a:endParaRPr lang="en-GB"/>
        </a:p>
      </dgm:t>
    </dgm:pt>
    <dgm:pt modelId="{A69C2AC8-F19E-40C8-9BC8-B308873A9789}" type="pres">
      <dgm:prSet presAssocID="{96CA821B-E259-4CA4-961A-4ECAF674B1CB}" presName="compositeShape" presStyleCnt="0">
        <dgm:presLayoutVars>
          <dgm:chMax val="7"/>
          <dgm:dir/>
          <dgm:resizeHandles val="exact"/>
        </dgm:presLayoutVars>
      </dgm:prSet>
      <dgm:spPr/>
      <dgm:t>
        <a:bodyPr/>
        <a:lstStyle/>
        <a:p>
          <a:endParaRPr lang="en-GB"/>
        </a:p>
      </dgm:t>
    </dgm:pt>
    <dgm:pt modelId="{0FBBC104-31F6-4C6F-8C55-B5141316A32E}" type="pres">
      <dgm:prSet presAssocID="{37CC5DBA-4113-4372-89DA-6CDD9B59680D}" presName="circ1" presStyleLbl="vennNode1" presStyleIdx="0" presStyleCnt="7"/>
      <dgm:spPr/>
      <dgm:t>
        <a:bodyPr/>
        <a:lstStyle/>
        <a:p>
          <a:endParaRPr lang="en-GB"/>
        </a:p>
      </dgm:t>
    </dgm:pt>
    <dgm:pt modelId="{09C0F5BF-0296-4B18-AF54-598BE77D0F56}" type="pres">
      <dgm:prSet presAssocID="{37CC5DBA-4113-4372-89DA-6CDD9B59680D}" presName="circ1Tx" presStyleLbl="revTx" presStyleIdx="0" presStyleCnt="0">
        <dgm:presLayoutVars>
          <dgm:chMax val="0"/>
          <dgm:chPref val="0"/>
          <dgm:bulletEnabled val="1"/>
        </dgm:presLayoutVars>
      </dgm:prSet>
      <dgm:spPr/>
      <dgm:t>
        <a:bodyPr/>
        <a:lstStyle/>
        <a:p>
          <a:endParaRPr lang="en-GB"/>
        </a:p>
      </dgm:t>
    </dgm:pt>
    <dgm:pt modelId="{9DBA9641-E02F-4EDE-AC00-677207C24B56}" type="pres">
      <dgm:prSet presAssocID="{A020752D-A97F-41CA-ABAD-6A348013E786}" presName="circ2" presStyleLbl="vennNode1" presStyleIdx="1" presStyleCnt="7"/>
      <dgm:spPr/>
      <dgm:t>
        <a:bodyPr/>
        <a:lstStyle/>
        <a:p>
          <a:endParaRPr lang="en-GB"/>
        </a:p>
      </dgm:t>
    </dgm:pt>
    <dgm:pt modelId="{182B4398-6020-4156-9203-C1C8DA3AE96F}" type="pres">
      <dgm:prSet presAssocID="{A020752D-A97F-41CA-ABAD-6A348013E786}" presName="circ2Tx" presStyleLbl="revTx" presStyleIdx="0" presStyleCnt="0">
        <dgm:presLayoutVars>
          <dgm:chMax val="0"/>
          <dgm:chPref val="0"/>
          <dgm:bulletEnabled val="1"/>
        </dgm:presLayoutVars>
      </dgm:prSet>
      <dgm:spPr/>
      <dgm:t>
        <a:bodyPr/>
        <a:lstStyle/>
        <a:p>
          <a:endParaRPr lang="en-GB"/>
        </a:p>
      </dgm:t>
    </dgm:pt>
    <dgm:pt modelId="{005CB728-F7E9-47C0-8178-737141C3C625}" type="pres">
      <dgm:prSet presAssocID="{F4064FDB-A10A-4998-AF52-018BDD073B25}" presName="circ3" presStyleLbl="vennNode1" presStyleIdx="2" presStyleCnt="7"/>
      <dgm:spPr/>
      <dgm:t>
        <a:bodyPr/>
        <a:lstStyle/>
        <a:p>
          <a:endParaRPr lang="en-GB"/>
        </a:p>
      </dgm:t>
    </dgm:pt>
    <dgm:pt modelId="{901D142D-1CDA-4C38-96F7-8895DDC4C25B}" type="pres">
      <dgm:prSet presAssocID="{F4064FDB-A10A-4998-AF52-018BDD073B25}" presName="circ3Tx" presStyleLbl="revTx" presStyleIdx="0" presStyleCnt="0">
        <dgm:presLayoutVars>
          <dgm:chMax val="0"/>
          <dgm:chPref val="0"/>
          <dgm:bulletEnabled val="1"/>
        </dgm:presLayoutVars>
      </dgm:prSet>
      <dgm:spPr/>
      <dgm:t>
        <a:bodyPr/>
        <a:lstStyle/>
        <a:p>
          <a:endParaRPr lang="en-GB"/>
        </a:p>
      </dgm:t>
    </dgm:pt>
    <dgm:pt modelId="{FEE9EF3A-D175-4E70-8D97-B96CD14EF8C7}" type="pres">
      <dgm:prSet presAssocID="{E67E6A85-A29F-4F86-BC8A-0EFFF98E815B}" presName="circ4" presStyleLbl="vennNode1" presStyleIdx="3" presStyleCnt="7"/>
      <dgm:spPr/>
      <dgm:t>
        <a:bodyPr/>
        <a:lstStyle/>
        <a:p>
          <a:endParaRPr lang="en-GB"/>
        </a:p>
      </dgm:t>
    </dgm:pt>
    <dgm:pt modelId="{2C136E5F-45FE-4362-9EAB-97E04BAAE107}" type="pres">
      <dgm:prSet presAssocID="{E67E6A85-A29F-4F86-BC8A-0EFFF98E815B}" presName="circ4Tx" presStyleLbl="revTx" presStyleIdx="0" presStyleCnt="0">
        <dgm:presLayoutVars>
          <dgm:chMax val="0"/>
          <dgm:chPref val="0"/>
          <dgm:bulletEnabled val="1"/>
        </dgm:presLayoutVars>
      </dgm:prSet>
      <dgm:spPr/>
      <dgm:t>
        <a:bodyPr/>
        <a:lstStyle/>
        <a:p>
          <a:endParaRPr lang="en-GB"/>
        </a:p>
      </dgm:t>
    </dgm:pt>
    <dgm:pt modelId="{9930B3A4-D8C0-4A34-8EC2-8805681AA1C9}" type="pres">
      <dgm:prSet presAssocID="{40BC5C5A-42E7-44E8-94A4-6C77A0E75B67}" presName="circ5" presStyleLbl="vennNode1" presStyleIdx="4" presStyleCnt="7"/>
      <dgm:spPr/>
      <dgm:t>
        <a:bodyPr/>
        <a:lstStyle/>
        <a:p>
          <a:endParaRPr lang="en-GB"/>
        </a:p>
      </dgm:t>
    </dgm:pt>
    <dgm:pt modelId="{D3EB42BA-53A7-4B11-97BF-9C48D483C32B}" type="pres">
      <dgm:prSet presAssocID="{40BC5C5A-42E7-44E8-94A4-6C77A0E75B67}" presName="circ5Tx" presStyleLbl="revTx" presStyleIdx="0" presStyleCnt="0">
        <dgm:presLayoutVars>
          <dgm:chMax val="0"/>
          <dgm:chPref val="0"/>
          <dgm:bulletEnabled val="1"/>
        </dgm:presLayoutVars>
      </dgm:prSet>
      <dgm:spPr/>
      <dgm:t>
        <a:bodyPr/>
        <a:lstStyle/>
        <a:p>
          <a:endParaRPr lang="en-GB"/>
        </a:p>
      </dgm:t>
    </dgm:pt>
    <dgm:pt modelId="{97C6B79F-FB68-4FD2-A82A-24D781073F60}" type="pres">
      <dgm:prSet presAssocID="{FEE37AF1-A4F0-4B76-8989-256A8CB5B5FF}" presName="circ6" presStyleLbl="vennNode1" presStyleIdx="5" presStyleCnt="7"/>
      <dgm:spPr/>
      <dgm:t>
        <a:bodyPr/>
        <a:lstStyle/>
        <a:p>
          <a:endParaRPr lang="en-GB"/>
        </a:p>
      </dgm:t>
    </dgm:pt>
    <dgm:pt modelId="{35ED051D-71EB-4B8F-89D1-C43776ED6EA4}" type="pres">
      <dgm:prSet presAssocID="{FEE37AF1-A4F0-4B76-8989-256A8CB5B5FF}" presName="circ6Tx" presStyleLbl="revTx" presStyleIdx="0" presStyleCnt="0">
        <dgm:presLayoutVars>
          <dgm:chMax val="0"/>
          <dgm:chPref val="0"/>
          <dgm:bulletEnabled val="1"/>
        </dgm:presLayoutVars>
      </dgm:prSet>
      <dgm:spPr/>
      <dgm:t>
        <a:bodyPr/>
        <a:lstStyle/>
        <a:p>
          <a:endParaRPr lang="en-GB"/>
        </a:p>
      </dgm:t>
    </dgm:pt>
    <dgm:pt modelId="{A55DADDB-D46A-4A03-A8FE-A932A8581F0E}" type="pres">
      <dgm:prSet presAssocID="{5834B14D-CF0F-4CAF-8AEA-6BE1E81CEAF6}" presName="circ7" presStyleLbl="vennNode1" presStyleIdx="6" presStyleCnt="7"/>
      <dgm:spPr/>
      <dgm:t>
        <a:bodyPr/>
        <a:lstStyle/>
        <a:p>
          <a:endParaRPr lang="en-GB"/>
        </a:p>
      </dgm:t>
    </dgm:pt>
    <dgm:pt modelId="{A4EADB07-FB5A-4F09-AAA7-8E40E6070750}" type="pres">
      <dgm:prSet presAssocID="{5834B14D-CF0F-4CAF-8AEA-6BE1E81CEAF6}" presName="circ7Tx" presStyleLbl="revTx" presStyleIdx="0" presStyleCnt="0">
        <dgm:presLayoutVars>
          <dgm:chMax val="0"/>
          <dgm:chPref val="0"/>
          <dgm:bulletEnabled val="1"/>
        </dgm:presLayoutVars>
      </dgm:prSet>
      <dgm:spPr/>
      <dgm:t>
        <a:bodyPr/>
        <a:lstStyle/>
        <a:p>
          <a:endParaRPr lang="en-GB"/>
        </a:p>
      </dgm:t>
    </dgm:pt>
  </dgm:ptLst>
  <dgm:cxnLst>
    <dgm:cxn modelId="{E953E804-6019-4927-8C9B-3C359BCDB13B}" type="presOf" srcId="{F4064FDB-A10A-4998-AF52-018BDD073B25}" destId="{901D142D-1CDA-4C38-96F7-8895DDC4C25B}" srcOrd="0" destOrd="0" presId="urn:microsoft.com/office/officeart/2005/8/layout/venn1"/>
    <dgm:cxn modelId="{E3647315-8E19-4F6A-91A7-8AE95638334B}" srcId="{96CA821B-E259-4CA4-961A-4ECAF674B1CB}" destId="{5834B14D-CF0F-4CAF-8AEA-6BE1E81CEAF6}" srcOrd="6" destOrd="0" parTransId="{62251ACD-0180-4770-A26B-12DE02851E23}" sibTransId="{35AEB2DF-6BE0-452B-BDC8-84E0B801FAA1}"/>
    <dgm:cxn modelId="{DC2138A8-A647-4F0A-BB61-76972081AD51}" srcId="{96CA821B-E259-4CA4-961A-4ECAF674B1CB}" destId="{2CA1FA89-8A3B-4618-BBB7-E56F569409A0}" srcOrd="9" destOrd="0" parTransId="{24E664CF-9409-437A-BBA3-75575851608C}" sibTransId="{5EB850ED-E820-4927-8915-B020EC1A02C3}"/>
    <dgm:cxn modelId="{EA832F78-DFE0-44F3-9D2F-EA1997CFB1E5}" srcId="{96CA821B-E259-4CA4-961A-4ECAF674B1CB}" destId="{6ACAF530-3CEE-4958-BBF2-229E5040609B}" srcOrd="7" destOrd="0" parTransId="{426DB932-03CA-4D06-B81F-AEF0BB302CE3}" sibTransId="{8F24ED49-60BC-4CF1-8C7B-D4863FF21445}"/>
    <dgm:cxn modelId="{18915045-7370-4720-9DA1-B054BAE90CE9}" srcId="{96CA821B-E259-4CA4-961A-4ECAF674B1CB}" destId="{37CC5DBA-4113-4372-89DA-6CDD9B59680D}" srcOrd="0" destOrd="0" parTransId="{021A2927-42C2-4260-8725-425D9BEF13D8}" sibTransId="{94F7633D-13C0-47FF-A41C-820073AD9A68}"/>
    <dgm:cxn modelId="{8084D161-6825-4649-A8B5-DF88CE697278}" type="presOf" srcId="{40BC5C5A-42E7-44E8-94A4-6C77A0E75B67}" destId="{D3EB42BA-53A7-4B11-97BF-9C48D483C32B}" srcOrd="0" destOrd="0" presId="urn:microsoft.com/office/officeart/2005/8/layout/venn1"/>
    <dgm:cxn modelId="{2C93A3EE-6657-4251-8815-A3C9D7E5361F}" type="presOf" srcId="{5834B14D-CF0F-4CAF-8AEA-6BE1E81CEAF6}" destId="{A4EADB07-FB5A-4F09-AAA7-8E40E6070750}" srcOrd="0" destOrd="0" presId="urn:microsoft.com/office/officeart/2005/8/layout/venn1"/>
    <dgm:cxn modelId="{22AB476C-FAA5-46B9-84F1-86678253489B}" type="presOf" srcId="{96CA821B-E259-4CA4-961A-4ECAF674B1CB}" destId="{A69C2AC8-F19E-40C8-9BC8-B308873A9789}" srcOrd="0" destOrd="0" presId="urn:microsoft.com/office/officeart/2005/8/layout/venn1"/>
    <dgm:cxn modelId="{5D41E264-3951-45E1-A98D-AADA483C27AC}" type="presOf" srcId="{A020752D-A97F-41CA-ABAD-6A348013E786}" destId="{182B4398-6020-4156-9203-C1C8DA3AE96F}" srcOrd="0" destOrd="0" presId="urn:microsoft.com/office/officeart/2005/8/layout/venn1"/>
    <dgm:cxn modelId="{06CE363D-B854-460E-80B7-96B2A93D01BA}" srcId="{96CA821B-E259-4CA4-961A-4ECAF674B1CB}" destId="{E67E6A85-A29F-4F86-BC8A-0EFFF98E815B}" srcOrd="3" destOrd="0" parTransId="{3E0623A9-EAAA-42AF-96B7-D283CACA058B}" sibTransId="{D87AB498-C1AB-406D-BD43-4EAB8106C9F5}"/>
    <dgm:cxn modelId="{88B62F05-B624-41C7-BFB8-3A06CBB21296}" srcId="{96CA821B-E259-4CA4-961A-4ECAF674B1CB}" destId="{40BC5C5A-42E7-44E8-94A4-6C77A0E75B67}" srcOrd="4" destOrd="0" parTransId="{6DEC84F2-2A1B-4822-91F2-200D5FBD9FCE}" sibTransId="{1973EC65-7B89-49E5-A57D-8E9BEF62A622}"/>
    <dgm:cxn modelId="{339A233F-D972-4A56-82FD-A3F16DFE6A3E}" srcId="{96CA821B-E259-4CA4-961A-4ECAF674B1CB}" destId="{FEE37AF1-A4F0-4B76-8989-256A8CB5B5FF}" srcOrd="5" destOrd="0" parTransId="{CC98B7DD-1467-4D45-8796-794AB2E49DDA}" sibTransId="{042480CB-8D88-44F5-A6A6-14B0CABBB9B4}"/>
    <dgm:cxn modelId="{9A0F3D56-6A10-4008-AABA-7D525347F53A}" srcId="{96CA821B-E259-4CA4-961A-4ECAF674B1CB}" destId="{451D0C11-B9E2-43D8-B24E-4D450B3B9056}" srcOrd="8" destOrd="0" parTransId="{1D2A3201-30E9-45A7-B206-824D0F937A5C}" sibTransId="{9EC99032-2728-490A-A9F6-405FA04350D0}"/>
    <dgm:cxn modelId="{857F4BC2-C2CC-4B95-8398-362302310DAD}" srcId="{96CA821B-E259-4CA4-961A-4ECAF674B1CB}" destId="{82E9FA30-5369-4C34-8D94-01D44AB5EE3B}" srcOrd="10" destOrd="0" parTransId="{AB5B44A9-F6A5-43E0-BF13-EBCDCB1EA46D}" sibTransId="{45E6ACD2-622B-4E75-B91C-5C773632AC47}"/>
    <dgm:cxn modelId="{D011280C-1B16-45BC-BC67-5F830A267AB2}" srcId="{96CA821B-E259-4CA4-961A-4ECAF674B1CB}" destId="{A020752D-A97F-41CA-ABAD-6A348013E786}" srcOrd="1" destOrd="0" parTransId="{68714816-057F-4DF7-9855-45130B023C2F}" sibTransId="{45E880B6-1E9C-4940-AC6B-38DF2A17CDBD}"/>
    <dgm:cxn modelId="{72324C46-E9BC-4BC9-A587-2DC570735C8F}" type="presOf" srcId="{E67E6A85-A29F-4F86-BC8A-0EFFF98E815B}" destId="{2C136E5F-45FE-4362-9EAB-97E04BAAE107}" srcOrd="0" destOrd="0" presId="urn:microsoft.com/office/officeart/2005/8/layout/venn1"/>
    <dgm:cxn modelId="{C8F32297-54B3-4969-800D-008C60A7EC7B}" type="presOf" srcId="{FEE37AF1-A4F0-4B76-8989-256A8CB5B5FF}" destId="{35ED051D-71EB-4B8F-89D1-C43776ED6EA4}" srcOrd="0" destOrd="0" presId="urn:microsoft.com/office/officeart/2005/8/layout/venn1"/>
    <dgm:cxn modelId="{3747EEAB-4039-4E3A-B6AF-CF6CFF024833}" type="presOf" srcId="{37CC5DBA-4113-4372-89DA-6CDD9B59680D}" destId="{09C0F5BF-0296-4B18-AF54-598BE77D0F56}" srcOrd="0" destOrd="0" presId="urn:microsoft.com/office/officeart/2005/8/layout/venn1"/>
    <dgm:cxn modelId="{A181C5B7-7CB0-4078-8712-50EF81C042B6}" srcId="{96CA821B-E259-4CA4-961A-4ECAF674B1CB}" destId="{F4064FDB-A10A-4998-AF52-018BDD073B25}" srcOrd="2" destOrd="0" parTransId="{C2559667-558D-4CED-8ECB-3B9A9C50E6E8}" sibTransId="{68C6CD73-68EF-4967-8731-31B2C112B581}"/>
    <dgm:cxn modelId="{652B3A44-0C23-4730-9B74-ECF4A2D39D37}" type="presParOf" srcId="{A69C2AC8-F19E-40C8-9BC8-B308873A9789}" destId="{0FBBC104-31F6-4C6F-8C55-B5141316A32E}" srcOrd="0" destOrd="0" presId="urn:microsoft.com/office/officeart/2005/8/layout/venn1"/>
    <dgm:cxn modelId="{5D3EEF40-1CEA-4C2C-AC40-79B98DF6E0D6}" type="presParOf" srcId="{A69C2AC8-F19E-40C8-9BC8-B308873A9789}" destId="{09C0F5BF-0296-4B18-AF54-598BE77D0F56}" srcOrd="1" destOrd="0" presId="urn:microsoft.com/office/officeart/2005/8/layout/venn1"/>
    <dgm:cxn modelId="{A1A08CB3-5AE4-42F8-A898-D5BE8939AC38}" type="presParOf" srcId="{A69C2AC8-F19E-40C8-9BC8-B308873A9789}" destId="{9DBA9641-E02F-4EDE-AC00-677207C24B56}" srcOrd="2" destOrd="0" presId="urn:microsoft.com/office/officeart/2005/8/layout/venn1"/>
    <dgm:cxn modelId="{35721F85-1022-464D-9EEE-B6765C772153}" type="presParOf" srcId="{A69C2AC8-F19E-40C8-9BC8-B308873A9789}" destId="{182B4398-6020-4156-9203-C1C8DA3AE96F}" srcOrd="3" destOrd="0" presId="urn:microsoft.com/office/officeart/2005/8/layout/venn1"/>
    <dgm:cxn modelId="{8B65945C-37C9-4280-B5DA-49FB27F45316}" type="presParOf" srcId="{A69C2AC8-F19E-40C8-9BC8-B308873A9789}" destId="{005CB728-F7E9-47C0-8178-737141C3C625}" srcOrd="4" destOrd="0" presId="urn:microsoft.com/office/officeart/2005/8/layout/venn1"/>
    <dgm:cxn modelId="{4F5D8092-423A-4C73-B752-7D1BD2BDDCCF}" type="presParOf" srcId="{A69C2AC8-F19E-40C8-9BC8-B308873A9789}" destId="{901D142D-1CDA-4C38-96F7-8895DDC4C25B}" srcOrd="5" destOrd="0" presId="urn:microsoft.com/office/officeart/2005/8/layout/venn1"/>
    <dgm:cxn modelId="{E2A062C9-12B9-49F6-A0AE-6FA7B3190F9F}" type="presParOf" srcId="{A69C2AC8-F19E-40C8-9BC8-B308873A9789}" destId="{FEE9EF3A-D175-4E70-8D97-B96CD14EF8C7}" srcOrd="6" destOrd="0" presId="urn:microsoft.com/office/officeart/2005/8/layout/venn1"/>
    <dgm:cxn modelId="{4F561A76-2D93-4DE5-B435-BDE84F9BDDC7}" type="presParOf" srcId="{A69C2AC8-F19E-40C8-9BC8-B308873A9789}" destId="{2C136E5F-45FE-4362-9EAB-97E04BAAE107}" srcOrd="7" destOrd="0" presId="urn:microsoft.com/office/officeart/2005/8/layout/venn1"/>
    <dgm:cxn modelId="{7524E6D7-0BEA-4FF0-8C89-9D57EFD7F7D2}" type="presParOf" srcId="{A69C2AC8-F19E-40C8-9BC8-B308873A9789}" destId="{9930B3A4-D8C0-4A34-8EC2-8805681AA1C9}" srcOrd="8" destOrd="0" presId="urn:microsoft.com/office/officeart/2005/8/layout/venn1"/>
    <dgm:cxn modelId="{6BCD78E8-E76F-4B30-BE66-EAC3D9FAF638}" type="presParOf" srcId="{A69C2AC8-F19E-40C8-9BC8-B308873A9789}" destId="{D3EB42BA-53A7-4B11-97BF-9C48D483C32B}" srcOrd="9" destOrd="0" presId="urn:microsoft.com/office/officeart/2005/8/layout/venn1"/>
    <dgm:cxn modelId="{F3B8E660-CBEB-4A1F-965F-03B7010A82C6}" type="presParOf" srcId="{A69C2AC8-F19E-40C8-9BC8-B308873A9789}" destId="{97C6B79F-FB68-4FD2-A82A-24D781073F60}" srcOrd="10" destOrd="0" presId="urn:microsoft.com/office/officeart/2005/8/layout/venn1"/>
    <dgm:cxn modelId="{5094C1CE-CDF4-42C7-AA23-82035D0C6071}" type="presParOf" srcId="{A69C2AC8-F19E-40C8-9BC8-B308873A9789}" destId="{35ED051D-71EB-4B8F-89D1-C43776ED6EA4}" srcOrd="11" destOrd="0" presId="urn:microsoft.com/office/officeart/2005/8/layout/venn1"/>
    <dgm:cxn modelId="{B2B321A6-5C61-40D4-8A3A-CA5730D31F9E}" type="presParOf" srcId="{A69C2AC8-F19E-40C8-9BC8-B308873A9789}" destId="{A55DADDB-D46A-4A03-A8FE-A932A8581F0E}" srcOrd="12" destOrd="0" presId="urn:microsoft.com/office/officeart/2005/8/layout/venn1"/>
    <dgm:cxn modelId="{DF2BEF90-3B8D-4AF6-8CC9-DB1E542009CD}" type="presParOf" srcId="{A69C2AC8-F19E-40C8-9BC8-B308873A9789}" destId="{A4EADB07-FB5A-4F09-AAA7-8E40E6070750}" srcOrd="13" destOrd="0" presId="urn:microsoft.com/office/officeart/2005/8/layout/venn1"/>
  </dgm:cxnLst>
  <dgm:bg/>
  <dgm:whole/>
</dgm:dataModel>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C679A0E-BE0B-4D9D-92B2-7BB477B3BB85}" type="datetimeFigureOut">
              <a:rPr lang="en-US"/>
              <a:pPr>
                <a:defRPr/>
              </a:pPr>
              <a:t>4/29/2008</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02E7F88B-E42B-495A-B477-4DABAAA0CBB9}" type="slidenum">
              <a:rPr lang="en-GB"/>
              <a:pPr>
                <a:defRPr/>
              </a:pPr>
              <a:t>‹#›</a:t>
            </a:fld>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53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3B5F8185-A1D4-4131-B4CD-FBCDEE568285}"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8"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8"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8"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8"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[JP]</a:t>
            </a:r>
            <a:endParaRPr lang="en-GB" dirty="0"/>
          </a:p>
        </p:txBody>
      </p:sp>
      <p:sp>
        <p:nvSpPr>
          <p:cNvPr id="4" name="Slide Number Placeholder 3"/>
          <p:cNvSpPr>
            <a:spLocks noGrp="1"/>
          </p:cNvSpPr>
          <p:nvPr>
            <p:ph type="sldNum" sz="quarter" idx="10"/>
          </p:nvPr>
        </p:nvSpPr>
        <p:spPr/>
        <p:txBody>
          <a:bodyPr/>
          <a:lstStyle/>
          <a:p>
            <a:pPr>
              <a:defRPr/>
            </a:pPr>
            <a:fld id="{3B5F8185-A1D4-4131-B4CD-FBCDEE568285}" type="slidenum">
              <a:rPr lang="en-US" smtClean="0"/>
              <a:pPr>
                <a:defRPr/>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[JP]</a:t>
            </a:r>
          </a:p>
          <a:p>
            <a:r>
              <a:rPr lang="en-GB" dirty="0" smtClean="0"/>
              <a:t>These are</a:t>
            </a:r>
            <a:r>
              <a:rPr lang="en-GB" baseline="0" dirty="0" smtClean="0"/>
              <a:t> the three most common and important relationships between events</a:t>
            </a:r>
          </a:p>
          <a:p>
            <a:endParaRPr lang="en-GB" baseline="0" dirty="0" smtClean="0"/>
          </a:p>
          <a:p>
            <a:r>
              <a:rPr lang="en-GB" baseline="0" dirty="0" smtClean="0"/>
              <a:t>Time: requires a clock in system and reading from clock is </a:t>
            </a:r>
            <a:r>
              <a:rPr lang="en-GB" baseline="0" dirty="0" err="1" smtClean="0"/>
              <a:t>enteres</a:t>
            </a:r>
            <a:r>
              <a:rPr lang="en-GB" baseline="0" dirty="0" smtClean="0"/>
              <a:t> into timestamp. Timestamp is taken at time at which activity (and event) happened according to that clock.</a:t>
            </a:r>
          </a:p>
          <a:p>
            <a:r>
              <a:rPr lang="en-GB" baseline="0" dirty="0" smtClean="0"/>
              <a:t>Maybe multiple clocks and there maybe a </a:t>
            </a:r>
            <a:r>
              <a:rPr lang="en-GB" baseline="0" dirty="0" err="1" smtClean="0"/>
              <a:t>a</a:t>
            </a:r>
            <a:r>
              <a:rPr lang="en-GB" baseline="0" dirty="0" smtClean="0"/>
              <a:t> time relationship depending on if clocks are synchronised for example</a:t>
            </a:r>
            <a:endParaRPr lang="en-GB" dirty="0"/>
          </a:p>
        </p:txBody>
      </p:sp>
      <p:sp>
        <p:nvSpPr>
          <p:cNvPr id="4" name="Slide Number Placeholder 3"/>
          <p:cNvSpPr>
            <a:spLocks noGrp="1"/>
          </p:cNvSpPr>
          <p:nvPr>
            <p:ph type="sldNum" sz="quarter" idx="10"/>
          </p:nvPr>
        </p:nvSpPr>
        <p:spPr/>
        <p:txBody>
          <a:bodyPr/>
          <a:lstStyle/>
          <a:p>
            <a:fld id="{B692ED13-6914-4A21-865F-238B1FCAE78B}" type="slidenum">
              <a:rPr lang="en-GB" smtClean="0"/>
              <a:pPr/>
              <a:t>12</a:t>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[JP] ?</a:t>
            </a:r>
          </a:p>
          <a:p>
            <a:endParaRPr lang="en-GB"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GB" dirty="0" smtClean="0"/>
              <a:t>Event-driven architecture (EDA) is a software architecture pattern promoting the production, detection, consumption of, and reaction to events.</a:t>
            </a:r>
            <a:endParaRPr lang="en-GB" dirty="0"/>
          </a:p>
        </p:txBody>
      </p:sp>
      <p:sp>
        <p:nvSpPr>
          <p:cNvPr id="4" name="Slide Number Placeholder 3"/>
          <p:cNvSpPr>
            <a:spLocks noGrp="1"/>
          </p:cNvSpPr>
          <p:nvPr>
            <p:ph type="sldNum" sz="quarter" idx="10"/>
          </p:nvPr>
        </p:nvSpPr>
        <p:spPr/>
        <p:txBody>
          <a:bodyPr/>
          <a:lstStyle/>
          <a:p>
            <a:pPr>
              <a:defRPr/>
            </a:pPr>
            <a:fld id="{3B5F8185-A1D4-4131-B4CD-FBCDEE568285}" type="slidenum">
              <a:rPr lang="en-US" smtClean="0"/>
              <a:pPr>
                <a:defRPr/>
              </a:pPr>
              <a:t>14</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[JP]?</a:t>
            </a:r>
          </a:p>
          <a:p>
            <a:endParaRPr lang="en-GB" dirty="0" smtClean="0"/>
          </a:p>
          <a:p>
            <a:r>
              <a:rPr lang="en-GB" dirty="0" smtClean="0"/>
              <a:t>Shows three complex event processing flows for multichannel consumer electronics retailer. In the first flow, top left hand corner,</a:t>
            </a:r>
            <a:r>
              <a:rPr lang="en-GB" baseline="0" dirty="0" smtClean="0"/>
              <a:t> </a:t>
            </a:r>
            <a:r>
              <a:rPr lang="en-GB" dirty="0" smtClean="0"/>
              <a:t>a business-to-business order gateway is supposed to be emitting System Heartbeat events every 15 minutes. The System Heartbeat events inform IT operations the gateway is up and running. The absence of a heartbeat event indicates a failure. If the order gateway is down, business customers are likely to place an order with a competitor. </a:t>
            </a:r>
          </a:p>
          <a:p>
            <a:r>
              <a:rPr lang="en-GB" dirty="0" smtClean="0"/>
              <a:t>The complex event engine tracks the timestamp of the last received System Heartbeat event. If 15 minutes have elapsed, the event processing actions associated with non-arrival are initiated. In this case, the order gateway IT guy is immediately notified (paged) and a new B2B Order Gateway Failure event is generated. </a:t>
            </a:r>
          </a:p>
          <a:p>
            <a:r>
              <a:rPr lang="en-GB" dirty="0" smtClean="0"/>
              <a:t>This new B2B Order Gateway event is deposited into the event channel. When the B2B Order Gateway Failure event is received by the simple event engine, a publishing action is performed. The enterprise problem management system subscribes to this event for resolution tracking.</a:t>
            </a:r>
          </a:p>
          <a:p>
            <a:r>
              <a:rPr lang="en-GB" dirty="0" smtClean="0"/>
              <a:t>The second and third flows show two variations of fraud detection. Both flows originate with the point-of-sale application shown at the bottom left hand corner.</a:t>
            </a:r>
            <a:r>
              <a:rPr lang="en-GB" baseline="0" dirty="0" smtClean="0"/>
              <a:t> F</a:t>
            </a:r>
            <a:r>
              <a:rPr lang="en-GB" dirty="0" smtClean="0"/>
              <a:t>or every store sale, an ordinary Store Sale event is generated (Event Y, occurrences 1-3). These events are evaluated by a local event router, producing High Value Store Sale events (Event Z, occurrence 1) for transactions more than $1,500. All of the Store Sale events, ordinary and notable (high value), are deposited in the event channel.</a:t>
            </a:r>
          </a:p>
          <a:p>
            <a:r>
              <a:rPr lang="en-GB" dirty="0" smtClean="0"/>
              <a:t>In the first fraud detection flow, the complex event engine checks for multiple transactions (ordinary store sale events) by the same customer (credit card), over a short amount of time (10 minutes), at different locations over a large distance (20 miles). If these conditions are met, the place account in fraudulent status service is invoked.</a:t>
            </a:r>
          </a:p>
          <a:p>
            <a:r>
              <a:rPr lang="en-GB" dirty="0" smtClean="0"/>
              <a:t>In the second fraud detection flow, on receipt of a High Value Store Sale event, the complex event engine does an inquiry on the customer’s past purchases to determine if this purchase should be marked suspicious. [d] If the current purchase amount deviates more than 50 percent from largest historical purchase, the event (Z, occurrence 1) is published as suspicious. A customer advocate team subscribes to these events and places calls to registered cardholders.</a:t>
            </a:r>
          </a:p>
        </p:txBody>
      </p:sp>
      <p:sp>
        <p:nvSpPr>
          <p:cNvPr id="4" name="Slide Number Placeholder 3"/>
          <p:cNvSpPr>
            <a:spLocks noGrp="1"/>
          </p:cNvSpPr>
          <p:nvPr>
            <p:ph type="sldNum" sz="quarter" idx="10"/>
          </p:nvPr>
        </p:nvSpPr>
        <p:spPr/>
        <p:txBody>
          <a:bodyPr/>
          <a:lstStyle/>
          <a:p>
            <a:pPr>
              <a:defRPr/>
            </a:pPr>
            <a:fld id="{3B5F8185-A1D4-4131-B4CD-FBCDEE568285}" type="slidenum">
              <a:rPr lang="en-US" smtClean="0"/>
              <a:pPr>
                <a:defRPr/>
              </a:pPr>
              <a:t>15</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[JP]</a:t>
            </a:r>
            <a:endParaRPr lang="en-GB" dirty="0"/>
          </a:p>
        </p:txBody>
      </p:sp>
      <p:sp>
        <p:nvSpPr>
          <p:cNvPr id="4" name="Slide Number Placeholder 3"/>
          <p:cNvSpPr>
            <a:spLocks noGrp="1"/>
          </p:cNvSpPr>
          <p:nvPr>
            <p:ph type="sldNum" sz="quarter" idx="10"/>
          </p:nvPr>
        </p:nvSpPr>
        <p:spPr/>
        <p:txBody>
          <a:bodyPr/>
          <a:lstStyle/>
          <a:p>
            <a:fld id="{B692ED13-6914-4A21-865F-238B1FCAE78B}" type="slidenum">
              <a:rPr lang="en-GB" smtClean="0"/>
              <a:pPr/>
              <a:t>16</a:t>
            </a:fld>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[JJ]</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Compare CEP to traditional applications and RDBMS</a:t>
            </a: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RDBMS use SQL design for data which is fairly static and complex queries that are less frequent</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If application must fire a query 10 times/second,</a:t>
            </a:r>
            <a:r>
              <a:rPr lang="en-GB" baseline="0" dirty="0" smtClean="0"/>
              <a:t> because data is changing, this does not scale well if 000s of queries per second required.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Triggers</a:t>
            </a:r>
            <a:r>
              <a:rPr lang="en-GB" baseline="0" dirty="0" smtClean="0"/>
              <a:t> are possible but c</a:t>
            </a:r>
            <a:r>
              <a:rPr lang="en-GB" dirty="0" smtClean="0"/>
              <a:t>omplex condition checking not easy</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In-memory db’s more suitable but not optimised for real-time query results and event stream analysis models</a:t>
            </a: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smtClean="0"/>
              <a:t>DataBlitz</a:t>
            </a:r>
            <a:r>
              <a:rPr lang="en-GB" baseline="0" dirty="0" smtClean="0"/>
              <a:t> example of in-memory database </a:t>
            </a:r>
            <a:r>
              <a:rPr lang="en-GB" dirty="0" smtClean="0"/>
              <a:t>http://www.sigmod.org/sigmod/sigmod99/eproceedings/papers/rastogi_dem.pdf</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endParaRPr lang="en-GB" dirty="0"/>
          </a:p>
        </p:txBody>
      </p:sp>
      <p:sp>
        <p:nvSpPr>
          <p:cNvPr id="4" name="Slide Number Placeholder 3"/>
          <p:cNvSpPr>
            <a:spLocks noGrp="1"/>
          </p:cNvSpPr>
          <p:nvPr>
            <p:ph type="sldNum" sz="quarter" idx="10"/>
          </p:nvPr>
        </p:nvSpPr>
        <p:spPr/>
        <p:txBody>
          <a:bodyPr/>
          <a:lstStyle/>
          <a:p>
            <a:fld id="{B692ED13-6914-4A21-865F-238B1FCAE78B}" type="slidenum">
              <a:rPr lang="en-GB" smtClean="0"/>
              <a:pPr/>
              <a:t>17</a:t>
            </a:fld>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[JJ]</a:t>
            </a:r>
          </a:p>
          <a:p>
            <a:pPr>
              <a:buFontTx/>
              <a:buChar char="-"/>
            </a:pPr>
            <a:r>
              <a:rPr lang="en-GB" dirty="0" smtClean="0"/>
              <a:t> What are some of the characteristics of a CEP Platform</a:t>
            </a:r>
          </a:p>
          <a:p>
            <a:pPr>
              <a:buFontTx/>
              <a:buChar char="-"/>
            </a:pPr>
            <a:r>
              <a:rPr lang="en-GB" dirty="0" smtClean="0"/>
              <a:t> Given the event</a:t>
            </a:r>
            <a:r>
              <a:rPr lang="en-GB" baseline="0" dirty="0" smtClean="0"/>
              <a:t> models that we have looked at then need to</a:t>
            </a:r>
            <a:endParaRPr lang="en-GB" dirty="0" smtClean="0"/>
          </a:p>
          <a:p>
            <a:r>
              <a:rPr lang="en-GB" dirty="0" smtClean="0"/>
              <a:t>- Sample from event streams</a:t>
            </a:r>
          </a:p>
          <a:p>
            <a:r>
              <a:rPr lang="en-GB" dirty="0" smtClean="0"/>
              <a:t>- Process events / messages in real-time (or near)</a:t>
            </a:r>
          </a:p>
          <a:p>
            <a:r>
              <a:rPr lang="en-GB" dirty="0" smtClean="0"/>
              <a:t>- Process dense event streams</a:t>
            </a:r>
          </a:p>
          <a:p>
            <a:r>
              <a:rPr lang="en-GB" dirty="0" smtClean="0"/>
              <a:t>- High throughput – large volumes of messages/second</a:t>
            </a:r>
          </a:p>
          <a:p>
            <a:r>
              <a:rPr lang="en-GB" dirty="0" smtClean="0"/>
              <a:t>- Low latency – respond in real-time</a:t>
            </a:r>
          </a:p>
          <a:p>
            <a:pPr>
              <a:buFontTx/>
              <a:buChar char="-"/>
            </a:pPr>
            <a:r>
              <a:rPr lang="en-GB" dirty="0" smtClean="0"/>
              <a:t> Complex computations – detect patterns amongst events, filter, join event streams</a:t>
            </a:r>
          </a:p>
          <a:p>
            <a:pPr>
              <a:buFontTx/>
              <a:buChar char="-"/>
            </a:pPr>
            <a:r>
              <a:rPr lang="en-GB" dirty="0" smtClean="0"/>
              <a:t> Enrichment of data</a:t>
            </a:r>
          </a:p>
          <a:p>
            <a:pPr>
              <a:buFontTx/>
              <a:buChar char="-"/>
            </a:pPr>
            <a:r>
              <a:rPr lang="en-GB" dirty="0" smtClean="0"/>
              <a:t> Store historical</a:t>
            </a:r>
            <a:r>
              <a:rPr lang="en-GB" baseline="0" dirty="0" smtClean="0"/>
              <a:t> data and information</a:t>
            </a:r>
          </a:p>
          <a:p>
            <a:pPr>
              <a:buFontTx/>
              <a:buChar char="-"/>
            </a:pPr>
            <a:r>
              <a:rPr lang="en-GB" baseline="0" dirty="0" smtClean="0"/>
              <a:t> Route events</a:t>
            </a:r>
            <a:endParaRPr lang="en-GB" dirty="0" smtClean="0"/>
          </a:p>
          <a:p>
            <a:pPr>
              <a:buFontTx/>
              <a:buNone/>
            </a:pPr>
            <a:endParaRPr lang="en-GB" dirty="0" smtClean="0"/>
          </a:p>
          <a:p>
            <a:pPr>
              <a:buFontTx/>
              <a:buNone/>
            </a:pPr>
            <a:r>
              <a:rPr lang="en-GB" dirty="0" smtClean="0"/>
              <a:t>Therefore</a:t>
            </a:r>
            <a:r>
              <a:rPr lang="en-GB" baseline="0" dirty="0" smtClean="0"/>
              <a:t> this requires an underlying standard query language implementation – lets look at that in some more detail....</a:t>
            </a:r>
            <a:endParaRPr lang="en-GB" dirty="0" smtClean="0"/>
          </a:p>
        </p:txBody>
      </p:sp>
      <p:sp>
        <p:nvSpPr>
          <p:cNvPr id="4" name="Slide Number Placeholder 3"/>
          <p:cNvSpPr>
            <a:spLocks noGrp="1"/>
          </p:cNvSpPr>
          <p:nvPr>
            <p:ph type="sldNum" sz="quarter" idx="10"/>
          </p:nvPr>
        </p:nvSpPr>
        <p:spPr/>
        <p:txBody>
          <a:bodyPr/>
          <a:lstStyle/>
          <a:p>
            <a:fld id="{B692ED13-6914-4A21-865F-238B1FCAE78B}" type="slidenum">
              <a:rPr lang="en-GB" smtClean="0"/>
              <a:pPr/>
              <a:t>18</a:t>
            </a:fld>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[JJ]</a:t>
            </a:r>
          </a:p>
          <a:p>
            <a:r>
              <a:rPr lang="en-GB" dirty="0" smtClean="0"/>
              <a:t>Maybe mention RAPIDE from David</a:t>
            </a:r>
            <a:r>
              <a:rPr lang="en-GB" baseline="0" dirty="0" smtClean="0"/>
              <a:t> </a:t>
            </a:r>
            <a:r>
              <a:rPr lang="en-GB" baseline="0" dirty="0" err="1" smtClean="0"/>
              <a:t>Luckham</a:t>
            </a:r>
            <a:r>
              <a:rPr lang="en-GB" baseline="0" dirty="0" smtClean="0"/>
              <a:t> and link this back to the earlier slides around </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B692ED13-6914-4A21-865F-238B1FCAE78B}" type="slidenum">
              <a:rPr lang="en-GB" smtClean="0"/>
              <a:pPr/>
              <a:t>19</a:t>
            </a:fld>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[JJ]</a:t>
            </a:r>
          </a:p>
          <a:p>
            <a:r>
              <a:rPr lang="en-GB" dirty="0" smtClean="0"/>
              <a:t>Walkthrough</a:t>
            </a:r>
            <a:r>
              <a:rPr lang="en-GB" baseline="0" dirty="0" smtClean="0"/>
              <a:t> example on slide</a:t>
            </a:r>
            <a:endParaRPr lang="en-GB" dirty="0"/>
          </a:p>
        </p:txBody>
      </p:sp>
      <p:sp>
        <p:nvSpPr>
          <p:cNvPr id="4" name="Slide Number Placeholder 3"/>
          <p:cNvSpPr>
            <a:spLocks noGrp="1"/>
          </p:cNvSpPr>
          <p:nvPr>
            <p:ph type="sldNum" sz="quarter" idx="10"/>
          </p:nvPr>
        </p:nvSpPr>
        <p:spPr/>
        <p:txBody>
          <a:bodyPr/>
          <a:lstStyle/>
          <a:p>
            <a:pPr>
              <a:defRPr/>
            </a:pPr>
            <a:fld id="{3B5F8185-A1D4-4131-B4CD-FBCDEE568285}" type="slidenum">
              <a:rPr lang="en-US" smtClean="0"/>
              <a:pPr>
                <a:defRPr/>
              </a:pPr>
              <a:t>20</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kern="1200" baseline="0" dirty="0" smtClean="0">
                <a:solidFill>
                  <a:schemeClr val="tx1"/>
                </a:solidFill>
                <a:latin typeface="+mn-lt"/>
                <a:ea typeface="+mn-ea"/>
                <a:cs typeface="+mn-cs"/>
              </a:rPr>
              <a:t>[JJ]</a:t>
            </a:r>
          </a:p>
          <a:p>
            <a:r>
              <a:rPr lang="en-GB" sz="1200" kern="1200" baseline="0" dirty="0" smtClean="0">
                <a:solidFill>
                  <a:schemeClr val="tx1"/>
                </a:solidFill>
                <a:latin typeface="+mn-lt"/>
                <a:ea typeface="+mn-ea"/>
                <a:cs typeface="+mn-cs"/>
              </a:rPr>
              <a:t>Shows a filter that selects withdrawal events with an amount value of 200 or more.</a:t>
            </a:r>
          </a:p>
          <a:p>
            <a:r>
              <a:rPr lang="en-GB" sz="1200" kern="1200" baseline="0" dirty="0" smtClean="0">
                <a:solidFill>
                  <a:schemeClr val="tx1"/>
                </a:solidFill>
                <a:latin typeface="+mn-lt"/>
                <a:ea typeface="+mn-ea"/>
                <a:cs typeface="+mn-cs"/>
              </a:rPr>
              <a:t>Event stream is flow in from LHS</a:t>
            </a:r>
          </a:p>
          <a:p>
            <a:r>
              <a:rPr lang="en-GB" sz="1200" kern="1200" baseline="0" dirty="0" smtClean="0">
                <a:solidFill>
                  <a:schemeClr val="tx1"/>
                </a:solidFill>
                <a:latin typeface="+mn-lt"/>
                <a:ea typeface="+mn-ea"/>
                <a:cs typeface="+mn-cs"/>
              </a:rPr>
              <a:t>Transactions where amount &gt; 200 are put into window</a:t>
            </a:r>
          </a:p>
          <a:p>
            <a:r>
              <a:rPr lang="en-GB" sz="1200" kern="1200" baseline="0" dirty="0" smtClean="0">
                <a:solidFill>
                  <a:schemeClr val="tx1"/>
                </a:solidFill>
                <a:latin typeface="+mn-lt"/>
                <a:ea typeface="+mn-ea"/>
                <a:cs typeface="+mn-cs"/>
              </a:rPr>
              <a:t>Slides because this will update over time</a:t>
            </a:r>
          </a:p>
          <a:p>
            <a:r>
              <a:rPr lang="en-GB" sz="1200" kern="1200" baseline="0" dirty="0" smtClean="0">
                <a:solidFill>
                  <a:schemeClr val="tx1"/>
                </a:solidFill>
                <a:latin typeface="+mn-lt"/>
                <a:ea typeface="+mn-ea"/>
                <a:cs typeface="+mn-cs"/>
              </a:rPr>
              <a:t>Sliding windows are useful to aggregate and then perform further queries</a:t>
            </a:r>
          </a:p>
          <a:p>
            <a:endParaRPr lang="en-GB" dirty="0"/>
          </a:p>
        </p:txBody>
      </p:sp>
      <p:sp>
        <p:nvSpPr>
          <p:cNvPr id="4" name="Slide Number Placeholder 3"/>
          <p:cNvSpPr>
            <a:spLocks noGrp="1"/>
          </p:cNvSpPr>
          <p:nvPr>
            <p:ph type="sldNum" sz="quarter" idx="10"/>
          </p:nvPr>
        </p:nvSpPr>
        <p:spPr/>
        <p:txBody>
          <a:bodyPr/>
          <a:lstStyle/>
          <a:p>
            <a:fld id="{B692ED13-6914-4A21-865F-238B1FCAE78B}" type="slidenum">
              <a:rPr lang="en-GB" smtClean="0"/>
              <a:pPr/>
              <a:t>21</a:t>
            </a:fld>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kern="1200" baseline="0" dirty="0" smtClean="0">
                <a:solidFill>
                  <a:schemeClr val="tx1"/>
                </a:solidFill>
                <a:latin typeface="+mn-lt"/>
                <a:ea typeface="+mn-ea"/>
                <a:cs typeface="+mn-cs"/>
              </a:rPr>
              <a:t>[JJ]</a:t>
            </a:r>
          </a:p>
          <a:p>
            <a:r>
              <a:rPr lang="en-GB" sz="1200" kern="1200" baseline="0" dirty="0" smtClean="0">
                <a:solidFill>
                  <a:schemeClr val="tx1"/>
                </a:solidFill>
                <a:latin typeface="+mn-lt"/>
                <a:ea typeface="+mn-ea"/>
                <a:cs typeface="+mn-cs"/>
              </a:rPr>
              <a:t>The difference here is that we are allowing any event into the sliding window, but then only alerting the listeners based on a filter criteria – in this case &gt;= 200</a:t>
            </a:r>
          </a:p>
          <a:p>
            <a:endParaRPr lang="en-GB" sz="1200" kern="1200" baseline="0" dirty="0" smtClean="0">
              <a:solidFill>
                <a:schemeClr val="tx1"/>
              </a:solidFill>
              <a:latin typeface="+mn-lt"/>
              <a:ea typeface="+mn-ea"/>
              <a:cs typeface="+mn-cs"/>
            </a:endParaRPr>
          </a:p>
          <a:p>
            <a:r>
              <a:rPr lang="en-GB" sz="1200" kern="1200" baseline="0" dirty="0" smtClean="0">
                <a:solidFill>
                  <a:schemeClr val="tx1"/>
                </a:solidFill>
                <a:latin typeface="+mn-lt"/>
                <a:ea typeface="+mn-ea"/>
                <a:cs typeface="+mn-cs"/>
              </a:rPr>
              <a:t>The where-clause applies to both new events and old events. As the diagram below shows, arriving events enter</a:t>
            </a:r>
          </a:p>
          <a:p>
            <a:r>
              <a:rPr lang="en-GB" sz="1200" kern="1200" baseline="0" dirty="0" smtClean="0">
                <a:solidFill>
                  <a:schemeClr val="tx1"/>
                </a:solidFill>
                <a:latin typeface="+mn-lt"/>
                <a:ea typeface="+mn-ea"/>
                <a:cs typeface="+mn-cs"/>
              </a:rPr>
              <a:t>the window however only events that pass the where-clause are handed to update listeners. Also, as events</a:t>
            </a:r>
          </a:p>
          <a:p>
            <a:r>
              <a:rPr lang="en-GB" sz="1200" kern="1200" baseline="0" dirty="0" smtClean="0">
                <a:solidFill>
                  <a:schemeClr val="tx1"/>
                </a:solidFill>
                <a:latin typeface="+mn-lt"/>
                <a:ea typeface="+mn-ea"/>
                <a:cs typeface="+mn-cs"/>
              </a:rPr>
              <a:t>leave the data window, only those events that pass the conditions in the where-clause are posted to listeners as</a:t>
            </a:r>
          </a:p>
          <a:p>
            <a:r>
              <a:rPr lang="en-GB" sz="1200" kern="1200" baseline="0" dirty="0" smtClean="0">
                <a:solidFill>
                  <a:schemeClr val="tx1"/>
                </a:solidFill>
                <a:latin typeface="+mn-lt"/>
                <a:ea typeface="+mn-ea"/>
                <a:cs typeface="+mn-cs"/>
              </a:rPr>
              <a:t>old events.</a:t>
            </a:r>
            <a:endParaRPr lang="en-GB" dirty="0"/>
          </a:p>
        </p:txBody>
      </p:sp>
      <p:sp>
        <p:nvSpPr>
          <p:cNvPr id="4" name="Slide Number Placeholder 3"/>
          <p:cNvSpPr>
            <a:spLocks noGrp="1"/>
          </p:cNvSpPr>
          <p:nvPr>
            <p:ph type="sldNum" sz="quarter" idx="10"/>
          </p:nvPr>
        </p:nvSpPr>
        <p:spPr/>
        <p:txBody>
          <a:bodyPr/>
          <a:lstStyle/>
          <a:p>
            <a:fld id="{B692ED13-6914-4A21-865F-238B1FCAE78B}" type="slidenum">
              <a:rPr lang="en-GB" smtClean="0"/>
              <a:pPr/>
              <a:t>22</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[JP]</a:t>
            </a:r>
          </a:p>
          <a:p>
            <a:r>
              <a:rPr lang="en-GB" baseline="0" dirty="0" smtClean="0"/>
              <a:t>CEP is usually </a:t>
            </a:r>
            <a:r>
              <a:rPr lang="en-GB" dirty="0" smtClean="0"/>
              <a:t>applied to extracting and analyzing information from any kind of distributed message-based system</a:t>
            </a:r>
          </a:p>
          <a:p>
            <a:r>
              <a:rPr lang="en-GB" dirty="0" smtClean="0"/>
              <a:t>Any kind of Information</a:t>
            </a:r>
            <a:r>
              <a:rPr lang="en-GB" baseline="0" dirty="0" smtClean="0"/>
              <a:t> System from the Internet to the mobile phone is driven by events </a:t>
            </a:r>
            <a:endParaRPr lang="en-GB" dirty="0"/>
          </a:p>
        </p:txBody>
      </p:sp>
      <p:sp>
        <p:nvSpPr>
          <p:cNvPr id="4" name="Slide Number Placeholder 3"/>
          <p:cNvSpPr>
            <a:spLocks noGrp="1"/>
          </p:cNvSpPr>
          <p:nvPr>
            <p:ph type="sldNum" sz="quarter" idx="10"/>
          </p:nvPr>
        </p:nvSpPr>
        <p:spPr/>
        <p:txBody>
          <a:bodyPr/>
          <a:lstStyle/>
          <a:p>
            <a:fld id="{B692ED13-6914-4A21-865F-238B1FCAE78B}" type="slidenum">
              <a:rPr lang="en-GB" smtClean="0"/>
              <a:pPr/>
              <a:t>4</a:t>
            </a:fld>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[JJ]</a:t>
            </a:r>
          </a:p>
          <a:p>
            <a:r>
              <a:rPr lang="en-GB" dirty="0" smtClean="0"/>
              <a:t>You might now be asking yourself how does CEP talk</a:t>
            </a:r>
            <a:r>
              <a:rPr lang="en-GB" baseline="0" dirty="0" smtClean="0"/>
              <a:t> to SOA ?</a:t>
            </a:r>
            <a:endParaRPr lang="en-GB" dirty="0"/>
          </a:p>
        </p:txBody>
      </p:sp>
      <p:sp>
        <p:nvSpPr>
          <p:cNvPr id="4" name="Slide Number Placeholder 3"/>
          <p:cNvSpPr>
            <a:spLocks noGrp="1"/>
          </p:cNvSpPr>
          <p:nvPr>
            <p:ph type="sldNum" sz="quarter" idx="10"/>
          </p:nvPr>
        </p:nvSpPr>
        <p:spPr/>
        <p:txBody>
          <a:bodyPr/>
          <a:lstStyle/>
          <a:p>
            <a:fld id="{B692ED13-6914-4A21-865F-238B1FCAE78B}" type="slidenum">
              <a:rPr lang="en-GB" smtClean="0"/>
              <a:pPr/>
              <a:t>23</a:t>
            </a:fld>
            <a:endParaRPr lang="en-GB"/>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[JJ]</a:t>
            </a:r>
            <a:endParaRPr lang="en-GB" dirty="0"/>
          </a:p>
        </p:txBody>
      </p:sp>
      <p:sp>
        <p:nvSpPr>
          <p:cNvPr id="4" name="Slide Number Placeholder 3"/>
          <p:cNvSpPr>
            <a:spLocks noGrp="1"/>
          </p:cNvSpPr>
          <p:nvPr>
            <p:ph type="sldNum" sz="quarter" idx="10"/>
          </p:nvPr>
        </p:nvSpPr>
        <p:spPr/>
        <p:txBody>
          <a:bodyPr/>
          <a:lstStyle/>
          <a:p>
            <a:pPr>
              <a:defRPr/>
            </a:pPr>
            <a:fld id="{3B5F8185-A1D4-4131-B4CD-FBCDEE568285}" type="slidenum">
              <a:rPr lang="en-US" smtClean="0"/>
              <a:pPr>
                <a:defRPr/>
              </a:pPr>
              <a:t>25</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[JJ]</a:t>
            </a:r>
            <a:endParaRPr lang="en-GB" dirty="0"/>
          </a:p>
        </p:txBody>
      </p:sp>
      <p:sp>
        <p:nvSpPr>
          <p:cNvPr id="4" name="Slide Number Placeholder 3"/>
          <p:cNvSpPr>
            <a:spLocks noGrp="1"/>
          </p:cNvSpPr>
          <p:nvPr>
            <p:ph type="sldNum" sz="quarter" idx="10"/>
          </p:nvPr>
        </p:nvSpPr>
        <p:spPr/>
        <p:txBody>
          <a:bodyPr/>
          <a:lstStyle/>
          <a:p>
            <a:pPr>
              <a:defRPr/>
            </a:pPr>
            <a:fld id="{3B5F8185-A1D4-4131-B4CD-FBCDEE568285}" type="slidenum">
              <a:rPr lang="en-US" smtClean="0"/>
              <a:pPr>
                <a:defRPr/>
              </a:pPr>
              <a:t>26</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fr-FR" dirty="0" smtClean="0"/>
              <a:t>[JJ]</a:t>
            </a:r>
          </a:p>
          <a:p>
            <a:r>
              <a:rPr lang="fr-FR" dirty="0" err="1" smtClean="0"/>
              <a:t>Esper—a</a:t>
            </a:r>
            <a:r>
              <a:rPr lang="fr-FR" dirty="0" smtClean="0"/>
              <a:t> Java </a:t>
            </a:r>
            <a:r>
              <a:rPr lang="fr-FR" dirty="0" err="1" smtClean="0"/>
              <a:t>technology</a:t>
            </a:r>
            <a:r>
              <a:rPr lang="fr-FR" dirty="0" smtClean="0"/>
              <a:t> ESP/CEP container</a:t>
            </a:r>
          </a:p>
          <a:p>
            <a:pPr lvl="1"/>
            <a:r>
              <a:rPr lang="en-GB" dirty="0" smtClean="0"/>
              <a:t>• Lightweight and embeddable </a:t>
            </a:r>
          </a:p>
          <a:p>
            <a:pPr lvl="1"/>
            <a:r>
              <a:rPr lang="en-GB" dirty="0" smtClean="0"/>
              <a:t>• Open source</a:t>
            </a:r>
          </a:p>
          <a:p>
            <a:pPr lvl="1"/>
            <a:r>
              <a:rPr lang="en-GB" dirty="0" smtClean="0"/>
              <a:t>• Convergence of ESP and CEP</a:t>
            </a:r>
          </a:p>
          <a:p>
            <a:r>
              <a:rPr lang="en-GB" dirty="0" smtClean="0"/>
              <a:t>• Project background</a:t>
            </a:r>
          </a:p>
          <a:p>
            <a:r>
              <a:rPr lang="en-GB" dirty="0" smtClean="0"/>
              <a:t>• Release 1.0 announced in June 2006</a:t>
            </a:r>
          </a:p>
          <a:p>
            <a:r>
              <a:rPr lang="en-GB" dirty="0" smtClean="0"/>
              <a:t>• </a:t>
            </a:r>
            <a:r>
              <a:rPr lang="en-GB" dirty="0" err="1" smtClean="0"/>
              <a:t>NEsper</a:t>
            </a:r>
            <a:r>
              <a:rPr lang="en-GB" dirty="0" smtClean="0"/>
              <a:t> for .NET</a:t>
            </a:r>
          </a:p>
          <a:p>
            <a:r>
              <a:rPr lang="en-GB" dirty="0" smtClean="0"/>
              <a:t>• Commercial liability, support and services available </a:t>
            </a:r>
            <a:r>
              <a:rPr lang="en-GB" dirty="0" err="1" smtClean="0"/>
              <a:t>EsperTech</a:t>
            </a:r>
            <a:r>
              <a:rPr lang="en-GB" dirty="0" smtClean="0"/>
              <a:t> Inc.</a:t>
            </a:r>
          </a:p>
          <a:p>
            <a:endParaRPr lang="en-GB" dirty="0" smtClean="0"/>
          </a:p>
          <a:p>
            <a:endParaRPr lang="en-GB" dirty="0"/>
          </a:p>
        </p:txBody>
      </p:sp>
      <p:sp>
        <p:nvSpPr>
          <p:cNvPr id="4" name="Slide Number Placeholder 3"/>
          <p:cNvSpPr>
            <a:spLocks noGrp="1"/>
          </p:cNvSpPr>
          <p:nvPr>
            <p:ph type="sldNum" sz="quarter" idx="10"/>
          </p:nvPr>
        </p:nvSpPr>
        <p:spPr/>
        <p:txBody>
          <a:bodyPr/>
          <a:lstStyle/>
          <a:p>
            <a:fld id="{B692ED13-6914-4A21-865F-238B1FCAE78B}" type="slidenum">
              <a:rPr lang="en-GB" smtClean="0"/>
              <a:pPr/>
              <a:t>27</a:t>
            </a:fld>
            <a:endParaRPr lang="en-GB"/>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[JJ]</a:t>
            </a:r>
            <a:endParaRPr lang="en-GB" dirty="0"/>
          </a:p>
        </p:txBody>
      </p:sp>
      <p:sp>
        <p:nvSpPr>
          <p:cNvPr id="4" name="Slide Number Placeholder 3"/>
          <p:cNvSpPr>
            <a:spLocks noGrp="1"/>
          </p:cNvSpPr>
          <p:nvPr>
            <p:ph type="sldNum" sz="quarter" idx="10"/>
          </p:nvPr>
        </p:nvSpPr>
        <p:spPr/>
        <p:txBody>
          <a:bodyPr/>
          <a:lstStyle/>
          <a:p>
            <a:pPr>
              <a:defRPr/>
            </a:pPr>
            <a:fld id="{3B5F8185-A1D4-4131-B4CD-FBCDEE568285}" type="slidenum">
              <a:rPr lang="en-US" smtClean="0"/>
              <a:pPr>
                <a:defRPr/>
              </a:pPr>
              <a:t>28</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[JJ]</a:t>
            </a:r>
            <a:endParaRPr lang="en-GB" dirty="0"/>
          </a:p>
        </p:txBody>
      </p:sp>
      <p:sp>
        <p:nvSpPr>
          <p:cNvPr id="4" name="Slide Number Placeholder 3"/>
          <p:cNvSpPr>
            <a:spLocks noGrp="1"/>
          </p:cNvSpPr>
          <p:nvPr>
            <p:ph type="sldNum" sz="quarter" idx="10"/>
          </p:nvPr>
        </p:nvSpPr>
        <p:spPr/>
        <p:txBody>
          <a:bodyPr/>
          <a:lstStyle/>
          <a:p>
            <a:pPr>
              <a:defRPr/>
            </a:pPr>
            <a:fld id="{3B5F8185-A1D4-4131-B4CD-FBCDEE568285}" type="slidenum">
              <a:rPr lang="en-US" smtClean="0"/>
              <a:pPr>
                <a:defRPr/>
              </a:pPr>
              <a:t>29</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[JJ]</a:t>
            </a:r>
            <a:endParaRPr lang="en-GB" dirty="0"/>
          </a:p>
        </p:txBody>
      </p:sp>
      <p:sp>
        <p:nvSpPr>
          <p:cNvPr id="4" name="Slide Number Placeholder 3"/>
          <p:cNvSpPr>
            <a:spLocks noGrp="1"/>
          </p:cNvSpPr>
          <p:nvPr>
            <p:ph type="sldNum" sz="quarter" idx="10"/>
          </p:nvPr>
        </p:nvSpPr>
        <p:spPr/>
        <p:txBody>
          <a:bodyPr/>
          <a:lstStyle/>
          <a:p>
            <a:pPr>
              <a:defRPr/>
            </a:pPr>
            <a:fld id="{3B5F8185-A1D4-4131-B4CD-FBCDEE568285}" type="slidenum">
              <a:rPr lang="en-US" smtClean="0"/>
              <a:pPr>
                <a:defRPr/>
              </a:pPr>
              <a:t>30</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[JJ]</a:t>
            </a:r>
            <a:endParaRPr lang="en-GB" dirty="0"/>
          </a:p>
        </p:txBody>
      </p:sp>
      <p:sp>
        <p:nvSpPr>
          <p:cNvPr id="4" name="Slide Number Placeholder 3"/>
          <p:cNvSpPr>
            <a:spLocks noGrp="1"/>
          </p:cNvSpPr>
          <p:nvPr>
            <p:ph type="sldNum" sz="quarter" idx="10"/>
          </p:nvPr>
        </p:nvSpPr>
        <p:spPr/>
        <p:txBody>
          <a:bodyPr/>
          <a:lstStyle/>
          <a:p>
            <a:pPr>
              <a:defRPr/>
            </a:pPr>
            <a:fld id="{3B5F8185-A1D4-4131-B4CD-FBCDEE568285}" type="slidenum">
              <a:rPr lang="en-US" smtClean="0"/>
              <a:pPr>
                <a:defRPr/>
              </a:pPr>
              <a:t>31</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[JJ]</a:t>
            </a:r>
            <a:endParaRPr lang="en-GB" dirty="0"/>
          </a:p>
        </p:txBody>
      </p:sp>
      <p:sp>
        <p:nvSpPr>
          <p:cNvPr id="4" name="Slide Number Placeholder 3"/>
          <p:cNvSpPr>
            <a:spLocks noGrp="1"/>
          </p:cNvSpPr>
          <p:nvPr>
            <p:ph type="sldNum" sz="quarter" idx="10"/>
          </p:nvPr>
        </p:nvSpPr>
        <p:spPr/>
        <p:txBody>
          <a:bodyPr/>
          <a:lstStyle/>
          <a:p>
            <a:pPr>
              <a:defRPr/>
            </a:pPr>
            <a:fld id="{3B5F8185-A1D4-4131-B4CD-FBCDEE568285}" type="slidenum">
              <a:rPr lang="en-US" smtClean="0"/>
              <a:pPr>
                <a:defRPr/>
              </a:pPr>
              <a:t>32</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[JJ]</a:t>
            </a:r>
            <a:endParaRPr lang="en-GB" dirty="0"/>
          </a:p>
        </p:txBody>
      </p:sp>
      <p:sp>
        <p:nvSpPr>
          <p:cNvPr id="4" name="Slide Number Placeholder 3"/>
          <p:cNvSpPr>
            <a:spLocks noGrp="1"/>
          </p:cNvSpPr>
          <p:nvPr>
            <p:ph type="sldNum" sz="quarter" idx="10"/>
          </p:nvPr>
        </p:nvSpPr>
        <p:spPr/>
        <p:txBody>
          <a:bodyPr/>
          <a:lstStyle/>
          <a:p>
            <a:pPr>
              <a:defRPr/>
            </a:pPr>
            <a:fld id="{3B5F8185-A1D4-4131-B4CD-FBCDEE568285}" type="slidenum">
              <a:rPr lang="en-US" smtClean="0"/>
              <a:pPr>
                <a:defRPr/>
              </a:pPr>
              <a:t>33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[JP]</a:t>
            </a:r>
          </a:p>
          <a:p>
            <a:r>
              <a:rPr lang="en-GB" dirty="0" smtClean="0"/>
              <a:t>References: </a:t>
            </a:r>
          </a:p>
          <a:p>
            <a:r>
              <a:rPr lang="en-GB" dirty="0" smtClean="0"/>
              <a:t>Definition:</a:t>
            </a:r>
            <a:r>
              <a:rPr lang="en-GB" baseline="0" dirty="0" smtClean="0"/>
              <a:t> </a:t>
            </a:r>
            <a:r>
              <a:rPr lang="en-GB" dirty="0" smtClean="0"/>
              <a:t>http://en.wikipedia.org/wiki/Complex_event_processing</a:t>
            </a:r>
          </a:p>
          <a:p>
            <a:r>
              <a:rPr lang="en-GB" dirty="0" smtClean="0"/>
              <a:t>RFID: http://www.rfidjournal.com/article/view/1196</a:t>
            </a:r>
          </a:p>
          <a:p>
            <a:endParaRPr lang="en-GB" dirty="0" smtClean="0"/>
          </a:p>
          <a:p>
            <a:r>
              <a:rPr lang="en-GB" dirty="0" smtClean="0"/>
              <a:t>Simple Events such as church bells ringing, the appearance of a man in a tuxedo and a girl in a flowing white gown, people throwing rice—and infers a complex event is occurring: someone is getting married. So the job of CEP is to take simple event-oriented data, apply sets of event processing rules to those events in real time, and, through that processing, determine which complex events companies need to act on. In other words, CEP separates the wheat from the chaff. </a:t>
            </a:r>
          </a:p>
          <a:p>
            <a:endParaRPr lang="en-GB" dirty="0" smtClean="0"/>
          </a:p>
          <a:p>
            <a:r>
              <a:rPr lang="en-GB" dirty="0" smtClean="0"/>
              <a:t>RFID: CEP might be used to detect theft in a warehouse by gleaning unusual movements of products from the billions of RFID reads that will occur daily. Or it might detect a delayed shipment, because tags were scanned when they left a manufacturing facility but a day later failed to be scanned at a cross-docking facility. </a:t>
            </a:r>
            <a:br>
              <a:rPr lang="en-GB" dirty="0" smtClean="0"/>
            </a:br>
            <a:r>
              <a:rPr lang="en-GB" dirty="0" smtClean="0"/>
              <a:t/>
            </a:r>
            <a:br>
              <a:rPr lang="en-GB" dirty="0" smtClean="0"/>
            </a:br>
            <a:endParaRPr lang="en-GB" dirty="0"/>
          </a:p>
        </p:txBody>
      </p:sp>
      <p:sp>
        <p:nvSpPr>
          <p:cNvPr id="4" name="Slide Number Placeholder 3"/>
          <p:cNvSpPr>
            <a:spLocks noGrp="1"/>
          </p:cNvSpPr>
          <p:nvPr>
            <p:ph type="sldNum" sz="quarter" idx="10"/>
          </p:nvPr>
        </p:nvSpPr>
        <p:spPr/>
        <p:txBody>
          <a:bodyPr/>
          <a:lstStyle/>
          <a:p>
            <a:fld id="{B692ED13-6914-4A21-865F-238B1FCAE78B}" type="slidenum">
              <a:rPr lang="en-GB" smtClean="0"/>
              <a:pPr/>
              <a:t>5</a:t>
            </a:fld>
            <a:endParaRPr lang="en-GB"/>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[JJ]</a:t>
            </a:r>
            <a:endParaRPr lang="en-GB" dirty="0"/>
          </a:p>
        </p:txBody>
      </p:sp>
      <p:sp>
        <p:nvSpPr>
          <p:cNvPr id="4" name="Slide Number Placeholder 3"/>
          <p:cNvSpPr>
            <a:spLocks noGrp="1"/>
          </p:cNvSpPr>
          <p:nvPr>
            <p:ph type="sldNum" sz="quarter" idx="10"/>
          </p:nvPr>
        </p:nvSpPr>
        <p:spPr/>
        <p:txBody>
          <a:bodyPr/>
          <a:lstStyle/>
          <a:p>
            <a:pPr>
              <a:defRPr/>
            </a:pPr>
            <a:fld id="{3B5F8185-A1D4-4131-B4CD-FBCDEE568285}" type="slidenum">
              <a:rPr lang="en-US" smtClean="0"/>
              <a:pPr>
                <a:defRPr/>
              </a:pPr>
              <a:t>34</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[JJ]</a:t>
            </a:r>
            <a:endParaRPr lang="en-GB" dirty="0"/>
          </a:p>
        </p:txBody>
      </p:sp>
      <p:sp>
        <p:nvSpPr>
          <p:cNvPr id="4" name="Slide Number Placeholder 3"/>
          <p:cNvSpPr>
            <a:spLocks noGrp="1"/>
          </p:cNvSpPr>
          <p:nvPr>
            <p:ph type="sldNum" sz="quarter" idx="10"/>
          </p:nvPr>
        </p:nvSpPr>
        <p:spPr/>
        <p:txBody>
          <a:bodyPr/>
          <a:lstStyle/>
          <a:p>
            <a:pPr>
              <a:defRPr/>
            </a:pPr>
            <a:fld id="{3B5F8185-A1D4-4131-B4CD-FBCDEE568285}" type="slidenum">
              <a:rPr lang="en-US" smtClean="0"/>
              <a:pPr>
                <a:defRPr/>
              </a:pPr>
              <a:t>35</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[JJ]</a:t>
            </a:r>
            <a:endParaRPr lang="en-GB" dirty="0"/>
          </a:p>
        </p:txBody>
      </p:sp>
      <p:sp>
        <p:nvSpPr>
          <p:cNvPr id="4" name="Slide Number Placeholder 3"/>
          <p:cNvSpPr>
            <a:spLocks noGrp="1"/>
          </p:cNvSpPr>
          <p:nvPr>
            <p:ph type="sldNum" sz="quarter" idx="10"/>
          </p:nvPr>
        </p:nvSpPr>
        <p:spPr/>
        <p:txBody>
          <a:bodyPr/>
          <a:lstStyle/>
          <a:p>
            <a:pPr>
              <a:defRPr/>
            </a:pPr>
            <a:fld id="{3B5F8185-A1D4-4131-B4CD-FBCDEE568285}" type="slidenum">
              <a:rPr lang="en-US" smtClean="0"/>
              <a:pPr>
                <a:defRPr/>
              </a:pPr>
              <a:t>36</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[JP]</a:t>
            </a:r>
            <a:endParaRPr lang="en-GB" dirty="0"/>
          </a:p>
        </p:txBody>
      </p:sp>
      <p:sp>
        <p:nvSpPr>
          <p:cNvPr id="4" name="Slide Number Placeholder 3"/>
          <p:cNvSpPr>
            <a:spLocks noGrp="1"/>
          </p:cNvSpPr>
          <p:nvPr>
            <p:ph type="sldNum" sz="quarter" idx="10"/>
          </p:nvPr>
        </p:nvSpPr>
        <p:spPr/>
        <p:txBody>
          <a:bodyPr/>
          <a:lstStyle/>
          <a:p>
            <a:pPr>
              <a:defRPr/>
            </a:pPr>
            <a:fld id="{3B5F8185-A1D4-4131-B4CD-FBCDEE568285}" type="slidenum">
              <a:rPr lang="en-US" smtClean="0"/>
              <a:pPr>
                <a:defRPr/>
              </a:pPr>
              <a:t>37</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dt" sz="quarter" idx="1"/>
          </p:nvPr>
        </p:nvSpPr>
        <p:spPr>
          <a:noFill/>
        </p:spPr>
        <p:txBody>
          <a:bodyPr/>
          <a:lstStyle/>
          <a:p>
            <a:fld id="{CDE8A6E0-7CD5-45F3-939A-14C0BF6857FE}" type="datetime8">
              <a:rPr lang="en-US"/>
              <a:pPr/>
              <a:t>4/29/2008 11:37 AM</a:t>
            </a:fld>
            <a:endParaRPr lang="en-US"/>
          </a:p>
        </p:txBody>
      </p:sp>
      <p:sp>
        <p:nvSpPr>
          <p:cNvPr id="15363" name="Rectangle 6"/>
          <p:cNvSpPr>
            <a:spLocks noGrp="1" noChangeArrowheads="1"/>
          </p:cNvSpPr>
          <p:nvPr>
            <p:ph type="ftr" sz="quarter" idx="4"/>
          </p:nvPr>
        </p:nvSpPr>
        <p:spPr>
          <a:noFill/>
        </p:spPr>
        <p:txBody>
          <a:bodyPr/>
          <a:lstStyle/>
          <a:p>
            <a:r>
              <a:rPr lang="en-US"/>
              <a:t>© 2006 Microsoft Corporation. All rights reserved. Microsoft, Windows, Windows Vista and other product names are or may be registered trademarks and/or trademarks in the U.S. and/or other countries.</a:t>
            </a:r>
          </a:p>
          <a:p>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br>
            <a:r>
              <a:rPr lang="en-US"/>
              <a:t>MICROSOFT MAKES NO WARRANTIES, EXPRESS, IMPLIED OR STATUTORY, AS TO THE INFORMATION IN THIS PRESENTATION.</a:t>
            </a:r>
          </a:p>
        </p:txBody>
      </p:sp>
      <p:sp>
        <p:nvSpPr>
          <p:cNvPr id="15364" name="Rectangle 7"/>
          <p:cNvSpPr>
            <a:spLocks noGrp="1" noChangeArrowheads="1"/>
          </p:cNvSpPr>
          <p:nvPr>
            <p:ph type="sldNum" sz="quarter" idx="5"/>
          </p:nvPr>
        </p:nvSpPr>
        <p:spPr>
          <a:noFill/>
        </p:spPr>
        <p:txBody>
          <a:bodyPr/>
          <a:lstStyle/>
          <a:p>
            <a:fld id="{96BD4517-1832-4657-AA5B-70C88ABCD090}" type="slidenum">
              <a:rPr lang="en-US"/>
              <a:pPr/>
              <a:t>38</a:t>
            </a:fld>
            <a:endParaRPr lang="en-US"/>
          </a:p>
        </p:txBody>
      </p:sp>
      <p:sp>
        <p:nvSpPr>
          <p:cNvPr id="15365" name="Rectangle 2"/>
          <p:cNvSpPr>
            <a:spLocks noGrp="1" noRot="1" noChangeAspect="1" noChangeArrowheads="1" noTextEdit="1"/>
          </p:cNvSpPr>
          <p:nvPr>
            <p:ph type="sldImg"/>
          </p:nvPr>
        </p:nvSpPr>
        <p:spPr>
          <a:ln/>
        </p:spPr>
      </p:sp>
      <p:sp>
        <p:nvSpPr>
          <p:cNvPr id="15366" name="Rectangle 3"/>
          <p:cNvSpPr>
            <a:spLocks noGrp="1" noChangeArrowheads="1"/>
          </p:cNvSpPr>
          <p:nvPr>
            <p:ph type="body" idx="1"/>
          </p:nvPr>
        </p:nvSpPr>
        <p:spPr>
          <a:noFill/>
          <a:ln/>
        </p:spPr>
        <p:txBody>
          <a:bodyPr/>
          <a:lstStyle/>
          <a:p>
            <a:pPr eaLnBrk="1" hangingPunct="1"/>
            <a:r>
              <a:rPr lang="en-US" dirty="0" smtClean="0"/>
              <a:t>[JP]</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[JP]</a:t>
            </a:r>
          </a:p>
          <a:p>
            <a:r>
              <a:rPr lang="en-US" dirty="0" smtClean="0"/>
              <a:t>Manufacturing assembly component</a:t>
            </a:r>
          </a:p>
          <a:p>
            <a:r>
              <a:rPr lang="en-US" dirty="0" smtClean="0"/>
              <a:t>Print</a:t>
            </a:r>
            <a:r>
              <a:rPr lang="en-US" baseline="0" dirty="0" smtClean="0"/>
              <a:t> RFID tag on a component</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39</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[JP]</a:t>
            </a:r>
            <a:endParaRPr lang="en-GB" dirty="0"/>
          </a:p>
        </p:txBody>
      </p:sp>
      <p:sp>
        <p:nvSpPr>
          <p:cNvPr id="4" name="Slide Number Placeholder 3"/>
          <p:cNvSpPr>
            <a:spLocks noGrp="1"/>
          </p:cNvSpPr>
          <p:nvPr>
            <p:ph type="sldNum" sz="quarter" idx="10"/>
          </p:nvPr>
        </p:nvSpPr>
        <p:spPr/>
        <p:txBody>
          <a:bodyPr/>
          <a:lstStyle/>
          <a:p>
            <a:pPr>
              <a:defRPr/>
            </a:pPr>
            <a:fld id="{3B5F8185-A1D4-4131-B4CD-FBCDEE568285}" type="slidenum">
              <a:rPr lang="en-US" smtClean="0"/>
              <a:pPr>
                <a:defRPr/>
              </a:pPr>
              <a:t>40</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defRPr/>
            </a:pPr>
            <a:r>
              <a:rPr lang="en-US" dirty="0" smtClean="0"/>
              <a:t>[JP]</a:t>
            </a:r>
          </a:p>
          <a:p>
            <a:pPr eaLnBrk="1" hangingPunct="1">
              <a:defRPr/>
            </a:pPr>
            <a:r>
              <a:rPr lang="en-US" dirty="0" smtClean="0"/>
              <a:t>Composed of Event Processing pipeline segments</a:t>
            </a:r>
          </a:p>
          <a:p>
            <a:pPr lvl="1" eaLnBrk="1" hangingPunct="1">
              <a:defRPr/>
            </a:pPr>
            <a:r>
              <a:rPr lang="en-US" dirty="0" smtClean="0"/>
              <a:t>Leaf nodes are event sources</a:t>
            </a:r>
          </a:p>
          <a:p>
            <a:pPr eaLnBrk="1" hangingPunct="1">
              <a:defRPr/>
            </a:pPr>
            <a:r>
              <a:rPr lang="en-US" dirty="0" smtClean="0"/>
              <a:t>Each pipeline has a list of event handlers</a:t>
            </a:r>
          </a:p>
          <a:p>
            <a:pPr eaLnBrk="1" hangingPunct="1">
              <a:defRPr/>
            </a:pPr>
            <a:r>
              <a:rPr lang="en-US" dirty="0" smtClean="0"/>
              <a:t>Event Handler is custom code </a:t>
            </a:r>
          </a:p>
          <a:p>
            <a:pPr lvl="1" eaLnBrk="1" hangingPunct="1">
              <a:defRPr/>
            </a:pPr>
            <a:r>
              <a:rPr lang="en-US" dirty="0" smtClean="0"/>
              <a:t>Invoked in the context of an event</a:t>
            </a:r>
          </a:p>
          <a:p>
            <a:pPr lvl="1" eaLnBrk="1" hangingPunct="1">
              <a:defRPr/>
            </a:pPr>
            <a:r>
              <a:rPr lang="en-US" dirty="0" smtClean="0"/>
              <a:t>3</a:t>
            </a:r>
            <a:r>
              <a:rPr lang="en-US" baseline="30000" dirty="0" smtClean="0"/>
              <a:t>rd</a:t>
            </a:r>
            <a:r>
              <a:rPr lang="en-US" dirty="0" smtClean="0"/>
              <a:t> party extensibility mechanism</a:t>
            </a:r>
          </a:p>
          <a:p>
            <a:pPr lvl="1" eaLnBrk="1" hangingPunct="1">
              <a:defRPr/>
            </a:pPr>
            <a:r>
              <a:rPr lang="en-US" dirty="0" smtClean="0"/>
              <a:t>Built in UI experience for managing event handlers</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41</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[JP]</a:t>
            </a:r>
            <a:endParaRPr lang="en-GB" dirty="0"/>
          </a:p>
        </p:txBody>
      </p:sp>
      <p:sp>
        <p:nvSpPr>
          <p:cNvPr id="4" name="Slide Number Placeholder 3"/>
          <p:cNvSpPr>
            <a:spLocks noGrp="1"/>
          </p:cNvSpPr>
          <p:nvPr>
            <p:ph type="sldNum" sz="quarter" idx="10"/>
          </p:nvPr>
        </p:nvSpPr>
        <p:spPr/>
        <p:txBody>
          <a:bodyPr/>
          <a:lstStyle/>
          <a:p>
            <a:pPr>
              <a:defRPr/>
            </a:pPr>
            <a:fld id="{3B5F8185-A1D4-4131-B4CD-FBCDEE568285}" type="slidenum">
              <a:rPr lang="en-US" smtClean="0"/>
              <a:pPr>
                <a:defRPr/>
              </a:pPr>
              <a:t>42</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[JP]</a:t>
            </a:r>
            <a:endParaRPr lang="en-GB" dirty="0"/>
          </a:p>
        </p:txBody>
      </p:sp>
      <p:sp>
        <p:nvSpPr>
          <p:cNvPr id="4" name="Slide Number Placeholder 3"/>
          <p:cNvSpPr>
            <a:spLocks noGrp="1"/>
          </p:cNvSpPr>
          <p:nvPr>
            <p:ph type="sldNum" sz="quarter" idx="10"/>
          </p:nvPr>
        </p:nvSpPr>
        <p:spPr/>
        <p:txBody>
          <a:bodyPr/>
          <a:lstStyle/>
          <a:p>
            <a:pPr>
              <a:defRPr/>
            </a:pPr>
            <a:fld id="{3B5F8185-A1D4-4131-B4CD-FBCDEE568285}" type="slidenum">
              <a:rPr lang="en-US" smtClean="0"/>
              <a:pPr>
                <a:defRPr/>
              </a:pPr>
              <a:t>43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[JP]</a:t>
            </a:r>
          </a:p>
          <a:p>
            <a:r>
              <a:rPr lang="en-GB" dirty="0" smtClean="0"/>
              <a:t>So what do we mean by a Complex Event, well we saw from the conceptual description event</a:t>
            </a:r>
            <a:r>
              <a:rPr lang="en-GB" baseline="0" dirty="0" smtClean="0"/>
              <a:t>s are key, but </a:t>
            </a:r>
            <a:endParaRPr lang="en-GB" dirty="0" smtClean="0"/>
          </a:p>
          <a:p>
            <a:r>
              <a:rPr lang="en-GB" dirty="0" smtClean="0"/>
              <a:t>The thing about the car sample is that when you see exactly what you</a:t>
            </a:r>
            <a:r>
              <a:rPr lang="en-GB" baseline="0" dirty="0" smtClean="0"/>
              <a:t> want in the showroom you </a:t>
            </a:r>
            <a:r>
              <a:rPr lang="en-GB" baseline="0" dirty="0" err="1" smtClean="0"/>
              <a:t>dont</a:t>
            </a:r>
            <a:r>
              <a:rPr lang="en-GB" baseline="0" dirty="0" smtClean="0"/>
              <a:t> ask how or why.</a:t>
            </a:r>
          </a:p>
          <a:p>
            <a:r>
              <a:rPr lang="en-GB" baseline="0" dirty="0" smtClean="0"/>
              <a:t>However, if you </a:t>
            </a:r>
            <a:r>
              <a:rPr lang="en-GB" baseline="0" dirty="0" err="1" smtClean="0"/>
              <a:t>dont</a:t>
            </a:r>
            <a:r>
              <a:rPr lang="en-GB" baseline="0" dirty="0" smtClean="0"/>
              <a:t> see the model, make or colour you want you can get an explanation about allocation quotas, factory backlogs or other events that affect the causal history leading to the even you wanted, which was the specific car</a:t>
            </a:r>
          </a:p>
          <a:p>
            <a:endParaRPr lang="en-GB" baseline="0" dirty="0"/>
          </a:p>
          <a:p>
            <a:endParaRPr lang="en-GB" baseline="0" dirty="0" smtClean="0"/>
          </a:p>
          <a:p>
            <a:r>
              <a:rPr lang="en-GB" baseline="0" dirty="0" smtClean="0"/>
              <a:t>Reference: David </a:t>
            </a:r>
            <a:r>
              <a:rPr lang="en-GB" baseline="0" dirty="0" err="1" smtClean="0"/>
              <a:t>Luckham</a:t>
            </a:r>
            <a:r>
              <a:rPr lang="en-GB" baseline="0" dirty="0" smtClean="0"/>
              <a:t> – The Power of Events</a:t>
            </a:r>
          </a:p>
        </p:txBody>
      </p:sp>
      <p:sp>
        <p:nvSpPr>
          <p:cNvPr id="4" name="Slide Number Placeholder 3"/>
          <p:cNvSpPr>
            <a:spLocks noGrp="1"/>
          </p:cNvSpPr>
          <p:nvPr>
            <p:ph type="sldNum" sz="quarter" idx="10"/>
          </p:nvPr>
        </p:nvSpPr>
        <p:spPr/>
        <p:txBody>
          <a:bodyPr/>
          <a:lstStyle/>
          <a:p>
            <a:fld id="{B692ED13-6914-4A21-865F-238B1FCAE78B}" type="slidenum">
              <a:rPr lang="en-GB" smtClean="0"/>
              <a:pPr/>
              <a:t>6</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[JJ]</a:t>
            </a:r>
          </a:p>
          <a:p>
            <a:r>
              <a:rPr lang="en-GB" dirty="0" smtClean="0"/>
              <a:t>[Reference]</a:t>
            </a:r>
            <a:r>
              <a:rPr lang="en-GB" baseline="0" dirty="0" smtClean="0"/>
              <a:t> </a:t>
            </a:r>
            <a:r>
              <a:rPr lang="en-GB" dirty="0" smtClean="0"/>
              <a:t>http://complexevents.com/wp-content/uploads/2008/02/1-a-short-history-of-cep-part-1.pdf,</a:t>
            </a:r>
            <a:r>
              <a:rPr lang="en-GB" baseline="0" dirty="0" smtClean="0"/>
              <a:t> </a:t>
            </a:r>
            <a:r>
              <a:rPr lang="en-GB" dirty="0" smtClean="0"/>
              <a:t>David </a:t>
            </a:r>
            <a:r>
              <a:rPr lang="en-GB" dirty="0" err="1" smtClean="0"/>
              <a:t>Luckham</a:t>
            </a:r>
            <a:endParaRPr lang="en-GB" dirty="0" smtClean="0"/>
          </a:p>
          <a:p>
            <a:r>
              <a:rPr lang="en-GB" dirty="0" smtClean="0"/>
              <a:t>[Notes]</a:t>
            </a:r>
          </a:p>
          <a:p>
            <a:r>
              <a:rPr lang="en-GB" dirty="0" smtClean="0"/>
              <a:t>Event processing has been around</a:t>
            </a:r>
            <a:r>
              <a:rPr lang="en-GB" baseline="0" dirty="0" smtClean="0"/>
              <a:t> for over 50 years in different forms – so what’s new?</a:t>
            </a:r>
          </a:p>
          <a:p>
            <a:r>
              <a:rPr lang="en-GB" baseline="0" dirty="0" smtClean="0"/>
              <a:t>4 main eras</a:t>
            </a:r>
          </a:p>
          <a:p>
            <a:endParaRPr lang="en-GB" baseline="0" dirty="0" smtClean="0"/>
          </a:p>
          <a:p>
            <a:r>
              <a:rPr lang="en-GB" baseline="0" dirty="0" smtClean="0"/>
              <a:t>Discrete Event Simulation started in 1960s</a:t>
            </a:r>
          </a:p>
          <a:p>
            <a:r>
              <a:rPr lang="en-GB" baseline="0" dirty="0" smtClean="0"/>
              <a:t>Modelling and simulation of physical systems </a:t>
            </a:r>
            <a:r>
              <a:rPr lang="en-GB" baseline="0" dirty="0" err="1" smtClean="0"/>
              <a:t>eg</a:t>
            </a:r>
            <a:r>
              <a:rPr lang="en-GB" baseline="0" dirty="0" smtClean="0"/>
              <a:t>. Weather, avionics</a:t>
            </a:r>
          </a:p>
          <a:p>
            <a:r>
              <a:rPr lang="en-GB" baseline="0" dirty="0" smtClean="0"/>
              <a:t>Events used to model interactions within the system. Discrete ticks representing progress of real time</a:t>
            </a:r>
          </a:p>
          <a:p>
            <a:r>
              <a:rPr lang="en-GB" baseline="0" dirty="0" smtClean="0"/>
              <a:t>Simulator schedule flow of events. Specific languages evolved such as </a:t>
            </a:r>
            <a:r>
              <a:rPr lang="en-GB" baseline="0" dirty="0" err="1" smtClean="0"/>
              <a:t>Simula</a:t>
            </a:r>
            <a:r>
              <a:rPr lang="en-GB" baseline="0" dirty="0" smtClean="0"/>
              <a:t> and other HW verification languages</a:t>
            </a:r>
          </a:p>
          <a:p>
            <a:endParaRPr lang="en-GB" baseline="0" dirty="0" smtClean="0"/>
          </a:p>
          <a:p>
            <a:r>
              <a:rPr lang="en-GB" baseline="0" dirty="0" smtClean="0"/>
              <a:t>Networks</a:t>
            </a:r>
          </a:p>
          <a:p>
            <a:r>
              <a:rPr lang="en-GB" baseline="0" dirty="0" smtClean="0"/>
              <a:t>Transmitting packets of data – protocols developed to control the sequence, ordering, processing etc of the events. TCP, Ethernet etc</a:t>
            </a:r>
          </a:p>
          <a:p>
            <a:endParaRPr lang="en-GB" baseline="0" dirty="0" smtClean="0"/>
          </a:p>
          <a:p>
            <a:r>
              <a:rPr lang="en-GB" baseline="0" dirty="0" smtClean="0"/>
              <a:t>Active DBs in late 1980s</a:t>
            </a:r>
          </a:p>
          <a:p>
            <a:r>
              <a:rPr lang="en-GB" baseline="0" dirty="0" smtClean="0"/>
              <a:t>Databases that could detect change and raise events/triggers (ECA) Event condition Action</a:t>
            </a:r>
          </a:p>
          <a:p>
            <a:r>
              <a:rPr lang="en-GB" baseline="0" dirty="0" smtClean="0"/>
              <a:t>Platform for some real-time applications</a:t>
            </a:r>
          </a:p>
          <a:p>
            <a:endParaRPr lang="en-GB" baseline="0" dirty="0" smtClean="0"/>
          </a:p>
          <a:p>
            <a:r>
              <a:rPr lang="en-GB" baseline="0" dirty="0" smtClean="0"/>
              <a:t>Middleware/MOM/SOA era</a:t>
            </a:r>
          </a:p>
          <a:p>
            <a:r>
              <a:rPr lang="en-GB" baseline="0" dirty="0" err="1" smtClean="0"/>
              <a:t>Teknekron</a:t>
            </a:r>
            <a:r>
              <a:rPr lang="en-GB" baseline="0" dirty="0" smtClean="0"/>
              <a:t> founded in 1985 (TIBCO) – layer in between to facilitate application to application integration</a:t>
            </a:r>
          </a:p>
          <a:p>
            <a:r>
              <a:rPr lang="en-GB" baseline="0" dirty="0" smtClean="0"/>
              <a:t>Pub/</a:t>
            </a:r>
            <a:r>
              <a:rPr lang="en-GB" baseline="0" dirty="0" err="1" smtClean="0"/>
              <a:t>Subcribe</a:t>
            </a:r>
            <a:r>
              <a:rPr lang="en-GB" baseline="0" dirty="0" smtClean="0"/>
              <a:t> models</a:t>
            </a:r>
          </a:p>
          <a:p>
            <a:r>
              <a:rPr lang="en-GB" baseline="0" dirty="0" smtClean="0"/>
              <a:t>ESB</a:t>
            </a:r>
          </a:p>
          <a:p>
            <a:endParaRPr lang="en-GB" baseline="0" dirty="0" smtClean="0"/>
          </a:p>
          <a:p>
            <a:r>
              <a:rPr lang="en-GB" baseline="0" dirty="0" smtClean="0"/>
              <a:t>CEP inherits many of these characteristics but is distinct.</a:t>
            </a:r>
          </a:p>
        </p:txBody>
      </p:sp>
      <p:sp>
        <p:nvSpPr>
          <p:cNvPr id="4" name="Slide Number Placeholder 3"/>
          <p:cNvSpPr>
            <a:spLocks noGrp="1"/>
          </p:cNvSpPr>
          <p:nvPr>
            <p:ph type="sldNum" sz="quarter" idx="10"/>
          </p:nvPr>
        </p:nvSpPr>
        <p:spPr/>
        <p:txBody>
          <a:bodyPr/>
          <a:lstStyle/>
          <a:p>
            <a:fld id="{B692ED13-6914-4A21-865F-238B1FCAE78B}" type="slidenum">
              <a:rPr lang="en-GB" smtClean="0"/>
              <a:pPr/>
              <a:t>7</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[JP]</a:t>
            </a:r>
          </a:p>
          <a:p>
            <a:r>
              <a:rPr lang="en-GB" dirty="0" smtClean="0"/>
              <a:t>Relativity:-</a:t>
            </a:r>
            <a:r>
              <a:rPr lang="en-GB" baseline="0" dirty="0" smtClean="0"/>
              <a:t> </a:t>
            </a:r>
          </a:p>
          <a:p>
            <a:endParaRPr lang="en-GB" baseline="0" dirty="0" smtClean="0"/>
          </a:p>
        </p:txBody>
      </p:sp>
      <p:sp>
        <p:nvSpPr>
          <p:cNvPr id="4" name="Slide Number Placeholder 3"/>
          <p:cNvSpPr>
            <a:spLocks noGrp="1"/>
          </p:cNvSpPr>
          <p:nvPr>
            <p:ph type="sldNum" sz="quarter" idx="10"/>
          </p:nvPr>
        </p:nvSpPr>
        <p:spPr/>
        <p:txBody>
          <a:bodyPr/>
          <a:lstStyle/>
          <a:p>
            <a:fld id="{B692ED13-6914-4A21-865F-238B1FCAE78B}" type="slidenum">
              <a:rPr lang="en-GB" smtClean="0"/>
              <a:pPr/>
              <a:t>8</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[JP]</a:t>
            </a:r>
          </a:p>
          <a:p>
            <a:r>
              <a:rPr lang="en-GB" dirty="0" smtClean="0"/>
              <a:t>Example</a:t>
            </a:r>
            <a:r>
              <a:rPr lang="en-GB" baseline="0" dirty="0" smtClean="0"/>
              <a:t> of a </a:t>
            </a:r>
            <a:r>
              <a:rPr lang="en-GB" baseline="0" dirty="0" err="1" smtClean="0"/>
              <a:t>NewOrder</a:t>
            </a:r>
            <a:r>
              <a:rPr lang="en-GB" baseline="0" dirty="0" smtClean="0"/>
              <a:t> message being received by the Order Process</a:t>
            </a:r>
          </a:p>
          <a:p>
            <a:r>
              <a:rPr lang="en-GB" baseline="0" dirty="0" smtClean="0"/>
              <a:t>The Message would be in some standard format such as XML containing data fields for the order number, customer, types of goods etc</a:t>
            </a:r>
          </a:p>
          <a:p>
            <a:r>
              <a:rPr lang="en-GB" baseline="0" dirty="0" smtClean="0"/>
              <a:t>The Events form is similar to the message but contains extra data fields such as Time of generation, time of arrival and relation to other events</a:t>
            </a:r>
          </a:p>
          <a:p>
            <a:endParaRPr lang="en-GB" baseline="0" dirty="0" smtClean="0"/>
          </a:p>
          <a:p>
            <a:r>
              <a:rPr lang="en-GB" baseline="0" dirty="0" smtClean="0"/>
              <a:t>Can be confusing as an Event looks just like a message. In fact generating is message is another way of generating an event that signifies an activity. However, </a:t>
            </a:r>
            <a:r>
              <a:rPr lang="en-GB" baseline="0" dirty="0" err="1" smtClean="0"/>
              <a:t>dont</a:t>
            </a:r>
            <a:r>
              <a:rPr lang="en-GB" baseline="0" dirty="0" smtClean="0"/>
              <a:t> ignore the other aspects of an event. Remember, the form of an event may be messages, but events ALSO have significance and relativity. Event processing is different from message processing because it must deal with the relationship between events</a:t>
            </a:r>
          </a:p>
          <a:p>
            <a:endParaRPr lang="en-GB" baseline="0" dirty="0" smtClean="0"/>
          </a:p>
          <a:p>
            <a:r>
              <a:rPr lang="en-GB" baseline="0" dirty="0" smtClean="0"/>
              <a:t>Note: Maybe use a Class diagram to show relationships between the input/output</a:t>
            </a:r>
          </a:p>
          <a:p>
            <a:r>
              <a:rPr lang="en-GB" baseline="0" dirty="0" smtClean="0"/>
              <a:t>Try and bring out the </a:t>
            </a:r>
            <a:r>
              <a:rPr lang="en-GB" baseline="0" dirty="0" err="1" smtClean="0"/>
              <a:t>realtion</a:t>
            </a:r>
            <a:r>
              <a:rPr lang="en-GB" baseline="0" dirty="0" smtClean="0"/>
              <a:t> from a Time/Causality perspective via highlight etc</a:t>
            </a:r>
            <a:endParaRPr lang="en-GB" dirty="0"/>
          </a:p>
        </p:txBody>
      </p:sp>
      <p:sp>
        <p:nvSpPr>
          <p:cNvPr id="4" name="Slide Number Placeholder 3"/>
          <p:cNvSpPr>
            <a:spLocks noGrp="1"/>
          </p:cNvSpPr>
          <p:nvPr>
            <p:ph type="sldNum" sz="quarter" idx="10"/>
          </p:nvPr>
        </p:nvSpPr>
        <p:spPr/>
        <p:txBody>
          <a:bodyPr/>
          <a:lstStyle/>
          <a:p>
            <a:fld id="{B692ED13-6914-4A21-865F-238B1FCAE78B}" type="slidenum">
              <a:rPr lang="en-GB" smtClean="0"/>
              <a:pPr/>
              <a:t>9</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[JJ]</a:t>
            </a:r>
          </a:p>
          <a:p>
            <a:r>
              <a:rPr lang="en-GB" dirty="0" smtClean="0"/>
              <a:t>[Notes]</a:t>
            </a:r>
          </a:p>
          <a:p>
            <a:r>
              <a:rPr lang="en-GB" dirty="0" smtClean="0"/>
              <a:t>Need to look at the different</a:t>
            </a:r>
            <a:r>
              <a:rPr lang="en-GB" baseline="0" dirty="0" smtClean="0"/>
              <a:t> types of underlying event models that might be encountered</a:t>
            </a:r>
          </a:p>
          <a:p>
            <a:endParaRPr lang="en-GB" baseline="0" dirty="0" smtClean="0"/>
          </a:p>
          <a:p>
            <a:r>
              <a:rPr lang="en-GB" baseline="0" dirty="0" smtClean="0"/>
              <a:t>Streaming where there a very high volumes of different events occurring</a:t>
            </a:r>
          </a:p>
          <a:p>
            <a:r>
              <a:rPr lang="en-GB" baseline="0" dirty="0" smtClean="0"/>
              <a:t>Density of data stream</a:t>
            </a:r>
          </a:p>
          <a:p>
            <a:r>
              <a:rPr lang="en-GB" baseline="0" dirty="0" smtClean="0"/>
              <a:t>Continuous in flow/nature</a:t>
            </a:r>
          </a:p>
          <a:p>
            <a:endParaRPr lang="en-GB" baseline="0" dirty="0" smtClean="0"/>
          </a:p>
          <a:p>
            <a:r>
              <a:rPr lang="en-GB" baseline="0" dirty="0" smtClean="0"/>
              <a:t>Non-Streaming more ad-hoc and periodic</a:t>
            </a:r>
          </a:p>
          <a:p>
            <a:r>
              <a:rPr lang="en-GB" baseline="0" dirty="0" smtClean="0"/>
              <a:t>May still be high volume</a:t>
            </a:r>
          </a:p>
          <a:p>
            <a:r>
              <a:rPr lang="en-GB" baseline="0" dirty="0" smtClean="0"/>
              <a:t>More discrete in flow than continuous</a:t>
            </a:r>
          </a:p>
          <a:p>
            <a:endParaRPr lang="en-GB" baseline="0" dirty="0" smtClean="0"/>
          </a:p>
          <a:p>
            <a:r>
              <a:rPr lang="en-GB" baseline="0" dirty="0" smtClean="0"/>
              <a:t>We will look at both of these models and demonstrate CEP using a streaming event model.</a:t>
            </a:r>
          </a:p>
        </p:txBody>
      </p:sp>
      <p:sp>
        <p:nvSpPr>
          <p:cNvPr id="4" name="Slide Number Placeholder 3"/>
          <p:cNvSpPr>
            <a:spLocks noGrp="1"/>
          </p:cNvSpPr>
          <p:nvPr>
            <p:ph type="sldNum" sz="quarter" idx="10"/>
          </p:nvPr>
        </p:nvSpPr>
        <p:spPr/>
        <p:txBody>
          <a:bodyPr/>
          <a:lstStyle/>
          <a:p>
            <a:fld id="{B692ED13-6914-4A21-865F-238B1FCAE78B}" type="slidenum">
              <a:rPr lang="en-GB" smtClean="0"/>
              <a:pPr/>
              <a:t>10</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[JP]</a:t>
            </a:r>
            <a:endParaRPr lang="en-GB" dirty="0"/>
          </a:p>
        </p:txBody>
      </p:sp>
      <p:sp>
        <p:nvSpPr>
          <p:cNvPr id="4" name="Slide Number Placeholder 3"/>
          <p:cNvSpPr>
            <a:spLocks noGrp="1"/>
          </p:cNvSpPr>
          <p:nvPr>
            <p:ph type="sldNum" sz="quarter" idx="10"/>
          </p:nvPr>
        </p:nvSpPr>
        <p:spPr/>
        <p:txBody>
          <a:bodyPr/>
          <a:lstStyle/>
          <a:p>
            <a:pPr>
              <a:defRPr/>
            </a:pPr>
            <a:fld id="{3B5F8185-A1D4-4131-B4CD-FBCDEE568285}" type="slidenum">
              <a:rPr lang="en-US" smtClean="0"/>
              <a:pPr>
                <a:defRPr/>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5" name="Picture 3" descr="powerpoint_1"/>
          <p:cNvPicPr>
            <a:picLocks noChangeAspect="1" noChangeArrowheads="1"/>
          </p:cNvPicPr>
          <p:nvPr userDrawn="1"/>
        </p:nvPicPr>
        <p:blipFill>
          <a:blip r:embed="rId2"/>
          <a:srcRect/>
          <a:stretch>
            <a:fillRect/>
          </a:stretch>
        </p:blipFill>
        <p:spPr bwMode="auto">
          <a:xfrm>
            <a:off x="-19050" y="-14288"/>
            <a:ext cx="9182100" cy="6886576"/>
          </a:xfrm>
          <a:prstGeom prst="rect">
            <a:avLst/>
          </a:prstGeom>
          <a:noFill/>
        </p:spPr>
      </p:pic>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2" name="Rectangle 6"/>
          <p:cNvSpPr>
            <a:spLocks noChangeArrowheads="1"/>
          </p:cNvSpPr>
          <p:nvPr userDrawn="1"/>
        </p:nvSpPr>
        <p:spPr bwMode="auto">
          <a:xfrm>
            <a:off x="0" y="457200"/>
            <a:ext cx="7696200" cy="609600"/>
          </a:xfrm>
          <a:prstGeom prst="rect">
            <a:avLst/>
          </a:prstGeom>
          <a:solidFill>
            <a:srgbClr val="CB562A">
              <a:alpha val="69019"/>
            </a:srgbClr>
          </a:solidFill>
          <a:ln w="9525">
            <a:noFill/>
            <a:miter lim="800000"/>
            <a:headEnd/>
            <a:tailEnd/>
          </a:ln>
        </p:spPr>
        <p:txBody>
          <a:bodyPr wrap="none" anchor="ctr"/>
          <a:lstStyle/>
          <a:p>
            <a:pPr algn="ctr"/>
            <a:endParaRPr lang="en-US"/>
          </a:p>
        </p:txBody>
      </p:sp>
      <p:sp>
        <p:nvSpPr>
          <p:cNvPr id="10" name="Text Placeholder 9"/>
          <p:cNvSpPr>
            <a:spLocks noGrp="1"/>
          </p:cNvSpPr>
          <p:nvPr>
            <p:ph type="body" sz="quarter" idx="10" hasCustomPrompt="1"/>
          </p:nvPr>
        </p:nvSpPr>
        <p:spPr>
          <a:xfrm>
            <a:off x="642910" y="1357312"/>
            <a:ext cx="7072362" cy="4716000"/>
          </a:xfrm>
          <a:prstGeom prst="rect">
            <a:avLst/>
          </a:prstGeom>
        </p:spPr>
        <p:txBody>
          <a:bodyPr/>
          <a:lstStyle>
            <a:lvl1pPr>
              <a:lnSpc>
                <a:spcPct val="100000"/>
              </a:lnSpc>
              <a:spcAft>
                <a:spcPts val="0"/>
              </a:spcAft>
              <a:defRPr sz="2000">
                <a:solidFill>
                  <a:schemeClr val="bg1"/>
                </a:solidFill>
                <a:latin typeface="+mn-lt"/>
              </a:defRPr>
            </a:lvl1pPr>
            <a:lvl2pPr>
              <a:lnSpc>
                <a:spcPct val="100000"/>
              </a:lnSpc>
              <a:spcAft>
                <a:spcPts val="0"/>
              </a:spcAft>
              <a:buFont typeface="Arial" pitchFamily="34" charset="0"/>
              <a:buChar char="•"/>
              <a:defRPr sz="2000">
                <a:solidFill>
                  <a:schemeClr val="bg1"/>
                </a:solidFill>
              </a:defRPr>
            </a:lvl2pPr>
            <a:lvl3pPr>
              <a:lnSpc>
                <a:spcPct val="100000"/>
              </a:lnSpc>
              <a:spcAft>
                <a:spcPts val="0"/>
              </a:spcAft>
              <a:defRPr sz="2000">
                <a:solidFill>
                  <a:schemeClr val="bg1"/>
                </a:solidFill>
              </a:defRPr>
            </a:lvl3pPr>
            <a:lvl4pPr>
              <a:lnSpc>
                <a:spcPct val="100000"/>
              </a:lnSpc>
              <a:spcAft>
                <a:spcPts val="0"/>
              </a:spcAft>
              <a:buFont typeface="Arial" pitchFamily="34" charset="0"/>
              <a:buChar char="•"/>
              <a:defRPr sz="2000">
                <a:solidFill>
                  <a:schemeClr val="bg1"/>
                </a:solidFill>
              </a:defRPr>
            </a:lvl4pPr>
            <a:lvl5pPr>
              <a:lnSpc>
                <a:spcPct val="100000"/>
              </a:lnSpc>
              <a:spcAft>
                <a:spcPts val="0"/>
              </a:spcAft>
              <a:buFont typeface="Arial" pitchFamily="34" charset="0"/>
              <a:buChar char="•"/>
              <a:defRPr sz="2000">
                <a:solidFill>
                  <a:schemeClr val="bg1"/>
                </a:solidFill>
              </a:defRPr>
            </a:lvl5pPr>
          </a:lstStyle>
          <a:p>
            <a:pPr lvl="0"/>
            <a:r>
              <a:rPr lang="en-US" dirty="0" smtClean="0"/>
              <a:t>Bullet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1" name="Title 10"/>
          <p:cNvSpPr>
            <a:spLocks noGrp="1"/>
          </p:cNvSpPr>
          <p:nvPr>
            <p:ph type="title" hasCustomPrompt="1"/>
          </p:nvPr>
        </p:nvSpPr>
        <p:spPr>
          <a:xfrm>
            <a:off x="142844" y="533400"/>
            <a:ext cx="7429552" cy="538146"/>
          </a:xfrm>
          <a:prstGeom prst="rect">
            <a:avLst/>
          </a:prstGeom>
        </p:spPr>
        <p:txBody>
          <a:bodyPr/>
          <a:lstStyle>
            <a:lvl1pPr algn="l">
              <a:defRPr sz="2400" b="1">
                <a:solidFill>
                  <a:schemeClr val="bg1"/>
                </a:solidFill>
              </a:defRPr>
            </a:lvl1pPr>
          </a:lstStyle>
          <a:p>
            <a:r>
              <a:rPr lang="en-US" dirty="0" smtClean="0"/>
              <a:t>Content title</a:t>
            </a:r>
            <a:endParaRPr lang="en-GB" dirty="0"/>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Rectangle 5"/>
          <p:cNvSpPr>
            <a:spLocks noChangeArrowheads="1"/>
          </p:cNvSpPr>
          <p:nvPr userDrawn="1"/>
        </p:nvSpPr>
        <p:spPr bwMode="auto">
          <a:xfrm>
            <a:off x="0" y="1143000"/>
            <a:ext cx="7734300" cy="2590800"/>
          </a:xfrm>
          <a:prstGeom prst="rect">
            <a:avLst/>
          </a:prstGeom>
          <a:solidFill>
            <a:srgbClr val="CB562A">
              <a:alpha val="43921"/>
            </a:srgbClr>
          </a:solidFill>
          <a:ln w="9525">
            <a:noFill/>
            <a:miter lim="800000"/>
            <a:headEnd/>
            <a:tailEnd/>
          </a:ln>
        </p:spPr>
        <p:txBody>
          <a:bodyPr wrap="none" anchor="ctr"/>
          <a:lstStyle/>
          <a:p>
            <a:pPr algn="ctr"/>
            <a:endParaRPr lang="en-US"/>
          </a:p>
        </p:txBody>
      </p:sp>
      <p:sp>
        <p:nvSpPr>
          <p:cNvPr id="6" name="Title 5"/>
          <p:cNvSpPr>
            <a:spLocks noGrp="1"/>
          </p:cNvSpPr>
          <p:nvPr>
            <p:ph type="title" hasCustomPrompt="1"/>
          </p:nvPr>
        </p:nvSpPr>
        <p:spPr>
          <a:xfrm>
            <a:off x="357158" y="1428736"/>
            <a:ext cx="6643734" cy="642942"/>
          </a:xfrm>
          <a:prstGeom prst="rect">
            <a:avLst/>
          </a:prstGeom>
        </p:spPr>
        <p:txBody>
          <a:bodyPr/>
          <a:lstStyle>
            <a:lvl1pPr algn="l">
              <a:defRPr sz="3200" b="1">
                <a:solidFill>
                  <a:schemeClr val="bg1"/>
                </a:solidFill>
              </a:defRPr>
            </a:lvl1pPr>
          </a:lstStyle>
          <a:p>
            <a:r>
              <a:rPr lang="en-US" dirty="0" smtClean="0"/>
              <a:t>Insert - Title</a:t>
            </a:r>
            <a:endParaRPr lang="en-GB" dirty="0"/>
          </a:p>
        </p:txBody>
      </p:sp>
      <p:sp>
        <p:nvSpPr>
          <p:cNvPr id="8" name="Content Placeholder 7"/>
          <p:cNvSpPr>
            <a:spLocks noGrp="1"/>
          </p:cNvSpPr>
          <p:nvPr>
            <p:ph sz="quarter" idx="10" hasCustomPrompt="1"/>
          </p:nvPr>
        </p:nvSpPr>
        <p:spPr>
          <a:xfrm>
            <a:off x="357158" y="2214554"/>
            <a:ext cx="6643733" cy="785818"/>
          </a:xfrm>
          <a:prstGeom prst="rect">
            <a:avLst/>
          </a:prstGeom>
        </p:spPr>
        <p:txBody>
          <a:bodyPr/>
          <a:lstStyle>
            <a:lvl1pPr>
              <a:buNone/>
              <a:defRPr sz="2800" baseline="0">
                <a:solidFill>
                  <a:schemeClr val="bg1"/>
                </a:solidFill>
              </a:defRPr>
            </a:lvl1pPr>
          </a:lstStyle>
          <a:p>
            <a:pPr lvl="0"/>
            <a:r>
              <a:rPr lang="en-US" dirty="0" smtClean="0"/>
              <a:t>Insert – Speaker details</a:t>
            </a: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7" name="Rectangle 6"/>
          <p:cNvSpPr/>
          <p:nvPr userDrawn="1"/>
        </p:nvSpPr>
        <p:spPr bwMode="auto">
          <a:xfrm>
            <a:off x="0" y="2002971"/>
            <a:ext cx="9144000" cy="1828800"/>
          </a:xfrm>
          <a:prstGeom prst="rect">
            <a:avLst/>
          </a:prstGeom>
          <a:solidFill>
            <a:srgbClr val="CB562A">
              <a:alpha val="44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5" name="TextBox 4"/>
          <p:cNvSpPr txBox="1"/>
          <p:nvPr userDrawn="1"/>
        </p:nvSpPr>
        <p:spPr bwMode="auto">
          <a:xfrm>
            <a:off x="0" y="2525486"/>
            <a:ext cx="9143999" cy="707886"/>
          </a:xfrm>
          <a:prstGeom prst="rect">
            <a:avLst/>
          </a:prstGeom>
          <a:noFill/>
          <a:ln w="9525">
            <a:noFill/>
            <a:miter lim="800000"/>
            <a:headEnd/>
            <a:tailEnd/>
          </a:ln>
        </p:spPr>
        <p:txBody>
          <a:bodyPr wrap="square" rtlCol="0">
            <a:spAutoFit/>
          </a:bodyPr>
          <a:lstStyle/>
          <a:p>
            <a:pPr algn="ctr">
              <a:buFontTx/>
              <a:buNone/>
            </a:pPr>
            <a:r>
              <a:rPr lang="en-US" sz="4000" b="1" dirty="0" smtClean="0">
                <a:solidFill>
                  <a:schemeClr val="bg1"/>
                </a:solidFill>
              </a:rPr>
              <a:t>Thank you</a:t>
            </a:r>
            <a:endParaRPr lang="en-GB" sz="4000" b="1" dirty="0">
              <a:solidFill>
                <a:schemeClr val="bg1"/>
              </a:solidFill>
            </a:endParaRPr>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Main title slide">
    <p:spTree>
      <p:nvGrpSpPr>
        <p:cNvPr id="1" name=""/>
        <p:cNvGrpSpPr/>
        <p:nvPr/>
      </p:nvGrpSpPr>
      <p:grpSpPr>
        <a:xfrm>
          <a:off x="0" y="0"/>
          <a:ext cx="0" cy="0"/>
          <a:chOff x="0" y="0"/>
          <a:chExt cx="0" cy="0"/>
        </a:xfrm>
      </p:grpSpPr>
      <p:pic>
        <p:nvPicPr>
          <p:cNvPr id="3" name="Picture 2" descr="PPT_header.jpg"/>
          <p:cNvPicPr>
            <a:picLocks noChangeAspect="1"/>
          </p:cNvPicPr>
          <p:nvPr userDrawn="1"/>
        </p:nvPicPr>
        <p:blipFill>
          <a:blip r:embed="rId2"/>
          <a:stretch>
            <a:fillRect/>
          </a:stretch>
        </p:blipFill>
        <p:spPr>
          <a:xfrm>
            <a:off x="-32" y="0"/>
            <a:ext cx="9144000" cy="68580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4" descr="powerpoint_2"/>
          <p:cNvPicPr>
            <a:picLocks noChangeAspect="1" noChangeArrowheads="1"/>
          </p:cNvPicPr>
          <p:nvPr userDrawn="1"/>
        </p:nvPicPr>
        <p:blipFill>
          <a:blip r:embed="rId7"/>
          <a:srcRect/>
          <a:stretch>
            <a:fillRect/>
          </a:stretch>
        </p:blipFill>
        <p:spPr bwMode="auto">
          <a:xfrm>
            <a:off x="0" y="0"/>
            <a:ext cx="9182100" cy="6886575"/>
          </a:xfrm>
          <a:prstGeom prst="rect">
            <a:avLst/>
          </a:prstGeom>
          <a:noFill/>
        </p:spPr>
      </p:pic>
    </p:spTree>
  </p:cSld>
  <p:clrMap bg1="lt1" tx1="dk1" bg2="lt2" tx2="dk2" accent1="accent1" accent2="accent2" accent3="accent3" accent4="accent4" accent5="accent5" accent6="accent6" hlink="hlink" folHlink="folHlink"/>
  <p:sldLayoutIdLst>
    <p:sldLayoutId id="2147483683" r:id="rId1"/>
    <p:sldLayoutId id="2147483682" r:id="rId2"/>
    <p:sldLayoutId id="2147483684" r:id="rId3"/>
    <p:sldLayoutId id="2147483685" r:id="rId4"/>
    <p:sldLayoutId id="2147483686" r:id="rId5"/>
  </p:sldLayoutIdLst>
  <p:transition>
    <p:fade/>
  </p:transition>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ＭＳ Ｐゴシック" pitchFamily="8" charset="-128"/>
        </a:defRPr>
      </a:lvl2pPr>
      <a:lvl3pPr algn="ctr" rtl="0" eaLnBrk="0" fontAlgn="base" hangingPunct="0">
        <a:spcBef>
          <a:spcPct val="0"/>
        </a:spcBef>
        <a:spcAft>
          <a:spcPct val="0"/>
        </a:spcAft>
        <a:defRPr sz="4400">
          <a:solidFill>
            <a:schemeClr val="tx2"/>
          </a:solidFill>
          <a:latin typeface="Arial" charset="0"/>
          <a:ea typeface="ＭＳ Ｐゴシック" pitchFamily="8" charset="-128"/>
        </a:defRPr>
      </a:lvl3pPr>
      <a:lvl4pPr algn="ctr" rtl="0" eaLnBrk="0" fontAlgn="base" hangingPunct="0">
        <a:spcBef>
          <a:spcPct val="0"/>
        </a:spcBef>
        <a:spcAft>
          <a:spcPct val="0"/>
        </a:spcAft>
        <a:defRPr sz="4400">
          <a:solidFill>
            <a:schemeClr val="tx2"/>
          </a:solidFill>
          <a:latin typeface="Arial" charset="0"/>
          <a:ea typeface="ＭＳ Ｐゴシック" pitchFamily="8" charset="-128"/>
        </a:defRPr>
      </a:lvl4pPr>
      <a:lvl5pPr algn="ctr" rtl="0" eaLnBrk="0" fontAlgn="base" hangingPunct="0">
        <a:spcBef>
          <a:spcPct val="0"/>
        </a:spcBef>
        <a:spcAft>
          <a:spcPct val="0"/>
        </a:spcAft>
        <a:defRPr sz="4400">
          <a:solidFill>
            <a:schemeClr val="tx2"/>
          </a:solidFill>
          <a:latin typeface="Arial" charset="0"/>
          <a:ea typeface="ＭＳ Ｐゴシック" pitchFamily="8" charset="-128"/>
        </a:defRPr>
      </a:lvl5pPr>
      <a:lvl6pPr marL="457200" algn="ctr" rtl="0" fontAlgn="base">
        <a:spcBef>
          <a:spcPct val="0"/>
        </a:spcBef>
        <a:spcAft>
          <a:spcPct val="0"/>
        </a:spcAft>
        <a:defRPr sz="4400">
          <a:solidFill>
            <a:schemeClr val="tx2"/>
          </a:solidFill>
          <a:latin typeface="Arial" charset="0"/>
          <a:ea typeface="ＭＳ Ｐゴシック" pitchFamily="8" charset="-128"/>
        </a:defRPr>
      </a:lvl6pPr>
      <a:lvl7pPr marL="914400" algn="ctr" rtl="0" fontAlgn="base">
        <a:spcBef>
          <a:spcPct val="0"/>
        </a:spcBef>
        <a:spcAft>
          <a:spcPct val="0"/>
        </a:spcAft>
        <a:defRPr sz="4400">
          <a:solidFill>
            <a:schemeClr val="tx2"/>
          </a:solidFill>
          <a:latin typeface="Arial" charset="0"/>
          <a:ea typeface="ＭＳ Ｐゴシック" pitchFamily="8" charset="-128"/>
        </a:defRPr>
      </a:lvl7pPr>
      <a:lvl8pPr marL="1371600" algn="ctr" rtl="0" fontAlgn="base">
        <a:spcBef>
          <a:spcPct val="0"/>
        </a:spcBef>
        <a:spcAft>
          <a:spcPct val="0"/>
        </a:spcAft>
        <a:defRPr sz="4400">
          <a:solidFill>
            <a:schemeClr val="tx2"/>
          </a:solidFill>
          <a:latin typeface="Arial" charset="0"/>
          <a:ea typeface="ＭＳ Ｐゴシック" pitchFamily="8" charset="-128"/>
        </a:defRPr>
      </a:lvl8pPr>
      <a:lvl9pPr marL="1828800" algn="ctr" rtl="0" fontAlgn="base">
        <a:spcBef>
          <a:spcPct val="0"/>
        </a:spcBef>
        <a:spcAft>
          <a:spcPct val="0"/>
        </a:spcAft>
        <a:defRPr sz="4400">
          <a:solidFill>
            <a:schemeClr val="tx2"/>
          </a:solidFill>
          <a:latin typeface="Arial" charset="0"/>
          <a:ea typeface="ＭＳ Ｐゴシック" pitchFamily="8" charset="-128"/>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Data" Target="../diagrams/data1.xml"/><Relationship Id="rId7" Type="http://schemas.openxmlformats.org/officeDocument/2006/relationships/diagramData" Target="../diagrams/data2.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diagramColors" Target="../diagrams/colors2.xml"/><Relationship Id="rId4" Type="http://schemas.openxmlformats.org/officeDocument/2006/relationships/diagramLayout" Target="../diagrams/layout1.xml"/><Relationship Id="rId9"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3.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dist.codehaus.org/esper/CEP_MasterThesis_PaulDekkers_200709.pdf"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dist.codehaus.org/esper/CEP_MasterThesis_PaulDekkers_200709.pdf"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complexevents.com/wp-content/uploads/2008/02/1-a-short-history-of-cep-part-1.pdf" TargetMode="Externa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GB" dirty="0" smtClean="0"/>
              <a:t>Streaming</a:t>
            </a:r>
          </a:p>
          <a:p>
            <a:pPr lvl="1"/>
            <a:r>
              <a:rPr lang="en-GB" dirty="0" smtClean="0"/>
              <a:t>Large, dense data streams</a:t>
            </a:r>
          </a:p>
          <a:p>
            <a:pPr lvl="1"/>
            <a:r>
              <a:rPr lang="en-GB" dirty="0" err="1" smtClean="0"/>
              <a:t>Eg</a:t>
            </a:r>
            <a:r>
              <a:rPr lang="en-GB" dirty="0" smtClean="0"/>
              <a:t>. Financial trading information</a:t>
            </a:r>
          </a:p>
          <a:p>
            <a:pPr lvl="1"/>
            <a:r>
              <a:rPr lang="en-GB" dirty="0" smtClean="0"/>
              <a:t>000’s of events / second</a:t>
            </a:r>
          </a:p>
          <a:p>
            <a:r>
              <a:rPr lang="en-GB" dirty="0" smtClean="0"/>
              <a:t>Non-Streaming</a:t>
            </a:r>
          </a:p>
          <a:p>
            <a:pPr lvl="1"/>
            <a:r>
              <a:rPr lang="en-GB" dirty="0" smtClean="0"/>
              <a:t>Business events</a:t>
            </a:r>
          </a:p>
          <a:p>
            <a:pPr lvl="1"/>
            <a:r>
              <a:rPr lang="en-GB" dirty="0" err="1" smtClean="0"/>
              <a:t>Eg</a:t>
            </a:r>
            <a:r>
              <a:rPr lang="en-GB" dirty="0" smtClean="0"/>
              <a:t>. New Order, </a:t>
            </a:r>
          </a:p>
          <a:p>
            <a:pPr lvl="1"/>
            <a:r>
              <a:rPr lang="en-GB" dirty="0" smtClean="0"/>
              <a:t>BAM</a:t>
            </a:r>
            <a:endParaRPr lang="en-GB" dirty="0"/>
          </a:p>
        </p:txBody>
      </p:sp>
      <p:sp>
        <p:nvSpPr>
          <p:cNvPr id="2" name="Title 1"/>
          <p:cNvSpPr>
            <a:spLocks noGrp="1"/>
          </p:cNvSpPr>
          <p:nvPr>
            <p:ph type="title"/>
          </p:nvPr>
        </p:nvSpPr>
        <p:spPr/>
        <p:txBody>
          <a:bodyPr/>
          <a:lstStyle/>
          <a:p>
            <a:r>
              <a:rPr lang="en-GB" dirty="0" smtClean="0"/>
              <a:t>Event Models</a:t>
            </a:r>
            <a:endParaRPr lang="en-GB" dirty="0"/>
          </a:p>
        </p:txBody>
      </p:sp>
      <p:sp>
        <p:nvSpPr>
          <p:cNvPr id="4" name="Can 3"/>
          <p:cNvSpPr/>
          <p:nvPr/>
        </p:nvSpPr>
        <p:spPr bwMode="auto">
          <a:xfrm rot="5400000">
            <a:off x="6439433" y="489399"/>
            <a:ext cx="1249253" cy="2897748"/>
          </a:xfrm>
          <a:prstGeom prst="ca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6" name="Oval 5"/>
          <p:cNvSpPr/>
          <p:nvPr/>
        </p:nvSpPr>
        <p:spPr bwMode="auto">
          <a:xfrm>
            <a:off x="5756857" y="1403797"/>
            <a:ext cx="141668" cy="180304"/>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7" name="Oval 6"/>
          <p:cNvSpPr/>
          <p:nvPr/>
        </p:nvSpPr>
        <p:spPr bwMode="auto">
          <a:xfrm>
            <a:off x="5909257" y="1556197"/>
            <a:ext cx="141668" cy="180304"/>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8" name="Oval 7"/>
          <p:cNvSpPr/>
          <p:nvPr/>
        </p:nvSpPr>
        <p:spPr bwMode="auto">
          <a:xfrm>
            <a:off x="6074535" y="1360867"/>
            <a:ext cx="141668" cy="180304"/>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9" name="Oval 8"/>
          <p:cNvSpPr/>
          <p:nvPr/>
        </p:nvSpPr>
        <p:spPr bwMode="auto">
          <a:xfrm>
            <a:off x="5737539" y="1835239"/>
            <a:ext cx="141668" cy="180304"/>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10" name="Oval 9"/>
          <p:cNvSpPr/>
          <p:nvPr/>
        </p:nvSpPr>
        <p:spPr bwMode="auto">
          <a:xfrm>
            <a:off x="6044485" y="1884608"/>
            <a:ext cx="141668" cy="180304"/>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11" name="Oval 10"/>
          <p:cNvSpPr/>
          <p:nvPr/>
        </p:nvSpPr>
        <p:spPr bwMode="auto">
          <a:xfrm>
            <a:off x="7407499" y="1998371"/>
            <a:ext cx="141668" cy="180304"/>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12" name="Oval 11"/>
          <p:cNvSpPr/>
          <p:nvPr/>
        </p:nvSpPr>
        <p:spPr bwMode="auto">
          <a:xfrm>
            <a:off x="7598535" y="1558343"/>
            <a:ext cx="141668" cy="180304"/>
          </a:xfrm>
          <a:prstGeom prst="ellipse">
            <a:avLst/>
          </a:prstGeom>
          <a:solidFill>
            <a:srgbClr val="00206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13" name="Oval 12"/>
          <p:cNvSpPr/>
          <p:nvPr/>
        </p:nvSpPr>
        <p:spPr bwMode="auto">
          <a:xfrm>
            <a:off x="6656231" y="1401651"/>
            <a:ext cx="141668" cy="180304"/>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14" name="Oval 13"/>
          <p:cNvSpPr/>
          <p:nvPr/>
        </p:nvSpPr>
        <p:spPr bwMode="auto">
          <a:xfrm>
            <a:off x="6499538" y="1888901"/>
            <a:ext cx="141668" cy="180304"/>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15" name="Oval 14"/>
          <p:cNvSpPr/>
          <p:nvPr/>
        </p:nvSpPr>
        <p:spPr bwMode="auto">
          <a:xfrm>
            <a:off x="7012547" y="1809481"/>
            <a:ext cx="141668" cy="180304"/>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16" name="Oval 15"/>
          <p:cNvSpPr/>
          <p:nvPr/>
        </p:nvSpPr>
        <p:spPr bwMode="auto">
          <a:xfrm>
            <a:off x="6830096" y="1974760"/>
            <a:ext cx="141668" cy="180304"/>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17" name="Oval 16"/>
          <p:cNvSpPr/>
          <p:nvPr/>
        </p:nvSpPr>
        <p:spPr bwMode="auto">
          <a:xfrm>
            <a:off x="6061657" y="1708597"/>
            <a:ext cx="141668" cy="180304"/>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18" name="Oval 17"/>
          <p:cNvSpPr/>
          <p:nvPr/>
        </p:nvSpPr>
        <p:spPr bwMode="auto">
          <a:xfrm>
            <a:off x="6214057" y="1860997"/>
            <a:ext cx="141668" cy="180304"/>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19" name="Oval 18"/>
          <p:cNvSpPr/>
          <p:nvPr/>
        </p:nvSpPr>
        <p:spPr bwMode="auto">
          <a:xfrm>
            <a:off x="6366457" y="2013397"/>
            <a:ext cx="141668" cy="180304"/>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20" name="Oval 19"/>
          <p:cNvSpPr/>
          <p:nvPr/>
        </p:nvSpPr>
        <p:spPr bwMode="auto">
          <a:xfrm>
            <a:off x="6415825" y="1766551"/>
            <a:ext cx="141668" cy="180304"/>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21" name="Oval 20"/>
          <p:cNvSpPr/>
          <p:nvPr/>
        </p:nvSpPr>
        <p:spPr bwMode="auto">
          <a:xfrm>
            <a:off x="7315200" y="1931831"/>
            <a:ext cx="141668" cy="180304"/>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22" name="Oval 21"/>
          <p:cNvSpPr/>
          <p:nvPr/>
        </p:nvSpPr>
        <p:spPr bwMode="auto">
          <a:xfrm>
            <a:off x="6900930" y="1659227"/>
            <a:ext cx="141668" cy="180304"/>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23" name="Oval 22"/>
          <p:cNvSpPr/>
          <p:nvPr/>
        </p:nvSpPr>
        <p:spPr bwMode="auto">
          <a:xfrm>
            <a:off x="6988936" y="2056326"/>
            <a:ext cx="141668" cy="180304"/>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24" name="Oval 23"/>
          <p:cNvSpPr/>
          <p:nvPr/>
        </p:nvSpPr>
        <p:spPr bwMode="auto">
          <a:xfrm>
            <a:off x="6201177" y="2067059"/>
            <a:ext cx="141668" cy="180304"/>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25" name="Oval 24"/>
          <p:cNvSpPr/>
          <p:nvPr/>
        </p:nvSpPr>
        <p:spPr bwMode="auto">
          <a:xfrm>
            <a:off x="6199032" y="1588394"/>
            <a:ext cx="141668" cy="180304"/>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26" name="Oval 25"/>
          <p:cNvSpPr/>
          <p:nvPr/>
        </p:nvSpPr>
        <p:spPr bwMode="auto">
          <a:xfrm>
            <a:off x="6415825" y="1444580"/>
            <a:ext cx="141668" cy="180304"/>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27" name="Oval 26"/>
          <p:cNvSpPr/>
          <p:nvPr/>
        </p:nvSpPr>
        <p:spPr bwMode="auto">
          <a:xfrm>
            <a:off x="7250806" y="1390918"/>
            <a:ext cx="141668" cy="180304"/>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28" name="Oval 27"/>
          <p:cNvSpPr/>
          <p:nvPr/>
        </p:nvSpPr>
        <p:spPr bwMode="auto">
          <a:xfrm>
            <a:off x="7738057" y="1981199"/>
            <a:ext cx="141668" cy="180304"/>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29" name="Oval 28"/>
          <p:cNvSpPr/>
          <p:nvPr/>
        </p:nvSpPr>
        <p:spPr bwMode="auto">
          <a:xfrm>
            <a:off x="6609009" y="1985493"/>
            <a:ext cx="141668" cy="180304"/>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30" name="Oval 29"/>
          <p:cNvSpPr/>
          <p:nvPr/>
        </p:nvSpPr>
        <p:spPr bwMode="auto">
          <a:xfrm>
            <a:off x="6851562" y="1455313"/>
            <a:ext cx="141668" cy="180304"/>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31" name="Oval 30"/>
          <p:cNvSpPr/>
          <p:nvPr/>
        </p:nvSpPr>
        <p:spPr bwMode="auto">
          <a:xfrm>
            <a:off x="7235781" y="1736501"/>
            <a:ext cx="141668" cy="180304"/>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32" name="Oval 31"/>
          <p:cNvSpPr/>
          <p:nvPr/>
        </p:nvSpPr>
        <p:spPr bwMode="auto">
          <a:xfrm>
            <a:off x="7750935" y="1710743"/>
            <a:ext cx="141668" cy="180304"/>
          </a:xfrm>
          <a:prstGeom prst="ellipse">
            <a:avLst/>
          </a:prstGeom>
          <a:solidFill>
            <a:srgbClr val="00206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33" name="Oval 32"/>
          <p:cNvSpPr/>
          <p:nvPr/>
        </p:nvSpPr>
        <p:spPr bwMode="auto">
          <a:xfrm>
            <a:off x="7555606" y="1966174"/>
            <a:ext cx="141668" cy="180304"/>
          </a:xfrm>
          <a:prstGeom prst="ellipse">
            <a:avLst/>
          </a:prstGeom>
          <a:solidFill>
            <a:srgbClr val="00206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34" name="Oval 33"/>
          <p:cNvSpPr/>
          <p:nvPr/>
        </p:nvSpPr>
        <p:spPr bwMode="auto">
          <a:xfrm>
            <a:off x="7888310" y="1435994"/>
            <a:ext cx="141668" cy="180304"/>
          </a:xfrm>
          <a:prstGeom prst="ellipse">
            <a:avLst/>
          </a:prstGeom>
          <a:solidFill>
            <a:srgbClr val="00206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35" name="Oval 34"/>
          <p:cNvSpPr/>
          <p:nvPr/>
        </p:nvSpPr>
        <p:spPr bwMode="auto">
          <a:xfrm>
            <a:off x="7448282" y="1755819"/>
            <a:ext cx="141668" cy="180304"/>
          </a:xfrm>
          <a:prstGeom prst="ellipse">
            <a:avLst/>
          </a:prstGeom>
          <a:solidFill>
            <a:srgbClr val="00206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36" name="Oval 35"/>
          <p:cNvSpPr/>
          <p:nvPr/>
        </p:nvSpPr>
        <p:spPr bwMode="auto">
          <a:xfrm>
            <a:off x="7137043" y="1560489"/>
            <a:ext cx="141668" cy="180304"/>
          </a:xfrm>
          <a:prstGeom prst="ellipse">
            <a:avLst/>
          </a:prstGeom>
          <a:solidFill>
            <a:srgbClr val="00206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37" name="Oval 36"/>
          <p:cNvSpPr/>
          <p:nvPr/>
        </p:nvSpPr>
        <p:spPr bwMode="auto">
          <a:xfrm>
            <a:off x="6761408" y="1738647"/>
            <a:ext cx="141668" cy="180304"/>
          </a:xfrm>
          <a:prstGeom prst="ellipse">
            <a:avLst/>
          </a:prstGeom>
          <a:solidFill>
            <a:srgbClr val="00206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38" name="Oval 37"/>
          <p:cNvSpPr/>
          <p:nvPr/>
        </p:nvSpPr>
        <p:spPr bwMode="auto">
          <a:xfrm>
            <a:off x="6475927" y="1723622"/>
            <a:ext cx="141668" cy="180304"/>
          </a:xfrm>
          <a:prstGeom prst="ellipse">
            <a:avLst/>
          </a:prstGeom>
          <a:solidFill>
            <a:srgbClr val="00206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39" name="Oval 38"/>
          <p:cNvSpPr/>
          <p:nvPr/>
        </p:nvSpPr>
        <p:spPr bwMode="auto">
          <a:xfrm>
            <a:off x="6087414" y="1991932"/>
            <a:ext cx="141668" cy="180304"/>
          </a:xfrm>
          <a:prstGeom prst="ellipse">
            <a:avLst/>
          </a:prstGeom>
          <a:solidFill>
            <a:srgbClr val="00206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40" name="Oval 39"/>
          <p:cNvSpPr/>
          <p:nvPr/>
        </p:nvSpPr>
        <p:spPr bwMode="auto">
          <a:xfrm>
            <a:off x="5840569" y="2041301"/>
            <a:ext cx="141668" cy="180304"/>
          </a:xfrm>
          <a:prstGeom prst="ellipse">
            <a:avLst/>
          </a:prstGeom>
          <a:solidFill>
            <a:srgbClr val="00206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41" name="Oval 40"/>
          <p:cNvSpPr/>
          <p:nvPr/>
        </p:nvSpPr>
        <p:spPr bwMode="auto">
          <a:xfrm>
            <a:off x="5909257" y="1556197"/>
            <a:ext cx="141668" cy="180304"/>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42" name="Oval 41"/>
          <p:cNvSpPr/>
          <p:nvPr/>
        </p:nvSpPr>
        <p:spPr bwMode="auto">
          <a:xfrm>
            <a:off x="6061657" y="1708597"/>
            <a:ext cx="141668" cy="180304"/>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43" name="Oval 42"/>
          <p:cNvSpPr/>
          <p:nvPr/>
        </p:nvSpPr>
        <p:spPr bwMode="auto">
          <a:xfrm>
            <a:off x="6329966" y="1564783"/>
            <a:ext cx="141668" cy="180304"/>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44" name="Oval 43"/>
          <p:cNvSpPr/>
          <p:nvPr/>
        </p:nvSpPr>
        <p:spPr bwMode="auto">
          <a:xfrm>
            <a:off x="5889939" y="1987639"/>
            <a:ext cx="141668" cy="180304"/>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45" name="Oval 44"/>
          <p:cNvSpPr/>
          <p:nvPr/>
        </p:nvSpPr>
        <p:spPr bwMode="auto">
          <a:xfrm>
            <a:off x="6196885" y="2037008"/>
            <a:ext cx="141668" cy="180304"/>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46" name="Oval 45"/>
          <p:cNvSpPr/>
          <p:nvPr/>
        </p:nvSpPr>
        <p:spPr bwMode="auto">
          <a:xfrm>
            <a:off x="7559899" y="2150771"/>
            <a:ext cx="141668" cy="180304"/>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47" name="Oval 46"/>
          <p:cNvSpPr/>
          <p:nvPr/>
        </p:nvSpPr>
        <p:spPr bwMode="auto">
          <a:xfrm>
            <a:off x="7750935" y="1710743"/>
            <a:ext cx="141668" cy="180304"/>
          </a:xfrm>
          <a:prstGeom prst="ellipse">
            <a:avLst/>
          </a:prstGeom>
          <a:solidFill>
            <a:srgbClr val="00206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48" name="Oval 47"/>
          <p:cNvSpPr/>
          <p:nvPr/>
        </p:nvSpPr>
        <p:spPr bwMode="auto">
          <a:xfrm>
            <a:off x="6795753" y="1644203"/>
            <a:ext cx="141668" cy="180304"/>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49" name="Oval 48"/>
          <p:cNvSpPr/>
          <p:nvPr/>
        </p:nvSpPr>
        <p:spPr bwMode="auto">
          <a:xfrm>
            <a:off x="6651938" y="2041301"/>
            <a:ext cx="141668" cy="180304"/>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50" name="Oval 49"/>
          <p:cNvSpPr/>
          <p:nvPr/>
        </p:nvSpPr>
        <p:spPr bwMode="auto">
          <a:xfrm>
            <a:off x="7164947" y="1961881"/>
            <a:ext cx="141668" cy="180304"/>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51" name="Oval 50"/>
          <p:cNvSpPr/>
          <p:nvPr/>
        </p:nvSpPr>
        <p:spPr bwMode="auto">
          <a:xfrm>
            <a:off x="6982496" y="2127160"/>
            <a:ext cx="141668" cy="180304"/>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52" name="Oval 51"/>
          <p:cNvSpPr/>
          <p:nvPr/>
        </p:nvSpPr>
        <p:spPr bwMode="auto">
          <a:xfrm>
            <a:off x="6214057" y="1860997"/>
            <a:ext cx="141668" cy="180304"/>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53" name="Oval 52"/>
          <p:cNvSpPr/>
          <p:nvPr/>
        </p:nvSpPr>
        <p:spPr bwMode="auto">
          <a:xfrm>
            <a:off x="6366457" y="2013397"/>
            <a:ext cx="141668" cy="180304"/>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54" name="Oval 53"/>
          <p:cNvSpPr/>
          <p:nvPr/>
        </p:nvSpPr>
        <p:spPr bwMode="auto">
          <a:xfrm>
            <a:off x="6518857" y="2165797"/>
            <a:ext cx="141668" cy="180304"/>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55" name="Oval 54"/>
          <p:cNvSpPr/>
          <p:nvPr/>
        </p:nvSpPr>
        <p:spPr bwMode="auto">
          <a:xfrm>
            <a:off x="6568225" y="1918951"/>
            <a:ext cx="141668" cy="180304"/>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56" name="Oval 55"/>
          <p:cNvSpPr/>
          <p:nvPr/>
        </p:nvSpPr>
        <p:spPr bwMode="auto">
          <a:xfrm>
            <a:off x="7467600" y="2084231"/>
            <a:ext cx="141668" cy="180304"/>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57" name="Oval 56"/>
          <p:cNvSpPr/>
          <p:nvPr/>
        </p:nvSpPr>
        <p:spPr bwMode="auto">
          <a:xfrm>
            <a:off x="7053330" y="1811627"/>
            <a:ext cx="141668" cy="180304"/>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58" name="Oval 57"/>
          <p:cNvSpPr/>
          <p:nvPr/>
        </p:nvSpPr>
        <p:spPr bwMode="auto">
          <a:xfrm>
            <a:off x="7141336" y="2208726"/>
            <a:ext cx="141668" cy="180304"/>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59" name="Oval 58"/>
          <p:cNvSpPr/>
          <p:nvPr/>
        </p:nvSpPr>
        <p:spPr bwMode="auto">
          <a:xfrm>
            <a:off x="6353577" y="2219459"/>
            <a:ext cx="141668" cy="180304"/>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60" name="Oval 59"/>
          <p:cNvSpPr/>
          <p:nvPr/>
        </p:nvSpPr>
        <p:spPr bwMode="auto">
          <a:xfrm>
            <a:off x="6351432" y="1740794"/>
            <a:ext cx="141668" cy="180304"/>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61" name="Oval 60"/>
          <p:cNvSpPr/>
          <p:nvPr/>
        </p:nvSpPr>
        <p:spPr bwMode="auto">
          <a:xfrm>
            <a:off x="6568225" y="1596980"/>
            <a:ext cx="141668" cy="180304"/>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62" name="Oval 61"/>
          <p:cNvSpPr/>
          <p:nvPr/>
        </p:nvSpPr>
        <p:spPr bwMode="auto">
          <a:xfrm>
            <a:off x="7403206" y="1543318"/>
            <a:ext cx="141668" cy="180304"/>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63" name="Oval 62"/>
          <p:cNvSpPr/>
          <p:nvPr/>
        </p:nvSpPr>
        <p:spPr bwMode="auto">
          <a:xfrm>
            <a:off x="7890457" y="2133599"/>
            <a:ext cx="141668" cy="180304"/>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64" name="Oval 63"/>
          <p:cNvSpPr/>
          <p:nvPr/>
        </p:nvSpPr>
        <p:spPr bwMode="auto">
          <a:xfrm>
            <a:off x="6761409" y="2137893"/>
            <a:ext cx="141668" cy="180304"/>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65" name="Oval 64"/>
          <p:cNvSpPr/>
          <p:nvPr/>
        </p:nvSpPr>
        <p:spPr bwMode="auto">
          <a:xfrm>
            <a:off x="7003962" y="1607713"/>
            <a:ext cx="141668" cy="180304"/>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66" name="Oval 65"/>
          <p:cNvSpPr/>
          <p:nvPr/>
        </p:nvSpPr>
        <p:spPr bwMode="auto">
          <a:xfrm>
            <a:off x="7388181" y="1888901"/>
            <a:ext cx="141668" cy="180304"/>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67" name="Oval 66"/>
          <p:cNvSpPr/>
          <p:nvPr/>
        </p:nvSpPr>
        <p:spPr bwMode="auto">
          <a:xfrm>
            <a:off x="7903335" y="1863143"/>
            <a:ext cx="141668" cy="180304"/>
          </a:xfrm>
          <a:prstGeom prst="ellipse">
            <a:avLst/>
          </a:prstGeom>
          <a:solidFill>
            <a:srgbClr val="00206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68" name="Oval 67"/>
          <p:cNvSpPr/>
          <p:nvPr/>
        </p:nvSpPr>
        <p:spPr bwMode="auto">
          <a:xfrm>
            <a:off x="7708006" y="2118574"/>
            <a:ext cx="141668" cy="180304"/>
          </a:xfrm>
          <a:prstGeom prst="ellipse">
            <a:avLst/>
          </a:prstGeom>
          <a:solidFill>
            <a:srgbClr val="00206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69" name="Oval 68"/>
          <p:cNvSpPr/>
          <p:nvPr/>
        </p:nvSpPr>
        <p:spPr bwMode="auto">
          <a:xfrm>
            <a:off x="8040710" y="1588394"/>
            <a:ext cx="141668" cy="180304"/>
          </a:xfrm>
          <a:prstGeom prst="ellipse">
            <a:avLst/>
          </a:prstGeom>
          <a:solidFill>
            <a:srgbClr val="00206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70" name="Oval 69"/>
          <p:cNvSpPr/>
          <p:nvPr/>
        </p:nvSpPr>
        <p:spPr bwMode="auto">
          <a:xfrm>
            <a:off x="7600682" y="1908219"/>
            <a:ext cx="141668" cy="180304"/>
          </a:xfrm>
          <a:prstGeom prst="ellipse">
            <a:avLst/>
          </a:prstGeom>
          <a:solidFill>
            <a:srgbClr val="00206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71" name="Oval 70"/>
          <p:cNvSpPr/>
          <p:nvPr/>
        </p:nvSpPr>
        <p:spPr bwMode="auto">
          <a:xfrm>
            <a:off x="7289443" y="1712889"/>
            <a:ext cx="141668" cy="180304"/>
          </a:xfrm>
          <a:prstGeom prst="ellipse">
            <a:avLst/>
          </a:prstGeom>
          <a:solidFill>
            <a:srgbClr val="00206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72" name="Oval 71"/>
          <p:cNvSpPr/>
          <p:nvPr/>
        </p:nvSpPr>
        <p:spPr bwMode="auto">
          <a:xfrm>
            <a:off x="6913808" y="1891047"/>
            <a:ext cx="141668" cy="180304"/>
          </a:xfrm>
          <a:prstGeom prst="ellipse">
            <a:avLst/>
          </a:prstGeom>
          <a:solidFill>
            <a:srgbClr val="00206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73" name="Oval 72"/>
          <p:cNvSpPr/>
          <p:nvPr/>
        </p:nvSpPr>
        <p:spPr bwMode="auto">
          <a:xfrm>
            <a:off x="6628327" y="1876022"/>
            <a:ext cx="141668" cy="180304"/>
          </a:xfrm>
          <a:prstGeom prst="ellipse">
            <a:avLst/>
          </a:prstGeom>
          <a:solidFill>
            <a:srgbClr val="00206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74" name="Oval 73"/>
          <p:cNvSpPr/>
          <p:nvPr/>
        </p:nvSpPr>
        <p:spPr bwMode="auto">
          <a:xfrm>
            <a:off x="6239814" y="2144332"/>
            <a:ext cx="141668" cy="180304"/>
          </a:xfrm>
          <a:prstGeom prst="ellipse">
            <a:avLst/>
          </a:prstGeom>
          <a:solidFill>
            <a:srgbClr val="00206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75" name="Oval 74"/>
          <p:cNvSpPr/>
          <p:nvPr/>
        </p:nvSpPr>
        <p:spPr bwMode="auto">
          <a:xfrm>
            <a:off x="5992969" y="2193701"/>
            <a:ext cx="141668" cy="180304"/>
          </a:xfrm>
          <a:prstGeom prst="ellipse">
            <a:avLst/>
          </a:prstGeom>
          <a:solidFill>
            <a:srgbClr val="00206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76" name="Oval 75"/>
          <p:cNvSpPr/>
          <p:nvPr/>
        </p:nvSpPr>
        <p:spPr bwMode="auto">
          <a:xfrm>
            <a:off x="5716074" y="1478924"/>
            <a:ext cx="141668" cy="180304"/>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77" name="Oval 76"/>
          <p:cNvSpPr/>
          <p:nvPr/>
        </p:nvSpPr>
        <p:spPr bwMode="auto">
          <a:xfrm>
            <a:off x="5868474" y="1631324"/>
            <a:ext cx="141668" cy="180304"/>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78" name="Oval 77"/>
          <p:cNvSpPr/>
          <p:nvPr/>
        </p:nvSpPr>
        <p:spPr bwMode="auto">
          <a:xfrm>
            <a:off x="6085267" y="1551904"/>
            <a:ext cx="141668" cy="180304"/>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79" name="Oval 78"/>
          <p:cNvSpPr/>
          <p:nvPr/>
        </p:nvSpPr>
        <p:spPr bwMode="auto">
          <a:xfrm>
            <a:off x="5696756" y="2000518"/>
            <a:ext cx="141668" cy="180304"/>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80" name="Oval 79"/>
          <p:cNvSpPr/>
          <p:nvPr/>
        </p:nvSpPr>
        <p:spPr bwMode="auto">
          <a:xfrm>
            <a:off x="6003702" y="1959735"/>
            <a:ext cx="141668" cy="180304"/>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81" name="Oval 80"/>
          <p:cNvSpPr/>
          <p:nvPr/>
        </p:nvSpPr>
        <p:spPr bwMode="auto">
          <a:xfrm>
            <a:off x="7366716" y="2073498"/>
            <a:ext cx="141668" cy="180304"/>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82" name="Oval 81"/>
          <p:cNvSpPr/>
          <p:nvPr/>
        </p:nvSpPr>
        <p:spPr bwMode="auto">
          <a:xfrm>
            <a:off x="7557752" y="1633470"/>
            <a:ext cx="141668" cy="180304"/>
          </a:xfrm>
          <a:prstGeom prst="ellipse">
            <a:avLst/>
          </a:prstGeom>
          <a:solidFill>
            <a:srgbClr val="00206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83" name="Oval 82"/>
          <p:cNvSpPr/>
          <p:nvPr/>
        </p:nvSpPr>
        <p:spPr bwMode="auto">
          <a:xfrm>
            <a:off x="6602570" y="1566930"/>
            <a:ext cx="141668" cy="180304"/>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84" name="Oval 83"/>
          <p:cNvSpPr/>
          <p:nvPr/>
        </p:nvSpPr>
        <p:spPr bwMode="auto">
          <a:xfrm>
            <a:off x="6458755" y="1964028"/>
            <a:ext cx="141668" cy="180304"/>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85" name="Oval 84"/>
          <p:cNvSpPr/>
          <p:nvPr/>
        </p:nvSpPr>
        <p:spPr bwMode="auto">
          <a:xfrm>
            <a:off x="6971764" y="1884608"/>
            <a:ext cx="141668" cy="180304"/>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86" name="Oval 85"/>
          <p:cNvSpPr/>
          <p:nvPr/>
        </p:nvSpPr>
        <p:spPr bwMode="auto">
          <a:xfrm>
            <a:off x="6789313" y="2049887"/>
            <a:ext cx="141668" cy="180304"/>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87" name="Oval 86"/>
          <p:cNvSpPr/>
          <p:nvPr/>
        </p:nvSpPr>
        <p:spPr bwMode="auto">
          <a:xfrm>
            <a:off x="6020874" y="1783724"/>
            <a:ext cx="141668" cy="180304"/>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88" name="Oval 87"/>
          <p:cNvSpPr/>
          <p:nvPr/>
        </p:nvSpPr>
        <p:spPr bwMode="auto">
          <a:xfrm>
            <a:off x="6173274" y="1936124"/>
            <a:ext cx="141668" cy="180304"/>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89" name="Oval 88"/>
          <p:cNvSpPr/>
          <p:nvPr/>
        </p:nvSpPr>
        <p:spPr bwMode="auto">
          <a:xfrm>
            <a:off x="6325674" y="2088524"/>
            <a:ext cx="141668" cy="180304"/>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90" name="Oval 89"/>
          <p:cNvSpPr/>
          <p:nvPr/>
        </p:nvSpPr>
        <p:spPr bwMode="auto">
          <a:xfrm>
            <a:off x="6375042" y="1841678"/>
            <a:ext cx="141668" cy="180304"/>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91" name="Oval 90"/>
          <p:cNvSpPr/>
          <p:nvPr/>
        </p:nvSpPr>
        <p:spPr bwMode="auto">
          <a:xfrm>
            <a:off x="7274417" y="2006958"/>
            <a:ext cx="141668" cy="180304"/>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92" name="Oval 91"/>
          <p:cNvSpPr/>
          <p:nvPr/>
        </p:nvSpPr>
        <p:spPr bwMode="auto">
          <a:xfrm>
            <a:off x="6860147" y="1734354"/>
            <a:ext cx="141668" cy="180304"/>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93" name="Oval 92"/>
          <p:cNvSpPr/>
          <p:nvPr/>
        </p:nvSpPr>
        <p:spPr bwMode="auto">
          <a:xfrm>
            <a:off x="6948153" y="2131453"/>
            <a:ext cx="141668" cy="180304"/>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94" name="Oval 93"/>
          <p:cNvSpPr/>
          <p:nvPr/>
        </p:nvSpPr>
        <p:spPr bwMode="auto">
          <a:xfrm>
            <a:off x="6160394" y="2142186"/>
            <a:ext cx="141668" cy="180304"/>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95" name="Oval 94"/>
          <p:cNvSpPr/>
          <p:nvPr/>
        </p:nvSpPr>
        <p:spPr bwMode="auto">
          <a:xfrm>
            <a:off x="6158249" y="1663521"/>
            <a:ext cx="141668" cy="180304"/>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96" name="Oval 95"/>
          <p:cNvSpPr/>
          <p:nvPr/>
        </p:nvSpPr>
        <p:spPr bwMode="auto">
          <a:xfrm>
            <a:off x="6220496" y="1390918"/>
            <a:ext cx="141668" cy="180304"/>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97" name="Oval 96"/>
          <p:cNvSpPr/>
          <p:nvPr/>
        </p:nvSpPr>
        <p:spPr bwMode="auto">
          <a:xfrm>
            <a:off x="7210023" y="1466045"/>
            <a:ext cx="141668" cy="180304"/>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98" name="Oval 97"/>
          <p:cNvSpPr/>
          <p:nvPr/>
        </p:nvSpPr>
        <p:spPr bwMode="auto">
          <a:xfrm>
            <a:off x="7697274" y="2056326"/>
            <a:ext cx="141668" cy="180304"/>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99" name="Oval 98"/>
          <p:cNvSpPr/>
          <p:nvPr/>
        </p:nvSpPr>
        <p:spPr bwMode="auto">
          <a:xfrm>
            <a:off x="6568226" y="2060620"/>
            <a:ext cx="141668" cy="180304"/>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100" name="Oval 99"/>
          <p:cNvSpPr/>
          <p:nvPr/>
        </p:nvSpPr>
        <p:spPr bwMode="auto">
          <a:xfrm>
            <a:off x="7931241" y="1749381"/>
            <a:ext cx="141668" cy="180304"/>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101" name="Oval 100"/>
          <p:cNvSpPr/>
          <p:nvPr/>
        </p:nvSpPr>
        <p:spPr bwMode="auto">
          <a:xfrm>
            <a:off x="7194998" y="1811628"/>
            <a:ext cx="141668" cy="180304"/>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102" name="Oval 101"/>
          <p:cNvSpPr/>
          <p:nvPr/>
        </p:nvSpPr>
        <p:spPr bwMode="auto">
          <a:xfrm>
            <a:off x="7710152" y="1785870"/>
            <a:ext cx="141668" cy="180304"/>
          </a:xfrm>
          <a:prstGeom prst="ellipse">
            <a:avLst/>
          </a:prstGeom>
          <a:solidFill>
            <a:srgbClr val="00206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103" name="Oval 102"/>
          <p:cNvSpPr/>
          <p:nvPr/>
        </p:nvSpPr>
        <p:spPr bwMode="auto">
          <a:xfrm>
            <a:off x="7514823" y="2041301"/>
            <a:ext cx="141668" cy="180304"/>
          </a:xfrm>
          <a:prstGeom prst="ellipse">
            <a:avLst/>
          </a:prstGeom>
          <a:solidFill>
            <a:srgbClr val="00206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104" name="Oval 103"/>
          <p:cNvSpPr/>
          <p:nvPr/>
        </p:nvSpPr>
        <p:spPr bwMode="auto">
          <a:xfrm>
            <a:off x="7680102" y="1420969"/>
            <a:ext cx="141668" cy="180304"/>
          </a:xfrm>
          <a:prstGeom prst="ellipse">
            <a:avLst/>
          </a:prstGeom>
          <a:solidFill>
            <a:srgbClr val="00206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105" name="Oval 104"/>
          <p:cNvSpPr/>
          <p:nvPr/>
        </p:nvSpPr>
        <p:spPr bwMode="auto">
          <a:xfrm>
            <a:off x="7407499" y="1830946"/>
            <a:ext cx="141668" cy="180304"/>
          </a:xfrm>
          <a:prstGeom prst="ellipse">
            <a:avLst/>
          </a:prstGeom>
          <a:solidFill>
            <a:srgbClr val="00206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106" name="Oval 105"/>
          <p:cNvSpPr/>
          <p:nvPr/>
        </p:nvSpPr>
        <p:spPr bwMode="auto">
          <a:xfrm>
            <a:off x="6980350" y="1519706"/>
            <a:ext cx="193182" cy="90151"/>
          </a:xfrm>
          <a:prstGeom prst="ellipse">
            <a:avLst/>
          </a:prstGeom>
          <a:solidFill>
            <a:srgbClr val="00206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107" name="Oval 106"/>
          <p:cNvSpPr/>
          <p:nvPr/>
        </p:nvSpPr>
        <p:spPr bwMode="auto">
          <a:xfrm>
            <a:off x="6720625" y="1813774"/>
            <a:ext cx="141668" cy="180304"/>
          </a:xfrm>
          <a:prstGeom prst="ellipse">
            <a:avLst/>
          </a:prstGeom>
          <a:solidFill>
            <a:srgbClr val="00206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108" name="Oval 107"/>
          <p:cNvSpPr/>
          <p:nvPr/>
        </p:nvSpPr>
        <p:spPr bwMode="auto">
          <a:xfrm>
            <a:off x="6435144" y="1798749"/>
            <a:ext cx="141668" cy="180304"/>
          </a:xfrm>
          <a:prstGeom prst="ellipse">
            <a:avLst/>
          </a:prstGeom>
          <a:solidFill>
            <a:srgbClr val="00206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109" name="Oval 108"/>
          <p:cNvSpPr/>
          <p:nvPr/>
        </p:nvSpPr>
        <p:spPr bwMode="auto">
          <a:xfrm>
            <a:off x="6046631" y="2067059"/>
            <a:ext cx="141668" cy="180304"/>
          </a:xfrm>
          <a:prstGeom prst="ellipse">
            <a:avLst/>
          </a:prstGeom>
          <a:solidFill>
            <a:srgbClr val="00206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110" name="Oval 109"/>
          <p:cNvSpPr/>
          <p:nvPr/>
        </p:nvSpPr>
        <p:spPr bwMode="auto">
          <a:xfrm>
            <a:off x="5774028" y="2193701"/>
            <a:ext cx="141668" cy="180304"/>
          </a:xfrm>
          <a:prstGeom prst="ellipse">
            <a:avLst/>
          </a:prstGeom>
          <a:solidFill>
            <a:srgbClr val="00206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111" name="Oval 110"/>
          <p:cNvSpPr/>
          <p:nvPr/>
        </p:nvSpPr>
        <p:spPr bwMode="auto">
          <a:xfrm>
            <a:off x="5868474" y="1631324"/>
            <a:ext cx="141668" cy="180304"/>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112" name="Oval 111"/>
          <p:cNvSpPr/>
          <p:nvPr/>
        </p:nvSpPr>
        <p:spPr bwMode="auto">
          <a:xfrm>
            <a:off x="6020874" y="1783724"/>
            <a:ext cx="141668" cy="180304"/>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113" name="Oval 112"/>
          <p:cNvSpPr/>
          <p:nvPr/>
        </p:nvSpPr>
        <p:spPr bwMode="auto">
          <a:xfrm>
            <a:off x="6289183" y="1639910"/>
            <a:ext cx="141668" cy="180304"/>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114" name="Oval 113"/>
          <p:cNvSpPr/>
          <p:nvPr/>
        </p:nvSpPr>
        <p:spPr bwMode="auto">
          <a:xfrm>
            <a:off x="5849156" y="2062766"/>
            <a:ext cx="141668" cy="180304"/>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115" name="Oval 114"/>
          <p:cNvSpPr/>
          <p:nvPr/>
        </p:nvSpPr>
        <p:spPr bwMode="auto">
          <a:xfrm>
            <a:off x="6156102" y="2112135"/>
            <a:ext cx="141668" cy="180304"/>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116" name="Oval 115"/>
          <p:cNvSpPr/>
          <p:nvPr/>
        </p:nvSpPr>
        <p:spPr bwMode="auto">
          <a:xfrm>
            <a:off x="7519116" y="2225898"/>
            <a:ext cx="141668" cy="180304"/>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117" name="Oval 116"/>
          <p:cNvSpPr/>
          <p:nvPr/>
        </p:nvSpPr>
        <p:spPr bwMode="auto">
          <a:xfrm>
            <a:off x="7710152" y="1785870"/>
            <a:ext cx="141668" cy="180304"/>
          </a:xfrm>
          <a:prstGeom prst="ellipse">
            <a:avLst/>
          </a:prstGeom>
          <a:solidFill>
            <a:srgbClr val="00206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118" name="Oval 117"/>
          <p:cNvSpPr/>
          <p:nvPr/>
        </p:nvSpPr>
        <p:spPr bwMode="auto">
          <a:xfrm>
            <a:off x="6754970" y="1719330"/>
            <a:ext cx="141668" cy="180304"/>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119" name="Oval 118"/>
          <p:cNvSpPr/>
          <p:nvPr/>
        </p:nvSpPr>
        <p:spPr bwMode="auto">
          <a:xfrm>
            <a:off x="6675550" y="2335369"/>
            <a:ext cx="141668" cy="180304"/>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120" name="Oval 119"/>
          <p:cNvSpPr/>
          <p:nvPr/>
        </p:nvSpPr>
        <p:spPr bwMode="auto">
          <a:xfrm>
            <a:off x="7124164" y="2037008"/>
            <a:ext cx="141668" cy="180304"/>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121" name="Oval 120"/>
          <p:cNvSpPr/>
          <p:nvPr/>
        </p:nvSpPr>
        <p:spPr bwMode="auto">
          <a:xfrm>
            <a:off x="6812924" y="2305318"/>
            <a:ext cx="141668" cy="180304"/>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122" name="Oval 121"/>
          <p:cNvSpPr/>
          <p:nvPr/>
        </p:nvSpPr>
        <p:spPr bwMode="auto">
          <a:xfrm>
            <a:off x="6173274" y="1936124"/>
            <a:ext cx="141668" cy="180304"/>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123" name="Oval 122"/>
          <p:cNvSpPr/>
          <p:nvPr/>
        </p:nvSpPr>
        <p:spPr bwMode="auto">
          <a:xfrm>
            <a:off x="6325674" y="2088524"/>
            <a:ext cx="141668" cy="180304"/>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124" name="Oval 123"/>
          <p:cNvSpPr/>
          <p:nvPr/>
        </p:nvSpPr>
        <p:spPr bwMode="auto">
          <a:xfrm>
            <a:off x="6478074" y="2240924"/>
            <a:ext cx="141668" cy="180304"/>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125" name="Oval 124"/>
          <p:cNvSpPr/>
          <p:nvPr/>
        </p:nvSpPr>
        <p:spPr bwMode="auto">
          <a:xfrm>
            <a:off x="6527442" y="1994078"/>
            <a:ext cx="141668" cy="180304"/>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126" name="Oval 125"/>
          <p:cNvSpPr/>
          <p:nvPr/>
        </p:nvSpPr>
        <p:spPr bwMode="auto">
          <a:xfrm>
            <a:off x="7426817" y="2159358"/>
            <a:ext cx="141668" cy="180304"/>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127" name="Oval 126"/>
          <p:cNvSpPr/>
          <p:nvPr/>
        </p:nvSpPr>
        <p:spPr bwMode="auto">
          <a:xfrm>
            <a:off x="7308761" y="2260242"/>
            <a:ext cx="141668" cy="180304"/>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128" name="Oval 127"/>
          <p:cNvSpPr/>
          <p:nvPr/>
        </p:nvSpPr>
        <p:spPr bwMode="auto">
          <a:xfrm>
            <a:off x="7100553" y="2283853"/>
            <a:ext cx="141668" cy="180304"/>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129" name="Oval 128"/>
          <p:cNvSpPr/>
          <p:nvPr/>
        </p:nvSpPr>
        <p:spPr bwMode="auto">
          <a:xfrm>
            <a:off x="6312794" y="2294586"/>
            <a:ext cx="141668" cy="180304"/>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130" name="Oval 129"/>
          <p:cNvSpPr/>
          <p:nvPr/>
        </p:nvSpPr>
        <p:spPr bwMode="auto">
          <a:xfrm>
            <a:off x="6310649" y="1815921"/>
            <a:ext cx="141668" cy="180304"/>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131" name="Oval 130"/>
          <p:cNvSpPr/>
          <p:nvPr/>
        </p:nvSpPr>
        <p:spPr bwMode="auto">
          <a:xfrm>
            <a:off x="6527442" y="1672107"/>
            <a:ext cx="141668" cy="180304"/>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132" name="Oval 131"/>
          <p:cNvSpPr/>
          <p:nvPr/>
        </p:nvSpPr>
        <p:spPr bwMode="auto">
          <a:xfrm>
            <a:off x="7632880" y="1772992"/>
            <a:ext cx="141668" cy="180304"/>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133" name="Oval 132"/>
          <p:cNvSpPr/>
          <p:nvPr/>
        </p:nvSpPr>
        <p:spPr bwMode="auto">
          <a:xfrm>
            <a:off x="7914068" y="2002664"/>
            <a:ext cx="141668" cy="180304"/>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134" name="Oval 133"/>
          <p:cNvSpPr/>
          <p:nvPr/>
        </p:nvSpPr>
        <p:spPr bwMode="auto">
          <a:xfrm>
            <a:off x="6720626" y="2213020"/>
            <a:ext cx="141668" cy="180304"/>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135" name="Oval 134"/>
          <p:cNvSpPr/>
          <p:nvPr/>
        </p:nvSpPr>
        <p:spPr bwMode="auto">
          <a:xfrm>
            <a:off x="6963179" y="1682840"/>
            <a:ext cx="141668" cy="180304"/>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136" name="Oval 135"/>
          <p:cNvSpPr/>
          <p:nvPr/>
        </p:nvSpPr>
        <p:spPr bwMode="auto">
          <a:xfrm>
            <a:off x="7772400" y="1551904"/>
            <a:ext cx="141668" cy="180304"/>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137" name="Oval 136"/>
          <p:cNvSpPr/>
          <p:nvPr/>
        </p:nvSpPr>
        <p:spPr bwMode="auto">
          <a:xfrm>
            <a:off x="7862552" y="1938270"/>
            <a:ext cx="141668" cy="180304"/>
          </a:xfrm>
          <a:prstGeom prst="ellipse">
            <a:avLst/>
          </a:prstGeom>
          <a:solidFill>
            <a:srgbClr val="00206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138" name="Oval 137"/>
          <p:cNvSpPr/>
          <p:nvPr/>
        </p:nvSpPr>
        <p:spPr bwMode="auto">
          <a:xfrm>
            <a:off x="7667223" y="2193701"/>
            <a:ext cx="141668" cy="180304"/>
          </a:xfrm>
          <a:prstGeom prst="ellipse">
            <a:avLst/>
          </a:prstGeom>
          <a:solidFill>
            <a:srgbClr val="00206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139" name="Oval 138"/>
          <p:cNvSpPr/>
          <p:nvPr/>
        </p:nvSpPr>
        <p:spPr bwMode="auto">
          <a:xfrm>
            <a:off x="7884017" y="1702158"/>
            <a:ext cx="141668" cy="180304"/>
          </a:xfrm>
          <a:prstGeom prst="ellipse">
            <a:avLst/>
          </a:prstGeom>
          <a:solidFill>
            <a:srgbClr val="00206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140" name="Oval 139"/>
          <p:cNvSpPr/>
          <p:nvPr/>
        </p:nvSpPr>
        <p:spPr bwMode="auto">
          <a:xfrm>
            <a:off x="7817476" y="2266681"/>
            <a:ext cx="141668" cy="180304"/>
          </a:xfrm>
          <a:prstGeom prst="ellipse">
            <a:avLst/>
          </a:prstGeom>
          <a:solidFill>
            <a:srgbClr val="00206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141" name="Oval 140"/>
          <p:cNvSpPr/>
          <p:nvPr/>
        </p:nvSpPr>
        <p:spPr bwMode="auto">
          <a:xfrm>
            <a:off x="7248660" y="1788016"/>
            <a:ext cx="141668" cy="180304"/>
          </a:xfrm>
          <a:prstGeom prst="ellipse">
            <a:avLst/>
          </a:prstGeom>
          <a:solidFill>
            <a:srgbClr val="00206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142" name="Oval 141"/>
          <p:cNvSpPr/>
          <p:nvPr/>
        </p:nvSpPr>
        <p:spPr bwMode="auto">
          <a:xfrm>
            <a:off x="6873025" y="1966174"/>
            <a:ext cx="141668" cy="180304"/>
          </a:xfrm>
          <a:prstGeom prst="ellipse">
            <a:avLst/>
          </a:prstGeom>
          <a:solidFill>
            <a:srgbClr val="00206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143" name="Oval 142"/>
          <p:cNvSpPr/>
          <p:nvPr/>
        </p:nvSpPr>
        <p:spPr bwMode="auto">
          <a:xfrm>
            <a:off x="6587544" y="1951149"/>
            <a:ext cx="141668" cy="180304"/>
          </a:xfrm>
          <a:prstGeom prst="ellipse">
            <a:avLst/>
          </a:prstGeom>
          <a:solidFill>
            <a:srgbClr val="00206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144" name="Oval 143"/>
          <p:cNvSpPr/>
          <p:nvPr/>
        </p:nvSpPr>
        <p:spPr bwMode="auto">
          <a:xfrm>
            <a:off x="6199031" y="2219459"/>
            <a:ext cx="141668" cy="180304"/>
          </a:xfrm>
          <a:prstGeom prst="ellipse">
            <a:avLst/>
          </a:prstGeom>
          <a:solidFill>
            <a:srgbClr val="00206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145" name="Oval 144"/>
          <p:cNvSpPr/>
          <p:nvPr/>
        </p:nvSpPr>
        <p:spPr bwMode="auto">
          <a:xfrm>
            <a:off x="5952186" y="2358980"/>
            <a:ext cx="141668" cy="180304"/>
          </a:xfrm>
          <a:prstGeom prst="ellipse">
            <a:avLst/>
          </a:prstGeom>
          <a:solidFill>
            <a:srgbClr val="00206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147" name="Striped Right Arrow 146"/>
          <p:cNvSpPr/>
          <p:nvPr/>
        </p:nvSpPr>
        <p:spPr bwMode="auto">
          <a:xfrm>
            <a:off x="5190186" y="3181081"/>
            <a:ext cx="399246" cy="296215"/>
          </a:xfrm>
          <a:prstGeom prst="stripedRightArrow">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149" name="Striped Right Arrow 148"/>
          <p:cNvSpPr/>
          <p:nvPr/>
        </p:nvSpPr>
        <p:spPr bwMode="auto">
          <a:xfrm>
            <a:off x="5767588" y="3475149"/>
            <a:ext cx="399246" cy="296215"/>
          </a:xfrm>
          <a:prstGeom prst="stripedRightArrow">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cxnSp>
        <p:nvCxnSpPr>
          <p:cNvPr id="151" name="Straight Connector 150"/>
          <p:cNvCxnSpPr/>
          <p:nvPr/>
        </p:nvCxnSpPr>
        <p:spPr bwMode="auto">
          <a:xfrm>
            <a:off x="5370490" y="4675031"/>
            <a:ext cx="3438659" cy="51515"/>
          </a:xfrm>
          <a:prstGeom prst="line">
            <a:avLst/>
          </a:prstGeom>
          <a:solidFill>
            <a:schemeClr val="accent1"/>
          </a:solidFill>
          <a:ln w="63500" cap="flat" cmpd="sng" algn="ctr">
            <a:solidFill>
              <a:schemeClr val="tx1"/>
            </a:solidFill>
            <a:prstDash val="solid"/>
            <a:round/>
            <a:headEnd type="none" w="med" len="med"/>
            <a:tailEnd type="triangle" w="med" len="med"/>
          </a:ln>
          <a:effectLst/>
        </p:spPr>
      </p:cxnSp>
      <p:sp>
        <p:nvSpPr>
          <p:cNvPr id="152" name="TextBox 151"/>
          <p:cNvSpPr txBox="1"/>
          <p:nvPr/>
        </p:nvSpPr>
        <p:spPr bwMode="auto">
          <a:xfrm>
            <a:off x="6800045" y="4829577"/>
            <a:ext cx="745845" cy="400110"/>
          </a:xfrm>
          <a:prstGeom prst="rect">
            <a:avLst/>
          </a:prstGeom>
          <a:noFill/>
          <a:ln w="9525">
            <a:noFill/>
            <a:miter lim="800000"/>
            <a:headEnd/>
            <a:tailEnd/>
          </a:ln>
        </p:spPr>
        <p:txBody>
          <a:bodyPr wrap="none" rtlCol="0">
            <a:spAutoFit/>
          </a:bodyPr>
          <a:lstStyle/>
          <a:p>
            <a:r>
              <a:rPr lang="en-GB" sz="2000" dirty="0" smtClean="0">
                <a:solidFill>
                  <a:schemeClr val="bg1"/>
                </a:solidFill>
              </a:rPr>
              <a:t>Time</a:t>
            </a:r>
            <a:endParaRPr lang="en-GB" sz="2000" dirty="0">
              <a:solidFill>
                <a:schemeClr val="bg1"/>
              </a:solidFill>
            </a:endParaRPr>
          </a:p>
        </p:txBody>
      </p:sp>
      <p:sp>
        <p:nvSpPr>
          <p:cNvPr id="153" name="Striped Right Arrow 152"/>
          <p:cNvSpPr/>
          <p:nvPr/>
        </p:nvSpPr>
        <p:spPr bwMode="auto">
          <a:xfrm>
            <a:off x="6525295" y="3279820"/>
            <a:ext cx="399246" cy="296215"/>
          </a:xfrm>
          <a:prstGeom prst="stripedRightArrow">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154" name="Striped Right Arrow 153"/>
          <p:cNvSpPr/>
          <p:nvPr/>
        </p:nvSpPr>
        <p:spPr bwMode="auto">
          <a:xfrm>
            <a:off x="6265571" y="4024648"/>
            <a:ext cx="399246" cy="296215"/>
          </a:xfrm>
          <a:prstGeom prst="stripedRightArrow">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155" name="Striped Right Arrow 154"/>
          <p:cNvSpPr/>
          <p:nvPr/>
        </p:nvSpPr>
        <p:spPr bwMode="auto">
          <a:xfrm>
            <a:off x="6946004" y="3713408"/>
            <a:ext cx="399246" cy="296215"/>
          </a:xfrm>
          <a:prstGeom prst="stripedRightArrow">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156" name="Striped Right Arrow 155"/>
          <p:cNvSpPr/>
          <p:nvPr/>
        </p:nvSpPr>
        <p:spPr bwMode="auto">
          <a:xfrm>
            <a:off x="7484770" y="4071870"/>
            <a:ext cx="399246" cy="296215"/>
          </a:xfrm>
          <a:prstGeom prst="stripedRightArrow">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157" name="Striped Right Arrow 156"/>
          <p:cNvSpPr/>
          <p:nvPr/>
        </p:nvSpPr>
        <p:spPr bwMode="auto">
          <a:xfrm>
            <a:off x="7482624" y="3348506"/>
            <a:ext cx="399246" cy="296215"/>
          </a:xfrm>
          <a:prstGeom prst="stripedRightArrow">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158" name="Striped Right Arrow 157"/>
          <p:cNvSpPr/>
          <p:nvPr/>
        </p:nvSpPr>
        <p:spPr bwMode="auto">
          <a:xfrm>
            <a:off x="8021390" y="3732726"/>
            <a:ext cx="399246" cy="296215"/>
          </a:xfrm>
          <a:prstGeom prst="stripedRightArrow">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lnSpcReduction="10000"/>
          </a:bodyPr>
          <a:lstStyle/>
          <a:p>
            <a:r>
              <a:rPr lang="en-GB" dirty="0" smtClean="0"/>
              <a:t>We need to be able to create events that signify the activities that are happening in the system.</a:t>
            </a:r>
          </a:p>
          <a:p>
            <a:pPr lvl="1"/>
            <a:r>
              <a:rPr lang="en-GB" b="1" i="1" dirty="0" smtClean="0">
                <a:solidFill>
                  <a:srgbClr val="00B050"/>
                </a:solidFill>
              </a:rPr>
              <a:t>Observation</a:t>
            </a:r>
            <a:r>
              <a:rPr lang="en-GB" dirty="0" smtClean="0">
                <a:solidFill>
                  <a:srgbClr val="00B050"/>
                </a:solidFill>
              </a:rPr>
              <a:t> </a:t>
            </a:r>
            <a:r>
              <a:rPr lang="en-GB" b="1" dirty="0" smtClean="0">
                <a:solidFill>
                  <a:srgbClr val="00B050"/>
                </a:solidFill>
              </a:rPr>
              <a:t>Step</a:t>
            </a:r>
            <a:r>
              <a:rPr lang="en-GB" dirty="0" smtClean="0"/>
              <a:t>: Access and Observe the activities at any level and it MUST NOT change system behaviour (</a:t>
            </a:r>
            <a:r>
              <a:rPr lang="en-GB" dirty="0" err="1" smtClean="0"/>
              <a:t>ie</a:t>
            </a:r>
            <a:r>
              <a:rPr lang="en-GB" dirty="0" smtClean="0"/>
              <a:t> it must be </a:t>
            </a:r>
            <a:r>
              <a:rPr lang="en-GB" i="1" dirty="0" smtClean="0"/>
              <a:t>benign</a:t>
            </a:r>
            <a:r>
              <a:rPr lang="en-GB" dirty="0" smtClean="0"/>
              <a:t>)</a:t>
            </a:r>
          </a:p>
          <a:p>
            <a:pPr lvl="1"/>
            <a:r>
              <a:rPr lang="en-GB" b="1" i="1" dirty="0" smtClean="0">
                <a:solidFill>
                  <a:srgbClr val="00B050"/>
                </a:solidFill>
              </a:rPr>
              <a:t>Adaptation</a:t>
            </a:r>
            <a:r>
              <a:rPr lang="en-GB" dirty="0" smtClean="0">
                <a:solidFill>
                  <a:srgbClr val="00B050"/>
                </a:solidFill>
              </a:rPr>
              <a:t> </a:t>
            </a:r>
            <a:r>
              <a:rPr lang="en-GB" b="1" dirty="0" smtClean="0">
                <a:solidFill>
                  <a:srgbClr val="00B050"/>
                </a:solidFill>
              </a:rPr>
              <a:t>Step</a:t>
            </a:r>
            <a:r>
              <a:rPr lang="en-GB" dirty="0" smtClean="0"/>
              <a:t>: Observations need to be transformed into event objects that can be processed by CEP (typically via </a:t>
            </a:r>
            <a:r>
              <a:rPr lang="en-GB" i="1" dirty="0" smtClean="0"/>
              <a:t>Adapters</a:t>
            </a:r>
            <a:r>
              <a:rPr lang="en-GB" dirty="0" smtClean="0"/>
              <a:t>)</a:t>
            </a:r>
          </a:p>
          <a:p>
            <a:r>
              <a:rPr lang="en-GB" dirty="0" smtClean="0"/>
              <a:t>Sources can be from:-</a:t>
            </a:r>
          </a:p>
          <a:p>
            <a:pPr lvl="1"/>
            <a:r>
              <a:rPr lang="en-GB" dirty="0" smtClean="0">
                <a:solidFill>
                  <a:srgbClr val="0070C0"/>
                </a:solidFill>
              </a:rPr>
              <a:t>IT Layer </a:t>
            </a:r>
            <a:r>
              <a:rPr lang="en-GB" dirty="0" smtClean="0"/>
              <a:t>(components, MOM, databases etc)</a:t>
            </a:r>
          </a:p>
          <a:p>
            <a:pPr lvl="1"/>
            <a:r>
              <a:rPr lang="en-GB" dirty="0" smtClean="0">
                <a:solidFill>
                  <a:srgbClr val="0070C0"/>
                </a:solidFill>
              </a:rPr>
              <a:t>Instrumentation</a:t>
            </a:r>
            <a:r>
              <a:rPr lang="en-GB" dirty="0" smtClean="0"/>
              <a:t> (heartbeats, network mgmt, application etc)</a:t>
            </a:r>
          </a:p>
          <a:p>
            <a:pPr lvl="1"/>
            <a:r>
              <a:rPr lang="en-GB" dirty="0" smtClean="0">
                <a:solidFill>
                  <a:srgbClr val="0070C0"/>
                </a:solidFill>
              </a:rPr>
              <a:t>CEP</a:t>
            </a:r>
            <a:r>
              <a:rPr lang="en-GB" dirty="0" smtClean="0"/>
              <a:t> (events created by CEP in course of processing events)</a:t>
            </a:r>
          </a:p>
        </p:txBody>
      </p:sp>
      <p:sp>
        <p:nvSpPr>
          <p:cNvPr id="2" name="Title 1"/>
          <p:cNvSpPr>
            <a:spLocks noGrp="1"/>
          </p:cNvSpPr>
          <p:nvPr>
            <p:ph type="title"/>
          </p:nvPr>
        </p:nvSpPr>
        <p:spPr/>
        <p:txBody>
          <a:bodyPr/>
          <a:lstStyle/>
          <a:p>
            <a:r>
              <a:rPr lang="en-GB" dirty="0" smtClean="0"/>
              <a:t>How Events are Created</a:t>
            </a:r>
            <a:endParaRPr lang="en-GB" dirty="0"/>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642910" y="2009553"/>
            <a:ext cx="7072362" cy="4063759"/>
          </a:xfrm>
        </p:spPr>
        <p:txBody>
          <a:bodyPr>
            <a:normAutofit fontScale="92500" lnSpcReduction="20000"/>
          </a:bodyPr>
          <a:lstStyle/>
          <a:p>
            <a:r>
              <a:rPr lang="en-GB" b="1" dirty="0" smtClean="0">
                <a:solidFill>
                  <a:srgbClr val="00B050"/>
                </a:solidFill>
              </a:rPr>
              <a:t>Time: </a:t>
            </a:r>
          </a:p>
          <a:p>
            <a:pPr lvl="1"/>
            <a:r>
              <a:rPr lang="en-GB" dirty="0" smtClean="0"/>
              <a:t>this is a relationship that orders events</a:t>
            </a:r>
          </a:p>
          <a:p>
            <a:pPr lvl="2"/>
            <a:r>
              <a:rPr lang="en-GB" dirty="0" err="1" smtClean="0"/>
              <a:t>ie</a:t>
            </a:r>
            <a:r>
              <a:rPr lang="en-GB" dirty="0" smtClean="0"/>
              <a:t>: event A happened before event B</a:t>
            </a:r>
          </a:p>
          <a:p>
            <a:r>
              <a:rPr lang="en-GB" b="1" dirty="0" smtClean="0">
                <a:solidFill>
                  <a:srgbClr val="00B050"/>
                </a:solidFill>
              </a:rPr>
              <a:t>Cause: </a:t>
            </a:r>
          </a:p>
          <a:p>
            <a:pPr lvl="1"/>
            <a:r>
              <a:rPr lang="en-GB" dirty="0" smtClean="0"/>
              <a:t>This is a dependence relationship between activities in a system</a:t>
            </a:r>
          </a:p>
          <a:p>
            <a:pPr lvl="2"/>
            <a:r>
              <a:rPr lang="en-GB" dirty="0" err="1" smtClean="0"/>
              <a:t>ie</a:t>
            </a:r>
            <a:r>
              <a:rPr lang="en-GB" dirty="0" smtClean="0"/>
              <a:t>: if the activity that signified event A had to happen in order for the activity that signified event B, then A </a:t>
            </a:r>
            <a:r>
              <a:rPr lang="en-GB" i="1" dirty="0" smtClean="0"/>
              <a:t>caused</a:t>
            </a:r>
            <a:r>
              <a:rPr lang="en-GB" dirty="0" smtClean="0"/>
              <a:t> B</a:t>
            </a:r>
          </a:p>
          <a:p>
            <a:r>
              <a:rPr lang="en-GB" b="1" dirty="0" smtClean="0">
                <a:solidFill>
                  <a:srgbClr val="00B050"/>
                </a:solidFill>
              </a:rPr>
              <a:t>Aggregation:</a:t>
            </a:r>
          </a:p>
          <a:p>
            <a:pPr lvl="1"/>
            <a:r>
              <a:rPr lang="en-GB" dirty="0" smtClean="0"/>
              <a:t>this is an abstraction relationship</a:t>
            </a:r>
          </a:p>
          <a:p>
            <a:pPr lvl="2"/>
            <a:r>
              <a:rPr lang="en-GB" dirty="0" err="1" smtClean="0"/>
              <a:t>ie</a:t>
            </a:r>
            <a:r>
              <a:rPr lang="en-GB" dirty="0" smtClean="0"/>
              <a:t>: if Event A signifies an activity that consists of the activities of a set of events, B1, B2, B3 then A is an aggregation of all the events in B. </a:t>
            </a:r>
            <a:endParaRPr lang="en-GB" dirty="0"/>
          </a:p>
        </p:txBody>
      </p:sp>
      <p:sp>
        <p:nvSpPr>
          <p:cNvPr id="2" name="Title 1"/>
          <p:cNvSpPr>
            <a:spLocks noGrp="1"/>
          </p:cNvSpPr>
          <p:nvPr>
            <p:ph type="title"/>
          </p:nvPr>
        </p:nvSpPr>
        <p:spPr/>
        <p:txBody>
          <a:bodyPr/>
          <a:lstStyle/>
          <a:p>
            <a:r>
              <a:rPr lang="en-GB" dirty="0" smtClean="0"/>
              <a:t>Time, Causality and Aggregation</a:t>
            </a:r>
            <a:endParaRPr lang="en-GB" dirty="0"/>
          </a:p>
        </p:txBody>
      </p:sp>
      <p:sp>
        <p:nvSpPr>
          <p:cNvPr id="5" name="TextBox 4"/>
          <p:cNvSpPr txBox="1"/>
          <p:nvPr/>
        </p:nvSpPr>
        <p:spPr bwMode="auto">
          <a:xfrm>
            <a:off x="542261" y="1435395"/>
            <a:ext cx="8300862" cy="400110"/>
          </a:xfrm>
          <a:prstGeom prst="rect">
            <a:avLst/>
          </a:prstGeom>
          <a:noFill/>
          <a:ln w="9525">
            <a:noFill/>
            <a:miter lim="800000"/>
            <a:headEnd/>
            <a:tailEnd/>
          </a:ln>
        </p:spPr>
        <p:txBody>
          <a:bodyPr wrap="none" rtlCol="0">
            <a:spAutoFit/>
          </a:bodyPr>
          <a:lstStyle/>
          <a:p>
            <a:r>
              <a:rPr lang="en-GB" sz="2000" dirty="0" smtClean="0">
                <a:solidFill>
                  <a:schemeClr val="bg1"/>
                </a:solidFill>
              </a:rPr>
              <a:t>The Three most common and important relationships between events:-</a:t>
            </a:r>
            <a:endParaRPr lang="en-GB" sz="2000" dirty="0">
              <a:solidFill>
                <a:schemeClr val="bg1"/>
              </a:solidFill>
            </a:endParaRPr>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ormAutofit fontScale="90000"/>
          </a:bodyPr>
          <a:lstStyle/>
          <a:p>
            <a:r>
              <a:rPr lang="en-GB" dirty="0" smtClean="0"/>
              <a:t>Typical Application and Architecture</a:t>
            </a:r>
            <a:endParaRPr lang="en-GB" dirty="0"/>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fontScale="92500" lnSpcReduction="20000"/>
          </a:bodyPr>
          <a:lstStyle/>
          <a:p>
            <a:r>
              <a:rPr lang="en-GB" b="1" dirty="0" smtClean="0">
                <a:solidFill>
                  <a:srgbClr val="00B050"/>
                </a:solidFill>
              </a:rPr>
              <a:t>EDA Definition:</a:t>
            </a:r>
          </a:p>
          <a:p>
            <a:pPr lvl="1"/>
            <a:r>
              <a:rPr lang="en-GB" dirty="0" smtClean="0"/>
              <a:t>Notable thing happens in business</a:t>
            </a:r>
          </a:p>
          <a:p>
            <a:pPr lvl="1"/>
            <a:r>
              <a:rPr lang="en-GB" dirty="0" smtClean="0"/>
              <a:t>Event might signify a problem, opportunity, threshold, variance etc</a:t>
            </a:r>
          </a:p>
          <a:p>
            <a:pPr lvl="1"/>
            <a:r>
              <a:rPr lang="en-GB" dirty="0" smtClean="0"/>
              <a:t>Event pushed to all interested parties</a:t>
            </a:r>
          </a:p>
          <a:p>
            <a:r>
              <a:rPr lang="en-GB" b="1" dirty="0" smtClean="0">
                <a:solidFill>
                  <a:srgbClr val="00B050"/>
                </a:solidFill>
              </a:rPr>
              <a:t>Characteristics:</a:t>
            </a:r>
          </a:p>
          <a:p>
            <a:pPr lvl="1"/>
            <a:r>
              <a:rPr lang="en-GB" dirty="0" smtClean="0"/>
              <a:t>Loose coupling – creator of event no knowledge of consumption</a:t>
            </a:r>
          </a:p>
          <a:p>
            <a:pPr lvl="1"/>
            <a:r>
              <a:rPr lang="en-GB" dirty="0" smtClean="0"/>
              <a:t>Event Processing styles</a:t>
            </a:r>
          </a:p>
          <a:p>
            <a:pPr lvl="2"/>
            <a:r>
              <a:rPr lang="en-GB" dirty="0" smtClean="0"/>
              <a:t>Simple Event Processing – event occurs; action initiated</a:t>
            </a:r>
          </a:p>
          <a:p>
            <a:pPr lvl="2"/>
            <a:r>
              <a:rPr lang="en-GB" dirty="0" smtClean="0"/>
              <a:t>Stream Event Processing – stream of ordinary and notable events;  filtered to raise significant business event</a:t>
            </a:r>
          </a:p>
          <a:p>
            <a:pPr lvl="2"/>
            <a:r>
              <a:rPr lang="en-GB" dirty="0" smtClean="0"/>
              <a:t>Complex Event Processing – notable and ordinary events; different event types, longer time spans. Correlation may be causal, temporal or spatial</a:t>
            </a:r>
          </a:p>
        </p:txBody>
      </p:sp>
      <p:sp>
        <p:nvSpPr>
          <p:cNvPr id="2" name="Title 1"/>
          <p:cNvSpPr>
            <a:spLocks noGrp="1"/>
          </p:cNvSpPr>
          <p:nvPr>
            <p:ph type="title"/>
          </p:nvPr>
        </p:nvSpPr>
        <p:spPr/>
        <p:txBody>
          <a:bodyPr>
            <a:normAutofit/>
          </a:bodyPr>
          <a:lstStyle/>
          <a:p>
            <a:r>
              <a:rPr lang="en-GB" dirty="0" smtClean="0"/>
              <a:t>CEP – Part of Event Driven Architecture </a:t>
            </a:r>
            <a:endParaRPr lang="en-GB" dirty="0"/>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endParaRPr lang="en-GB"/>
          </a:p>
        </p:txBody>
      </p:sp>
      <p:sp>
        <p:nvSpPr>
          <p:cNvPr id="2" name="Title 1"/>
          <p:cNvSpPr>
            <a:spLocks noGrp="1"/>
          </p:cNvSpPr>
          <p:nvPr>
            <p:ph type="title"/>
          </p:nvPr>
        </p:nvSpPr>
        <p:spPr/>
        <p:txBody>
          <a:bodyPr/>
          <a:lstStyle/>
          <a:p>
            <a:r>
              <a:rPr lang="en-GB" dirty="0" smtClean="0"/>
              <a:t>Example EDA Architecture</a:t>
            </a:r>
            <a:endParaRPr lang="en-GB" dirty="0"/>
          </a:p>
        </p:txBody>
      </p:sp>
      <p:pic>
        <p:nvPicPr>
          <p:cNvPr id="1026" name="Picture 2"/>
          <p:cNvPicPr>
            <a:picLocks noChangeAspect="1" noChangeArrowheads="1"/>
          </p:cNvPicPr>
          <p:nvPr/>
        </p:nvPicPr>
        <p:blipFill>
          <a:blip r:embed="rId3"/>
          <a:srcRect/>
          <a:stretch>
            <a:fillRect/>
          </a:stretch>
        </p:blipFill>
        <p:spPr bwMode="auto">
          <a:xfrm>
            <a:off x="142844" y="1357298"/>
            <a:ext cx="8783686" cy="4214842"/>
          </a:xfrm>
          <a:prstGeom prst="rect">
            <a:avLst/>
          </a:prstGeom>
          <a:solidFill>
            <a:schemeClr val="bg2">
              <a:lumMod val="90000"/>
            </a:schemeClr>
          </a:solidFill>
          <a:ln w="9525">
            <a:noFill/>
            <a:miter lim="800000"/>
            <a:headEnd/>
            <a:tailEnd/>
          </a:ln>
          <a:effectLst/>
        </p:spPr>
      </p:pic>
      <p:sp>
        <p:nvSpPr>
          <p:cNvPr id="4" name="TextBox 3"/>
          <p:cNvSpPr txBox="1"/>
          <p:nvPr/>
        </p:nvSpPr>
        <p:spPr>
          <a:xfrm>
            <a:off x="1142976" y="6072206"/>
            <a:ext cx="4328429" cy="246221"/>
          </a:xfrm>
          <a:prstGeom prst="rect">
            <a:avLst/>
          </a:prstGeom>
          <a:noFill/>
        </p:spPr>
        <p:txBody>
          <a:bodyPr wrap="none" rtlCol="0">
            <a:spAutoFit/>
          </a:bodyPr>
          <a:lstStyle/>
          <a:p>
            <a:r>
              <a:rPr lang="en-GB" sz="1000" dirty="0" smtClean="0"/>
              <a:t>http://elementallinks.typepad.com/bmichelson/2006/02/eventdriven_arc.html</a:t>
            </a:r>
            <a:endParaRPr lang="en-GB" sz="1000" dirty="0"/>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pPr lvl="1"/>
            <a:r>
              <a:rPr lang="en-GB" dirty="0" smtClean="0"/>
              <a:t>BPM Monitoring, BAM, report exceptions</a:t>
            </a:r>
          </a:p>
          <a:p>
            <a:pPr lvl="1"/>
            <a:r>
              <a:rPr lang="en-GB" dirty="0" smtClean="0"/>
              <a:t>Finance (trade analysis, detect fraud, risk analysis)</a:t>
            </a:r>
          </a:p>
          <a:p>
            <a:pPr lvl="1"/>
            <a:r>
              <a:rPr lang="en-GB" dirty="0" smtClean="0"/>
              <a:t>Network (SLA monitoring, intrusion detection)</a:t>
            </a:r>
          </a:p>
          <a:p>
            <a:pPr lvl="1"/>
            <a:r>
              <a:rPr lang="en-GB" dirty="0" smtClean="0"/>
              <a:t>Sensor (RFID, air traffic, schedule &amp; control)</a:t>
            </a:r>
          </a:p>
          <a:p>
            <a:pPr lvl="1"/>
            <a:endParaRPr lang="en-GB" dirty="0"/>
          </a:p>
        </p:txBody>
      </p:sp>
      <p:sp>
        <p:nvSpPr>
          <p:cNvPr id="2" name="Title 1"/>
          <p:cNvSpPr>
            <a:spLocks noGrp="1"/>
          </p:cNvSpPr>
          <p:nvPr>
            <p:ph type="title"/>
          </p:nvPr>
        </p:nvSpPr>
        <p:spPr/>
        <p:txBody>
          <a:bodyPr/>
          <a:lstStyle/>
          <a:p>
            <a:r>
              <a:rPr lang="en-GB" dirty="0" smtClean="0"/>
              <a:t>Typical CEP Applications</a:t>
            </a:r>
            <a:endParaRPr lang="en-GB" dirty="0"/>
          </a:p>
        </p:txBody>
      </p:sp>
      <p:grpSp>
        <p:nvGrpSpPr>
          <p:cNvPr id="4" name="Group 10"/>
          <p:cNvGrpSpPr>
            <a:grpSpLocks/>
          </p:cNvGrpSpPr>
          <p:nvPr/>
        </p:nvGrpSpPr>
        <p:grpSpPr bwMode="auto">
          <a:xfrm>
            <a:off x="1153845" y="2878830"/>
            <a:ext cx="3071813" cy="2381250"/>
            <a:chOff x="3657" y="2495"/>
            <a:chExt cx="1785" cy="1309"/>
          </a:xfrm>
          <a:effectLst>
            <a:outerShdw blurRad="50800" dist="38100" dir="2700000" algn="tl" rotWithShape="0">
              <a:prstClr val="black">
                <a:alpha val="40000"/>
              </a:prstClr>
            </a:outerShdw>
          </a:effectLst>
        </p:grpSpPr>
        <p:grpSp>
          <p:nvGrpSpPr>
            <p:cNvPr id="5" name="Group 11"/>
            <p:cNvGrpSpPr>
              <a:grpSpLocks/>
            </p:cNvGrpSpPr>
            <p:nvPr/>
          </p:nvGrpSpPr>
          <p:grpSpPr bwMode="auto">
            <a:xfrm>
              <a:off x="3696" y="2495"/>
              <a:ext cx="1746" cy="1242"/>
              <a:chOff x="3718" y="2560"/>
              <a:chExt cx="1698" cy="1274"/>
            </a:xfrm>
          </p:grpSpPr>
          <p:pic>
            <p:nvPicPr>
              <p:cNvPr id="8" name="Rectangle 15382"/>
              <p:cNvPicPr>
                <a:picLocks noChangeAspect="1" noChangeArrowheads="1"/>
              </p:cNvPicPr>
              <p:nvPr/>
            </p:nvPicPr>
            <p:blipFill>
              <a:blip r:embed="rId3"/>
              <a:srcRect/>
              <a:stretch>
                <a:fillRect/>
              </a:stretch>
            </p:blipFill>
            <p:spPr bwMode="auto">
              <a:xfrm>
                <a:off x="3718" y="2560"/>
                <a:ext cx="1698" cy="1274"/>
              </a:xfrm>
              <a:prstGeom prst="rect">
                <a:avLst/>
              </a:prstGeom>
              <a:noFill/>
              <a:ln w="9525">
                <a:noFill/>
                <a:miter lim="800000"/>
                <a:headEnd/>
                <a:tailEnd/>
              </a:ln>
            </p:spPr>
          </p:pic>
          <p:pic>
            <p:nvPicPr>
              <p:cNvPr id="9" name="Rectangle 15383"/>
              <p:cNvPicPr>
                <a:picLocks noChangeAspect="1" noChangeArrowheads="1"/>
              </p:cNvPicPr>
              <p:nvPr/>
            </p:nvPicPr>
            <p:blipFill>
              <a:blip r:embed="rId4"/>
              <a:srcRect/>
              <a:stretch>
                <a:fillRect/>
              </a:stretch>
            </p:blipFill>
            <p:spPr bwMode="auto">
              <a:xfrm>
                <a:off x="4506" y="2736"/>
                <a:ext cx="833" cy="798"/>
              </a:xfrm>
              <a:prstGeom prst="rect">
                <a:avLst/>
              </a:prstGeom>
              <a:noFill/>
              <a:ln w="9525">
                <a:noFill/>
                <a:miter lim="800000"/>
                <a:headEnd/>
                <a:tailEnd/>
              </a:ln>
            </p:spPr>
          </p:pic>
        </p:grpSp>
        <p:pic>
          <p:nvPicPr>
            <p:cNvPr id="6" name="Rectangle 15380"/>
            <p:cNvPicPr>
              <a:picLocks noChangeAspect="1" noChangeArrowheads="1"/>
            </p:cNvPicPr>
            <p:nvPr/>
          </p:nvPicPr>
          <p:blipFill>
            <a:blip r:embed="rId5"/>
            <a:srcRect/>
            <a:stretch>
              <a:fillRect/>
            </a:stretch>
          </p:blipFill>
          <p:spPr bwMode="auto">
            <a:xfrm>
              <a:off x="3696" y="3732"/>
              <a:ext cx="1728" cy="63"/>
            </a:xfrm>
            <a:prstGeom prst="rect">
              <a:avLst/>
            </a:prstGeom>
            <a:noFill/>
            <a:ln w="9525">
              <a:noFill/>
              <a:miter lim="800000"/>
              <a:headEnd/>
              <a:tailEnd/>
            </a:ln>
          </p:spPr>
        </p:pic>
        <p:pic>
          <p:nvPicPr>
            <p:cNvPr id="7" name="Rectangle 15381"/>
            <p:cNvPicPr>
              <a:picLocks noChangeAspect="1" noChangeArrowheads="1"/>
            </p:cNvPicPr>
            <p:nvPr/>
          </p:nvPicPr>
          <p:blipFill>
            <a:blip r:embed="rId6"/>
            <a:srcRect/>
            <a:stretch>
              <a:fillRect/>
            </a:stretch>
          </p:blipFill>
          <p:spPr bwMode="auto">
            <a:xfrm rot="5400000" flipH="1">
              <a:off x="3034" y="3134"/>
              <a:ext cx="1293" cy="48"/>
            </a:xfrm>
            <a:prstGeom prst="rect">
              <a:avLst/>
            </a:prstGeom>
            <a:noFill/>
            <a:ln w="9525">
              <a:noFill/>
              <a:miter lim="800000"/>
              <a:headEnd/>
              <a:tailEnd/>
            </a:ln>
          </p:spPr>
        </p:pic>
      </p:grpSp>
      <p:grpSp>
        <p:nvGrpSpPr>
          <p:cNvPr id="305" name="Group 17"/>
          <p:cNvGrpSpPr>
            <a:grpSpLocks/>
          </p:cNvGrpSpPr>
          <p:nvPr/>
        </p:nvGrpSpPr>
        <p:grpSpPr bwMode="auto">
          <a:xfrm>
            <a:off x="4579333" y="3498604"/>
            <a:ext cx="2879725" cy="2263775"/>
            <a:chOff x="160" y="2542"/>
            <a:chExt cx="1645" cy="1249"/>
          </a:xfrm>
          <a:effectLst>
            <a:outerShdw blurRad="50800" dist="38100" dir="2700000" algn="tl" rotWithShape="0">
              <a:prstClr val="black">
                <a:alpha val="40000"/>
              </a:prstClr>
            </a:outerShdw>
          </a:effectLst>
        </p:grpSpPr>
        <p:pic>
          <p:nvPicPr>
            <p:cNvPr id="306" name="Rectangle 15373"/>
            <p:cNvPicPr>
              <a:picLocks noChangeAspect="1" noChangeArrowheads="1"/>
            </p:cNvPicPr>
            <p:nvPr/>
          </p:nvPicPr>
          <p:blipFill>
            <a:blip r:embed="rId7"/>
            <a:srcRect/>
            <a:stretch>
              <a:fillRect/>
            </a:stretch>
          </p:blipFill>
          <p:spPr bwMode="auto">
            <a:xfrm>
              <a:off x="160" y="2542"/>
              <a:ext cx="1645" cy="1249"/>
            </a:xfrm>
            <a:prstGeom prst="rect">
              <a:avLst/>
            </a:prstGeom>
            <a:noFill/>
            <a:ln w="9525">
              <a:noFill/>
              <a:miter lim="800000"/>
              <a:headEnd/>
              <a:tailEnd/>
            </a:ln>
          </p:spPr>
        </p:pic>
        <p:pic>
          <p:nvPicPr>
            <p:cNvPr id="307" name="Rectangle 15374"/>
            <p:cNvPicPr>
              <a:picLocks noChangeAspect="1" noChangeArrowheads="1"/>
            </p:cNvPicPr>
            <p:nvPr/>
          </p:nvPicPr>
          <p:blipFill>
            <a:blip r:embed="rId8"/>
            <a:srcRect/>
            <a:stretch>
              <a:fillRect/>
            </a:stretch>
          </p:blipFill>
          <p:spPr bwMode="auto">
            <a:xfrm>
              <a:off x="1021" y="2648"/>
              <a:ext cx="723" cy="744"/>
            </a:xfrm>
            <a:prstGeom prst="rect">
              <a:avLst/>
            </a:prstGeom>
            <a:noFill/>
            <a:ln w="9525">
              <a:noFill/>
              <a:miter lim="800000"/>
              <a:headEnd/>
              <a:tailEnd/>
            </a:ln>
          </p:spPr>
        </p:pic>
      </p:gr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CEP Comparison to traditional App</a:t>
            </a:r>
            <a:endParaRPr lang="en-GB" dirty="0"/>
          </a:p>
        </p:txBody>
      </p:sp>
      <p:graphicFrame>
        <p:nvGraphicFramePr>
          <p:cNvPr id="5" name="Content Placeholder 4"/>
          <p:cNvGraphicFramePr>
            <a:graphicFrameLocks noGrp="1"/>
          </p:cNvGraphicFramePr>
          <p:nvPr>
            <p:ph sz="half" idx="4294967295"/>
          </p:nvPr>
        </p:nvGraphicFramePr>
        <p:xfrm>
          <a:off x="333375" y="1714500"/>
          <a:ext cx="3900488" cy="44719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Content Placeholder 5"/>
          <p:cNvGraphicFramePr>
            <a:graphicFrameLocks noGrp="1"/>
          </p:cNvGraphicFramePr>
          <p:nvPr>
            <p:ph sz="half" idx="4294967295"/>
          </p:nvPr>
        </p:nvGraphicFramePr>
        <p:xfrm>
          <a:off x="4624388" y="1352551"/>
          <a:ext cx="4214812" cy="47879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CEP Platform Characteristics</a:t>
            </a:r>
            <a:endParaRPr lang="en-GB" dirty="0"/>
          </a:p>
        </p:txBody>
      </p:sp>
      <p:graphicFrame>
        <p:nvGraphicFramePr>
          <p:cNvPr id="4" name="Content Placeholder 3"/>
          <p:cNvGraphicFramePr>
            <a:graphicFrameLocks noGrp="1"/>
          </p:cNvGraphicFramePr>
          <p:nvPr>
            <p:ph idx="4294967295"/>
          </p:nvPr>
        </p:nvGraphicFramePr>
        <p:xfrm>
          <a:off x="342900" y="1400175"/>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0138" y="1155293"/>
            <a:ext cx="8501090" cy="4716000"/>
          </a:xfrm>
        </p:spPr>
        <p:txBody>
          <a:bodyPr>
            <a:noAutofit/>
          </a:bodyPr>
          <a:lstStyle/>
          <a:p>
            <a:pPr>
              <a:buNone/>
            </a:pPr>
            <a:r>
              <a:rPr lang="en-GB" sz="1200" b="1" i="1" dirty="0" smtClean="0"/>
              <a:t>Notation:</a:t>
            </a:r>
          </a:p>
          <a:p>
            <a:r>
              <a:rPr lang="en-GB" sz="1600" i="1" dirty="0" smtClean="0"/>
              <a:t>Xi, Yi – Events need order number, so can understand order </a:t>
            </a:r>
          </a:p>
          <a:p>
            <a:r>
              <a:rPr lang="en-GB" sz="1600" i="1" dirty="0" smtClean="0"/>
              <a:t>Xi(a) – Event need attributes, so we can compare values and match etc or compare specific events within the set Xi(a)=Yi(b)</a:t>
            </a:r>
          </a:p>
          <a:p>
            <a:r>
              <a:rPr lang="en-GB" sz="1600" i="1" dirty="0" smtClean="0"/>
              <a:t>T - time interval important</a:t>
            </a:r>
          </a:p>
          <a:p>
            <a:pPr>
              <a:buNone/>
            </a:pPr>
            <a:endParaRPr lang="en-GB" sz="1200" i="1" dirty="0" smtClean="0"/>
          </a:p>
          <a:p>
            <a:pPr>
              <a:buNone/>
            </a:pPr>
            <a:r>
              <a:rPr lang="en-GB" sz="1200" b="1" i="1" dirty="0" smtClean="0"/>
              <a:t>Operators:</a:t>
            </a:r>
          </a:p>
          <a:p>
            <a:r>
              <a:rPr lang="en-GB" sz="1600" i="1" dirty="0" smtClean="0"/>
              <a:t>Logical operators: “and”, ”or” and “not”.</a:t>
            </a:r>
          </a:p>
          <a:p>
            <a:r>
              <a:rPr lang="en-GB" sz="1600" i="1" dirty="0" smtClean="0"/>
              <a:t>Time operator: “within T (Z)”.</a:t>
            </a:r>
          </a:p>
          <a:p>
            <a:r>
              <a:rPr lang="en-GB" sz="1600" i="1" dirty="0" smtClean="0"/>
              <a:t>Sequence operator: “-&gt;”.</a:t>
            </a:r>
          </a:p>
        </p:txBody>
      </p:sp>
      <p:sp>
        <p:nvSpPr>
          <p:cNvPr id="2" name="Title 1"/>
          <p:cNvSpPr>
            <a:spLocks noGrp="1"/>
          </p:cNvSpPr>
          <p:nvPr>
            <p:ph type="title"/>
          </p:nvPr>
        </p:nvSpPr>
        <p:spPr/>
        <p:txBody>
          <a:bodyPr/>
          <a:lstStyle/>
          <a:p>
            <a:r>
              <a:rPr lang="en-GB" dirty="0" smtClean="0"/>
              <a:t>Generalised Event Language</a:t>
            </a:r>
            <a:endParaRPr lang="en-GB" dirty="0"/>
          </a:p>
        </p:txBody>
      </p:sp>
      <p:sp>
        <p:nvSpPr>
          <p:cNvPr id="4" name="TextBox 3"/>
          <p:cNvSpPr txBox="1"/>
          <p:nvPr/>
        </p:nvSpPr>
        <p:spPr>
          <a:xfrm>
            <a:off x="1751162" y="5860654"/>
            <a:ext cx="6244017" cy="307777"/>
          </a:xfrm>
          <a:prstGeom prst="rect">
            <a:avLst/>
          </a:prstGeom>
          <a:noFill/>
        </p:spPr>
        <p:txBody>
          <a:bodyPr wrap="none" rtlCol="0">
            <a:spAutoFit/>
          </a:bodyPr>
          <a:lstStyle/>
          <a:p>
            <a:r>
              <a:rPr lang="en-GB" sz="1400" dirty="0" smtClean="0">
                <a:solidFill>
                  <a:schemeClr val="bg1"/>
                </a:solidFill>
              </a:rPr>
              <a:t>http://dist.codehaus.org/esper/</a:t>
            </a:r>
            <a:r>
              <a:rPr lang="en-GB" sz="1400" dirty="0" smtClean="0">
                <a:solidFill>
                  <a:schemeClr val="bg1"/>
                </a:solidFill>
                <a:hlinkClick r:id="rId3" action="ppaction://hlinkfile"/>
              </a:rPr>
              <a:t>CEP_MasterThesis_PaulDekkers_200709.pdf</a:t>
            </a:r>
            <a:endParaRPr lang="en-GB" sz="1400" dirty="0">
              <a:solidFill>
                <a:schemeClr val="bg1"/>
              </a:solidFill>
            </a:endParaRPr>
          </a:p>
        </p:txBody>
      </p:sp>
      <p:sp>
        <p:nvSpPr>
          <p:cNvPr id="5" name="Content Placeholder 2"/>
          <p:cNvSpPr txBox="1">
            <a:spLocks/>
          </p:cNvSpPr>
          <p:nvPr/>
        </p:nvSpPr>
        <p:spPr>
          <a:xfrm>
            <a:off x="1353345" y="4024764"/>
            <a:ext cx="5512279" cy="1504367"/>
          </a:xfrm>
          <a:prstGeom prst="rect">
            <a:avLst/>
          </a:prstGeom>
          <a:solidFill>
            <a:schemeClr val="bg1">
              <a:lumMod val="95000"/>
            </a:schemeClr>
          </a:solidFill>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2000" b="1" i="1" u="none" strike="noStrike" kern="1200" cap="none" spc="0" normalizeH="0" baseline="0" noProof="0" dirty="0" smtClean="0">
                <a:ln>
                  <a:noFill/>
                </a:ln>
                <a:solidFill>
                  <a:schemeClr val="tx1"/>
                </a:solidFill>
                <a:effectLst/>
                <a:uLnTx/>
                <a:uFillTx/>
                <a:latin typeface="+mn-lt"/>
                <a:ea typeface="+mn-ea"/>
                <a:cs typeface="+mn-cs"/>
              </a:rPr>
              <a:t>Example expressions: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2000" b="0" i="1" u="none" strike="noStrike" kern="1200" cap="none" spc="0" normalizeH="0" baseline="0" noProof="0" dirty="0" smtClean="0">
                <a:ln>
                  <a:noFill/>
                </a:ln>
                <a:solidFill>
                  <a:schemeClr val="tx1"/>
                </a:solidFill>
                <a:effectLst/>
                <a:uLnTx/>
                <a:uFillTx/>
                <a:latin typeface="+mn-lt"/>
                <a:ea typeface="+mn-ea"/>
                <a:cs typeface="+mn-cs"/>
              </a:rPr>
              <a:t>“X and Y” within T(40 seconds)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2000" b="0" i="1" u="none" strike="noStrike" kern="1200" cap="none" spc="0" normalizeH="0" baseline="0" noProof="0" dirty="0" smtClean="0">
                <a:ln>
                  <a:noFill/>
                </a:ln>
                <a:solidFill>
                  <a:schemeClr val="tx1"/>
                </a:solidFill>
                <a:effectLst/>
                <a:uLnTx/>
                <a:uFillTx/>
                <a:latin typeface="+mn-lt"/>
                <a:ea typeface="+mn-ea"/>
                <a:cs typeface="+mn-cs"/>
              </a:rPr>
              <a:t>“A -&gt; B” (event B has to arrive after A)</a:t>
            </a:r>
            <a:endParaRPr kumimoji="0" lang="en-GB"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Complex Event Processing</a:t>
            </a:r>
            <a:endParaRPr lang="en-GB" dirty="0"/>
          </a:p>
        </p:txBody>
      </p:sp>
      <p:sp>
        <p:nvSpPr>
          <p:cNvPr id="3" name="Content Placeholder 2"/>
          <p:cNvSpPr>
            <a:spLocks noGrp="1"/>
          </p:cNvSpPr>
          <p:nvPr>
            <p:ph sz="quarter" idx="10"/>
          </p:nvPr>
        </p:nvSpPr>
        <p:spPr/>
        <p:txBody>
          <a:bodyPr/>
          <a:lstStyle/>
          <a:p>
            <a:r>
              <a:rPr lang="en-GB" dirty="0" smtClean="0"/>
              <a:t>John Plummer, Jeff Johnson</a:t>
            </a:r>
            <a:endParaRPr lang="en-GB" dirty="0"/>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76045" y="1357312"/>
            <a:ext cx="8867955" cy="4716000"/>
          </a:xfrm>
        </p:spPr>
        <p:txBody>
          <a:bodyPr/>
          <a:lstStyle/>
          <a:p>
            <a:r>
              <a:rPr lang="en-GB" dirty="0" smtClean="0"/>
              <a:t>Time</a:t>
            </a:r>
          </a:p>
          <a:p>
            <a:pPr lvl="1"/>
            <a:r>
              <a:rPr lang="en-GB" dirty="0" smtClean="0"/>
              <a:t>Within n seconds (...)</a:t>
            </a:r>
          </a:p>
          <a:p>
            <a:r>
              <a:rPr lang="en-GB" dirty="0" smtClean="0"/>
              <a:t>Sequence of Events – insider trader detection</a:t>
            </a:r>
          </a:p>
          <a:p>
            <a:pPr lvl="1"/>
            <a:r>
              <a:rPr lang="en-GB" dirty="0" smtClean="0"/>
              <a:t>Within 10 days (</a:t>
            </a:r>
            <a:r>
              <a:rPr lang="en-GB" dirty="0" err="1" smtClean="0"/>
              <a:t>sellShares</a:t>
            </a:r>
            <a:r>
              <a:rPr lang="en-GB" dirty="0" smtClean="0"/>
              <a:t>(amount&gt;10000) -&gt; </a:t>
            </a:r>
            <a:r>
              <a:rPr lang="en-GB" dirty="0" err="1" smtClean="0"/>
              <a:t>stockPriceChange</a:t>
            </a:r>
            <a:r>
              <a:rPr lang="en-GB" dirty="0" smtClean="0"/>
              <a:t>(..) )</a:t>
            </a:r>
          </a:p>
          <a:p>
            <a:pPr lvl="1"/>
            <a:r>
              <a:rPr lang="en-GB" dirty="0" smtClean="0"/>
              <a:t>“-&gt;” operator significance</a:t>
            </a:r>
          </a:p>
          <a:p>
            <a:pPr lvl="1"/>
            <a:r>
              <a:rPr lang="en-GB" dirty="0" smtClean="0"/>
              <a:t>Detects where larger share sales have occurred after significant price change, which might indicate insider trading</a:t>
            </a:r>
          </a:p>
          <a:p>
            <a:endParaRPr lang="en-GB" dirty="0"/>
          </a:p>
        </p:txBody>
      </p:sp>
      <p:sp>
        <p:nvSpPr>
          <p:cNvPr id="2" name="Title 1"/>
          <p:cNvSpPr>
            <a:spLocks noGrp="1"/>
          </p:cNvSpPr>
          <p:nvPr>
            <p:ph type="title"/>
          </p:nvPr>
        </p:nvSpPr>
        <p:spPr/>
        <p:txBody>
          <a:bodyPr>
            <a:normAutofit/>
          </a:bodyPr>
          <a:lstStyle/>
          <a:p>
            <a:r>
              <a:rPr lang="en-GB" dirty="0" smtClean="0"/>
              <a:t>Important Operators</a:t>
            </a:r>
            <a:endParaRPr lang="en-GB" dirty="0"/>
          </a:p>
        </p:txBody>
      </p:sp>
      <p:sp>
        <p:nvSpPr>
          <p:cNvPr id="4" name="TextBox 3"/>
          <p:cNvSpPr txBox="1"/>
          <p:nvPr/>
        </p:nvSpPr>
        <p:spPr>
          <a:xfrm>
            <a:off x="1751162" y="5860654"/>
            <a:ext cx="6244017" cy="307777"/>
          </a:xfrm>
          <a:prstGeom prst="rect">
            <a:avLst/>
          </a:prstGeom>
          <a:noFill/>
        </p:spPr>
        <p:txBody>
          <a:bodyPr wrap="none" rtlCol="0">
            <a:spAutoFit/>
          </a:bodyPr>
          <a:lstStyle/>
          <a:p>
            <a:r>
              <a:rPr lang="en-GB" sz="1400" dirty="0" smtClean="0">
                <a:solidFill>
                  <a:schemeClr val="bg1"/>
                </a:solidFill>
              </a:rPr>
              <a:t>http://dist.codehaus.org/esper/</a:t>
            </a:r>
            <a:r>
              <a:rPr lang="en-GB" sz="1400" dirty="0" smtClean="0">
                <a:solidFill>
                  <a:schemeClr val="bg1"/>
                </a:solidFill>
                <a:hlinkClick r:id="rId3" action="ppaction://hlinkfile"/>
              </a:rPr>
              <a:t>CEP_MasterThesis_PaulDekkers_200709.pdf</a:t>
            </a:r>
            <a:endParaRPr lang="en-GB" sz="1400" dirty="0">
              <a:solidFill>
                <a:schemeClr val="bg1"/>
              </a:solidFill>
            </a:endParaRPr>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Filter Sliding Window Example</a:t>
            </a:r>
            <a:endParaRPr lang="en-GB" dirty="0"/>
          </a:p>
        </p:txBody>
      </p:sp>
      <p:sp>
        <p:nvSpPr>
          <p:cNvPr id="5" name="Rectangle 4"/>
          <p:cNvSpPr/>
          <p:nvPr/>
        </p:nvSpPr>
        <p:spPr>
          <a:xfrm>
            <a:off x="476226" y="1128699"/>
            <a:ext cx="7448573" cy="461665"/>
          </a:xfrm>
          <a:prstGeom prst="rect">
            <a:avLst/>
          </a:prstGeom>
          <a:solidFill>
            <a:schemeClr val="accent1"/>
          </a:solidFill>
        </p:spPr>
        <p:txBody>
          <a:bodyPr wrap="square">
            <a:spAutoFit/>
          </a:bodyPr>
          <a:lstStyle/>
          <a:p>
            <a:r>
              <a:rPr lang="en-GB" dirty="0" smtClean="0"/>
              <a:t>select * from Withdrawal(amount&gt;=200).</a:t>
            </a:r>
            <a:r>
              <a:rPr lang="en-GB" dirty="0" err="1" smtClean="0"/>
              <a:t>win:length</a:t>
            </a:r>
            <a:r>
              <a:rPr lang="en-GB" dirty="0" smtClean="0"/>
              <a:t>(5)</a:t>
            </a:r>
            <a:endParaRPr lang="en-GB" dirty="0"/>
          </a:p>
        </p:txBody>
      </p:sp>
      <p:pic>
        <p:nvPicPr>
          <p:cNvPr id="4098" name="Picture 2"/>
          <p:cNvPicPr>
            <a:picLocks noChangeAspect="1" noChangeArrowheads="1"/>
          </p:cNvPicPr>
          <p:nvPr/>
        </p:nvPicPr>
        <p:blipFill>
          <a:blip r:embed="rId3"/>
          <a:srcRect/>
          <a:stretch>
            <a:fillRect/>
          </a:stretch>
        </p:blipFill>
        <p:spPr bwMode="auto">
          <a:xfrm>
            <a:off x="1262040" y="1619239"/>
            <a:ext cx="6148405" cy="4633818"/>
          </a:xfrm>
          <a:prstGeom prst="rect">
            <a:avLst/>
          </a:prstGeom>
          <a:noFill/>
          <a:ln w="9525">
            <a:noFill/>
            <a:miter lim="800000"/>
            <a:headEnd/>
            <a:tailEnd/>
          </a:ln>
          <a:effectLst/>
        </p:spPr>
      </p:pic>
      <p:sp>
        <p:nvSpPr>
          <p:cNvPr id="7" name="Rounded Rectangle 6"/>
          <p:cNvSpPr/>
          <p:nvPr/>
        </p:nvSpPr>
        <p:spPr>
          <a:xfrm>
            <a:off x="2252647" y="2290755"/>
            <a:ext cx="804878" cy="371952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p:cNvSpPr txBox="1"/>
          <p:nvPr/>
        </p:nvSpPr>
        <p:spPr>
          <a:xfrm>
            <a:off x="0" y="2428868"/>
            <a:ext cx="1285852" cy="2308324"/>
          </a:xfrm>
          <a:prstGeom prst="rect">
            <a:avLst/>
          </a:prstGeom>
          <a:noFill/>
        </p:spPr>
        <p:txBody>
          <a:bodyPr wrap="square" rtlCol="0">
            <a:spAutoFit/>
          </a:bodyPr>
          <a:lstStyle/>
          <a:p>
            <a:r>
              <a:rPr lang="en-GB" dirty="0" smtClean="0">
                <a:solidFill>
                  <a:schemeClr val="bg1"/>
                </a:solidFill>
              </a:rPr>
              <a:t>Events are filtered into the sliding window</a:t>
            </a:r>
            <a:endParaRPr lang="en-GB" dirty="0">
              <a:solidFill>
                <a:schemeClr val="bg1"/>
              </a:solidFill>
            </a:endParaRPr>
          </a:p>
        </p:txBody>
      </p:sp>
      <p:sp>
        <p:nvSpPr>
          <p:cNvPr id="9" name="TextBox 8"/>
          <p:cNvSpPr txBox="1"/>
          <p:nvPr/>
        </p:nvSpPr>
        <p:spPr>
          <a:xfrm>
            <a:off x="7412336" y="6019265"/>
            <a:ext cx="1220206" cy="200055"/>
          </a:xfrm>
          <a:prstGeom prst="rect">
            <a:avLst/>
          </a:prstGeom>
          <a:noFill/>
        </p:spPr>
        <p:txBody>
          <a:bodyPr wrap="none" rtlCol="0">
            <a:spAutoFit/>
          </a:bodyPr>
          <a:lstStyle/>
          <a:p>
            <a:r>
              <a:rPr lang="en-GB" sz="700" dirty="0" smtClean="0">
                <a:solidFill>
                  <a:schemeClr val="bg1"/>
                </a:solidFill>
              </a:rPr>
              <a:t>http://www.espertech.com</a:t>
            </a:r>
            <a:endParaRPr lang="en-GB" sz="700" dirty="0">
              <a:solidFill>
                <a:schemeClr val="bg1"/>
              </a:solidFill>
            </a:endParaRPr>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Filter events within the window</a:t>
            </a:r>
            <a:endParaRPr lang="en-GB" dirty="0"/>
          </a:p>
        </p:txBody>
      </p:sp>
      <p:pic>
        <p:nvPicPr>
          <p:cNvPr id="5122" name="Picture 2"/>
          <p:cNvPicPr>
            <a:picLocks noChangeAspect="1" noChangeArrowheads="1"/>
          </p:cNvPicPr>
          <p:nvPr/>
        </p:nvPicPr>
        <p:blipFill>
          <a:blip r:embed="rId3"/>
          <a:srcRect/>
          <a:stretch>
            <a:fillRect/>
          </a:stretch>
        </p:blipFill>
        <p:spPr bwMode="auto">
          <a:xfrm>
            <a:off x="962001" y="1638290"/>
            <a:ext cx="6377006" cy="4571272"/>
          </a:xfrm>
          <a:prstGeom prst="rect">
            <a:avLst/>
          </a:prstGeom>
          <a:noFill/>
          <a:ln w="9525">
            <a:noFill/>
            <a:miter lim="800000"/>
            <a:headEnd/>
            <a:tailEnd/>
          </a:ln>
          <a:effectLst/>
        </p:spPr>
      </p:pic>
      <p:sp>
        <p:nvSpPr>
          <p:cNvPr id="4" name="Rectangle 3"/>
          <p:cNvSpPr/>
          <p:nvPr/>
        </p:nvSpPr>
        <p:spPr>
          <a:xfrm>
            <a:off x="190501" y="1166799"/>
            <a:ext cx="8553450" cy="461665"/>
          </a:xfrm>
          <a:prstGeom prst="rect">
            <a:avLst/>
          </a:prstGeom>
          <a:solidFill>
            <a:schemeClr val="accent1">
              <a:lumMod val="90000"/>
            </a:schemeClr>
          </a:solidFill>
        </p:spPr>
        <p:txBody>
          <a:bodyPr wrap="square">
            <a:spAutoFit/>
          </a:bodyPr>
          <a:lstStyle/>
          <a:p>
            <a:r>
              <a:rPr lang="en-GB" dirty="0" smtClean="0"/>
              <a:t>select * from </a:t>
            </a:r>
            <a:r>
              <a:rPr lang="en-GB" dirty="0" err="1" smtClean="0"/>
              <a:t>Withdrawal.win:length</a:t>
            </a:r>
            <a:r>
              <a:rPr lang="en-GB" dirty="0" smtClean="0"/>
              <a:t>(5) where amount &gt;= 200</a:t>
            </a:r>
            <a:endParaRPr lang="en-GB" dirty="0"/>
          </a:p>
        </p:txBody>
      </p:sp>
      <p:sp>
        <p:nvSpPr>
          <p:cNvPr id="5" name="Rounded Rectangle 4"/>
          <p:cNvSpPr/>
          <p:nvPr/>
        </p:nvSpPr>
        <p:spPr>
          <a:xfrm>
            <a:off x="4298648" y="1972927"/>
            <a:ext cx="799562" cy="414340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p:cNvSpPr txBox="1"/>
          <p:nvPr/>
        </p:nvSpPr>
        <p:spPr>
          <a:xfrm>
            <a:off x="7358082" y="3000372"/>
            <a:ext cx="1571604" cy="2308324"/>
          </a:xfrm>
          <a:prstGeom prst="rect">
            <a:avLst/>
          </a:prstGeom>
          <a:noFill/>
        </p:spPr>
        <p:txBody>
          <a:bodyPr wrap="square" rtlCol="0">
            <a:spAutoFit/>
          </a:bodyPr>
          <a:lstStyle/>
          <a:p>
            <a:r>
              <a:rPr lang="en-GB" dirty="0" smtClean="0">
                <a:solidFill>
                  <a:schemeClr val="bg1"/>
                </a:solidFill>
              </a:rPr>
              <a:t>Events passed onto the Listener are filtered</a:t>
            </a:r>
            <a:endParaRPr lang="en-GB" dirty="0">
              <a:solidFill>
                <a:schemeClr val="bg1"/>
              </a:solidFill>
            </a:endParaRPr>
          </a:p>
        </p:txBody>
      </p:sp>
      <p:sp>
        <p:nvSpPr>
          <p:cNvPr id="7" name="TextBox 6"/>
          <p:cNvSpPr txBox="1"/>
          <p:nvPr/>
        </p:nvSpPr>
        <p:spPr>
          <a:xfrm>
            <a:off x="7412336" y="6019265"/>
            <a:ext cx="1220206" cy="200055"/>
          </a:xfrm>
          <a:prstGeom prst="rect">
            <a:avLst/>
          </a:prstGeom>
          <a:noFill/>
        </p:spPr>
        <p:txBody>
          <a:bodyPr wrap="none" rtlCol="0">
            <a:spAutoFit/>
          </a:bodyPr>
          <a:lstStyle/>
          <a:p>
            <a:r>
              <a:rPr lang="en-GB" sz="700" dirty="0" smtClean="0">
                <a:solidFill>
                  <a:schemeClr val="bg1"/>
                </a:solidFill>
              </a:rPr>
              <a:t>http://www.espertech.com</a:t>
            </a:r>
            <a:endParaRPr lang="en-GB" sz="700" dirty="0">
              <a:solidFill>
                <a:schemeClr val="bg1"/>
              </a:solidFill>
            </a:endParaRPr>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fr-FR" dirty="0" smtClean="0"/>
              <a:t>CEP / EDA augments and </a:t>
            </a:r>
            <a:r>
              <a:rPr lang="fr-FR" dirty="0" err="1" smtClean="0"/>
              <a:t>enhances</a:t>
            </a:r>
            <a:r>
              <a:rPr lang="fr-FR" dirty="0" smtClean="0"/>
              <a:t> SOA</a:t>
            </a:r>
          </a:p>
          <a:p>
            <a:r>
              <a:rPr lang="en-GB" dirty="0" smtClean="0"/>
              <a:t>Event-Driven SOA</a:t>
            </a:r>
          </a:p>
          <a:p>
            <a:pPr lvl="1"/>
            <a:r>
              <a:rPr lang="en-GB" dirty="0" smtClean="0"/>
              <a:t>Notable event occurs that can trigger a service invocation</a:t>
            </a:r>
          </a:p>
          <a:p>
            <a:r>
              <a:rPr lang="en-GB" dirty="0" smtClean="0"/>
              <a:t>Service Generation of Events</a:t>
            </a:r>
          </a:p>
          <a:p>
            <a:pPr lvl="1"/>
            <a:r>
              <a:rPr lang="en-GB" dirty="0" smtClean="0"/>
              <a:t>Service invocation generates an event which is dispatched to all subscribers who have registered an interest</a:t>
            </a:r>
          </a:p>
          <a:p>
            <a:pPr lvl="1"/>
            <a:endParaRPr lang="en-GB" dirty="0" smtClean="0"/>
          </a:p>
          <a:p>
            <a:pPr lvl="1"/>
            <a:endParaRPr lang="en-GB" dirty="0"/>
          </a:p>
        </p:txBody>
      </p:sp>
      <p:sp>
        <p:nvSpPr>
          <p:cNvPr id="2" name="Title 1"/>
          <p:cNvSpPr>
            <a:spLocks noGrp="1"/>
          </p:cNvSpPr>
          <p:nvPr>
            <p:ph type="title"/>
          </p:nvPr>
        </p:nvSpPr>
        <p:spPr/>
        <p:txBody>
          <a:bodyPr/>
          <a:lstStyle/>
          <a:p>
            <a:r>
              <a:rPr lang="en-GB" dirty="0" smtClean="0"/>
              <a:t>SOA and CEP</a:t>
            </a:r>
            <a:endParaRPr lang="en-GB" dirty="0"/>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endParaRPr lang="en-GB"/>
          </a:p>
        </p:txBody>
      </p:sp>
      <p:sp>
        <p:nvSpPr>
          <p:cNvPr id="2" name="Title 1"/>
          <p:cNvSpPr>
            <a:spLocks noGrp="1"/>
          </p:cNvSpPr>
          <p:nvPr>
            <p:ph type="title"/>
          </p:nvPr>
        </p:nvSpPr>
        <p:spPr/>
        <p:txBody>
          <a:bodyPr/>
          <a:lstStyle/>
          <a:p>
            <a:r>
              <a:rPr lang="en-GB" dirty="0" smtClean="0"/>
              <a:t>SOA and CEP</a:t>
            </a:r>
            <a:endParaRPr lang="en-GB" dirty="0"/>
          </a:p>
        </p:txBody>
      </p:sp>
      <p:pic>
        <p:nvPicPr>
          <p:cNvPr id="6146" name="Picture 2"/>
          <p:cNvPicPr>
            <a:picLocks noChangeAspect="1" noChangeArrowheads="1"/>
          </p:cNvPicPr>
          <p:nvPr/>
        </p:nvPicPr>
        <p:blipFill>
          <a:blip r:embed="rId2"/>
          <a:srcRect/>
          <a:stretch>
            <a:fillRect/>
          </a:stretch>
        </p:blipFill>
        <p:spPr bwMode="auto">
          <a:xfrm>
            <a:off x="1428728" y="1285860"/>
            <a:ext cx="6243639" cy="4691259"/>
          </a:xfrm>
          <a:prstGeom prst="rect">
            <a:avLst/>
          </a:prstGeom>
          <a:noFill/>
          <a:ln w="9525">
            <a:noFill/>
            <a:miter lim="800000"/>
            <a:headEnd/>
            <a:tailEnd/>
          </a:ln>
          <a:effectLst/>
        </p:spPr>
      </p:pic>
      <p:sp>
        <p:nvSpPr>
          <p:cNvPr id="4" name="Rectangle 3"/>
          <p:cNvSpPr/>
          <p:nvPr/>
        </p:nvSpPr>
        <p:spPr>
          <a:xfrm>
            <a:off x="4143372" y="6357958"/>
            <a:ext cx="4786346" cy="307777"/>
          </a:xfrm>
          <a:prstGeom prst="rect">
            <a:avLst/>
          </a:prstGeom>
        </p:spPr>
        <p:txBody>
          <a:bodyPr wrap="square">
            <a:spAutoFit/>
          </a:bodyPr>
          <a:lstStyle/>
          <a:p>
            <a:r>
              <a:rPr lang="en-GB" sz="1400" dirty="0" smtClean="0"/>
              <a:t>http://dist.codehaus.org/esper/NYJavaSIG_May_30_2007.pdf</a:t>
            </a:r>
            <a:endParaRPr lang="en-GB" sz="1400" dirty="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GB" dirty="0" err="1" smtClean="0"/>
              <a:t>Nesper</a:t>
            </a:r>
            <a:endParaRPr lang="en-GB" dirty="0" smtClean="0"/>
          </a:p>
          <a:p>
            <a:r>
              <a:rPr lang="en-GB" dirty="0" smtClean="0"/>
              <a:t>BizTalk RFID</a:t>
            </a:r>
            <a:endParaRPr lang="en-GB" dirty="0"/>
          </a:p>
        </p:txBody>
      </p:sp>
      <p:sp>
        <p:nvSpPr>
          <p:cNvPr id="2" name="Title 1"/>
          <p:cNvSpPr>
            <a:spLocks noGrp="1"/>
          </p:cNvSpPr>
          <p:nvPr>
            <p:ph type="title"/>
          </p:nvPr>
        </p:nvSpPr>
        <p:spPr/>
        <p:txBody>
          <a:bodyPr/>
          <a:lstStyle/>
          <a:p>
            <a:r>
              <a:rPr lang="en-GB" dirty="0" smtClean="0"/>
              <a:t>Event Processing Examples</a:t>
            </a:r>
            <a:endParaRPr lang="en-GB" dirty="0"/>
          </a:p>
        </p:txBody>
      </p: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CEP Example - </a:t>
            </a:r>
            <a:r>
              <a:rPr lang="en-GB" dirty="0" err="1" smtClean="0"/>
              <a:t>NEsper</a:t>
            </a:r>
            <a:endParaRPr lang="en-GB" dirty="0"/>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(N)ESPER Architecture</a:t>
            </a:r>
            <a:endParaRPr lang="en-GB" dirty="0"/>
          </a:p>
        </p:txBody>
      </p:sp>
      <p:pic>
        <p:nvPicPr>
          <p:cNvPr id="2051" name="Picture 3"/>
          <p:cNvPicPr>
            <a:picLocks noChangeAspect="1" noChangeArrowheads="1"/>
          </p:cNvPicPr>
          <p:nvPr/>
        </p:nvPicPr>
        <p:blipFill>
          <a:blip r:embed="rId3"/>
          <a:srcRect/>
          <a:stretch>
            <a:fillRect/>
          </a:stretch>
        </p:blipFill>
        <p:spPr bwMode="auto">
          <a:xfrm>
            <a:off x="366683" y="1319199"/>
            <a:ext cx="8348663" cy="4211179"/>
          </a:xfrm>
          <a:prstGeom prst="rect">
            <a:avLst/>
          </a:prstGeom>
          <a:noFill/>
          <a:ln w="9525">
            <a:noFill/>
            <a:miter lim="800000"/>
            <a:headEnd/>
            <a:tailEnd/>
          </a:ln>
          <a:effectLst/>
        </p:spPr>
      </p:pic>
      <p:sp>
        <p:nvSpPr>
          <p:cNvPr id="6" name="TextBox 5"/>
          <p:cNvSpPr txBox="1"/>
          <p:nvPr/>
        </p:nvSpPr>
        <p:spPr>
          <a:xfrm>
            <a:off x="3848088" y="5795982"/>
            <a:ext cx="1944315" cy="276999"/>
          </a:xfrm>
          <a:prstGeom prst="rect">
            <a:avLst/>
          </a:prstGeom>
          <a:noFill/>
        </p:spPr>
        <p:txBody>
          <a:bodyPr wrap="none" rtlCol="0">
            <a:spAutoFit/>
          </a:bodyPr>
          <a:lstStyle/>
          <a:p>
            <a:r>
              <a:rPr lang="en-GB" sz="1200" dirty="0" smtClean="0">
                <a:solidFill>
                  <a:schemeClr val="bg1"/>
                </a:solidFill>
              </a:rPr>
              <a:t>http://www.espertech.com</a:t>
            </a:r>
            <a:endParaRPr lang="en-GB" sz="1200" dirty="0">
              <a:solidFill>
                <a:schemeClr val="bg1"/>
              </a:solidFill>
            </a:endParaRPr>
          </a:p>
        </p:txBody>
      </p:sp>
      <p:sp>
        <p:nvSpPr>
          <p:cNvPr id="7" name="Rounded Rectangle 6"/>
          <p:cNvSpPr/>
          <p:nvPr/>
        </p:nvSpPr>
        <p:spPr bwMode="auto">
          <a:xfrm>
            <a:off x="6591300" y="2543175"/>
            <a:ext cx="1104900" cy="647700"/>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w="9525" cap="flat" cmpd="sng" algn="ctr">
            <a:solidFill>
              <a:schemeClr val="tx1"/>
            </a:solidFill>
            <a:prstDash val="solid"/>
            <a:round/>
            <a:headEnd type="none" w="med" len="med"/>
            <a:tailEnd type="none" w="med" len="med"/>
          </a:ln>
          <a:effectLst>
            <a:softEdge rad="12700"/>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1600" dirty="0" smtClean="0">
                <a:solidFill>
                  <a:schemeClr val="bg1"/>
                </a:solidFill>
              </a:rPr>
              <a:t>Listeners</a:t>
            </a:r>
            <a:endParaRPr kumimoji="0" lang="en-GB" sz="1600" b="0" i="0" u="none" strike="noStrike" cap="none" normalizeH="0" baseline="0" dirty="0" smtClean="0">
              <a:ln>
                <a:noFill/>
              </a:ln>
              <a:solidFill>
                <a:schemeClr val="bg1"/>
              </a:solidFill>
              <a:effectLst/>
              <a:latin typeface="Arial" charset="0"/>
              <a:ea typeface="ＭＳ Ｐゴシック" pitchFamily="8" charset="-128"/>
            </a:endParaRPr>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ESP and CEP</a:t>
            </a:r>
            <a:endParaRPr lang="en-GB" dirty="0"/>
          </a:p>
        </p:txBody>
      </p:sp>
      <p:pic>
        <p:nvPicPr>
          <p:cNvPr id="3074" name="Picture 2"/>
          <p:cNvPicPr>
            <a:picLocks noChangeAspect="1" noChangeArrowheads="1"/>
          </p:cNvPicPr>
          <p:nvPr/>
        </p:nvPicPr>
        <p:blipFill>
          <a:blip r:embed="rId3"/>
          <a:srcRect/>
          <a:stretch>
            <a:fillRect/>
          </a:stretch>
        </p:blipFill>
        <p:spPr bwMode="auto">
          <a:xfrm>
            <a:off x="857224" y="1785926"/>
            <a:ext cx="7500487" cy="3343289"/>
          </a:xfrm>
          <a:prstGeom prst="rect">
            <a:avLst/>
          </a:prstGeom>
          <a:noFill/>
          <a:ln w="9525">
            <a:noFill/>
            <a:miter lim="800000"/>
            <a:headEnd/>
            <a:tailEnd/>
          </a:ln>
          <a:effectLst/>
        </p:spPr>
      </p:pic>
      <p:sp>
        <p:nvSpPr>
          <p:cNvPr id="4" name="Oval 3"/>
          <p:cNvSpPr/>
          <p:nvPr/>
        </p:nvSpPr>
        <p:spPr>
          <a:xfrm>
            <a:off x="4876799" y="3495675"/>
            <a:ext cx="819151" cy="1219214"/>
          </a:xfrm>
          <a:prstGeom prst="ellipse">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2143115" y="5524516"/>
            <a:ext cx="5632311" cy="461665"/>
          </a:xfrm>
          <a:prstGeom prst="rect">
            <a:avLst/>
          </a:prstGeom>
          <a:noFill/>
        </p:spPr>
        <p:txBody>
          <a:bodyPr wrap="none" rtlCol="0">
            <a:spAutoFit/>
          </a:bodyPr>
          <a:lstStyle/>
          <a:p>
            <a:r>
              <a:rPr lang="en-GB" dirty="0" smtClean="0">
                <a:solidFill>
                  <a:schemeClr val="bg1"/>
                </a:solidFill>
              </a:rPr>
              <a:t>Sliding windows, Aggregation, Causality</a:t>
            </a:r>
            <a:endParaRPr lang="en-GB" dirty="0">
              <a:solidFill>
                <a:schemeClr val="bg1"/>
              </a:solidFill>
            </a:endParaRPr>
          </a:p>
        </p:txBody>
      </p:sp>
      <p:sp>
        <p:nvSpPr>
          <p:cNvPr id="8" name="Oval 7"/>
          <p:cNvSpPr/>
          <p:nvPr/>
        </p:nvSpPr>
        <p:spPr bwMode="auto">
          <a:xfrm>
            <a:off x="2476500" y="2609850"/>
            <a:ext cx="1857375" cy="438150"/>
          </a:xfrm>
          <a:prstGeom prst="ellipse">
            <a:avLst/>
          </a:prstGeom>
          <a:noFill/>
          <a:ln w="508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9" name="Oval 8"/>
          <p:cNvSpPr/>
          <p:nvPr/>
        </p:nvSpPr>
        <p:spPr bwMode="auto">
          <a:xfrm>
            <a:off x="2838450" y="3352800"/>
            <a:ext cx="1114425" cy="428625"/>
          </a:xfrm>
          <a:prstGeom prst="ellipse">
            <a:avLst/>
          </a:prstGeom>
          <a:noFill/>
          <a:ln w="508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10" name="Oval 9"/>
          <p:cNvSpPr/>
          <p:nvPr/>
        </p:nvSpPr>
        <p:spPr bwMode="auto">
          <a:xfrm rot="20422120">
            <a:off x="4031873" y="3431867"/>
            <a:ext cx="468224" cy="1242965"/>
          </a:xfrm>
          <a:prstGeom prst="ellipse">
            <a:avLst/>
          </a:prstGeom>
          <a:noFill/>
          <a:ln w="508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11" name="TextBox 10"/>
          <p:cNvSpPr txBox="1"/>
          <p:nvPr/>
        </p:nvSpPr>
        <p:spPr>
          <a:xfrm>
            <a:off x="3422785" y="6029898"/>
            <a:ext cx="1944315" cy="276999"/>
          </a:xfrm>
          <a:prstGeom prst="rect">
            <a:avLst/>
          </a:prstGeom>
          <a:noFill/>
        </p:spPr>
        <p:txBody>
          <a:bodyPr wrap="none" rtlCol="0">
            <a:spAutoFit/>
          </a:bodyPr>
          <a:lstStyle/>
          <a:p>
            <a:r>
              <a:rPr lang="en-GB" sz="1200" dirty="0" smtClean="0">
                <a:solidFill>
                  <a:schemeClr val="bg1"/>
                </a:solidFill>
              </a:rPr>
              <a:t>http://www.espertech.com</a:t>
            </a:r>
            <a:endParaRPr lang="en-GB" sz="1200" dirty="0">
              <a:solidFill>
                <a:schemeClr val="bg1"/>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P spid="1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NEsper</a:t>
            </a:r>
            <a:r>
              <a:rPr lang="en-GB" dirty="0" smtClean="0"/>
              <a:t> &amp; BAM Demo</a:t>
            </a:r>
            <a:endParaRPr lang="en-GB" dirty="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GB" dirty="0" smtClean="0"/>
              <a:t>Introduction</a:t>
            </a:r>
          </a:p>
          <a:p>
            <a:r>
              <a:rPr lang="en-GB" dirty="0" smtClean="0"/>
              <a:t>What is CEP ?</a:t>
            </a:r>
          </a:p>
          <a:p>
            <a:r>
              <a:rPr lang="en-GB" dirty="0" smtClean="0"/>
              <a:t>Typical Application and Architecture</a:t>
            </a:r>
          </a:p>
          <a:p>
            <a:r>
              <a:rPr lang="en-GB" dirty="0" smtClean="0"/>
              <a:t>Event Query Languages</a:t>
            </a:r>
          </a:p>
          <a:p>
            <a:r>
              <a:rPr lang="en-GB" dirty="0" smtClean="0"/>
              <a:t>Event Processing Examples</a:t>
            </a:r>
          </a:p>
          <a:p>
            <a:pPr lvl="1"/>
            <a:r>
              <a:rPr lang="en-GB" dirty="0" err="1" smtClean="0"/>
              <a:t>NEsper</a:t>
            </a:r>
            <a:endParaRPr lang="en-GB" dirty="0" smtClean="0"/>
          </a:p>
          <a:p>
            <a:pPr lvl="1"/>
            <a:r>
              <a:rPr lang="en-GB" dirty="0" smtClean="0"/>
              <a:t>BizTalk RFID</a:t>
            </a:r>
          </a:p>
          <a:p>
            <a:r>
              <a:rPr lang="en-GB" dirty="0" smtClean="0"/>
              <a:t>Demo</a:t>
            </a:r>
            <a:endParaRPr lang="en-GB" dirty="0"/>
          </a:p>
        </p:txBody>
      </p:sp>
      <p:sp>
        <p:nvSpPr>
          <p:cNvPr id="2" name="Title 1"/>
          <p:cNvSpPr>
            <a:spLocks noGrp="1"/>
          </p:cNvSpPr>
          <p:nvPr>
            <p:ph type="title"/>
          </p:nvPr>
        </p:nvSpPr>
        <p:spPr/>
        <p:txBody>
          <a:bodyPr/>
          <a:lstStyle/>
          <a:p>
            <a:r>
              <a:rPr lang="en-GB" dirty="0" smtClean="0"/>
              <a:t>Agenda</a:t>
            </a:r>
            <a:endParaRPr lang="en-GB" dirty="0"/>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Contextual Architecture</a:t>
            </a:r>
            <a:endParaRPr lang="en-GB" dirty="0"/>
          </a:p>
        </p:txBody>
      </p:sp>
      <p:sp>
        <p:nvSpPr>
          <p:cNvPr id="5" name="Rounded Rectangle 4"/>
          <p:cNvSpPr/>
          <p:nvPr/>
        </p:nvSpPr>
        <p:spPr bwMode="auto">
          <a:xfrm>
            <a:off x="1381540" y="2792896"/>
            <a:ext cx="2355574" cy="115294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2400" b="0" i="0" u="none" strike="noStrike" cap="none" normalizeH="0" baseline="0" dirty="0" err="1" smtClean="0">
                <a:ln>
                  <a:noFill/>
                </a:ln>
                <a:solidFill>
                  <a:schemeClr val="tx1"/>
                </a:solidFill>
                <a:effectLst/>
                <a:latin typeface="Arial" charset="0"/>
                <a:ea typeface="ＭＳ Ｐゴシック" pitchFamily="8" charset="-128"/>
              </a:rPr>
              <a:t>NEsper</a:t>
            </a:r>
            <a:endParaRPr kumimoji="0" lang="en-GB" sz="2400" b="0" i="0" u="none" strike="noStrike" cap="none" normalizeH="0" baseline="0" dirty="0" smtClean="0">
              <a:ln>
                <a:noFill/>
              </a:ln>
              <a:solidFill>
                <a:schemeClr val="tx1"/>
              </a:solidFill>
              <a:effectLst/>
              <a:latin typeface="Arial" charset="0"/>
              <a:ea typeface="ＭＳ Ｐゴシック" pitchFamily="8" charset="-128"/>
            </a:endParaRPr>
          </a:p>
        </p:txBody>
      </p:sp>
      <p:sp>
        <p:nvSpPr>
          <p:cNvPr id="6" name="Rounded Rectangle 5"/>
          <p:cNvSpPr/>
          <p:nvPr/>
        </p:nvSpPr>
        <p:spPr bwMode="auto">
          <a:xfrm>
            <a:off x="5635486" y="2454965"/>
            <a:ext cx="1620079" cy="1699592"/>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GB" dirty="0" smtClean="0"/>
              <a:t>B</a:t>
            </a:r>
            <a:r>
              <a:rPr kumimoji="0" lang="en-GB" sz="2400" b="0" i="0" u="none" strike="noStrike" cap="none" normalizeH="0" baseline="0" dirty="0" smtClean="0">
                <a:ln>
                  <a:noFill/>
                </a:ln>
                <a:solidFill>
                  <a:schemeClr val="tx1"/>
                </a:solidFill>
                <a:effectLst/>
                <a:latin typeface="Arial" charset="0"/>
                <a:ea typeface="ＭＳ Ｐゴシック" pitchFamily="8" charset="-128"/>
              </a:rPr>
              <a:t>izTalk BAM</a:t>
            </a:r>
          </a:p>
        </p:txBody>
      </p:sp>
      <p:sp>
        <p:nvSpPr>
          <p:cNvPr id="7" name="Rounded Rectangle 6"/>
          <p:cNvSpPr/>
          <p:nvPr/>
        </p:nvSpPr>
        <p:spPr bwMode="auto">
          <a:xfrm>
            <a:off x="7404652" y="2484783"/>
            <a:ext cx="1242391" cy="161013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2400" b="0" i="0" u="none" strike="noStrike" cap="none" normalizeH="0" baseline="0" dirty="0" smtClean="0">
                <a:ln>
                  <a:noFill/>
                </a:ln>
                <a:solidFill>
                  <a:schemeClr val="tx1"/>
                </a:solidFill>
                <a:effectLst/>
                <a:latin typeface="Arial" charset="0"/>
                <a:ea typeface="ＭＳ Ｐゴシック" pitchFamily="8" charset="-128"/>
              </a:rPr>
              <a:t>BAM Portal</a:t>
            </a:r>
          </a:p>
        </p:txBody>
      </p:sp>
      <p:sp>
        <p:nvSpPr>
          <p:cNvPr id="8" name="Right Arrow 7"/>
          <p:cNvSpPr/>
          <p:nvPr/>
        </p:nvSpPr>
        <p:spPr bwMode="auto">
          <a:xfrm>
            <a:off x="3766931" y="3120887"/>
            <a:ext cx="1808921" cy="496957"/>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2400" b="0" i="0" u="none" strike="noStrike" cap="none" normalizeH="0" baseline="0" dirty="0" smtClean="0">
                <a:ln>
                  <a:noFill/>
                </a:ln>
                <a:solidFill>
                  <a:schemeClr val="tx1"/>
                </a:solidFill>
                <a:effectLst/>
                <a:latin typeface="Arial" charset="0"/>
                <a:ea typeface="ＭＳ Ｐゴシック" pitchFamily="8" charset="-128"/>
              </a:rPr>
              <a:t>Filtered Events</a:t>
            </a:r>
          </a:p>
        </p:txBody>
      </p:sp>
      <p:sp>
        <p:nvSpPr>
          <p:cNvPr id="9" name="Right Arrow 8"/>
          <p:cNvSpPr/>
          <p:nvPr/>
        </p:nvSpPr>
        <p:spPr bwMode="auto">
          <a:xfrm rot="18815483">
            <a:off x="4204252" y="4363278"/>
            <a:ext cx="765313" cy="496956"/>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10" name="Right Arrow 9"/>
          <p:cNvSpPr/>
          <p:nvPr/>
        </p:nvSpPr>
        <p:spPr bwMode="auto">
          <a:xfrm rot="16016708">
            <a:off x="5208103" y="4432852"/>
            <a:ext cx="755374" cy="536713"/>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11" name="TextBox 10"/>
          <p:cNvSpPr txBox="1"/>
          <p:nvPr/>
        </p:nvSpPr>
        <p:spPr bwMode="auto">
          <a:xfrm>
            <a:off x="3627784" y="5367131"/>
            <a:ext cx="3690177" cy="400110"/>
          </a:xfrm>
          <a:prstGeom prst="rect">
            <a:avLst/>
          </a:prstGeom>
          <a:noFill/>
          <a:ln w="9525">
            <a:noFill/>
            <a:miter lim="800000"/>
            <a:headEnd/>
            <a:tailEnd/>
          </a:ln>
        </p:spPr>
        <p:txBody>
          <a:bodyPr wrap="none" rtlCol="0">
            <a:spAutoFit/>
          </a:bodyPr>
          <a:lstStyle/>
          <a:p>
            <a:r>
              <a:rPr lang="en-GB" sz="2000" dirty="0" smtClean="0">
                <a:solidFill>
                  <a:schemeClr val="bg1"/>
                </a:solidFill>
              </a:rPr>
              <a:t>WCF, WF, BizTalk BAM Events</a:t>
            </a:r>
            <a:endParaRPr lang="en-GB" sz="2000" dirty="0">
              <a:solidFill>
                <a:schemeClr val="bg1"/>
              </a:solidFill>
            </a:endParaRPr>
          </a:p>
        </p:txBody>
      </p:sp>
      <p:sp>
        <p:nvSpPr>
          <p:cNvPr id="12" name="Rounded Rectangle 11"/>
          <p:cNvSpPr/>
          <p:nvPr/>
        </p:nvSpPr>
        <p:spPr bwMode="auto">
          <a:xfrm>
            <a:off x="1381539" y="4492487"/>
            <a:ext cx="2176670" cy="864705"/>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2400" b="0" i="0" u="none" strike="noStrike" cap="none" normalizeH="0" baseline="0" dirty="0" smtClean="0">
                <a:ln>
                  <a:noFill/>
                </a:ln>
                <a:solidFill>
                  <a:schemeClr val="tx1"/>
                </a:solidFill>
                <a:effectLst/>
                <a:latin typeface="Arial" charset="0"/>
                <a:ea typeface="ＭＳ Ｐゴシック" pitchFamily="8" charset="-128"/>
              </a:rPr>
              <a:t>BizTalk RFID</a:t>
            </a:r>
          </a:p>
        </p:txBody>
      </p:sp>
      <p:sp>
        <p:nvSpPr>
          <p:cNvPr id="13" name="Right Arrow 12"/>
          <p:cNvSpPr/>
          <p:nvPr/>
        </p:nvSpPr>
        <p:spPr bwMode="auto">
          <a:xfrm>
            <a:off x="278296" y="3101009"/>
            <a:ext cx="1113183" cy="397565"/>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dirty="0" smtClean="0">
                <a:ln>
                  <a:noFill/>
                </a:ln>
                <a:solidFill>
                  <a:schemeClr val="bg1"/>
                </a:solidFill>
                <a:effectLst/>
                <a:latin typeface="Arial" charset="0"/>
                <a:ea typeface="ＭＳ Ｐゴシック" pitchFamily="8" charset="-128"/>
              </a:rPr>
              <a:t>Event Streams</a:t>
            </a:r>
          </a:p>
        </p:txBody>
      </p:sp>
      <p:sp>
        <p:nvSpPr>
          <p:cNvPr id="14" name="Right Arrow 13"/>
          <p:cNvSpPr/>
          <p:nvPr/>
        </p:nvSpPr>
        <p:spPr bwMode="auto">
          <a:xfrm>
            <a:off x="288234" y="4711148"/>
            <a:ext cx="914400" cy="43732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600" b="0" i="0" u="none" strike="noStrike" cap="none" normalizeH="0" baseline="0" dirty="0" smtClean="0">
                <a:ln>
                  <a:noFill/>
                </a:ln>
                <a:solidFill>
                  <a:schemeClr val="bg1"/>
                </a:solidFill>
                <a:effectLst/>
                <a:latin typeface="Arial" charset="0"/>
                <a:ea typeface="ＭＳ Ｐゴシック" pitchFamily="8" charset="-128"/>
              </a:rPr>
              <a:t>RFID</a:t>
            </a:r>
            <a:r>
              <a:rPr kumimoji="0" lang="en-GB" sz="1600" b="0" i="0" u="none" strike="noStrike" cap="none" normalizeH="0" dirty="0" smtClean="0">
                <a:ln>
                  <a:noFill/>
                </a:ln>
                <a:solidFill>
                  <a:schemeClr val="bg1"/>
                </a:solidFill>
                <a:effectLst/>
                <a:latin typeface="Arial" charset="0"/>
                <a:ea typeface="ＭＳ Ｐゴシック" pitchFamily="8" charset="-128"/>
              </a:rPr>
              <a:t> Events</a:t>
            </a:r>
            <a:endParaRPr kumimoji="0" lang="en-GB" sz="1600" b="0" i="0" u="none" strike="noStrike" cap="none" normalizeH="0" baseline="0" dirty="0" smtClean="0">
              <a:ln>
                <a:noFill/>
              </a:ln>
              <a:solidFill>
                <a:schemeClr val="bg1"/>
              </a:solidFill>
              <a:effectLst/>
              <a:latin typeface="Arial" charset="0"/>
              <a:ea typeface="ＭＳ Ｐゴシック" pitchFamily="8" charset="-128"/>
            </a:endParaRPr>
          </a:p>
        </p:txBody>
      </p:sp>
      <p:sp>
        <p:nvSpPr>
          <p:cNvPr id="15" name="Rounded Rectangle 14"/>
          <p:cNvSpPr/>
          <p:nvPr/>
        </p:nvSpPr>
        <p:spPr bwMode="auto">
          <a:xfrm>
            <a:off x="168965" y="2107096"/>
            <a:ext cx="8975035" cy="2186608"/>
          </a:xfrm>
          <a:prstGeom prst="roundRect">
            <a:avLst/>
          </a:prstGeom>
          <a:noFill/>
          <a:ln w="38100" cap="flat" cmpd="sng" algn="ctr">
            <a:solidFill>
              <a:srgbClr val="FFFF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GB" dirty="0" smtClean="0">
                <a:solidFill>
                  <a:schemeClr val="bg1"/>
                </a:solidFill>
              </a:rPr>
              <a:t>Demo Scope</a:t>
            </a:r>
            <a:endParaRPr kumimoji="0" lang="en-GB" sz="2400" b="0" i="0" u="none" strike="noStrike" cap="none" normalizeH="0" baseline="0" dirty="0" smtClean="0">
              <a:ln>
                <a:noFill/>
              </a:ln>
              <a:solidFill>
                <a:schemeClr val="bg1"/>
              </a:solidFill>
              <a:effectLst/>
              <a:latin typeface="Arial" charset="0"/>
              <a:ea typeface="ＭＳ Ｐゴシック" pitchFamily="8" charset="-128"/>
            </a:endParaRPr>
          </a:p>
        </p:txBody>
      </p:sp>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Market Data Feed Scenario</a:t>
            </a:r>
            <a:endParaRPr lang="en-GB" dirty="0"/>
          </a:p>
        </p:txBody>
      </p:sp>
      <p:sp>
        <p:nvSpPr>
          <p:cNvPr id="3" name="Right Arrow 2"/>
          <p:cNvSpPr/>
          <p:nvPr/>
        </p:nvSpPr>
        <p:spPr>
          <a:xfrm>
            <a:off x="642910" y="2285992"/>
            <a:ext cx="2857520" cy="12144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Data Feed A</a:t>
            </a:r>
            <a:endParaRPr lang="en-GB" dirty="0"/>
          </a:p>
        </p:txBody>
      </p:sp>
      <p:sp>
        <p:nvSpPr>
          <p:cNvPr id="4" name="Right Arrow 3"/>
          <p:cNvSpPr/>
          <p:nvPr/>
        </p:nvSpPr>
        <p:spPr>
          <a:xfrm>
            <a:off x="642910" y="3714752"/>
            <a:ext cx="2786082" cy="10715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Data Feed B</a:t>
            </a:r>
            <a:endParaRPr lang="en-GB" dirty="0"/>
          </a:p>
        </p:txBody>
      </p:sp>
      <p:sp>
        <p:nvSpPr>
          <p:cNvPr id="5" name="Rounded Rectangle 4"/>
          <p:cNvSpPr/>
          <p:nvPr/>
        </p:nvSpPr>
        <p:spPr>
          <a:xfrm>
            <a:off x="2000232" y="1785926"/>
            <a:ext cx="285752" cy="3133944"/>
          </a:xfrm>
          <a:prstGeom prst="roundRect">
            <a:avLst/>
          </a:prstGeom>
          <a:noFill/>
          <a:ln>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p:cNvSpPr txBox="1"/>
          <p:nvPr/>
        </p:nvSpPr>
        <p:spPr>
          <a:xfrm>
            <a:off x="0" y="4985731"/>
            <a:ext cx="3051313" cy="830997"/>
          </a:xfrm>
          <a:prstGeom prst="rect">
            <a:avLst/>
          </a:prstGeom>
          <a:noFill/>
        </p:spPr>
        <p:txBody>
          <a:bodyPr wrap="square" rtlCol="0">
            <a:spAutoFit/>
          </a:bodyPr>
          <a:lstStyle/>
          <a:p>
            <a:r>
              <a:rPr lang="en-GB" sz="1600" dirty="0" smtClean="0">
                <a:solidFill>
                  <a:schemeClr val="bg1"/>
                </a:solidFill>
              </a:rPr>
              <a:t>select event count in 1 sec window. Insert into </a:t>
            </a:r>
            <a:r>
              <a:rPr lang="en-GB" sz="1600" dirty="0" err="1" smtClean="0">
                <a:solidFill>
                  <a:schemeClr val="bg1"/>
                </a:solidFill>
              </a:rPr>
              <a:t>TicksPerSecond</a:t>
            </a:r>
            <a:endParaRPr lang="en-GB" sz="1600" dirty="0">
              <a:solidFill>
                <a:schemeClr val="bg1"/>
              </a:solidFill>
            </a:endParaRPr>
          </a:p>
        </p:txBody>
      </p:sp>
      <p:sp>
        <p:nvSpPr>
          <p:cNvPr id="7" name="Right Arrow 6"/>
          <p:cNvSpPr/>
          <p:nvPr/>
        </p:nvSpPr>
        <p:spPr>
          <a:xfrm>
            <a:off x="2938865" y="5232345"/>
            <a:ext cx="4643470" cy="928694"/>
          </a:xfrm>
          <a:prstGeom prst="right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TicksPerSecond</a:t>
            </a:r>
            <a:endParaRPr lang="en-GB" dirty="0"/>
          </a:p>
        </p:txBody>
      </p:sp>
      <p:cxnSp>
        <p:nvCxnSpPr>
          <p:cNvPr id="9" name="Shape 8"/>
          <p:cNvCxnSpPr>
            <a:endCxn id="7" idx="1"/>
          </p:cNvCxnSpPr>
          <p:nvPr/>
        </p:nvCxnSpPr>
        <p:spPr>
          <a:xfrm flipV="1">
            <a:off x="1673525" y="5696692"/>
            <a:ext cx="1265340" cy="13995"/>
          </a:xfrm>
          <a:prstGeom prst="curvedConnector3">
            <a:avLst>
              <a:gd name="adj1" fmla="val 50000"/>
            </a:avLst>
          </a:prstGeom>
          <a:ln>
            <a:tailEnd type="arrow"/>
          </a:ln>
        </p:spPr>
        <p:style>
          <a:lnRef idx="3">
            <a:schemeClr val="accent6"/>
          </a:lnRef>
          <a:fillRef idx="0">
            <a:schemeClr val="accent6"/>
          </a:fillRef>
          <a:effectRef idx="2">
            <a:schemeClr val="accent6"/>
          </a:effectRef>
          <a:fontRef idx="minor">
            <a:schemeClr val="tx1"/>
          </a:fontRef>
        </p:style>
      </p:cxnSp>
      <p:sp>
        <p:nvSpPr>
          <p:cNvPr id="10" name="Rounded Rectangle 9"/>
          <p:cNvSpPr/>
          <p:nvPr/>
        </p:nvSpPr>
        <p:spPr>
          <a:xfrm>
            <a:off x="3786182" y="1785926"/>
            <a:ext cx="1071570" cy="4416091"/>
          </a:xfrm>
          <a:prstGeom prst="roundRect">
            <a:avLst/>
          </a:prstGeom>
          <a:noFill/>
          <a:ln>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ounded Rectangle 10"/>
          <p:cNvSpPr/>
          <p:nvPr/>
        </p:nvSpPr>
        <p:spPr>
          <a:xfrm>
            <a:off x="5286380" y="1785926"/>
            <a:ext cx="1071570" cy="4416091"/>
          </a:xfrm>
          <a:prstGeom prst="roundRect">
            <a:avLst/>
          </a:prstGeom>
          <a:noFill/>
          <a:ln>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p:cNvSpPr txBox="1"/>
          <p:nvPr/>
        </p:nvSpPr>
        <p:spPr>
          <a:xfrm>
            <a:off x="6423177" y="2302761"/>
            <a:ext cx="2571736" cy="2400657"/>
          </a:xfrm>
          <a:prstGeom prst="rect">
            <a:avLst/>
          </a:prstGeom>
          <a:noFill/>
        </p:spPr>
        <p:txBody>
          <a:bodyPr wrap="square" rtlCol="0">
            <a:spAutoFit/>
          </a:bodyPr>
          <a:lstStyle/>
          <a:p>
            <a:r>
              <a:rPr lang="en-GB" sz="1800" dirty="0" smtClean="0">
                <a:solidFill>
                  <a:schemeClr val="bg1"/>
                </a:solidFill>
              </a:rPr>
              <a:t>Detect an event rate fall off. Checking if count in a 10 second window is &lt; 75% of the average count.</a:t>
            </a:r>
          </a:p>
          <a:p>
            <a:endParaRPr lang="en-GB" dirty="0" smtClean="0"/>
          </a:p>
          <a:p>
            <a:r>
              <a:rPr lang="en-GB" sz="1800" dirty="0" smtClean="0">
                <a:solidFill>
                  <a:schemeClr val="bg1"/>
                </a:solidFill>
              </a:rPr>
              <a:t>Alert raised if detected and BAM event written</a:t>
            </a:r>
            <a:endParaRPr lang="en-GB" sz="1800" dirty="0">
              <a:solidFill>
                <a:schemeClr val="bg1"/>
              </a:solidFill>
            </a:endParaRPr>
          </a:p>
        </p:txBody>
      </p:sp>
      <p:sp>
        <p:nvSpPr>
          <p:cNvPr id="17" name="TextBox 16"/>
          <p:cNvSpPr txBox="1"/>
          <p:nvPr/>
        </p:nvSpPr>
        <p:spPr bwMode="auto">
          <a:xfrm>
            <a:off x="1540565" y="1361661"/>
            <a:ext cx="1383712" cy="400110"/>
          </a:xfrm>
          <a:prstGeom prst="rect">
            <a:avLst/>
          </a:prstGeom>
          <a:noFill/>
          <a:ln w="9525">
            <a:noFill/>
            <a:miter lim="800000"/>
            <a:headEnd/>
            <a:tailEnd/>
          </a:ln>
        </p:spPr>
        <p:txBody>
          <a:bodyPr wrap="none" rtlCol="0">
            <a:spAutoFit/>
          </a:bodyPr>
          <a:lstStyle/>
          <a:p>
            <a:r>
              <a:rPr lang="en-GB" sz="2000" dirty="0" smtClean="0">
                <a:solidFill>
                  <a:schemeClr val="bg1"/>
                </a:solidFill>
              </a:rPr>
              <a:t>1s window</a:t>
            </a:r>
            <a:endParaRPr lang="en-GB" sz="2000" dirty="0">
              <a:solidFill>
                <a:schemeClr val="bg1"/>
              </a:solidFill>
            </a:endParaRPr>
          </a:p>
        </p:txBody>
      </p:sp>
      <p:sp>
        <p:nvSpPr>
          <p:cNvPr id="18" name="TextBox 17"/>
          <p:cNvSpPr txBox="1"/>
          <p:nvPr/>
        </p:nvSpPr>
        <p:spPr bwMode="auto">
          <a:xfrm>
            <a:off x="4244009" y="1302026"/>
            <a:ext cx="1710725" cy="400110"/>
          </a:xfrm>
          <a:prstGeom prst="rect">
            <a:avLst/>
          </a:prstGeom>
          <a:noFill/>
          <a:ln w="9525">
            <a:noFill/>
            <a:miter lim="800000"/>
            <a:headEnd/>
            <a:tailEnd/>
          </a:ln>
        </p:spPr>
        <p:txBody>
          <a:bodyPr wrap="none" rtlCol="0">
            <a:spAutoFit/>
          </a:bodyPr>
          <a:lstStyle/>
          <a:p>
            <a:r>
              <a:rPr lang="en-GB" sz="2000" dirty="0" smtClean="0">
                <a:solidFill>
                  <a:schemeClr val="bg1"/>
                </a:solidFill>
              </a:rPr>
              <a:t>10s Windows</a:t>
            </a:r>
            <a:endParaRPr lang="en-GB" sz="2000" dirty="0">
              <a:solidFill>
                <a:schemeClr val="bg1"/>
              </a:solidFill>
            </a:endParaRPr>
          </a:p>
        </p:txBody>
      </p:sp>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GB" dirty="0" smtClean="0"/>
              <a:t>Run the simulation</a:t>
            </a:r>
          </a:p>
          <a:p>
            <a:pPr lvl="1"/>
            <a:r>
              <a:rPr lang="en-GB" dirty="0" smtClean="0"/>
              <a:t>2 threads</a:t>
            </a:r>
          </a:p>
          <a:p>
            <a:pPr lvl="1"/>
            <a:r>
              <a:rPr lang="en-GB" dirty="0" smtClean="0"/>
              <a:t>Drop probability 60%</a:t>
            </a:r>
          </a:p>
          <a:p>
            <a:pPr lvl="1"/>
            <a:r>
              <a:rPr lang="en-GB" dirty="0" smtClean="0"/>
              <a:t>10 second interval</a:t>
            </a:r>
            <a:endParaRPr lang="en-GB" dirty="0"/>
          </a:p>
        </p:txBody>
      </p:sp>
      <p:sp>
        <p:nvSpPr>
          <p:cNvPr id="2" name="Title 1"/>
          <p:cNvSpPr>
            <a:spLocks noGrp="1"/>
          </p:cNvSpPr>
          <p:nvPr>
            <p:ph type="title"/>
          </p:nvPr>
        </p:nvSpPr>
        <p:spPr/>
        <p:txBody>
          <a:bodyPr/>
          <a:lstStyle/>
          <a:p>
            <a:r>
              <a:rPr lang="en-GB" dirty="0" smtClean="0"/>
              <a:t>Market Data Feed </a:t>
            </a:r>
            <a:endParaRPr lang="en-GB" dirty="0"/>
          </a:p>
        </p:txBody>
      </p:sp>
      <p:pic>
        <p:nvPicPr>
          <p:cNvPr id="4" name="Picture 2"/>
          <p:cNvPicPr>
            <a:picLocks noChangeAspect="1" noChangeArrowheads="1"/>
          </p:cNvPicPr>
          <p:nvPr/>
        </p:nvPicPr>
        <p:blipFill>
          <a:blip r:embed="rId3"/>
          <a:srcRect/>
          <a:stretch>
            <a:fillRect/>
          </a:stretch>
        </p:blipFill>
        <p:spPr bwMode="auto">
          <a:xfrm>
            <a:off x="508109" y="4550893"/>
            <a:ext cx="7969802" cy="1214446"/>
          </a:xfrm>
          <a:prstGeom prst="rect">
            <a:avLst/>
          </a:prstGeom>
          <a:noFill/>
          <a:ln w="9525">
            <a:noFill/>
            <a:miter lim="800000"/>
            <a:headEnd/>
            <a:tailEnd/>
          </a:ln>
          <a:effectLst/>
        </p:spPr>
      </p:pic>
      <p:pic>
        <p:nvPicPr>
          <p:cNvPr id="5" name="Picture 3"/>
          <p:cNvPicPr>
            <a:picLocks noChangeAspect="1" noChangeArrowheads="1"/>
          </p:cNvPicPr>
          <p:nvPr/>
        </p:nvPicPr>
        <p:blipFill>
          <a:blip r:embed="rId4"/>
          <a:srcRect/>
          <a:stretch>
            <a:fillRect/>
          </a:stretch>
        </p:blipFill>
        <p:spPr bwMode="auto">
          <a:xfrm>
            <a:off x="498170" y="3533365"/>
            <a:ext cx="4943475" cy="885825"/>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r>
              <a:rPr lang="en-GB" dirty="0" smtClean="0"/>
              <a:t>Selects the event count from the Market Data Event stream in 1 second windows</a:t>
            </a:r>
          </a:p>
          <a:p>
            <a:r>
              <a:rPr lang="en-GB" dirty="0" smtClean="0"/>
              <a:t>Inserts the number of ticks per second in the Ticks Per Second feed</a:t>
            </a:r>
            <a:endParaRPr lang="en-GB" dirty="0"/>
          </a:p>
        </p:txBody>
      </p:sp>
      <p:sp>
        <p:nvSpPr>
          <p:cNvPr id="2" name="Title 1"/>
          <p:cNvSpPr>
            <a:spLocks noGrp="1"/>
          </p:cNvSpPr>
          <p:nvPr>
            <p:ph type="title"/>
          </p:nvPr>
        </p:nvSpPr>
        <p:spPr/>
        <p:txBody>
          <a:bodyPr/>
          <a:lstStyle/>
          <a:p>
            <a:r>
              <a:rPr lang="en-GB" dirty="0" smtClean="0"/>
              <a:t>Populate </a:t>
            </a:r>
            <a:r>
              <a:rPr lang="en-GB" dirty="0" err="1" smtClean="0"/>
              <a:t>TicksPerSecond</a:t>
            </a:r>
            <a:r>
              <a:rPr lang="en-GB" dirty="0" smtClean="0"/>
              <a:t> Feed</a:t>
            </a:r>
            <a:endParaRPr lang="en-GB" dirty="0"/>
          </a:p>
        </p:txBody>
      </p:sp>
      <p:pic>
        <p:nvPicPr>
          <p:cNvPr id="4098" name="Picture 2"/>
          <p:cNvPicPr>
            <a:picLocks noChangeAspect="1" noChangeArrowheads="1"/>
          </p:cNvPicPr>
          <p:nvPr/>
        </p:nvPicPr>
        <p:blipFill>
          <a:blip r:embed="rId3"/>
          <a:srcRect/>
          <a:stretch>
            <a:fillRect/>
          </a:stretch>
        </p:blipFill>
        <p:spPr bwMode="auto">
          <a:xfrm>
            <a:off x="357128" y="3286124"/>
            <a:ext cx="8786872" cy="1285884"/>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GB" dirty="0" smtClean="0"/>
              <a:t>EQL statement to detect fall-off rate</a:t>
            </a:r>
          </a:p>
          <a:p>
            <a:r>
              <a:rPr lang="en-GB" dirty="0" smtClean="0"/>
              <a:t>Selects from </a:t>
            </a:r>
            <a:r>
              <a:rPr lang="en-GB" dirty="0" err="1" smtClean="0"/>
              <a:t>TicksPerSecond</a:t>
            </a:r>
            <a:r>
              <a:rPr lang="en-GB" dirty="0" smtClean="0"/>
              <a:t> which has 10 second ‘windows’ of counts</a:t>
            </a:r>
          </a:p>
          <a:p>
            <a:r>
              <a:rPr lang="en-GB" dirty="0" smtClean="0"/>
              <a:t>Checks if count is &lt; 75% of average count – indicating a fall off</a:t>
            </a:r>
            <a:endParaRPr lang="en-GB" dirty="0"/>
          </a:p>
        </p:txBody>
      </p:sp>
      <p:sp>
        <p:nvSpPr>
          <p:cNvPr id="2" name="Title 1"/>
          <p:cNvSpPr>
            <a:spLocks noGrp="1"/>
          </p:cNvSpPr>
          <p:nvPr>
            <p:ph type="title"/>
          </p:nvPr>
        </p:nvSpPr>
        <p:spPr/>
        <p:txBody>
          <a:bodyPr/>
          <a:lstStyle/>
          <a:p>
            <a:r>
              <a:rPr lang="en-GB" dirty="0" smtClean="0"/>
              <a:t>Detecting a Fall Off in Rate</a:t>
            </a:r>
            <a:endParaRPr lang="en-GB" dirty="0"/>
          </a:p>
        </p:txBody>
      </p:sp>
      <p:pic>
        <p:nvPicPr>
          <p:cNvPr id="3074" name="Picture 2"/>
          <p:cNvPicPr>
            <a:picLocks noChangeAspect="1" noChangeArrowheads="1"/>
          </p:cNvPicPr>
          <p:nvPr/>
        </p:nvPicPr>
        <p:blipFill>
          <a:blip r:embed="rId3"/>
          <a:srcRect/>
          <a:stretch>
            <a:fillRect/>
          </a:stretch>
        </p:blipFill>
        <p:spPr bwMode="auto">
          <a:xfrm>
            <a:off x="342870" y="3343281"/>
            <a:ext cx="8458200" cy="137160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endParaRPr lang="en-GB"/>
          </a:p>
        </p:txBody>
      </p:sp>
      <p:sp>
        <p:nvSpPr>
          <p:cNvPr id="2" name="Title 1"/>
          <p:cNvSpPr>
            <a:spLocks noGrp="1"/>
          </p:cNvSpPr>
          <p:nvPr>
            <p:ph type="title"/>
          </p:nvPr>
        </p:nvSpPr>
        <p:spPr/>
        <p:txBody>
          <a:bodyPr/>
          <a:lstStyle/>
          <a:p>
            <a:r>
              <a:rPr lang="en-GB" dirty="0" smtClean="0"/>
              <a:t>BAM Event Data</a:t>
            </a:r>
            <a:endParaRPr lang="en-GB" dirty="0"/>
          </a:p>
        </p:txBody>
      </p:sp>
      <p:pic>
        <p:nvPicPr>
          <p:cNvPr id="4" name="Picture 3"/>
          <p:cNvPicPr>
            <a:picLocks noChangeAspect="1" noChangeArrowheads="1"/>
          </p:cNvPicPr>
          <p:nvPr/>
        </p:nvPicPr>
        <p:blipFill>
          <a:blip r:embed="rId3"/>
          <a:srcRect/>
          <a:stretch>
            <a:fillRect/>
          </a:stretch>
        </p:blipFill>
        <p:spPr bwMode="auto">
          <a:xfrm>
            <a:off x="642910" y="1357298"/>
            <a:ext cx="7856797" cy="4541847"/>
          </a:xfrm>
          <a:prstGeom prst="rect">
            <a:avLst/>
          </a:prstGeom>
          <a:ln>
            <a:noFill/>
          </a:ln>
          <a:effectLst>
            <a:softEdge rad="112500"/>
          </a:effectLst>
        </p:spPr>
      </p:pic>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Event Feed Rates</a:t>
            </a:r>
            <a:endParaRPr lang="en-GB" dirty="0"/>
          </a:p>
        </p:txBody>
      </p:sp>
      <p:graphicFrame>
        <p:nvGraphicFramePr>
          <p:cNvPr id="3" name="Chart 2"/>
          <p:cNvGraphicFramePr/>
          <p:nvPr/>
        </p:nvGraphicFramePr>
        <p:xfrm>
          <a:off x="1571604" y="1357298"/>
          <a:ext cx="6572296" cy="457203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BizTalk Server R2</a:t>
            </a:r>
            <a:endParaRPr lang="en-GB" dirty="0"/>
          </a:p>
        </p:txBody>
      </p:sp>
      <p:sp>
        <p:nvSpPr>
          <p:cNvPr id="3" name="Subtitle 2"/>
          <p:cNvSpPr>
            <a:spLocks noGrp="1"/>
          </p:cNvSpPr>
          <p:nvPr>
            <p:ph sz="quarter" idx="10"/>
          </p:nvPr>
        </p:nvSpPr>
        <p:spPr/>
        <p:txBody>
          <a:bodyPr/>
          <a:lstStyle/>
          <a:p>
            <a:r>
              <a:rPr lang="en-GB" dirty="0" smtClean="0"/>
              <a:t>RFID Event Processing</a:t>
            </a:r>
            <a:endParaRPr lang="en-GB" dirty="0"/>
          </a:p>
        </p:txBody>
      </p:sp>
    </p:spTree>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7" name="Rectangle 3"/>
          <p:cNvSpPr>
            <a:spLocks noGrp="1" noChangeArrowheads="1"/>
          </p:cNvSpPr>
          <p:nvPr>
            <p:ph type="body" sz="quarter" idx="10"/>
          </p:nvPr>
        </p:nvSpPr>
        <p:spPr>
          <a:xfrm>
            <a:off x="604810" y="1081087"/>
            <a:ext cx="8234390" cy="4716000"/>
          </a:xfrm>
        </p:spPr>
        <p:txBody>
          <a:bodyPr>
            <a:noAutofit/>
          </a:bodyPr>
          <a:lstStyle/>
          <a:p>
            <a:pPr eaLnBrk="1" hangingPunct="1">
              <a:defRPr/>
            </a:pPr>
            <a:r>
              <a:rPr lang="en-US" sz="2800" dirty="0" smtClean="0"/>
              <a:t>Support services for RFID at the edge</a:t>
            </a:r>
          </a:p>
          <a:p>
            <a:pPr lvl="1" eaLnBrk="1" hangingPunct="1">
              <a:defRPr/>
            </a:pPr>
            <a:r>
              <a:rPr lang="en-US" sz="2400" dirty="0" smtClean="0"/>
              <a:t>Device plug-n-play and management</a:t>
            </a:r>
          </a:p>
          <a:p>
            <a:pPr lvl="1" eaLnBrk="1" hangingPunct="1">
              <a:defRPr/>
            </a:pPr>
            <a:r>
              <a:rPr lang="en-US" sz="2400" dirty="0" smtClean="0"/>
              <a:t>Filtering / transformation / aggregation, data cleansing and validation</a:t>
            </a:r>
            <a:endParaRPr lang="en-US" sz="1800" dirty="0" smtClean="0"/>
          </a:p>
          <a:p>
            <a:pPr eaLnBrk="1" hangingPunct="1">
              <a:defRPr/>
            </a:pPr>
            <a:r>
              <a:rPr lang="en-US" sz="2800" dirty="0" smtClean="0"/>
              <a:t>Reacting to RFID events</a:t>
            </a:r>
          </a:p>
          <a:p>
            <a:pPr lvl="1" eaLnBrk="1" hangingPunct="1">
              <a:defRPr/>
            </a:pPr>
            <a:r>
              <a:rPr lang="en-US" sz="2400" dirty="0" smtClean="0"/>
              <a:t>Alerts (HW / SW) &amp; tag processing rules</a:t>
            </a:r>
          </a:p>
          <a:p>
            <a:pPr lvl="1" eaLnBrk="1" hangingPunct="1">
              <a:defRPr/>
            </a:pPr>
            <a:r>
              <a:rPr lang="en-US" sz="2400" dirty="0" smtClean="0"/>
              <a:t>Inferring business relevant information</a:t>
            </a:r>
          </a:p>
          <a:p>
            <a:pPr eaLnBrk="1" hangingPunct="1">
              <a:defRPr/>
            </a:pPr>
            <a:r>
              <a:rPr lang="en-US" sz="2800" dirty="0" smtClean="0"/>
              <a:t>Integration of RFID into business process server</a:t>
            </a:r>
          </a:p>
          <a:p>
            <a:pPr lvl="1" eaLnBrk="1" hangingPunct="1">
              <a:defRPr/>
            </a:pPr>
            <a:r>
              <a:rPr lang="en-US" sz="2400" dirty="0" smtClean="0"/>
              <a:t>RFID events as ‘messages’ in BizTalk</a:t>
            </a:r>
          </a:p>
          <a:p>
            <a:pPr lvl="2" eaLnBrk="1" hangingPunct="1">
              <a:defRPr/>
            </a:pPr>
            <a:r>
              <a:rPr lang="en-US" dirty="0" smtClean="0"/>
              <a:t>Standards based </a:t>
            </a:r>
            <a:r>
              <a:rPr lang="en-US" dirty="0" err="1" smtClean="0"/>
              <a:t>interop</a:t>
            </a:r>
            <a:r>
              <a:rPr lang="en-US" dirty="0" smtClean="0"/>
              <a:t> through XML Web services</a:t>
            </a:r>
          </a:p>
          <a:p>
            <a:pPr lvl="1" eaLnBrk="1" hangingPunct="1">
              <a:defRPr/>
            </a:pPr>
            <a:r>
              <a:rPr lang="en-US" sz="2400" dirty="0" smtClean="0"/>
              <a:t>Commands can be ‘pushed’ using connector architecture</a:t>
            </a:r>
          </a:p>
          <a:p>
            <a:pPr lvl="1" eaLnBrk="1" hangingPunct="1">
              <a:defRPr/>
            </a:pPr>
            <a:endParaRPr lang="en-US" sz="2400" dirty="0" smtClean="0"/>
          </a:p>
          <a:p>
            <a:pPr eaLnBrk="1" hangingPunct="1">
              <a:buFont typeface="Wingdings 2" pitchFamily="18" charset="2"/>
              <a:buNone/>
              <a:defRPr/>
            </a:pPr>
            <a:endParaRPr lang="en-US" sz="2800" dirty="0" smtClean="0"/>
          </a:p>
        </p:txBody>
      </p:sp>
      <p:sp>
        <p:nvSpPr>
          <p:cNvPr id="569346" name="Rectangle 2"/>
          <p:cNvSpPr>
            <a:spLocks noGrp="1" noChangeArrowheads="1"/>
          </p:cNvSpPr>
          <p:nvPr>
            <p:ph type="title"/>
          </p:nvPr>
        </p:nvSpPr>
        <p:spPr/>
        <p:txBody>
          <a:bodyPr>
            <a:normAutofit/>
          </a:bodyPr>
          <a:lstStyle/>
          <a:p>
            <a:pPr eaLnBrk="1" hangingPunct="1">
              <a:defRPr/>
            </a:pPr>
            <a:r>
              <a:rPr lang="en-US" dirty="0" smtClean="0"/>
              <a:t>BizTalk RFID</a:t>
            </a:r>
          </a:p>
        </p:txBody>
      </p:sp>
    </p:spTree>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endParaRPr lang="en-GB"/>
          </a:p>
        </p:txBody>
      </p:sp>
      <p:sp>
        <p:nvSpPr>
          <p:cNvPr id="2" name="Title 1"/>
          <p:cNvSpPr>
            <a:spLocks noGrp="1"/>
          </p:cNvSpPr>
          <p:nvPr>
            <p:ph type="title"/>
          </p:nvPr>
        </p:nvSpPr>
        <p:spPr/>
        <p:txBody>
          <a:bodyPr/>
          <a:lstStyle/>
          <a:p>
            <a:r>
              <a:rPr smtClean="0"/>
              <a:t>Example Flow</a:t>
            </a:r>
            <a:endParaRPr lang="en-US" dirty="0"/>
          </a:p>
        </p:txBody>
      </p:sp>
      <p:pic>
        <p:nvPicPr>
          <p:cNvPr id="145410" name="Picture 2" descr="Order Fulfillment Scenario"/>
          <p:cNvPicPr>
            <a:picLocks noChangeAspect="1" noChangeArrowheads="1"/>
          </p:cNvPicPr>
          <p:nvPr/>
        </p:nvPicPr>
        <p:blipFill>
          <a:blip r:embed="rId3"/>
          <a:srcRect/>
          <a:stretch>
            <a:fillRect/>
          </a:stretch>
        </p:blipFill>
        <p:spPr bwMode="auto">
          <a:xfrm>
            <a:off x="1500166" y="1214422"/>
            <a:ext cx="5659330" cy="4791079"/>
          </a:xfrm>
          <a:prstGeom prst="rect">
            <a:avLst/>
          </a:prstGeom>
          <a:solidFill>
            <a:schemeClr val="bg1"/>
          </a:solidFill>
        </p:spPr>
      </p:pic>
      <p:sp>
        <p:nvSpPr>
          <p:cNvPr id="4" name="Right Arrow 3"/>
          <p:cNvSpPr/>
          <p:nvPr/>
        </p:nvSpPr>
        <p:spPr bwMode="auto">
          <a:xfrm>
            <a:off x="1500166" y="6072206"/>
            <a:ext cx="1857388" cy="428604"/>
          </a:xfrm>
          <a:prstGeom prst="rightArrow">
            <a:avLst/>
          </a:prstGeom>
          <a:solidFill>
            <a:srgbClr val="F8F57B"/>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5" name="Right Arrow 4"/>
          <p:cNvSpPr/>
          <p:nvPr/>
        </p:nvSpPr>
        <p:spPr bwMode="auto">
          <a:xfrm>
            <a:off x="4071934" y="6072206"/>
            <a:ext cx="1857388" cy="428604"/>
          </a:xfrm>
          <a:prstGeom prst="rightArrow">
            <a:avLst/>
          </a:prstGeom>
          <a:solidFill>
            <a:srgbClr val="F8F57B"/>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pPr algn="ctr">
              <a:buNone/>
            </a:pPr>
            <a:r>
              <a:rPr lang="en-GB" sz="2800" dirty="0" smtClean="0"/>
              <a:t>“Complex Event Processing (CEP) is a set of techniques and tools to help understand and control event-driven Information Systems”</a:t>
            </a:r>
          </a:p>
          <a:p>
            <a:pPr algn="ctr">
              <a:buNone/>
            </a:pPr>
            <a:endParaRPr lang="en-GB" sz="2800" dirty="0" smtClean="0"/>
          </a:p>
          <a:p>
            <a:pPr algn="ctr">
              <a:buNone/>
            </a:pPr>
            <a:r>
              <a:rPr lang="en-GB" sz="2800" dirty="0" smtClean="0"/>
              <a:t>Lets look at some of the concepts...</a:t>
            </a:r>
            <a:endParaRPr lang="en-GB" sz="2800" dirty="0"/>
          </a:p>
        </p:txBody>
      </p:sp>
      <p:sp>
        <p:nvSpPr>
          <p:cNvPr id="2" name="Title 1"/>
          <p:cNvSpPr>
            <a:spLocks noGrp="1"/>
          </p:cNvSpPr>
          <p:nvPr>
            <p:ph type="title"/>
          </p:nvPr>
        </p:nvSpPr>
        <p:spPr/>
        <p:txBody>
          <a:bodyPr/>
          <a:lstStyle/>
          <a:p>
            <a:r>
              <a:rPr lang="en-GB" dirty="0" smtClean="0"/>
              <a:t>What is CEP ?</a:t>
            </a:r>
            <a:endParaRPr lang="en-GB"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endParaRPr lang="en-GB"/>
          </a:p>
        </p:txBody>
      </p:sp>
      <p:sp>
        <p:nvSpPr>
          <p:cNvPr id="2" name="Title 1"/>
          <p:cNvSpPr>
            <a:spLocks noGrp="1"/>
          </p:cNvSpPr>
          <p:nvPr>
            <p:ph type="title"/>
          </p:nvPr>
        </p:nvSpPr>
        <p:spPr/>
        <p:txBody>
          <a:bodyPr/>
          <a:lstStyle/>
          <a:p>
            <a:r>
              <a:rPr smtClean="0"/>
              <a:t>Event Processing Engine</a:t>
            </a:r>
            <a:endParaRPr lang="en-US" dirty="0"/>
          </a:p>
        </p:txBody>
      </p:sp>
      <p:pic>
        <p:nvPicPr>
          <p:cNvPr id="48130" name="Picture 2" descr="ms-its:C:\Products-Info\BizTalk%20-%202006%20-%20R2\BizTalkRFID.chm::/local/d2c0bd49-ca60-45aa-8570-917e783f8bc6.gif"/>
          <p:cNvPicPr>
            <a:picLocks noChangeAspect="1" noChangeArrowheads="1"/>
          </p:cNvPicPr>
          <p:nvPr/>
        </p:nvPicPr>
        <p:blipFill>
          <a:blip r:embed="rId3"/>
          <a:srcRect/>
          <a:stretch>
            <a:fillRect/>
          </a:stretch>
        </p:blipFill>
        <p:spPr bwMode="auto">
          <a:xfrm>
            <a:off x="928662" y="1357298"/>
            <a:ext cx="7455196" cy="3929090"/>
          </a:xfrm>
          <a:prstGeom prst="rect">
            <a:avLst/>
          </a:prstGeom>
          <a:solidFill>
            <a:schemeClr val="bg1"/>
          </a:solidFill>
        </p:spPr>
      </p:pic>
    </p:spTree>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type="body" sz="quarter" idx="10"/>
          </p:nvPr>
        </p:nvSpPr>
        <p:spPr/>
        <p:txBody>
          <a:bodyPr>
            <a:normAutofit/>
          </a:bodyPr>
          <a:lstStyle/>
          <a:p>
            <a:pPr eaLnBrk="1" hangingPunct="1">
              <a:defRPr/>
            </a:pPr>
            <a:r>
              <a:rPr lang="en-US" dirty="0" smtClean="0"/>
              <a:t>Application model for Synchronous and Asynchronous event processing</a:t>
            </a:r>
          </a:p>
          <a:p>
            <a:pPr eaLnBrk="1" hangingPunct="1">
              <a:defRPr/>
            </a:pPr>
            <a:r>
              <a:rPr lang="en-US" dirty="0" smtClean="0"/>
              <a:t>Declarative specification of an Event Processing Tree</a:t>
            </a:r>
          </a:p>
          <a:p>
            <a:pPr eaLnBrk="1" hangingPunct="1">
              <a:defRPr/>
            </a:pPr>
            <a:r>
              <a:rPr lang="en-US" dirty="0" smtClean="0"/>
              <a:t>Design and Deployment separation</a:t>
            </a:r>
          </a:p>
        </p:txBody>
      </p:sp>
      <p:sp>
        <p:nvSpPr>
          <p:cNvPr id="34818" name="Rectangle 2"/>
          <p:cNvSpPr>
            <a:spLocks noGrp="1" noChangeArrowheads="1"/>
          </p:cNvSpPr>
          <p:nvPr>
            <p:ph type="title"/>
          </p:nvPr>
        </p:nvSpPr>
        <p:spPr/>
        <p:txBody>
          <a:bodyPr/>
          <a:lstStyle/>
          <a:p>
            <a:pPr eaLnBrk="1" hangingPunct="1">
              <a:defRPr/>
            </a:pPr>
            <a:r>
              <a:rPr lang="en-US" smtClean="0"/>
              <a:t>BizTalk RFID Event Processing</a:t>
            </a:r>
          </a:p>
        </p:txBody>
      </p:sp>
    </p:spTree>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endParaRPr lang="en-GB"/>
          </a:p>
        </p:txBody>
      </p:sp>
      <p:sp>
        <p:nvSpPr>
          <p:cNvPr id="2" name="Title 1"/>
          <p:cNvSpPr>
            <a:spLocks noGrp="1"/>
          </p:cNvSpPr>
          <p:nvPr>
            <p:ph type="title"/>
          </p:nvPr>
        </p:nvSpPr>
        <p:spPr/>
        <p:txBody>
          <a:bodyPr/>
          <a:lstStyle/>
          <a:p>
            <a:r>
              <a:rPr smtClean="0"/>
              <a:t>BRE Event Handler</a:t>
            </a:r>
            <a:endParaRPr lang="en-US" dirty="0"/>
          </a:p>
        </p:txBody>
      </p:sp>
      <p:pic>
        <p:nvPicPr>
          <p:cNvPr id="47106" name="Picture 2"/>
          <p:cNvPicPr>
            <a:picLocks noChangeAspect="1" noChangeArrowheads="1"/>
          </p:cNvPicPr>
          <p:nvPr/>
        </p:nvPicPr>
        <p:blipFill>
          <a:blip r:embed="rId3"/>
          <a:srcRect/>
          <a:stretch>
            <a:fillRect/>
          </a:stretch>
        </p:blipFill>
        <p:spPr bwMode="auto">
          <a:xfrm>
            <a:off x="571472" y="1142984"/>
            <a:ext cx="7933771" cy="4989135"/>
          </a:xfrm>
          <a:prstGeom prst="rect">
            <a:avLst/>
          </a:prstGeom>
          <a:ln>
            <a:noFill/>
          </a:ln>
          <a:effectLst>
            <a:softEdge rad="112500"/>
          </a:effectLst>
        </p:spPr>
      </p:pic>
    </p:spTree>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smtClean="0"/>
              <a:t>Defined CEP and history</a:t>
            </a:r>
          </a:p>
          <a:p>
            <a:r>
              <a:rPr lang="en-GB" dirty="0" smtClean="0"/>
              <a:t>Relationship To SOA</a:t>
            </a:r>
          </a:p>
          <a:p>
            <a:r>
              <a:rPr lang="en-GB" dirty="0" smtClean="0"/>
              <a:t>Types of challenges of CEP</a:t>
            </a:r>
          </a:p>
          <a:p>
            <a:r>
              <a:rPr lang="en-GB" dirty="0" smtClean="0"/>
              <a:t>Provide demonstration of event stream processing integrated to BizTalk BAM</a:t>
            </a:r>
          </a:p>
          <a:p>
            <a:r>
              <a:rPr lang="en-GB" dirty="0" smtClean="0"/>
              <a:t>Review event processing capabilities in BizTalk RFID</a:t>
            </a:r>
          </a:p>
        </p:txBody>
      </p:sp>
      <p:sp>
        <p:nvSpPr>
          <p:cNvPr id="3" name="Title 2"/>
          <p:cNvSpPr>
            <a:spLocks noGrp="1"/>
          </p:cNvSpPr>
          <p:nvPr>
            <p:ph type="title"/>
          </p:nvPr>
        </p:nvSpPr>
        <p:spPr/>
        <p:txBody>
          <a:bodyPr/>
          <a:lstStyle/>
          <a:p>
            <a:r>
              <a:rPr lang="en-GB" dirty="0" smtClean="0"/>
              <a:t>Summary &amp; Q&amp;A</a:t>
            </a:r>
            <a:endParaRPr lang="en-GB" dirty="0"/>
          </a:p>
        </p:txBody>
      </p:sp>
    </p:spTree>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r>
              <a:rPr lang="en-GB" dirty="0" smtClean="0"/>
              <a:t>Event examples:</a:t>
            </a:r>
          </a:p>
          <a:p>
            <a:pPr lvl="1"/>
            <a:r>
              <a:rPr lang="en-GB" dirty="0" smtClean="0"/>
              <a:t>Church bells ringing, appearance of a man in a suit, a woman in flowing white gown and people throwing </a:t>
            </a:r>
            <a:r>
              <a:rPr lang="en-GB" dirty="0" smtClean="0"/>
              <a:t>confetti !</a:t>
            </a:r>
            <a:r>
              <a:rPr lang="en-GB" dirty="0" smtClean="0"/>
              <a:t>!</a:t>
            </a:r>
            <a:endParaRPr lang="en-GB" dirty="0" smtClean="0"/>
          </a:p>
          <a:p>
            <a:r>
              <a:rPr lang="en-GB" dirty="0" smtClean="0"/>
              <a:t>A complex event is inferred from simple events</a:t>
            </a:r>
          </a:p>
          <a:p>
            <a:pPr lvl="1"/>
            <a:r>
              <a:rPr lang="en-GB" dirty="0" smtClean="0"/>
              <a:t>A wedding is happening</a:t>
            </a:r>
          </a:p>
          <a:p>
            <a:r>
              <a:rPr lang="en-GB" dirty="0" smtClean="0"/>
              <a:t>System Examples</a:t>
            </a:r>
          </a:p>
          <a:p>
            <a:pPr lvl="1"/>
            <a:r>
              <a:rPr lang="en-GB" dirty="0" smtClean="0"/>
              <a:t>RFID events</a:t>
            </a:r>
          </a:p>
        </p:txBody>
      </p:sp>
      <p:sp>
        <p:nvSpPr>
          <p:cNvPr id="2" name="Title 1"/>
          <p:cNvSpPr>
            <a:spLocks noGrp="1"/>
          </p:cNvSpPr>
          <p:nvPr>
            <p:ph type="title"/>
          </p:nvPr>
        </p:nvSpPr>
        <p:spPr/>
        <p:txBody>
          <a:bodyPr/>
          <a:lstStyle/>
          <a:p>
            <a:r>
              <a:rPr lang="en-GB" dirty="0" smtClean="0"/>
              <a:t>Conceptual Description</a:t>
            </a:r>
            <a:endParaRPr lang="en-GB" dirty="0"/>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r>
              <a:rPr lang="en-GB" dirty="0" smtClean="0"/>
              <a:t>An event that can only happen if lots of other events happened</a:t>
            </a:r>
          </a:p>
          <a:p>
            <a:pPr>
              <a:buNone/>
            </a:pPr>
            <a:endParaRPr lang="en-GB" dirty="0" smtClean="0"/>
          </a:p>
          <a:p>
            <a:pPr>
              <a:buNone/>
            </a:pPr>
            <a:r>
              <a:rPr lang="en-GB" dirty="0" smtClean="0"/>
              <a:t> </a:t>
            </a:r>
            <a:r>
              <a:rPr lang="en-GB" dirty="0" err="1" smtClean="0"/>
              <a:t>ie</a:t>
            </a:r>
            <a:r>
              <a:rPr lang="en-GB" dirty="0" smtClean="0"/>
              <a:t> Car in Showroom that you like is only there because of a number of previous events</a:t>
            </a:r>
          </a:p>
          <a:p>
            <a:pPr>
              <a:buNone/>
            </a:pPr>
            <a:r>
              <a:rPr lang="en-GB" dirty="0" smtClean="0"/>
              <a:t>	- events in inventory control of factory and dealer</a:t>
            </a:r>
          </a:p>
          <a:p>
            <a:pPr>
              <a:buNone/>
            </a:pPr>
            <a:r>
              <a:rPr lang="en-GB" dirty="0" smtClean="0"/>
              <a:t> 	- shipping events</a:t>
            </a:r>
          </a:p>
          <a:p>
            <a:pPr>
              <a:buNone/>
            </a:pPr>
            <a:r>
              <a:rPr lang="en-GB" dirty="0" smtClean="0"/>
              <a:t>	- customs events</a:t>
            </a:r>
          </a:p>
          <a:p>
            <a:pPr>
              <a:buNone/>
            </a:pPr>
            <a:r>
              <a:rPr lang="en-GB" dirty="0" smtClean="0"/>
              <a:t>	- etc</a:t>
            </a:r>
          </a:p>
          <a:p>
            <a:pPr>
              <a:buNone/>
            </a:pPr>
            <a:endParaRPr lang="en-GB" dirty="0" smtClean="0"/>
          </a:p>
        </p:txBody>
      </p:sp>
      <p:sp>
        <p:nvSpPr>
          <p:cNvPr id="2" name="Title 1"/>
          <p:cNvSpPr>
            <a:spLocks noGrp="1"/>
          </p:cNvSpPr>
          <p:nvPr>
            <p:ph type="title"/>
          </p:nvPr>
        </p:nvSpPr>
        <p:spPr/>
        <p:txBody>
          <a:bodyPr/>
          <a:lstStyle/>
          <a:p>
            <a:r>
              <a:rPr lang="en-GB" dirty="0" smtClean="0"/>
              <a:t>What is a </a:t>
            </a:r>
            <a:r>
              <a:rPr lang="en-GB" i="1" dirty="0" smtClean="0"/>
              <a:t>Complex</a:t>
            </a:r>
            <a:r>
              <a:rPr lang="en-GB" dirty="0" smtClean="0"/>
              <a:t> Event ?</a:t>
            </a:r>
            <a:endParaRPr lang="en-GB" dirty="0"/>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History of Event Processing</a:t>
            </a:r>
            <a:endParaRPr lang="en-GB" dirty="0"/>
          </a:p>
        </p:txBody>
      </p:sp>
      <p:pic>
        <p:nvPicPr>
          <p:cNvPr id="1026" name="Picture 2"/>
          <p:cNvPicPr>
            <a:picLocks noChangeAspect="1" noChangeArrowheads="1"/>
          </p:cNvPicPr>
          <p:nvPr/>
        </p:nvPicPr>
        <p:blipFill>
          <a:blip r:embed="rId3"/>
          <a:srcRect/>
          <a:stretch>
            <a:fillRect/>
          </a:stretch>
        </p:blipFill>
        <p:spPr bwMode="auto">
          <a:xfrm>
            <a:off x="840659" y="1006953"/>
            <a:ext cx="6796087" cy="642942"/>
          </a:xfrm>
          <a:prstGeom prst="rect">
            <a:avLst/>
          </a:prstGeom>
          <a:ln>
            <a:noFill/>
          </a:ln>
          <a:effectLst>
            <a:softEdge rad="112500"/>
          </a:effectLst>
        </p:spPr>
      </p:pic>
      <p:pic>
        <p:nvPicPr>
          <p:cNvPr id="1027" name="Picture 3"/>
          <p:cNvPicPr>
            <a:picLocks noChangeAspect="1" noChangeArrowheads="1"/>
          </p:cNvPicPr>
          <p:nvPr/>
        </p:nvPicPr>
        <p:blipFill>
          <a:blip r:embed="rId4"/>
          <a:srcRect/>
          <a:stretch>
            <a:fillRect/>
          </a:stretch>
        </p:blipFill>
        <p:spPr bwMode="auto">
          <a:xfrm>
            <a:off x="766739" y="1519899"/>
            <a:ext cx="6786610" cy="4585323"/>
          </a:xfrm>
          <a:prstGeom prst="rect">
            <a:avLst/>
          </a:prstGeom>
          <a:ln>
            <a:noFill/>
          </a:ln>
          <a:effectLst>
            <a:softEdge rad="112500"/>
          </a:effectLst>
        </p:spPr>
      </p:pic>
      <p:sp>
        <p:nvSpPr>
          <p:cNvPr id="5" name="Rectangle 4"/>
          <p:cNvSpPr/>
          <p:nvPr/>
        </p:nvSpPr>
        <p:spPr>
          <a:xfrm>
            <a:off x="1139779" y="6031314"/>
            <a:ext cx="6471635" cy="246221"/>
          </a:xfrm>
          <a:prstGeom prst="rect">
            <a:avLst/>
          </a:prstGeom>
        </p:spPr>
        <p:txBody>
          <a:bodyPr wrap="square">
            <a:spAutoFit/>
          </a:bodyPr>
          <a:lstStyle/>
          <a:p>
            <a:r>
              <a:rPr lang="en-GB" sz="1000" dirty="0" smtClean="0">
                <a:solidFill>
                  <a:schemeClr val="bg1"/>
                </a:solidFill>
                <a:hlinkClick r:id="rId5"/>
              </a:rPr>
              <a:t>http://complexevents.com/wp-content/uploads/2008/02/1-a-short-history-of-cep-part-1.pdf</a:t>
            </a:r>
            <a:r>
              <a:rPr lang="en-GB" sz="1000" dirty="0" smtClean="0">
                <a:solidFill>
                  <a:schemeClr val="bg1"/>
                </a:solidFill>
              </a:rPr>
              <a:t> David </a:t>
            </a:r>
            <a:r>
              <a:rPr lang="en-GB" sz="1000" dirty="0" err="1" smtClean="0">
                <a:solidFill>
                  <a:schemeClr val="bg1"/>
                </a:solidFill>
              </a:rPr>
              <a:t>Luckham</a:t>
            </a:r>
            <a:endParaRPr lang="en-GB" sz="1000" dirty="0">
              <a:solidFill>
                <a:schemeClr val="bg1"/>
              </a:solidFill>
            </a:endParaRP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pPr>
              <a:buNone/>
            </a:pPr>
            <a:r>
              <a:rPr lang="en-GB" dirty="0" smtClean="0"/>
              <a:t>Oxford Dictionary defines an event as “something that happens or is thought of as happening”</a:t>
            </a:r>
          </a:p>
          <a:p>
            <a:pPr algn="ctr">
              <a:buNone/>
            </a:pPr>
            <a:endParaRPr lang="en-GB" dirty="0" smtClean="0"/>
          </a:p>
          <a:p>
            <a:pPr>
              <a:buNone/>
            </a:pPr>
            <a:r>
              <a:rPr lang="en-GB" dirty="0" smtClean="0"/>
              <a:t>In CEP an “event” is an object that is a record of an activity in a system. It signifies the activity and has three features:-</a:t>
            </a:r>
          </a:p>
          <a:p>
            <a:pPr>
              <a:buNone/>
            </a:pPr>
            <a:r>
              <a:rPr lang="en-GB" b="1" i="1" dirty="0" smtClean="0">
                <a:solidFill>
                  <a:srgbClr val="00B050"/>
                </a:solidFill>
              </a:rPr>
              <a:t>Form</a:t>
            </a:r>
            <a:r>
              <a:rPr lang="en-GB" b="1" i="1" dirty="0" smtClean="0"/>
              <a:t>: </a:t>
            </a:r>
            <a:r>
              <a:rPr lang="en-GB" dirty="0" smtClean="0"/>
              <a:t>Form of an event is an object, may have attributes or data components. Can be as simple a string or more often a series of data items</a:t>
            </a:r>
          </a:p>
          <a:p>
            <a:pPr>
              <a:buNone/>
            </a:pPr>
            <a:r>
              <a:rPr lang="en-GB" b="1" i="1" dirty="0" smtClean="0">
                <a:solidFill>
                  <a:srgbClr val="00B050"/>
                </a:solidFill>
              </a:rPr>
              <a:t>Significance</a:t>
            </a:r>
            <a:r>
              <a:rPr lang="en-GB" b="1" i="1" dirty="0" smtClean="0"/>
              <a:t>:</a:t>
            </a:r>
            <a:r>
              <a:rPr lang="en-GB" dirty="0" smtClean="0"/>
              <a:t> Events signifies an activity.</a:t>
            </a:r>
          </a:p>
          <a:p>
            <a:pPr>
              <a:buNone/>
            </a:pPr>
            <a:r>
              <a:rPr lang="en-GB" b="1" i="1" dirty="0" smtClean="0">
                <a:solidFill>
                  <a:srgbClr val="00B050"/>
                </a:solidFill>
              </a:rPr>
              <a:t>Relativity</a:t>
            </a:r>
            <a:r>
              <a:rPr lang="en-GB" b="1" i="1" dirty="0" smtClean="0"/>
              <a:t>:</a:t>
            </a:r>
            <a:r>
              <a:rPr lang="en-GB" dirty="0" smtClean="0"/>
              <a:t> An activity is related to other activities by </a:t>
            </a:r>
            <a:r>
              <a:rPr lang="en-GB" i="1" dirty="0" smtClean="0"/>
              <a:t>time</a:t>
            </a:r>
            <a:r>
              <a:rPr lang="en-GB" dirty="0" smtClean="0"/>
              <a:t>, </a:t>
            </a:r>
            <a:r>
              <a:rPr lang="en-GB" i="1" dirty="0" smtClean="0"/>
              <a:t>causality</a:t>
            </a:r>
            <a:r>
              <a:rPr lang="en-GB" dirty="0" smtClean="0"/>
              <a:t> and </a:t>
            </a:r>
            <a:r>
              <a:rPr lang="en-GB" i="1" dirty="0" smtClean="0"/>
              <a:t>aggregation. </a:t>
            </a:r>
            <a:r>
              <a:rPr lang="en-GB" dirty="0" smtClean="0"/>
              <a:t>Events have the same relationship to one another as the activities they signify.</a:t>
            </a:r>
            <a:endParaRPr lang="en-GB" b="1" i="1" dirty="0" smtClean="0"/>
          </a:p>
          <a:p>
            <a:pPr algn="ctr">
              <a:buNone/>
            </a:pPr>
            <a:endParaRPr lang="en-GB" dirty="0" smtClean="0"/>
          </a:p>
        </p:txBody>
      </p:sp>
      <p:sp>
        <p:nvSpPr>
          <p:cNvPr id="2" name="Title 1"/>
          <p:cNvSpPr>
            <a:spLocks noGrp="1"/>
          </p:cNvSpPr>
          <p:nvPr>
            <p:ph type="title"/>
          </p:nvPr>
        </p:nvSpPr>
        <p:spPr/>
        <p:txBody>
          <a:bodyPr/>
          <a:lstStyle/>
          <a:p>
            <a:r>
              <a:rPr lang="en-GB" dirty="0" smtClean="0"/>
              <a:t>What is an Event ?</a:t>
            </a:r>
            <a:endParaRPr lang="en-GB" dirty="0"/>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GB" dirty="0" smtClean="0"/>
              <a:t>Order Process </a:t>
            </a:r>
          </a:p>
          <a:p>
            <a:endParaRPr lang="en-GB" dirty="0"/>
          </a:p>
        </p:txBody>
      </p:sp>
      <p:sp>
        <p:nvSpPr>
          <p:cNvPr id="2" name="Title 1"/>
          <p:cNvSpPr>
            <a:spLocks noGrp="1"/>
          </p:cNvSpPr>
          <p:nvPr>
            <p:ph type="title"/>
          </p:nvPr>
        </p:nvSpPr>
        <p:spPr/>
        <p:txBody>
          <a:bodyPr/>
          <a:lstStyle/>
          <a:p>
            <a:r>
              <a:rPr lang="en-GB" dirty="0" smtClean="0"/>
              <a:t>Examples of Events</a:t>
            </a:r>
            <a:endParaRPr lang="en-GB" dirty="0"/>
          </a:p>
        </p:txBody>
      </p:sp>
      <p:graphicFrame>
        <p:nvGraphicFramePr>
          <p:cNvPr id="4" name="Table 3"/>
          <p:cNvGraphicFramePr>
            <a:graphicFrameLocks noGrp="1"/>
          </p:cNvGraphicFramePr>
          <p:nvPr/>
        </p:nvGraphicFramePr>
        <p:xfrm>
          <a:off x="1214414" y="2428868"/>
          <a:ext cx="6191272" cy="3657600"/>
        </p:xfrm>
        <a:graphic>
          <a:graphicData uri="http://schemas.openxmlformats.org/drawingml/2006/table">
            <a:tbl>
              <a:tblPr firstRow="1" bandRow="1">
                <a:tableStyleId>{5C22544A-7EE6-4342-B048-85BDC9FD1C3A}</a:tableStyleId>
              </a:tblPr>
              <a:tblGrid>
                <a:gridCol w="3095636"/>
                <a:gridCol w="3095636"/>
              </a:tblGrid>
              <a:tr h="370840">
                <a:tc>
                  <a:txBody>
                    <a:bodyPr/>
                    <a:lstStyle/>
                    <a:p>
                      <a:r>
                        <a:rPr lang="en-GB" dirty="0" smtClean="0"/>
                        <a:t>Class </a:t>
                      </a:r>
                      <a:r>
                        <a:rPr lang="en-GB" dirty="0" err="1" smtClean="0"/>
                        <a:t>InputEvent</a:t>
                      </a:r>
                      <a:endParaRPr lang="en-GB" dirty="0" smtClean="0"/>
                    </a:p>
                    <a:p>
                      <a:r>
                        <a:rPr lang="en-GB" dirty="0" smtClean="0"/>
                        <a:t>{</a:t>
                      </a:r>
                    </a:p>
                    <a:p>
                      <a:r>
                        <a:rPr lang="en-GB" dirty="0" smtClean="0"/>
                        <a:t>Name </a:t>
                      </a:r>
                      <a:r>
                        <a:rPr lang="en-GB" dirty="0" err="1" smtClean="0"/>
                        <a:t>NewOrder</a:t>
                      </a:r>
                      <a:r>
                        <a:rPr lang="en-GB" dirty="0" smtClean="0"/>
                        <a:t>;</a:t>
                      </a:r>
                    </a:p>
                    <a:p>
                      <a:r>
                        <a:rPr lang="en-GB" dirty="0" err="1" smtClean="0"/>
                        <a:t>EventId</a:t>
                      </a:r>
                      <a:r>
                        <a:rPr lang="en-GB" baseline="0" dirty="0" smtClean="0"/>
                        <a:t>  </a:t>
                      </a:r>
                      <a:r>
                        <a:rPr lang="en-GB" baseline="0" dirty="0" err="1" smtClean="0">
                          <a:solidFill>
                            <a:srgbClr val="FF0000"/>
                          </a:solidFill>
                        </a:rPr>
                        <a:t>E_Id</a:t>
                      </a:r>
                      <a:r>
                        <a:rPr lang="en-GB" baseline="0" dirty="0" smtClean="0"/>
                        <a:t>;</a:t>
                      </a:r>
                    </a:p>
                    <a:p>
                      <a:r>
                        <a:rPr lang="en-GB" baseline="0" dirty="0" smtClean="0"/>
                        <a:t>Customer Id;</a:t>
                      </a:r>
                    </a:p>
                    <a:p>
                      <a:r>
                        <a:rPr lang="en-GB" baseline="0" dirty="0" err="1" smtClean="0"/>
                        <a:t>OrderNo</a:t>
                      </a:r>
                      <a:r>
                        <a:rPr lang="en-GB" baseline="0" dirty="0" smtClean="0"/>
                        <a:t> </a:t>
                      </a:r>
                      <a:r>
                        <a:rPr lang="en-GB" baseline="0" dirty="0" err="1" smtClean="0"/>
                        <a:t>OrdNo</a:t>
                      </a:r>
                      <a:r>
                        <a:rPr lang="en-GB" baseline="0" dirty="0" smtClean="0"/>
                        <a:t>;</a:t>
                      </a:r>
                    </a:p>
                    <a:p>
                      <a:r>
                        <a:rPr lang="en-GB" baseline="0" dirty="0" smtClean="0"/>
                        <a:t>Order (CD x, Book ...);</a:t>
                      </a:r>
                    </a:p>
                    <a:p>
                      <a:r>
                        <a:rPr lang="en-GB" baseline="0" dirty="0" smtClean="0">
                          <a:solidFill>
                            <a:srgbClr val="00B050"/>
                          </a:solidFill>
                        </a:rPr>
                        <a:t>Time T;</a:t>
                      </a:r>
                    </a:p>
                    <a:p>
                      <a:r>
                        <a:rPr lang="en-GB" baseline="0" dirty="0" smtClean="0">
                          <a:solidFill>
                            <a:srgbClr val="00B050"/>
                          </a:solidFill>
                        </a:rPr>
                        <a:t>Causality (Id1, Id2);</a:t>
                      </a:r>
                    </a:p>
                    <a:p>
                      <a:r>
                        <a:rPr lang="en-GB" baseline="0" dirty="0" smtClean="0"/>
                        <a:t>}</a:t>
                      </a:r>
                    </a:p>
                  </a:txBody>
                  <a:tcPr/>
                </a:tc>
                <a:tc>
                  <a:txBody>
                    <a:bodyPr/>
                    <a:lstStyle/>
                    <a:p>
                      <a:r>
                        <a:rPr lang="en-GB" dirty="0" smtClean="0"/>
                        <a:t>Class </a:t>
                      </a:r>
                      <a:r>
                        <a:rPr lang="en-GB" dirty="0" err="1" smtClean="0"/>
                        <a:t>OutputEvent</a:t>
                      </a:r>
                      <a:endParaRPr lang="en-GB" dirty="0" smtClean="0"/>
                    </a:p>
                    <a:p>
                      <a:r>
                        <a:rPr lang="en-GB" dirty="0" smtClean="0"/>
                        <a:t>{</a:t>
                      </a:r>
                    </a:p>
                    <a:p>
                      <a:r>
                        <a:rPr lang="en-GB" dirty="0" smtClean="0"/>
                        <a:t>Name </a:t>
                      </a:r>
                      <a:r>
                        <a:rPr lang="en-GB" dirty="0" err="1" smtClean="0"/>
                        <a:t>CDOrder</a:t>
                      </a:r>
                      <a:r>
                        <a:rPr lang="en-GB" dirty="0" smtClean="0"/>
                        <a:t>;</a:t>
                      </a:r>
                    </a:p>
                    <a:p>
                      <a:r>
                        <a:rPr lang="en-GB" dirty="0" err="1" smtClean="0"/>
                        <a:t>EventId</a:t>
                      </a:r>
                      <a:r>
                        <a:rPr lang="en-GB" baseline="0" dirty="0" smtClean="0"/>
                        <a:t>  E_Id1;</a:t>
                      </a:r>
                    </a:p>
                    <a:p>
                      <a:r>
                        <a:rPr lang="en-GB" baseline="0" dirty="0" smtClean="0"/>
                        <a:t>Customer Id;</a:t>
                      </a:r>
                    </a:p>
                    <a:p>
                      <a:r>
                        <a:rPr lang="en-GB" baseline="0" dirty="0" err="1" smtClean="0"/>
                        <a:t>OrderNo</a:t>
                      </a:r>
                      <a:r>
                        <a:rPr lang="en-GB" baseline="0" dirty="0" smtClean="0"/>
                        <a:t> </a:t>
                      </a:r>
                      <a:r>
                        <a:rPr lang="en-GB" baseline="0" dirty="0" err="1" smtClean="0"/>
                        <a:t>OrdNo</a:t>
                      </a:r>
                      <a:r>
                        <a:rPr lang="en-GB" baseline="0" dirty="0" smtClean="0"/>
                        <a:t>;</a:t>
                      </a:r>
                    </a:p>
                    <a:p>
                      <a:r>
                        <a:rPr lang="en-GB" baseline="0" dirty="0" err="1" smtClean="0"/>
                        <a:t>SubOrder</a:t>
                      </a:r>
                      <a:r>
                        <a:rPr lang="en-GB" baseline="0" dirty="0" smtClean="0"/>
                        <a:t> O_Id1;</a:t>
                      </a:r>
                    </a:p>
                    <a:p>
                      <a:r>
                        <a:rPr lang="en-GB" baseline="0" dirty="0" smtClean="0"/>
                        <a:t>Order (CD x, Book ...);</a:t>
                      </a:r>
                    </a:p>
                    <a:p>
                      <a:r>
                        <a:rPr lang="en-GB" baseline="0" dirty="0" err="1" smtClean="0"/>
                        <a:t>SubOrders</a:t>
                      </a:r>
                      <a:r>
                        <a:rPr lang="en-GB" baseline="0" dirty="0" smtClean="0"/>
                        <a:t> (O_Id2, ...);</a:t>
                      </a:r>
                    </a:p>
                    <a:p>
                      <a:r>
                        <a:rPr lang="en-GB" baseline="0" dirty="0" smtClean="0">
                          <a:solidFill>
                            <a:srgbClr val="00B050"/>
                          </a:solidFill>
                        </a:rPr>
                        <a:t>Time T1;</a:t>
                      </a:r>
                    </a:p>
                    <a:p>
                      <a:r>
                        <a:rPr lang="en-GB" baseline="0" dirty="0" smtClean="0">
                          <a:solidFill>
                            <a:srgbClr val="00B050"/>
                          </a:solidFill>
                        </a:rPr>
                        <a:t>Causality </a:t>
                      </a:r>
                      <a:r>
                        <a:rPr lang="en-GB" baseline="0" dirty="0" smtClean="0"/>
                        <a:t>(</a:t>
                      </a:r>
                      <a:r>
                        <a:rPr lang="en-GB" baseline="0" dirty="0" err="1" smtClean="0">
                          <a:solidFill>
                            <a:srgbClr val="FF0000"/>
                          </a:solidFill>
                        </a:rPr>
                        <a:t>E_Id</a:t>
                      </a:r>
                      <a:r>
                        <a:rPr lang="en-GB" baseline="0" dirty="0" smtClean="0"/>
                        <a:t>);</a:t>
                      </a:r>
                    </a:p>
                    <a:p>
                      <a:r>
                        <a:rPr lang="en-GB" baseline="0" dirty="0" smtClean="0"/>
                        <a:t>}</a:t>
                      </a:r>
                    </a:p>
                    <a:p>
                      <a:endParaRPr lang="en-GB" dirty="0"/>
                    </a:p>
                  </a:txBody>
                  <a:tcPr/>
                </a:tc>
              </a:tr>
            </a:tbl>
          </a:graphicData>
        </a:graphic>
      </p:graphicFrame>
      <p:sp>
        <p:nvSpPr>
          <p:cNvPr id="5" name="Oval Callout 4"/>
          <p:cNvSpPr/>
          <p:nvPr/>
        </p:nvSpPr>
        <p:spPr bwMode="auto">
          <a:xfrm>
            <a:off x="818707" y="3274828"/>
            <a:ext cx="2679405" cy="404037"/>
          </a:xfrm>
          <a:prstGeom prst="wedgeEllipseCallout">
            <a:avLst>
              <a:gd name="adj1" fmla="val -20436"/>
              <a:gd name="adj2" fmla="val 48007"/>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
        <p:nvSpPr>
          <p:cNvPr id="6" name="Oval Callout 5"/>
          <p:cNvSpPr/>
          <p:nvPr/>
        </p:nvSpPr>
        <p:spPr bwMode="auto">
          <a:xfrm>
            <a:off x="4054548" y="5199321"/>
            <a:ext cx="2679405" cy="393405"/>
          </a:xfrm>
          <a:prstGeom prst="wedgeEllipseCallout">
            <a:avLst>
              <a:gd name="adj1" fmla="val -20436"/>
              <a:gd name="adj2" fmla="val 48007"/>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8" charset="-128"/>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ox(in)">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8"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8" charset="-128"/>
          </a:defRPr>
        </a:defPPr>
      </a:lstStyle>
    </a:lnDef>
    <a:txDef>
      <a:spPr bwMode="auto">
        <a:noFill/>
        <a:ln w="9525">
          <a:noFill/>
          <a:miter lim="800000"/>
          <a:headEnd/>
          <a:tailEnd/>
        </a:ln>
      </a:spPr>
      <a:bodyPr wrap="none">
        <a:spAutoFit/>
      </a:bodyPr>
      <a:lstStyle>
        <a:defPPr>
          <a:buFontTx/>
          <a:buChar char="•"/>
          <a:defRPr sz="2000" dirty="0">
            <a:solidFill>
              <a:schemeClr val="bg1"/>
            </a:solidFill>
          </a:defRPr>
        </a:defPPr>
      </a:lstStyle>
    </a:tx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1015</TotalTime>
  <Words>3358</Words>
  <PresentationFormat>On-screen Show (4:3)</PresentationFormat>
  <Paragraphs>447</Paragraphs>
  <Slides>44</Slides>
  <Notes>39</Notes>
  <HiddenSlides>1</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Blank Presentation</vt:lpstr>
      <vt:lpstr>Slide 1</vt:lpstr>
      <vt:lpstr>Complex Event Processing</vt:lpstr>
      <vt:lpstr>Agenda</vt:lpstr>
      <vt:lpstr>What is CEP ?</vt:lpstr>
      <vt:lpstr>Conceptual Description</vt:lpstr>
      <vt:lpstr>What is a Complex Event ?</vt:lpstr>
      <vt:lpstr>History of Event Processing</vt:lpstr>
      <vt:lpstr>What is an Event ?</vt:lpstr>
      <vt:lpstr>Examples of Events</vt:lpstr>
      <vt:lpstr>Event Models</vt:lpstr>
      <vt:lpstr>How Events are Created</vt:lpstr>
      <vt:lpstr>Time, Causality and Aggregation</vt:lpstr>
      <vt:lpstr>Typical Application and Architecture</vt:lpstr>
      <vt:lpstr>CEP – Part of Event Driven Architecture </vt:lpstr>
      <vt:lpstr>Example EDA Architecture</vt:lpstr>
      <vt:lpstr>Typical CEP Applications</vt:lpstr>
      <vt:lpstr>CEP Comparison to traditional App</vt:lpstr>
      <vt:lpstr>CEP Platform Characteristics</vt:lpstr>
      <vt:lpstr>Generalised Event Language</vt:lpstr>
      <vt:lpstr>Important Operators</vt:lpstr>
      <vt:lpstr>Filter Sliding Window Example</vt:lpstr>
      <vt:lpstr>Filter events within the window</vt:lpstr>
      <vt:lpstr>SOA and CEP</vt:lpstr>
      <vt:lpstr>SOA and CEP</vt:lpstr>
      <vt:lpstr>Event Processing Examples</vt:lpstr>
      <vt:lpstr>CEP Example - NEsper</vt:lpstr>
      <vt:lpstr>(N)ESPER Architecture</vt:lpstr>
      <vt:lpstr>ESP and CEP</vt:lpstr>
      <vt:lpstr>NEsper &amp; BAM Demo</vt:lpstr>
      <vt:lpstr>Contextual Architecture</vt:lpstr>
      <vt:lpstr>Market Data Feed Scenario</vt:lpstr>
      <vt:lpstr>Market Data Feed </vt:lpstr>
      <vt:lpstr>Populate TicksPerSecond Feed</vt:lpstr>
      <vt:lpstr>Detecting a Fall Off in Rate</vt:lpstr>
      <vt:lpstr>BAM Event Data</vt:lpstr>
      <vt:lpstr>Event Feed Rates</vt:lpstr>
      <vt:lpstr>BizTalk Server R2</vt:lpstr>
      <vt:lpstr>BizTalk RFID</vt:lpstr>
      <vt:lpstr>Example Flow</vt:lpstr>
      <vt:lpstr>Event Processing Engine</vt:lpstr>
      <vt:lpstr>BizTalk RFID Event Processing</vt:lpstr>
      <vt:lpstr>BRE Event Handler</vt:lpstr>
      <vt:lpstr>Summary &amp; Q&amp;A</vt:lpstr>
      <vt:lpstr>Slide 44</vt:lpstr>
    </vt:vector>
  </TitlesOfParts>
  <Company>GLH Helpdesk</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 Chandler</dc:creator>
  <cp:lastModifiedBy>jejohns</cp:lastModifiedBy>
  <cp:revision>96</cp:revision>
  <dcterms:modified xsi:type="dcterms:W3CDTF">2008-04-29T12:04:26Z</dcterms:modified>
</cp:coreProperties>
</file>