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1F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2983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MICRO PROCESSOR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&amp;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MICRO 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114800"/>
            <a:ext cx="6172200" cy="1371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P.RAJESH </a:t>
            </a:r>
            <a:r>
              <a:rPr lang="en-US" sz="1050" dirty="0" err="1" smtClean="0"/>
              <a:t>M.Tech</a:t>
            </a:r>
            <a:r>
              <a:rPr lang="en-US" sz="1050" dirty="0" smtClean="0"/>
              <a:t>.,</a:t>
            </a:r>
          </a:p>
          <a:p>
            <a:pPr algn="ctr"/>
            <a:r>
              <a:rPr lang="en-US" dirty="0" smtClean="0"/>
              <a:t>ASST PROFESSOR</a:t>
            </a:r>
          </a:p>
          <a:p>
            <a:pPr algn="ctr"/>
            <a:r>
              <a:rPr lang="en-US" dirty="0" smtClean="0"/>
              <a:t>DEPT OF ECE</a:t>
            </a:r>
          </a:p>
          <a:p>
            <a:pPr algn="ctr"/>
            <a:r>
              <a:rPr lang="en-US" dirty="0" smtClean="0"/>
              <a:t>CRIT COLLEGE OF ENGG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762000"/>
            <a:ext cx="7467600" cy="48737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1980 many 32 bits mp’s have been introduced .</a:t>
            </a:r>
          </a:p>
          <a:p>
            <a:r>
              <a:rPr lang="en-US" dirty="0" smtClean="0"/>
              <a:t>Intel introduced its first 32 bits mp IAPX432 not popular</a:t>
            </a:r>
          </a:p>
          <a:p>
            <a:endParaRPr lang="en-US" dirty="0" smtClean="0"/>
          </a:p>
          <a:p>
            <a:r>
              <a:rPr lang="en-US" dirty="0" smtClean="0"/>
              <a:t>IN 1985 </a:t>
            </a:r>
            <a:r>
              <a:rPr lang="en-US" dirty="0" err="1" smtClean="0"/>
              <a:t>intel</a:t>
            </a:r>
            <a:r>
              <a:rPr lang="en-US" dirty="0" smtClean="0"/>
              <a:t> introduced more powerful 32 bit Intel 80386 used in desktops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Some other 32- bits mps are INTEL 80486, Pentium, Pentium pro ,Pentium II , Pentium III , Pentium IV,</a:t>
            </a:r>
          </a:p>
          <a:p>
            <a:endParaRPr lang="en-US" dirty="0" smtClean="0"/>
          </a:p>
          <a:p>
            <a:r>
              <a:rPr lang="en-US" dirty="0" smtClean="0"/>
              <a:t>Advanced Micro Devices (AMD) K5,K6,K7 </a:t>
            </a:r>
          </a:p>
          <a:p>
            <a:endParaRPr lang="en-US" dirty="0" smtClean="0"/>
          </a:p>
          <a:p>
            <a:r>
              <a:rPr lang="en-US" dirty="0" smtClean="0"/>
              <a:t>National semiconductors 32032,32332,32C532</a:t>
            </a:r>
          </a:p>
          <a:p>
            <a:endParaRPr lang="en-US" dirty="0" smtClean="0"/>
          </a:p>
          <a:p>
            <a:r>
              <a:rPr lang="en-US" dirty="0" smtClean="0"/>
              <a:t>Intel 486 was very popular and widely used for desktops.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62000" y="1066800"/>
          <a:ext cx="7467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8-bit micro processor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16-bit micro processor 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 Simple architecture</a:t>
                      </a:r>
                    </a:p>
                    <a:p>
                      <a:r>
                        <a:rPr lang="en-US" sz="2000" dirty="0" smtClean="0"/>
                        <a:t>2. Slow speed of execution</a:t>
                      </a:r>
                    </a:p>
                    <a:p>
                      <a:r>
                        <a:rPr lang="en-US" sz="2000" dirty="0" smtClean="0"/>
                        <a:t>3. Low memory addressing capability</a:t>
                      </a:r>
                    </a:p>
                    <a:p>
                      <a:r>
                        <a:rPr lang="en-US" sz="2000" dirty="0" smtClean="0"/>
                        <a:t>4.</a:t>
                      </a:r>
                      <a:r>
                        <a:rPr lang="en-US" sz="2000" baseline="0" dirty="0" smtClean="0"/>
                        <a:t> Less powerful instruction set </a:t>
                      </a:r>
                    </a:p>
                    <a:p>
                      <a:r>
                        <a:rPr lang="en-US" sz="2000" baseline="0" dirty="0" smtClean="0"/>
                        <a:t>5. Fabricated using PMOS &amp; NMOS technologies </a:t>
                      </a:r>
                    </a:p>
                    <a:p>
                      <a:r>
                        <a:rPr lang="en-US" sz="2000" baseline="0" dirty="0" smtClean="0"/>
                        <a:t>6. </a:t>
                      </a:r>
                      <a:r>
                        <a:rPr lang="en-US" sz="2000" u="sng" baseline="0" dirty="0" smtClean="0"/>
                        <a:t>applications:-</a:t>
                      </a:r>
                    </a:p>
                    <a:p>
                      <a:r>
                        <a:rPr lang="en-US" sz="2000" u="none" baseline="0" dirty="0" smtClean="0"/>
                        <a:t>Data acquisitation systems , numerical control ,automatic testing system </a:t>
                      </a:r>
                    </a:p>
                    <a:p>
                      <a:r>
                        <a:rPr lang="en-US" sz="2000" u="none" baseline="0" dirty="0" smtClean="0"/>
                        <a:t>7. Limited no:- of general purpose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000" dirty="0" smtClean="0"/>
                        <a:t>Advanced Architecture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dirty="0" smtClean="0"/>
                        <a:t>More processing capability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dirty="0" smtClean="0"/>
                        <a:t>Larger memory addressing capability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dirty="0" smtClean="0"/>
                        <a:t>More powerful</a:t>
                      </a:r>
                      <a:r>
                        <a:rPr lang="en-US" sz="2000" baseline="0" dirty="0" smtClean="0"/>
                        <a:t> instruction set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baseline="0" dirty="0" smtClean="0"/>
                        <a:t>Fabricated using HMOS technologies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baseline="0" dirty="0" smtClean="0"/>
                        <a:t>Applications :-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2000" baseline="0" dirty="0" smtClean="0"/>
                        <a:t> control systems ,traffic controllers, intelligent terminals &amp; instructions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2000" baseline="0" dirty="0" smtClean="0"/>
                        <a:t>7. More no:- of GPR’s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4800" y="320040"/>
          <a:ext cx="83820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143"/>
                <a:gridCol w="855307"/>
                <a:gridCol w="1108700"/>
                <a:gridCol w="1253383"/>
                <a:gridCol w="1175047"/>
                <a:gridCol w="995992"/>
                <a:gridCol w="11974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Historical processor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Transistor no:-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</a:t>
                      </a:r>
                      <a:r>
                        <a:rPr lang="en-US" baseline="0" dirty="0" smtClean="0"/>
                        <a:t> 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 bits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bus in bits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Addressable</a:t>
                      </a:r>
                      <a:r>
                        <a:rPr lang="en-US" baseline="0" dirty="0" smtClean="0"/>
                        <a:t> memory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4004</a:t>
                      </a:r>
                    </a:p>
                    <a:p>
                      <a:r>
                        <a:rPr lang="en-US" dirty="0" smtClean="0"/>
                        <a:t>8008</a:t>
                      </a:r>
                    </a:p>
                    <a:p>
                      <a:r>
                        <a:rPr lang="en-US" dirty="0" smtClean="0"/>
                        <a:t>8080</a:t>
                      </a:r>
                    </a:p>
                    <a:p>
                      <a:r>
                        <a:rPr lang="en-US" dirty="0" smtClean="0"/>
                        <a:t>8085</a:t>
                      </a:r>
                    </a:p>
                    <a:p>
                      <a:r>
                        <a:rPr lang="en-US" dirty="0" smtClean="0"/>
                        <a:t>8086</a:t>
                      </a:r>
                    </a:p>
                    <a:p>
                      <a:r>
                        <a:rPr lang="en-US" dirty="0" smtClean="0"/>
                        <a:t>8088</a:t>
                      </a:r>
                    </a:p>
                    <a:p>
                      <a:r>
                        <a:rPr lang="en-US" dirty="0" smtClean="0"/>
                        <a:t>80286</a:t>
                      </a:r>
                    </a:p>
                    <a:p>
                      <a:r>
                        <a:rPr lang="en-US" dirty="0" smtClean="0"/>
                        <a:t>80386</a:t>
                      </a:r>
                    </a:p>
                    <a:p>
                      <a:r>
                        <a:rPr lang="en-US" dirty="0" smtClean="0"/>
                        <a:t>80486</a:t>
                      </a:r>
                    </a:p>
                    <a:p>
                      <a:r>
                        <a:rPr lang="en-US" dirty="0" smtClean="0"/>
                        <a:t>Pentium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Pentium</a:t>
                      </a:r>
                      <a:r>
                        <a:rPr lang="en-US" baseline="0" dirty="0" smtClean="0"/>
                        <a:t> pro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Pentium</a:t>
                      </a:r>
                      <a:r>
                        <a:rPr lang="en-US" baseline="0" dirty="0" smtClean="0"/>
                        <a:t>  II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Pentium</a:t>
                      </a:r>
                      <a:r>
                        <a:rPr lang="en-US" baseline="0" dirty="0" smtClean="0"/>
                        <a:t>  III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Pentium</a:t>
                      </a:r>
                      <a:r>
                        <a:rPr lang="en-US" baseline="0" dirty="0" smtClean="0"/>
                        <a:t>  IV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1971</a:t>
                      </a:r>
                    </a:p>
                    <a:p>
                      <a:r>
                        <a:rPr lang="en-US" dirty="0" smtClean="0"/>
                        <a:t>1972</a:t>
                      </a:r>
                    </a:p>
                    <a:p>
                      <a:r>
                        <a:rPr lang="en-US" dirty="0" smtClean="0"/>
                        <a:t>1974</a:t>
                      </a:r>
                    </a:p>
                    <a:p>
                      <a:r>
                        <a:rPr lang="en-US" dirty="0" smtClean="0"/>
                        <a:t>1976</a:t>
                      </a:r>
                    </a:p>
                    <a:p>
                      <a:r>
                        <a:rPr lang="en-US" dirty="0" smtClean="0"/>
                        <a:t>1978</a:t>
                      </a:r>
                    </a:p>
                    <a:p>
                      <a:r>
                        <a:rPr lang="en-US" dirty="0" smtClean="0"/>
                        <a:t>1979</a:t>
                      </a:r>
                    </a:p>
                    <a:p>
                      <a:r>
                        <a:rPr lang="en-US" dirty="0" smtClean="0"/>
                        <a:t>1982</a:t>
                      </a:r>
                    </a:p>
                    <a:p>
                      <a:r>
                        <a:rPr lang="en-US" dirty="0" smtClean="0"/>
                        <a:t>1985</a:t>
                      </a:r>
                    </a:p>
                    <a:p>
                      <a:r>
                        <a:rPr lang="en-US" dirty="0" smtClean="0"/>
                        <a:t>1988</a:t>
                      </a:r>
                    </a:p>
                    <a:p>
                      <a:r>
                        <a:rPr lang="en-US" dirty="0" smtClean="0"/>
                        <a:t>1993</a:t>
                      </a:r>
                    </a:p>
                    <a:p>
                      <a:r>
                        <a:rPr lang="en-US" dirty="0" smtClean="0"/>
                        <a:t>1995</a:t>
                      </a:r>
                    </a:p>
                    <a:p>
                      <a:r>
                        <a:rPr lang="en-US" dirty="0" smtClean="0"/>
                        <a:t>1997</a:t>
                      </a:r>
                    </a:p>
                    <a:p>
                      <a:r>
                        <a:rPr lang="en-US" dirty="0" smtClean="0"/>
                        <a:t>1999</a:t>
                      </a:r>
                    </a:p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2300</a:t>
                      </a:r>
                    </a:p>
                    <a:p>
                      <a:r>
                        <a:rPr lang="en-US" dirty="0" smtClean="0"/>
                        <a:t>3500</a:t>
                      </a:r>
                    </a:p>
                    <a:p>
                      <a:r>
                        <a:rPr lang="en-US" dirty="0" smtClean="0"/>
                        <a:t>6000</a:t>
                      </a:r>
                    </a:p>
                    <a:p>
                      <a:r>
                        <a:rPr lang="en-US" dirty="0" smtClean="0"/>
                        <a:t>6500</a:t>
                      </a:r>
                    </a:p>
                    <a:p>
                      <a:r>
                        <a:rPr lang="en-US" dirty="0" smtClean="0"/>
                        <a:t>29000</a:t>
                      </a:r>
                    </a:p>
                    <a:p>
                      <a:r>
                        <a:rPr lang="en-US" dirty="0" smtClean="0"/>
                        <a:t>29000</a:t>
                      </a:r>
                    </a:p>
                    <a:p>
                      <a:r>
                        <a:rPr lang="en-US" dirty="0" smtClean="0"/>
                        <a:t>1,34,000</a:t>
                      </a:r>
                    </a:p>
                    <a:p>
                      <a:r>
                        <a:rPr lang="en-US" dirty="0" smtClean="0"/>
                        <a:t>2,75,000</a:t>
                      </a:r>
                    </a:p>
                    <a:p>
                      <a:r>
                        <a:rPr lang="en-US" dirty="0" smtClean="0"/>
                        <a:t>1.3mega</a:t>
                      </a:r>
                    </a:p>
                    <a:p>
                      <a:r>
                        <a:rPr lang="en-US" dirty="0" smtClean="0"/>
                        <a:t>3.1</a:t>
                      </a:r>
                      <a:r>
                        <a:rPr lang="en-US" baseline="0" dirty="0" smtClean="0"/>
                        <a:t> meg</a:t>
                      </a:r>
                    </a:p>
                    <a:p>
                      <a:r>
                        <a:rPr lang="en-US" baseline="0" dirty="0" smtClean="0"/>
                        <a:t>3.5 meg</a:t>
                      </a:r>
                    </a:p>
                    <a:p>
                      <a:r>
                        <a:rPr lang="en-US" baseline="0" dirty="0" smtClean="0"/>
                        <a:t>8.8 meg</a:t>
                      </a:r>
                    </a:p>
                    <a:p>
                      <a:r>
                        <a:rPr lang="en-US" baseline="0" dirty="0" smtClean="0"/>
                        <a:t>9.5 meg</a:t>
                      </a:r>
                    </a:p>
                    <a:p>
                      <a:r>
                        <a:rPr lang="en-US" baseline="0" dirty="0" smtClean="0"/>
                        <a:t>4.2 meg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 </a:t>
                      </a:r>
                      <a:r>
                        <a:rPr lang="en-US" dirty="0" err="1" smtClean="0"/>
                        <a:t>Khz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200khz</a:t>
                      </a:r>
                    </a:p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mhz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mhz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mhz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mhz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mhz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mhz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25 </a:t>
                      </a:r>
                      <a:r>
                        <a:rPr lang="en-US" baseline="0" dirty="0" err="1" smtClean="0"/>
                        <a:t>mhz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60 </a:t>
                      </a:r>
                      <a:r>
                        <a:rPr lang="en-US" baseline="0" dirty="0" err="1" smtClean="0"/>
                        <a:t>mhz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150 </a:t>
                      </a:r>
                      <a:r>
                        <a:rPr lang="en-US" baseline="0" dirty="0" err="1" smtClean="0"/>
                        <a:t>mhz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230 </a:t>
                      </a:r>
                      <a:r>
                        <a:rPr lang="en-US" baseline="0" dirty="0" err="1" smtClean="0"/>
                        <a:t>mhz</a:t>
                      </a:r>
                      <a:endParaRPr lang="en-US" baseline="0" dirty="0" smtClean="0"/>
                    </a:p>
                    <a:p>
                      <a:r>
                        <a:rPr lang="en-US" dirty="0" smtClean="0"/>
                        <a:t>650 </a:t>
                      </a:r>
                      <a:r>
                        <a:rPr lang="en-US" dirty="0" err="1" smtClean="0"/>
                        <a:t>mhz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1.4 </a:t>
                      </a:r>
                      <a:r>
                        <a:rPr lang="en-US" dirty="0" err="1" smtClean="0"/>
                        <a:t>ghz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  <a:p>
                      <a:r>
                        <a:rPr lang="en-US" dirty="0" smtClean="0"/>
                        <a:t>14</a:t>
                      </a:r>
                    </a:p>
                    <a:p>
                      <a:r>
                        <a:rPr lang="en-US" dirty="0" smtClean="0"/>
                        <a:t>16</a:t>
                      </a:r>
                    </a:p>
                    <a:p>
                      <a:r>
                        <a:rPr lang="en-US" dirty="0" smtClean="0"/>
                        <a:t>16</a:t>
                      </a:r>
                    </a:p>
                    <a:p>
                      <a:r>
                        <a:rPr lang="en-US" dirty="0" smtClean="0"/>
                        <a:t>20</a:t>
                      </a:r>
                    </a:p>
                    <a:p>
                      <a:r>
                        <a:rPr lang="en-US" dirty="0" smtClean="0"/>
                        <a:t>20</a:t>
                      </a:r>
                    </a:p>
                    <a:p>
                      <a:r>
                        <a:rPr lang="en-US" dirty="0" smtClean="0"/>
                        <a:t>24</a:t>
                      </a:r>
                    </a:p>
                    <a:p>
                      <a:r>
                        <a:rPr lang="en-US" dirty="0" smtClean="0"/>
                        <a:t>32</a:t>
                      </a:r>
                    </a:p>
                    <a:p>
                      <a:r>
                        <a:rPr lang="en-US" dirty="0" smtClean="0"/>
                        <a:t>32</a:t>
                      </a:r>
                    </a:p>
                    <a:p>
                      <a:r>
                        <a:rPr lang="en-US" dirty="0" smtClean="0"/>
                        <a:t>32</a:t>
                      </a:r>
                    </a:p>
                    <a:p>
                      <a:r>
                        <a:rPr lang="en-US" dirty="0" smtClean="0"/>
                        <a:t>32</a:t>
                      </a:r>
                    </a:p>
                    <a:p>
                      <a:r>
                        <a:rPr lang="en-US" dirty="0" smtClean="0"/>
                        <a:t>36</a:t>
                      </a:r>
                    </a:p>
                    <a:p>
                      <a:r>
                        <a:rPr lang="en-US" dirty="0" smtClean="0"/>
                        <a:t>36</a:t>
                      </a:r>
                    </a:p>
                    <a:p>
                      <a:r>
                        <a:rPr lang="en-US" dirty="0" smtClean="0"/>
                        <a:t>36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8</a:t>
                      </a:r>
                    </a:p>
                    <a:p>
                      <a:r>
                        <a:rPr lang="en-US" dirty="0" smtClean="0"/>
                        <a:t>8</a:t>
                      </a:r>
                    </a:p>
                    <a:p>
                      <a:r>
                        <a:rPr lang="en-US" dirty="0" smtClean="0"/>
                        <a:t>8</a:t>
                      </a:r>
                    </a:p>
                    <a:p>
                      <a:r>
                        <a:rPr lang="en-US" dirty="0" smtClean="0"/>
                        <a:t>16</a:t>
                      </a:r>
                    </a:p>
                    <a:p>
                      <a:r>
                        <a:rPr lang="en-US" dirty="0" smtClean="0"/>
                        <a:t>8</a:t>
                      </a:r>
                    </a:p>
                    <a:p>
                      <a:r>
                        <a:rPr lang="en-US" dirty="0" smtClean="0"/>
                        <a:t>16</a:t>
                      </a:r>
                    </a:p>
                    <a:p>
                      <a:r>
                        <a:rPr lang="en-US" dirty="0" smtClean="0"/>
                        <a:t>32</a:t>
                      </a:r>
                    </a:p>
                    <a:p>
                      <a:r>
                        <a:rPr lang="en-US" dirty="0" smtClean="0"/>
                        <a:t>32</a:t>
                      </a:r>
                    </a:p>
                    <a:p>
                      <a:r>
                        <a:rPr lang="en-US" dirty="0" smtClean="0"/>
                        <a:t>32/64</a:t>
                      </a:r>
                    </a:p>
                    <a:p>
                      <a:r>
                        <a:rPr lang="en-US" dirty="0" smtClean="0"/>
                        <a:t>32/</a:t>
                      </a:r>
                      <a:r>
                        <a:rPr lang="en-US" baseline="0" dirty="0" smtClean="0"/>
                        <a:t> 64</a:t>
                      </a:r>
                    </a:p>
                    <a:p>
                      <a:r>
                        <a:rPr lang="en-US" baseline="0" dirty="0" smtClean="0"/>
                        <a:t>64</a:t>
                      </a:r>
                    </a:p>
                    <a:p>
                      <a:r>
                        <a:rPr lang="en-US" baseline="0" dirty="0" smtClean="0"/>
                        <a:t>64</a:t>
                      </a:r>
                    </a:p>
                    <a:p>
                      <a:r>
                        <a:rPr lang="en-US" baseline="0" dirty="0" smtClean="0"/>
                        <a:t>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 bytes</a:t>
                      </a:r>
                    </a:p>
                    <a:p>
                      <a:r>
                        <a:rPr lang="en-US" dirty="0" smtClean="0"/>
                        <a:t>16 </a:t>
                      </a:r>
                      <a:r>
                        <a:rPr lang="en-US" dirty="0" err="1" smtClean="0"/>
                        <a:t>kbytes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64 </a:t>
                      </a:r>
                      <a:r>
                        <a:rPr lang="en-US" dirty="0" err="1" smtClean="0"/>
                        <a:t>kbytes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 </a:t>
                      </a:r>
                      <a:r>
                        <a:rPr lang="en-US" dirty="0" err="1" smtClean="0"/>
                        <a:t>kbytes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1 MB</a:t>
                      </a:r>
                    </a:p>
                    <a:p>
                      <a:r>
                        <a:rPr lang="en-US" dirty="0" smtClean="0"/>
                        <a:t>1MB</a:t>
                      </a:r>
                    </a:p>
                    <a:p>
                      <a:r>
                        <a:rPr lang="en-US" dirty="0" smtClean="0"/>
                        <a:t>16 mega</a:t>
                      </a:r>
                    </a:p>
                    <a:p>
                      <a:r>
                        <a:rPr lang="en-US" dirty="0" smtClean="0"/>
                        <a:t>4</a:t>
                      </a:r>
                      <a:r>
                        <a:rPr lang="en-IN" baseline="0" dirty="0" smtClean="0"/>
                        <a:t> giga </a:t>
                      </a:r>
                    </a:p>
                    <a:p>
                      <a:pPr marL="342900" indent="-342900">
                        <a:buAutoNum type="arabicPlain" startAt="4"/>
                      </a:pPr>
                      <a:r>
                        <a:rPr lang="en-US" dirty="0" smtClean="0"/>
                        <a:t>Giga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giga</a:t>
                      </a:r>
                      <a:endParaRPr lang="en-US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dirty="0" smtClean="0"/>
                        <a:t>64 </a:t>
                      </a:r>
                      <a:r>
                        <a:rPr lang="en-US" dirty="0" err="1" smtClean="0"/>
                        <a:t>giga</a:t>
                      </a:r>
                      <a:endParaRPr lang="en-US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dirty="0" smtClean="0"/>
                        <a:t>64 </a:t>
                      </a:r>
                      <a:r>
                        <a:rPr lang="en-US" dirty="0" err="1" smtClean="0"/>
                        <a:t>giga</a:t>
                      </a:r>
                      <a:endParaRPr lang="en-US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dirty="0" smtClean="0"/>
                        <a:t>64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giga</a:t>
                      </a: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/>
                        <a:t>64 </a:t>
                      </a:r>
                      <a:r>
                        <a:rPr lang="en-US" baseline="0" dirty="0" err="1" smtClean="0"/>
                        <a:t>giga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467600" cy="88423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Register organization of 8086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8086 has powerful set of registers known as </a:t>
            </a:r>
          </a:p>
          <a:p>
            <a:r>
              <a:rPr lang="en-US" dirty="0" smtClean="0"/>
              <a:t>1. </a:t>
            </a:r>
            <a:r>
              <a:rPr lang="en-US" b="1" dirty="0" smtClean="0">
                <a:solidFill>
                  <a:srgbClr val="FF0000"/>
                </a:solidFill>
              </a:rPr>
              <a:t>general purpose registers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special purpose registers.</a:t>
            </a:r>
          </a:p>
          <a:p>
            <a:endParaRPr lang="en-US" dirty="0" smtClean="0"/>
          </a:p>
          <a:p>
            <a:r>
              <a:rPr lang="en-US" dirty="0" smtClean="0"/>
              <a:t>All are 16-bit registers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general purpose registers </a:t>
            </a:r>
            <a:r>
              <a:rPr lang="en-US" dirty="0" smtClean="0"/>
              <a:t>can be used as either 8-bit  OR 16-bit registers which are used for holding data , variable  and  immediate results temporarily (or) for other purpose like a counter (or) for storing Offset address for particular address.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487375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special purpose registers.:- </a:t>
            </a:r>
          </a:p>
          <a:p>
            <a:pPr lvl="1"/>
            <a:r>
              <a:rPr lang="en-US" dirty="0" smtClean="0"/>
              <a:t>Used as segment registers , pointers , index registers (or)  Offset storage registers for particular addressing.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registers are categorized in to </a:t>
            </a:r>
            <a:r>
              <a:rPr lang="en-US" b="1" dirty="0" smtClean="0"/>
              <a:t>4- GROUPS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A) GENERAL DATA REGISTERS</a:t>
            </a:r>
          </a:p>
          <a:p>
            <a:pPr lvl="1"/>
            <a:r>
              <a:rPr lang="en-US" b="1" dirty="0" smtClean="0"/>
              <a:t>B) SEGMENT REGISTER</a:t>
            </a:r>
          </a:p>
          <a:p>
            <a:pPr lvl="1"/>
            <a:r>
              <a:rPr lang="en-US" b="1" dirty="0" smtClean="0"/>
              <a:t>C) POINTERS &amp; INDEX REGISTERS</a:t>
            </a:r>
          </a:p>
          <a:p>
            <a:pPr lvl="1"/>
            <a:r>
              <a:rPr lang="en-US" b="1" dirty="0" smtClean="0"/>
              <a:t>D) FLAG REGISTERS</a:t>
            </a:r>
          </a:p>
          <a:p>
            <a:pPr lvl="1">
              <a:buNone/>
            </a:pP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400" b="1" dirty="0" smtClean="0">
                <a:solidFill>
                  <a:srgbClr val="911F94"/>
                </a:solidFill>
                <a:latin typeface="Times New Roman" pitchFamily="18" charset="0"/>
                <a:cs typeface="Times New Roman" pitchFamily="18" charset="0"/>
              </a:rPr>
              <a:t>a)  GENERAL DATA REGISTERS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362200" y="2057400"/>
          <a:ext cx="3387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844"/>
                <a:gridCol w="1693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AH (8-bit)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AL(8-bit)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BH(8-bit)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BL(8-bit)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CH(8-bit)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CL(8-bit)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DH(8-bit)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DL(8-bit)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1" y="2057400"/>
          <a:ext cx="1371600" cy="15544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AX(16-bit)</a:t>
                      </a:r>
                      <a:endParaRPr lang="en-US" sz="1800" b="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BX(16-bit)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CX(16-bit)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DX(16-bit)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81170" y="2057400"/>
          <a:ext cx="2500830" cy="155448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500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ACCUMULATOR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 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REGISTER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14400" y="4009072"/>
            <a:ext cx="752481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AX , BX, CX, DX  stands for 16-bit registers used to store data lower </a:t>
            </a:r>
          </a:p>
          <a:p>
            <a:r>
              <a:rPr lang="en-US" dirty="0" smtClean="0"/>
              <a:t>Bits &amp; higher  bits.</a:t>
            </a:r>
          </a:p>
          <a:p>
            <a:endParaRPr lang="en-US" dirty="0" smtClean="0"/>
          </a:p>
          <a:p>
            <a:r>
              <a:rPr lang="en-US" dirty="0" smtClean="0"/>
              <a:t>AH,BH,CH,DH stands for (HIGHER  8- bit registers)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 A=10,B=11,C=12,D=13,E=14,F=15 </a:t>
            </a:r>
          </a:p>
          <a:p>
            <a:endParaRPr lang="en-US" dirty="0" smtClean="0"/>
          </a:p>
          <a:p>
            <a:r>
              <a:rPr lang="en-US" dirty="0" smtClean="0"/>
              <a:t>AL,BL,CL,DL stands for (LOWER 8-BIT REGISTERS)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binary bits from (0-9 are lower bit)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7448"/>
            <a:ext cx="7467600" cy="48737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Accumulator is default acts as result storage for </a:t>
            </a:r>
            <a:r>
              <a:rPr lang="en-US" dirty="0" err="1" smtClean="0"/>
              <a:t>arithematic</a:t>
            </a:r>
            <a:r>
              <a:rPr lang="en-US" dirty="0" smtClean="0"/>
              <a:t> &amp; logical operations .“AX” is a 16-bit </a:t>
            </a:r>
            <a:r>
              <a:rPr lang="en-US" sz="2000" b="1" dirty="0" smtClean="0"/>
              <a:t>ACCUMULATOR</a:t>
            </a:r>
            <a:r>
              <a:rPr lang="en-US" dirty="0" smtClean="0"/>
              <a:t> with lower 8-bit is designated as ‘AL’ and Higher 8-bit as ‘AH’ .this is most important GPR (general purpose register)  having multiple functions.</a:t>
            </a:r>
          </a:p>
          <a:p>
            <a:endParaRPr lang="en-US" dirty="0" smtClean="0"/>
          </a:p>
          <a:p>
            <a:r>
              <a:rPr lang="en-US" dirty="0" smtClean="0"/>
              <a:t>Base register particularly used in some addressing modes [based addressing modes, relative based addressing , relative indexed addressing modes ]. The ‘BX’  16-bit register having higher and lower 8-bit (BL, BH) which is used  as an Offset storage for forming physical address in case of certain addressing modes.</a:t>
            </a:r>
          </a:p>
          <a:p>
            <a:endParaRPr lang="en-US" dirty="0" smtClean="0"/>
          </a:p>
          <a:p>
            <a:r>
              <a:rPr lang="en-US" dirty="0" smtClean="0"/>
              <a:t>Counter register is default counter of string , shift ,rotate operation. The ‘CX’ 16-bit register is used as default counter in case of string and loop instructions.</a:t>
            </a:r>
          </a:p>
          <a:p>
            <a:endParaRPr lang="en-US" dirty="0" smtClean="0"/>
          </a:p>
          <a:p>
            <a:r>
              <a:rPr lang="en-US" dirty="0" smtClean="0"/>
              <a:t>Data register is used to hold I/O ports address which will act as </a:t>
            </a:r>
            <a:r>
              <a:rPr lang="en-US" dirty="0" err="1" smtClean="0"/>
              <a:t>defult</a:t>
            </a:r>
            <a:r>
              <a:rPr lang="en-US" dirty="0" smtClean="0"/>
              <a:t> destination in case of multiplication &amp; division operation along with </a:t>
            </a:r>
            <a:r>
              <a:rPr lang="en-US" dirty="0" err="1" smtClean="0"/>
              <a:t>AX.The</a:t>
            </a:r>
            <a:r>
              <a:rPr lang="en-US" dirty="0" smtClean="0"/>
              <a:t> ‘DX’ 16-bit register is used as a implicit operand (or) destination in case of few instructions.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400" b="1" dirty="0" smtClean="0">
                <a:solidFill>
                  <a:srgbClr val="911F94"/>
                </a:solidFill>
                <a:latin typeface="Times New Roman" pitchFamily="18" charset="0"/>
                <a:cs typeface="Times New Roman" pitchFamily="18" charset="0"/>
              </a:rPr>
              <a:t>B) SPECIAL PERPOSE (OR)SEGMENT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50848"/>
            <a:ext cx="7467600" cy="4873752"/>
          </a:xfrm>
        </p:spPr>
        <p:txBody>
          <a:bodyPr/>
          <a:lstStyle/>
          <a:p>
            <a:r>
              <a:rPr lang="en-US" dirty="0" smtClean="0"/>
              <a:t>The complete 1MB of a mp’s 8086 address is divided in to 16-logical segments. </a:t>
            </a:r>
          </a:p>
          <a:p>
            <a:r>
              <a:rPr lang="en-US" dirty="0" smtClean="0"/>
              <a:t>Each segment thus contain 64kbytes of memory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There are </a:t>
            </a:r>
            <a:r>
              <a:rPr lang="en-US" b="1" dirty="0" smtClean="0"/>
              <a:t>4 segment registers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698240"/>
          <a:ext cx="3962400" cy="209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19400"/>
                <a:gridCol w="1143000"/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 segment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</a:t>
                      </a:r>
                      <a:r>
                        <a:rPr lang="en-US" b="1" baseline="0" dirty="0" smtClean="0"/>
                        <a:t> segment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 segment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Extra segment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57200"/>
            <a:ext cx="7467600" cy="4873752"/>
          </a:xfrm>
        </p:spPr>
        <p:txBody>
          <a:bodyPr/>
          <a:lstStyle/>
          <a:p>
            <a:r>
              <a:rPr lang="en-US" dirty="0" smtClean="0"/>
              <a:t>A)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CODE SEGMENT:-</a:t>
            </a:r>
          </a:p>
          <a:p>
            <a:pPr lvl="1"/>
            <a:r>
              <a:rPr lang="en-US" dirty="0" smtClean="0"/>
              <a:t>Is used for addressing a memory location in code segment of the memory where executable program is stored.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77900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B)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DATA SEGMENT:-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this type of register points to data segment of the memory  where the data is resided.</a:t>
            </a:r>
          </a:p>
          <a:p>
            <a:endParaRPr lang="en-US" sz="2400" dirty="0" smtClean="0"/>
          </a:p>
          <a:p>
            <a:r>
              <a:rPr lang="en-US" sz="2400" dirty="0" smtClean="0"/>
              <a:t>C)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EXTRA SEGMENT:-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this segment which is essential to another data segment of the memory  thus Extra segment also contain data.</a:t>
            </a:r>
          </a:p>
          <a:p>
            <a:endParaRPr lang="en-US" sz="2400" dirty="0" smtClean="0"/>
          </a:p>
          <a:p>
            <a:r>
              <a:rPr lang="en-US" sz="2400" dirty="0" smtClean="0"/>
              <a:t>D)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STACK SEGMENT:-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used for addressing stack segment memory i.e. </a:t>
            </a:r>
          </a:p>
          <a:p>
            <a:r>
              <a:rPr lang="en-US" sz="2000" dirty="0" smtClean="0"/>
              <a:t>	Memory in which  is used to store stack data. </a:t>
            </a:r>
          </a:p>
          <a:p>
            <a:r>
              <a:rPr lang="en-US" sz="2000" dirty="0" smtClean="0"/>
              <a:t>The cpu uses stack for temporarily storing important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911F94"/>
                </a:solidFill>
                <a:latin typeface="Times New Roman" pitchFamily="18" charset="0"/>
                <a:cs typeface="Times New Roman" pitchFamily="18" charset="0"/>
              </a:rPr>
              <a:t>	c) Pointers &amp; index registers</a:t>
            </a:r>
            <a:endParaRPr lang="en-US" sz="2400" b="1" dirty="0">
              <a:solidFill>
                <a:srgbClr val="911F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467600" cy="4873752"/>
          </a:xfrm>
        </p:spPr>
        <p:txBody>
          <a:bodyPr/>
          <a:lstStyle/>
          <a:p>
            <a:r>
              <a:rPr lang="en-US" dirty="0" smtClean="0"/>
              <a:t>The pointer contain offset within the particular segment.</a:t>
            </a:r>
          </a:p>
          <a:p>
            <a:r>
              <a:rPr lang="en-US" dirty="0" smtClean="0"/>
              <a:t>The pointers &amp; index registers are categorized in to following types 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860800"/>
          <a:ext cx="48768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7572"/>
                <a:gridCol w="3279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PROCESSOR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A processor is a logic circuitry (or) electronic device responds to and processor the basic instructions that drive a computer.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09600"/>
            <a:ext cx="7467600" cy="487375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700" dirty="0" smtClean="0"/>
              <a:t>	</a:t>
            </a:r>
            <a:r>
              <a:rPr lang="en-US" sz="1700" dirty="0" smtClean="0">
                <a:solidFill>
                  <a:srgbClr val="00B050"/>
                </a:solidFill>
              </a:rPr>
              <a:t>A)STACK POINTER:- </a:t>
            </a:r>
          </a:p>
          <a:p>
            <a:pPr marL="822960" lvl="1" indent="-457200">
              <a:buNone/>
            </a:pPr>
            <a:r>
              <a:rPr lang="en-US" sz="1700" dirty="0" smtClean="0"/>
              <a:t>	Used to hold the offset address b/w starting address of Stack segment to memory location where we are recently stored . Stack top is upper most filled memory location in stack memory. It can be used to store offset address in case of stack segment.</a:t>
            </a:r>
          </a:p>
          <a:p>
            <a:pPr marL="822960" lvl="1" indent="-457200">
              <a:buNone/>
            </a:pPr>
            <a:r>
              <a:rPr lang="en-US" sz="1700" dirty="0" smtClean="0">
                <a:solidFill>
                  <a:srgbClr val="00B050"/>
                </a:solidFill>
              </a:rPr>
              <a:t>B) BASE POINTER:- </a:t>
            </a:r>
          </a:p>
          <a:p>
            <a:pPr marL="822960" lvl="1" indent="-457200">
              <a:buNone/>
            </a:pPr>
            <a:r>
              <a:rPr lang="en-US" sz="1700" dirty="0" smtClean="0"/>
              <a:t>	Acts as a memory pointer to stack segment register where BP is manly used to access any location directly in the stack.</a:t>
            </a:r>
          </a:p>
          <a:p>
            <a:pPr marL="822960" lvl="1" indent="-457200">
              <a:buNone/>
            </a:pPr>
            <a:r>
              <a:rPr lang="en-US" sz="1700" dirty="0" smtClean="0">
                <a:solidFill>
                  <a:srgbClr val="00B050"/>
                </a:solidFill>
              </a:rPr>
              <a:t>C) SOURCE INDEX &amp; DESTINATION INDEX:-</a:t>
            </a:r>
          </a:p>
          <a:p>
            <a:pPr marL="822960" lvl="1" indent="-457200">
              <a:buNone/>
            </a:pPr>
            <a:r>
              <a:rPr lang="en-US" sz="1700" dirty="0" smtClean="0"/>
              <a:t>	Index </a:t>
            </a:r>
            <a:r>
              <a:rPr lang="en-US" sz="1700" smtClean="0"/>
              <a:t>register </a:t>
            </a:r>
            <a:r>
              <a:rPr lang="en-US" sz="1700" smtClean="0"/>
              <a:t>particularly </a:t>
            </a:r>
            <a:r>
              <a:rPr lang="en-US" sz="1700" dirty="0" smtClean="0"/>
              <a:t>used in string operation .</a:t>
            </a:r>
          </a:p>
          <a:p>
            <a:pPr marL="822960" lvl="1" indent="-457200">
              <a:buNone/>
            </a:pPr>
            <a:r>
              <a:rPr lang="en-US" sz="1700" dirty="0" smtClean="0"/>
              <a:t>SI used in holding </a:t>
            </a:r>
            <a:r>
              <a:rPr lang="en-US" sz="1700" dirty="0" smtClean="0"/>
              <a:t>Offset </a:t>
            </a:r>
            <a:r>
              <a:rPr lang="en-US" sz="1700" dirty="0" smtClean="0"/>
              <a:t>address of source data</a:t>
            </a:r>
          </a:p>
          <a:p>
            <a:pPr marL="822960" lvl="1" indent="-457200">
              <a:buNone/>
            </a:pPr>
            <a:r>
              <a:rPr lang="en-US" sz="1700" dirty="0" smtClean="0"/>
              <a:t>DI used to hold Offset of destination data.</a:t>
            </a:r>
          </a:p>
          <a:p>
            <a:pPr marL="822960" lvl="1" indent="-457200">
              <a:buNone/>
            </a:pPr>
            <a:r>
              <a:rPr lang="en-US" sz="1700" dirty="0" smtClean="0"/>
              <a:t>Acts as memory pointer relative to segment register DS. The mp’s will take Effective address of the data from SI and stores in DI (INDEX register used in string manipulation).</a:t>
            </a:r>
          </a:p>
          <a:p>
            <a:pPr marL="822960" lvl="1" indent="-457200">
              <a:buNone/>
            </a:pPr>
            <a:r>
              <a:rPr lang="en-US" sz="1700" dirty="0" smtClean="0">
                <a:solidFill>
                  <a:srgbClr val="00B050"/>
                </a:solidFill>
              </a:rPr>
              <a:t>D) INSTRUCTION POINTER:-</a:t>
            </a:r>
          </a:p>
          <a:p>
            <a:pPr marL="822960" lvl="1" indent="-457200">
              <a:buNone/>
            </a:pPr>
            <a:r>
              <a:rPr lang="en-US" sz="1700" dirty="0" smtClean="0"/>
              <a:t>	used to hold address of the next instruction to be fetched that means holds the offset of code segment.</a:t>
            </a:r>
          </a:p>
          <a:p>
            <a:pPr marL="822960" lvl="1" indent="-457200">
              <a:buNone/>
            </a:pPr>
            <a:r>
              <a:rPr lang="en-US" sz="1700" dirty="0" smtClean="0"/>
              <a:t>The offset address of the next instruction is contained in IP . That is IP points to next instruction be fetched from code segment.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911F94"/>
                </a:solidFill>
                <a:latin typeface="Times New Roman" pitchFamily="18" charset="0"/>
                <a:cs typeface="Times New Roman" pitchFamily="18" charset="0"/>
              </a:rPr>
              <a:t>	D) Flag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The 8086 flag register content indicates the result of compilation in the ALU .</a:t>
            </a:r>
          </a:p>
          <a:p>
            <a:r>
              <a:rPr lang="en-US" dirty="0" smtClean="0"/>
              <a:t>IT contains some flag bits to control the CPU.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MICRO PROCESSOR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467600" cy="4873752"/>
          </a:xfrm>
        </p:spPr>
        <p:txBody>
          <a:bodyPr/>
          <a:lstStyle/>
          <a:p>
            <a:r>
              <a:rPr lang="en-US" dirty="0" smtClean="0"/>
              <a:t>Incorporates the functions of a computers central processing unit (CPU) on single IC (or) at most a few IC’s.</a:t>
            </a:r>
          </a:p>
          <a:p>
            <a:pPr>
              <a:buNone/>
            </a:pPr>
            <a:r>
              <a:rPr lang="en-US" dirty="0" smtClean="0"/>
              <a:t>					(or)</a:t>
            </a:r>
          </a:p>
          <a:p>
            <a:r>
              <a:rPr lang="en-US" dirty="0" smtClean="0"/>
              <a:t>µp is programmable </a:t>
            </a:r>
            <a:r>
              <a:rPr lang="en-US" dirty="0" err="1" smtClean="0"/>
              <a:t>Ic</a:t>
            </a:r>
            <a:r>
              <a:rPr lang="en-US" dirty="0" smtClean="0"/>
              <a:t> device that has computing and decision making capability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processor is multipurpose , programmable device that accepts digital data as input processes it according to instructions stored in its memory and provides result as o/p.</a:t>
            </a:r>
          </a:p>
          <a:p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:- sequential logic)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41248"/>
            <a:ext cx="7467600" cy="4873752"/>
          </a:xfrm>
        </p:spPr>
        <p:txBody>
          <a:bodyPr/>
          <a:lstStyle/>
          <a:p>
            <a:pPr algn="just"/>
            <a:r>
              <a:rPr lang="en-US" dirty="0" smtClean="0"/>
              <a:t>µp is program controlled device which fetches ,decodes , and executes instructions.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µp reads instructions from memory communicates with all  peripherals (memory &amp; </a:t>
            </a:r>
            <a:r>
              <a:rPr lang="en-US" dirty="0" err="1" smtClean="0"/>
              <a:t>i</a:t>
            </a:r>
            <a:r>
              <a:rPr lang="en-US" dirty="0" smtClean="0"/>
              <a:t>/p ‘s ) using the system bus excepts instruction.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µp controls the timing of information flow performs the computing tasks specified in a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History of µp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22248"/>
            <a:ext cx="7467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First </a:t>
            </a:r>
            <a:r>
              <a:rPr lang="en-US" dirty="0" smtClean="0">
                <a:solidFill>
                  <a:srgbClr val="00B0F0"/>
                </a:solidFill>
              </a:rPr>
              <a:t>4-bit</a:t>
            </a:r>
            <a:r>
              <a:rPr lang="en-US" dirty="0" smtClean="0"/>
              <a:t> µp </a:t>
            </a:r>
            <a:r>
              <a:rPr lang="en-US" dirty="0" smtClean="0">
                <a:solidFill>
                  <a:srgbClr val="00B0F0"/>
                </a:solidFill>
              </a:rPr>
              <a:t>4004</a:t>
            </a:r>
            <a:r>
              <a:rPr lang="en-US" dirty="0" smtClean="0"/>
              <a:t> from INTEL corporation in </a:t>
            </a:r>
            <a:r>
              <a:rPr lang="en-US" dirty="0" smtClean="0">
                <a:solidFill>
                  <a:srgbClr val="FF0000"/>
                </a:solidFill>
              </a:rPr>
              <a:t>1971</a:t>
            </a:r>
            <a:r>
              <a:rPr lang="en-US" dirty="0" smtClean="0"/>
              <a:t> which has revolution in distal system design.</a:t>
            </a:r>
          </a:p>
          <a:p>
            <a:pPr algn="just"/>
            <a:r>
              <a:rPr lang="en-US" dirty="0" smtClean="0"/>
              <a:t>First </a:t>
            </a:r>
            <a:r>
              <a:rPr lang="en-US" dirty="0" smtClean="0">
                <a:solidFill>
                  <a:srgbClr val="00B0F0"/>
                </a:solidFill>
              </a:rPr>
              <a:t>4-bit</a:t>
            </a:r>
            <a:r>
              <a:rPr lang="en-US" dirty="0" smtClean="0"/>
              <a:t> µp </a:t>
            </a:r>
            <a:r>
              <a:rPr lang="en-US" dirty="0" smtClean="0">
                <a:solidFill>
                  <a:srgbClr val="00B0F0"/>
                </a:solidFill>
              </a:rPr>
              <a:t>4004</a:t>
            </a:r>
            <a:r>
              <a:rPr lang="en-US" dirty="0" smtClean="0"/>
              <a:t> contained ten thousands (10,000)  transistors</a:t>
            </a:r>
          </a:p>
          <a:p>
            <a:pPr algn="just"/>
            <a:r>
              <a:rPr lang="en-US" dirty="0" smtClean="0"/>
              <a:t>After </a:t>
            </a:r>
            <a:r>
              <a:rPr lang="en-US" dirty="0" smtClean="0">
                <a:solidFill>
                  <a:srgbClr val="00B0F0"/>
                </a:solidFill>
              </a:rPr>
              <a:t>4-bit</a:t>
            </a:r>
            <a:r>
              <a:rPr lang="en-US" dirty="0" smtClean="0"/>
              <a:t> µp </a:t>
            </a:r>
            <a:r>
              <a:rPr lang="en-US" dirty="0" smtClean="0">
                <a:solidFill>
                  <a:srgbClr val="00B0F0"/>
                </a:solidFill>
              </a:rPr>
              <a:t>4004</a:t>
            </a:r>
            <a:r>
              <a:rPr lang="en-US" dirty="0" smtClean="0"/>
              <a:t> ,immediately from INTEL corporation in </a:t>
            </a:r>
            <a:r>
              <a:rPr lang="en-US" dirty="0" smtClean="0">
                <a:solidFill>
                  <a:srgbClr val="FF0000"/>
                </a:solidFill>
              </a:rPr>
              <a:t>1972</a:t>
            </a:r>
            <a:r>
              <a:rPr lang="en-US" dirty="0" smtClean="0"/>
              <a:t> first </a:t>
            </a:r>
            <a:r>
              <a:rPr lang="en-US" dirty="0" smtClean="0">
                <a:solidFill>
                  <a:srgbClr val="00B0F0"/>
                </a:solidFill>
              </a:rPr>
              <a:t>8-bit</a:t>
            </a:r>
            <a:r>
              <a:rPr lang="en-US" dirty="0" smtClean="0"/>
              <a:t> µp </a:t>
            </a:r>
            <a:r>
              <a:rPr lang="en-US" dirty="0" smtClean="0">
                <a:solidFill>
                  <a:srgbClr val="00B0F0"/>
                </a:solidFill>
              </a:rPr>
              <a:t>8008</a:t>
            </a:r>
            <a:r>
              <a:rPr lang="en-US" dirty="0" smtClean="0"/>
              <a:t> which are not successful.</a:t>
            </a:r>
          </a:p>
          <a:p>
            <a:pPr algn="just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1974</a:t>
            </a:r>
            <a:r>
              <a:rPr lang="en-US" dirty="0" smtClean="0"/>
              <a:t> from INTEL corporation first </a:t>
            </a:r>
            <a:r>
              <a:rPr lang="en-US" dirty="0" smtClean="0">
                <a:solidFill>
                  <a:srgbClr val="00B0F0"/>
                </a:solidFill>
              </a:rPr>
              <a:t>8-bit</a:t>
            </a:r>
            <a:r>
              <a:rPr lang="en-US" dirty="0" smtClean="0"/>
              <a:t> µp </a:t>
            </a:r>
            <a:r>
              <a:rPr lang="en-US" dirty="0" smtClean="0">
                <a:solidFill>
                  <a:srgbClr val="00B0F0"/>
                </a:solidFill>
              </a:rPr>
              <a:t>8080 general purpose </a:t>
            </a:r>
            <a:r>
              <a:rPr lang="en-US" dirty="0" smtClean="0"/>
              <a:t>µp in which CPU was not functionally successful.</a:t>
            </a:r>
          </a:p>
          <a:p>
            <a:pPr algn="just"/>
            <a:r>
              <a:rPr lang="en-US" dirty="0" smtClean="0"/>
              <a:t>Later on first  </a:t>
            </a:r>
            <a:r>
              <a:rPr lang="en-US" dirty="0" smtClean="0">
                <a:solidFill>
                  <a:srgbClr val="00B0F0"/>
                </a:solidFill>
              </a:rPr>
              <a:t>8-bit</a:t>
            </a:r>
            <a:r>
              <a:rPr lang="en-US" dirty="0" smtClean="0"/>
              <a:t> µp </a:t>
            </a:r>
            <a:r>
              <a:rPr lang="en-US" dirty="0" smtClean="0">
                <a:solidFill>
                  <a:srgbClr val="00B0F0"/>
                </a:solidFill>
              </a:rPr>
              <a:t>8085 </a:t>
            </a:r>
            <a:r>
              <a:rPr lang="en-US" dirty="0" smtClean="0"/>
              <a:t>functionally complete CPU introduced in </a:t>
            </a:r>
            <a:r>
              <a:rPr lang="en-US" dirty="0" smtClean="0">
                <a:solidFill>
                  <a:srgbClr val="FF0000"/>
                </a:solidFill>
              </a:rPr>
              <a:t>1977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12648"/>
            <a:ext cx="7467600" cy="48737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8085 µp  CPU is still  most popular one amongst all 8-bit CPU which provides good performance utilizing an optimum set of registers and an reasonably powerful ALU, where 8085 houses on chip clock generator.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major limitations of 8-bit µp are their limited memory addressing capacity ,slow speed of exception limited scratched register and non availability complex instructions and addressing modes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First </a:t>
            </a:r>
            <a:r>
              <a:rPr lang="en-US" dirty="0" smtClean="0">
                <a:solidFill>
                  <a:srgbClr val="00B0F0"/>
                </a:solidFill>
              </a:rPr>
              <a:t>16-bit</a:t>
            </a:r>
            <a:r>
              <a:rPr lang="en-US" dirty="0" smtClean="0"/>
              <a:t> µp </a:t>
            </a:r>
            <a:r>
              <a:rPr lang="en-US" dirty="0" smtClean="0">
                <a:solidFill>
                  <a:srgbClr val="00B0F0"/>
                </a:solidFill>
              </a:rPr>
              <a:t>8086</a:t>
            </a:r>
            <a:r>
              <a:rPr lang="en-US" dirty="0" smtClean="0"/>
              <a:t> from INTEL corporation in </a:t>
            </a:r>
            <a:r>
              <a:rPr lang="en-US" dirty="0" smtClean="0">
                <a:solidFill>
                  <a:srgbClr val="FF0000"/>
                </a:solidFill>
              </a:rPr>
              <a:t>1978</a:t>
            </a:r>
            <a:r>
              <a:rPr lang="en-US" dirty="0" smtClean="0"/>
              <a:t> which is more powerful efficient computing machine.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Evolution of µ</a:t>
            </a:r>
            <a:r>
              <a:rPr lang="en-US" b="1" dirty="0" err="1" smtClean="0">
                <a:solidFill>
                  <a:srgbClr val="00B050"/>
                </a:solidFill>
              </a:rPr>
              <a:t>p’s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7848600" cy="4876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First </a:t>
            </a:r>
            <a:r>
              <a:rPr lang="en-US" dirty="0" smtClean="0">
                <a:solidFill>
                  <a:srgbClr val="00B0F0"/>
                </a:solidFill>
              </a:rPr>
              <a:t>4-bit</a:t>
            </a:r>
            <a:r>
              <a:rPr lang="en-US" dirty="0" smtClean="0"/>
              <a:t> µp </a:t>
            </a:r>
            <a:r>
              <a:rPr lang="en-US" dirty="0" smtClean="0">
                <a:solidFill>
                  <a:srgbClr val="00B0F0"/>
                </a:solidFill>
              </a:rPr>
              <a:t>4004</a:t>
            </a:r>
            <a:r>
              <a:rPr lang="en-US" dirty="0" smtClean="0"/>
              <a:t> from INTELL corporation in </a:t>
            </a:r>
            <a:r>
              <a:rPr lang="en-US" dirty="0" smtClean="0">
                <a:solidFill>
                  <a:srgbClr val="FF0000"/>
                </a:solidFill>
              </a:rPr>
              <a:t>1971.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Intel developed an improved 4-bit µp </a:t>
            </a:r>
            <a:r>
              <a:rPr lang="en-US" dirty="0" smtClean="0">
                <a:solidFill>
                  <a:srgbClr val="00B0F0"/>
                </a:solidFill>
              </a:rPr>
              <a:t>4004,</a:t>
            </a:r>
            <a:r>
              <a:rPr lang="en-US" dirty="0" smtClean="0"/>
              <a:t>enchanced versions of </a:t>
            </a:r>
            <a:r>
              <a:rPr lang="en-US" dirty="0" err="1" smtClean="0"/>
              <a:t>intel</a:t>
            </a:r>
            <a:r>
              <a:rPr lang="en-US" dirty="0" smtClean="0"/>
              <a:t> 4004 many other companies also </a:t>
            </a:r>
            <a:r>
              <a:rPr lang="en-US" dirty="0" err="1" smtClean="0"/>
              <a:t>introceduced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4-bit </a:t>
            </a:r>
            <a:r>
              <a:rPr lang="en-US" dirty="0" smtClean="0"/>
              <a:t>µp such as</a:t>
            </a:r>
            <a:r>
              <a:rPr lang="en-US" dirty="0" smtClean="0">
                <a:solidFill>
                  <a:srgbClr val="00B0F0"/>
                </a:solidFill>
              </a:rPr>
              <a:t> PPS-4 </a:t>
            </a:r>
            <a:r>
              <a:rPr lang="en-US" dirty="0" smtClean="0"/>
              <a:t>by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ROCKWELL international ,T3472 by Toshiba etc.,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INTEL corporation in </a:t>
            </a:r>
            <a:r>
              <a:rPr lang="en-US" dirty="0" smtClean="0">
                <a:solidFill>
                  <a:srgbClr val="FF0000"/>
                </a:solidFill>
              </a:rPr>
              <a:t>1972</a:t>
            </a:r>
            <a:r>
              <a:rPr lang="en-US" dirty="0" smtClean="0"/>
              <a:t> first </a:t>
            </a:r>
            <a:r>
              <a:rPr lang="en-US" dirty="0" smtClean="0">
                <a:solidFill>
                  <a:srgbClr val="00B0F0"/>
                </a:solidFill>
              </a:rPr>
              <a:t>8-bit</a:t>
            </a:r>
            <a:r>
              <a:rPr lang="en-US" dirty="0" smtClean="0"/>
              <a:t> µp </a:t>
            </a:r>
            <a:r>
              <a:rPr lang="en-US" dirty="0" smtClean="0">
                <a:solidFill>
                  <a:srgbClr val="00B0F0"/>
                </a:solidFill>
              </a:rPr>
              <a:t>8008</a:t>
            </a:r>
            <a:r>
              <a:rPr lang="en-US" dirty="0" smtClean="0"/>
              <a:t> which so far used PMOS technology these technology of P-MOS used is slow and not </a:t>
            </a:r>
            <a:r>
              <a:rPr lang="en-US" dirty="0" err="1" smtClean="0"/>
              <a:t>compatiable</a:t>
            </a:r>
            <a:r>
              <a:rPr lang="en-US" dirty="0" smtClean="0"/>
              <a:t> with TTL circuits.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1974</a:t>
            </a:r>
            <a:r>
              <a:rPr lang="en-US" dirty="0" smtClean="0"/>
              <a:t> from INTEL corporation first </a:t>
            </a:r>
            <a:r>
              <a:rPr lang="en-US" dirty="0" smtClean="0">
                <a:solidFill>
                  <a:srgbClr val="00B0F0"/>
                </a:solidFill>
              </a:rPr>
              <a:t>8-bit</a:t>
            </a:r>
            <a:r>
              <a:rPr lang="en-US" dirty="0" smtClean="0"/>
              <a:t> µp </a:t>
            </a:r>
            <a:r>
              <a:rPr lang="en-US" dirty="0" smtClean="0">
                <a:solidFill>
                  <a:srgbClr val="00B0F0"/>
                </a:solidFill>
              </a:rPr>
              <a:t>8080 general purpose </a:t>
            </a:r>
            <a:r>
              <a:rPr lang="en-US" dirty="0" smtClean="0"/>
              <a:t>µp used N-MOS technology and was faster and compatible with TTL circuits, these NMOS processor offers higher density than PMOS process.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draw backs of 8080 was that it is required 3-power supplies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536448"/>
            <a:ext cx="7772400" cy="594055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In 1976 Intel introduced 8-bit µp  8085 which required only one +5V power supply.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8-bit µp ‘s are Motorola MC6800,MC6809,Zilogs Z80,Z800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MOS technologies 6500 series , National semiconductors (NSC 800) and Rockwell international PPS-8</a:t>
            </a:r>
          </a:p>
          <a:p>
            <a:pPr algn="just">
              <a:buNone/>
            </a:pPr>
            <a:r>
              <a:rPr lang="en-US" sz="2000" dirty="0" smtClean="0"/>
              <a:t> </a:t>
            </a:r>
          </a:p>
          <a:p>
            <a:pPr algn="just"/>
            <a:r>
              <a:rPr lang="en-US" sz="2000" dirty="0" smtClean="0"/>
              <a:t>First </a:t>
            </a:r>
            <a:r>
              <a:rPr lang="en-US" sz="2000" dirty="0" smtClean="0">
                <a:solidFill>
                  <a:srgbClr val="00B0F0"/>
                </a:solidFill>
              </a:rPr>
              <a:t>16-bit</a:t>
            </a:r>
            <a:r>
              <a:rPr lang="en-US" sz="2000" dirty="0" smtClean="0"/>
              <a:t> µp </a:t>
            </a:r>
            <a:r>
              <a:rPr lang="en-US" sz="2000" dirty="0" smtClean="0">
                <a:solidFill>
                  <a:srgbClr val="00B0F0"/>
                </a:solidFill>
              </a:rPr>
              <a:t>8086</a:t>
            </a:r>
            <a:r>
              <a:rPr lang="en-US" sz="2000" dirty="0" smtClean="0"/>
              <a:t> from INTEL corporation in </a:t>
            </a:r>
            <a:r>
              <a:rPr lang="en-US" sz="2000" dirty="0" smtClean="0">
                <a:solidFill>
                  <a:srgbClr val="FF0000"/>
                </a:solidFill>
              </a:rPr>
              <a:t>1978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Some other 16-bit µp are </a:t>
            </a:r>
            <a:r>
              <a:rPr lang="en-US" sz="2000" dirty="0" err="1" smtClean="0"/>
              <a:t>intel</a:t>
            </a:r>
            <a:r>
              <a:rPr lang="en-US" sz="2000" dirty="0" smtClean="0"/>
              <a:t> 80186,intel 8088,intel 80188,intel 80286, </a:t>
            </a:r>
            <a:r>
              <a:rPr lang="en-US" sz="2000" dirty="0" err="1" smtClean="0"/>
              <a:t>Motorolas</a:t>
            </a:r>
            <a:r>
              <a:rPr lang="en-US" sz="2000" dirty="0" smtClean="0"/>
              <a:t> MC6800,68010,68012, Fairchild 9440, </a:t>
            </a:r>
            <a:r>
              <a:rPr lang="en-US" sz="2000" dirty="0" err="1" smtClean="0"/>
              <a:t>zilogs</a:t>
            </a:r>
            <a:r>
              <a:rPr lang="en-US" sz="2000" dirty="0" smtClean="0"/>
              <a:t> Z800, national semi conductor PACE INS8900. these used HMOS (High speed density MOS)technologies. </a:t>
            </a:r>
          </a:p>
          <a:p>
            <a:pPr algn="just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09600"/>
            <a:ext cx="7467600" cy="4873752"/>
          </a:xfrm>
        </p:spPr>
        <p:txBody>
          <a:bodyPr/>
          <a:lstStyle/>
          <a:p>
            <a:pPr algn="just"/>
            <a:r>
              <a:rPr lang="en-US" sz="1800" dirty="0" smtClean="0"/>
              <a:t>HMOS offers better speed power product (SPP)  higher packing density than NMOS.</a:t>
            </a:r>
          </a:p>
          <a:p>
            <a:pPr algn="just"/>
            <a:r>
              <a:rPr lang="en-US" sz="1600" dirty="0" smtClean="0"/>
              <a:t> </a:t>
            </a:r>
            <a:r>
              <a:rPr lang="en-US" sz="2000" dirty="0" smtClean="0"/>
              <a:t>speed power product (</a:t>
            </a:r>
            <a:r>
              <a:rPr lang="en-US" sz="2000" dirty="0" err="1" smtClean="0"/>
              <a:t>spp</a:t>
            </a:r>
            <a:r>
              <a:rPr lang="en-US" sz="2000" dirty="0" smtClean="0"/>
              <a:t>) = speed * power </a:t>
            </a:r>
          </a:p>
          <a:p>
            <a:pPr lvl="8" algn="just">
              <a:buNone/>
            </a:pPr>
            <a:r>
              <a:rPr lang="en-US" sz="1200" dirty="0" smtClean="0"/>
              <a:t>    		                </a:t>
            </a:r>
            <a:r>
              <a:rPr lang="en-US" sz="1600" dirty="0" smtClean="0">
                <a:solidFill>
                  <a:schemeClr val="tx1"/>
                </a:solidFill>
              </a:rPr>
              <a:t>=   nanoseconds * mill watts</a:t>
            </a:r>
          </a:p>
          <a:p>
            <a:pPr lvl="8" algn="just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		           = </a:t>
            </a:r>
            <a:r>
              <a:rPr lang="en-US" sz="1600" dirty="0" err="1" smtClean="0">
                <a:solidFill>
                  <a:schemeClr val="tx1"/>
                </a:solidFill>
              </a:rPr>
              <a:t>pico</a:t>
            </a:r>
            <a:r>
              <a:rPr lang="en-US" sz="1600" dirty="0" smtClean="0">
                <a:solidFill>
                  <a:schemeClr val="tx1"/>
                </a:solidFill>
              </a:rPr>
              <a:t> joules</a:t>
            </a:r>
          </a:p>
          <a:p>
            <a:pPr algn="just"/>
            <a:r>
              <a:rPr lang="en-US" sz="1600" dirty="0" smtClean="0"/>
              <a:t> </a:t>
            </a:r>
            <a:r>
              <a:rPr lang="en-US" sz="2000" dirty="0" err="1" smtClean="0"/>
              <a:t>spp</a:t>
            </a:r>
            <a:r>
              <a:rPr lang="en-US" sz="2000" dirty="0" smtClean="0"/>
              <a:t> of HMOS is 4-times better than NMOS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circuitry density provided by HMOS (4128 gates /µm square) are approximately </a:t>
            </a:r>
            <a:r>
              <a:rPr lang="en-US" sz="2000" dirty="0" err="1" smtClean="0"/>
              <a:t>twise</a:t>
            </a:r>
            <a:r>
              <a:rPr lang="en-US" sz="2000" dirty="0" smtClean="0"/>
              <a:t> these of NMOS (1852 -5 gates/ µm square)</a:t>
            </a:r>
            <a:endParaRPr lang="en-US" sz="16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intel</a:t>
            </a:r>
            <a:r>
              <a:rPr lang="en-US" sz="2000" dirty="0" smtClean="0">
                <a:solidFill>
                  <a:schemeClr val="tx1"/>
                </a:solidFill>
              </a:rPr>
              <a:t> 8088 was very popular and was used in costlier and more powerful personal computer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274</TotalTime>
  <Words>1375</Words>
  <Application>Microsoft Office PowerPoint</Application>
  <PresentationFormat>On-screen Show (4:3)</PresentationFormat>
  <Paragraphs>298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MICRO PROCESSOR   &amp;  MICRO CONTROLLER</vt:lpstr>
      <vt:lpstr>PROCESSOR</vt:lpstr>
      <vt:lpstr>MICRO PROCESSOR</vt:lpstr>
      <vt:lpstr>Slide 4</vt:lpstr>
      <vt:lpstr>History of µp</vt:lpstr>
      <vt:lpstr>Slide 6</vt:lpstr>
      <vt:lpstr>Evolution of µp’s</vt:lpstr>
      <vt:lpstr>Slide 8</vt:lpstr>
      <vt:lpstr>Slide 9</vt:lpstr>
      <vt:lpstr>Slide 10</vt:lpstr>
      <vt:lpstr>Slide 11</vt:lpstr>
      <vt:lpstr>Slide 12</vt:lpstr>
      <vt:lpstr>Register organization of 8086 </vt:lpstr>
      <vt:lpstr>Slide 14</vt:lpstr>
      <vt:lpstr>a)  GENERAL DATA REGISTERS</vt:lpstr>
      <vt:lpstr>Slide 16</vt:lpstr>
      <vt:lpstr>B) SPECIAL PERPOSE (OR)SEGMENT REGISTER</vt:lpstr>
      <vt:lpstr>Slide 18</vt:lpstr>
      <vt:lpstr> c) Pointers &amp; index registers</vt:lpstr>
      <vt:lpstr>Slide 20</vt:lpstr>
      <vt:lpstr> D) Flag registers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PROCESSOR  &amp;   MICRO CONTROLLER</dc:title>
  <dc:creator>Rajesh</dc:creator>
  <cp:lastModifiedBy>RAJESH</cp:lastModifiedBy>
  <cp:revision>396</cp:revision>
  <dcterms:created xsi:type="dcterms:W3CDTF">2006-08-16T00:00:00Z</dcterms:created>
  <dcterms:modified xsi:type="dcterms:W3CDTF">2016-02-26T04:31:57Z</dcterms:modified>
</cp:coreProperties>
</file>