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6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59" r:id="rId17"/>
    <p:sldId id="273" r:id="rId18"/>
    <p:sldId id="260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7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rap_flag" TargetMode="External"/><Relationship Id="rId3" Type="http://schemas.openxmlformats.org/officeDocument/2006/relationships/hyperlink" Target="http://en.wikipedia.org/wiki/Carry_flag" TargetMode="External"/><Relationship Id="rId7" Type="http://schemas.openxmlformats.org/officeDocument/2006/relationships/hyperlink" Target="http://en.wikipedia.org/wiki/Sign_flag" TargetMode="External"/><Relationship Id="rId2" Type="http://schemas.openxmlformats.org/officeDocument/2006/relationships/hyperlink" Target="http://en.wikipedia.org/wiki/Status_regi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Zero_flag" TargetMode="External"/><Relationship Id="rId11" Type="http://schemas.openxmlformats.org/officeDocument/2006/relationships/hyperlink" Target="http://en.wikipedia.org/wiki/Overflow_flag" TargetMode="External"/><Relationship Id="rId5" Type="http://schemas.openxmlformats.org/officeDocument/2006/relationships/hyperlink" Target="http://en.wikipedia.org/wiki/Auxiliary_flag" TargetMode="External"/><Relationship Id="rId10" Type="http://schemas.openxmlformats.org/officeDocument/2006/relationships/hyperlink" Target="http://en.wikipedia.org/wiki/Direction_flag" TargetMode="External"/><Relationship Id="rId4" Type="http://schemas.openxmlformats.org/officeDocument/2006/relationships/hyperlink" Target="http://en.wikipedia.org/wiki/Parity_flag" TargetMode="External"/><Relationship Id="rId9" Type="http://schemas.openxmlformats.org/officeDocument/2006/relationships/hyperlink" Target="http://en.wikipedia.org/wiki/IF_(x86_flag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54226"/>
            <a:ext cx="6172200" cy="143073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ARCHITECTURE OF 8086 MICRO PROCESSOR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590800" y="4114800"/>
            <a:ext cx="6172200" cy="137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P.RAJESH </a:t>
            </a:r>
            <a:r>
              <a:rPr lang="en-US" sz="1050" dirty="0" err="1" smtClean="0"/>
              <a:t>M.Tech</a:t>
            </a:r>
            <a:r>
              <a:rPr lang="en-US" sz="1050" dirty="0" smtClean="0"/>
              <a:t>.,</a:t>
            </a:r>
          </a:p>
          <a:p>
            <a:pPr algn="ctr"/>
            <a:r>
              <a:rPr lang="en-US" dirty="0" smtClean="0"/>
              <a:t>ASST PROFESSOR</a:t>
            </a:r>
          </a:p>
          <a:p>
            <a:pPr algn="ctr"/>
            <a:r>
              <a:rPr lang="en-US" dirty="0" smtClean="0"/>
              <a:t>DEPT OF ECE</a:t>
            </a:r>
          </a:p>
          <a:p>
            <a:pPr algn="ctr"/>
            <a:r>
              <a:rPr lang="en-US" dirty="0" smtClean="0"/>
              <a:t>CRIT COLLEGE OF ENGG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7924800" cy="4873752"/>
          </a:xfrm>
        </p:spPr>
        <p:txBody>
          <a:bodyPr>
            <a:noAutofit/>
          </a:bodyPr>
          <a:lstStyle/>
          <a:p>
            <a:r>
              <a:rPr lang="en-US" dirty="0" smtClean="0"/>
              <a:t>Offset address is added to 4-bit shifted segment address to produce Physical address(PA)</a:t>
            </a:r>
          </a:p>
          <a:p>
            <a:r>
              <a:rPr lang="en-US" u="sng" dirty="0" smtClean="0"/>
              <a:t>Example:-</a:t>
            </a:r>
          </a:p>
          <a:p>
            <a:r>
              <a:rPr lang="en-US" dirty="0" smtClean="0"/>
              <a:t>If segment address is 1005H</a:t>
            </a:r>
          </a:p>
          <a:p>
            <a:r>
              <a:rPr lang="en-US" dirty="0" smtClean="0"/>
              <a:t>Offset address is 5555H </a:t>
            </a:r>
          </a:p>
          <a:p>
            <a:r>
              <a:rPr lang="en-US" dirty="0" smtClean="0"/>
              <a:t>PA= ?</a:t>
            </a:r>
          </a:p>
          <a:p>
            <a:r>
              <a:rPr lang="en-US" dirty="0" smtClean="0"/>
              <a:t>Calculated as </a:t>
            </a:r>
          </a:p>
          <a:p>
            <a:r>
              <a:rPr lang="en-US" dirty="0" smtClean="0"/>
              <a:t> Segment address-</a:t>
            </a:r>
            <a:r>
              <a:rPr lang="en-US" dirty="0" smtClean="0">
                <a:sym typeface="Wingdings" pitchFamily="2" charset="2"/>
              </a:rPr>
              <a:t> 1005H = 0001 0000  0000  0101</a:t>
            </a:r>
            <a:endParaRPr lang="en-IN" dirty="0" smtClean="0">
              <a:sym typeface="Wingdings" pitchFamily="2" charset="2"/>
            </a:endParaRPr>
          </a:p>
          <a:p>
            <a:r>
              <a:rPr lang="en-US" dirty="0" smtClean="0"/>
              <a:t> shifted 4-bit position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0001   0000    0000    0101   0000</a:t>
            </a:r>
          </a:p>
          <a:p>
            <a:pPr lvl="1">
              <a:buNone/>
            </a:pPr>
            <a:r>
              <a:rPr lang="en-US" sz="2000" dirty="0" smtClean="0">
                <a:sym typeface="Wingdings" pitchFamily="2" charset="2"/>
              </a:rPr>
              <a:t>OA  5555H =  0101  0101  0101  0101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PA= (4-bit shifted SA)+ OA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PA= 155A5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12648"/>
            <a:ext cx="7467600" cy="4873752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segment register indicates</a:t>
            </a:r>
            <a:r>
              <a:rPr lang="en-IN" dirty="0" smtClean="0"/>
              <a:t> the base address of particular segment .</a:t>
            </a:r>
          </a:p>
          <a:p>
            <a:r>
              <a:rPr lang="en-IN" dirty="0" smtClean="0"/>
              <a:t> The </a:t>
            </a:r>
            <a:r>
              <a:rPr lang="en-IN" b="1" dirty="0" smtClean="0"/>
              <a:t>offset register indicates the distance</a:t>
            </a:r>
            <a:r>
              <a:rPr lang="en-IN" dirty="0" smtClean="0"/>
              <a:t> of required memory location in segment from base of address.</a:t>
            </a:r>
          </a:p>
          <a:p>
            <a:r>
              <a:rPr lang="en-IN" dirty="0" smtClean="0"/>
              <a:t> the segment address by segment value 1005H can have Offset from 000H to FFFFH with in it .</a:t>
            </a:r>
            <a:r>
              <a:rPr lang="en-IN" dirty="0" err="1" smtClean="0"/>
              <a:t>ie</a:t>
            </a:r>
            <a:r>
              <a:rPr lang="en-IN" dirty="0" smtClean="0"/>
              <a:t> 64Kbyte location may be accommodated in segment.</a:t>
            </a:r>
          </a:p>
          <a:p>
            <a:r>
              <a:rPr lang="en-IN" dirty="0" smtClean="0"/>
              <a:t> since offset is a 16-bit number each segment can have a maximum 64Kb locations 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467600" cy="11430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Instruction Queue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22248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 BIU contains an instruction queue.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When the EU executes instructions, the BIU gets up to 6 bytes of the next instruction and stores them in the instruction queue and this process is called instruction pre </a:t>
            </a:r>
            <a:r>
              <a:rPr lang="en-US" dirty="0" smtClean="0"/>
              <a:t>fetch (or) Pre decoding mechanism.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is a process to speed up the processor.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An advantage of instruction queue is that, as next several instructions are usually in the queue.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This means that slow-memory parts can be used without affecting overall system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4048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Queue is 6-bytes long FIRST-IN-FIRST OUT structure.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instruction from the queue are taken for decoding sequentially.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Once a byte is decoded , the queue is rearranged by pushing it out and the queue status is checked for possibility of next op-code fetch cycle.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4648"/>
            <a:ext cx="7467600" cy="4873752"/>
          </a:xfrm>
        </p:spPr>
        <p:txBody>
          <a:bodyPr/>
          <a:lstStyle/>
          <a:p>
            <a:endParaRPr lang="en-US" sz="2000" b="1" u="sng" dirty="0" smtClean="0"/>
          </a:p>
          <a:p>
            <a:pPr lvl="1"/>
            <a:r>
              <a:rPr lang="en-US" sz="1700" dirty="0" smtClean="0"/>
              <a:t> Execution unit receives program instruction codes and data from the BIU, executes them and stores. </a:t>
            </a:r>
          </a:p>
          <a:p>
            <a:r>
              <a:rPr lang="en-US" sz="2000" dirty="0" smtClean="0"/>
              <a:t>the results in the general registers. It can also store the data in a memory location or send them to an I/O device by passing the data back to the BIU. </a:t>
            </a:r>
          </a:p>
          <a:p>
            <a:r>
              <a:rPr lang="en-US" sz="2000" dirty="0" smtClean="0"/>
              <a:t>This unit, EU, has no connection with the system Buses. It receives and outputs all its data through BIU.</a:t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849868"/>
            <a:ext cx="4738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Execution Unit (EU) :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9D2787"/>
                </a:solidFill>
              </a:rPr>
              <a:t>ALU (Arithmetic and Logic Unit) :</a:t>
            </a:r>
            <a:endParaRPr lang="en-US" dirty="0">
              <a:solidFill>
                <a:srgbClr val="9D278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EU unit contains a circuit board called the Arithmetic and Logic Unit. </a:t>
            </a:r>
          </a:p>
          <a:p>
            <a:endParaRPr lang="en-US" dirty="0" smtClean="0"/>
          </a:p>
          <a:p>
            <a:r>
              <a:rPr lang="en-US" dirty="0" smtClean="0"/>
              <a:t>The ALU can perform arithmetic, such as, +,-,×,/ and logic such as OR, AND, NOT operations.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4048"/>
            <a:ext cx="7467600" cy="4873752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29000" y="3911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9D2787"/>
                </a:solidFill>
              </a:rPr>
              <a:t>Registers </a:t>
            </a:r>
            <a:endParaRPr lang="en-US" sz="2800" dirty="0">
              <a:solidFill>
                <a:srgbClr val="9D278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9906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A register is like a memory location where the exception is that these are denoted by name rather than numbers.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It has 4 data </a:t>
            </a:r>
            <a:r>
              <a:rPr lang="en-US" sz="2800" dirty="0" smtClean="0"/>
              <a:t>registers</a:t>
            </a:r>
            <a:r>
              <a:rPr lang="en-US" sz="2800" dirty="0" smtClean="0"/>
              <a:t>, AX, BX, CX, DX 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2 pointer registers SP, BP and 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2 index registers SI, DI and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1 temporary register and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1 status register FLAGS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638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AX, BX, CX and DX registers has 2 8-bit registers to access the high and low byte data registers. </a:t>
            </a:r>
          </a:p>
          <a:p>
            <a:endParaRPr lang="en-US" sz="1800" dirty="0" smtClean="0"/>
          </a:p>
          <a:p>
            <a:r>
              <a:rPr lang="en-US" sz="1800" dirty="0" smtClean="0"/>
              <a:t>The high byte of AX is called AH and the low byte is AL. Similarly, the high and low bytes of BX, CX, DX are BH and BL, CH and </a:t>
            </a:r>
            <a:r>
              <a:rPr lang="en-US" sz="1800" dirty="0" err="1" smtClean="0"/>
              <a:t>Cl</a:t>
            </a:r>
            <a:r>
              <a:rPr lang="en-US" sz="1800" dirty="0" smtClean="0"/>
              <a:t>, DH and DL respectively. </a:t>
            </a:r>
          </a:p>
          <a:p>
            <a:endParaRPr lang="en-US" sz="1800" dirty="0" smtClean="0"/>
          </a:p>
          <a:p>
            <a:r>
              <a:rPr lang="en-US" sz="1800" dirty="0" smtClean="0"/>
              <a:t>All the data, pointer, index and status registers are of 16 bits. </a:t>
            </a:r>
          </a:p>
          <a:p>
            <a:endParaRPr lang="en-US" sz="1800" dirty="0" smtClean="0"/>
          </a:p>
          <a:p>
            <a:r>
              <a:rPr lang="en-US" sz="1800" dirty="0" smtClean="0"/>
              <a:t>Else these, the temporary register holds the operands for the ALU and the individual bits of the FLAGS register reflect the result of a computation.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41248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BIU has 4 segment busses, CS, DS, SS, ES. These all 4 segment registers holds the addresses of instructions and data in memory.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These values are used by the processor to access memory locations.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It also contain 1 pointer register IP. IP contains the address of the next instruction to executed by the EU.  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Flags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8086 has a 16-bit </a:t>
            </a:r>
            <a:r>
              <a:rPr lang="en-US" dirty="0" smtClean="0">
                <a:hlinkClick r:id="rId2" tooltip="Status register"/>
              </a:rPr>
              <a:t>flags register</a:t>
            </a:r>
            <a:r>
              <a:rPr lang="en-US" dirty="0" smtClean="0"/>
              <a:t>. Nine of these condition code flags are active, and indicate the current state of the processor: </a:t>
            </a:r>
            <a:r>
              <a:rPr lang="en-US" dirty="0" smtClean="0">
                <a:hlinkClick r:id="rId3" tooltip="Carry flag"/>
              </a:rPr>
              <a:t>Carry flag</a:t>
            </a:r>
            <a:r>
              <a:rPr lang="en-US" dirty="0" smtClean="0"/>
              <a:t> (CF), </a:t>
            </a:r>
            <a:r>
              <a:rPr lang="en-US" dirty="0" smtClean="0">
                <a:hlinkClick r:id="rId4" tooltip="Parity flag"/>
              </a:rPr>
              <a:t>Parity flag</a:t>
            </a:r>
            <a:r>
              <a:rPr lang="en-US" dirty="0" smtClean="0"/>
              <a:t> (PF), </a:t>
            </a:r>
            <a:r>
              <a:rPr lang="en-US" dirty="0" smtClean="0">
                <a:hlinkClick r:id="rId5" tooltip="Auxiliary flag"/>
              </a:rPr>
              <a:t>Auxiliary carry flag</a:t>
            </a:r>
            <a:r>
              <a:rPr lang="en-US" dirty="0" smtClean="0"/>
              <a:t> (AF), </a:t>
            </a:r>
            <a:r>
              <a:rPr lang="en-US" dirty="0" smtClean="0">
                <a:hlinkClick r:id="rId6" tooltip="Zero flag"/>
              </a:rPr>
              <a:t>Zero flag</a:t>
            </a:r>
            <a:r>
              <a:rPr lang="en-US" dirty="0" smtClean="0"/>
              <a:t> (ZF), </a:t>
            </a:r>
            <a:r>
              <a:rPr lang="en-US" dirty="0" smtClean="0">
                <a:hlinkClick r:id="rId7" tooltip="Sign flag"/>
              </a:rPr>
              <a:t>Sign flag</a:t>
            </a:r>
            <a:r>
              <a:rPr lang="en-US" dirty="0" smtClean="0"/>
              <a:t> (SF), </a:t>
            </a:r>
            <a:r>
              <a:rPr lang="en-US" dirty="0" smtClean="0">
                <a:hlinkClick r:id="rId8" tooltip="Trap flag"/>
              </a:rPr>
              <a:t>Trap flag</a:t>
            </a:r>
            <a:r>
              <a:rPr lang="en-US" dirty="0" smtClean="0"/>
              <a:t> (TF), </a:t>
            </a:r>
            <a:r>
              <a:rPr lang="en-US" dirty="0" smtClean="0">
                <a:hlinkClick r:id="rId9" tooltip="IF (x86 flag)"/>
              </a:rPr>
              <a:t>Interrupt flag</a:t>
            </a:r>
            <a:r>
              <a:rPr lang="en-US" dirty="0" smtClean="0"/>
              <a:t> (IF), </a:t>
            </a:r>
            <a:r>
              <a:rPr lang="en-US" dirty="0" smtClean="0">
                <a:hlinkClick r:id="rId10" tooltip="Direction flag"/>
              </a:rPr>
              <a:t>Direction flag</a:t>
            </a:r>
            <a:r>
              <a:rPr lang="en-US" dirty="0" smtClean="0"/>
              <a:t> (DF), and </a:t>
            </a:r>
            <a:r>
              <a:rPr lang="en-US" dirty="0" smtClean="0">
                <a:hlinkClick r:id="rId11" tooltip="Overflow flag"/>
              </a:rPr>
              <a:t>Overflow flag</a:t>
            </a:r>
            <a:r>
              <a:rPr lang="en-US" dirty="0" smtClean="0"/>
              <a:t> (OF).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Rajesh\Desktop\8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55113" cy="6570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237" r="12355"/>
          <a:stretch>
            <a:fillRect/>
          </a:stretch>
        </p:blipFill>
        <p:spPr bwMode="auto">
          <a:xfrm>
            <a:off x="609600" y="381000"/>
            <a:ext cx="79248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7448"/>
            <a:ext cx="7467600" cy="48737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8086 microprocessor has two units; </a:t>
            </a:r>
          </a:p>
          <a:p>
            <a:pPr marL="514350" indent="-514350">
              <a:buAutoNum type="alphaUcParenR"/>
            </a:pPr>
            <a:r>
              <a:rPr lang="en-US" sz="3200" dirty="0" smtClean="0"/>
              <a:t>Bus Interface Unit (</a:t>
            </a:r>
            <a:r>
              <a:rPr lang="en-US" sz="3200" b="1" dirty="0" smtClean="0"/>
              <a:t>BIU</a:t>
            </a:r>
            <a:r>
              <a:rPr lang="en-US" sz="3200" dirty="0" smtClean="0"/>
              <a:t>) and </a:t>
            </a:r>
          </a:p>
          <a:p>
            <a:pPr marL="514350" indent="-514350">
              <a:buAutoNum type="alphaUcParenR"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B) Execution Unit (</a:t>
            </a:r>
            <a:r>
              <a:rPr lang="en-US" sz="3200" b="1" dirty="0" smtClean="0"/>
              <a:t>EU</a:t>
            </a:r>
            <a:r>
              <a:rPr lang="en-US" sz="3200" dirty="0" smtClean="0"/>
              <a:t>).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smtClean="0"/>
              <a:t> They are dependent and get worked by each other.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33400"/>
            <a:ext cx="8305800" cy="487375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8086 supports 16-bit ALU(</a:t>
            </a:r>
            <a:r>
              <a:rPr lang="en-US" sz="2000" dirty="0" err="1" smtClean="0"/>
              <a:t>Arithematic</a:t>
            </a:r>
            <a:r>
              <a:rPr lang="en-US" sz="2000" dirty="0" smtClean="0"/>
              <a:t> logical unit )</a:t>
            </a:r>
          </a:p>
          <a:p>
            <a:endParaRPr lang="en-US" sz="2000" dirty="0" smtClean="0"/>
          </a:p>
          <a:p>
            <a:r>
              <a:rPr lang="en-US" sz="2000" dirty="0" smtClean="0"/>
              <a:t>A set of 16-bit segmented registers and </a:t>
            </a:r>
            <a:r>
              <a:rPr lang="en-US" sz="2000" dirty="0" smtClean="0"/>
              <a:t>16-BITS </a:t>
            </a:r>
            <a:r>
              <a:rPr lang="en-US" sz="2000" dirty="0" smtClean="0"/>
              <a:t>general purpose </a:t>
            </a:r>
            <a:r>
              <a:rPr lang="en-US" sz="2000" dirty="0" smtClean="0"/>
              <a:t>Registers</a:t>
            </a:r>
            <a:endParaRPr lang="en-US" sz="2000" dirty="0" smtClean="0"/>
          </a:p>
          <a:p>
            <a:r>
              <a:rPr lang="en-US" sz="2000" dirty="0" smtClean="0"/>
              <a:t>8086 mps has (Address(A16-19(4-bit</a:t>
            </a:r>
            <a:r>
              <a:rPr lang="en-US" sz="2000" dirty="0" smtClean="0"/>
              <a:t>) and A0-A15(16-bit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8086 mp has status(4-bit) (S3-S6) and Data lines (16-bit (D0-D15))</a:t>
            </a:r>
            <a:endParaRPr lang="en-US" sz="2000" dirty="0" smtClean="0"/>
          </a:p>
          <a:p>
            <a:r>
              <a:rPr lang="en-US" sz="2000" dirty="0" smtClean="0"/>
              <a:t>A rich instruction set.</a:t>
            </a:r>
          </a:p>
          <a:p>
            <a:endParaRPr lang="en-US" sz="2000" dirty="0" smtClean="0"/>
          </a:p>
          <a:p>
            <a:r>
              <a:rPr lang="en-US" sz="2000" dirty="0" smtClean="0"/>
              <a:t>Has powerful interrupt architecture.</a:t>
            </a:r>
          </a:p>
          <a:p>
            <a:endParaRPr lang="en-US" sz="2000" dirty="0" smtClean="0"/>
          </a:p>
          <a:p>
            <a:r>
              <a:rPr lang="en-US" sz="2000" dirty="0" smtClean="0"/>
              <a:t>Feted instruction queue for overlapped fetching and execution </a:t>
            </a:r>
          </a:p>
          <a:p>
            <a:endParaRPr lang="en-US" sz="2000" dirty="0" smtClean="0"/>
          </a:p>
          <a:p>
            <a:r>
              <a:rPr lang="en-US" sz="2000" dirty="0" smtClean="0"/>
              <a:t>The 8086 mp’s a 16-bit internal and external data bus with 20 address lines it can access.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077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00B050"/>
                </a:solidFill>
                <a:latin typeface=" times new "/>
              </a:rPr>
              <a:t>Bus Interface Unit :</a:t>
            </a:r>
            <a:endParaRPr lang="en-US" sz="3200" b="1" u="sng" dirty="0" smtClean="0">
              <a:solidFill>
                <a:srgbClr val="00B050"/>
              </a:solidFill>
              <a:latin typeface=" times new 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 As the EU has no  connection with the system Busses, this job is done by BIU.   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 BIU and EU are connected with an internal bus.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 BIU connects EU with the memory or I/O </a:t>
            </a:r>
            <a:r>
              <a:rPr lang="en-US" sz="3200" dirty="0" smtClean="0"/>
              <a:t>(or) Address/status/data lines. 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It is responsible for transmitting data, addresses and control signal on the busses.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334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BIU contains the circuit for physical address calculations (ADDER) </a:t>
            </a:r>
          </a:p>
          <a:p>
            <a:pPr algn="just"/>
            <a:endParaRPr lang="en-US" sz="3200" dirty="0" smtClean="0"/>
          </a:p>
          <a:p>
            <a:r>
              <a:rPr lang="en-US" sz="3200" dirty="0" smtClean="0"/>
              <a:t> pre decoding instructions byte queue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Segment registers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Instruction pointers </a:t>
            </a:r>
          </a:p>
          <a:p>
            <a:pPr algn="just"/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Function of BIU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BIU handles all interfaces with external bus and generates external memory and I/O address.</a:t>
            </a:r>
          </a:p>
          <a:p>
            <a:endParaRPr lang="en-US" dirty="0" smtClean="0"/>
          </a:p>
          <a:p>
            <a:r>
              <a:rPr lang="en-US" dirty="0" smtClean="0"/>
              <a:t> BIU reads the data from memory and </a:t>
            </a:r>
            <a:r>
              <a:rPr lang="en-US" dirty="0" smtClean="0"/>
              <a:t>I/O ports </a:t>
            </a:r>
            <a:r>
              <a:rPr lang="en-US" dirty="0" smtClean="0"/>
              <a:t>and write data in to memory and ports .</a:t>
            </a:r>
          </a:p>
          <a:p>
            <a:endParaRPr lang="en-US" dirty="0" smtClean="0"/>
          </a:p>
          <a:p>
            <a:r>
              <a:rPr lang="en-US" dirty="0" smtClean="0"/>
              <a:t> fetches instructions codes from the memory and keeps them in to 6-byte instruction queue.</a:t>
            </a:r>
          </a:p>
          <a:p>
            <a:endParaRPr lang="en-US" dirty="0" smtClean="0"/>
          </a:p>
          <a:p>
            <a:r>
              <a:rPr lang="en-US" dirty="0" smtClean="0"/>
              <a:t>In case of jump and call instruction the BIU dumps the queue and then starts reloading it from new address.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adder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4676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8086 mp’s address a segmented memory .</a:t>
            </a:r>
          </a:p>
          <a:p>
            <a:pPr algn="just"/>
            <a:r>
              <a:rPr lang="en-US" dirty="0" smtClean="0"/>
              <a:t>The complete Physical Address (PA) which is 20 </a:t>
            </a:r>
            <a:r>
              <a:rPr lang="en-US" dirty="0" smtClean="0"/>
              <a:t>bits long </a:t>
            </a:r>
            <a:r>
              <a:rPr lang="en-US" dirty="0" smtClean="0"/>
              <a:t>is generated using segment and Offset register.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generating PA from contents of two register segment &amp; Offset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content of segment register which is called segment address is shifted left bit wise 4-times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content of Offset address is also called Offset address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979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ARCHITECTURE OF 8086 MICRO PROCESSOR</vt:lpstr>
      <vt:lpstr>Slide 2</vt:lpstr>
      <vt:lpstr>Slide 3</vt:lpstr>
      <vt:lpstr>Slide 4</vt:lpstr>
      <vt:lpstr>Slide 5</vt:lpstr>
      <vt:lpstr>Slide 6</vt:lpstr>
      <vt:lpstr>Slide 7</vt:lpstr>
      <vt:lpstr>Function of BIU</vt:lpstr>
      <vt:lpstr>adder</vt:lpstr>
      <vt:lpstr>Slide 10</vt:lpstr>
      <vt:lpstr>Slide 11</vt:lpstr>
      <vt:lpstr>Instruction Queue</vt:lpstr>
      <vt:lpstr>Slide 13</vt:lpstr>
      <vt:lpstr>Slide 14</vt:lpstr>
      <vt:lpstr>ALU (Arithmetic and Logic Unit) :</vt:lpstr>
      <vt:lpstr>Slide 16</vt:lpstr>
      <vt:lpstr>Slide 17</vt:lpstr>
      <vt:lpstr>Slide 18</vt:lpstr>
      <vt:lpstr>Flags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211</cp:revision>
  <dcterms:created xsi:type="dcterms:W3CDTF">2006-08-16T00:00:00Z</dcterms:created>
  <dcterms:modified xsi:type="dcterms:W3CDTF">2015-02-01T07:26:44Z</dcterms:modified>
</cp:coreProperties>
</file>