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1166"/>
    <a:srgbClr val="FF00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2/26/2016</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2/26/2016</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2/26/2016</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2/26/2016</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2/26/2016</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2/26/2016</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2/26/2016</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371600" y="1295400"/>
            <a:ext cx="6172200" cy="1981200"/>
          </a:xfrm>
        </p:spPr>
        <p:style>
          <a:lnRef idx="3">
            <a:schemeClr val="lt1"/>
          </a:lnRef>
          <a:fillRef idx="1">
            <a:schemeClr val="accent3"/>
          </a:fillRef>
          <a:effectRef idx="1">
            <a:schemeClr val="accent3"/>
          </a:effectRef>
          <a:fontRef idx="minor">
            <a:schemeClr val="lt1"/>
          </a:fontRef>
        </p:style>
        <p:txBody>
          <a:bodyPr>
            <a:normAutofit fontScale="90000"/>
          </a:bodyPr>
          <a:lstStyle/>
          <a:p>
            <a:pPr algn="ctr"/>
            <a:r>
              <a:rPr lang="en-US" b="1" dirty="0" smtClean="0"/>
              <a:t>STATUS (OR)FLAGS REGISTERS</a:t>
            </a:r>
            <a:br>
              <a:rPr lang="en-US" b="1" dirty="0" smtClean="0"/>
            </a:br>
            <a:r>
              <a:rPr lang="en-US" b="1" dirty="0" smtClean="0"/>
              <a:t>  MICRO PROCESSOR</a:t>
            </a:r>
            <a:endParaRPr lang="en-US" b="1" dirty="0"/>
          </a:p>
        </p:txBody>
      </p:sp>
      <p:sp>
        <p:nvSpPr>
          <p:cNvPr id="5" name="Subtitle 2"/>
          <p:cNvSpPr>
            <a:spLocks noGrp="1"/>
          </p:cNvSpPr>
          <p:nvPr>
            <p:ph type="subTitle" idx="1"/>
          </p:nvPr>
        </p:nvSpPr>
        <p:spPr>
          <a:xfrm>
            <a:off x="2057400" y="3955974"/>
            <a:ext cx="6172200" cy="1371600"/>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P.RAJESH </a:t>
            </a:r>
            <a:r>
              <a:rPr lang="en-US" sz="9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M.Tech</a:t>
            </a:r>
            <a:r>
              <a:rPr lang="en-US" sz="9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p>
          <a:p>
            <a:pPr algn="ctr"/>
            <a:r>
              <a:rPr lang="en-US" sz="2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ASST PROFESSOR</a:t>
            </a:r>
          </a:p>
          <a:p>
            <a:pPr algn="ctr"/>
            <a:r>
              <a:rPr lang="en-US" sz="2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DEPT OF ECE</a:t>
            </a:r>
          </a:p>
          <a:p>
            <a:pPr algn="ctr"/>
            <a:r>
              <a:rPr lang="en-US" sz="2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CRIT COLLEGE OF ENGG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fontAlgn="t">
              <a:buNone/>
            </a:pPr>
            <a:r>
              <a:rPr lang="en-US" b="1" dirty="0" smtClean="0">
                <a:solidFill>
                  <a:srgbClr val="9F1166"/>
                </a:solidFill>
              </a:rPr>
              <a:t>DF  </a:t>
            </a:r>
            <a:r>
              <a:rPr lang="en-US" b="1" dirty="0" smtClean="0">
                <a:solidFill>
                  <a:srgbClr val="9F1166"/>
                </a:solidFill>
                <a:sym typeface="Wingdings"/>
              </a:rPr>
              <a:t></a:t>
            </a:r>
            <a:r>
              <a:rPr lang="en-US" b="1" dirty="0" smtClean="0">
                <a:solidFill>
                  <a:srgbClr val="9F1166"/>
                </a:solidFill>
              </a:rPr>
              <a:t> DIRECTION FLAG	</a:t>
            </a:r>
          </a:p>
          <a:p>
            <a:pPr fontAlgn="t">
              <a:buNone/>
            </a:pPr>
            <a:r>
              <a:rPr lang="en-US" dirty="0" smtClean="0"/>
              <a:t>	IT is used by string manipulation instructions if this flag bit is ‘0’ the string is processed beginning from the lowest address to the highest address i.e. auto incrementing mode otherwise the string is processed from the highest address towards lowest address i.e. auto decrementing.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FLAGS</a:t>
            </a:r>
            <a:endParaRPr lang="en-US" b="1" dirty="0"/>
          </a:p>
        </p:txBody>
      </p:sp>
      <p:sp>
        <p:nvSpPr>
          <p:cNvPr id="3" name="Content Placeholder 2"/>
          <p:cNvSpPr>
            <a:spLocks noGrp="1"/>
          </p:cNvSpPr>
          <p:nvPr>
            <p:ph sz="quarter" idx="1"/>
          </p:nvPr>
        </p:nvSpPr>
        <p:spPr/>
        <p:txBody>
          <a:bodyPr/>
          <a:lstStyle/>
          <a:p>
            <a:r>
              <a:rPr lang="en-US" dirty="0" smtClean="0"/>
              <a:t>A FLAG is a flip flop which indicates same condition produced by the excitation of an instruction .</a:t>
            </a:r>
          </a:p>
          <a:p>
            <a:r>
              <a:rPr lang="en-US" dirty="0" smtClean="0"/>
              <a:t>The 8086 mp’s has 16-bit flag register it is also called status register(or) program status word (PSW).</a:t>
            </a:r>
          </a:p>
          <a:p>
            <a:r>
              <a:rPr lang="en-US" dirty="0" smtClean="0"/>
              <a:t> In </a:t>
            </a:r>
            <a:r>
              <a:rPr lang="en-US" b="1" dirty="0" smtClean="0"/>
              <a:t>16-bit </a:t>
            </a:r>
            <a:r>
              <a:rPr lang="en-US" dirty="0" smtClean="0"/>
              <a:t>flag register 8086 has </a:t>
            </a:r>
            <a:r>
              <a:rPr lang="en-US" b="1" dirty="0" smtClean="0"/>
              <a:t>9-FLAGS</a:t>
            </a:r>
            <a:r>
              <a:rPr lang="en-US" dirty="0" smtClean="0"/>
              <a:t> &amp; remaining are </a:t>
            </a:r>
            <a:r>
              <a:rPr lang="en-US" b="1" dirty="0" smtClean="0"/>
              <a:t>7-flags</a:t>
            </a:r>
            <a:r>
              <a:rPr lang="en-US" dirty="0" smtClean="0"/>
              <a:t> </a:t>
            </a:r>
            <a:r>
              <a:rPr lang="en-US" b="1" dirty="0" smtClean="0"/>
              <a:t>bit portions </a:t>
            </a:r>
            <a:r>
              <a:rPr lang="en-US" dirty="0" smtClean="0"/>
              <a:t>of status register are undefined </a:t>
            </a:r>
            <a:r>
              <a:rPr lang="en-US" b="1" dirty="0" smtClean="0"/>
              <a:t>“(X)”</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10000"/>
          </a:bodyPr>
          <a:lstStyle/>
          <a:p>
            <a:r>
              <a:rPr lang="en-US" dirty="0" smtClean="0"/>
              <a:t>In 9-bit flags </a:t>
            </a:r>
            <a:r>
              <a:rPr lang="en-US" b="1" dirty="0" smtClean="0"/>
              <a:t>6-flags</a:t>
            </a:r>
            <a:r>
              <a:rPr lang="en-US" dirty="0" smtClean="0"/>
              <a:t> are </a:t>
            </a:r>
            <a:r>
              <a:rPr lang="en-US" b="1" dirty="0" smtClean="0"/>
              <a:t>conditional flags</a:t>
            </a:r>
            <a:r>
              <a:rPr lang="en-US" dirty="0" smtClean="0"/>
              <a:t> they are </a:t>
            </a:r>
            <a:r>
              <a:rPr lang="en-US" b="1" dirty="0" smtClean="0"/>
              <a:t>SET (or) RESET  </a:t>
            </a:r>
            <a:r>
              <a:rPr lang="en-US" dirty="0" smtClean="0"/>
              <a:t>by the processor depending on the result of some arithmetic &amp; logical operation.</a:t>
            </a:r>
          </a:p>
          <a:p>
            <a:pPr>
              <a:buNone/>
            </a:pPr>
            <a:r>
              <a:rPr lang="en-US" b="1" dirty="0" smtClean="0"/>
              <a:t> </a:t>
            </a:r>
          </a:p>
          <a:p>
            <a:r>
              <a:rPr lang="en-US" dirty="0" smtClean="0"/>
              <a:t>The </a:t>
            </a:r>
            <a:r>
              <a:rPr lang="en-US" b="1" dirty="0" smtClean="0"/>
              <a:t>6-conditional</a:t>
            </a:r>
            <a:r>
              <a:rPr lang="en-US" dirty="0" smtClean="0"/>
              <a:t> flags are </a:t>
            </a:r>
            <a:r>
              <a:rPr lang="en-US" b="1" dirty="0" smtClean="0"/>
              <a:t>CF,PF,AF,ZF,SF,OF</a:t>
            </a:r>
          </a:p>
          <a:p>
            <a:pPr>
              <a:buNone/>
            </a:pPr>
            <a:r>
              <a:rPr lang="en-US" dirty="0" smtClean="0"/>
              <a:t> </a:t>
            </a:r>
          </a:p>
          <a:p>
            <a:r>
              <a:rPr lang="en-US" dirty="0" smtClean="0"/>
              <a:t>THE </a:t>
            </a:r>
            <a:r>
              <a:rPr lang="en-US" b="1" dirty="0" smtClean="0"/>
              <a:t>3-flags</a:t>
            </a:r>
            <a:r>
              <a:rPr lang="en-US" dirty="0" smtClean="0"/>
              <a:t> are </a:t>
            </a:r>
            <a:r>
              <a:rPr lang="en-US" b="1" dirty="0" smtClean="0"/>
              <a:t>control flags</a:t>
            </a:r>
            <a:r>
              <a:rPr lang="en-US" dirty="0" smtClean="0"/>
              <a:t> these are </a:t>
            </a:r>
            <a:r>
              <a:rPr lang="en-US" b="1" dirty="0" smtClean="0"/>
              <a:t>set (or) Reset</a:t>
            </a:r>
            <a:r>
              <a:rPr lang="en-US" dirty="0" smtClean="0"/>
              <a:t> by </a:t>
            </a:r>
            <a:r>
              <a:rPr lang="en-US" b="1" dirty="0" smtClean="0"/>
              <a:t>programmer</a:t>
            </a:r>
            <a:r>
              <a:rPr lang="en-US" dirty="0" smtClean="0"/>
              <a:t> as required by certain instructions in a program.</a:t>
            </a:r>
          </a:p>
          <a:p>
            <a:r>
              <a:rPr lang="en-US" dirty="0" smtClean="0"/>
              <a:t> The control flags are </a:t>
            </a:r>
            <a:r>
              <a:rPr lang="en-US" b="1" dirty="0" smtClean="0"/>
              <a:t>TF,DF,IF</a:t>
            </a:r>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609600" y="2209800"/>
          <a:ext cx="8229600" cy="370840"/>
        </p:xfrm>
        <a:graphic>
          <a:graphicData uri="http://schemas.openxmlformats.org/drawingml/2006/table">
            <a:tbl>
              <a:tblPr firstRow="1" bandRow="1"/>
              <a:tblGrid>
                <a:gridCol w="514350"/>
                <a:gridCol w="514350"/>
                <a:gridCol w="514350"/>
                <a:gridCol w="514350"/>
                <a:gridCol w="514350"/>
                <a:gridCol w="514350"/>
                <a:gridCol w="514350"/>
                <a:gridCol w="514350"/>
                <a:gridCol w="514350"/>
                <a:gridCol w="514350"/>
                <a:gridCol w="514350"/>
                <a:gridCol w="514350"/>
                <a:gridCol w="514350"/>
                <a:gridCol w="514350"/>
                <a:gridCol w="514350"/>
                <a:gridCol w="514350"/>
              </a:tblGrid>
              <a:tr h="370840">
                <a:tc>
                  <a:txBody>
                    <a:bodyPr/>
                    <a:lstStyle/>
                    <a:p>
                      <a:pPr algn="ctr"/>
                      <a:r>
                        <a:rPr lang="en-US" b="1" dirty="0" smtClean="0"/>
                        <a:t>X</a:t>
                      </a:r>
                      <a:endParaRPr lang="en-US" b="1" dirty="0"/>
                    </a:p>
                  </a:txBody>
                  <a:tcPr/>
                </a:tc>
                <a:tc>
                  <a:txBody>
                    <a:bodyPr/>
                    <a:lstStyle/>
                    <a:p>
                      <a:pPr algn="ctr"/>
                      <a:r>
                        <a:rPr lang="en-US" b="1" dirty="0" smtClean="0"/>
                        <a:t>X</a:t>
                      </a:r>
                      <a:endParaRPr lang="en-US" b="1" dirty="0"/>
                    </a:p>
                  </a:txBody>
                  <a:tcPr/>
                </a:tc>
                <a:tc>
                  <a:txBody>
                    <a:bodyPr/>
                    <a:lstStyle/>
                    <a:p>
                      <a:pPr algn="ctr"/>
                      <a:r>
                        <a:rPr lang="en-US" b="1" dirty="0" smtClean="0"/>
                        <a:t>X</a:t>
                      </a:r>
                      <a:endParaRPr lang="en-US" b="1" dirty="0"/>
                    </a:p>
                  </a:txBody>
                  <a:tcPr/>
                </a:tc>
                <a:tc>
                  <a:txBody>
                    <a:bodyPr/>
                    <a:lstStyle/>
                    <a:p>
                      <a:pPr algn="ctr"/>
                      <a:r>
                        <a:rPr lang="en-US" b="1" dirty="0" smtClean="0"/>
                        <a:t>X</a:t>
                      </a:r>
                      <a:endParaRPr lang="en-US" b="1" dirty="0"/>
                    </a:p>
                  </a:txBody>
                  <a:tcPr/>
                </a:tc>
                <a:tc>
                  <a:txBody>
                    <a:bodyPr/>
                    <a:lstStyle/>
                    <a:p>
                      <a:pPr algn="ctr"/>
                      <a:r>
                        <a:rPr lang="en-US" b="1" dirty="0" smtClean="0"/>
                        <a:t>OF</a:t>
                      </a:r>
                      <a:endParaRPr lang="en-US" b="1" dirty="0"/>
                    </a:p>
                  </a:txBody>
                  <a:tcPr/>
                </a:tc>
                <a:tc>
                  <a:txBody>
                    <a:bodyPr/>
                    <a:lstStyle/>
                    <a:p>
                      <a:pPr algn="ctr"/>
                      <a:r>
                        <a:rPr lang="en-US" b="1" dirty="0" smtClean="0"/>
                        <a:t>DF</a:t>
                      </a:r>
                      <a:endParaRPr lang="en-US" b="1" dirty="0"/>
                    </a:p>
                  </a:txBody>
                  <a:tcPr/>
                </a:tc>
                <a:tc>
                  <a:txBody>
                    <a:bodyPr/>
                    <a:lstStyle/>
                    <a:p>
                      <a:pPr algn="ctr"/>
                      <a:r>
                        <a:rPr lang="en-US" b="1" dirty="0" smtClean="0"/>
                        <a:t>IF</a:t>
                      </a:r>
                      <a:endParaRPr lang="en-US" b="1" dirty="0"/>
                    </a:p>
                  </a:txBody>
                  <a:tcPr/>
                </a:tc>
                <a:tc>
                  <a:txBody>
                    <a:bodyPr/>
                    <a:lstStyle/>
                    <a:p>
                      <a:pPr algn="ctr"/>
                      <a:r>
                        <a:rPr lang="en-US" b="1" dirty="0" smtClean="0"/>
                        <a:t>TF</a:t>
                      </a:r>
                      <a:endParaRPr lang="en-US" b="1" dirty="0"/>
                    </a:p>
                  </a:txBody>
                  <a:tcPr/>
                </a:tc>
                <a:tc>
                  <a:txBody>
                    <a:bodyPr/>
                    <a:lstStyle/>
                    <a:p>
                      <a:pPr algn="ctr"/>
                      <a:r>
                        <a:rPr lang="en-US" b="1" dirty="0" smtClean="0"/>
                        <a:t>SF</a:t>
                      </a:r>
                      <a:endParaRPr lang="en-US" b="1" dirty="0"/>
                    </a:p>
                  </a:txBody>
                  <a:tcPr/>
                </a:tc>
                <a:tc>
                  <a:txBody>
                    <a:bodyPr/>
                    <a:lstStyle/>
                    <a:p>
                      <a:pPr algn="ctr"/>
                      <a:r>
                        <a:rPr lang="en-US" b="1" dirty="0" smtClean="0"/>
                        <a:t>ZF</a:t>
                      </a:r>
                      <a:endParaRPr lang="en-US" b="1" dirty="0"/>
                    </a:p>
                  </a:txBody>
                  <a:tcPr/>
                </a:tc>
                <a:tc>
                  <a:txBody>
                    <a:bodyPr/>
                    <a:lstStyle/>
                    <a:p>
                      <a:pPr algn="ctr"/>
                      <a:r>
                        <a:rPr lang="en-US" b="1" dirty="0" smtClean="0"/>
                        <a:t>X</a:t>
                      </a:r>
                      <a:endParaRPr lang="en-US" b="1" dirty="0"/>
                    </a:p>
                  </a:txBody>
                  <a:tcPr/>
                </a:tc>
                <a:tc>
                  <a:txBody>
                    <a:bodyPr/>
                    <a:lstStyle/>
                    <a:p>
                      <a:pPr algn="ctr"/>
                      <a:r>
                        <a:rPr lang="en-US" b="1" dirty="0" smtClean="0"/>
                        <a:t>AF</a:t>
                      </a:r>
                      <a:endParaRPr lang="en-US" b="1" dirty="0"/>
                    </a:p>
                  </a:txBody>
                  <a:tcPr/>
                </a:tc>
                <a:tc>
                  <a:txBody>
                    <a:bodyPr/>
                    <a:lstStyle/>
                    <a:p>
                      <a:pPr algn="ctr"/>
                      <a:r>
                        <a:rPr lang="en-US" b="1" dirty="0" smtClean="0"/>
                        <a:t>X</a:t>
                      </a:r>
                      <a:endParaRPr lang="en-US" b="1" dirty="0"/>
                    </a:p>
                  </a:txBody>
                  <a:tcPr/>
                </a:tc>
                <a:tc>
                  <a:txBody>
                    <a:bodyPr/>
                    <a:lstStyle/>
                    <a:p>
                      <a:pPr algn="ctr"/>
                      <a:r>
                        <a:rPr lang="en-US" b="1" dirty="0" smtClean="0"/>
                        <a:t>PF</a:t>
                      </a:r>
                      <a:endParaRPr lang="en-US" b="1" dirty="0"/>
                    </a:p>
                  </a:txBody>
                  <a:tcPr/>
                </a:tc>
                <a:tc>
                  <a:txBody>
                    <a:bodyPr/>
                    <a:lstStyle/>
                    <a:p>
                      <a:pPr algn="ctr"/>
                      <a:r>
                        <a:rPr lang="en-US" b="1" dirty="0" smtClean="0"/>
                        <a:t>X</a:t>
                      </a:r>
                      <a:endParaRPr lang="en-US" b="1" dirty="0"/>
                    </a:p>
                  </a:txBody>
                  <a:tcPr/>
                </a:tc>
                <a:tc>
                  <a:txBody>
                    <a:bodyPr/>
                    <a:lstStyle/>
                    <a:p>
                      <a:pPr algn="ctr"/>
                      <a:r>
                        <a:rPr lang="en-US" b="1" dirty="0" smtClean="0"/>
                        <a:t>CF</a:t>
                      </a:r>
                      <a:endParaRPr lang="en-US" b="1" dirty="0"/>
                    </a:p>
                  </a:txBody>
                  <a:tcPr/>
                </a:tc>
              </a:tr>
            </a:tbl>
          </a:graphicData>
        </a:graphic>
      </p:graphicFrame>
      <p:graphicFrame>
        <p:nvGraphicFramePr>
          <p:cNvPr id="9" name="Table 8"/>
          <p:cNvGraphicFramePr>
            <a:graphicFrameLocks noGrp="1"/>
          </p:cNvGraphicFramePr>
          <p:nvPr/>
        </p:nvGraphicFramePr>
        <p:xfrm>
          <a:off x="685800" y="1752600"/>
          <a:ext cx="8077200" cy="370840"/>
        </p:xfrm>
        <a:graphic>
          <a:graphicData uri="http://schemas.openxmlformats.org/drawingml/2006/table">
            <a:tbl>
              <a:tblPr firstRow="1" bandRow="1">
                <a:tableStyleId>{21E4AEA4-8DFA-4A89-87EB-49C32662AFE0}</a:tableStyleId>
              </a:tblPr>
              <a:tblGrid>
                <a:gridCol w="504825"/>
                <a:gridCol w="504825"/>
                <a:gridCol w="504825"/>
                <a:gridCol w="504825"/>
                <a:gridCol w="504825"/>
                <a:gridCol w="504825"/>
                <a:gridCol w="504825"/>
                <a:gridCol w="504825"/>
                <a:gridCol w="504825"/>
                <a:gridCol w="504825"/>
                <a:gridCol w="504825"/>
                <a:gridCol w="504825"/>
                <a:gridCol w="504825"/>
                <a:gridCol w="504825"/>
                <a:gridCol w="504825"/>
                <a:gridCol w="504825"/>
              </a:tblGrid>
              <a:tr h="370840">
                <a:tc>
                  <a:txBody>
                    <a:bodyPr/>
                    <a:lstStyle/>
                    <a:p>
                      <a:pPr algn="ctr"/>
                      <a:r>
                        <a:rPr lang="en-US" dirty="0" smtClean="0"/>
                        <a:t>15</a:t>
                      </a:r>
                      <a:endParaRPr lang="en-US" dirty="0"/>
                    </a:p>
                  </a:txBody>
                  <a:tcPr/>
                </a:tc>
                <a:tc>
                  <a:txBody>
                    <a:bodyPr/>
                    <a:lstStyle/>
                    <a:p>
                      <a:pPr algn="ctr"/>
                      <a:r>
                        <a:rPr lang="en-US" dirty="0" smtClean="0"/>
                        <a:t>14</a:t>
                      </a:r>
                      <a:endParaRPr lang="en-US" dirty="0"/>
                    </a:p>
                  </a:txBody>
                  <a:tcPr/>
                </a:tc>
                <a:tc>
                  <a:txBody>
                    <a:bodyPr/>
                    <a:lstStyle/>
                    <a:p>
                      <a:pPr algn="ctr"/>
                      <a:r>
                        <a:rPr lang="en-US" dirty="0" smtClean="0"/>
                        <a:t>13</a:t>
                      </a:r>
                      <a:endParaRPr lang="en-US" dirty="0"/>
                    </a:p>
                  </a:txBody>
                  <a:tcPr/>
                </a:tc>
                <a:tc>
                  <a:txBody>
                    <a:bodyPr/>
                    <a:lstStyle/>
                    <a:p>
                      <a:pPr algn="ctr"/>
                      <a:r>
                        <a:rPr lang="en-US" dirty="0" smtClean="0"/>
                        <a:t>12</a:t>
                      </a:r>
                      <a:endParaRPr lang="en-US" dirty="0"/>
                    </a:p>
                  </a:txBody>
                  <a:tcPr/>
                </a:tc>
                <a:tc>
                  <a:txBody>
                    <a:bodyPr/>
                    <a:lstStyle/>
                    <a:p>
                      <a:pPr algn="ctr"/>
                      <a:r>
                        <a:rPr lang="en-US" dirty="0" smtClean="0"/>
                        <a:t>11</a:t>
                      </a:r>
                      <a:endParaRPr lang="en-US" dirty="0"/>
                    </a:p>
                  </a:txBody>
                  <a:tcPr/>
                </a:tc>
                <a:tc>
                  <a:txBody>
                    <a:bodyPr/>
                    <a:lstStyle/>
                    <a:p>
                      <a:pPr algn="ctr"/>
                      <a:r>
                        <a:rPr lang="en-US" dirty="0" smtClean="0"/>
                        <a:t>10</a:t>
                      </a:r>
                      <a:endParaRPr lang="en-US" dirty="0"/>
                    </a:p>
                  </a:txBody>
                  <a:tcPr/>
                </a:tc>
                <a:tc>
                  <a:txBody>
                    <a:bodyPr/>
                    <a:lstStyle/>
                    <a:p>
                      <a:pPr algn="ctr"/>
                      <a:r>
                        <a:rPr lang="en-US" dirty="0" smtClean="0"/>
                        <a:t>9</a:t>
                      </a:r>
                      <a:endParaRPr lang="en-US" dirty="0"/>
                    </a:p>
                  </a:txBody>
                  <a:tcPr/>
                </a:tc>
                <a:tc>
                  <a:txBody>
                    <a:bodyPr/>
                    <a:lstStyle/>
                    <a:p>
                      <a:pPr algn="ctr"/>
                      <a:r>
                        <a:rPr lang="en-US" dirty="0" smtClean="0"/>
                        <a:t>8</a:t>
                      </a:r>
                      <a:endParaRPr lang="en-US" dirty="0"/>
                    </a:p>
                  </a:txBody>
                  <a:tcPr/>
                </a:tc>
                <a:tc>
                  <a:txBody>
                    <a:bodyPr/>
                    <a:lstStyle/>
                    <a:p>
                      <a:pPr algn="ctr"/>
                      <a:r>
                        <a:rPr lang="en-US" dirty="0" smtClean="0"/>
                        <a:t>7</a:t>
                      </a:r>
                      <a:endParaRPr lang="en-US" dirty="0"/>
                    </a:p>
                  </a:txBody>
                  <a:tcPr/>
                </a:tc>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cxnSp>
        <p:nvCxnSpPr>
          <p:cNvPr id="11" name="Straight Arrow Connector 10"/>
          <p:cNvCxnSpPr/>
          <p:nvPr/>
        </p:nvCxnSpPr>
        <p:spPr>
          <a:xfrm>
            <a:off x="4800600" y="2971800"/>
            <a:ext cx="4038600" cy="1588"/>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5486400" y="3048000"/>
            <a:ext cx="2719014" cy="646331"/>
          </a:xfrm>
          <a:prstGeom prst="rect">
            <a:avLst/>
          </a:prstGeom>
          <a:noFill/>
        </p:spPr>
        <p:txBody>
          <a:bodyPr wrap="none" rtlCol="0">
            <a:spAutoFit/>
          </a:bodyPr>
          <a:lstStyle/>
          <a:p>
            <a:r>
              <a:rPr lang="en-US" dirty="0" smtClean="0"/>
              <a:t>8085 MICRO PROCESSOR </a:t>
            </a:r>
          </a:p>
          <a:p>
            <a:r>
              <a:rPr lang="en-US" dirty="0" smtClean="0"/>
              <a:t>COMPATIABLE FLAGS</a:t>
            </a:r>
            <a:endParaRPr lang="en-US" dirty="0"/>
          </a:p>
        </p:txBody>
      </p:sp>
      <p:cxnSp>
        <p:nvCxnSpPr>
          <p:cNvPr id="15" name="Straight Connector 14"/>
          <p:cNvCxnSpPr/>
          <p:nvPr/>
        </p:nvCxnSpPr>
        <p:spPr>
          <a:xfrm rot="5400000">
            <a:off x="4381500" y="3009900"/>
            <a:ext cx="685800" cy="1588"/>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p:cNvCxnSpPr/>
          <p:nvPr/>
        </p:nvCxnSpPr>
        <p:spPr>
          <a:xfrm rot="5400000">
            <a:off x="8497094" y="3009106"/>
            <a:ext cx="685800" cy="1588"/>
          </a:xfrm>
          <a:prstGeom prst="line">
            <a:avLst/>
          </a:prstGeom>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492216" y="2895600"/>
            <a:ext cx="4232184" cy="738664"/>
          </a:xfrm>
          <a:prstGeom prst="rect">
            <a:avLst/>
          </a:prstGeom>
          <a:noFill/>
        </p:spPr>
        <p:txBody>
          <a:bodyPr wrap="none" rtlCol="0">
            <a:spAutoFit/>
          </a:bodyPr>
          <a:lstStyle/>
          <a:p>
            <a:pPr algn="ctr"/>
            <a:r>
              <a:rPr lang="en-US" sz="2400" b="1" dirty="0" smtClean="0"/>
              <a:t>X</a:t>
            </a:r>
            <a:r>
              <a:rPr lang="en-US" dirty="0" smtClean="0"/>
              <a:t> </a:t>
            </a:r>
            <a:r>
              <a:rPr lang="en-US" dirty="0" smtClean="0">
                <a:sym typeface="Wingdings" pitchFamily="2" charset="2"/>
              </a:rPr>
              <a:t> DEFINED AS “UNDIFIEND”</a:t>
            </a:r>
          </a:p>
          <a:p>
            <a:pPr algn="ctr"/>
            <a:r>
              <a:rPr lang="en-US" dirty="0" smtClean="0">
                <a:sym typeface="Wingdings" pitchFamily="2" charset="2"/>
              </a:rPr>
              <a:t>7-BIT OF PORTIONS OF STATUS REGISTERS</a:t>
            </a:r>
            <a:endParaRPr lang="en-US" dirty="0"/>
          </a:p>
        </p:txBody>
      </p:sp>
      <p:graphicFrame>
        <p:nvGraphicFramePr>
          <p:cNvPr id="18" name="Table 17"/>
          <p:cNvGraphicFramePr>
            <a:graphicFrameLocks noGrp="1"/>
          </p:cNvGraphicFramePr>
          <p:nvPr/>
        </p:nvGraphicFramePr>
        <p:xfrm>
          <a:off x="762000" y="3733800"/>
          <a:ext cx="2819400" cy="2595880"/>
        </p:xfrm>
        <a:graphic>
          <a:graphicData uri="http://schemas.openxmlformats.org/drawingml/2006/table">
            <a:tbl>
              <a:tblPr firstRow="1" bandRow="1">
                <a:tableStyleId>{74C1A8A3-306A-4EB7-A6B1-4F7E0EB9C5D6}</a:tableStyleId>
              </a:tblPr>
              <a:tblGrid>
                <a:gridCol w="2819400"/>
              </a:tblGrid>
              <a:tr h="370840">
                <a:tc>
                  <a:txBody>
                    <a:bodyPr/>
                    <a:lstStyle/>
                    <a:p>
                      <a:pPr algn="ctr"/>
                      <a:r>
                        <a:rPr lang="en-US" dirty="0" smtClean="0"/>
                        <a:t>6- CONDITIONAL FLAGS</a:t>
                      </a:r>
                      <a:endParaRPr lang="en-US" dirty="0"/>
                    </a:p>
                  </a:txBody>
                  <a:tcPr/>
                </a:tc>
              </a:tr>
              <a:tr h="370840">
                <a:tc>
                  <a:txBody>
                    <a:bodyPr/>
                    <a:lstStyle/>
                    <a:p>
                      <a:pPr algn="ctr"/>
                      <a:r>
                        <a:rPr lang="en-US" dirty="0" smtClean="0"/>
                        <a:t>CF  </a:t>
                      </a:r>
                      <a:r>
                        <a:rPr lang="en-US" dirty="0" smtClean="0">
                          <a:sym typeface="Wingdings" pitchFamily="2" charset="2"/>
                        </a:rPr>
                        <a:t> CARRY FLAG</a:t>
                      </a:r>
                      <a:endParaRPr lang="en-US" dirty="0"/>
                    </a:p>
                  </a:txBody>
                  <a:tcPr/>
                </a:tc>
              </a:tr>
              <a:tr h="370840">
                <a:tc>
                  <a:txBody>
                    <a:bodyPr/>
                    <a:lstStyle/>
                    <a:p>
                      <a:pPr algn="ctr"/>
                      <a:r>
                        <a:rPr lang="en-US" dirty="0" smtClean="0"/>
                        <a:t>PF</a:t>
                      </a:r>
                      <a:r>
                        <a:rPr lang="en-US" baseline="0" dirty="0" smtClean="0"/>
                        <a:t>   </a:t>
                      </a:r>
                      <a:r>
                        <a:rPr lang="en-US" baseline="0" dirty="0" smtClean="0">
                          <a:sym typeface="Wingdings" pitchFamily="2" charset="2"/>
                        </a:rPr>
                        <a:t> PARITY FLAG</a:t>
                      </a:r>
                      <a:endParaRPr lang="en-US" dirty="0"/>
                    </a:p>
                  </a:txBody>
                  <a:tcPr/>
                </a:tc>
              </a:tr>
              <a:tr h="370840">
                <a:tc>
                  <a:txBody>
                    <a:bodyPr/>
                    <a:lstStyle/>
                    <a:p>
                      <a:pPr algn="ctr"/>
                      <a:r>
                        <a:rPr lang="en-US" dirty="0" smtClean="0"/>
                        <a:t>AF  </a:t>
                      </a:r>
                      <a:r>
                        <a:rPr lang="en-US" dirty="0" smtClean="0">
                          <a:sym typeface="Wingdings" pitchFamily="2" charset="2"/>
                        </a:rPr>
                        <a:t> AUXILARY FLAG</a:t>
                      </a:r>
                      <a:endParaRPr lang="en-US" dirty="0"/>
                    </a:p>
                  </a:txBody>
                  <a:tcPr/>
                </a:tc>
              </a:tr>
              <a:tr h="370840">
                <a:tc>
                  <a:txBody>
                    <a:bodyPr/>
                    <a:lstStyle/>
                    <a:p>
                      <a:pPr algn="ctr"/>
                      <a:r>
                        <a:rPr lang="en-US" dirty="0" smtClean="0"/>
                        <a:t>ZF </a:t>
                      </a:r>
                      <a:r>
                        <a:rPr lang="en-US" dirty="0" smtClean="0">
                          <a:sym typeface="Wingdings" pitchFamily="2" charset="2"/>
                        </a:rPr>
                        <a:t> ZERO FLAG</a:t>
                      </a:r>
                      <a:endParaRPr lang="en-US" dirty="0"/>
                    </a:p>
                  </a:txBody>
                  <a:tcPr/>
                </a:tc>
              </a:tr>
              <a:tr h="370840">
                <a:tc>
                  <a:txBody>
                    <a:bodyPr/>
                    <a:lstStyle/>
                    <a:p>
                      <a:pPr algn="ctr"/>
                      <a:r>
                        <a:rPr lang="en-US" dirty="0" smtClean="0"/>
                        <a:t>SF </a:t>
                      </a:r>
                      <a:r>
                        <a:rPr lang="en-US" dirty="0" smtClean="0">
                          <a:sym typeface="Wingdings" pitchFamily="2" charset="2"/>
                        </a:rPr>
                        <a:t> SIGN FLAG</a:t>
                      </a:r>
                      <a:endParaRPr lang="en-US" dirty="0"/>
                    </a:p>
                  </a:txBody>
                  <a:tcPr/>
                </a:tc>
              </a:tr>
              <a:tr h="370840">
                <a:tc>
                  <a:txBody>
                    <a:bodyPr/>
                    <a:lstStyle/>
                    <a:p>
                      <a:pPr algn="ctr"/>
                      <a:r>
                        <a:rPr lang="en-US" dirty="0" smtClean="0"/>
                        <a:t>OF </a:t>
                      </a:r>
                      <a:r>
                        <a:rPr lang="en-US" dirty="0" smtClean="0">
                          <a:sym typeface="Wingdings" pitchFamily="2" charset="2"/>
                        </a:rPr>
                        <a:t> OVER FLOW</a:t>
                      </a:r>
                      <a:r>
                        <a:rPr lang="en-US" baseline="0" dirty="0" smtClean="0">
                          <a:sym typeface="Wingdings" pitchFamily="2" charset="2"/>
                        </a:rPr>
                        <a:t> FLAG</a:t>
                      </a:r>
                      <a:endParaRPr lang="en-US" dirty="0"/>
                    </a:p>
                  </a:txBody>
                  <a:tcPr/>
                </a:tc>
              </a:tr>
            </a:tbl>
          </a:graphicData>
        </a:graphic>
      </p:graphicFrame>
      <p:graphicFrame>
        <p:nvGraphicFramePr>
          <p:cNvPr id="19" name="Table 18"/>
          <p:cNvGraphicFramePr>
            <a:graphicFrameLocks noGrp="1"/>
          </p:cNvGraphicFramePr>
          <p:nvPr/>
        </p:nvGraphicFramePr>
        <p:xfrm>
          <a:off x="4724400" y="3804920"/>
          <a:ext cx="2819400" cy="1752600"/>
        </p:xfrm>
        <a:graphic>
          <a:graphicData uri="http://schemas.openxmlformats.org/drawingml/2006/table">
            <a:tbl>
              <a:tblPr firstRow="1" bandRow="1">
                <a:tableStyleId>{74C1A8A3-306A-4EB7-A6B1-4F7E0EB9C5D6}</a:tableStyleId>
              </a:tblPr>
              <a:tblGrid>
                <a:gridCol w="2819400"/>
              </a:tblGrid>
              <a:tr h="370840">
                <a:tc>
                  <a:txBody>
                    <a:bodyPr/>
                    <a:lstStyle/>
                    <a:p>
                      <a:pPr algn="ctr"/>
                      <a:r>
                        <a:rPr lang="en-US" dirty="0" smtClean="0"/>
                        <a:t>3</a:t>
                      </a:r>
                      <a:r>
                        <a:rPr lang="en-US" baseline="0" dirty="0" smtClean="0"/>
                        <a:t> </a:t>
                      </a:r>
                      <a:r>
                        <a:rPr lang="en-US" dirty="0" smtClean="0"/>
                        <a:t>- CONTROL FLAGS</a:t>
                      </a:r>
                      <a:endParaRPr lang="en-US" dirty="0"/>
                    </a:p>
                  </a:txBody>
                  <a:tcPr/>
                </a:tc>
              </a:tr>
              <a:tr h="370840">
                <a:tc>
                  <a:txBody>
                    <a:bodyPr/>
                    <a:lstStyle/>
                    <a:p>
                      <a:pPr algn="ctr"/>
                      <a:r>
                        <a:rPr lang="en-US" dirty="0" smtClean="0"/>
                        <a:t>DF  </a:t>
                      </a:r>
                      <a:r>
                        <a:rPr lang="en-US" dirty="0" smtClean="0">
                          <a:sym typeface="Wingdings" pitchFamily="2" charset="2"/>
                        </a:rPr>
                        <a:t> DIRECTION FLAG</a:t>
                      </a:r>
                      <a:endParaRPr lang="en-US" dirty="0"/>
                    </a:p>
                  </a:txBody>
                  <a:tcPr/>
                </a:tc>
              </a:tr>
              <a:tr h="370840">
                <a:tc>
                  <a:txBody>
                    <a:bodyPr/>
                    <a:lstStyle/>
                    <a:p>
                      <a:pPr algn="ctr"/>
                      <a:r>
                        <a:rPr lang="en-US" dirty="0" smtClean="0"/>
                        <a:t>IF</a:t>
                      </a:r>
                      <a:r>
                        <a:rPr lang="en-US" baseline="0" dirty="0" smtClean="0"/>
                        <a:t>   </a:t>
                      </a:r>
                      <a:r>
                        <a:rPr lang="en-US" baseline="0" dirty="0" smtClean="0">
                          <a:sym typeface="Wingdings" pitchFamily="2" charset="2"/>
                        </a:rPr>
                        <a:t> INTERUPT ENABLE FLAG</a:t>
                      </a:r>
                      <a:endParaRPr lang="en-US" dirty="0"/>
                    </a:p>
                  </a:txBody>
                  <a:tcPr/>
                </a:tc>
              </a:tr>
              <a:tr h="370840">
                <a:tc>
                  <a:txBody>
                    <a:bodyPr/>
                    <a:lstStyle/>
                    <a:p>
                      <a:pPr algn="ctr"/>
                      <a:r>
                        <a:rPr lang="en-US" dirty="0" smtClean="0"/>
                        <a:t>TF  </a:t>
                      </a:r>
                      <a:r>
                        <a:rPr lang="en-US" dirty="0" smtClean="0">
                          <a:sym typeface="Wingdings" pitchFamily="2" charset="2"/>
                        </a:rPr>
                        <a:t> TRAP FLAG</a:t>
                      </a:r>
                      <a:endParaRPr lang="en-US"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B050"/>
                </a:solidFill>
              </a:rPr>
              <a:t>6- CONDITIONAL FLAGS</a:t>
            </a:r>
            <a:endParaRPr lang="en-US" b="1" dirty="0">
              <a:solidFill>
                <a:srgbClr val="00B050"/>
              </a:solidFill>
            </a:endParaRPr>
          </a:p>
        </p:txBody>
      </p:sp>
      <p:sp>
        <p:nvSpPr>
          <p:cNvPr id="3" name="Content Placeholder 2"/>
          <p:cNvSpPr>
            <a:spLocks noGrp="1"/>
          </p:cNvSpPr>
          <p:nvPr>
            <p:ph sz="quarter" idx="1"/>
          </p:nvPr>
        </p:nvSpPr>
        <p:spPr/>
        <p:txBody>
          <a:bodyPr/>
          <a:lstStyle/>
          <a:p>
            <a:pPr fontAlgn="t"/>
            <a:r>
              <a:rPr lang="en-US" b="1" dirty="0" smtClean="0">
                <a:solidFill>
                  <a:srgbClr val="9F1166"/>
                </a:solidFill>
              </a:rPr>
              <a:t>CF  </a:t>
            </a:r>
            <a:r>
              <a:rPr lang="en-US" b="1" dirty="0" smtClean="0">
                <a:solidFill>
                  <a:srgbClr val="9F1166"/>
                </a:solidFill>
                <a:sym typeface="Wingdings"/>
              </a:rPr>
              <a:t></a:t>
            </a:r>
            <a:r>
              <a:rPr lang="en-US" b="1" dirty="0" smtClean="0">
                <a:solidFill>
                  <a:srgbClr val="9F1166"/>
                </a:solidFill>
              </a:rPr>
              <a:t> CARRY FLAG</a:t>
            </a:r>
          </a:p>
          <a:p>
            <a:pPr fontAlgn="t"/>
            <a:r>
              <a:rPr lang="en-US" b="1" dirty="0" smtClean="0">
                <a:solidFill>
                  <a:srgbClr val="9F1166"/>
                </a:solidFill>
              </a:rPr>
              <a:t>PF   </a:t>
            </a:r>
            <a:r>
              <a:rPr lang="en-US" b="1" dirty="0" smtClean="0">
                <a:solidFill>
                  <a:srgbClr val="9F1166"/>
                </a:solidFill>
                <a:sym typeface="Wingdings"/>
              </a:rPr>
              <a:t></a:t>
            </a:r>
            <a:r>
              <a:rPr lang="en-US" b="1" dirty="0" smtClean="0">
                <a:solidFill>
                  <a:srgbClr val="9F1166"/>
                </a:solidFill>
              </a:rPr>
              <a:t> PARITY FLAG</a:t>
            </a:r>
          </a:p>
          <a:p>
            <a:pPr fontAlgn="t"/>
            <a:r>
              <a:rPr lang="en-US" b="1" dirty="0" smtClean="0">
                <a:solidFill>
                  <a:srgbClr val="9F1166"/>
                </a:solidFill>
              </a:rPr>
              <a:t>AF  </a:t>
            </a:r>
            <a:r>
              <a:rPr lang="en-US" b="1" dirty="0" smtClean="0">
                <a:solidFill>
                  <a:srgbClr val="9F1166"/>
                </a:solidFill>
                <a:sym typeface="Wingdings"/>
              </a:rPr>
              <a:t></a:t>
            </a:r>
            <a:r>
              <a:rPr lang="en-US" b="1" dirty="0" smtClean="0">
                <a:solidFill>
                  <a:srgbClr val="9F1166"/>
                </a:solidFill>
              </a:rPr>
              <a:t> AUXILARY FLAG</a:t>
            </a:r>
          </a:p>
          <a:p>
            <a:pPr fontAlgn="t"/>
            <a:r>
              <a:rPr lang="en-US" b="1" dirty="0" smtClean="0">
                <a:solidFill>
                  <a:srgbClr val="9F1166"/>
                </a:solidFill>
              </a:rPr>
              <a:t>ZF </a:t>
            </a:r>
            <a:r>
              <a:rPr lang="en-US" b="1" dirty="0" smtClean="0">
                <a:solidFill>
                  <a:srgbClr val="9F1166"/>
                </a:solidFill>
                <a:sym typeface="Wingdings"/>
              </a:rPr>
              <a:t></a:t>
            </a:r>
            <a:r>
              <a:rPr lang="en-US" b="1" dirty="0" smtClean="0">
                <a:solidFill>
                  <a:srgbClr val="9F1166"/>
                </a:solidFill>
              </a:rPr>
              <a:t> ZERO FLAG</a:t>
            </a:r>
          </a:p>
          <a:p>
            <a:pPr fontAlgn="t"/>
            <a:r>
              <a:rPr lang="en-US" b="1" dirty="0" smtClean="0">
                <a:solidFill>
                  <a:srgbClr val="9F1166"/>
                </a:solidFill>
              </a:rPr>
              <a:t>SF </a:t>
            </a:r>
            <a:r>
              <a:rPr lang="en-US" b="1" dirty="0" smtClean="0">
                <a:solidFill>
                  <a:srgbClr val="9F1166"/>
                </a:solidFill>
                <a:sym typeface="Wingdings"/>
              </a:rPr>
              <a:t></a:t>
            </a:r>
            <a:r>
              <a:rPr lang="en-US" b="1" dirty="0" smtClean="0">
                <a:solidFill>
                  <a:srgbClr val="9F1166"/>
                </a:solidFill>
              </a:rPr>
              <a:t> SIGN FLAG</a:t>
            </a:r>
          </a:p>
          <a:p>
            <a:pPr fontAlgn="t"/>
            <a:r>
              <a:rPr lang="en-US" b="1" dirty="0" smtClean="0">
                <a:solidFill>
                  <a:srgbClr val="9F1166"/>
                </a:solidFill>
              </a:rPr>
              <a:t>OF </a:t>
            </a:r>
            <a:r>
              <a:rPr lang="en-US" b="1" dirty="0" smtClean="0">
                <a:solidFill>
                  <a:srgbClr val="9F1166"/>
                </a:solidFill>
                <a:sym typeface="Wingdings"/>
              </a:rPr>
              <a:t></a:t>
            </a:r>
            <a:r>
              <a:rPr lang="en-US" b="1" dirty="0" smtClean="0">
                <a:solidFill>
                  <a:srgbClr val="9F1166"/>
                </a:solidFill>
              </a:rPr>
              <a:t> OVER FLOW FLAG</a:t>
            </a:r>
          </a:p>
          <a:p>
            <a:endParaRPr lang="en-US" b="1" dirty="0">
              <a:solidFill>
                <a:srgbClr val="9F1166"/>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b="1" dirty="0" smtClean="0">
                <a:solidFill>
                  <a:srgbClr val="9F1166"/>
                </a:solidFill>
              </a:rPr>
              <a:t>CF  </a:t>
            </a:r>
            <a:r>
              <a:rPr lang="en-US" b="1" dirty="0" smtClean="0">
                <a:solidFill>
                  <a:srgbClr val="9F1166"/>
                </a:solidFill>
                <a:sym typeface="Wingdings"/>
              </a:rPr>
              <a:t></a:t>
            </a:r>
            <a:r>
              <a:rPr lang="en-US" b="1" dirty="0" smtClean="0">
                <a:solidFill>
                  <a:srgbClr val="9F1166"/>
                </a:solidFill>
              </a:rPr>
              <a:t> CARRY FLAG</a:t>
            </a:r>
            <a:endParaRPr lang="en-US" dirty="0" smtClean="0"/>
          </a:p>
          <a:p>
            <a:pPr>
              <a:buNone/>
            </a:pPr>
            <a:r>
              <a:rPr lang="en-US" dirty="0" smtClean="0"/>
              <a:t>	This flag is set when ever a CARRY/ Barrow occurs during arithmetic operation such as addition (or) subtraction other wise it is reset.</a:t>
            </a:r>
          </a:p>
          <a:p>
            <a:r>
              <a:rPr lang="en-US" dirty="0" smtClean="0"/>
              <a:t> </a:t>
            </a:r>
            <a:r>
              <a:rPr lang="en-US" b="1" dirty="0" smtClean="0">
                <a:solidFill>
                  <a:srgbClr val="9F1166"/>
                </a:solidFill>
              </a:rPr>
              <a:t>PF   </a:t>
            </a:r>
            <a:r>
              <a:rPr lang="en-US" b="1" dirty="0" smtClean="0">
                <a:solidFill>
                  <a:srgbClr val="9F1166"/>
                </a:solidFill>
                <a:sym typeface="Wingdings"/>
              </a:rPr>
              <a:t></a:t>
            </a:r>
            <a:r>
              <a:rPr lang="en-US" b="1" dirty="0" smtClean="0">
                <a:solidFill>
                  <a:srgbClr val="9F1166"/>
                </a:solidFill>
              </a:rPr>
              <a:t> PARITY FLAG</a:t>
            </a:r>
          </a:p>
          <a:p>
            <a:pPr lvl="1">
              <a:buNone/>
            </a:pPr>
            <a:r>
              <a:rPr lang="en-US" dirty="0" smtClean="0"/>
              <a:t>This flag is set ‘1’ if the lower byte of the result contains even number of 1’s.</a:t>
            </a:r>
          </a:p>
          <a:p>
            <a:pPr lvl="1">
              <a:buNone/>
            </a:pPr>
            <a:r>
              <a:rPr lang="en-US" dirty="0" smtClean="0"/>
              <a:t>	If the lower byte of result contains Odd number then parity flag is Set as ZERO(“0”)</a:t>
            </a:r>
          </a:p>
          <a:p>
            <a:pPr lvl="1">
              <a:buNone/>
            </a:pPr>
            <a:endParaRPr lang="en-US" dirty="0" smtClean="0">
              <a:solidFill>
                <a:srgbClr val="9F1166"/>
              </a:solidFill>
            </a:endParaRP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Autofit/>
          </a:bodyPr>
          <a:lstStyle/>
          <a:p>
            <a:pPr fontAlgn="t"/>
            <a:r>
              <a:rPr lang="en-US" sz="2300" b="1" dirty="0" smtClean="0">
                <a:solidFill>
                  <a:srgbClr val="9F1166"/>
                </a:solidFill>
              </a:rPr>
              <a:t>AF  </a:t>
            </a:r>
            <a:r>
              <a:rPr lang="en-US" sz="2300" b="1" dirty="0" smtClean="0">
                <a:solidFill>
                  <a:srgbClr val="9F1166"/>
                </a:solidFill>
                <a:sym typeface="Wingdings"/>
              </a:rPr>
              <a:t></a:t>
            </a:r>
            <a:r>
              <a:rPr lang="en-US" sz="2300" b="1" dirty="0" smtClean="0">
                <a:solidFill>
                  <a:srgbClr val="9F1166"/>
                </a:solidFill>
              </a:rPr>
              <a:t> AUXILARY FLAG</a:t>
            </a:r>
          </a:p>
          <a:p>
            <a:pPr lvl="1" fontAlgn="t">
              <a:buNone/>
            </a:pPr>
            <a:r>
              <a:rPr lang="en-US" sz="2300" dirty="0" smtClean="0"/>
              <a:t>this is set if there is a carry from the lowest nibble.</a:t>
            </a:r>
          </a:p>
          <a:p>
            <a:pPr lvl="1" fontAlgn="t">
              <a:buNone/>
            </a:pPr>
            <a:r>
              <a:rPr lang="en-US" sz="2300" dirty="0" err="1" smtClean="0"/>
              <a:t>Eg</a:t>
            </a:r>
            <a:r>
              <a:rPr lang="en-US" sz="2300" dirty="0" smtClean="0"/>
              <a:t>:- Bit three during addition of barrow for lowest nibble (4-bit)</a:t>
            </a:r>
          </a:p>
          <a:p>
            <a:pPr lvl="1" fontAlgn="t">
              <a:buNone/>
            </a:pPr>
            <a:r>
              <a:rPr lang="en-US" sz="2300" dirty="0" err="1" smtClean="0"/>
              <a:t>Eg</a:t>
            </a:r>
            <a:r>
              <a:rPr lang="en-US" sz="2300" dirty="0" smtClean="0"/>
              <a:t>:- Bit three during subtraction in to (2-bits)</a:t>
            </a:r>
          </a:p>
          <a:p>
            <a:pPr fontAlgn="t"/>
            <a:r>
              <a:rPr lang="en-US" sz="2300" b="1" dirty="0" smtClean="0">
                <a:solidFill>
                  <a:srgbClr val="9F1166"/>
                </a:solidFill>
              </a:rPr>
              <a:t>SF </a:t>
            </a:r>
            <a:r>
              <a:rPr lang="en-US" sz="2300" b="1" dirty="0" smtClean="0">
                <a:solidFill>
                  <a:srgbClr val="9F1166"/>
                </a:solidFill>
                <a:sym typeface="Wingdings"/>
              </a:rPr>
              <a:t></a:t>
            </a:r>
            <a:r>
              <a:rPr lang="en-US" sz="2300" b="1" dirty="0" smtClean="0">
                <a:solidFill>
                  <a:srgbClr val="9F1166"/>
                </a:solidFill>
              </a:rPr>
              <a:t> SIGN FLAG</a:t>
            </a:r>
          </a:p>
          <a:p>
            <a:pPr fontAlgn="t">
              <a:buNone/>
            </a:pPr>
            <a:r>
              <a:rPr lang="en-US" sz="2300" dirty="0" smtClean="0"/>
              <a:t>	This flag is set when the result of any computation is negative.</a:t>
            </a:r>
          </a:p>
          <a:p>
            <a:pPr fontAlgn="t">
              <a:buNone/>
            </a:pPr>
            <a:r>
              <a:rPr lang="en-US" sz="2300" dirty="0" smtClean="0"/>
              <a:t>	if the  flag is set if MSB of the result is zero.</a:t>
            </a:r>
          </a:p>
          <a:p>
            <a:pPr fontAlgn="t">
              <a:buNone/>
            </a:pPr>
            <a:r>
              <a:rPr lang="en-US" sz="2300" dirty="0" smtClean="0"/>
              <a:t>	if the set to zero if the MSB of result is zero</a:t>
            </a:r>
            <a:r>
              <a:rPr lang="en-US" sz="2300" b="1" dirty="0" smtClean="0">
                <a:solidFill>
                  <a:srgbClr val="9F1166"/>
                </a:solidFill>
              </a:rPr>
              <a:t>   </a:t>
            </a:r>
          </a:p>
          <a:p>
            <a:pPr fontAlgn="t"/>
            <a:r>
              <a:rPr lang="en-US" sz="2300" b="1" dirty="0" smtClean="0">
                <a:solidFill>
                  <a:srgbClr val="9F1166"/>
                </a:solidFill>
              </a:rPr>
              <a:t>ZF </a:t>
            </a:r>
            <a:r>
              <a:rPr lang="en-US" sz="2300" b="1" dirty="0" smtClean="0">
                <a:solidFill>
                  <a:srgbClr val="9F1166"/>
                </a:solidFill>
                <a:sym typeface="Wingdings"/>
              </a:rPr>
              <a:t></a:t>
            </a:r>
            <a:r>
              <a:rPr lang="en-US" sz="2300" b="1" dirty="0" smtClean="0">
                <a:solidFill>
                  <a:srgbClr val="9F1166"/>
                </a:solidFill>
              </a:rPr>
              <a:t> ZERO FLAG</a:t>
            </a:r>
          </a:p>
          <a:p>
            <a:pPr fontAlgn="t">
              <a:buNone/>
            </a:pPr>
            <a:r>
              <a:rPr lang="en-US" sz="2300" dirty="0" smtClean="0"/>
              <a:t>	This flag is set if the result of an arithmetic (or) logic operation is zero . In case of non zero result this flag is set zero.</a:t>
            </a:r>
          </a:p>
          <a:p>
            <a:endParaRPr lang="en-US" sz="23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b="1" dirty="0" smtClean="0">
                <a:solidFill>
                  <a:srgbClr val="9F1166"/>
                </a:solidFill>
              </a:rPr>
              <a:t>OF </a:t>
            </a:r>
            <a:r>
              <a:rPr lang="en-US" b="1" dirty="0" smtClean="0">
                <a:solidFill>
                  <a:srgbClr val="9F1166"/>
                </a:solidFill>
                <a:sym typeface="Wingdings"/>
              </a:rPr>
              <a:t></a:t>
            </a:r>
            <a:r>
              <a:rPr lang="en-US" b="1" dirty="0" smtClean="0">
                <a:solidFill>
                  <a:srgbClr val="9F1166"/>
                </a:solidFill>
              </a:rPr>
              <a:t> OVER FLOW FLAG</a:t>
            </a:r>
          </a:p>
          <a:p>
            <a:pPr lvl="1">
              <a:buNone/>
            </a:pPr>
            <a:r>
              <a:rPr lang="en-US" dirty="0" smtClean="0"/>
              <a:t>This flag is set if an overflow occurs i.e. if the result of a signed operation is large enough to be accommodated in a destination register overflow flag has no significance in unsigned operation.</a:t>
            </a:r>
          </a:p>
          <a:p>
            <a:pPr lvl="1">
              <a:buNone/>
            </a:pPr>
            <a:endParaRPr lang="en-US" b="1" dirty="0" smtClean="0">
              <a:solidFill>
                <a:srgbClr val="9F1166"/>
              </a:solidFill>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B050"/>
                </a:solidFill>
              </a:rPr>
              <a:t>CONTROL FLAGS</a:t>
            </a:r>
            <a:endParaRPr lang="en-US" b="1" dirty="0">
              <a:solidFill>
                <a:srgbClr val="00B050"/>
              </a:solidFill>
            </a:endParaRPr>
          </a:p>
        </p:txBody>
      </p:sp>
      <p:sp>
        <p:nvSpPr>
          <p:cNvPr id="3" name="Content Placeholder 2"/>
          <p:cNvSpPr>
            <a:spLocks noGrp="1"/>
          </p:cNvSpPr>
          <p:nvPr>
            <p:ph sz="quarter" idx="1"/>
          </p:nvPr>
        </p:nvSpPr>
        <p:spPr/>
        <p:txBody>
          <a:bodyPr>
            <a:normAutofit fontScale="92500" lnSpcReduction="10000"/>
          </a:bodyPr>
          <a:lstStyle/>
          <a:p>
            <a:pPr fontAlgn="t"/>
            <a:r>
              <a:rPr lang="en-US" b="1" dirty="0" smtClean="0">
                <a:solidFill>
                  <a:srgbClr val="9F1166"/>
                </a:solidFill>
              </a:rPr>
              <a:t>TF  </a:t>
            </a:r>
            <a:r>
              <a:rPr lang="en-US" b="1" dirty="0" smtClean="0">
                <a:solidFill>
                  <a:srgbClr val="9F1166"/>
                </a:solidFill>
                <a:sym typeface="Wingdings"/>
              </a:rPr>
              <a:t></a:t>
            </a:r>
            <a:r>
              <a:rPr lang="en-US" b="1" dirty="0" smtClean="0">
                <a:solidFill>
                  <a:srgbClr val="9F1166"/>
                </a:solidFill>
              </a:rPr>
              <a:t> TRAP FLAG</a:t>
            </a:r>
          </a:p>
          <a:p>
            <a:pPr fontAlgn="t">
              <a:buNone/>
            </a:pPr>
            <a:r>
              <a:rPr lang="en-US" b="1" dirty="0" smtClean="0">
                <a:solidFill>
                  <a:srgbClr val="9F1166"/>
                </a:solidFill>
              </a:rPr>
              <a:t>	</a:t>
            </a:r>
            <a:r>
              <a:rPr lang="en-US" dirty="0" smtClean="0"/>
              <a:t>IT is used for single step control . If this flag is set the processor enters the single step execution mode.</a:t>
            </a:r>
          </a:p>
          <a:p>
            <a:pPr fontAlgn="t">
              <a:buNone/>
            </a:pPr>
            <a:r>
              <a:rPr lang="en-US" dirty="0" smtClean="0"/>
              <a:t>	 IT allows user to execute once instruction of a program at a time for debugging.</a:t>
            </a:r>
          </a:p>
          <a:p>
            <a:pPr fontAlgn="t">
              <a:buNone/>
            </a:pPr>
            <a:r>
              <a:rPr lang="en-US" b="1" dirty="0" smtClean="0">
                <a:solidFill>
                  <a:srgbClr val="9F1166"/>
                </a:solidFill>
              </a:rPr>
              <a:t>	IF   </a:t>
            </a:r>
            <a:r>
              <a:rPr lang="en-US" b="1" dirty="0" smtClean="0">
                <a:solidFill>
                  <a:srgbClr val="9F1166"/>
                </a:solidFill>
                <a:sym typeface="Wingdings"/>
              </a:rPr>
              <a:t></a:t>
            </a:r>
            <a:r>
              <a:rPr lang="en-US" b="1" dirty="0" smtClean="0">
                <a:solidFill>
                  <a:srgbClr val="9F1166"/>
                </a:solidFill>
              </a:rPr>
              <a:t> INTERUPT ENABLE FLAG</a:t>
            </a:r>
          </a:p>
          <a:p>
            <a:pPr fontAlgn="t">
              <a:buNone/>
            </a:pPr>
            <a:r>
              <a:rPr lang="en-US" b="1" dirty="0" smtClean="0">
                <a:solidFill>
                  <a:srgbClr val="9F1166"/>
                </a:solidFill>
              </a:rPr>
              <a:t>	</a:t>
            </a:r>
            <a:r>
              <a:rPr lang="en-US" dirty="0" smtClean="0"/>
              <a:t>IT is a interrupt enable /disable flag .If </a:t>
            </a:r>
            <a:r>
              <a:rPr lang="en-US" dirty="0" err="1" smtClean="0"/>
              <a:t>thi</a:t>
            </a:r>
            <a:r>
              <a:rPr lang="en-US" dirty="0" smtClean="0"/>
              <a:t> is set the mask able interrupt are recognized by the CPU, otherwise they are ignored.</a:t>
            </a:r>
          </a:p>
          <a:p>
            <a:pPr fontAlgn="t">
              <a:buNone/>
            </a:pPr>
            <a:r>
              <a:rPr lang="en-US" b="1" dirty="0" smtClean="0">
                <a:solidFill>
                  <a:srgbClr val="9F1166"/>
                </a:solidFill>
              </a:rPr>
              <a:t>	</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82</TotalTime>
  <Words>365</Words>
  <Application>Microsoft Office PowerPoint</Application>
  <PresentationFormat>On-screen Show (4:3)</PresentationFormat>
  <Paragraphs>95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Median</vt:lpstr>
      <vt:lpstr>STATUS (OR)FLAGS REGISTERS   MICRO PROCESSOR</vt:lpstr>
      <vt:lpstr>FLAGS</vt:lpstr>
      <vt:lpstr>Slide 3</vt:lpstr>
      <vt:lpstr>Slide 4</vt:lpstr>
      <vt:lpstr>6- CONDITIONAL FLAGS</vt:lpstr>
      <vt:lpstr>Slide 6</vt:lpstr>
      <vt:lpstr>Slide 7</vt:lpstr>
      <vt:lpstr>Slide 8</vt:lpstr>
      <vt:lpstr>CONTROL FLAGS</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(OR)FLAGS REGISTERS   MICRO PROCESSOR</dc:title>
  <dc:creator>Rajesh</dc:creator>
  <cp:lastModifiedBy>RAJESH</cp:lastModifiedBy>
  <cp:revision>164</cp:revision>
  <dcterms:created xsi:type="dcterms:W3CDTF">2006-08-16T00:00:00Z</dcterms:created>
  <dcterms:modified xsi:type="dcterms:W3CDTF">2016-02-26T04:58:35Z</dcterms:modified>
</cp:coreProperties>
</file>