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0"/>
  </p:notesMasterIdLst>
  <p:sldIdLst>
    <p:sldId id="276" r:id="rId2"/>
    <p:sldId id="277" r:id="rId3"/>
    <p:sldId id="278" r:id="rId4"/>
    <p:sldId id="282" r:id="rId5"/>
    <p:sldId id="283" r:id="rId6"/>
    <p:sldId id="284" r:id="rId7"/>
    <p:sldId id="285" r:id="rId8"/>
    <p:sldId id="286" r:id="rId9"/>
    <p:sldId id="287" r:id="rId10"/>
    <p:sldId id="288" r:id="rId11"/>
    <p:sldId id="289" r:id="rId12"/>
    <p:sldId id="290" r:id="rId13"/>
    <p:sldId id="295" r:id="rId14"/>
    <p:sldId id="291" r:id="rId15"/>
    <p:sldId id="292" r:id="rId16"/>
    <p:sldId id="293" r:id="rId17"/>
    <p:sldId id="294" r:id="rId18"/>
    <p:sldId id="281" r:id="rId19"/>
    <p:sldId id="256" r:id="rId20"/>
    <p:sldId id="257" r:id="rId21"/>
    <p:sldId id="258" r:id="rId22"/>
    <p:sldId id="259" r:id="rId23"/>
    <p:sldId id="271" r:id="rId24"/>
    <p:sldId id="272" r:id="rId25"/>
    <p:sldId id="260" r:id="rId26"/>
    <p:sldId id="261" r:id="rId27"/>
    <p:sldId id="262" r:id="rId28"/>
    <p:sldId id="263" r:id="rId29"/>
    <p:sldId id="264" r:id="rId30"/>
    <p:sldId id="265" r:id="rId31"/>
    <p:sldId id="266" r:id="rId32"/>
    <p:sldId id="267" r:id="rId33"/>
    <p:sldId id="268" r:id="rId34"/>
    <p:sldId id="269" r:id="rId35"/>
    <p:sldId id="273" r:id="rId36"/>
    <p:sldId id="274" r:id="rId37"/>
    <p:sldId id="275" r:id="rId38"/>
    <p:sldId id="27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005BCA-9DF9-41F7-9F53-1F709471A412}" type="datetimeFigureOut">
              <a:rPr lang="en-US" smtClean="0"/>
              <a:pPr/>
              <a:t>3/30/2016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983FB8-87BA-4E30-BF3E-2B316BC9F6E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3B7A14-D902-453C-BEA0-68F5E3E6536F}" type="slidenum">
              <a:rPr lang="en-US"/>
              <a:pPr/>
              <a:t>4</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6DCE09-F581-4A61-AC09-BEDC2055F2AF}" type="slidenum">
              <a:rPr lang="en-US"/>
              <a:pPr/>
              <a:t>14</a:t>
            </a:fld>
            <a:endParaRPr 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2F898D-1A2E-4D4B-A9A6-EDED9D4A25A6}" type="slidenum">
              <a:rPr lang="en-US"/>
              <a:pPr/>
              <a:t>15</a:t>
            </a:fld>
            <a:endParaRPr 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A07902-AB29-46D7-9DA8-5621AFA2AB7A}" type="slidenum">
              <a:rPr lang="en-US"/>
              <a:pPr/>
              <a:t>16</a:t>
            </a:fld>
            <a:endParaRPr 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3100A6-3304-4212-8DEE-0B88B04440E9}" type="slidenum">
              <a:rPr lang="en-US"/>
              <a:pPr/>
              <a:t>17</a:t>
            </a:fld>
            <a:endParaRPr 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983FB8-87BA-4E30-BF3E-2B316BC9F6E4}" type="slidenum">
              <a:rPr lang="en-US" smtClean="0"/>
              <a:pPr/>
              <a:t>26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983FB8-87BA-4E30-BF3E-2B316BC9F6E4}" type="slidenum">
              <a:rPr lang="en-US" smtClean="0"/>
              <a:pPr/>
              <a:t>27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983FB8-87BA-4E30-BF3E-2B316BC9F6E4}" type="slidenum">
              <a:rPr lang="en-US" smtClean="0"/>
              <a:pPr/>
              <a:t>28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983FB8-87BA-4E30-BF3E-2B316BC9F6E4}" type="slidenum">
              <a:rPr lang="en-US" smtClean="0"/>
              <a:pPr/>
              <a:t>32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215315-A4A7-4885-BA99-68DDC09CBEE4}" type="slidenum">
              <a:rPr lang="en-US"/>
              <a:pPr/>
              <a:t>35</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0FF280-6A1C-4B4B-81B2-2B20FA54F615}" type="slidenum">
              <a:rPr lang="en-US"/>
              <a:pPr/>
              <a:t>36</a:t>
            </a:fld>
            <a:endParaRPr 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680228-1472-42F7-94F6-D4BEE33815BB}" type="slidenum">
              <a:rPr lang="en-US"/>
              <a:pPr/>
              <a:t>5</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304DB9-B18E-404E-9C8D-0841157E01FD}" type="slidenum">
              <a:rPr lang="en-US"/>
              <a:pPr/>
              <a:t>37</a:t>
            </a:fld>
            <a:endParaRPr 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7C2DC1-8EC3-44C4-9FC6-20A1BB33E80E}" type="slidenum">
              <a:rPr lang="en-US"/>
              <a:pPr/>
              <a:t>6</a:t>
            </a:fld>
            <a:endParaRPr lang="en-US"/>
          </a:p>
        </p:txBody>
      </p:sp>
      <p:sp>
        <p:nvSpPr>
          <p:cNvPr id="12083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08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11C724-7405-4D2F-AF0D-E1B1EC1A0F79}" type="slidenum">
              <a:rPr lang="en-US"/>
              <a:pPr/>
              <a:t>7</a:t>
            </a:fld>
            <a:endParaRPr lang="en-US"/>
          </a:p>
        </p:txBody>
      </p:sp>
      <p:sp>
        <p:nvSpPr>
          <p:cNvPr id="12288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28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6A9E07-FC17-46BE-B142-52437BBE9A72}" type="slidenum">
              <a:rPr lang="en-US"/>
              <a:pPr/>
              <a:t>8</a:t>
            </a:fld>
            <a:endParaRPr lang="en-US"/>
          </a:p>
        </p:txBody>
      </p:sp>
      <p:sp>
        <p:nvSpPr>
          <p:cNvPr id="12493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49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37B588-315B-4F28-AE79-17A2D9B71C95}" type="slidenum">
              <a:rPr lang="en-US"/>
              <a:pPr/>
              <a:t>9</a:t>
            </a:fld>
            <a:endParaRPr lang="en-US"/>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036F0F-53A9-4EF5-A5C0-D747D0B5C78C}" type="slidenum">
              <a:rPr lang="en-US"/>
              <a:pPr/>
              <a:t>10</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6A5178-08EE-4E3E-BEDF-A4341ADBB809}" type="slidenum">
              <a:rPr lang="en-US"/>
              <a:pPr/>
              <a:t>11</a:t>
            </a:fld>
            <a:endParaRPr 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F45F99-28DF-42E2-ABF4-7079FFEC7BB2}" type="slidenum">
              <a:rPr lang="en-US"/>
              <a:pPr/>
              <a:t>12</a:t>
            </a:fld>
            <a:endParaRPr 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3/30/2016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3/30/2016</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3/30/2016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3/30/2016</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3/30/2016</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3/30/2016</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3/30/2016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19200"/>
            <a:ext cx="8458200" cy="1470025"/>
          </a:xfrm>
        </p:spPr>
        <p:txBody>
          <a:bodyPr>
            <a:normAutofit/>
          </a:bodyPr>
          <a:lstStyle/>
          <a:p>
            <a:r>
              <a:rPr lang="en-US" sz="5400" b="1" dirty="0" smtClean="0">
                <a:solidFill>
                  <a:schemeClr val="accent2">
                    <a:lumMod val="75000"/>
                  </a:schemeClr>
                </a:solidFill>
              </a:rPr>
              <a:t>ADDRESSING MODES</a:t>
            </a:r>
            <a:endParaRPr lang="en-US" sz="5400" b="1" dirty="0">
              <a:solidFill>
                <a:schemeClr val="accent2">
                  <a:lumMod val="75000"/>
                </a:schemeClr>
              </a:solidFill>
            </a:endParaRPr>
          </a:p>
        </p:txBody>
      </p:sp>
      <p:sp>
        <p:nvSpPr>
          <p:cNvPr id="3" name="Subtitle 2"/>
          <p:cNvSpPr>
            <a:spLocks noGrp="1"/>
          </p:cNvSpPr>
          <p:nvPr>
            <p:ph type="subTitle" idx="1"/>
          </p:nvPr>
        </p:nvSpPr>
        <p:spPr>
          <a:xfrm>
            <a:off x="3505200" y="4343400"/>
            <a:ext cx="4953000" cy="1752600"/>
          </a:xfrm>
        </p:spPr>
        <p:txBody>
          <a:bodyPr>
            <a:normAutofit/>
          </a:bodyPr>
          <a:lstStyle/>
          <a:p>
            <a:r>
              <a:rPr lang="en-US" dirty="0" smtClean="0"/>
              <a:t>P.RAJESH </a:t>
            </a:r>
            <a:r>
              <a:rPr lang="en-US" sz="1100" dirty="0" err="1" smtClean="0"/>
              <a:t>M.Tech</a:t>
            </a:r>
            <a:r>
              <a:rPr lang="en-US" sz="1100" dirty="0" smtClean="0"/>
              <a:t>.,</a:t>
            </a:r>
            <a:endParaRPr lang="en-US" dirty="0" smtClean="0"/>
          </a:p>
          <a:p>
            <a:r>
              <a:rPr lang="en-US" sz="1800" dirty="0" smtClean="0"/>
              <a:t>ASSISTANT PROFESSOR</a:t>
            </a:r>
            <a:r>
              <a:rPr lang="en-US" dirty="0" smtClean="0"/>
              <a:t>	</a:t>
            </a:r>
          </a:p>
          <a:p>
            <a:r>
              <a:rPr lang="en-US" sz="2000" dirty="0" smtClean="0"/>
              <a:t>DEPT OF ECE</a:t>
            </a:r>
          </a:p>
          <a:p>
            <a:r>
              <a:rPr lang="en-US" dirty="0" smtClean="0"/>
              <a:t>CRIT ENGG COLLEGE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4294967295"/>
          </p:nvPr>
        </p:nvSpPr>
        <p:spPr>
          <a:xfrm>
            <a:off x="6553200" y="6248400"/>
            <a:ext cx="1905000" cy="457200"/>
          </a:xfrm>
          <a:prstGeom prst="rect">
            <a:avLst/>
          </a:prstGeom>
        </p:spPr>
        <p:txBody>
          <a:bodyPr/>
          <a:lstStyle/>
          <a:p>
            <a:fld id="{5492D2D0-7D0D-46D8-84C6-FF4933AA63D6}" type="slidenum">
              <a:rPr lang="en-US"/>
              <a:pPr/>
              <a:t>10</a:t>
            </a:fld>
            <a:endParaRPr lang="en-US"/>
          </a:p>
        </p:txBody>
      </p:sp>
      <p:sp>
        <p:nvSpPr>
          <p:cNvPr id="128002" name="Rectangle 2"/>
          <p:cNvSpPr>
            <a:spLocks noGrp="1" noChangeArrowheads="1"/>
          </p:cNvSpPr>
          <p:nvPr>
            <p:ph type="title"/>
          </p:nvPr>
        </p:nvSpPr>
        <p:spPr>
          <a:xfrm>
            <a:off x="685800" y="228600"/>
            <a:ext cx="7772400" cy="533400"/>
          </a:xfrm>
        </p:spPr>
        <p:txBody>
          <a:bodyPr>
            <a:normAutofit fontScale="90000"/>
          </a:bodyPr>
          <a:lstStyle/>
          <a:p>
            <a:r>
              <a:rPr lang="en-US" sz="3200"/>
              <a:t>Instruction Formats</a:t>
            </a:r>
          </a:p>
        </p:txBody>
      </p:sp>
      <p:sp>
        <p:nvSpPr>
          <p:cNvPr id="128003" name="Rectangle 3"/>
          <p:cNvSpPr>
            <a:spLocks noGrp="1" noChangeArrowheads="1"/>
          </p:cNvSpPr>
          <p:nvPr>
            <p:ph type="body" idx="1"/>
          </p:nvPr>
        </p:nvSpPr>
        <p:spPr>
          <a:xfrm>
            <a:off x="457200" y="838200"/>
            <a:ext cx="8229600" cy="5638800"/>
          </a:xfrm>
        </p:spPr>
        <p:txBody>
          <a:bodyPr>
            <a:normAutofit lnSpcReduction="10000"/>
          </a:bodyPr>
          <a:lstStyle/>
          <a:p>
            <a:pPr>
              <a:buFont typeface="Wingdings" pitchFamily="2" charset="2"/>
              <a:buChar char="Ø"/>
            </a:pPr>
            <a:r>
              <a:rPr lang="en-US" sz="2800"/>
              <a:t> </a:t>
            </a:r>
            <a:r>
              <a:rPr lang="en-US" sz="2400"/>
              <a:t>Six Byte Instruction</a:t>
            </a:r>
            <a:r>
              <a:rPr lang="en-US" sz="2800"/>
              <a:t>:</a:t>
            </a:r>
          </a:p>
          <a:p>
            <a:pPr lvl="1">
              <a:buFont typeface="Wingdings" pitchFamily="2" charset="2"/>
              <a:buBlip>
                <a:blip r:embed="rId3"/>
              </a:buBlip>
            </a:pPr>
            <a:r>
              <a:rPr lang="en-US" sz="1800"/>
              <a:t>Used for moving immediate 16-bit data to memory with 16-bit displacement.</a:t>
            </a:r>
          </a:p>
          <a:p>
            <a:pPr lvl="1">
              <a:buFont typeface="Wingdings" pitchFamily="2" charset="2"/>
              <a:buBlip>
                <a:blip r:embed="rId3"/>
              </a:buBlip>
            </a:pPr>
            <a:r>
              <a:rPr lang="en-US" sz="1800"/>
              <a:t>This is six byte long template</a:t>
            </a:r>
            <a:r>
              <a:rPr lang="en-US" sz="2400"/>
              <a:t>.</a:t>
            </a:r>
          </a:p>
          <a:p>
            <a:pPr lvl="1">
              <a:buFont typeface="Wingdings" pitchFamily="2" charset="2"/>
              <a:buBlip>
                <a:blip r:embed="rId3"/>
              </a:buBlip>
            </a:pPr>
            <a:r>
              <a:rPr lang="en-US" sz="2000"/>
              <a:t>The format of instruction will have the first byte as well as the 3-bits of second byte which were used for Reg. field by two byte instruction as opcode fields.</a:t>
            </a:r>
          </a:p>
          <a:p>
            <a:pPr lvl="1">
              <a:buFont typeface="Wingdings" pitchFamily="2" charset="2"/>
              <a:buBlip>
                <a:blip r:embed="rId3"/>
              </a:buBlip>
            </a:pPr>
            <a:r>
              <a:rPr lang="en-US" sz="2000"/>
              <a:t>The next two bytes will be the 16-bit displacement bytes.</a:t>
            </a:r>
          </a:p>
          <a:p>
            <a:pPr lvl="1">
              <a:buFont typeface="Wingdings" pitchFamily="2" charset="2"/>
              <a:buBlip>
                <a:blip r:embed="rId3"/>
              </a:buBlip>
            </a:pPr>
            <a:r>
              <a:rPr lang="en-US" sz="2000"/>
              <a:t>The next two bytes is 16-bit data.</a:t>
            </a:r>
          </a:p>
          <a:p>
            <a:pPr lvl="1">
              <a:buFont typeface="Wingdings" pitchFamily="2" charset="2"/>
              <a:buBlip>
                <a:blip r:embed="rId3"/>
              </a:buBlip>
            </a:pPr>
            <a:r>
              <a:rPr lang="en-US" sz="2000"/>
              <a:t>The format of the template is:</a:t>
            </a:r>
          </a:p>
          <a:p>
            <a:pPr lvl="1">
              <a:buFont typeface="Wingdings" pitchFamily="2" charset="2"/>
              <a:buBlip>
                <a:blip r:embed="rId3"/>
              </a:buBlip>
            </a:pPr>
            <a:r>
              <a:rPr lang="en-US" sz="2000"/>
              <a:t>7	                 2   1    0 	7     6  5       3  2        0	7	         0</a:t>
            </a:r>
          </a:p>
          <a:p>
            <a:pPr lvl="2">
              <a:buFont typeface="Wingdings" pitchFamily="2" charset="2"/>
              <a:buNone/>
            </a:pPr>
            <a:r>
              <a:rPr lang="en-US" sz="2000"/>
              <a:t>								</a:t>
            </a:r>
          </a:p>
          <a:p>
            <a:pPr lvl="1">
              <a:buFont typeface="Wingdings" pitchFamily="2" charset="2"/>
              <a:buNone/>
            </a:pPr>
            <a:endParaRPr lang="en-US" sz="2000"/>
          </a:p>
          <a:p>
            <a:pPr lvl="1">
              <a:buFont typeface="Wingdings" pitchFamily="2" charset="2"/>
              <a:buNone/>
            </a:pPr>
            <a:r>
              <a:rPr lang="en-US" sz="2000"/>
              <a:t>		7	           0	       7		0        7		0</a:t>
            </a:r>
            <a:r>
              <a:rPr lang="en-US" sz="2400"/>
              <a:t>							</a:t>
            </a:r>
          </a:p>
        </p:txBody>
      </p:sp>
      <p:grpSp>
        <p:nvGrpSpPr>
          <p:cNvPr id="2" name="Group 21"/>
          <p:cNvGrpSpPr>
            <a:grpSpLocks/>
          </p:cNvGrpSpPr>
          <p:nvPr/>
        </p:nvGrpSpPr>
        <p:grpSpPr bwMode="auto">
          <a:xfrm>
            <a:off x="1295400" y="4495800"/>
            <a:ext cx="7315200" cy="1676400"/>
            <a:chOff x="816" y="2832"/>
            <a:chExt cx="4608" cy="1056"/>
          </a:xfrm>
        </p:grpSpPr>
        <p:grpSp>
          <p:nvGrpSpPr>
            <p:cNvPr id="3" name="Group 20"/>
            <p:cNvGrpSpPr>
              <a:grpSpLocks/>
            </p:cNvGrpSpPr>
            <p:nvPr/>
          </p:nvGrpSpPr>
          <p:grpSpPr bwMode="auto">
            <a:xfrm>
              <a:off x="816" y="2832"/>
              <a:ext cx="1344" cy="336"/>
              <a:chOff x="816" y="2640"/>
              <a:chExt cx="1344" cy="336"/>
            </a:xfrm>
          </p:grpSpPr>
          <p:sp>
            <p:nvSpPr>
              <p:cNvPr id="128008" name="Rectangle 8"/>
              <p:cNvSpPr>
                <a:spLocks noChangeArrowheads="1"/>
              </p:cNvSpPr>
              <p:nvPr/>
            </p:nvSpPr>
            <p:spPr bwMode="auto">
              <a:xfrm>
                <a:off x="1680" y="2640"/>
                <a:ext cx="240"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D</a:t>
                </a:r>
              </a:p>
            </p:txBody>
          </p:sp>
          <p:grpSp>
            <p:nvGrpSpPr>
              <p:cNvPr id="4" name="Group 18"/>
              <p:cNvGrpSpPr>
                <a:grpSpLocks/>
              </p:cNvGrpSpPr>
              <p:nvPr/>
            </p:nvGrpSpPr>
            <p:grpSpPr bwMode="auto">
              <a:xfrm>
                <a:off x="816" y="2640"/>
                <a:ext cx="1344" cy="336"/>
                <a:chOff x="816" y="2640"/>
                <a:chExt cx="1344" cy="336"/>
              </a:xfrm>
            </p:grpSpPr>
            <p:sp>
              <p:nvSpPr>
                <p:cNvPr id="128007" name="Rectangle 7"/>
                <p:cNvSpPr>
                  <a:spLocks noChangeArrowheads="1"/>
                </p:cNvSpPr>
                <p:nvPr/>
              </p:nvSpPr>
              <p:spPr bwMode="auto">
                <a:xfrm>
                  <a:off x="816" y="2640"/>
                  <a:ext cx="864"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opcode</a:t>
                  </a:r>
                </a:p>
              </p:txBody>
            </p:sp>
            <p:sp>
              <p:nvSpPr>
                <p:cNvPr id="128009" name="Rectangle 9"/>
                <p:cNvSpPr>
                  <a:spLocks noChangeArrowheads="1"/>
                </p:cNvSpPr>
                <p:nvPr/>
              </p:nvSpPr>
              <p:spPr bwMode="auto">
                <a:xfrm>
                  <a:off x="1920" y="2640"/>
                  <a:ext cx="240"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W</a:t>
                  </a:r>
                </a:p>
              </p:txBody>
            </p:sp>
          </p:grpSp>
        </p:grpSp>
        <p:grpSp>
          <p:nvGrpSpPr>
            <p:cNvPr id="5" name="Group 19"/>
            <p:cNvGrpSpPr>
              <a:grpSpLocks/>
            </p:cNvGrpSpPr>
            <p:nvPr/>
          </p:nvGrpSpPr>
          <p:grpSpPr bwMode="auto">
            <a:xfrm>
              <a:off x="2592" y="2832"/>
              <a:ext cx="1536" cy="336"/>
              <a:chOff x="2592" y="2640"/>
              <a:chExt cx="1536" cy="336"/>
            </a:xfrm>
          </p:grpSpPr>
          <p:sp>
            <p:nvSpPr>
              <p:cNvPr id="128011" name="Rectangle 11"/>
              <p:cNvSpPr>
                <a:spLocks noChangeArrowheads="1"/>
              </p:cNvSpPr>
              <p:nvPr/>
            </p:nvSpPr>
            <p:spPr bwMode="auto">
              <a:xfrm>
                <a:off x="2592" y="2640"/>
                <a:ext cx="432"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Mod</a:t>
                </a:r>
              </a:p>
            </p:txBody>
          </p:sp>
          <p:sp>
            <p:nvSpPr>
              <p:cNvPr id="128012" name="Rectangle 12"/>
              <p:cNvSpPr>
                <a:spLocks noChangeArrowheads="1"/>
              </p:cNvSpPr>
              <p:nvPr/>
            </p:nvSpPr>
            <p:spPr bwMode="auto">
              <a:xfrm>
                <a:off x="3024" y="2640"/>
                <a:ext cx="528" cy="336"/>
              </a:xfrm>
              <a:prstGeom prst="rect">
                <a:avLst/>
              </a:prstGeom>
              <a:solidFill>
                <a:schemeClr val="bg2"/>
              </a:solidFill>
              <a:ln w="9525">
                <a:solidFill>
                  <a:schemeClr val="tx1"/>
                </a:solidFill>
                <a:miter lim="800000"/>
                <a:headEnd/>
                <a:tailEnd/>
              </a:ln>
              <a:effectLst/>
            </p:spPr>
            <p:txBody>
              <a:bodyPr wrap="none" anchor="ctr"/>
              <a:lstStyle/>
              <a:p>
                <a:pPr algn="ctr"/>
                <a:r>
                  <a:rPr lang="en-US" sz="2000">
                    <a:solidFill>
                      <a:schemeClr val="folHlink"/>
                    </a:solidFill>
                  </a:rPr>
                  <a:t>Reg.</a:t>
                </a:r>
              </a:p>
            </p:txBody>
          </p:sp>
          <p:sp>
            <p:nvSpPr>
              <p:cNvPr id="128013" name="Rectangle 13"/>
              <p:cNvSpPr>
                <a:spLocks noChangeArrowheads="1"/>
              </p:cNvSpPr>
              <p:nvPr/>
            </p:nvSpPr>
            <p:spPr bwMode="auto">
              <a:xfrm>
                <a:off x="3552" y="2640"/>
                <a:ext cx="576" cy="336"/>
              </a:xfrm>
              <a:prstGeom prst="rect">
                <a:avLst/>
              </a:prstGeom>
              <a:solidFill>
                <a:schemeClr val="bg2"/>
              </a:solidFill>
              <a:ln w="9525">
                <a:solidFill>
                  <a:schemeClr val="tx1"/>
                </a:solidFill>
                <a:miter lim="800000"/>
                <a:headEnd/>
                <a:tailEnd/>
              </a:ln>
              <a:effectLst/>
            </p:spPr>
            <p:txBody>
              <a:bodyPr wrap="none" anchor="ctr"/>
              <a:lstStyle/>
              <a:p>
                <a:pPr algn="ctr"/>
                <a:r>
                  <a:rPr lang="en-US" sz="2000">
                    <a:solidFill>
                      <a:schemeClr val="folHlink"/>
                    </a:solidFill>
                  </a:rPr>
                  <a:t>R/M</a:t>
                </a:r>
              </a:p>
            </p:txBody>
          </p:sp>
        </p:grpSp>
        <p:sp>
          <p:nvSpPr>
            <p:cNvPr id="128014" name="Rectangle 14"/>
            <p:cNvSpPr>
              <a:spLocks noChangeArrowheads="1"/>
            </p:cNvSpPr>
            <p:nvPr/>
          </p:nvSpPr>
          <p:spPr bwMode="auto">
            <a:xfrm>
              <a:off x="4368" y="2880"/>
              <a:ext cx="1056" cy="336"/>
            </a:xfrm>
            <a:prstGeom prst="rect">
              <a:avLst/>
            </a:prstGeom>
            <a:solidFill>
              <a:schemeClr val="bg2"/>
            </a:solidFill>
            <a:ln w="9525">
              <a:solidFill>
                <a:schemeClr val="tx1"/>
              </a:solidFill>
              <a:miter lim="800000"/>
              <a:headEnd/>
              <a:tailEnd/>
            </a:ln>
            <a:effectLst/>
          </p:spPr>
          <p:txBody>
            <a:bodyPr wrap="none" anchor="ctr"/>
            <a:lstStyle/>
            <a:p>
              <a:pPr algn="ctr"/>
              <a:r>
                <a:rPr lang="en-US" sz="1600">
                  <a:solidFill>
                    <a:schemeClr val="folHlink"/>
                  </a:solidFill>
                </a:rPr>
                <a:t>Disp. Lower Byte</a:t>
              </a:r>
            </a:p>
          </p:txBody>
        </p:sp>
        <p:sp>
          <p:nvSpPr>
            <p:cNvPr id="128015" name="Rectangle 15"/>
            <p:cNvSpPr>
              <a:spLocks noChangeArrowheads="1"/>
            </p:cNvSpPr>
            <p:nvPr/>
          </p:nvSpPr>
          <p:spPr bwMode="auto">
            <a:xfrm>
              <a:off x="960" y="3600"/>
              <a:ext cx="1056" cy="288"/>
            </a:xfrm>
            <a:prstGeom prst="rect">
              <a:avLst/>
            </a:prstGeom>
            <a:solidFill>
              <a:schemeClr val="bg2"/>
            </a:solidFill>
            <a:ln w="9525">
              <a:solidFill>
                <a:schemeClr val="tx1"/>
              </a:solidFill>
              <a:miter lim="800000"/>
              <a:headEnd/>
              <a:tailEnd/>
            </a:ln>
            <a:effectLst/>
          </p:spPr>
          <p:txBody>
            <a:bodyPr wrap="none" anchor="ctr"/>
            <a:lstStyle/>
            <a:p>
              <a:pPr algn="ctr"/>
              <a:r>
                <a:rPr lang="en-US" sz="1600">
                  <a:solidFill>
                    <a:schemeClr val="folHlink"/>
                  </a:solidFill>
                </a:rPr>
                <a:t>Disp. Higher Byte</a:t>
              </a:r>
            </a:p>
          </p:txBody>
        </p:sp>
        <p:sp>
          <p:nvSpPr>
            <p:cNvPr id="128016" name="Rectangle 16"/>
            <p:cNvSpPr>
              <a:spLocks noChangeArrowheads="1"/>
            </p:cNvSpPr>
            <p:nvPr/>
          </p:nvSpPr>
          <p:spPr bwMode="auto">
            <a:xfrm>
              <a:off x="2352" y="3600"/>
              <a:ext cx="1008" cy="288"/>
            </a:xfrm>
            <a:prstGeom prst="rect">
              <a:avLst/>
            </a:prstGeom>
            <a:solidFill>
              <a:schemeClr val="bg2"/>
            </a:solidFill>
            <a:ln w="9525">
              <a:solidFill>
                <a:schemeClr val="tx1"/>
              </a:solidFill>
              <a:miter lim="800000"/>
              <a:headEnd/>
              <a:tailEnd/>
            </a:ln>
            <a:effectLst/>
          </p:spPr>
          <p:txBody>
            <a:bodyPr wrap="none" anchor="ctr"/>
            <a:lstStyle/>
            <a:p>
              <a:pPr algn="ctr"/>
              <a:r>
                <a:rPr lang="en-US" sz="1600">
                  <a:solidFill>
                    <a:schemeClr val="folHlink"/>
                  </a:solidFill>
                </a:rPr>
                <a:t>Lower Data Byte</a:t>
              </a:r>
            </a:p>
          </p:txBody>
        </p:sp>
        <p:sp>
          <p:nvSpPr>
            <p:cNvPr id="128017" name="Rectangle 17"/>
            <p:cNvSpPr>
              <a:spLocks noChangeArrowheads="1"/>
            </p:cNvSpPr>
            <p:nvPr/>
          </p:nvSpPr>
          <p:spPr bwMode="auto">
            <a:xfrm>
              <a:off x="3552" y="3600"/>
              <a:ext cx="1008" cy="288"/>
            </a:xfrm>
            <a:prstGeom prst="rect">
              <a:avLst/>
            </a:prstGeom>
            <a:solidFill>
              <a:schemeClr val="bg2"/>
            </a:solidFill>
            <a:ln w="9525">
              <a:solidFill>
                <a:schemeClr val="tx1"/>
              </a:solidFill>
              <a:miter lim="800000"/>
              <a:headEnd/>
              <a:tailEnd/>
            </a:ln>
            <a:effectLst/>
          </p:spPr>
          <p:txBody>
            <a:bodyPr wrap="none" anchor="ctr"/>
            <a:lstStyle/>
            <a:p>
              <a:pPr algn="ctr"/>
              <a:r>
                <a:rPr lang="en-US" sz="1600">
                  <a:solidFill>
                    <a:schemeClr val="folHlink"/>
                  </a:solidFill>
                </a:rPr>
                <a:t>Higher Data Byte</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FA34B9EC-0859-4774-A11A-AB956C127EFE}" type="slidenum">
              <a:rPr lang="en-US"/>
              <a:pPr/>
              <a:t>11</a:t>
            </a:fld>
            <a:endParaRPr lang="en-US"/>
          </a:p>
        </p:txBody>
      </p:sp>
      <p:sp>
        <p:nvSpPr>
          <p:cNvPr id="130050" name="Rectangle 2"/>
          <p:cNvSpPr>
            <a:spLocks noGrp="1" noChangeArrowheads="1"/>
          </p:cNvSpPr>
          <p:nvPr>
            <p:ph type="title"/>
          </p:nvPr>
        </p:nvSpPr>
        <p:spPr>
          <a:xfrm>
            <a:off x="685800" y="228600"/>
            <a:ext cx="7772400" cy="533400"/>
          </a:xfrm>
        </p:spPr>
        <p:txBody>
          <a:bodyPr>
            <a:normAutofit fontScale="90000"/>
          </a:bodyPr>
          <a:lstStyle/>
          <a:p>
            <a:r>
              <a:rPr lang="en-US" sz="3200"/>
              <a:t>Instruction Formats</a:t>
            </a:r>
          </a:p>
        </p:txBody>
      </p:sp>
      <p:sp>
        <p:nvSpPr>
          <p:cNvPr id="130051" name="Rectangle 3"/>
          <p:cNvSpPr>
            <a:spLocks noGrp="1" noChangeArrowheads="1"/>
          </p:cNvSpPr>
          <p:nvPr>
            <p:ph type="body" idx="1"/>
          </p:nvPr>
        </p:nvSpPr>
        <p:spPr>
          <a:xfrm>
            <a:off x="457200" y="838200"/>
            <a:ext cx="8229600" cy="5638800"/>
          </a:xfrm>
        </p:spPr>
        <p:txBody>
          <a:bodyPr>
            <a:normAutofit lnSpcReduction="10000"/>
          </a:bodyPr>
          <a:lstStyle/>
          <a:p>
            <a:pPr>
              <a:lnSpc>
                <a:spcPct val="90000"/>
              </a:lnSpc>
              <a:buFont typeface="Wingdings" pitchFamily="2" charset="2"/>
              <a:buChar char="Ø"/>
            </a:pPr>
            <a:r>
              <a:rPr lang="en-US" sz="2400" dirty="0"/>
              <a:t> The templates have the single bit indicators their significance is as given below:</a:t>
            </a:r>
          </a:p>
          <a:p>
            <a:pPr lvl="1">
              <a:lnSpc>
                <a:spcPct val="90000"/>
              </a:lnSpc>
              <a:buFontTx/>
              <a:buChar char="o"/>
            </a:pPr>
            <a:r>
              <a:rPr lang="en-US" sz="2000" b="1" dirty="0">
                <a:solidFill>
                  <a:srgbClr val="00B0F0"/>
                </a:solidFill>
              </a:rPr>
              <a:t>W-bit</a:t>
            </a:r>
            <a:r>
              <a:rPr lang="en-US" sz="2000" b="1" dirty="0"/>
              <a:t>:</a:t>
            </a:r>
            <a:r>
              <a:rPr lang="en-US" sz="2000" dirty="0"/>
              <a:t> indicates whether the instruction is to operate over an 8-bit or 16-bit data/operand.</a:t>
            </a:r>
          </a:p>
          <a:p>
            <a:pPr>
              <a:lnSpc>
                <a:spcPct val="90000"/>
              </a:lnSpc>
              <a:buFontTx/>
              <a:buNone/>
            </a:pPr>
            <a:r>
              <a:rPr lang="en-US" sz="2000" dirty="0"/>
              <a:t>		W=0 if the operand is of 8-bit,W=1 if the operand is of 16-bit</a:t>
            </a:r>
            <a:r>
              <a:rPr lang="en-US" dirty="0"/>
              <a:t>.</a:t>
            </a:r>
          </a:p>
          <a:p>
            <a:pPr lvl="1">
              <a:lnSpc>
                <a:spcPct val="90000"/>
              </a:lnSpc>
              <a:buFontTx/>
              <a:buChar char="o"/>
            </a:pPr>
            <a:r>
              <a:rPr lang="en-US" sz="2000" b="1" dirty="0">
                <a:solidFill>
                  <a:srgbClr val="00B0F0"/>
                </a:solidFill>
              </a:rPr>
              <a:t>D-bit: destination  </a:t>
            </a:r>
          </a:p>
          <a:p>
            <a:pPr>
              <a:lnSpc>
                <a:spcPct val="90000"/>
              </a:lnSpc>
              <a:buFontTx/>
              <a:buNone/>
            </a:pPr>
            <a:r>
              <a:rPr lang="en-US" sz="2000" dirty="0"/>
              <a:t>		D=0, If the register specified by REG field is source operand.</a:t>
            </a:r>
          </a:p>
          <a:p>
            <a:pPr>
              <a:lnSpc>
                <a:spcPct val="90000"/>
              </a:lnSpc>
              <a:buFontTx/>
              <a:buNone/>
            </a:pPr>
            <a:r>
              <a:rPr lang="en-US" sz="2000" dirty="0"/>
              <a:t>  		D=1, If the register specified by REG field is destination operand.</a:t>
            </a:r>
          </a:p>
          <a:p>
            <a:pPr lvl="1">
              <a:lnSpc>
                <a:spcPct val="90000"/>
              </a:lnSpc>
              <a:buFontTx/>
              <a:buChar char="o"/>
            </a:pPr>
            <a:r>
              <a:rPr lang="en-US" sz="2000" b="1" dirty="0">
                <a:solidFill>
                  <a:srgbClr val="00B0F0"/>
                </a:solidFill>
              </a:rPr>
              <a:t>S-bit: </a:t>
            </a:r>
            <a:r>
              <a:rPr lang="en-US" sz="2000" dirty="0">
                <a:solidFill>
                  <a:srgbClr val="00B0F0"/>
                </a:solidFill>
              </a:rPr>
              <a:t>Sign extension bit</a:t>
            </a:r>
          </a:p>
          <a:p>
            <a:pPr>
              <a:lnSpc>
                <a:spcPct val="90000"/>
              </a:lnSpc>
              <a:buFontTx/>
              <a:buNone/>
            </a:pPr>
            <a:r>
              <a:rPr lang="en-US" sz="2000" dirty="0"/>
              <a:t>		if s=0,w=0 =&gt; 8-bit operation with 8-bit immediate operand</a:t>
            </a:r>
          </a:p>
          <a:p>
            <a:pPr>
              <a:lnSpc>
                <a:spcPct val="90000"/>
              </a:lnSpc>
              <a:buFontTx/>
              <a:buNone/>
            </a:pPr>
            <a:r>
              <a:rPr lang="en-US" sz="2000" dirty="0"/>
              <a:t>		if s=0,w=1 =&gt; 16-bit operation with 16-bit immediate	operand</a:t>
            </a:r>
          </a:p>
          <a:p>
            <a:pPr>
              <a:lnSpc>
                <a:spcPct val="90000"/>
              </a:lnSpc>
              <a:buFontTx/>
              <a:buNone/>
            </a:pPr>
            <a:r>
              <a:rPr lang="en-US" sz="2000" dirty="0"/>
              <a:t>		if s=1,w=1 =&gt; 16-bit operation with a sign extended immediate data.</a:t>
            </a:r>
          </a:p>
          <a:p>
            <a:pPr lvl="1">
              <a:lnSpc>
                <a:spcPct val="90000"/>
              </a:lnSpc>
              <a:buFontTx/>
              <a:buChar char="o"/>
            </a:pPr>
            <a:r>
              <a:rPr lang="en-US" sz="2000" b="1" dirty="0">
                <a:solidFill>
                  <a:srgbClr val="00B0F0"/>
                </a:solidFill>
              </a:rPr>
              <a:t>V-bit: </a:t>
            </a:r>
            <a:r>
              <a:rPr lang="en-US" sz="2000" dirty="0"/>
              <a:t>used in case of shift &amp; rotate instruction</a:t>
            </a:r>
          </a:p>
          <a:p>
            <a:pPr>
              <a:lnSpc>
                <a:spcPct val="90000"/>
              </a:lnSpc>
              <a:buFontTx/>
              <a:buNone/>
            </a:pPr>
            <a:r>
              <a:rPr lang="en-US" sz="2000" dirty="0"/>
              <a:t>		v=0 if shift count is 1 </a:t>
            </a:r>
          </a:p>
          <a:p>
            <a:pPr>
              <a:lnSpc>
                <a:spcPct val="90000"/>
              </a:lnSpc>
              <a:buFontTx/>
              <a:buNone/>
            </a:pPr>
            <a:r>
              <a:rPr lang="en-US" sz="2000" dirty="0"/>
              <a:t>		v=1 if CL contains shift count</a:t>
            </a:r>
          </a:p>
          <a:p>
            <a:pPr>
              <a:lnSpc>
                <a:spcPct val="90000"/>
              </a:lnSpc>
              <a:buFontTx/>
              <a:buNone/>
            </a:pP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D48329EB-CC1E-4AE5-BB62-8EBDA23B59B1}" type="slidenum">
              <a:rPr lang="en-US"/>
              <a:pPr/>
              <a:t>12</a:t>
            </a:fld>
            <a:endParaRPr lang="en-US"/>
          </a:p>
        </p:txBody>
      </p:sp>
      <p:sp>
        <p:nvSpPr>
          <p:cNvPr id="134146" name="Rectangle 2"/>
          <p:cNvSpPr>
            <a:spLocks noGrp="1" noChangeArrowheads="1"/>
          </p:cNvSpPr>
          <p:nvPr>
            <p:ph type="title"/>
          </p:nvPr>
        </p:nvSpPr>
        <p:spPr>
          <a:xfrm>
            <a:off x="685800" y="228600"/>
            <a:ext cx="7772400" cy="533400"/>
          </a:xfrm>
        </p:spPr>
        <p:txBody>
          <a:bodyPr>
            <a:normAutofit fontScale="90000"/>
          </a:bodyPr>
          <a:lstStyle/>
          <a:p>
            <a:r>
              <a:rPr lang="en-US" sz="3200"/>
              <a:t>Instruction Formats</a:t>
            </a:r>
          </a:p>
        </p:txBody>
      </p:sp>
      <p:sp>
        <p:nvSpPr>
          <p:cNvPr id="134147" name="Rectangle 3"/>
          <p:cNvSpPr>
            <a:spLocks noGrp="1" noChangeArrowheads="1"/>
          </p:cNvSpPr>
          <p:nvPr>
            <p:ph type="body" idx="1"/>
          </p:nvPr>
        </p:nvSpPr>
        <p:spPr>
          <a:xfrm>
            <a:off x="457200" y="838200"/>
            <a:ext cx="8229600" cy="5638800"/>
          </a:xfrm>
        </p:spPr>
        <p:txBody>
          <a:bodyPr>
            <a:normAutofit/>
          </a:bodyPr>
          <a:lstStyle/>
          <a:p>
            <a:pPr>
              <a:buFont typeface="Wingdings" pitchFamily="2" charset="2"/>
              <a:buChar char="Ø"/>
            </a:pPr>
            <a:r>
              <a:rPr lang="en-US" dirty="0"/>
              <a:t> The templates have the single bit indicators their significance is as given below:</a:t>
            </a:r>
          </a:p>
          <a:p>
            <a:pPr lvl="1">
              <a:buFontTx/>
              <a:buChar char="o"/>
            </a:pPr>
            <a:r>
              <a:rPr lang="en-US" sz="2000" b="1" dirty="0">
                <a:solidFill>
                  <a:srgbClr val="00B0F0"/>
                </a:solidFill>
              </a:rPr>
              <a:t>Z-bit: </a:t>
            </a:r>
            <a:r>
              <a:rPr lang="en-US" sz="2000" dirty="0"/>
              <a:t>used by REP instruction to control the loop.</a:t>
            </a:r>
          </a:p>
          <a:p>
            <a:pPr>
              <a:buFontTx/>
              <a:buNone/>
            </a:pPr>
            <a:r>
              <a:rPr lang="en-US" sz="2000" dirty="0"/>
              <a:t>		If z=1, REP prefix is executed until zero flag matches the Z-bit.</a:t>
            </a:r>
          </a:p>
          <a:p>
            <a:pPr>
              <a:buFont typeface="Wingdings" pitchFamily="2" charset="2"/>
              <a:buChar char="Ø"/>
            </a:pPr>
            <a:r>
              <a:rPr lang="en-US" b="1" dirty="0">
                <a:solidFill>
                  <a:srgbClr val="00B0F0"/>
                </a:solidFill>
              </a:rPr>
              <a:t>Reg. field:</a:t>
            </a:r>
          </a:p>
          <a:p>
            <a:pPr>
              <a:buFont typeface="Wingdings" pitchFamily="2" charset="2"/>
              <a:buNone/>
            </a:pPr>
            <a:r>
              <a:rPr lang="en-US" dirty="0"/>
              <a:t>	</a:t>
            </a:r>
            <a:r>
              <a:rPr lang="en-US" sz="2000" dirty="0"/>
              <a:t>This 3-bit reg. field is used to indicate the source or destination of operand along with d-bit</a:t>
            </a:r>
            <a:r>
              <a:rPr lang="en-US" sz="2000" dirty="0" smtClean="0"/>
              <a:t>.</a:t>
            </a:r>
          </a:p>
          <a:p>
            <a:pPr>
              <a:buFont typeface="Wingdings" pitchFamily="2" charset="2"/>
              <a:buNone/>
            </a:pPr>
            <a:r>
              <a:rPr lang="en-US" sz="2000" dirty="0" smtClean="0"/>
              <a:t> </a:t>
            </a:r>
            <a:r>
              <a:rPr lang="en-US" sz="2000" dirty="0"/>
              <a:t>If </a:t>
            </a:r>
            <a:r>
              <a:rPr lang="en-US" sz="2000" b="1" dirty="0"/>
              <a:t>d=0</a:t>
            </a:r>
            <a:r>
              <a:rPr lang="en-US" sz="2000" dirty="0"/>
              <a:t>, then the register specified by reg. field is </a:t>
            </a:r>
            <a:r>
              <a:rPr lang="en-US" sz="2000" b="1" dirty="0"/>
              <a:t>source operand</a:t>
            </a:r>
            <a:r>
              <a:rPr lang="en-US" sz="2000" dirty="0" smtClean="0"/>
              <a:t>.</a:t>
            </a:r>
          </a:p>
          <a:p>
            <a:pPr>
              <a:buFont typeface="Wingdings" pitchFamily="2" charset="2"/>
              <a:buNone/>
            </a:pPr>
            <a:r>
              <a:rPr lang="en-US" sz="2000" dirty="0" smtClean="0"/>
              <a:t> </a:t>
            </a:r>
            <a:r>
              <a:rPr lang="en-US" sz="2000" dirty="0"/>
              <a:t>If </a:t>
            </a:r>
            <a:r>
              <a:rPr lang="en-US" sz="2000" b="1" dirty="0"/>
              <a:t>d=1,</a:t>
            </a:r>
            <a:r>
              <a:rPr lang="en-US" sz="2000" dirty="0"/>
              <a:t>  then the register specified by reg. field is </a:t>
            </a:r>
            <a:r>
              <a:rPr lang="en-US" sz="2000" b="1" dirty="0"/>
              <a:t>destination operand</a:t>
            </a:r>
            <a:r>
              <a:rPr lang="en-US" sz="2000" dirty="0"/>
              <a:t>. The register can be 8-bit/16-bit register as specified by the w-bit.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0" y="838200"/>
            <a:ext cx="7467600" cy="4873752"/>
          </a:xfrm>
        </p:spPr>
        <p:txBody>
          <a:bodyPr/>
          <a:lstStyle/>
          <a:p>
            <a:pPr>
              <a:buFont typeface="Wingdings" pitchFamily="2" charset="2"/>
              <a:buChar char="Ø"/>
            </a:pPr>
            <a:r>
              <a:rPr lang="en-US" b="1" dirty="0" smtClean="0">
                <a:solidFill>
                  <a:srgbClr val="00B0F0"/>
                </a:solidFill>
              </a:rPr>
              <a:t>R/M field : </a:t>
            </a:r>
          </a:p>
          <a:p>
            <a:pPr>
              <a:buFont typeface="Wingdings" pitchFamily="2" charset="2"/>
              <a:buNone/>
            </a:pPr>
            <a:r>
              <a:rPr lang="en-US" dirty="0" smtClean="0"/>
              <a:t>	This 3-bit field is used to indicate  the source or destination of operand. If register specified by reg. field is source of operand then r/m field is used to indicate destination operand or vice versa</a:t>
            </a:r>
            <a:r>
              <a:rPr lang="en-US" dirty="0" smtClean="0"/>
              <a:t>.</a:t>
            </a:r>
          </a:p>
          <a:p>
            <a:pPr>
              <a:buFont typeface="Wingdings" pitchFamily="2" charset="2"/>
              <a:buNone/>
            </a:pPr>
            <a:endParaRPr lang="en-US" dirty="0" smtClean="0"/>
          </a:p>
          <a:p>
            <a:pPr>
              <a:buFont typeface="Wingdings" pitchFamily="2" charset="2"/>
              <a:buChar char="Ø"/>
            </a:pPr>
            <a:r>
              <a:rPr lang="en-US" b="1" dirty="0" smtClean="0">
                <a:solidFill>
                  <a:srgbClr val="00B0F0"/>
                </a:solidFill>
              </a:rPr>
              <a:t>Mod field : </a:t>
            </a:r>
          </a:p>
          <a:p>
            <a:pPr>
              <a:buFont typeface="Wingdings" pitchFamily="2" charset="2"/>
              <a:buNone/>
            </a:pPr>
            <a:r>
              <a:rPr lang="en-US" dirty="0" smtClean="0"/>
              <a:t>	This 2-bit  mod  field defines the method of addressing the operand specified by the r/m field.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4294967295"/>
          </p:nvPr>
        </p:nvSpPr>
        <p:spPr>
          <a:xfrm>
            <a:off x="6553200" y="6248400"/>
            <a:ext cx="1905000" cy="457200"/>
          </a:xfrm>
          <a:prstGeom prst="rect">
            <a:avLst/>
          </a:prstGeom>
        </p:spPr>
        <p:txBody>
          <a:bodyPr/>
          <a:lstStyle/>
          <a:p>
            <a:fld id="{BC4EE4D6-6308-498D-9228-A66CC46AD548}" type="slidenum">
              <a:rPr lang="en-US"/>
              <a:pPr/>
              <a:t>14</a:t>
            </a:fld>
            <a:endParaRPr lang="en-US"/>
          </a:p>
        </p:txBody>
      </p:sp>
      <p:sp>
        <p:nvSpPr>
          <p:cNvPr id="145410" name="Rectangle 2"/>
          <p:cNvSpPr>
            <a:spLocks noGrp="1" noChangeArrowheads="1"/>
          </p:cNvSpPr>
          <p:nvPr>
            <p:ph type="title"/>
          </p:nvPr>
        </p:nvSpPr>
        <p:spPr>
          <a:xfrm>
            <a:off x="685800" y="228600"/>
            <a:ext cx="7772400" cy="533400"/>
          </a:xfrm>
        </p:spPr>
        <p:txBody>
          <a:bodyPr>
            <a:normAutofit fontScale="90000"/>
          </a:bodyPr>
          <a:lstStyle/>
          <a:p>
            <a:r>
              <a:rPr lang="en-US" sz="3200"/>
              <a:t>Instruction Formats</a:t>
            </a:r>
          </a:p>
        </p:txBody>
      </p:sp>
      <p:sp>
        <p:nvSpPr>
          <p:cNvPr id="145411" name="Rectangle 3"/>
          <p:cNvSpPr>
            <a:spLocks noGrp="1" noChangeArrowheads="1"/>
          </p:cNvSpPr>
          <p:nvPr>
            <p:ph type="body" idx="1"/>
          </p:nvPr>
        </p:nvSpPr>
        <p:spPr>
          <a:xfrm>
            <a:off x="457200" y="838200"/>
            <a:ext cx="8229600" cy="5638800"/>
          </a:xfrm>
        </p:spPr>
        <p:txBody>
          <a:bodyPr/>
          <a:lstStyle/>
          <a:p>
            <a:pPr>
              <a:buFont typeface="Wingdings" pitchFamily="2" charset="2"/>
              <a:buChar char="Ø"/>
            </a:pPr>
            <a:r>
              <a:rPr lang="en-US" sz="2000"/>
              <a:t>Codes for Mod field</a:t>
            </a:r>
          </a:p>
        </p:txBody>
      </p:sp>
      <p:graphicFrame>
        <p:nvGraphicFramePr>
          <p:cNvPr id="145455" name="Group 47"/>
          <p:cNvGraphicFramePr>
            <a:graphicFrameLocks noGrp="1"/>
          </p:cNvGraphicFramePr>
          <p:nvPr/>
        </p:nvGraphicFramePr>
        <p:xfrm>
          <a:off x="1905000" y="1371600"/>
          <a:ext cx="4724400" cy="3071686"/>
        </p:xfrm>
        <a:graphic>
          <a:graphicData uri="http://schemas.openxmlformats.org/drawingml/2006/table">
            <a:tbl>
              <a:tblPr/>
              <a:tblGrid>
                <a:gridCol w="1855788"/>
                <a:gridCol w="2868612"/>
              </a:tblGrid>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Code for Mod Field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Name of the Mode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11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Memory mode with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No displacement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Memory mode with an 8-bit signed displacement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10</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Memory mode with 16-bit unsigned displacement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Register Mode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4294967295"/>
          </p:nvPr>
        </p:nvSpPr>
        <p:spPr>
          <a:xfrm>
            <a:off x="6553200" y="6248400"/>
            <a:ext cx="1905000" cy="457200"/>
          </a:xfrm>
          <a:prstGeom prst="rect">
            <a:avLst/>
          </a:prstGeom>
        </p:spPr>
        <p:txBody>
          <a:bodyPr/>
          <a:lstStyle/>
          <a:p>
            <a:fld id="{9D488E91-03B3-4815-B040-D12A7544E2AF}" type="slidenum">
              <a:rPr lang="en-US"/>
              <a:pPr/>
              <a:t>15</a:t>
            </a:fld>
            <a:endParaRPr lang="en-US"/>
          </a:p>
        </p:txBody>
      </p:sp>
      <p:sp>
        <p:nvSpPr>
          <p:cNvPr id="155650" name="Rectangle 2"/>
          <p:cNvSpPr>
            <a:spLocks noGrp="1" noChangeArrowheads="1"/>
          </p:cNvSpPr>
          <p:nvPr>
            <p:ph type="title"/>
          </p:nvPr>
        </p:nvSpPr>
        <p:spPr>
          <a:xfrm>
            <a:off x="685800" y="228600"/>
            <a:ext cx="7772400" cy="533400"/>
          </a:xfrm>
        </p:spPr>
        <p:txBody>
          <a:bodyPr>
            <a:normAutofit fontScale="90000"/>
          </a:bodyPr>
          <a:lstStyle/>
          <a:p>
            <a:r>
              <a:rPr lang="en-US" sz="3200"/>
              <a:t>Instruction Formats</a:t>
            </a:r>
          </a:p>
        </p:txBody>
      </p:sp>
      <p:sp>
        <p:nvSpPr>
          <p:cNvPr id="155651" name="Rectangle 3"/>
          <p:cNvSpPr>
            <a:spLocks noGrp="1" noChangeArrowheads="1"/>
          </p:cNvSpPr>
          <p:nvPr>
            <p:ph type="body" idx="1"/>
          </p:nvPr>
        </p:nvSpPr>
        <p:spPr>
          <a:xfrm>
            <a:off x="457200" y="838200"/>
            <a:ext cx="8229600" cy="5638800"/>
          </a:xfrm>
        </p:spPr>
        <p:txBody>
          <a:bodyPr/>
          <a:lstStyle/>
          <a:p>
            <a:pPr>
              <a:buFont typeface="Wingdings" pitchFamily="2" charset="2"/>
              <a:buChar char="Ø"/>
            </a:pPr>
            <a:r>
              <a:rPr lang="en-US" sz="2000"/>
              <a:t>Codes for Segment Registers</a:t>
            </a:r>
          </a:p>
          <a:p>
            <a:pPr>
              <a:buFont typeface="Wingdings" pitchFamily="2" charset="2"/>
              <a:buChar char="Ø"/>
            </a:pPr>
            <a:endParaRPr lang="en-US" sz="2000"/>
          </a:p>
          <a:p>
            <a:pPr>
              <a:buFont typeface="Wingdings" pitchFamily="2" charset="2"/>
              <a:buChar char="Ø"/>
            </a:pPr>
            <a:endParaRPr lang="en-US" sz="2000"/>
          </a:p>
          <a:p>
            <a:pPr>
              <a:buFont typeface="Wingdings" pitchFamily="2" charset="2"/>
              <a:buChar char="Ø"/>
            </a:pPr>
            <a:endParaRPr lang="en-US" sz="2000"/>
          </a:p>
          <a:p>
            <a:pPr>
              <a:buFont typeface="Wingdings" pitchFamily="2" charset="2"/>
              <a:buChar char="Ø"/>
            </a:pPr>
            <a:endParaRPr lang="en-US" sz="2000"/>
          </a:p>
          <a:p>
            <a:pPr>
              <a:buFont typeface="Wingdings" pitchFamily="2" charset="2"/>
              <a:buChar char="Ø"/>
            </a:pPr>
            <a:endParaRPr lang="en-US" sz="2000"/>
          </a:p>
          <a:p>
            <a:pPr>
              <a:buFont typeface="Wingdings" pitchFamily="2" charset="2"/>
              <a:buChar char="Ø"/>
            </a:pPr>
            <a:endParaRPr lang="en-US" sz="2000"/>
          </a:p>
          <a:p>
            <a:pPr>
              <a:buFont typeface="Wingdings" pitchFamily="2" charset="2"/>
              <a:buChar char="Ø"/>
            </a:pPr>
            <a:endParaRPr lang="en-US" sz="2000"/>
          </a:p>
          <a:p>
            <a:pPr>
              <a:buFont typeface="Wingdings" pitchFamily="2" charset="2"/>
              <a:buChar char="Ø"/>
            </a:pPr>
            <a:endParaRPr lang="en-US" sz="2000"/>
          </a:p>
          <a:p>
            <a:pPr>
              <a:buFont typeface="Wingdings" pitchFamily="2" charset="2"/>
              <a:buChar char="Ø"/>
            </a:pPr>
            <a:endParaRPr lang="en-US" sz="2000"/>
          </a:p>
          <a:p>
            <a:pPr>
              <a:buFont typeface="Wingdings" pitchFamily="2" charset="2"/>
              <a:buChar char="Ø"/>
            </a:pPr>
            <a:endParaRPr lang="en-US" sz="2000"/>
          </a:p>
          <a:p>
            <a:pPr>
              <a:buFont typeface="Wingdings" pitchFamily="2" charset="2"/>
              <a:buChar char="Ø"/>
            </a:pPr>
            <a:r>
              <a:rPr lang="en-US" sz="2000"/>
              <a:t>Usually all the addressing modes have DS as default segment, but the instructions/Addressing modes using SP and BP for Effective Address calculation use Stack segment as default segment.</a:t>
            </a:r>
          </a:p>
        </p:txBody>
      </p:sp>
      <p:graphicFrame>
        <p:nvGraphicFramePr>
          <p:cNvPr id="155685" name="Group 37"/>
          <p:cNvGraphicFramePr>
            <a:graphicFrameLocks noGrp="1"/>
          </p:cNvGraphicFramePr>
          <p:nvPr/>
        </p:nvGraphicFramePr>
        <p:xfrm>
          <a:off x="1905000" y="1828800"/>
          <a:ext cx="4495800" cy="2163699"/>
        </p:xfrm>
        <a:graphic>
          <a:graphicData uri="http://schemas.openxmlformats.org/drawingml/2006/table">
            <a:tbl>
              <a:tblPr/>
              <a:tblGrid>
                <a:gridCol w="1765300"/>
                <a:gridCol w="2730500"/>
              </a:tblGrid>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Code for SEG.</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Registers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Name of the SEG.</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Register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CS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5"/>
          <p:cNvSpPr>
            <a:spLocks noGrp="1"/>
          </p:cNvSpPr>
          <p:nvPr>
            <p:ph type="sldNum" sz="quarter" idx="4294967295"/>
          </p:nvPr>
        </p:nvSpPr>
        <p:spPr>
          <a:xfrm>
            <a:off x="6553200" y="6248400"/>
            <a:ext cx="1905000" cy="457200"/>
          </a:xfrm>
          <a:prstGeom prst="rect">
            <a:avLst/>
          </a:prstGeom>
        </p:spPr>
        <p:txBody>
          <a:bodyPr/>
          <a:lstStyle/>
          <a:p>
            <a:fld id="{790406FF-9947-47E8-85C3-A41E956AC4A0}" type="slidenum">
              <a:rPr lang="en-US"/>
              <a:pPr/>
              <a:t>16</a:t>
            </a:fld>
            <a:endParaRPr lang="en-US"/>
          </a:p>
        </p:txBody>
      </p:sp>
      <p:sp>
        <p:nvSpPr>
          <p:cNvPr id="149506" name="Rectangle 2"/>
          <p:cNvSpPr>
            <a:spLocks noGrp="1" noChangeArrowheads="1"/>
          </p:cNvSpPr>
          <p:nvPr>
            <p:ph type="title"/>
          </p:nvPr>
        </p:nvSpPr>
        <p:spPr>
          <a:xfrm>
            <a:off x="685800" y="228600"/>
            <a:ext cx="7772400" cy="533400"/>
          </a:xfrm>
        </p:spPr>
        <p:txBody>
          <a:bodyPr>
            <a:normAutofit fontScale="90000"/>
          </a:bodyPr>
          <a:lstStyle/>
          <a:p>
            <a:r>
              <a:rPr lang="en-US" sz="3200"/>
              <a:t>Instruction Formats</a:t>
            </a:r>
          </a:p>
        </p:txBody>
      </p:sp>
      <p:sp>
        <p:nvSpPr>
          <p:cNvPr id="149507" name="Rectangle 3"/>
          <p:cNvSpPr>
            <a:spLocks noGrp="1" noChangeArrowheads="1"/>
          </p:cNvSpPr>
          <p:nvPr>
            <p:ph type="body" idx="1"/>
          </p:nvPr>
        </p:nvSpPr>
        <p:spPr>
          <a:xfrm>
            <a:off x="457200" y="838200"/>
            <a:ext cx="8229600" cy="5638800"/>
          </a:xfrm>
        </p:spPr>
        <p:txBody>
          <a:bodyPr/>
          <a:lstStyle/>
          <a:p>
            <a:pPr>
              <a:buFont typeface="Wingdings" pitchFamily="2" charset="2"/>
              <a:buChar char="Ø"/>
            </a:pPr>
            <a:r>
              <a:rPr lang="en-US" sz="2000"/>
              <a:t>Codes for Reg. field</a:t>
            </a:r>
          </a:p>
        </p:txBody>
      </p:sp>
      <p:graphicFrame>
        <p:nvGraphicFramePr>
          <p:cNvPr id="149589" name="Group 85"/>
          <p:cNvGraphicFramePr>
            <a:graphicFrameLocks noGrp="1"/>
          </p:cNvGraphicFramePr>
          <p:nvPr/>
        </p:nvGraphicFramePr>
        <p:xfrm>
          <a:off x="1752600" y="1509713"/>
          <a:ext cx="5867400" cy="4208780"/>
        </p:xfrm>
        <a:graphic>
          <a:graphicData uri="http://schemas.openxmlformats.org/drawingml/2006/table">
            <a:tbl>
              <a:tblPr/>
              <a:tblGrid>
                <a:gridCol w="1433513"/>
                <a:gridCol w="2217737"/>
                <a:gridCol w="2216150"/>
              </a:tblGrid>
              <a:tr h="45720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Code for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Reg. field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Name of the register represented by code                                               	when W= 0 or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0480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When W =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When W =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AX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CL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CX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DL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DX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BL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BX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AH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SP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BP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DH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SI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BH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DI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laceholder 5"/>
          <p:cNvSpPr>
            <a:spLocks noGrp="1"/>
          </p:cNvSpPr>
          <p:nvPr>
            <p:ph type="sldNum" sz="quarter" idx="4294967295"/>
          </p:nvPr>
        </p:nvSpPr>
        <p:spPr>
          <a:xfrm>
            <a:off x="6553200" y="6248400"/>
            <a:ext cx="1905000" cy="457200"/>
          </a:xfrm>
          <a:prstGeom prst="rect">
            <a:avLst/>
          </a:prstGeom>
        </p:spPr>
        <p:txBody>
          <a:bodyPr/>
          <a:lstStyle/>
          <a:p>
            <a:fld id="{3F02DE53-2ADD-405A-9C12-6D511782A15D}" type="slidenum">
              <a:rPr lang="en-US"/>
              <a:pPr/>
              <a:t>17</a:t>
            </a:fld>
            <a:endParaRPr lang="en-US"/>
          </a:p>
        </p:txBody>
      </p:sp>
      <p:sp>
        <p:nvSpPr>
          <p:cNvPr id="151554" name="Rectangle 2"/>
          <p:cNvSpPr>
            <a:spLocks noGrp="1" noChangeArrowheads="1"/>
          </p:cNvSpPr>
          <p:nvPr>
            <p:ph type="title"/>
          </p:nvPr>
        </p:nvSpPr>
        <p:spPr>
          <a:xfrm>
            <a:off x="685800" y="228600"/>
            <a:ext cx="7772400" cy="533400"/>
          </a:xfrm>
        </p:spPr>
        <p:txBody>
          <a:bodyPr>
            <a:normAutofit fontScale="90000"/>
          </a:bodyPr>
          <a:lstStyle/>
          <a:p>
            <a:r>
              <a:rPr lang="en-US" sz="3200"/>
              <a:t>Instruction Formats</a:t>
            </a:r>
          </a:p>
        </p:txBody>
      </p:sp>
      <p:sp>
        <p:nvSpPr>
          <p:cNvPr id="151555" name="Rectangle 3"/>
          <p:cNvSpPr>
            <a:spLocks noGrp="1" noChangeArrowheads="1"/>
          </p:cNvSpPr>
          <p:nvPr>
            <p:ph type="body" idx="1"/>
          </p:nvPr>
        </p:nvSpPr>
        <p:spPr>
          <a:xfrm>
            <a:off x="457200" y="838200"/>
            <a:ext cx="8229600" cy="5638800"/>
          </a:xfrm>
        </p:spPr>
        <p:txBody>
          <a:bodyPr>
            <a:normAutofit lnSpcReduction="10000"/>
          </a:bodyPr>
          <a:lstStyle/>
          <a:p>
            <a:pPr>
              <a:buFont typeface="Wingdings" pitchFamily="2" charset="2"/>
              <a:buChar char="Ø"/>
            </a:pPr>
            <a:r>
              <a:rPr lang="en-US" sz="2000"/>
              <a:t>Codes for R/M field</a:t>
            </a:r>
          </a:p>
          <a:p>
            <a:pPr>
              <a:buFont typeface="Wingdings" pitchFamily="2" charset="2"/>
              <a:buChar char="Ø"/>
            </a:pPr>
            <a:endParaRPr lang="en-US" sz="2000"/>
          </a:p>
          <a:p>
            <a:pPr>
              <a:buFont typeface="Wingdings" pitchFamily="2" charset="2"/>
              <a:buChar char="Ø"/>
            </a:pPr>
            <a:endParaRPr lang="en-US" sz="2000"/>
          </a:p>
          <a:p>
            <a:pPr>
              <a:buFont typeface="Wingdings" pitchFamily="2" charset="2"/>
              <a:buChar char="Ø"/>
            </a:pPr>
            <a:endParaRPr lang="en-US" sz="2000"/>
          </a:p>
          <a:p>
            <a:pPr>
              <a:buFont typeface="Wingdings" pitchFamily="2" charset="2"/>
              <a:buChar char="Ø"/>
            </a:pPr>
            <a:endParaRPr lang="en-US" sz="2000"/>
          </a:p>
          <a:p>
            <a:pPr>
              <a:buFont typeface="Wingdings" pitchFamily="2" charset="2"/>
              <a:buChar char="Ø"/>
            </a:pPr>
            <a:endParaRPr lang="en-US" sz="2000"/>
          </a:p>
          <a:p>
            <a:pPr>
              <a:buFont typeface="Wingdings" pitchFamily="2" charset="2"/>
              <a:buChar char="Ø"/>
            </a:pPr>
            <a:endParaRPr lang="en-US" sz="2000"/>
          </a:p>
          <a:p>
            <a:pPr>
              <a:buFont typeface="Wingdings" pitchFamily="2" charset="2"/>
              <a:buChar char="Ø"/>
            </a:pPr>
            <a:endParaRPr lang="en-US" sz="2000"/>
          </a:p>
          <a:p>
            <a:pPr>
              <a:buFont typeface="Wingdings" pitchFamily="2" charset="2"/>
              <a:buChar char="Ø"/>
            </a:pPr>
            <a:endParaRPr lang="en-US" sz="2000"/>
          </a:p>
          <a:p>
            <a:pPr>
              <a:buFont typeface="Wingdings" pitchFamily="2" charset="2"/>
              <a:buChar char="Ø"/>
            </a:pPr>
            <a:endParaRPr lang="en-US" sz="2000"/>
          </a:p>
          <a:p>
            <a:pPr>
              <a:buFont typeface="Wingdings" pitchFamily="2" charset="2"/>
              <a:buChar char="Ø"/>
            </a:pPr>
            <a:endParaRPr lang="en-US" sz="2000"/>
          </a:p>
          <a:p>
            <a:pPr>
              <a:buFont typeface="Wingdings" pitchFamily="2" charset="2"/>
              <a:buChar char="Ø"/>
            </a:pPr>
            <a:endParaRPr lang="en-US" sz="2000"/>
          </a:p>
          <a:p>
            <a:pPr>
              <a:buFont typeface="Wingdings" pitchFamily="2" charset="2"/>
              <a:buChar char="Ø"/>
            </a:pPr>
            <a:endParaRPr lang="en-US" sz="2000"/>
          </a:p>
          <a:p>
            <a:pPr>
              <a:buFont typeface="Wingdings" pitchFamily="2" charset="2"/>
              <a:buChar char="Ø"/>
            </a:pPr>
            <a:r>
              <a:rPr lang="en-US" sz="2000"/>
              <a:t>Disp.8 </a:t>
            </a:r>
            <a:r>
              <a:rPr lang="en-US" sz="2000">
                <a:sym typeface="Wingdings" pitchFamily="2" charset="2"/>
              </a:rPr>
              <a:t> 8-bit signed displacement</a:t>
            </a:r>
          </a:p>
          <a:p>
            <a:pPr>
              <a:buFont typeface="Wingdings" pitchFamily="2" charset="2"/>
              <a:buNone/>
            </a:pPr>
            <a:r>
              <a:rPr lang="en-US" sz="2000"/>
              <a:t>	Disp.16 </a:t>
            </a:r>
            <a:r>
              <a:rPr lang="en-US" sz="2000">
                <a:sym typeface="Wingdings" pitchFamily="2" charset="2"/>
              </a:rPr>
              <a:t> 16-bit unsigned displacement</a:t>
            </a:r>
            <a:endParaRPr lang="en-US" sz="2000"/>
          </a:p>
        </p:txBody>
      </p:sp>
      <p:graphicFrame>
        <p:nvGraphicFramePr>
          <p:cNvPr id="151744" name="Group 192"/>
          <p:cNvGraphicFramePr>
            <a:graphicFrameLocks noGrp="1"/>
          </p:cNvGraphicFramePr>
          <p:nvPr/>
        </p:nvGraphicFramePr>
        <p:xfrm>
          <a:off x="990600" y="1371600"/>
          <a:ext cx="7391400" cy="4025900"/>
        </p:xfrm>
        <a:graphic>
          <a:graphicData uri="http://schemas.openxmlformats.org/drawingml/2006/table">
            <a:tbl>
              <a:tblPr/>
              <a:tblGrid>
                <a:gridCol w="1143000"/>
                <a:gridCol w="1524000"/>
                <a:gridCol w="2209800"/>
                <a:gridCol w="2514600"/>
              </a:tblGrid>
              <a:tr h="45720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Code for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R/M field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Effective Address calculation when Mod = 00/01/10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0480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Mod = 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Mod = 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Mod = 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[BX + SI]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[BX + SI + Disp.8]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[BX + SI + Disp.16]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[BX + DI]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[BX + DI + Disp.8]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[BX + DI + Disp.16]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[BP + SI]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[BP + SI + Disp.8]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[BP + SI + Disp.16]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[BP + DI]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[BP + DI + disp.8]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[BP + DI + disp.16]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[SI]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[SI + disp.8]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[SI + disp.16]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[DI]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[DI + disp.8]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[DI + disp.16]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[DISP. 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[BP + Disp.8]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[BP + Disp.16]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[BX]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[BX + Disp.8]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[BX + Disp.16]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467600" cy="1143000"/>
          </a:xfrm>
        </p:spPr>
        <p:txBody>
          <a:bodyPr/>
          <a:lstStyle/>
          <a:p>
            <a:pPr algn="ctr"/>
            <a:r>
              <a:rPr lang="en-US" dirty="0" smtClean="0"/>
              <a:t>Addressing modes and corresponding MOD, REG and R/M fields </a:t>
            </a:r>
            <a:endParaRPr lang="en-IN" dirty="0"/>
          </a:p>
        </p:txBody>
      </p:sp>
      <p:graphicFrame>
        <p:nvGraphicFramePr>
          <p:cNvPr id="4" name="Content Placeholder 3"/>
          <p:cNvGraphicFramePr>
            <a:graphicFrameLocks noGrp="1"/>
          </p:cNvGraphicFramePr>
          <p:nvPr>
            <p:ph sz="quarter" idx="1"/>
            <p:extLst>
              <p:ext uri="{D42A27DB-BD31-4B8C-83A1-F6EECF244321}">
                <p14:modId xmlns="" xmlns:p14="http://schemas.microsoft.com/office/powerpoint/2010/main" val="4180201538"/>
              </p:ext>
            </p:extLst>
          </p:nvPr>
        </p:nvGraphicFramePr>
        <p:xfrm>
          <a:off x="332510" y="1143000"/>
          <a:ext cx="8382000" cy="5455920"/>
        </p:xfrm>
        <a:graphic>
          <a:graphicData uri="http://schemas.openxmlformats.org/drawingml/2006/table">
            <a:tbl>
              <a:tblPr firstRow="1" bandRow="1">
                <a:tableStyleId>{5C22544A-7EE6-4342-B048-85BDC9FD1C3A}</a:tableStyleId>
              </a:tblPr>
              <a:tblGrid>
                <a:gridCol w="1397000"/>
                <a:gridCol w="1270000"/>
                <a:gridCol w="1676400"/>
                <a:gridCol w="2133600"/>
                <a:gridCol w="914400"/>
                <a:gridCol w="990600"/>
              </a:tblGrid>
              <a:tr h="251460">
                <a:tc rowSpan="2">
                  <a:txBody>
                    <a:bodyPr/>
                    <a:lstStyle/>
                    <a:p>
                      <a:pPr algn="ctr"/>
                      <a:r>
                        <a:rPr lang="en-US" dirty="0" smtClean="0"/>
                        <a:t>Operands</a:t>
                      </a:r>
                      <a:endParaRPr lang="en-IN" dirty="0"/>
                    </a:p>
                  </a:txBody>
                  <a:tcPr/>
                </a:tc>
                <a:tc gridSpan="3">
                  <a:txBody>
                    <a:bodyPr/>
                    <a:lstStyle/>
                    <a:p>
                      <a:pPr algn="ctr"/>
                      <a:r>
                        <a:rPr lang="en-US" dirty="0" smtClean="0"/>
                        <a:t>          Memory</a:t>
                      </a:r>
                      <a:r>
                        <a:rPr lang="en-US" baseline="0" dirty="0" smtClean="0"/>
                        <a:t> Operands</a:t>
                      </a:r>
                      <a:endParaRPr lang="en-IN" dirty="0"/>
                    </a:p>
                  </a:txBody>
                  <a:tcPr/>
                </a:tc>
                <a:tc hMerge="1">
                  <a:txBody>
                    <a:bodyPr/>
                    <a:lstStyle/>
                    <a:p>
                      <a:endParaRPr lang="en-IN" dirty="0"/>
                    </a:p>
                  </a:txBody>
                  <a:tcPr/>
                </a:tc>
                <a:tc hMerge="1">
                  <a:txBody>
                    <a:bodyPr/>
                    <a:lstStyle/>
                    <a:p>
                      <a:endParaRPr lang="en-IN" dirty="0"/>
                    </a:p>
                  </a:txBody>
                  <a:tcPr/>
                </a:tc>
                <a:tc rowSpan="2" gridSpan="2">
                  <a:txBody>
                    <a:bodyPr/>
                    <a:lstStyle/>
                    <a:p>
                      <a:pPr algn="ctr"/>
                      <a:r>
                        <a:rPr lang="en-US" dirty="0" smtClean="0"/>
                        <a:t>Register</a:t>
                      </a:r>
                      <a:r>
                        <a:rPr lang="en-US" baseline="0" dirty="0" smtClean="0"/>
                        <a:t> Operands</a:t>
                      </a:r>
                      <a:endParaRPr lang="en-IN" dirty="0"/>
                    </a:p>
                  </a:txBody>
                  <a:tcPr/>
                </a:tc>
                <a:tc rowSpan="2" hMerge="1">
                  <a:txBody>
                    <a:bodyPr/>
                    <a:lstStyle/>
                    <a:p>
                      <a:endParaRPr lang="en-IN" dirty="0"/>
                    </a:p>
                  </a:txBody>
                  <a:tcPr/>
                </a:tc>
              </a:tr>
              <a:tr h="251460">
                <a:tc vMerge="1">
                  <a:txBody>
                    <a:bodyPr/>
                    <a:lstStyle/>
                    <a:p>
                      <a:endParaRPr lang="en-IN"/>
                    </a:p>
                  </a:txBody>
                  <a:tcPr/>
                </a:tc>
                <a:tc>
                  <a:txBody>
                    <a:bodyPr/>
                    <a:lstStyle/>
                    <a:p>
                      <a:pPr algn="ctr"/>
                      <a:r>
                        <a:rPr lang="en-US" dirty="0" smtClean="0"/>
                        <a:t>No </a:t>
                      </a:r>
                      <a:r>
                        <a:rPr lang="en-US" dirty="0" err="1" smtClean="0"/>
                        <a:t>Disp</a:t>
                      </a:r>
                      <a:endParaRPr lang="en-IN" dirty="0"/>
                    </a:p>
                  </a:txBody>
                  <a:tcPr/>
                </a:tc>
                <a:tc>
                  <a:txBody>
                    <a:bodyPr/>
                    <a:lstStyle/>
                    <a:p>
                      <a:pPr algn="ctr"/>
                      <a:r>
                        <a:rPr lang="en-US" dirty="0" smtClean="0"/>
                        <a:t>8-bit</a:t>
                      </a:r>
                      <a:r>
                        <a:rPr lang="en-US" baseline="0" dirty="0" smtClean="0"/>
                        <a:t> </a:t>
                      </a:r>
                      <a:r>
                        <a:rPr lang="en-US" baseline="0" dirty="0" err="1" smtClean="0"/>
                        <a:t>Disp</a:t>
                      </a:r>
                      <a:endParaRPr lang="en-IN" dirty="0"/>
                    </a:p>
                  </a:txBody>
                  <a:tcPr/>
                </a:tc>
                <a:tc>
                  <a:txBody>
                    <a:bodyPr/>
                    <a:lstStyle/>
                    <a:p>
                      <a:pPr algn="ctr"/>
                      <a:r>
                        <a:rPr lang="en-US" dirty="0" smtClean="0"/>
                        <a:t>16-bit </a:t>
                      </a:r>
                      <a:r>
                        <a:rPr lang="en-US" dirty="0" err="1" smtClean="0"/>
                        <a:t>Disp</a:t>
                      </a:r>
                      <a:endParaRPr lang="en-IN" dirty="0"/>
                    </a:p>
                  </a:txBody>
                  <a:tcPr/>
                </a:tc>
                <a:tc gridSpan="2" vMerge="1">
                  <a:txBody>
                    <a:bodyPr/>
                    <a:lstStyle/>
                    <a:p>
                      <a:endParaRPr lang="en-IN"/>
                    </a:p>
                  </a:txBody>
                  <a:tcPr/>
                </a:tc>
                <a:tc hMerge="1" vMerge="1">
                  <a:txBody>
                    <a:bodyPr/>
                    <a:lstStyle/>
                    <a:p>
                      <a:endParaRPr lang="en-IN"/>
                    </a:p>
                  </a:txBody>
                  <a:tcPr/>
                </a:tc>
              </a:tr>
              <a:tr h="251460">
                <a:tc rowSpan="2">
                  <a:txBody>
                    <a:bodyPr/>
                    <a:lstStyle/>
                    <a:p>
                      <a:pPr algn="ctr"/>
                      <a:endParaRPr lang="en-IN" dirty="0"/>
                    </a:p>
                  </a:txBody>
                  <a:tcPr/>
                </a:tc>
                <a:tc rowSpan="2">
                  <a:txBody>
                    <a:bodyPr/>
                    <a:lstStyle/>
                    <a:p>
                      <a:pPr algn="ctr"/>
                      <a:r>
                        <a:rPr lang="en-US" dirty="0" smtClean="0"/>
                        <a:t>00</a:t>
                      </a:r>
                      <a:endParaRPr lang="en-IN" dirty="0"/>
                    </a:p>
                  </a:txBody>
                  <a:tcPr anchor="ctr"/>
                </a:tc>
                <a:tc rowSpan="2">
                  <a:txBody>
                    <a:bodyPr/>
                    <a:lstStyle/>
                    <a:p>
                      <a:pPr algn="ctr"/>
                      <a:r>
                        <a:rPr lang="en-US" dirty="0" smtClean="0"/>
                        <a:t>01</a:t>
                      </a:r>
                      <a:endParaRPr lang="en-IN" dirty="0"/>
                    </a:p>
                  </a:txBody>
                  <a:tcPr anchor="ctr"/>
                </a:tc>
                <a:tc rowSpan="2">
                  <a:txBody>
                    <a:bodyPr/>
                    <a:lstStyle/>
                    <a:p>
                      <a:pPr algn="ctr"/>
                      <a:r>
                        <a:rPr lang="en-US" dirty="0" smtClean="0"/>
                        <a:t>10</a:t>
                      </a:r>
                      <a:endParaRPr lang="en-IN" dirty="0"/>
                    </a:p>
                  </a:txBody>
                  <a:tcPr anchor="ctr"/>
                </a:tc>
                <a:tc gridSpan="2">
                  <a:txBody>
                    <a:bodyPr/>
                    <a:lstStyle/>
                    <a:p>
                      <a:pPr algn="ctr"/>
                      <a:r>
                        <a:rPr lang="en-US" dirty="0" smtClean="0"/>
                        <a:t>11</a:t>
                      </a:r>
                      <a:endParaRPr lang="en-IN" dirty="0"/>
                    </a:p>
                  </a:txBody>
                  <a:tcPr/>
                </a:tc>
                <a:tc hMerge="1">
                  <a:txBody>
                    <a:bodyPr/>
                    <a:lstStyle/>
                    <a:p>
                      <a:endParaRPr lang="en-IN" dirty="0"/>
                    </a:p>
                  </a:txBody>
                  <a:tcPr/>
                </a:tc>
              </a:tr>
              <a:tr h="251460">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a:r>
                        <a:rPr lang="en-US" dirty="0" smtClean="0"/>
                        <a:t>W=0</a:t>
                      </a:r>
                      <a:endParaRPr lang="en-IN" dirty="0"/>
                    </a:p>
                  </a:txBody>
                  <a:tcPr/>
                </a:tc>
                <a:tc>
                  <a:txBody>
                    <a:bodyPr/>
                    <a:lstStyle/>
                    <a:p>
                      <a:pPr algn="ctr"/>
                      <a:r>
                        <a:rPr lang="en-US" dirty="0" smtClean="0"/>
                        <a:t>W=1</a:t>
                      </a:r>
                      <a:endParaRPr lang="en-IN" dirty="0"/>
                    </a:p>
                  </a:txBody>
                  <a:tcPr/>
                </a:tc>
              </a:tr>
              <a:tr h="502920">
                <a:tc>
                  <a:txBody>
                    <a:bodyPr/>
                    <a:lstStyle/>
                    <a:p>
                      <a:pPr algn="ctr"/>
                      <a:r>
                        <a:rPr lang="en-US" dirty="0" smtClean="0"/>
                        <a:t>000</a:t>
                      </a:r>
                      <a:endParaRPr lang="en-IN" dirty="0"/>
                    </a:p>
                  </a:txBody>
                  <a:tcPr/>
                </a:tc>
                <a:tc>
                  <a:txBody>
                    <a:bodyPr/>
                    <a:lstStyle/>
                    <a:p>
                      <a:pPr algn="ctr"/>
                      <a:r>
                        <a:rPr lang="en-US" dirty="0" smtClean="0"/>
                        <a:t>(BX)+(SI)</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(BX)+(SI)+D8</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(BX)+(SI)+D16</a:t>
                      </a:r>
                      <a:endParaRPr lang="en-IN" dirty="0"/>
                    </a:p>
                  </a:txBody>
                  <a:tcPr/>
                </a:tc>
                <a:tc>
                  <a:txBody>
                    <a:bodyPr/>
                    <a:lstStyle/>
                    <a:p>
                      <a:pPr algn="ctr"/>
                      <a:r>
                        <a:rPr lang="en-US" dirty="0" smtClean="0"/>
                        <a:t>AL</a:t>
                      </a:r>
                      <a:endParaRPr lang="en-IN" dirty="0"/>
                    </a:p>
                  </a:txBody>
                  <a:tcPr/>
                </a:tc>
                <a:tc>
                  <a:txBody>
                    <a:bodyPr/>
                    <a:lstStyle/>
                    <a:p>
                      <a:pPr algn="ctr"/>
                      <a:r>
                        <a:rPr lang="en-US" dirty="0" smtClean="0"/>
                        <a:t>AX</a:t>
                      </a:r>
                      <a:endParaRPr lang="en-IN" dirty="0"/>
                    </a:p>
                  </a:txBody>
                  <a:tcPr/>
                </a:tc>
              </a:tr>
              <a:tr h="472440">
                <a:tc>
                  <a:txBody>
                    <a:bodyPr/>
                    <a:lstStyle/>
                    <a:p>
                      <a:pPr algn="ctr"/>
                      <a:r>
                        <a:rPr lang="en-US" dirty="0" smtClean="0"/>
                        <a:t>001</a:t>
                      </a:r>
                      <a:endParaRPr lang="en-IN" dirty="0"/>
                    </a:p>
                  </a:txBody>
                  <a:tcPr/>
                </a:tc>
                <a:tc>
                  <a:txBody>
                    <a:bodyPr/>
                    <a:lstStyle/>
                    <a:p>
                      <a:pPr algn="ctr"/>
                      <a:r>
                        <a:rPr lang="en-US" dirty="0" smtClean="0"/>
                        <a:t>(BX)+(DI)</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(BX)+(DI)+D8</a:t>
                      </a:r>
                      <a:endParaRPr lang="en-IN"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(BX)+(DI)+D16</a:t>
                      </a:r>
                      <a:endParaRPr lang="en-IN" dirty="0" smtClean="0"/>
                    </a:p>
                  </a:txBody>
                  <a:tcPr/>
                </a:tc>
                <a:tc>
                  <a:txBody>
                    <a:bodyPr/>
                    <a:lstStyle/>
                    <a:p>
                      <a:pPr algn="ctr"/>
                      <a:r>
                        <a:rPr lang="en-US" dirty="0" smtClean="0"/>
                        <a:t>CL</a:t>
                      </a:r>
                      <a:endParaRPr lang="en-IN" dirty="0"/>
                    </a:p>
                  </a:txBody>
                  <a:tcPr/>
                </a:tc>
                <a:tc>
                  <a:txBody>
                    <a:bodyPr/>
                    <a:lstStyle/>
                    <a:p>
                      <a:pPr algn="ctr"/>
                      <a:r>
                        <a:rPr lang="en-US" dirty="0" smtClean="0"/>
                        <a:t>CX</a:t>
                      </a:r>
                      <a:endParaRPr lang="en-IN" dirty="0"/>
                    </a:p>
                  </a:txBody>
                  <a:tcPr/>
                </a:tc>
              </a:tr>
              <a:tr h="502920">
                <a:tc>
                  <a:txBody>
                    <a:bodyPr/>
                    <a:lstStyle/>
                    <a:p>
                      <a:pPr algn="ctr"/>
                      <a:r>
                        <a:rPr lang="en-US" dirty="0" smtClean="0"/>
                        <a:t>010</a:t>
                      </a:r>
                      <a:endParaRPr lang="en-IN" dirty="0"/>
                    </a:p>
                  </a:txBody>
                  <a:tcPr/>
                </a:tc>
                <a:tc>
                  <a:txBody>
                    <a:bodyPr/>
                    <a:lstStyle/>
                    <a:p>
                      <a:pPr algn="ctr"/>
                      <a:r>
                        <a:rPr lang="en-US" dirty="0" smtClean="0"/>
                        <a:t>(BP)+(SI)</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(BP)+(SI)+D8</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(BP)+(SI)+D16</a:t>
                      </a:r>
                      <a:endParaRPr lang="en-IN" dirty="0"/>
                    </a:p>
                  </a:txBody>
                  <a:tcPr/>
                </a:tc>
                <a:tc>
                  <a:txBody>
                    <a:bodyPr/>
                    <a:lstStyle/>
                    <a:p>
                      <a:pPr algn="ctr"/>
                      <a:r>
                        <a:rPr lang="en-US" dirty="0" smtClean="0"/>
                        <a:t>DL</a:t>
                      </a:r>
                      <a:endParaRPr lang="en-IN" dirty="0"/>
                    </a:p>
                  </a:txBody>
                  <a:tcPr/>
                </a:tc>
                <a:tc>
                  <a:txBody>
                    <a:bodyPr/>
                    <a:lstStyle/>
                    <a:p>
                      <a:pPr algn="ctr"/>
                      <a:r>
                        <a:rPr lang="en-US" dirty="0" smtClean="0"/>
                        <a:t>DX</a:t>
                      </a:r>
                      <a:endParaRPr lang="en-IN" dirty="0"/>
                    </a:p>
                  </a:txBody>
                  <a:tcPr/>
                </a:tc>
              </a:tr>
              <a:tr h="502920">
                <a:tc>
                  <a:txBody>
                    <a:bodyPr/>
                    <a:lstStyle/>
                    <a:p>
                      <a:pPr algn="ctr"/>
                      <a:r>
                        <a:rPr lang="en-US" dirty="0" smtClean="0"/>
                        <a:t>011</a:t>
                      </a:r>
                      <a:endParaRPr lang="en-IN" dirty="0"/>
                    </a:p>
                  </a:txBody>
                  <a:tcPr/>
                </a:tc>
                <a:tc>
                  <a:txBody>
                    <a:bodyPr/>
                    <a:lstStyle/>
                    <a:p>
                      <a:pPr algn="ctr"/>
                      <a:r>
                        <a:rPr lang="en-US" dirty="0" smtClean="0"/>
                        <a:t>(BP)+(DI)</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(BP)+(DI)</a:t>
                      </a:r>
                      <a:r>
                        <a:rPr lang="en-IN" dirty="0" smtClean="0"/>
                        <a:t>+D8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(BP)+(DI)+D16</a:t>
                      </a:r>
                      <a:endParaRPr lang="en-IN" dirty="0" smtClean="0"/>
                    </a:p>
                  </a:txBody>
                  <a:tcPr/>
                </a:tc>
                <a:tc>
                  <a:txBody>
                    <a:bodyPr/>
                    <a:lstStyle/>
                    <a:p>
                      <a:pPr algn="ctr"/>
                      <a:r>
                        <a:rPr lang="en-US" dirty="0" smtClean="0"/>
                        <a:t>BL</a:t>
                      </a:r>
                      <a:endParaRPr lang="en-IN" dirty="0"/>
                    </a:p>
                  </a:txBody>
                  <a:tcPr/>
                </a:tc>
                <a:tc>
                  <a:txBody>
                    <a:bodyPr/>
                    <a:lstStyle/>
                    <a:p>
                      <a:pPr algn="ctr"/>
                      <a:r>
                        <a:rPr lang="en-US" dirty="0" smtClean="0"/>
                        <a:t>BX</a:t>
                      </a:r>
                      <a:endParaRPr lang="en-IN" dirty="0"/>
                    </a:p>
                  </a:txBody>
                  <a:tcPr/>
                </a:tc>
              </a:tr>
              <a:tr h="502920">
                <a:tc>
                  <a:txBody>
                    <a:bodyPr/>
                    <a:lstStyle/>
                    <a:p>
                      <a:pPr algn="ctr"/>
                      <a:r>
                        <a:rPr lang="en-US" dirty="0" smtClean="0"/>
                        <a:t>100</a:t>
                      </a:r>
                      <a:endParaRPr lang="en-IN" dirty="0"/>
                    </a:p>
                  </a:txBody>
                  <a:tcPr/>
                </a:tc>
                <a:tc>
                  <a:txBody>
                    <a:bodyPr/>
                    <a:lstStyle/>
                    <a:p>
                      <a:pPr algn="ctr"/>
                      <a:r>
                        <a:rPr lang="en-US" dirty="0" smtClean="0"/>
                        <a:t>(SI)</a:t>
                      </a:r>
                      <a:endParaRPr lang="en-IN" dirty="0"/>
                    </a:p>
                  </a:txBody>
                  <a:tcPr/>
                </a:tc>
                <a:tc>
                  <a:txBody>
                    <a:bodyPr/>
                    <a:lstStyle/>
                    <a:p>
                      <a:pPr algn="ctr"/>
                      <a:r>
                        <a:rPr lang="en-US" dirty="0" smtClean="0"/>
                        <a:t>(SI)+D8</a:t>
                      </a:r>
                      <a:endParaRPr lang="en-IN" dirty="0"/>
                    </a:p>
                  </a:txBody>
                  <a:tcPr/>
                </a:tc>
                <a:tc>
                  <a:txBody>
                    <a:bodyPr/>
                    <a:lstStyle/>
                    <a:p>
                      <a:pPr algn="ctr"/>
                      <a:r>
                        <a:rPr lang="en-US" dirty="0" smtClean="0"/>
                        <a:t>(SI)+D16</a:t>
                      </a:r>
                      <a:endParaRPr lang="en-IN" dirty="0"/>
                    </a:p>
                  </a:txBody>
                  <a:tcPr/>
                </a:tc>
                <a:tc>
                  <a:txBody>
                    <a:bodyPr/>
                    <a:lstStyle/>
                    <a:p>
                      <a:pPr algn="ctr"/>
                      <a:r>
                        <a:rPr lang="en-US" dirty="0" smtClean="0"/>
                        <a:t>AH</a:t>
                      </a:r>
                      <a:endParaRPr lang="en-IN" dirty="0"/>
                    </a:p>
                  </a:txBody>
                  <a:tcPr/>
                </a:tc>
                <a:tc>
                  <a:txBody>
                    <a:bodyPr/>
                    <a:lstStyle/>
                    <a:p>
                      <a:pPr algn="ctr"/>
                      <a:r>
                        <a:rPr lang="en-US" dirty="0" smtClean="0"/>
                        <a:t>SP</a:t>
                      </a:r>
                      <a:endParaRPr lang="en-IN" dirty="0"/>
                    </a:p>
                  </a:txBody>
                  <a:tcPr/>
                </a:tc>
              </a:tr>
              <a:tr h="502920">
                <a:tc>
                  <a:txBody>
                    <a:bodyPr/>
                    <a:lstStyle/>
                    <a:p>
                      <a:pPr algn="ctr"/>
                      <a:r>
                        <a:rPr lang="en-US" dirty="0" smtClean="0"/>
                        <a:t>101</a:t>
                      </a:r>
                      <a:endParaRPr lang="en-IN" dirty="0"/>
                    </a:p>
                  </a:txBody>
                  <a:tcPr/>
                </a:tc>
                <a:tc>
                  <a:txBody>
                    <a:bodyPr/>
                    <a:lstStyle/>
                    <a:p>
                      <a:pPr algn="ctr"/>
                      <a:r>
                        <a:rPr lang="en-US" dirty="0" smtClean="0"/>
                        <a:t>(DI)</a:t>
                      </a:r>
                      <a:endParaRPr lang="en-IN" dirty="0"/>
                    </a:p>
                  </a:txBody>
                  <a:tcPr/>
                </a:tc>
                <a:tc>
                  <a:txBody>
                    <a:bodyPr/>
                    <a:lstStyle/>
                    <a:p>
                      <a:pPr algn="ctr"/>
                      <a:r>
                        <a:rPr lang="en-US" dirty="0" smtClean="0"/>
                        <a:t>(DI)+D8</a:t>
                      </a:r>
                      <a:endParaRPr lang="en-IN" dirty="0"/>
                    </a:p>
                  </a:txBody>
                  <a:tcPr/>
                </a:tc>
                <a:tc>
                  <a:txBody>
                    <a:bodyPr/>
                    <a:lstStyle/>
                    <a:p>
                      <a:pPr algn="ctr"/>
                      <a:r>
                        <a:rPr lang="en-US" dirty="0" smtClean="0"/>
                        <a:t>(DI)+D16</a:t>
                      </a:r>
                      <a:endParaRPr lang="en-IN" dirty="0"/>
                    </a:p>
                  </a:txBody>
                  <a:tcPr/>
                </a:tc>
                <a:tc>
                  <a:txBody>
                    <a:bodyPr/>
                    <a:lstStyle/>
                    <a:p>
                      <a:pPr algn="ctr"/>
                      <a:r>
                        <a:rPr lang="en-US" dirty="0" smtClean="0"/>
                        <a:t>CH</a:t>
                      </a:r>
                      <a:endParaRPr lang="en-IN" dirty="0"/>
                    </a:p>
                  </a:txBody>
                  <a:tcPr/>
                </a:tc>
                <a:tc>
                  <a:txBody>
                    <a:bodyPr/>
                    <a:lstStyle/>
                    <a:p>
                      <a:pPr algn="ctr"/>
                      <a:r>
                        <a:rPr lang="en-US" dirty="0" smtClean="0"/>
                        <a:t>BP</a:t>
                      </a:r>
                      <a:endParaRPr lang="en-IN" dirty="0"/>
                    </a:p>
                  </a:txBody>
                  <a:tcPr/>
                </a:tc>
              </a:tr>
              <a:tr h="502920">
                <a:tc>
                  <a:txBody>
                    <a:bodyPr/>
                    <a:lstStyle/>
                    <a:p>
                      <a:pPr algn="ctr"/>
                      <a:r>
                        <a:rPr lang="en-US" dirty="0" smtClean="0"/>
                        <a:t>110</a:t>
                      </a:r>
                      <a:endParaRPr lang="en-IN" dirty="0"/>
                    </a:p>
                  </a:txBody>
                  <a:tcPr/>
                </a:tc>
                <a:tc>
                  <a:txBody>
                    <a:bodyPr/>
                    <a:lstStyle/>
                    <a:p>
                      <a:pPr algn="ctr"/>
                      <a:r>
                        <a:rPr lang="en-US" dirty="0" smtClean="0"/>
                        <a:t>D16</a:t>
                      </a:r>
                      <a:endParaRPr lang="en-IN" dirty="0"/>
                    </a:p>
                  </a:txBody>
                  <a:tcPr/>
                </a:tc>
                <a:tc>
                  <a:txBody>
                    <a:bodyPr/>
                    <a:lstStyle/>
                    <a:p>
                      <a:pPr algn="ctr"/>
                      <a:r>
                        <a:rPr lang="en-US" dirty="0" smtClean="0"/>
                        <a:t>(BP)+D8</a:t>
                      </a:r>
                      <a:endParaRPr lang="en-IN" dirty="0"/>
                    </a:p>
                  </a:txBody>
                  <a:tcPr/>
                </a:tc>
                <a:tc>
                  <a:txBody>
                    <a:bodyPr/>
                    <a:lstStyle/>
                    <a:p>
                      <a:pPr algn="ctr"/>
                      <a:r>
                        <a:rPr lang="en-US" dirty="0" smtClean="0"/>
                        <a:t>(BP)+D16</a:t>
                      </a:r>
                      <a:endParaRPr lang="en-IN" dirty="0"/>
                    </a:p>
                  </a:txBody>
                  <a:tcPr/>
                </a:tc>
                <a:tc>
                  <a:txBody>
                    <a:bodyPr/>
                    <a:lstStyle/>
                    <a:p>
                      <a:pPr algn="ctr"/>
                      <a:r>
                        <a:rPr lang="en-US" dirty="0" smtClean="0"/>
                        <a:t>DH</a:t>
                      </a:r>
                      <a:endParaRPr lang="en-IN" dirty="0"/>
                    </a:p>
                  </a:txBody>
                  <a:tcPr/>
                </a:tc>
                <a:tc>
                  <a:txBody>
                    <a:bodyPr/>
                    <a:lstStyle/>
                    <a:p>
                      <a:pPr algn="ctr"/>
                      <a:r>
                        <a:rPr lang="en-US" dirty="0" smtClean="0"/>
                        <a:t>SI</a:t>
                      </a:r>
                      <a:endParaRPr lang="en-IN" dirty="0"/>
                    </a:p>
                  </a:txBody>
                  <a:tcPr/>
                </a:tc>
              </a:tr>
              <a:tr h="502920">
                <a:tc>
                  <a:txBody>
                    <a:bodyPr/>
                    <a:lstStyle/>
                    <a:p>
                      <a:pPr algn="ctr"/>
                      <a:r>
                        <a:rPr lang="en-US" dirty="0" smtClean="0"/>
                        <a:t>111</a:t>
                      </a:r>
                      <a:endParaRPr lang="en-IN" dirty="0"/>
                    </a:p>
                  </a:txBody>
                  <a:tcPr/>
                </a:tc>
                <a:tc>
                  <a:txBody>
                    <a:bodyPr/>
                    <a:lstStyle/>
                    <a:p>
                      <a:pPr algn="ctr"/>
                      <a:r>
                        <a:rPr lang="en-US" dirty="0" smtClean="0"/>
                        <a:t>(BX)</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(BX)</a:t>
                      </a:r>
                      <a:r>
                        <a:rPr lang="en-IN" dirty="0" smtClean="0"/>
                        <a:t>+D8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(BX)</a:t>
                      </a:r>
                      <a:r>
                        <a:rPr lang="en-IN" dirty="0" smtClean="0"/>
                        <a:t>+D16</a:t>
                      </a:r>
                    </a:p>
                  </a:txBody>
                  <a:tcPr/>
                </a:tc>
                <a:tc>
                  <a:txBody>
                    <a:bodyPr/>
                    <a:lstStyle/>
                    <a:p>
                      <a:pPr algn="ctr"/>
                      <a:r>
                        <a:rPr lang="en-US" dirty="0" smtClean="0"/>
                        <a:t>BH</a:t>
                      </a:r>
                      <a:endParaRPr lang="en-IN" dirty="0"/>
                    </a:p>
                  </a:txBody>
                  <a:tcPr/>
                </a:tc>
                <a:tc>
                  <a:txBody>
                    <a:bodyPr/>
                    <a:lstStyle/>
                    <a:p>
                      <a:pPr algn="ctr"/>
                      <a:r>
                        <a:rPr lang="en-US" dirty="0" smtClean="0"/>
                        <a:t>DI</a:t>
                      </a:r>
                      <a:endParaRPr lang="en-IN" dirty="0"/>
                    </a:p>
                  </a:txBody>
                  <a:tcPr/>
                </a:tc>
              </a:tr>
            </a:tbl>
          </a:graphicData>
        </a:graphic>
      </p:graphicFrame>
      <p:grpSp>
        <p:nvGrpSpPr>
          <p:cNvPr id="3" name="Group 16"/>
          <p:cNvGrpSpPr/>
          <p:nvPr/>
        </p:nvGrpSpPr>
        <p:grpSpPr>
          <a:xfrm>
            <a:off x="360219" y="1852136"/>
            <a:ext cx="1544781" cy="738664"/>
            <a:chOff x="304800" y="1013936"/>
            <a:chExt cx="1544781" cy="738664"/>
          </a:xfrm>
        </p:grpSpPr>
        <p:cxnSp>
          <p:nvCxnSpPr>
            <p:cNvPr id="10" name="Straight Connector 9"/>
            <p:cNvCxnSpPr/>
            <p:nvPr/>
          </p:nvCxnSpPr>
          <p:spPr>
            <a:xfrm>
              <a:off x="304800" y="1094601"/>
              <a:ext cx="1357745" cy="657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35181" y="1013936"/>
              <a:ext cx="914400" cy="369332"/>
            </a:xfrm>
            <a:prstGeom prst="rect">
              <a:avLst/>
            </a:prstGeom>
            <a:noFill/>
          </p:spPr>
          <p:txBody>
            <a:bodyPr wrap="square" rtlCol="0">
              <a:spAutoFit/>
            </a:bodyPr>
            <a:lstStyle/>
            <a:p>
              <a:r>
                <a:rPr lang="en-US" dirty="0" smtClean="0"/>
                <a:t>MOD</a:t>
              </a:r>
              <a:endParaRPr lang="en-IN" dirty="0"/>
            </a:p>
          </p:txBody>
        </p:sp>
        <p:sp>
          <p:nvSpPr>
            <p:cNvPr id="12" name="TextBox 11"/>
            <p:cNvSpPr txBox="1"/>
            <p:nvPr/>
          </p:nvSpPr>
          <p:spPr>
            <a:xfrm>
              <a:off x="353291" y="1383268"/>
              <a:ext cx="914400" cy="369332"/>
            </a:xfrm>
            <a:prstGeom prst="rect">
              <a:avLst/>
            </a:prstGeom>
            <a:noFill/>
          </p:spPr>
          <p:txBody>
            <a:bodyPr wrap="square" rtlCol="0">
              <a:spAutoFit/>
            </a:bodyPr>
            <a:lstStyle/>
            <a:p>
              <a:r>
                <a:rPr lang="en-US" dirty="0" smtClean="0"/>
                <a:t>R/M</a:t>
              </a:r>
              <a:endParaRPr lang="en-IN" dirty="0"/>
            </a:p>
          </p:txBody>
        </p:sp>
      </p:grpSp>
    </p:spTree>
    <p:extLst>
      <p:ext uri="{BB962C8B-B14F-4D97-AF65-F5344CB8AC3E}">
        <p14:creationId xmlns="" xmlns:p14="http://schemas.microsoft.com/office/powerpoint/2010/main" val="278397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685800" y="609600"/>
            <a:ext cx="77724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mj-lt"/>
                <a:ea typeface="+mj-ea"/>
                <a:cs typeface="+mj-cs"/>
              </a:rPr>
              <a:t>ADDRESSING MODES OF 8086</a:t>
            </a:r>
            <a:endParaRPr kumimoji="0" lang="en-US" sz="3200" b="1" i="0" u="none" strike="noStrike" kern="120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mj-lt"/>
              <a:ea typeface="+mj-ea"/>
              <a:cs typeface="+mj-cs"/>
            </a:endParaRPr>
          </a:p>
        </p:txBody>
      </p:sp>
      <p:sp>
        <p:nvSpPr>
          <p:cNvPr id="5" name="TextBox 4"/>
          <p:cNvSpPr txBox="1"/>
          <p:nvPr/>
        </p:nvSpPr>
        <p:spPr>
          <a:xfrm>
            <a:off x="228600" y="1295400"/>
            <a:ext cx="8763000" cy="5047536"/>
          </a:xfrm>
          <a:prstGeom prst="rect">
            <a:avLst/>
          </a:prstGeom>
          <a:noFill/>
        </p:spPr>
        <p:txBody>
          <a:bodyPr wrap="square" rtlCol="0">
            <a:spAutoFit/>
          </a:bodyPr>
          <a:lstStyle/>
          <a:p>
            <a:pPr marL="609600" indent="-609600">
              <a:buFont typeface="Wingdings" pitchFamily="2" charset="2"/>
              <a:buChar char="Ø"/>
            </a:pPr>
            <a:r>
              <a:rPr lang="en-US" sz="3200" dirty="0" smtClean="0"/>
              <a:t>An instruction performs an operation on the specified data is known as </a:t>
            </a:r>
            <a:r>
              <a:rPr lang="en-US" sz="3200" b="1" dirty="0" smtClean="0">
                <a:solidFill>
                  <a:srgbClr val="FF0000"/>
                </a:solidFill>
              </a:rPr>
              <a:t>operand</a:t>
            </a:r>
            <a:r>
              <a:rPr lang="en-US" sz="3200" dirty="0" smtClean="0"/>
              <a:t>.</a:t>
            </a:r>
          </a:p>
          <a:p>
            <a:pPr marL="609600" indent="-609600">
              <a:buFont typeface="Wingdings" pitchFamily="2" charset="2"/>
              <a:buChar char="Ø"/>
            </a:pPr>
            <a:endParaRPr lang="en-US" sz="3200" dirty="0" smtClean="0"/>
          </a:p>
          <a:p>
            <a:pPr marL="609600" indent="-609600">
              <a:buFont typeface="Wingdings" pitchFamily="2" charset="2"/>
              <a:buChar char="Ø"/>
            </a:pPr>
            <a:r>
              <a:rPr lang="en-US" sz="3200" dirty="0" smtClean="0"/>
              <a:t>Addressing modes indicates a way of </a:t>
            </a:r>
            <a:r>
              <a:rPr lang="en-US" sz="3200" u="sng" dirty="0" smtClean="0"/>
              <a:t>locating data or operand </a:t>
            </a:r>
            <a:r>
              <a:rPr lang="en-US" sz="3200" dirty="0" smtClean="0"/>
              <a:t>which is accessed by an instruction that to be </a:t>
            </a:r>
            <a:r>
              <a:rPr lang="en-US" sz="3200" u="sng" dirty="0" smtClean="0"/>
              <a:t>executed</a:t>
            </a:r>
            <a:r>
              <a:rPr lang="en-US" sz="3200" dirty="0" smtClean="0"/>
              <a:t>.</a:t>
            </a:r>
          </a:p>
          <a:p>
            <a:pPr marL="609600" indent="-609600"/>
            <a:endParaRPr lang="en-US" sz="3200" b="1" dirty="0" smtClean="0"/>
          </a:p>
          <a:p>
            <a:pPr marL="609600" indent="-609600"/>
            <a:r>
              <a:rPr lang="en-US" sz="3200" b="1" dirty="0" smtClean="0"/>
              <a:t>	categories of addressing modes:</a:t>
            </a:r>
          </a:p>
          <a:p>
            <a:pPr marL="1905000" lvl="3" indent="-533400">
              <a:buFontTx/>
              <a:buAutoNum type="arabicPeriod"/>
            </a:pPr>
            <a:r>
              <a:rPr lang="en-US" sz="2400" dirty="0" smtClean="0"/>
              <a:t>sequential control flow </a:t>
            </a:r>
          </a:p>
          <a:p>
            <a:pPr marL="1905000" lvl="3" indent="-533400">
              <a:buFontTx/>
              <a:buAutoNum type="arabicPeriod"/>
            </a:pPr>
            <a:r>
              <a:rPr lang="en-US" sz="2400" dirty="0" smtClean="0"/>
              <a:t>control transfer instruction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7030A0"/>
                </a:solidFill>
              </a:rPr>
              <a:t>Machine language instruction formats</a:t>
            </a:r>
            <a:endParaRPr lang="en-IN" b="1" dirty="0">
              <a:solidFill>
                <a:srgbClr val="7030A0"/>
              </a:solidFill>
            </a:endParaRPr>
          </a:p>
        </p:txBody>
      </p:sp>
      <p:sp>
        <p:nvSpPr>
          <p:cNvPr id="3" name="Content Placeholder 2"/>
          <p:cNvSpPr>
            <a:spLocks noGrp="1"/>
          </p:cNvSpPr>
          <p:nvPr>
            <p:ph sz="quarter" idx="1"/>
          </p:nvPr>
        </p:nvSpPr>
        <p:spPr/>
        <p:txBody>
          <a:bodyPr/>
          <a:lstStyle/>
          <a:p>
            <a:pPr algn="just"/>
            <a:r>
              <a:rPr lang="en-US" dirty="0" smtClean="0"/>
              <a:t>A machine language instruction format has one or more number of fields associated with it.</a:t>
            </a:r>
          </a:p>
          <a:p>
            <a:pPr algn="just"/>
            <a:r>
              <a:rPr lang="en-US" b="1" dirty="0" smtClean="0"/>
              <a:t>OPCODE</a:t>
            </a:r>
            <a:r>
              <a:rPr lang="en-US" dirty="0" smtClean="0"/>
              <a:t>: 1</a:t>
            </a:r>
            <a:r>
              <a:rPr lang="en-US" baseline="30000" dirty="0" smtClean="0"/>
              <a:t>st</a:t>
            </a:r>
            <a:r>
              <a:rPr lang="en-US" dirty="0" smtClean="0"/>
              <a:t> field indicates type of the operation to be performed by the CPU.</a:t>
            </a:r>
          </a:p>
          <a:p>
            <a:pPr algn="just"/>
            <a:r>
              <a:rPr lang="en-US" dirty="0" smtClean="0"/>
              <a:t>Other fields are called </a:t>
            </a:r>
            <a:r>
              <a:rPr lang="en-US" b="1" dirty="0" smtClean="0"/>
              <a:t>operands</a:t>
            </a:r>
            <a:r>
              <a:rPr lang="en-US" dirty="0" smtClean="0"/>
              <a:t>.</a:t>
            </a:r>
          </a:p>
          <a:p>
            <a:pPr algn="just"/>
            <a:r>
              <a:rPr lang="en-US" dirty="0" smtClean="0"/>
              <a:t>Six general formats of instruction in 8086 instruction set.</a:t>
            </a:r>
          </a:p>
          <a:p>
            <a:pPr algn="just"/>
            <a:r>
              <a:rPr lang="en-US" dirty="0" smtClean="0"/>
              <a:t>Length of instruction may vary from one byte to six bytes.</a:t>
            </a:r>
            <a:endParaRPr lang="en-IN" dirty="0"/>
          </a:p>
        </p:txBody>
      </p:sp>
    </p:spTree>
    <p:extLst>
      <p:ext uri="{BB962C8B-B14F-4D97-AF65-F5344CB8AC3E}">
        <p14:creationId xmlns="" xmlns:p14="http://schemas.microsoft.com/office/powerpoint/2010/main" val="41239348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066800"/>
            <a:ext cx="6242415" cy="461665"/>
          </a:xfrm>
          <a:prstGeom prst="rect">
            <a:avLst/>
          </a:prstGeom>
        </p:spPr>
        <p:txBody>
          <a:bodyPr wrap="none">
            <a:spAutoFit/>
          </a:bodyPr>
          <a:lstStyle/>
          <a:p>
            <a:r>
              <a:rPr lang="en-US" sz="2400" b="1" u="sng" dirty="0" smtClean="0"/>
              <a:t>1. Sequential control flow instruction:-</a:t>
            </a:r>
            <a:endParaRPr lang="en-US" sz="2400" b="1" dirty="0"/>
          </a:p>
        </p:txBody>
      </p:sp>
      <p:sp>
        <p:nvSpPr>
          <p:cNvPr id="5" name="Rectangle 4"/>
          <p:cNvSpPr/>
          <p:nvPr/>
        </p:nvSpPr>
        <p:spPr>
          <a:xfrm>
            <a:off x="533399" y="1589544"/>
            <a:ext cx="8229601" cy="1938992"/>
          </a:xfrm>
          <a:prstGeom prst="rect">
            <a:avLst/>
          </a:prstGeom>
        </p:spPr>
        <p:txBody>
          <a:bodyPr wrap="square">
            <a:spAutoFit/>
          </a:bodyPr>
          <a:lstStyle/>
          <a:p>
            <a:pPr marL="1905000" lvl="3" indent="-533400" algn="just"/>
            <a:r>
              <a:rPr lang="en-US" sz="2400" dirty="0" smtClean="0"/>
              <a:t>which offers execution, control transfer to the next instruction appearing immediately after it in the program.</a:t>
            </a:r>
          </a:p>
          <a:p>
            <a:pPr marL="1905000" lvl="3" indent="-533400"/>
            <a:r>
              <a:rPr lang="en-US" sz="2400" dirty="0" err="1" smtClean="0"/>
              <a:t>Eg</a:t>
            </a:r>
            <a:r>
              <a:rPr lang="en-US" sz="2400" dirty="0" smtClean="0"/>
              <a:t>:- arithmetic, logical , data transfer, processor control </a:t>
            </a:r>
          </a:p>
        </p:txBody>
      </p:sp>
      <p:sp>
        <p:nvSpPr>
          <p:cNvPr id="6" name="Rectangle 5"/>
          <p:cNvSpPr/>
          <p:nvPr/>
        </p:nvSpPr>
        <p:spPr>
          <a:xfrm>
            <a:off x="304800" y="3570744"/>
            <a:ext cx="8305800" cy="2616101"/>
          </a:xfrm>
          <a:prstGeom prst="rect">
            <a:avLst/>
          </a:prstGeom>
        </p:spPr>
        <p:txBody>
          <a:bodyPr wrap="square">
            <a:spAutoFit/>
          </a:bodyPr>
          <a:lstStyle/>
          <a:p>
            <a:pPr marL="1905000" lvl="3" indent="-533400"/>
            <a:r>
              <a:rPr lang="en-US" sz="2400" b="1" dirty="0" smtClean="0"/>
              <a:t>2. C</a:t>
            </a:r>
            <a:r>
              <a:rPr lang="en-US" sz="2400" b="1" u="sng" dirty="0" smtClean="0"/>
              <a:t>ontrol transfer instruction	</a:t>
            </a:r>
          </a:p>
          <a:p>
            <a:pPr marL="1905000" lvl="3" indent="-533400" algn="just"/>
            <a:r>
              <a:rPr lang="en-US" sz="2400" dirty="0" smtClean="0"/>
              <a:t>Instructions  transfer control to the some predefined address or the address some how specified in the instructions ,after their execution.</a:t>
            </a:r>
          </a:p>
          <a:p>
            <a:pPr marL="1905000" lvl="3" indent="-533400" algn="just"/>
            <a:endParaRPr lang="en-US" sz="2400" dirty="0" smtClean="0"/>
          </a:p>
          <a:p>
            <a:pPr marL="1905000" lvl="3" indent="-533400" algn="just"/>
            <a:r>
              <a:rPr lang="en-US" sz="2000" dirty="0" err="1" smtClean="0"/>
              <a:t>Eg</a:t>
            </a:r>
            <a:r>
              <a:rPr lang="en-US" sz="2000" dirty="0" smtClean="0"/>
              <a:t>:- INT,CALL,RET (return),&amp; JUMP</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363682"/>
            <a:ext cx="8305800" cy="3970318"/>
          </a:xfrm>
          <a:prstGeom prst="rect">
            <a:avLst/>
          </a:prstGeom>
          <a:noFill/>
        </p:spPr>
        <p:txBody>
          <a:bodyPr wrap="square" rtlCol="0">
            <a:spAutoFit/>
          </a:bodyPr>
          <a:lstStyle/>
          <a:p>
            <a:r>
              <a:rPr lang="en-US" sz="2800" dirty="0" smtClean="0"/>
              <a:t>There are 8 addressing modes for sequential control flow</a:t>
            </a:r>
          </a:p>
          <a:p>
            <a:endParaRPr lang="en-US" sz="2800" dirty="0" smtClean="0"/>
          </a:p>
          <a:p>
            <a:pPr>
              <a:buFont typeface="Wingdings" pitchFamily="2" charset="2"/>
              <a:buChar char="Ø"/>
            </a:pPr>
            <a:r>
              <a:rPr lang="en-US" sz="2800" dirty="0" smtClean="0"/>
              <a:t>  In this  2-addressing modes are provided for instructions which operate on Registers (or) immediate operands</a:t>
            </a:r>
          </a:p>
          <a:p>
            <a:endParaRPr lang="en-US" sz="2800" dirty="0" smtClean="0"/>
          </a:p>
          <a:p>
            <a:pPr>
              <a:buFont typeface="Wingdings" pitchFamily="2" charset="2"/>
              <a:buChar char="Ø"/>
            </a:pPr>
            <a:r>
              <a:rPr lang="en-US" sz="2800" dirty="0" smtClean="0"/>
              <a:t>  The reaming 6- addressing modes are for specifying an operand stored in the memory</a:t>
            </a:r>
            <a:endParaRPr lang="en-US" sz="2800" dirty="0"/>
          </a:p>
        </p:txBody>
      </p:sp>
      <p:sp>
        <p:nvSpPr>
          <p:cNvPr id="3" name="Rectangle 2"/>
          <p:cNvSpPr/>
          <p:nvPr/>
        </p:nvSpPr>
        <p:spPr>
          <a:xfrm>
            <a:off x="775945" y="762000"/>
            <a:ext cx="7292381" cy="461665"/>
          </a:xfrm>
          <a:prstGeom prst="rect">
            <a:avLst/>
          </a:prstGeom>
        </p:spPr>
        <p:txBody>
          <a:bodyPr wrap="none">
            <a:spAutoFit/>
          </a:bodyPr>
          <a:lstStyle/>
          <a:p>
            <a:r>
              <a:rPr lang="en-US" sz="2400" b="1" dirty="0" smtClean="0">
                <a:solidFill>
                  <a:srgbClr val="7030A0"/>
                </a:solidFill>
              </a:rPr>
              <a:t>Addressing modes in sequential control flow</a:t>
            </a:r>
            <a:endParaRPr lang="en-US" sz="2400" b="1" dirty="0">
              <a:solidFill>
                <a:srgbClr val="7030A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905000"/>
            <a:ext cx="8305800" cy="3637919"/>
          </a:xfrm>
          <a:prstGeom prst="rect">
            <a:avLst/>
          </a:prstGeom>
        </p:spPr>
        <p:txBody>
          <a:bodyPr wrap="square">
            <a:spAutoFit/>
          </a:bodyPr>
          <a:lstStyle/>
          <a:p>
            <a:pPr marL="990600" lvl="1" indent="-533400">
              <a:lnSpc>
                <a:spcPct val="90000"/>
              </a:lnSpc>
              <a:buFont typeface="Wingdings" pitchFamily="2" charset="2"/>
              <a:buAutoNum type="arabicPeriod"/>
            </a:pPr>
            <a:r>
              <a:rPr lang="en-US" sz="3200" dirty="0" smtClean="0">
                <a:latin typeface="Times New Roman" pitchFamily="18" charset="0"/>
                <a:cs typeface="Times New Roman" pitchFamily="18" charset="0"/>
              </a:rPr>
              <a:t>Immediate Addressing Mode</a:t>
            </a:r>
          </a:p>
          <a:p>
            <a:pPr marL="990600" lvl="1" indent="-533400">
              <a:lnSpc>
                <a:spcPct val="90000"/>
              </a:lnSpc>
              <a:buFont typeface="Wingdings" pitchFamily="2" charset="2"/>
              <a:buAutoNum type="arabicPeriod"/>
            </a:pPr>
            <a:r>
              <a:rPr lang="en-US" sz="3200" dirty="0" smtClean="0">
                <a:latin typeface="Times New Roman" pitchFamily="18" charset="0"/>
                <a:cs typeface="Times New Roman" pitchFamily="18" charset="0"/>
              </a:rPr>
              <a:t>Direct Addressing Mode</a:t>
            </a:r>
          </a:p>
          <a:p>
            <a:pPr marL="990600" lvl="1" indent="-533400">
              <a:lnSpc>
                <a:spcPct val="90000"/>
              </a:lnSpc>
              <a:buFont typeface="Wingdings" pitchFamily="2" charset="2"/>
              <a:buAutoNum type="arabicPeriod"/>
            </a:pPr>
            <a:r>
              <a:rPr lang="en-US" sz="3200" dirty="0" smtClean="0">
                <a:latin typeface="Times New Roman" pitchFamily="18" charset="0"/>
                <a:cs typeface="Times New Roman" pitchFamily="18" charset="0"/>
              </a:rPr>
              <a:t>Register Addressing Mode</a:t>
            </a:r>
          </a:p>
          <a:p>
            <a:pPr marL="990600" lvl="1" indent="-533400">
              <a:lnSpc>
                <a:spcPct val="90000"/>
              </a:lnSpc>
              <a:buFont typeface="Wingdings" pitchFamily="2" charset="2"/>
              <a:buAutoNum type="arabicPeriod"/>
            </a:pPr>
            <a:r>
              <a:rPr lang="en-US" sz="3200" dirty="0" smtClean="0">
                <a:latin typeface="Times New Roman" pitchFamily="18" charset="0"/>
                <a:cs typeface="Times New Roman" pitchFamily="18" charset="0"/>
              </a:rPr>
              <a:t>Register Indirect Addressing Mode</a:t>
            </a:r>
          </a:p>
          <a:p>
            <a:pPr marL="990600" lvl="1" indent="-533400">
              <a:lnSpc>
                <a:spcPct val="90000"/>
              </a:lnSpc>
              <a:buFont typeface="Wingdings" pitchFamily="2" charset="2"/>
              <a:buAutoNum type="arabicPeriod"/>
            </a:pPr>
            <a:r>
              <a:rPr lang="en-US" sz="3200" dirty="0" smtClean="0">
                <a:latin typeface="Times New Roman" pitchFamily="18" charset="0"/>
                <a:cs typeface="Times New Roman" pitchFamily="18" charset="0"/>
              </a:rPr>
              <a:t>Indexed Addressing Mode</a:t>
            </a:r>
          </a:p>
          <a:p>
            <a:pPr marL="990600" lvl="1" indent="-533400">
              <a:lnSpc>
                <a:spcPct val="90000"/>
              </a:lnSpc>
              <a:buFont typeface="Wingdings" pitchFamily="2" charset="2"/>
              <a:buAutoNum type="arabicPeriod"/>
            </a:pPr>
            <a:r>
              <a:rPr lang="en-US" sz="3200" dirty="0" smtClean="0">
                <a:latin typeface="Times New Roman" pitchFamily="18" charset="0"/>
                <a:cs typeface="Times New Roman" pitchFamily="18" charset="0"/>
              </a:rPr>
              <a:t>Register Relative Addressing Mode</a:t>
            </a:r>
          </a:p>
          <a:p>
            <a:pPr marL="990600" lvl="1" indent="-533400">
              <a:lnSpc>
                <a:spcPct val="90000"/>
              </a:lnSpc>
              <a:buFont typeface="Wingdings" pitchFamily="2" charset="2"/>
              <a:buAutoNum type="arabicPeriod"/>
            </a:pPr>
            <a:r>
              <a:rPr lang="en-US" sz="3200" dirty="0" smtClean="0">
                <a:latin typeface="Times New Roman" pitchFamily="18" charset="0"/>
                <a:cs typeface="Times New Roman" pitchFamily="18" charset="0"/>
              </a:rPr>
              <a:t>Based Indexed Addressing Mode</a:t>
            </a:r>
          </a:p>
          <a:p>
            <a:pPr marL="990600" lvl="1" indent="-533400">
              <a:lnSpc>
                <a:spcPct val="90000"/>
              </a:lnSpc>
              <a:buFont typeface="Wingdings" pitchFamily="2" charset="2"/>
              <a:buAutoNum type="arabicPeriod"/>
            </a:pPr>
            <a:r>
              <a:rPr lang="en-US" sz="3200" dirty="0" smtClean="0">
                <a:latin typeface="Times New Roman" pitchFamily="18" charset="0"/>
                <a:cs typeface="Times New Roman" pitchFamily="18" charset="0"/>
              </a:rPr>
              <a:t>Relative Based Indexed Addressing Modes</a:t>
            </a:r>
            <a:endParaRPr lang="en-US" sz="3200" dirty="0">
              <a:latin typeface="Times New Roman" pitchFamily="18" charset="0"/>
              <a:cs typeface="Times New Roman" pitchFamily="18" charset="0"/>
            </a:endParaRPr>
          </a:p>
        </p:txBody>
      </p:sp>
      <p:sp>
        <p:nvSpPr>
          <p:cNvPr id="3" name="Rectangle 2"/>
          <p:cNvSpPr/>
          <p:nvPr/>
        </p:nvSpPr>
        <p:spPr>
          <a:xfrm>
            <a:off x="1524000" y="838200"/>
            <a:ext cx="6441187" cy="991041"/>
          </a:xfrm>
          <a:prstGeom prst="rect">
            <a:avLst/>
          </a:prstGeom>
        </p:spPr>
        <p:txBody>
          <a:bodyPr wrap="none">
            <a:spAutoFit/>
          </a:bodyPr>
          <a:lstStyle/>
          <a:p>
            <a:pPr marL="609600" indent="-609600" algn="ctr">
              <a:lnSpc>
                <a:spcPct val="90000"/>
              </a:lnSpc>
            </a:pPr>
            <a:r>
              <a:rPr lang="en-US" sz="3200" b="1" dirty="0" smtClean="0">
                <a:solidFill>
                  <a:srgbClr val="00B0F0"/>
                </a:solidFill>
                <a:latin typeface="Andalus" pitchFamily="18" charset="-78"/>
                <a:cs typeface="Andalus" pitchFamily="18" charset="-78"/>
              </a:rPr>
              <a:t>Types of  Addressing modes </a:t>
            </a:r>
          </a:p>
          <a:p>
            <a:pPr marL="609600" indent="-609600" algn="ctr">
              <a:lnSpc>
                <a:spcPct val="90000"/>
              </a:lnSpc>
            </a:pPr>
            <a:r>
              <a:rPr lang="en-US" sz="3200" b="1" dirty="0" smtClean="0">
                <a:solidFill>
                  <a:srgbClr val="00B0F0"/>
                </a:solidFill>
                <a:latin typeface="Andalus" pitchFamily="18" charset="-78"/>
                <a:cs typeface="Andalus" pitchFamily="18" charset="-78"/>
              </a:rPr>
              <a:t>for Register (or) operand instructions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577876"/>
            <a:ext cx="7848600" cy="2308324"/>
          </a:xfrm>
          <a:prstGeom prst="rect">
            <a:avLst/>
          </a:prstGeom>
        </p:spPr>
        <p:txBody>
          <a:bodyPr wrap="square">
            <a:spAutoFit/>
          </a:bodyPr>
          <a:lstStyle/>
          <a:p>
            <a:r>
              <a:rPr lang="en-US" sz="2400" dirty="0" smtClean="0"/>
              <a:t>The operand to be accessed is specified as residing in an internal register of 8086.</a:t>
            </a:r>
          </a:p>
          <a:p>
            <a:endParaRPr lang="en-US" sz="2400" dirty="0" smtClean="0"/>
          </a:p>
          <a:p>
            <a:r>
              <a:rPr lang="en-US" sz="2400" dirty="0" smtClean="0"/>
              <a:t>Fig. below shows internal registers, any one can be used as a source or destination operand, however only the data registers can be accessed as either a byte or word.</a:t>
            </a:r>
            <a:endParaRPr lang="en-US" sz="2400" dirty="0"/>
          </a:p>
        </p:txBody>
      </p:sp>
      <p:sp>
        <p:nvSpPr>
          <p:cNvPr id="3" name="Rectangle 2"/>
          <p:cNvSpPr/>
          <p:nvPr/>
        </p:nvSpPr>
        <p:spPr>
          <a:xfrm>
            <a:off x="1991477" y="681335"/>
            <a:ext cx="5227713" cy="523220"/>
          </a:xfrm>
          <a:prstGeom prst="rect">
            <a:avLst/>
          </a:prstGeom>
        </p:spPr>
        <p:txBody>
          <a:bodyPr wrap="none">
            <a:spAutoFit/>
          </a:bodyPr>
          <a:lstStyle/>
          <a:p>
            <a:r>
              <a:rPr lang="en-US" sz="2800" b="1" dirty="0" smtClean="0">
                <a:solidFill>
                  <a:srgbClr val="FF0000"/>
                </a:solidFill>
              </a:rPr>
              <a:t>Register addressing mode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152400"/>
          <a:ext cx="8229600" cy="6452710"/>
        </p:xfrm>
        <a:graphic>
          <a:graphicData uri="http://schemas.openxmlformats.org/drawingml/2006/table">
            <a:tbl>
              <a:tblPr firstRow="1" bandRow="1">
                <a:tableStyleId>{073A0DAA-6AF3-43AB-8588-CEC1D06C72B9}</a:tableStyleId>
              </a:tblPr>
              <a:tblGrid>
                <a:gridCol w="2743200"/>
                <a:gridCol w="2743200"/>
                <a:gridCol w="2743200"/>
              </a:tblGrid>
              <a:tr h="324897">
                <a:tc rowSpan="2">
                  <a:txBody>
                    <a:bodyPr/>
                    <a:lstStyle/>
                    <a:p>
                      <a:pPr algn="ctr"/>
                      <a:endParaRPr lang="en-US" sz="1800" dirty="0" smtClean="0"/>
                    </a:p>
                    <a:p>
                      <a:pPr algn="ctr"/>
                      <a:r>
                        <a:rPr lang="en-US" sz="1800" dirty="0" smtClean="0"/>
                        <a:t>REGISTER</a:t>
                      </a:r>
                      <a:endParaRPr lang="en-US" sz="1800" dirty="0"/>
                    </a:p>
                  </a:txBody>
                  <a:tcPr/>
                </a:tc>
                <a:tc>
                  <a:txBody>
                    <a:bodyPr/>
                    <a:lstStyle/>
                    <a:p>
                      <a:pPr algn="ctr"/>
                      <a:r>
                        <a:rPr lang="en-US" sz="1800" dirty="0" smtClean="0"/>
                        <a:t>OPERAND </a:t>
                      </a:r>
                      <a:endParaRPr lang="en-US" sz="1800" dirty="0"/>
                    </a:p>
                  </a:txBody>
                  <a:tcPr/>
                </a:tc>
                <a:tc>
                  <a:txBody>
                    <a:bodyPr/>
                    <a:lstStyle/>
                    <a:p>
                      <a:pPr algn="ctr"/>
                      <a:r>
                        <a:rPr lang="en-US" sz="1800" dirty="0" smtClean="0"/>
                        <a:t>SIZES</a:t>
                      </a:r>
                      <a:endParaRPr lang="en-US" sz="1800" dirty="0"/>
                    </a:p>
                  </a:txBody>
                  <a:tcPr/>
                </a:tc>
              </a:tr>
              <a:tr h="324897">
                <a:tc vMerge="1">
                  <a:txBody>
                    <a:bodyPr/>
                    <a:lstStyle/>
                    <a:p>
                      <a:endParaRPr lang="en-US" dirty="0"/>
                    </a:p>
                  </a:txBody>
                  <a:tcPr/>
                </a:tc>
                <a:tc>
                  <a:txBody>
                    <a:bodyPr/>
                    <a:lstStyle/>
                    <a:p>
                      <a:pPr algn="ctr"/>
                      <a:r>
                        <a:rPr lang="en-US" sz="1800" dirty="0" smtClean="0"/>
                        <a:t>BYTE(REG-8)</a:t>
                      </a:r>
                      <a:endParaRPr lang="en-US" sz="1800" dirty="0">
                        <a:solidFill>
                          <a:srgbClr val="FF0000"/>
                        </a:solidFill>
                      </a:endParaRPr>
                    </a:p>
                  </a:txBody>
                  <a:tcPr/>
                </a:tc>
                <a:tc>
                  <a:txBody>
                    <a:bodyPr/>
                    <a:lstStyle/>
                    <a:p>
                      <a:pPr algn="ctr"/>
                      <a:r>
                        <a:rPr lang="en-US" sz="1600" dirty="0" smtClean="0"/>
                        <a:t>WORD (reg-16)</a:t>
                      </a:r>
                      <a:endParaRPr lang="en-US" sz="1600" dirty="0">
                        <a:solidFill>
                          <a:srgbClr val="FF0000"/>
                        </a:solidFill>
                      </a:endParaRPr>
                    </a:p>
                  </a:txBody>
                  <a:tcPr/>
                </a:tc>
              </a:tr>
              <a:tr h="445265">
                <a:tc>
                  <a:txBody>
                    <a:bodyPr/>
                    <a:lstStyle/>
                    <a:p>
                      <a:pPr algn="ctr"/>
                      <a:r>
                        <a:rPr lang="en-US" sz="1800" dirty="0" smtClean="0"/>
                        <a:t>ACCUMULATOR </a:t>
                      </a:r>
                      <a:endParaRPr lang="en-US" sz="1800" dirty="0"/>
                    </a:p>
                  </a:txBody>
                  <a:tcPr/>
                </a:tc>
                <a:tc>
                  <a:txBody>
                    <a:bodyPr/>
                    <a:lstStyle/>
                    <a:p>
                      <a:pPr algn="ctr"/>
                      <a:r>
                        <a:rPr lang="en-US" sz="1800" dirty="0" smtClean="0"/>
                        <a:t>AL,</a:t>
                      </a:r>
                      <a:r>
                        <a:rPr lang="en-US" sz="1800" baseline="0" dirty="0" smtClean="0"/>
                        <a:t> AH</a:t>
                      </a:r>
                      <a:endParaRPr lang="en-US" sz="1800" dirty="0"/>
                    </a:p>
                  </a:txBody>
                  <a:tcPr/>
                </a:tc>
                <a:tc>
                  <a:txBody>
                    <a:bodyPr/>
                    <a:lstStyle/>
                    <a:p>
                      <a:pPr algn="ctr"/>
                      <a:r>
                        <a:rPr lang="en-US" sz="1800" dirty="0" smtClean="0"/>
                        <a:t>AX</a:t>
                      </a:r>
                      <a:endParaRPr lang="en-US" sz="1800" dirty="0"/>
                    </a:p>
                  </a:txBody>
                  <a:tcPr/>
                </a:tc>
              </a:tr>
              <a:tr h="324897">
                <a:tc>
                  <a:txBody>
                    <a:bodyPr/>
                    <a:lstStyle/>
                    <a:p>
                      <a:pPr algn="ctr"/>
                      <a:r>
                        <a:rPr lang="en-US" sz="1800" dirty="0" smtClean="0"/>
                        <a:t>BASE</a:t>
                      </a:r>
                      <a:endParaRPr lang="en-US" sz="1800" dirty="0"/>
                    </a:p>
                  </a:txBody>
                  <a:tcPr/>
                </a:tc>
                <a:tc>
                  <a:txBody>
                    <a:bodyPr/>
                    <a:lstStyle/>
                    <a:p>
                      <a:pPr algn="ctr"/>
                      <a:r>
                        <a:rPr lang="en-US" sz="1800" dirty="0" smtClean="0"/>
                        <a:t>BL,BH</a:t>
                      </a:r>
                      <a:endParaRPr lang="en-US" sz="1800" dirty="0"/>
                    </a:p>
                  </a:txBody>
                  <a:tcPr/>
                </a:tc>
                <a:tc>
                  <a:txBody>
                    <a:bodyPr/>
                    <a:lstStyle/>
                    <a:p>
                      <a:pPr algn="ctr"/>
                      <a:r>
                        <a:rPr lang="en-US" sz="1800" dirty="0" smtClean="0"/>
                        <a:t>BX</a:t>
                      </a:r>
                      <a:endParaRPr lang="en-US" sz="1800" dirty="0"/>
                    </a:p>
                  </a:txBody>
                  <a:tcPr/>
                </a:tc>
              </a:tr>
              <a:tr h="324897">
                <a:tc>
                  <a:txBody>
                    <a:bodyPr/>
                    <a:lstStyle/>
                    <a:p>
                      <a:pPr algn="ctr"/>
                      <a:r>
                        <a:rPr lang="en-US" sz="1800" dirty="0" smtClean="0"/>
                        <a:t>COUNT</a:t>
                      </a:r>
                      <a:endParaRPr lang="en-US" sz="1800" dirty="0"/>
                    </a:p>
                  </a:txBody>
                  <a:tcPr/>
                </a:tc>
                <a:tc>
                  <a:txBody>
                    <a:bodyPr/>
                    <a:lstStyle/>
                    <a:p>
                      <a:pPr algn="ctr"/>
                      <a:r>
                        <a:rPr lang="en-US" sz="1800" dirty="0" smtClean="0"/>
                        <a:t>CL,CH</a:t>
                      </a:r>
                      <a:endParaRPr lang="en-US" sz="1800" dirty="0"/>
                    </a:p>
                  </a:txBody>
                  <a:tcPr/>
                </a:tc>
                <a:tc>
                  <a:txBody>
                    <a:bodyPr/>
                    <a:lstStyle/>
                    <a:p>
                      <a:pPr algn="ctr"/>
                      <a:r>
                        <a:rPr lang="en-US" sz="1800" dirty="0" smtClean="0"/>
                        <a:t>CX</a:t>
                      </a:r>
                      <a:endParaRPr lang="en-US" sz="1800" dirty="0"/>
                    </a:p>
                  </a:txBody>
                  <a:tcPr/>
                </a:tc>
              </a:tr>
              <a:tr h="324897">
                <a:tc>
                  <a:txBody>
                    <a:bodyPr/>
                    <a:lstStyle/>
                    <a:p>
                      <a:pPr algn="ctr"/>
                      <a:r>
                        <a:rPr lang="en-US" sz="1800" dirty="0" smtClean="0"/>
                        <a:t>DATA</a:t>
                      </a:r>
                      <a:endParaRPr lang="en-US" sz="1800" dirty="0"/>
                    </a:p>
                  </a:txBody>
                  <a:tcPr/>
                </a:tc>
                <a:tc>
                  <a:txBody>
                    <a:bodyPr/>
                    <a:lstStyle/>
                    <a:p>
                      <a:pPr algn="ctr"/>
                      <a:r>
                        <a:rPr lang="en-US" sz="1800" dirty="0" smtClean="0"/>
                        <a:t>DL,DH</a:t>
                      </a:r>
                      <a:endParaRPr lang="en-US" sz="1800" dirty="0"/>
                    </a:p>
                  </a:txBody>
                  <a:tcPr/>
                </a:tc>
                <a:tc>
                  <a:txBody>
                    <a:bodyPr/>
                    <a:lstStyle/>
                    <a:p>
                      <a:pPr algn="ctr"/>
                      <a:r>
                        <a:rPr lang="en-US" sz="1800" dirty="0" smtClean="0"/>
                        <a:t>DX</a:t>
                      </a:r>
                      <a:endParaRPr lang="en-US" sz="1800" dirty="0"/>
                    </a:p>
                  </a:txBody>
                  <a:tcPr/>
                </a:tc>
              </a:tr>
              <a:tr h="568570">
                <a:tc>
                  <a:txBody>
                    <a:bodyPr/>
                    <a:lstStyle/>
                    <a:p>
                      <a:pPr algn="ctr"/>
                      <a:r>
                        <a:rPr lang="en-US" sz="1800" dirty="0" smtClean="0"/>
                        <a:t>STACK POINTER</a:t>
                      </a:r>
                      <a:endParaRPr lang="en-US" sz="1800" dirty="0"/>
                    </a:p>
                  </a:txBody>
                  <a:tcPr/>
                </a:tc>
                <a:tc>
                  <a:txBody>
                    <a:bodyPr/>
                    <a:lstStyle/>
                    <a:p>
                      <a:pPr algn="ctr"/>
                      <a:r>
                        <a:rPr lang="en-US" sz="1800" dirty="0" smtClean="0"/>
                        <a:t>-</a:t>
                      </a:r>
                      <a:endParaRPr lang="en-US" sz="1800" dirty="0"/>
                    </a:p>
                  </a:txBody>
                  <a:tcPr/>
                </a:tc>
                <a:tc>
                  <a:txBody>
                    <a:bodyPr/>
                    <a:lstStyle/>
                    <a:p>
                      <a:pPr algn="ctr"/>
                      <a:r>
                        <a:rPr lang="en-US" sz="1800" dirty="0" smtClean="0"/>
                        <a:t>SP</a:t>
                      </a:r>
                      <a:endParaRPr lang="en-US" sz="1800" dirty="0"/>
                    </a:p>
                  </a:txBody>
                  <a:tcPr/>
                </a:tc>
              </a:tr>
              <a:tr h="445265">
                <a:tc>
                  <a:txBody>
                    <a:bodyPr/>
                    <a:lstStyle/>
                    <a:p>
                      <a:pPr algn="ctr"/>
                      <a:r>
                        <a:rPr lang="en-US" sz="1800" dirty="0" smtClean="0"/>
                        <a:t>BASE POINTER</a:t>
                      </a:r>
                      <a:endParaRPr lang="en-US" sz="1800" dirty="0"/>
                    </a:p>
                  </a:txBody>
                  <a:tcPr/>
                </a:tc>
                <a:tc>
                  <a:txBody>
                    <a:bodyPr/>
                    <a:lstStyle/>
                    <a:p>
                      <a:pPr algn="ctr"/>
                      <a:r>
                        <a:rPr lang="en-US" sz="1800" dirty="0" smtClean="0"/>
                        <a:t>-</a:t>
                      </a:r>
                      <a:endParaRPr lang="en-US" sz="1800" dirty="0"/>
                    </a:p>
                  </a:txBody>
                  <a:tcPr/>
                </a:tc>
                <a:tc>
                  <a:txBody>
                    <a:bodyPr/>
                    <a:lstStyle/>
                    <a:p>
                      <a:pPr algn="ctr"/>
                      <a:r>
                        <a:rPr lang="en-US" sz="1800" dirty="0" smtClean="0"/>
                        <a:t>BP</a:t>
                      </a:r>
                      <a:endParaRPr lang="en-US" sz="1800" dirty="0"/>
                    </a:p>
                  </a:txBody>
                  <a:tcPr/>
                </a:tc>
              </a:tr>
              <a:tr h="445265">
                <a:tc>
                  <a:txBody>
                    <a:bodyPr/>
                    <a:lstStyle/>
                    <a:p>
                      <a:pPr algn="ctr"/>
                      <a:r>
                        <a:rPr lang="en-US" sz="1800" dirty="0" smtClean="0"/>
                        <a:t>SOURCE INDEX</a:t>
                      </a:r>
                      <a:endParaRPr lang="en-US" sz="1800" dirty="0"/>
                    </a:p>
                  </a:txBody>
                  <a:tcPr/>
                </a:tc>
                <a:tc>
                  <a:txBody>
                    <a:bodyPr/>
                    <a:lstStyle/>
                    <a:p>
                      <a:pPr algn="ctr"/>
                      <a:r>
                        <a:rPr lang="en-US" sz="1800" dirty="0" smtClean="0"/>
                        <a:t>-</a:t>
                      </a:r>
                      <a:endParaRPr lang="en-US" sz="1800" dirty="0"/>
                    </a:p>
                  </a:txBody>
                  <a:tcPr/>
                </a:tc>
                <a:tc>
                  <a:txBody>
                    <a:bodyPr/>
                    <a:lstStyle/>
                    <a:p>
                      <a:pPr algn="ctr"/>
                      <a:r>
                        <a:rPr lang="en-US" sz="1800" dirty="0" smtClean="0"/>
                        <a:t>SI</a:t>
                      </a:r>
                      <a:endParaRPr lang="en-US" sz="1800" dirty="0"/>
                    </a:p>
                  </a:txBody>
                  <a:tcPr/>
                </a:tc>
              </a:tr>
              <a:tr h="568570">
                <a:tc>
                  <a:txBody>
                    <a:bodyPr/>
                    <a:lstStyle/>
                    <a:p>
                      <a:pPr algn="ctr"/>
                      <a:r>
                        <a:rPr lang="en-US" sz="1800" dirty="0" smtClean="0"/>
                        <a:t>DESTINATION INDEX</a:t>
                      </a:r>
                      <a:endParaRPr lang="en-US" sz="1800" dirty="0"/>
                    </a:p>
                  </a:txBody>
                  <a:tcPr/>
                </a:tc>
                <a:tc>
                  <a:txBody>
                    <a:bodyPr/>
                    <a:lstStyle/>
                    <a:p>
                      <a:pPr algn="ctr"/>
                      <a:r>
                        <a:rPr lang="en-US" sz="1800" dirty="0" smtClean="0"/>
                        <a:t>-</a:t>
                      </a:r>
                      <a:endParaRPr lang="en-US" sz="1800" dirty="0"/>
                    </a:p>
                  </a:txBody>
                  <a:tcPr/>
                </a:tc>
                <a:tc>
                  <a:txBody>
                    <a:bodyPr/>
                    <a:lstStyle/>
                    <a:p>
                      <a:pPr algn="ctr"/>
                      <a:r>
                        <a:rPr lang="en-US" sz="1800" dirty="0" smtClean="0"/>
                        <a:t>SI</a:t>
                      </a:r>
                      <a:endParaRPr lang="en-US" sz="1800" dirty="0"/>
                    </a:p>
                  </a:txBody>
                  <a:tcPr/>
                </a:tc>
              </a:tr>
              <a:tr h="568570">
                <a:tc>
                  <a:txBody>
                    <a:bodyPr/>
                    <a:lstStyle/>
                    <a:p>
                      <a:pPr algn="ctr"/>
                      <a:r>
                        <a:rPr lang="en-US" sz="1800" dirty="0" smtClean="0"/>
                        <a:t>CODE SEGMENT</a:t>
                      </a:r>
                      <a:endParaRPr lang="en-US" sz="1800" dirty="0"/>
                    </a:p>
                  </a:txBody>
                  <a:tcPr/>
                </a:tc>
                <a:tc>
                  <a:txBody>
                    <a:bodyPr/>
                    <a:lstStyle/>
                    <a:p>
                      <a:pPr algn="ctr"/>
                      <a:r>
                        <a:rPr lang="en-US" sz="1800" dirty="0" smtClean="0"/>
                        <a:t>-</a:t>
                      </a:r>
                      <a:endParaRPr lang="en-US" sz="1800" dirty="0"/>
                    </a:p>
                  </a:txBody>
                  <a:tcPr/>
                </a:tc>
                <a:tc>
                  <a:txBody>
                    <a:bodyPr/>
                    <a:lstStyle/>
                    <a:p>
                      <a:pPr algn="ctr"/>
                      <a:r>
                        <a:rPr lang="en-US" sz="1800" dirty="0" smtClean="0"/>
                        <a:t>CS</a:t>
                      </a:r>
                      <a:endParaRPr lang="en-US" sz="1800" dirty="0"/>
                    </a:p>
                  </a:txBody>
                  <a:tcPr/>
                </a:tc>
              </a:tr>
              <a:tr h="445265">
                <a:tc>
                  <a:txBody>
                    <a:bodyPr/>
                    <a:lstStyle/>
                    <a:p>
                      <a:pPr algn="ctr"/>
                      <a:r>
                        <a:rPr lang="en-US" sz="1800" dirty="0" smtClean="0"/>
                        <a:t>DATA SEGMENT</a:t>
                      </a:r>
                      <a:endParaRPr lang="en-US" sz="1800" dirty="0"/>
                    </a:p>
                  </a:txBody>
                  <a:tcPr/>
                </a:tc>
                <a:tc>
                  <a:txBody>
                    <a:bodyPr/>
                    <a:lstStyle/>
                    <a:p>
                      <a:pPr algn="ctr"/>
                      <a:r>
                        <a:rPr lang="en-US" sz="1800" dirty="0" smtClean="0"/>
                        <a:t>-</a:t>
                      </a:r>
                      <a:endParaRPr lang="en-US" sz="1800" dirty="0"/>
                    </a:p>
                  </a:txBody>
                  <a:tcPr/>
                </a:tc>
                <a:tc>
                  <a:txBody>
                    <a:bodyPr/>
                    <a:lstStyle/>
                    <a:p>
                      <a:pPr algn="ctr"/>
                      <a:r>
                        <a:rPr lang="en-US" sz="1800" dirty="0" smtClean="0"/>
                        <a:t>DS</a:t>
                      </a:r>
                      <a:endParaRPr lang="en-US" sz="1800" dirty="0"/>
                    </a:p>
                  </a:txBody>
                  <a:tcPr/>
                </a:tc>
              </a:tr>
              <a:tr h="568570">
                <a:tc>
                  <a:txBody>
                    <a:bodyPr/>
                    <a:lstStyle/>
                    <a:p>
                      <a:pPr algn="ctr"/>
                      <a:r>
                        <a:rPr lang="en-US" sz="1800" dirty="0" smtClean="0"/>
                        <a:t>STACK SEGMENT</a:t>
                      </a:r>
                      <a:endParaRPr lang="en-US" sz="1800" dirty="0"/>
                    </a:p>
                  </a:txBody>
                  <a:tcPr/>
                </a:tc>
                <a:tc>
                  <a:txBody>
                    <a:bodyPr/>
                    <a:lstStyle/>
                    <a:p>
                      <a:pPr algn="ctr"/>
                      <a:r>
                        <a:rPr lang="en-US" sz="1800" dirty="0" smtClean="0"/>
                        <a:t>-</a:t>
                      </a:r>
                      <a:endParaRPr lang="en-US" sz="1800" dirty="0"/>
                    </a:p>
                  </a:txBody>
                  <a:tcPr/>
                </a:tc>
                <a:tc>
                  <a:txBody>
                    <a:bodyPr/>
                    <a:lstStyle/>
                    <a:p>
                      <a:pPr algn="ctr"/>
                      <a:r>
                        <a:rPr lang="en-US" sz="1800" dirty="0" smtClean="0"/>
                        <a:t>SS</a:t>
                      </a:r>
                      <a:endParaRPr lang="en-US" sz="1800" dirty="0"/>
                    </a:p>
                  </a:txBody>
                  <a:tcPr/>
                </a:tc>
              </a:tr>
              <a:tr h="568570">
                <a:tc>
                  <a:txBody>
                    <a:bodyPr/>
                    <a:lstStyle/>
                    <a:p>
                      <a:pPr algn="ctr"/>
                      <a:r>
                        <a:rPr lang="en-US" sz="1800" dirty="0" smtClean="0"/>
                        <a:t>EXTRA SEGMENT</a:t>
                      </a:r>
                      <a:endParaRPr lang="en-US" sz="1800" dirty="0"/>
                    </a:p>
                  </a:txBody>
                  <a:tcPr/>
                </a:tc>
                <a:tc>
                  <a:txBody>
                    <a:bodyPr/>
                    <a:lstStyle/>
                    <a:p>
                      <a:pPr algn="ctr"/>
                      <a:r>
                        <a:rPr lang="en-US" sz="1800" dirty="0" smtClean="0"/>
                        <a:t>-</a:t>
                      </a:r>
                      <a:endParaRPr lang="en-US" sz="1800" dirty="0"/>
                    </a:p>
                  </a:txBody>
                  <a:tcPr/>
                </a:tc>
                <a:tc>
                  <a:txBody>
                    <a:bodyPr/>
                    <a:lstStyle/>
                    <a:p>
                      <a:pPr algn="ctr"/>
                      <a:r>
                        <a:rPr lang="en-US" sz="1800" dirty="0" smtClean="0"/>
                        <a:t>ES</a:t>
                      </a:r>
                      <a:endParaRPr lang="en-US" sz="1800"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67669"/>
            <a:ext cx="6553200" cy="535531"/>
          </a:xfrm>
          <a:prstGeom prst="rect">
            <a:avLst/>
          </a:prstGeom>
        </p:spPr>
        <p:txBody>
          <a:bodyPr wrap="square">
            <a:spAutoFit/>
          </a:bodyPr>
          <a:lstStyle/>
          <a:p>
            <a:pPr marL="990600" lvl="1" indent="-533400">
              <a:lnSpc>
                <a:spcPct val="90000"/>
              </a:lnSpc>
              <a:buFont typeface="Wingdings" pitchFamily="2" charset="2"/>
              <a:buAutoNum type="arabicPeriod"/>
            </a:pPr>
            <a:r>
              <a:rPr lang="en-US" sz="3200" b="1" dirty="0" smtClean="0">
                <a:solidFill>
                  <a:srgbClr val="C00000"/>
                </a:solidFill>
                <a:latin typeface="Times New Roman" pitchFamily="18" charset="0"/>
                <a:cs typeface="Times New Roman" pitchFamily="18" charset="0"/>
              </a:rPr>
              <a:t>Immediate Addressing Mode</a:t>
            </a:r>
          </a:p>
        </p:txBody>
      </p:sp>
      <p:sp>
        <p:nvSpPr>
          <p:cNvPr id="3" name="Rectangle 2"/>
          <p:cNvSpPr/>
          <p:nvPr/>
        </p:nvSpPr>
        <p:spPr>
          <a:xfrm>
            <a:off x="685800" y="1524000"/>
            <a:ext cx="8077200" cy="3416320"/>
          </a:xfrm>
          <a:prstGeom prst="rect">
            <a:avLst/>
          </a:prstGeom>
        </p:spPr>
        <p:txBody>
          <a:bodyPr wrap="square">
            <a:spAutoFit/>
          </a:bodyPr>
          <a:lstStyle/>
          <a:p>
            <a:pPr>
              <a:buFont typeface="Wingdings" pitchFamily="2" charset="2"/>
              <a:buNone/>
            </a:pPr>
            <a:r>
              <a:rPr lang="en-US" sz="2400" dirty="0" smtClean="0"/>
              <a:t>The data is part of instruction itself and is available in successive bytes of instruction code.</a:t>
            </a:r>
          </a:p>
          <a:p>
            <a:pPr>
              <a:buFont typeface="Wingdings" pitchFamily="2" charset="2"/>
              <a:buNone/>
            </a:pPr>
            <a:r>
              <a:rPr lang="en-US" sz="2400" dirty="0" smtClean="0"/>
              <a:t> Example:  - </a:t>
            </a:r>
          </a:p>
          <a:p>
            <a:pPr>
              <a:buFont typeface="Wingdings" pitchFamily="2" charset="2"/>
              <a:buNone/>
            </a:pPr>
            <a:r>
              <a:rPr lang="en-US" sz="2400" dirty="0" smtClean="0"/>
              <a:t> </a:t>
            </a:r>
            <a:r>
              <a:rPr lang="en-US" sz="2400" dirty="0" smtClean="0">
                <a:solidFill>
                  <a:srgbClr val="00B050"/>
                </a:solidFill>
              </a:rPr>
              <a:t>MOV</a:t>
            </a:r>
            <a:r>
              <a:rPr lang="en-US" sz="2400" dirty="0" smtClean="0"/>
              <a:t> </a:t>
            </a:r>
            <a:r>
              <a:rPr lang="en-US" sz="2400" dirty="0" smtClean="0">
                <a:solidFill>
                  <a:srgbClr val="0070C0"/>
                </a:solidFill>
              </a:rPr>
              <a:t>AL</a:t>
            </a:r>
            <a:r>
              <a:rPr lang="en-US" sz="2400" dirty="0" smtClean="0"/>
              <a:t>,</a:t>
            </a:r>
            <a:r>
              <a:rPr lang="en-US" sz="2400" dirty="0" smtClean="0">
                <a:solidFill>
                  <a:srgbClr val="7030A0"/>
                </a:solidFill>
              </a:rPr>
              <a:t>26H </a:t>
            </a:r>
            <a:r>
              <a:rPr lang="en-US" sz="2400" dirty="0" smtClean="0"/>
              <a:t> ;   copies 8-bit data 26H in to  AL register </a:t>
            </a:r>
          </a:p>
          <a:p>
            <a:pPr>
              <a:buFont typeface="Wingdings" pitchFamily="2" charset="2"/>
              <a:buNone/>
            </a:pPr>
            <a:r>
              <a:rPr lang="en-US" sz="2400" dirty="0" smtClean="0"/>
              <a:t>			 (since </a:t>
            </a:r>
            <a:r>
              <a:rPr lang="en-US" sz="2400" dirty="0" smtClean="0">
                <a:solidFill>
                  <a:srgbClr val="0070C0"/>
                </a:solidFill>
              </a:rPr>
              <a:t>AL</a:t>
            </a:r>
            <a:r>
              <a:rPr lang="en-US" sz="2400" dirty="0" smtClean="0"/>
              <a:t> is 8-bit register)</a:t>
            </a:r>
          </a:p>
          <a:p>
            <a:pPr>
              <a:buFont typeface="Wingdings" pitchFamily="2" charset="2"/>
              <a:buNone/>
            </a:pPr>
            <a:r>
              <a:rPr lang="en-US" sz="2400" dirty="0" smtClean="0"/>
              <a:t>Example:-</a:t>
            </a:r>
          </a:p>
          <a:p>
            <a:pPr>
              <a:buFont typeface="Wingdings" pitchFamily="2" charset="2"/>
              <a:buNone/>
            </a:pPr>
            <a:r>
              <a:rPr lang="en-US" sz="2400" dirty="0" smtClean="0">
                <a:solidFill>
                  <a:srgbClr val="00B050"/>
                </a:solidFill>
              </a:rPr>
              <a:t>MOV</a:t>
            </a:r>
            <a:r>
              <a:rPr lang="en-US" sz="2400" dirty="0" smtClean="0"/>
              <a:t> </a:t>
            </a:r>
            <a:r>
              <a:rPr lang="en-US" sz="2400" dirty="0" smtClean="0">
                <a:solidFill>
                  <a:srgbClr val="0070C0"/>
                </a:solidFill>
              </a:rPr>
              <a:t>AX</a:t>
            </a:r>
            <a:r>
              <a:rPr lang="en-US" sz="2400" dirty="0" smtClean="0"/>
              <a:t>, </a:t>
            </a:r>
            <a:r>
              <a:rPr lang="en-US" sz="2400" dirty="0" smtClean="0">
                <a:solidFill>
                  <a:srgbClr val="7030A0"/>
                </a:solidFill>
              </a:rPr>
              <a:t>4653H</a:t>
            </a:r>
            <a:r>
              <a:rPr lang="en-US" sz="2400" dirty="0" smtClean="0"/>
              <a:t>  ; copies 16-bit data 4653H in to ax register pair</a:t>
            </a:r>
          </a:p>
          <a:p>
            <a:pPr>
              <a:buFont typeface="Wingdings" pitchFamily="2" charset="2"/>
              <a:buNone/>
            </a:pPr>
            <a:r>
              <a:rPr lang="en-US" sz="2400" dirty="0" smtClean="0"/>
              <a:t>	( Since </a:t>
            </a:r>
            <a:r>
              <a:rPr lang="en-US" sz="2400" dirty="0" smtClean="0">
                <a:solidFill>
                  <a:srgbClr val="0070C0"/>
                </a:solidFill>
              </a:rPr>
              <a:t>AX</a:t>
            </a:r>
            <a:r>
              <a:rPr lang="en-US" sz="2400" dirty="0" smtClean="0"/>
              <a:t> is pair of  two 8-bit </a:t>
            </a:r>
            <a:r>
              <a:rPr lang="en-US" sz="2400" dirty="0" smtClean="0">
                <a:solidFill>
                  <a:srgbClr val="0070C0"/>
                </a:solidFill>
              </a:rPr>
              <a:t>AL</a:t>
            </a:r>
            <a:r>
              <a:rPr lang="en-US" sz="2400" dirty="0" smtClean="0"/>
              <a:t> &amp; </a:t>
            </a:r>
            <a:r>
              <a:rPr lang="en-US" sz="2400" dirty="0" smtClean="0">
                <a:solidFill>
                  <a:srgbClr val="0070C0"/>
                </a:solidFill>
              </a:rPr>
              <a:t>AH</a:t>
            </a:r>
            <a:r>
              <a:rPr lang="en-US" sz="2400" dirty="0" smtClean="0"/>
              <a:t> registers)</a:t>
            </a:r>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685800"/>
            <a:ext cx="5715000" cy="535531"/>
          </a:xfrm>
          <a:prstGeom prst="rect">
            <a:avLst/>
          </a:prstGeom>
        </p:spPr>
        <p:txBody>
          <a:bodyPr wrap="square">
            <a:spAutoFit/>
          </a:bodyPr>
          <a:lstStyle/>
          <a:p>
            <a:pPr marL="990600" lvl="1" indent="-533400">
              <a:lnSpc>
                <a:spcPct val="90000"/>
              </a:lnSpc>
            </a:pPr>
            <a:r>
              <a:rPr lang="en-US" sz="3200" b="1" dirty="0" smtClean="0">
                <a:solidFill>
                  <a:srgbClr val="C00000"/>
                </a:solidFill>
                <a:latin typeface="Times New Roman" pitchFamily="18" charset="0"/>
                <a:cs typeface="Times New Roman" pitchFamily="18" charset="0"/>
              </a:rPr>
              <a:t>2. Direct Addressing Mode</a:t>
            </a:r>
          </a:p>
        </p:txBody>
      </p:sp>
      <p:sp>
        <p:nvSpPr>
          <p:cNvPr id="3" name="Rectangle 2"/>
          <p:cNvSpPr/>
          <p:nvPr/>
        </p:nvSpPr>
        <p:spPr>
          <a:xfrm>
            <a:off x="609600" y="1295400"/>
            <a:ext cx="7543800" cy="2185214"/>
          </a:xfrm>
          <a:prstGeom prst="rect">
            <a:avLst/>
          </a:prstGeom>
        </p:spPr>
        <p:txBody>
          <a:bodyPr wrap="square">
            <a:spAutoFit/>
          </a:bodyPr>
          <a:lstStyle/>
          <a:p>
            <a:pPr algn="just">
              <a:buFont typeface="Wingdings" pitchFamily="2" charset="2"/>
              <a:buNone/>
            </a:pPr>
            <a:r>
              <a:rPr lang="en-US" sz="2400" dirty="0" smtClean="0"/>
              <a:t>The instruction operands specifies in memory address (offset)  where data is located.</a:t>
            </a:r>
          </a:p>
          <a:p>
            <a:pPr algn="just">
              <a:buFont typeface="Wingdings" pitchFamily="2" charset="2"/>
              <a:buNone/>
            </a:pPr>
            <a:endParaRPr lang="en-US" sz="2000" dirty="0" smtClean="0"/>
          </a:p>
          <a:p>
            <a:pPr algn="just">
              <a:buFont typeface="Wingdings" pitchFamily="2" charset="2"/>
              <a:buNone/>
            </a:pPr>
            <a:r>
              <a:rPr lang="en-US" sz="2000" dirty="0" smtClean="0"/>
              <a:t>Example:-</a:t>
            </a:r>
          </a:p>
          <a:p>
            <a:pPr algn="just">
              <a:buFont typeface="Wingdings" pitchFamily="2" charset="2"/>
              <a:buNone/>
            </a:pPr>
            <a:r>
              <a:rPr lang="en-US" sz="2400" dirty="0" smtClean="0"/>
              <a:t> </a:t>
            </a:r>
            <a:r>
              <a:rPr lang="en-US" sz="2400" dirty="0" smtClean="0">
                <a:solidFill>
                  <a:srgbClr val="00B050"/>
                </a:solidFill>
              </a:rPr>
              <a:t>MOV</a:t>
            </a:r>
            <a:r>
              <a:rPr lang="en-US" sz="2400" dirty="0" smtClean="0"/>
              <a:t> </a:t>
            </a:r>
            <a:r>
              <a:rPr lang="en-US" sz="2400" dirty="0" smtClean="0">
                <a:solidFill>
                  <a:srgbClr val="0070C0"/>
                </a:solidFill>
              </a:rPr>
              <a:t>AX</a:t>
            </a:r>
            <a:r>
              <a:rPr lang="en-US" sz="2400" dirty="0" smtClean="0"/>
              <a:t>, </a:t>
            </a:r>
            <a:r>
              <a:rPr lang="en-US" sz="2400" dirty="0" smtClean="0">
                <a:solidFill>
                  <a:srgbClr val="7030A0"/>
                </a:solidFill>
              </a:rPr>
              <a:t>[5000]</a:t>
            </a:r>
            <a:r>
              <a:rPr lang="en-US" sz="2400" dirty="0" smtClean="0"/>
              <a:t> ; </a:t>
            </a:r>
            <a:r>
              <a:rPr lang="en-US" sz="2000" dirty="0" smtClean="0"/>
              <a:t>5000 is a Offset Address [offset]  directly written in the address.</a:t>
            </a:r>
            <a:endParaRPr lang="en-US" sz="2000" dirty="0"/>
          </a:p>
        </p:txBody>
      </p:sp>
      <p:grpSp>
        <p:nvGrpSpPr>
          <p:cNvPr id="10" name="Group 9"/>
          <p:cNvGrpSpPr/>
          <p:nvPr/>
        </p:nvGrpSpPr>
        <p:grpSpPr>
          <a:xfrm>
            <a:off x="2286000" y="3505200"/>
            <a:ext cx="3818674" cy="838200"/>
            <a:chOff x="1828800" y="3962400"/>
            <a:chExt cx="3818674" cy="838200"/>
          </a:xfrm>
        </p:grpSpPr>
        <p:sp>
          <p:nvSpPr>
            <p:cNvPr id="4" name="Rectangle 3"/>
            <p:cNvSpPr/>
            <p:nvPr/>
          </p:nvSpPr>
          <p:spPr>
            <a:xfrm>
              <a:off x="1828800" y="3962400"/>
              <a:ext cx="3818674" cy="369332"/>
            </a:xfrm>
            <a:prstGeom prst="rect">
              <a:avLst/>
            </a:prstGeom>
          </p:spPr>
          <p:txBody>
            <a:bodyPr wrap="none">
              <a:spAutoFit/>
            </a:bodyPr>
            <a:lstStyle/>
            <a:p>
              <a:r>
                <a:rPr lang="en-US" dirty="0" smtClean="0"/>
                <a:t>Instruction		Memory</a:t>
              </a:r>
              <a:endParaRPr lang="en-US" dirty="0"/>
            </a:p>
          </p:txBody>
        </p:sp>
        <p:grpSp>
          <p:nvGrpSpPr>
            <p:cNvPr id="5" name="Group 7"/>
            <p:cNvGrpSpPr>
              <a:grpSpLocks/>
            </p:cNvGrpSpPr>
            <p:nvPr/>
          </p:nvGrpSpPr>
          <p:grpSpPr bwMode="auto">
            <a:xfrm>
              <a:off x="1828800" y="4419600"/>
              <a:ext cx="3810000" cy="381000"/>
              <a:chOff x="1488" y="1440"/>
              <a:chExt cx="2400" cy="240"/>
            </a:xfrm>
          </p:grpSpPr>
          <p:sp>
            <p:nvSpPr>
              <p:cNvPr id="6" name="Rectangle 5"/>
              <p:cNvSpPr>
                <a:spLocks noChangeArrowheads="1"/>
              </p:cNvSpPr>
              <p:nvPr/>
            </p:nvSpPr>
            <p:spPr bwMode="auto">
              <a:xfrm>
                <a:off x="1488" y="1440"/>
                <a:ext cx="720" cy="240"/>
              </a:xfrm>
              <a:prstGeom prst="rect">
                <a:avLst/>
              </a:prstGeom>
              <a:solidFill>
                <a:schemeClr val="bg2"/>
              </a:solidFill>
              <a:ln w="9525">
                <a:solidFill>
                  <a:schemeClr val="tx1"/>
                </a:solidFill>
                <a:miter lim="800000"/>
                <a:headEnd/>
                <a:tailEnd/>
              </a:ln>
              <a:effectLst/>
            </p:spPr>
            <p:txBody>
              <a:bodyPr wrap="none" anchor="ctr"/>
              <a:lstStyle/>
              <a:p>
                <a:pPr algn="ctr"/>
                <a:r>
                  <a:rPr lang="en-US" sz="2000" b="1" dirty="0">
                    <a:solidFill>
                      <a:srgbClr val="7030A0"/>
                    </a:solidFill>
                  </a:rPr>
                  <a:t>EA</a:t>
                </a:r>
              </a:p>
            </p:txBody>
          </p:sp>
          <p:sp>
            <p:nvSpPr>
              <p:cNvPr id="7" name="Rectangle 6"/>
              <p:cNvSpPr>
                <a:spLocks noChangeArrowheads="1"/>
              </p:cNvSpPr>
              <p:nvPr/>
            </p:nvSpPr>
            <p:spPr bwMode="auto">
              <a:xfrm>
                <a:off x="3168" y="1440"/>
                <a:ext cx="720" cy="240"/>
              </a:xfrm>
              <a:prstGeom prst="rect">
                <a:avLst/>
              </a:prstGeom>
              <a:solidFill>
                <a:schemeClr val="bg2"/>
              </a:solidFill>
              <a:ln w="9525">
                <a:solidFill>
                  <a:schemeClr val="tx1"/>
                </a:solidFill>
                <a:miter lim="800000"/>
                <a:headEnd/>
                <a:tailEnd/>
              </a:ln>
              <a:effectLst/>
            </p:spPr>
            <p:txBody>
              <a:bodyPr wrap="none" anchor="ctr"/>
              <a:lstStyle/>
              <a:p>
                <a:pPr algn="ctr"/>
                <a:r>
                  <a:rPr lang="en-US" sz="2000" dirty="0" smtClean="0">
                    <a:solidFill>
                      <a:schemeClr val="tx2"/>
                    </a:solidFill>
                  </a:rPr>
                  <a:t>Data me</a:t>
                </a:r>
                <a:endParaRPr lang="en-US" sz="2000" dirty="0">
                  <a:solidFill>
                    <a:schemeClr val="tx2"/>
                  </a:solidFill>
                </a:endParaRPr>
              </a:p>
            </p:txBody>
          </p:sp>
          <p:sp>
            <p:nvSpPr>
              <p:cNvPr id="8" name="Line 6"/>
              <p:cNvSpPr>
                <a:spLocks noChangeShapeType="1"/>
              </p:cNvSpPr>
              <p:nvPr/>
            </p:nvSpPr>
            <p:spPr bwMode="auto">
              <a:xfrm>
                <a:off x="2208" y="1584"/>
                <a:ext cx="960" cy="0"/>
              </a:xfrm>
              <a:prstGeom prst="line">
                <a:avLst/>
              </a:prstGeom>
              <a:noFill/>
              <a:ln w="9525">
                <a:solidFill>
                  <a:schemeClr val="tx1"/>
                </a:solidFill>
                <a:round/>
                <a:headEnd/>
                <a:tailEnd type="triangle" w="med" len="med"/>
              </a:ln>
              <a:effectLst/>
            </p:spPr>
            <p:txBody>
              <a:bodyPr wrap="none"/>
              <a:lstStyle/>
              <a:p>
                <a:endParaRPr lang="en-US"/>
              </a:p>
            </p:txBody>
          </p:sp>
        </p:grpSp>
      </p:grpSp>
      <p:sp>
        <p:nvSpPr>
          <p:cNvPr id="9" name="TextBox 8"/>
          <p:cNvSpPr txBox="1"/>
          <p:nvPr/>
        </p:nvSpPr>
        <p:spPr>
          <a:xfrm>
            <a:off x="5790711" y="3124200"/>
            <a:ext cx="2646878" cy="369332"/>
          </a:xfrm>
          <a:prstGeom prst="rect">
            <a:avLst/>
          </a:prstGeom>
          <a:noFill/>
        </p:spPr>
        <p:txBody>
          <a:bodyPr wrap="none" rtlCol="0">
            <a:spAutoFit/>
          </a:bodyPr>
          <a:lstStyle/>
          <a:p>
            <a:r>
              <a:rPr lang="en-US" dirty="0" smtClean="0">
                <a:solidFill>
                  <a:srgbClr val="7030A0"/>
                </a:solidFill>
              </a:rPr>
              <a:t>offset Address is 5000H</a:t>
            </a:r>
            <a:endParaRPr lang="en-US" dirty="0">
              <a:solidFill>
                <a:srgbClr val="7030A0"/>
              </a:solidFill>
            </a:endParaRPr>
          </a:p>
        </p:txBody>
      </p:sp>
      <p:sp>
        <p:nvSpPr>
          <p:cNvPr id="12" name="TextBox 11"/>
          <p:cNvSpPr txBox="1"/>
          <p:nvPr/>
        </p:nvSpPr>
        <p:spPr>
          <a:xfrm>
            <a:off x="228600" y="4495800"/>
            <a:ext cx="8977138" cy="923330"/>
          </a:xfrm>
          <a:prstGeom prst="rect">
            <a:avLst/>
          </a:prstGeom>
          <a:noFill/>
        </p:spPr>
        <p:txBody>
          <a:bodyPr wrap="none" rtlCol="0">
            <a:spAutoFit/>
          </a:bodyPr>
          <a:lstStyle/>
          <a:p>
            <a:r>
              <a:rPr lang="en-US" dirty="0" smtClean="0"/>
              <a:t>Data resides in a memory location in data segment(DS), whose Effective Address </a:t>
            </a:r>
          </a:p>
          <a:p>
            <a:r>
              <a:rPr lang="en-US" dirty="0" smtClean="0"/>
              <a:t>is computed using </a:t>
            </a:r>
            <a:r>
              <a:rPr lang="en-US" b="1" dirty="0" smtClean="0">
                <a:solidFill>
                  <a:srgbClr val="7030A0"/>
                </a:solidFill>
              </a:rPr>
              <a:t>5000H </a:t>
            </a:r>
            <a:r>
              <a:rPr lang="en-US" dirty="0" smtClean="0"/>
              <a:t>as the</a:t>
            </a:r>
            <a:r>
              <a:rPr lang="en-US" b="1" dirty="0" smtClean="0">
                <a:solidFill>
                  <a:srgbClr val="7030A0"/>
                </a:solidFill>
              </a:rPr>
              <a:t> offset address &amp; </a:t>
            </a:r>
            <a:r>
              <a:rPr lang="en-US" dirty="0" smtClean="0">
                <a:solidFill>
                  <a:srgbClr val="7030A0"/>
                </a:solidFill>
              </a:rPr>
              <a:t>content</a:t>
            </a:r>
            <a:r>
              <a:rPr lang="en-US" b="1" dirty="0" smtClean="0">
                <a:solidFill>
                  <a:srgbClr val="7030A0"/>
                </a:solidFill>
              </a:rPr>
              <a:t> DS </a:t>
            </a:r>
            <a:r>
              <a:rPr lang="en-US" dirty="0" smtClean="0"/>
              <a:t>as segment address </a:t>
            </a:r>
          </a:p>
          <a:p>
            <a:endParaRPr lang="en-US" dirty="0"/>
          </a:p>
        </p:txBody>
      </p:sp>
      <p:sp>
        <p:nvSpPr>
          <p:cNvPr id="13" name="TextBox 12"/>
          <p:cNvSpPr txBox="1"/>
          <p:nvPr/>
        </p:nvSpPr>
        <p:spPr>
          <a:xfrm>
            <a:off x="1219200" y="5410200"/>
            <a:ext cx="6232796" cy="461665"/>
          </a:xfrm>
          <a:prstGeom prst="rect">
            <a:avLst/>
          </a:prstGeom>
          <a:noFill/>
        </p:spPr>
        <p:txBody>
          <a:bodyPr wrap="none" rtlCol="0">
            <a:spAutoFit/>
          </a:bodyPr>
          <a:lstStyle/>
          <a:p>
            <a:r>
              <a:rPr lang="en-US" b="1" dirty="0" smtClean="0">
                <a:solidFill>
                  <a:srgbClr val="7030A0"/>
                </a:solidFill>
              </a:rPr>
              <a:t>Effective Address {EA}</a:t>
            </a:r>
            <a:r>
              <a:rPr lang="en-US" dirty="0" smtClean="0"/>
              <a:t>  here is = </a:t>
            </a:r>
            <a:r>
              <a:rPr lang="en-US" sz="2400" b="1" dirty="0" smtClean="0">
                <a:latin typeface="Times New Roman" pitchFamily="18" charset="0"/>
                <a:cs typeface="Times New Roman" pitchFamily="18" charset="0"/>
              </a:rPr>
              <a:t>10H * DS+ 5000H</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762000"/>
            <a:ext cx="5791200" cy="535531"/>
          </a:xfrm>
          <a:prstGeom prst="rect">
            <a:avLst/>
          </a:prstGeom>
        </p:spPr>
        <p:txBody>
          <a:bodyPr wrap="square">
            <a:spAutoFit/>
          </a:bodyPr>
          <a:lstStyle/>
          <a:p>
            <a:pPr marL="990600" lvl="1" indent="-533400">
              <a:lnSpc>
                <a:spcPct val="90000"/>
              </a:lnSpc>
            </a:pPr>
            <a:r>
              <a:rPr lang="en-US" sz="3200" b="1" dirty="0" smtClean="0">
                <a:solidFill>
                  <a:srgbClr val="C00000"/>
                </a:solidFill>
                <a:latin typeface="Times New Roman" pitchFamily="18" charset="0"/>
                <a:cs typeface="Times New Roman" pitchFamily="18" charset="0"/>
              </a:rPr>
              <a:t>3. Register Addressing Mode</a:t>
            </a:r>
          </a:p>
        </p:txBody>
      </p:sp>
      <p:sp>
        <p:nvSpPr>
          <p:cNvPr id="3" name="TextBox 2"/>
          <p:cNvSpPr txBox="1"/>
          <p:nvPr/>
        </p:nvSpPr>
        <p:spPr>
          <a:xfrm>
            <a:off x="762000" y="1487269"/>
            <a:ext cx="7728398" cy="2308324"/>
          </a:xfrm>
          <a:prstGeom prst="rect">
            <a:avLst/>
          </a:prstGeom>
          <a:noFill/>
        </p:spPr>
        <p:txBody>
          <a:bodyPr wrap="none" rtlCol="0">
            <a:spAutoFit/>
          </a:bodyPr>
          <a:lstStyle/>
          <a:p>
            <a:r>
              <a:rPr lang="en-US" dirty="0" smtClean="0"/>
              <a:t>Refers the data in a register (or) in a register pair . All the registers, except</a:t>
            </a:r>
          </a:p>
          <a:p>
            <a:r>
              <a:rPr lang="en-US" dirty="0" smtClean="0"/>
              <a:t>IP, may be used in this mode.</a:t>
            </a:r>
          </a:p>
          <a:p>
            <a:endParaRPr lang="en-US" dirty="0" smtClean="0"/>
          </a:p>
          <a:p>
            <a:r>
              <a:rPr lang="en-US" dirty="0" err="1" smtClean="0"/>
              <a:t>Eg</a:t>
            </a:r>
            <a:r>
              <a:rPr lang="en-US" dirty="0" smtClean="0"/>
              <a:t>: -</a:t>
            </a:r>
          </a:p>
          <a:p>
            <a:endParaRPr lang="en-US" dirty="0" smtClean="0"/>
          </a:p>
          <a:p>
            <a:r>
              <a:rPr lang="en-US" dirty="0" smtClean="0">
                <a:solidFill>
                  <a:srgbClr val="00B050"/>
                </a:solidFill>
              </a:rPr>
              <a:t>MOV</a:t>
            </a:r>
            <a:r>
              <a:rPr lang="en-US" dirty="0" smtClean="0"/>
              <a:t> </a:t>
            </a:r>
            <a:r>
              <a:rPr lang="en-US" dirty="0" smtClean="0">
                <a:solidFill>
                  <a:srgbClr val="0070C0"/>
                </a:solidFill>
              </a:rPr>
              <a:t>AX</a:t>
            </a:r>
            <a:r>
              <a:rPr lang="en-US" dirty="0" smtClean="0"/>
              <a:t>, </a:t>
            </a:r>
            <a:r>
              <a:rPr lang="en-US" dirty="0" smtClean="0">
                <a:solidFill>
                  <a:srgbClr val="0070C0"/>
                </a:solidFill>
              </a:rPr>
              <a:t>CX</a:t>
            </a:r>
            <a:r>
              <a:rPr lang="en-US" dirty="0" smtClean="0">
                <a:solidFill>
                  <a:srgbClr val="00B0F0"/>
                </a:solidFill>
              </a:rPr>
              <a:t> ;  </a:t>
            </a:r>
            <a:r>
              <a:rPr lang="en-US" dirty="0" smtClean="0"/>
              <a:t>copies 16-bit content of CX into AX register pair</a:t>
            </a:r>
          </a:p>
          <a:p>
            <a:endParaRPr lang="en-US" dirty="0" smtClean="0">
              <a:solidFill>
                <a:srgbClr val="00B0F0"/>
              </a:solidFill>
            </a:endParaRPr>
          </a:p>
          <a:p>
            <a:r>
              <a:rPr lang="en-US" dirty="0" smtClean="0">
                <a:solidFill>
                  <a:srgbClr val="00B050"/>
                </a:solidFill>
              </a:rPr>
              <a:t>MOV</a:t>
            </a:r>
            <a:r>
              <a:rPr lang="en-US" dirty="0" smtClean="0"/>
              <a:t> </a:t>
            </a:r>
            <a:r>
              <a:rPr lang="en-US" dirty="0" smtClean="0">
                <a:solidFill>
                  <a:srgbClr val="0070C0"/>
                </a:solidFill>
              </a:rPr>
              <a:t>AL</a:t>
            </a:r>
            <a:r>
              <a:rPr lang="en-US" dirty="0" smtClean="0"/>
              <a:t>, </a:t>
            </a:r>
            <a:r>
              <a:rPr lang="en-US" dirty="0" smtClean="0">
                <a:solidFill>
                  <a:srgbClr val="0070C0"/>
                </a:solidFill>
              </a:rPr>
              <a:t>CL</a:t>
            </a:r>
            <a:r>
              <a:rPr lang="en-US" dirty="0" smtClean="0">
                <a:solidFill>
                  <a:srgbClr val="00B0F0"/>
                </a:solidFill>
              </a:rPr>
              <a:t> ;  </a:t>
            </a:r>
            <a:r>
              <a:rPr lang="en-US" dirty="0" smtClean="0"/>
              <a:t>copies 8-bit content of CL into AL register</a:t>
            </a:r>
            <a:endParaRPr lang="en-US" dirty="0"/>
          </a:p>
        </p:txBody>
      </p:sp>
      <p:grpSp>
        <p:nvGrpSpPr>
          <p:cNvPr id="9" name="Group 8"/>
          <p:cNvGrpSpPr/>
          <p:nvPr/>
        </p:nvGrpSpPr>
        <p:grpSpPr>
          <a:xfrm>
            <a:off x="1752600" y="4431268"/>
            <a:ext cx="4267200" cy="826532"/>
            <a:chOff x="1752600" y="4431268"/>
            <a:chExt cx="4267200" cy="826532"/>
          </a:xfrm>
        </p:grpSpPr>
        <p:grpSp>
          <p:nvGrpSpPr>
            <p:cNvPr id="4" name="Group 3"/>
            <p:cNvGrpSpPr/>
            <p:nvPr/>
          </p:nvGrpSpPr>
          <p:grpSpPr>
            <a:xfrm>
              <a:off x="1752600" y="4876800"/>
              <a:ext cx="4267200" cy="381000"/>
              <a:chOff x="2133600" y="6096000"/>
              <a:chExt cx="4267200" cy="381000"/>
            </a:xfrm>
          </p:grpSpPr>
          <p:sp>
            <p:nvSpPr>
              <p:cNvPr id="5" name="Rectangle 5"/>
              <p:cNvSpPr>
                <a:spLocks noChangeArrowheads="1"/>
              </p:cNvSpPr>
              <p:nvPr/>
            </p:nvSpPr>
            <p:spPr bwMode="auto">
              <a:xfrm>
                <a:off x="2133600" y="6096000"/>
                <a:ext cx="1600200" cy="381000"/>
              </a:xfrm>
              <a:prstGeom prst="rect">
                <a:avLst/>
              </a:prstGeom>
              <a:solidFill>
                <a:schemeClr val="bg2"/>
              </a:solidFill>
              <a:ln w="9525">
                <a:solidFill>
                  <a:schemeClr val="tx1"/>
                </a:solidFill>
                <a:miter lim="800000"/>
                <a:headEnd/>
                <a:tailEnd/>
              </a:ln>
              <a:effectLst/>
            </p:spPr>
            <p:txBody>
              <a:bodyPr wrap="none" anchor="ctr"/>
              <a:lstStyle/>
              <a:p>
                <a:pPr algn="ctr" eaLnBrk="0" hangingPunct="0"/>
                <a:r>
                  <a:rPr lang="en-US" sz="1800">
                    <a:solidFill>
                      <a:schemeClr val="tx2"/>
                    </a:solidFill>
                  </a:rPr>
                  <a:t>Register</a:t>
                </a:r>
              </a:p>
            </p:txBody>
          </p:sp>
          <p:sp>
            <p:nvSpPr>
              <p:cNvPr id="6" name="Rectangle 6"/>
              <p:cNvSpPr>
                <a:spLocks noChangeArrowheads="1"/>
              </p:cNvSpPr>
              <p:nvPr/>
            </p:nvSpPr>
            <p:spPr bwMode="auto">
              <a:xfrm>
                <a:off x="4800600" y="6096000"/>
                <a:ext cx="1600200" cy="381000"/>
              </a:xfrm>
              <a:prstGeom prst="rect">
                <a:avLst/>
              </a:prstGeom>
              <a:solidFill>
                <a:schemeClr val="bg2"/>
              </a:solidFill>
              <a:ln w="9525">
                <a:solidFill>
                  <a:schemeClr val="tx1"/>
                </a:solidFill>
                <a:miter lim="800000"/>
                <a:headEnd/>
                <a:tailEnd/>
              </a:ln>
              <a:effectLst/>
            </p:spPr>
            <p:txBody>
              <a:bodyPr wrap="none" anchor="ctr"/>
              <a:lstStyle/>
              <a:p>
                <a:pPr algn="ctr" eaLnBrk="0" hangingPunct="0"/>
                <a:r>
                  <a:rPr lang="en-US" sz="1800" dirty="0" smtClean="0">
                    <a:solidFill>
                      <a:schemeClr val="tx2"/>
                    </a:solidFill>
                  </a:rPr>
                  <a:t>Data m</a:t>
                </a:r>
                <a:endParaRPr lang="en-US" sz="1800" dirty="0">
                  <a:solidFill>
                    <a:schemeClr val="tx2"/>
                  </a:solidFill>
                </a:endParaRPr>
              </a:p>
            </p:txBody>
          </p:sp>
          <p:sp>
            <p:nvSpPr>
              <p:cNvPr id="7" name="Line 9"/>
              <p:cNvSpPr>
                <a:spLocks noChangeShapeType="1"/>
              </p:cNvSpPr>
              <p:nvPr/>
            </p:nvSpPr>
            <p:spPr bwMode="auto">
              <a:xfrm>
                <a:off x="3733800" y="6324600"/>
                <a:ext cx="1066800" cy="0"/>
              </a:xfrm>
              <a:prstGeom prst="line">
                <a:avLst/>
              </a:prstGeom>
              <a:noFill/>
              <a:ln w="9525">
                <a:solidFill>
                  <a:schemeClr val="tx1"/>
                </a:solidFill>
                <a:round/>
                <a:headEnd/>
                <a:tailEnd type="triangle" w="med" len="med"/>
              </a:ln>
              <a:effectLst/>
            </p:spPr>
            <p:txBody>
              <a:bodyPr/>
              <a:lstStyle/>
              <a:p>
                <a:endParaRPr lang="en-US"/>
              </a:p>
            </p:txBody>
          </p:sp>
        </p:grpSp>
        <p:sp>
          <p:nvSpPr>
            <p:cNvPr id="8" name="Rectangle 7"/>
            <p:cNvSpPr/>
            <p:nvPr/>
          </p:nvSpPr>
          <p:spPr>
            <a:xfrm>
              <a:off x="1991762" y="4431268"/>
              <a:ext cx="3799438" cy="369332"/>
            </a:xfrm>
            <a:prstGeom prst="rect">
              <a:avLst/>
            </a:prstGeom>
          </p:spPr>
          <p:txBody>
            <a:bodyPr wrap="none">
              <a:spAutoFit/>
            </a:bodyPr>
            <a:lstStyle/>
            <a:p>
              <a:pPr>
                <a:buFont typeface="Wingdings" pitchFamily="2" charset="2"/>
                <a:buNone/>
              </a:pPr>
              <a:r>
                <a:rPr lang="en-US" dirty="0" smtClean="0"/>
                <a:t>Instruction		Register</a:t>
              </a:r>
              <a:endParaRPr lang="en-US" dirty="0"/>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838200"/>
            <a:ext cx="6781800" cy="535531"/>
          </a:xfrm>
          <a:prstGeom prst="rect">
            <a:avLst/>
          </a:prstGeom>
        </p:spPr>
        <p:txBody>
          <a:bodyPr wrap="square">
            <a:spAutoFit/>
          </a:bodyPr>
          <a:lstStyle/>
          <a:p>
            <a:pPr marL="990600" lvl="1" indent="-533400">
              <a:lnSpc>
                <a:spcPct val="90000"/>
              </a:lnSpc>
            </a:pPr>
            <a:r>
              <a:rPr lang="en-US" sz="3200" dirty="0" smtClean="0">
                <a:solidFill>
                  <a:srgbClr val="C00000"/>
                </a:solidFill>
                <a:latin typeface="Times New Roman" pitchFamily="18" charset="0"/>
                <a:cs typeface="Times New Roman" pitchFamily="18" charset="0"/>
              </a:rPr>
              <a:t>4.Register Indirect Addressing Mode</a:t>
            </a:r>
          </a:p>
        </p:txBody>
      </p:sp>
      <p:sp>
        <p:nvSpPr>
          <p:cNvPr id="3" name="TextBox 2"/>
          <p:cNvSpPr txBox="1"/>
          <p:nvPr/>
        </p:nvSpPr>
        <p:spPr>
          <a:xfrm>
            <a:off x="152400" y="1600200"/>
            <a:ext cx="8991600" cy="4062651"/>
          </a:xfrm>
          <a:prstGeom prst="rect">
            <a:avLst/>
          </a:prstGeom>
          <a:noFill/>
        </p:spPr>
        <p:txBody>
          <a:bodyPr wrap="square" rtlCol="0">
            <a:spAutoFit/>
          </a:bodyPr>
          <a:lstStyle/>
          <a:p>
            <a:r>
              <a:rPr lang="en-US" dirty="0" smtClean="0"/>
              <a:t>The address of the memory location which contain data or operand is determined as indirect way.</a:t>
            </a:r>
          </a:p>
          <a:p>
            <a:r>
              <a:rPr lang="en-US" dirty="0" smtClean="0"/>
              <a:t>Using the offset register, this mode of addressing is known as register indirect mode.</a:t>
            </a:r>
          </a:p>
          <a:p>
            <a:endParaRPr lang="en-US" dirty="0" smtClean="0"/>
          </a:p>
          <a:p>
            <a:r>
              <a:rPr lang="en-US" dirty="0" smtClean="0"/>
              <a:t>In this mode the offset address is either BX (or) SI (or) DI register.</a:t>
            </a:r>
          </a:p>
          <a:p>
            <a:r>
              <a:rPr lang="en-US" dirty="0" smtClean="0"/>
              <a:t>The default segment is either DS (or) ES . </a:t>
            </a:r>
          </a:p>
          <a:p>
            <a:endParaRPr lang="en-US" dirty="0" smtClean="0"/>
          </a:p>
          <a:p>
            <a:r>
              <a:rPr lang="en-US" dirty="0" err="1" smtClean="0"/>
              <a:t>Eg</a:t>
            </a:r>
            <a:r>
              <a:rPr lang="en-US" dirty="0" smtClean="0"/>
              <a:t>:</a:t>
            </a:r>
          </a:p>
          <a:p>
            <a:endParaRPr lang="en-US" dirty="0" smtClean="0"/>
          </a:p>
          <a:p>
            <a:r>
              <a:rPr lang="en-US" b="1" dirty="0" smtClean="0">
                <a:solidFill>
                  <a:srgbClr val="00B050"/>
                </a:solidFill>
              </a:rPr>
              <a:t>MOV</a:t>
            </a:r>
            <a:r>
              <a:rPr lang="en-US" dirty="0" smtClean="0"/>
              <a:t> </a:t>
            </a:r>
            <a:r>
              <a:rPr lang="en-US" dirty="0" smtClean="0">
                <a:solidFill>
                  <a:srgbClr val="0070C0"/>
                </a:solidFill>
              </a:rPr>
              <a:t>AX, [BX]</a:t>
            </a:r>
            <a:r>
              <a:rPr lang="en-US" dirty="0" smtClean="0"/>
              <a:t>  //** data present in memory location in DS whose offset address is in BX.</a:t>
            </a:r>
          </a:p>
          <a:p>
            <a:endParaRPr lang="en-US" dirty="0" smtClean="0"/>
          </a:p>
          <a:p>
            <a:r>
              <a:rPr lang="en-US" dirty="0" smtClean="0"/>
              <a:t>Effective address = </a:t>
            </a:r>
            <a:r>
              <a:rPr lang="en-US" sz="2400" b="1" dirty="0" smtClean="0">
                <a:solidFill>
                  <a:srgbClr val="7030A0"/>
                </a:solidFill>
                <a:latin typeface="Times New Roman" pitchFamily="18" charset="0"/>
                <a:cs typeface="Times New Roman" pitchFamily="18" charset="0"/>
              </a:rPr>
              <a:t>10H*DS+[BX]</a:t>
            </a:r>
            <a:r>
              <a:rPr lang="en-US" sz="2400" b="1" dirty="0" smtClean="0">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a:p>
            <a:endParaRPr lang="en-US" dirty="0"/>
          </a:p>
        </p:txBody>
      </p:sp>
      <p:grpSp>
        <p:nvGrpSpPr>
          <p:cNvPr id="11" name="Group 10"/>
          <p:cNvGrpSpPr/>
          <p:nvPr/>
        </p:nvGrpSpPr>
        <p:grpSpPr>
          <a:xfrm>
            <a:off x="1600200" y="5602069"/>
            <a:ext cx="5913304" cy="874931"/>
            <a:chOff x="1600200" y="5373469"/>
            <a:chExt cx="5913304" cy="874931"/>
          </a:xfrm>
        </p:grpSpPr>
        <p:sp>
          <p:nvSpPr>
            <p:cNvPr id="4" name="Rectangle 3"/>
            <p:cNvSpPr/>
            <p:nvPr/>
          </p:nvSpPr>
          <p:spPr>
            <a:xfrm>
              <a:off x="1828800" y="5373469"/>
              <a:ext cx="5684704" cy="369332"/>
            </a:xfrm>
            <a:prstGeom prst="rect">
              <a:avLst/>
            </a:prstGeom>
          </p:spPr>
          <p:txBody>
            <a:bodyPr wrap="square">
              <a:spAutoFit/>
            </a:bodyPr>
            <a:lstStyle/>
            <a:p>
              <a:r>
                <a:rPr lang="en-US" dirty="0" smtClean="0"/>
                <a:t>Instruction	    Register	   Memory</a:t>
              </a:r>
              <a:endParaRPr lang="en-US" dirty="0"/>
            </a:p>
          </p:txBody>
        </p:sp>
        <p:grpSp>
          <p:nvGrpSpPr>
            <p:cNvPr id="5" name="Group 13"/>
            <p:cNvGrpSpPr>
              <a:grpSpLocks/>
            </p:cNvGrpSpPr>
            <p:nvPr/>
          </p:nvGrpSpPr>
          <p:grpSpPr bwMode="auto">
            <a:xfrm>
              <a:off x="1600200" y="5791200"/>
              <a:ext cx="5562600" cy="457200"/>
              <a:chOff x="720" y="3744"/>
              <a:chExt cx="3504" cy="288"/>
            </a:xfrm>
          </p:grpSpPr>
          <p:sp>
            <p:nvSpPr>
              <p:cNvPr id="6" name="Rectangle 8"/>
              <p:cNvSpPr>
                <a:spLocks noChangeArrowheads="1"/>
              </p:cNvSpPr>
              <p:nvPr/>
            </p:nvSpPr>
            <p:spPr bwMode="auto">
              <a:xfrm>
                <a:off x="720" y="3744"/>
                <a:ext cx="912" cy="288"/>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tx2"/>
                    </a:solidFill>
                  </a:rPr>
                  <a:t>Register</a:t>
                </a:r>
              </a:p>
            </p:txBody>
          </p:sp>
          <p:sp>
            <p:nvSpPr>
              <p:cNvPr id="7" name="Rectangle 9"/>
              <p:cNvSpPr>
                <a:spLocks noChangeArrowheads="1"/>
              </p:cNvSpPr>
              <p:nvPr/>
            </p:nvSpPr>
            <p:spPr bwMode="auto">
              <a:xfrm>
                <a:off x="2016" y="3744"/>
                <a:ext cx="864" cy="288"/>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tx2"/>
                    </a:solidFill>
                  </a:rPr>
                  <a:t>EA</a:t>
                </a:r>
              </a:p>
            </p:txBody>
          </p:sp>
          <p:sp>
            <p:nvSpPr>
              <p:cNvPr id="8" name="Rectangle 10"/>
              <p:cNvSpPr>
                <a:spLocks noChangeArrowheads="1"/>
              </p:cNvSpPr>
              <p:nvPr/>
            </p:nvSpPr>
            <p:spPr bwMode="auto">
              <a:xfrm>
                <a:off x="3312" y="3744"/>
                <a:ext cx="912" cy="240"/>
              </a:xfrm>
              <a:prstGeom prst="rect">
                <a:avLst/>
              </a:prstGeom>
              <a:solidFill>
                <a:schemeClr val="bg2"/>
              </a:solidFill>
              <a:ln w="9525">
                <a:solidFill>
                  <a:schemeClr val="tx1"/>
                </a:solidFill>
                <a:miter lim="800000"/>
                <a:headEnd/>
                <a:tailEnd/>
              </a:ln>
              <a:effectLst/>
            </p:spPr>
            <p:txBody>
              <a:bodyPr wrap="none" anchor="ctr"/>
              <a:lstStyle/>
              <a:p>
                <a:pPr algn="ctr"/>
                <a:r>
                  <a:rPr lang="en-US" sz="2000">
                    <a:solidFill>
                      <a:schemeClr val="tx2"/>
                    </a:solidFill>
                  </a:rPr>
                  <a:t>Datum</a:t>
                </a:r>
              </a:p>
            </p:txBody>
          </p:sp>
          <p:sp>
            <p:nvSpPr>
              <p:cNvPr id="9" name="Line 11"/>
              <p:cNvSpPr>
                <a:spLocks noChangeShapeType="1"/>
              </p:cNvSpPr>
              <p:nvPr/>
            </p:nvSpPr>
            <p:spPr bwMode="auto">
              <a:xfrm>
                <a:off x="1632" y="3888"/>
                <a:ext cx="384" cy="0"/>
              </a:xfrm>
              <a:prstGeom prst="line">
                <a:avLst/>
              </a:prstGeom>
              <a:noFill/>
              <a:ln w="9525">
                <a:solidFill>
                  <a:schemeClr val="tx1"/>
                </a:solidFill>
                <a:round/>
                <a:headEnd/>
                <a:tailEnd type="triangle" w="med" len="med"/>
              </a:ln>
              <a:effectLst/>
            </p:spPr>
            <p:txBody>
              <a:bodyPr wrap="none"/>
              <a:lstStyle/>
              <a:p>
                <a:endParaRPr lang="en-US"/>
              </a:p>
            </p:txBody>
          </p:sp>
          <p:sp>
            <p:nvSpPr>
              <p:cNvPr id="10" name="Line 12"/>
              <p:cNvSpPr>
                <a:spLocks noChangeShapeType="1"/>
              </p:cNvSpPr>
              <p:nvPr/>
            </p:nvSpPr>
            <p:spPr bwMode="auto">
              <a:xfrm>
                <a:off x="2880" y="3888"/>
                <a:ext cx="432" cy="0"/>
              </a:xfrm>
              <a:prstGeom prst="line">
                <a:avLst/>
              </a:prstGeom>
              <a:noFill/>
              <a:ln w="9525">
                <a:solidFill>
                  <a:schemeClr val="tx1"/>
                </a:solidFill>
                <a:round/>
                <a:headEnd/>
                <a:tailEnd type="triangle" w="med" len="med"/>
              </a:ln>
              <a:effectLst/>
            </p:spPr>
            <p:txBody>
              <a:bodyPr wrap="none"/>
              <a:lstStyle/>
              <a:p>
                <a:endParaRPr lang="en-US"/>
              </a:p>
            </p:txBody>
          </p:sp>
        </p:gr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759869"/>
            <a:ext cx="5791200" cy="535531"/>
          </a:xfrm>
          <a:prstGeom prst="rect">
            <a:avLst/>
          </a:prstGeom>
        </p:spPr>
        <p:txBody>
          <a:bodyPr wrap="square">
            <a:spAutoFit/>
          </a:bodyPr>
          <a:lstStyle/>
          <a:p>
            <a:pPr marL="990600" lvl="1" indent="-533400">
              <a:lnSpc>
                <a:spcPct val="90000"/>
              </a:lnSpc>
            </a:pPr>
            <a:r>
              <a:rPr lang="en-US" sz="3200" b="1" dirty="0" smtClean="0">
                <a:solidFill>
                  <a:srgbClr val="C00000"/>
                </a:solidFill>
                <a:latin typeface="Times New Roman" pitchFamily="18" charset="0"/>
                <a:cs typeface="Times New Roman" pitchFamily="18" charset="0"/>
              </a:rPr>
              <a:t>5.Indexed Addressing Mode</a:t>
            </a:r>
          </a:p>
        </p:txBody>
      </p:sp>
      <p:sp>
        <p:nvSpPr>
          <p:cNvPr id="3" name="TextBox 2"/>
          <p:cNvSpPr txBox="1"/>
          <p:nvPr/>
        </p:nvSpPr>
        <p:spPr>
          <a:xfrm>
            <a:off x="228600" y="1600200"/>
            <a:ext cx="8949886" cy="2031325"/>
          </a:xfrm>
          <a:prstGeom prst="rect">
            <a:avLst/>
          </a:prstGeom>
          <a:noFill/>
        </p:spPr>
        <p:txBody>
          <a:bodyPr wrap="none" rtlCol="0">
            <a:spAutoFit/>
          </a:bodyPr>
          <a:lstStyle/>
          <a:p>
            <a:pPr>
              <a:buFont typeface="Wingdings" pitchFamily="2" charset="2"/>
              <a:buChar char="Ø"/>
            </a:pPr>
            <a:r>
              <a:rPr lang="en-US" dirty="0" smtClean="0"/>
              <a:t> In this addressing mode, offset of the operand is stores in one of the index registers.</a:t>
            </a:r>
          </a:p>
          <a:p>
            <a:pPr>
              <a:buFont typeface="Wingdings" pitchFamily="2" charset="2"/>
              <a:buChar char="Ø"/>
            </a:pPr>
            <a:endParaRPr lang="en-US" dirty="0" smtClean="0"/>
          </a:p>
          <a:p>
            <a:pPr>
              <a:buFont typeface="Wingdings" pitchFamily="2" charset="2"/>
              <a:buChar char="Ø"/>
            </a:pPr>
            <a:r>
              <a:rPr lang="en-US" dirty="0" smtClean="0"/>
              <a:t>  DS is the default segment for index register SI and DI .</a:t>
            </a:r>
          </a:p>
          <a:p>
            <a:pPr>
              <a:buFont typeface="Wingdings" pitchFamily="2" charset="2"/>
              <a:buChar char="Ø"/>
            </a:pPr>
            <a:endParaRPr lang="en-US" dirty="0" smtClean="0"/>
          </a:p>
          <a:p>
            <a:pPr>
              <a:buFont typeface="Wingdings" pitchFamily="2" charset="2"/>
              <a:buChar char="Ø"/>
            </a:pPr>
            <a:r>
              <a:rPr lang="en-US" dirty="0" smtClean="0"/>
              <a:t> in this case DS and ES are default segment for SI and DI respectively .</a:t>
            </a:r>
          </a:p>
          <a:p>
            <a:pPr>
              <a:buFont typeface="Wingdings" pitchFamily="2" charset="2"/>
              <a:buChar char="Ø"/>
            </a:pPr>
            <a:endParaRPr lang="en-US" dirty="0" smtClean="0"/>
          </a:p>
          <a:p>
            <a:pPr>
              <a:buFont typeface="Wingdings" pitchFamily="2" charset="2"/>
              <a:buChar char="Ø"/>
            </a:pPr>
            <a:r>
              <a:rPr lang="en-US" dirty="0" smtClean="0"/>
              <a:t>This mode is special case of the above discussed register indirect addressing mode.</a:t>
            </a:r>
          </a:p>
        </p:txBody>
      </p:sp>
      <p:sp>
        <p:nvSpPr>
          <p:cNvPr id="4" name="TextBox 3"/>
          <p:cNvSpPr txBox="1"/>
          <p:nvPr/>
        </p:nvSpPr>
        <p:spPr>
          <a:xfrm>
            <a:off x="1006319" y="3886200"/>
            <a:ext cx="6385081" cy="2000548"/>
          </a:xfrm>
          <a:prstGeom prst="rect">
            <a:avLst/>
          </a:prstGeom>
          <a:noFill/>
        </p:spPr>
        <p:txBody>
          <a:bodyPr wrap="none" rtlCol="0">
            <a:spAutoFit/>
          </a:bodyPr>
          <a:lstStyle/>
          <a:p>
            <a:r>
              <a:rPr lang="en-US" dirty="0" err="1" smtClean="0"/>
              <a:t>Eg</a:t>
            </a:r>
            <a:r>
              <a:rPr lang="en-US" dirty="0" smtClean="0"/>
              <a:t>:-</a:t>
            </a:r>
          </a:p>
          <a:p>
            <a:r>
              <a:rPr lang="en-US" sz="2400" b="1" dirty="0" smtClean="0">
                <a:solidFill>
                  <a:srgbClr val="00B050"/>
                </a:solidFill>
              </a:rPr>
              <a:t>MOV</a:t>
            </a:r>
            <a:r>
              <a:rPr lang="en-US" sz="2400" b="1" dirty="0" smtClean="0"/>
              <a:t> </a:t>
            </a:r>
            <a:r>
              <a:rPr lang="en-US" sz="2400" b="1" dirty="0" smtClean="0">
                <a:solidFill>
                  <a:srgbClr val="0070C0"/>
                </a:solidFill>
              </a:rPr>
              <a:t>AX</a:t>
            </a:r>
            <a:r>
              <a:rPr lang="en-US" sz="2400" b="1" dirty="0" smtClean="0"/>
              <a:t>, </a:t>
            </a:r>
            <a:r>
              <a:rPr lang="en-US" sz="2400" b="1" dirty="0" smtClean="0">
                <a:solidFill>
                  <a:srgbClr val="7030A0"/>
                </a:solidFill>
              </a:rPr>
              <a:t>[SI]</a:t>
            </a:r>
            <a:r>
              <a:rPr lang="en-US" sz="2400" b="1" dirty="0" smtClean="0"/>
              <a:t> </a:t>
            </a:r>
            <a:endParaRPr lang="en-US" b="1" dirty="0" smtClean="0"/>
          </a:p>
          <a:p>
            <a:r>
              <a:rPr lang="en-US" dirty="0" smtClean="0"/>
              <a:t>Here data is available at an offset address stored in SI in DS. </a:t>
            </a:r>
          </a:p>
          <a:p>
            <a:r>
              <a:rPr lang="en-US" dirty="0" smtClean="0"/>
              <a:t>The Effective Address, in  this case is computed as </a:t>
            </a:r>
          </a:p>
          <a:p>
            <a:r>
              <a:rPr lang="en-US" sz="2800" b="1" dirty="0" smtClean="0">
                <a:latin typeface="Times New Roman" pitchFamily="18" charset="0"/>
                <a:cs typeface="Times New Roman" pitchFamily="18" charset="0"/>
              </a:rPr>
              <a:t>EA=10H*DS+[SI]</a:t>
            </a:r>
            <a:endParaRPr lang="en-US" b="1"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Formats</a:t>
            </a:r>
            <a:endParaRPr lang="en-IN" dirty="0"/>
          </a:p>
        </p:txBody>
      </p:sp>
      <p:sp>
        <p:nvSpPr>
          <p:cNvPr id="3" name="Content Placeholder 2"/>
          <p:cNvSpPr>
            <a:spLocks noGrp="1"/>
          </p:cNvSpPr>
          <p:nvPr>
            <p:ph sz="quarter" idx="1"/>
          </p:nvPr>
        </p:nvSpPr>
        <p:spPr/>
        <p:txBody>
          <a:bodyPr/>
          <a:lstStyle/>
          <a:p>
            <a:pPr marL="0" indent="0" algn="just">
              <a:buNone/>
            </a:pPr>
            <a:r>
              <a:rPr lang="en-US" b="1" dirty="0" smtClean="0"/>
              <a:t>1.One Byte Instruction:</a:t>
            </a:r>
          </a:p>
          <a:p>
            <a:pPr lvl="1" algn="just"/>
            <a:r>
              <a:rPr lang="en-US" dirty="0" smtClean="0"/>
              <a:t>Only one byte long and may have the implied data or register operands.</a:t>
            </a:r>
          </a:p>
          <a:p>
            <a:pPr lvl="1" algn="just"/>
            <a:r>
              <a:rPr lang="en-US" dirty="0" smtClean="0"/>
              <a:t>LSB of 3 bits of the </a:t>
            </a:r>
            <a:r>
              <a:rPr lang="en-US" dirty="0" err="1" smtClean="0"/>
              <a:t>opcode</a:t>
            </a:r>
            <a:r>
              <a:rPr lang="en-US" dirty="0" smtClean="0"/>
              <a:t> are used for specifying the register operand, if any.</a:t>
            </a:r>
          </a:p>
          <a:p>
            <a:pPr marL="0" indent="0" algn="just">
              <a:buNone/>
            </a:pPr>
            <a:r>
              <a:rPr lang="en-US" b="1" dirty="0" smtClean="0"/>
              <a:t>2.Register to Register:</a:t>
            </a:r>
          </a:p>
          <a:p>
            <a:pPr lvl="1" algn="just"/>
            <a:r>
              <a:rPr lang="en-US" dirty="0" smtClean="0"/>
              <a:t>2 bytes long.</a:t>
            </a:r>
            <a:endParaRPr lang="en-IN" b="1" dirty="0"/>
          </a:p>
        </p:txBody>
      </p:sp>
      <p:grpSp>
        <p:nvGrpSpPr>
          <p:cNvPr id="6" name="Group 25"/>
          <p:cNvGrpSpPr/>
          <p:nvPr/>
        </p:nvGrpSpPr>
        <p:grpSpPr>
          <a:xfrm>
            <a:off x="723900" y="4993378"/>
            <a:ext cx="7696200" cy="1027239"/>
            <a:chOff x="990600" y="4687761"/>
            <a:chExt cx="7696200" cy="1027239"/>
          </a:xfrm>
        </p:grpSpPr>
        <p:grpSp>
          <p:nvGrpSpPr>
            <p:cNvPr id="15" name="Group 23"/>
            <p:cNvGrpSpPr/>
            <p:nvPr/>
          </p:nvGrpSpPr>
          <p:grpSpPr>
            <a:xfrm>
              <a:off x="990600" y="4687761"/>
              <a:ext cx="3924300" cy="1027239"/>
              <a:chOff x="990600" y="4687761"/>
              <a:chExt cx="3924300" cy="1027239"/>
            </a:xfrm>
          </p:grpSpPr>
          <p:sp>
            <p:nvSpPr>
              <p:cNvPr id="4" name="Rectangle 3"/>
              <p:cNvSpPr/>
              <p:nvPr/>
            </p:nvSpPr>
            <p:spPr>
              <a:xfrm>
                <a:off x="990600" y="5105400"/>
                <a:ext cx="36576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7" name="Straight Connector 6"/>
              <p:cNvCxnSpPr/>
              <p:nvPr/>
            </p:nvCxnSpPr>
            <p:spPr>
              <a:xfrm>
                <a:off x="3657600" y="5105400"/>
                <a:ext cx="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810000" y="5257800"/>
                <a:ext cx="533400" cy="369332"/>
              </a:xfrm>
              <a:prstGeom prst="rect">
                <a:avLst/>
              </a:prstGeom>
              <a:noFill/>
            </p:spPr>
            <p:txBody>
              <a:bodyPr wrap="square" rtlCol="0">
                <a:spAutoFit/>
              </a:bodyPr>
              <a:lstStyle/>
              <a:p>
                <a:r>
                  <a:rPr lang="en-US" dirty="0" smtClean="0"/>
                  <a:t>W</a:t>
                </a:r>
                <a:endParaRPr lang="en-IN" dirty="0"/>
              </a:p>
            </p:txBody>
          </p:sp>
          <p:sp>
            <p:nvSpPr>
              <p:cNvPr id="9" name="TextBox 8"/>
              <p:cNvSpPr txBox="1"/>
              <p:nvPr/>
            </p:nvSpPr>
            <p:spPr>
              <a:xfrm>
                <a:off x="3390900" y="4703802"/>
                <a:ext cx="533400" cy="369332"/>
              </a:xfrm>
              <a:prstGeom prst="rect">
                <a:avLst/>
              </a:prstGeom>
              <a:noFill/>
            </p:spPr>
            <p:txBody>
              <a:bodyPr wrap="square" rtlCol="0">
                <a:spAutoFit/>
              </a:bodyPr>
              <a:lstStyle/>
              <a:p>
                <a:r>
                  <a:rPr lang="en-US" dirty="0" smtClean="0"/>
                  <a:t>D1</a:t>
                </a:r>
                <a:endParaRPr lang="en-IN" dirty="0"/>
              </a:p>
            </p:txBody>
          </p:sp>
          <p:sp>
            <p:nvSpPr>
              <p:cNvPr id="10" name="TextBox 9"/>
              <p:cNvSpPr txBox="1"/>
              <p:nvPr/>
            </p:nvSpPr>
            <p:spPr>
              <a:xfrm>
                <a:off x="4381500" y="4703802"/>
                <a:ext cx="533400" cy="369332"/>
              </a:xfrm>
              <a:prstGeom prst="rect">
                <a:avLst/>
              </a:prstGeom>
              <a:noFill/>
            </p:spPr>
            <p:txBody>
              <a:bodyPr wrap="square" rtlCol="0">
                <a:spAutoFit/>
              </a:bodyPr>
              <a:lstStyle/>
              <a:p>
                <a:r>
                  <a:rPr lang="en-US" dirty="0" smtClean="0"/>
                  <a:t>D0</a:t>
                </a:r>
                <a:endParaRPr lang="en-IN" dirty="0"/>
              </a:p>
            </p:txBody>
          </p:sp>
          <p:sp>
            <p:nvSpPr>
              <p:cNvPr id="11" name="TextBox 10"/>
              <p:cNvSpPr txBox="1"/>
              <p:nvPr/>
            </p:nvSpPr>
            <p:spPr>
              <a:xfrm>
                <a:off x="990600" y="4687761"/>
                <a:ext cx="533400" cy="369332"/>
              </a:xfrm>
              <a:prstGeom prst="rect">
                <a:avLst/>
              </a:prstGeom>
              <a:noFill/>
            </p:spPr>
            <p:txBody>
              <a:bodyPr wrap="square" rtlCol="0">
                <a:spAutoFit/>
              </a:bodyPr>
              <a:lstStyle/>
              <a:p>
                <a:r>
                  <a:rPr lang="en-US" dirty="0" smtClean="0"/>
                  <a:t>D7</a:t>
                </a:r>
                <a:endParaRPr lang="en-IN" dirty="0"/>
              </a:p>
            </p:txBody>
          </p:sp>
          <p:sp>
            <p:nvSpPr>
              <p:cNvPr id="12" name="TextBox 11"/>
              <p:cNvSpPr txBox="1"/>
              <p:nvPr/>
            </p:nvSpPr>
            <p:spPr>
              <a:xfrm>
                <a:off x="1143000" y="5257800"/>
                <a:ext cx="1981200" cy="369332"/>
              </a:xfrm>
              <a:prstGeom prst="rect">
                <a:avLst/>
              </a:prstGeom>
              <a:noFill/>
            </p:spPr>
            <p:txBody>
              <a:bodyPr wrap="square" rtlCol="0">
                <a:spAutoFit/>
              </a:bodyPr>
              <a:lstStyle/>
              <a:p>
                <a:r>
                  <a:rPr lang="en-US" dirty="0" smtClean="0"/>
                  <a:t>OPCODE</a:t>
                </a:r>
                <a:endParaRPr lang="en-IN" dirty="0"/>
              </a:p>
            </p:txBody>
          </p:sp>
        </p:grpSp>
        <p:grpSp>
          <p:nvGrpSpPr>
            <p:cNvPr id="19" name="Group 24"/>
            <p:cNvGrpSpPr/>
            <p:nvPr/>
          </p:nvGrpSpPr>
          <p:grpSpPr>
            <a:xfrm>
              <a:off x="4914900" y="4703802"/>
              <a:ext cx="3771900" cy="1011198"/>
              <a:chOff x="4914900" y="4703802"/>
              <a:chExt cx="3771900" cy="1011198"/>
            </a:xfrm>
          </p:grpSpPr>
          <p:sp>
            <p:nvSpPr>
              <p:cNvPr id="5" name="Rectangle 4"/>
              <p:cNvSpPr/>
              <p:nvPr/>
            </p:nvSpPr>
            <p:spPr>
              <a:xfrm>
                <a:off x="5029200" y="5105400"/>
                <a:ext cx="36576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p:cNvCxnSpPr/>
              <p:nvPr/>
            </p:nvCxnSpPr>
            <p:spPr>
              <a:xfrm>
                <a:off x="5867400" y="5105400"/>
                <a:ext cx="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086600" y="5105400"/>
                <a:ext cx="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914900" y="4703802"/>
                <a:ext cx="533400" cy="369332"/>
              </a:xfrm>
              <a:prstGeom prst="rect">
                <a:avLst/>
              </a:prstGeom>
              <a:noFill/>
            </p:spPr>
            <p:txBody>
              <a:bodyPr wrap="square" rtlCol="0">
                <a:spAutoFit/>
              </a:bodyPr>
              <a:lstStyle/>
              <a:p>
                <a:r>
                  <a:rPr lang="en-US" dirty="0" smtClean="0"/>
                  <a:t>D7</a:t>
                </a:r>
                <a:endParaRPr lang="en-IN" dirty="0"/>
              </a:p>
            </p:txBody>
          </p:sp>
          <p:sp>
            <p:nvSpPr>
              <p:cNvPr id="17" name="TextBox 16"/>
              <p:cNvSpPr txBox="1"/>
              <p:nvPr/>
            </p:nvSpPr>
            <p:spPr>
              <a:xfrm>
                <a:off x="5448300" y="4703802"/>
                <a:ext cx="533400" cy="369332"/>
              </a:xfrm>
              <a:prstGeom prst="rect">
                <a:avLst/>
              </a:prstGeom>
              <a:noFill/>
            </p:spPr>
            <p:txBody>
              <a:bodyPr wrap="square" rtlCol="0">
                <a:spAutoFit/>
              </a:bodyPr>
              <a:lstStyle/>
              <a:p>
                <a:r>
                  <a:rPr lang="en-US" dirty="0" smtClean="0"/>
                  <a:t>D6</a:t>
                </a:r>
                <a:endParaRPr lang="en-IN" dirty="0"/>
              </a:p>
            </p:txBody>
          </p:sp>
          <p:sp>
            <p:nvSpPr>
              <p:cNvPr id="18" name="TextBox 17"/>
              <p:cNvSpPr txBox="1"/>
              <p:nvPr/>
            </p:nvSpPr>
            <p:spPr>
              <a:xfrm>
                <a:off x="5867400" y="4703802"/>
                <a:ext cx="1371600" cy="369332"/>
              </a:xfrm>
              <a:prstGeom prst="rect">
                <a:avLst/>
              </a:prstGeom>
              <a:noFill/>
            </p:spPr>
            <p:txBody>
              <a:bodyPr wrap="square" rtlCol="0">
                <a:spAutoFit/>
              </a:bodyPr>
              <a:lstStyle/>
              <a:p>
                <a:r>
                  <a:rPr lang="en-US" dirty="0" smtClean="0"/>
                  <a:t>D5 D4 D3</a:t>
                </a:r>
                <a:endParaRPr lang="en-IN" dirty="0"/>
              </a:p>
            </p:txBody>
          </p:sp>
          <p:sp>
            <p:nvSpPr>
              <p:cNvPr id="20" name="TextBox 19"/>
              <p:cNvSpPr txBox="1"/>
              <p:nvPr/>
            </p:nvSpPr>
            <p:spPr>
              <a:xfrm>
                <a:off x="7239000" y="4703802"/>
                <a:ext cx="1371600" cy="369332"/>
              </a:xfrm>
              <a:prstGeom prst="rect">
                <a:avLst/>
              </a:prstGeom>
              <a:noFill/>
            </p:spPr>
            <p:txBody>
              <a:bodyPr wrap="square" rtlCol="0">
                <a:spAutoFit/>
              </a:bodyPr>
              <a:lstStyle/>
              <a:p>
                <a:r>
                  <a:rPr lang="en-US" dirty="0" smtClean="0"/>
                  <a:t>D2 D1 D0</a:t>
                </a:r>
                <a:endParaRPr lang="en-IN" dirty="0"/>
              </a:p>
            </p:txBody>
          </p:sp>
          <p:sp>
            <p:nvSpPr>
              <p:cNvPr id="21" name="TextBox 20"/>
              <p:cNvSpPr txBox="1"/>
              <p:nvPr/>
            </p:nvSpPr>
            <p:spPr>
              <a:xfrm>
                <a:off x="5181600" y="5257800"/>
                <a:ext cx="533400" cy="369332"/>
              </a:xfrm>
              <a:prstGeom prst="rect">
                <a:avLst/>
              </a:prstGeom>
              <a:noFill/>
            </p:spPr>
            <p:txBody>
              <a:bodyPr wrap="square" rtlCol="0">
                <a:spAutoFit/>
              </a:bodyPr>
              <a:lstStyle/>
              <a:p>
                <a:r>
                  <a:rPr lang="en-US" dirty="0" smtClean="0"/>
                  <a:t>11</a:t>
                </a:r>
                <a:endParaRPr lang="en-IN" dirty="0"/>
              </a:p>
            </p:txBody>
          </p:sp>
          <p:sp>
            <p:nvSpPr>
              <p:cNvPr id="22" name="TextBox 21"/>
              <p:cNvSpPr txBox="1"/>
              <p:nvPr/>
            </p:nvSpPr>
            <p:spPr>
              <a:xfrm>
                <a:off x="5981700" y="5181600"/>
                <a:ext cx="876300" cy="369332"/>
              </a:xfrm>
              <a:prstGeom prst="rect">
                <a:avLst/>
              </a:prstGeom>
              <a:noFill/>
            </p:spPr>
            <p:txBody>
              <a:bodyPr wrap="square" rtlCol="0">
                <a:spAutoFit/>
              </a:bodyPr>
              <a:lstStyle/>
              <a:p>
                <a:r>
                  <a:rPr lang="en-US" dirty="0" smtClean="0"/>
                  <a:t>REG</a:t>
                </a:r>
                <a:endParaRPr lang="en-IN" dirty="0"/>
              </a:p>
            </p:txBody>
          </p:sp>
          <p:sp>
            <p:nvSpPr>
              <p:cNvPr id="23" name="TextBox 22"/>
              <p:cNvSpPr txBox="1"/>
              <p:nvPr/>
            </p:nvSpPr>
            <p:spPr>
              <a:xfrm>
                <a:off x="7505700" y="5225534"/>
                <a:ext cx="838200" cy="369332"/>
              </a:xfrm>
              <a:prstGeom prst="rect">
                <a:avLst/>
              </a:prstGeom>
              <a:noFill/>
            </p:spPr>
            <p:txBody>
              <a:bodyPr wrap="square" rtlCol="0">
                <a:spAutoFit/>
              </a:bodyPr>
              <a:lstStyle/>
              <a:p>
                <a:r>
                  <a:rPr lang="en-US" dirty="0" smtClean="0"/>
                  <a:t>R/M</a:t>
                </a:r>
                <a:endParaRPr lang="en-IN" dirty="0"/>
              </a:p>
            </p:txBody>
          </p:sp>
        </p:grpSp>
      </p:grpSp>
      <p:graphicFrame>
        <p:nvGraphicFramePr>
          <p:cNvPr id="27" name="Content Placeholder 3"/>
          <p:cNvGraphicFramePr>
            <a:graphicFrameLocks/>
          </p:cNvGraphicFramePr>
          <p:nvPr>
            <p:extLst>
              <p:ext uri="{D42A27DB-BD31-4B8C-83A1-F6EECF244321}">
                <p14:modId xmlns="" xmlns:p14="http://schemas.microsoft.com/office/powerpoint/2010/main" val="3512130640"/>
              </p:ext>
            </p:extLst>
          </p:nvPr>
        </p:nvGraphicFramePr>
        <p:xfrm>
          <a:off x="533400" y="152400"/>
          <a:ext cx="8001000" cy="6614160"/>
        </p:xfrm>
        <a:graphic>
          <a:graphicData uri="http://schemas.openxmlformats.org/drawingml/2006/table">
            <a:tbl>
              <a:tblPr firstRow="1" bandRow="1">
                <a:tableStyleId>{5C22544A-7EE6-4342-B048-85BDC9FD1C3A}</a:tableStyleId>
              </a:tblPr>
              <a:tblGrid>
                <a:gridCol w="816429"/>
                <a:gridCol w="1545771"/>
                <a:gridCol w="1676400"/>
                <a:gridCol w="2438400"/>
                <a:gridCol w="1524000"/>
              </a:tblGrid>
              <a:tr h="762000">
                <a:tc>
                  <a:txBody>
                    <a:bodyPr/>
                    <a:lstStyle/>
                    <a:p>
                      <a:pPr algn="ctr"/>
                      <a:r>
                        <a:rPr lang="en-US" sz="1500" dirty="0" smtClean="0"/>
                        <a:t>W</a:t>
                      </a:r>
                      <a:endParaRPr lang="en-IN" sz="1500" dirty="0"/>
                    </a:p>
                  </a:txBody>
                  <a:tcPr/>
                </a:tc>
                <a:tc>
                  <a:txBody>
                    <a:bodyPr/>
                    <a:lstStyle/>
                    <a:p>
                      <a:pPr algn="ctr"/>
                      <a:r>
                        <a:rPr lang="en-US" sz="1500" dirty="0" smtClean="0"/>
                        <a:t>REGISTER ADDRESS</a:t>
                      </a:r>
                      <a:endParaRPr lang="en-IN" sz="1500" dirty="0"/>
                    </a:p>
                  </a:txBody>
                  <a:tcPr/>
                </a:tc>
                <a:tc>
                  <a:txBody>
                    <a:bodyPr/>
                    <a:lstStyle/>
                    <a:p>
                      <a:pPr algn="ctr"/>
                      <a:r>
                        <a:rPr lang="en-US" sz="1500" dirty="0" smtClean="0"/>
                        <a:t>REGISTERS</a:t>
                      </a:r>
                      <a:endParaRPr lang="en-IN" sz="1500" dirty="0"/>
                    </a:p>
                  </a:txBody>
                  <a:tcPr/>
                </a:tc>
                <a:tc>
                  <a:txBody>
                    <a:bodyPr/>
                    <a:lstStyle/>
                    <a:p>
                      <a:pPr algn="ctr"/>
                      <a:r>
                        <a:rPr lang="en-US" sz="1500" dirty="0" smtClean="0"/>
                        <a:t>SEGMENT</a:t>
                      </a:r>
                      <a:r>
                        <a:rPr lang="en-US" sz="1500" baseline="0" dirty="0" smtClean="0"/>
                        <a:t> REGISTER(CODE)</a:t>
                      </a:r>
                      <a:endParaRPr lang="en-IN" sz="1500" dirty="0"/>
                    </a:p>
                  </a:txBody>
                  <a:tcPr/>
                </a:tc>
                <a:tc>
                  <a:txBody>
                    <a:bodyPr/>
                    <a:lstStyle/>
                    <a:p>
                      <a:pPr algn="ctr"/>
                      <a:r>
                        <a:rPr lang="en-US" sz="1500" dirty="0" smtClean="0"/>
                        <a:t>SEGMENT REGISTER</a:t>
                      </a:r>
                      <a:endParaRPr lang="en-IN" sz="1500" dirty="0"/>
                    </a:p>
                  </a:txBody>
                  <a:tcPr/>
                </a:tc>
              </a:tr>
              <a:tr h="340426">
                <a:tc>
                  <a:txBody>
                    <a:bodyPr/>
                    <a:lstStyle/>
                    <a:p>
                      <a:pPr algn="ctr"/>
                      <a:r>
                        <a:rPr lang="en-US" dirty="0" smtClean="0"/>
                        <a:t>0</a:t>
                      </a:r>
                      <a:endParaRPr lang="en-IN" dirty="0"/>
                    </a:p>
                  </a:txBody>
                  <a:tcPr/>
                </a:tc>
                <a:tc>
                  <a:txBody>
                    <a:bodyPr/>
                    <a:lstStyle/>
                    <a:p>
                      <a:pPr algn="ctr"/>
                      <a:r>
                        <a:rPr lang="en-US" dirty="0" smtClean="0"/>
                        <a:t>000</a:t>
                      </a:r>
                      <a:endParaRPr lang="en-IN" dirty="0"/>
                    </a:p>
                  </a:txBody>
                  <a:tcPr/>
                </a:tc>
                <a:tc>
                  <a:txBody>
                    <a:bodyPr/>
                    <a:lstStyle/>
                    <a:p>
                      <a:pPr algn="ctr"/>
                      <a:r>
                        <a:rPr lang="en-US" dirty="0" smtClean="0"/>
                        <a:t>AL</a:t>
                      </a:r>
                      <a:endParaRPr lang="en-IN" dirty="0"/>
                    </a:p>
                  </a:txBody>
                  <a:tcPr/>
                </a:tc>
                <a:tc>
                  <a:txBody>
                    <a:bodyPr/>
                    <a:lstStyle/>
                    <a:p>
                      <a:pPr algn="ctr"/>
                      <a:r>
                        <a:rPr lang="en-US" dirty="0" smtClean="0"/>
                        <a:t>00</a:t>
                      </a:r>
                      <a:endParaRPr lang="en-IN" dirty="0"/>
                    </a:p>
                  </a:txBody>
                  <a:tcPr/>
                </a:tc>
                <a:tc>
                  <a:txBody>
                    <a:bodyPr/>
                    <a:lstStyle/>
                    <a:p>
                      <a:pPr algn="ctr"/>
                      <a:r>
                        <a:rPr lang="en-US" dirty="0" smtClean="0"/>
                        <a:t>ES</a:t>
                      </a:r>
                      <a:endParaRPr lang="en-IN" dirty="0"/>
                    </a:p>
                  </a:txBody>
                  <a:tcPr/>
                </a:tc>
              </a:tr>
              <a:tr h="340426">
                <a:tc>
                  <a:txBody>
                    <a:bodyPr/>
                    <a:lstStyle/>
                    <a:p>
                      <a:pPr algn="ctr"/>
                      <a:r>
                        <a:rPr lang="en-US" dirty="0" smtClean="0"/>
                        <a:t>0</a:t>
                      </a:r>
                      <a:endParaRPr lang="en-IN" dirty="0"/>
                    </a:p>
                  </a:txBody>
                  <a:tcPr/>
                </a:tc>
                <a:tc>
                  <a:txBody>
                    <a:bodyPr/>
                    <a:lstStyle/>
                    <a:p>
                      <a:pPr algn="ctr"/>
                      <a:r>
                        <a:rPr lang="en-US" dirty="0" smtClean="0"/>
                        <a:t>001</a:t>
                      </a:r>
                      <a:endParaRPr lang="en-IN" dirty="0"/>
                    </a:p>
                  </a:txBody>
                  <a:tcPr/>
                </a:tc>
                <a:tc>
                  <a:txBody>
                    <a:bodyPr/>
                    <a:lstStyle/>
                    <a:p>
                      <a:pPr algn="ctr"/>
                      <a:r>
                        <a:rPr lang="en-US" dirty="0" smtClean="0"/>
                        <a:t>CL</a:t>
                      </a:r>
                      <a:endParaRPr lang="en-IN" dirty="0"/>
                    </a:p>
                  </a:txBody>
                  <a:tcPr/>
                </a:tc>
                <a:tc>
                  <a:txBody>
                    <a:bodyPr/>
                    <a:lstStyle/>
                    <a:p>
                      <a:pPr algn="ctr"/>
                      <a:r>
                        <a:rPr lang="en-US" dirty="0" smtClean="0"/>
                        <a:t>01</a:t>
                      </a:r>
                      <a:endParaRPr lang="en-IN" dirty="0"/>
                    </a:p>
                  </a:txBody>
                  <a:tcPr/>
                </a:tc>
                <a:tc>
                  <a:txBody>
                    <a:bodyPr/>
                    <a:lstStyle/>
                    <a:p>
                      <a:pPr algn="ctr"/>
                      <a:r>
                        <a:rPr lang="en-US" dirty="0" smtClean="0"/>
                        <a:t>CS</a:t>
                      </a:r>
                      <a:endParaRPr lang="en-IN" dirty="0"/>
                    </a:p>
                  </a:txBody>
                  <a:tcPr/>
                </a:tc>
              </a:tr>
              <a:tr h="340426">
                <a:tc>
                  <a:txBody>
                    <a:bodyPr/>
                    <a:lstStyle/>
                    <a:p>
                      <a:pPr algn="ctr"/>
                      <a:r>
                        <a:rPr lang="en-US" dirty="0" smtClean="0"/>
                        <a:t>0</a:t>
                      </a:r>
                      <a:endParaRPr lang="en-IN" dirty="0"/>
                    </a:p>
                  </a:txBody>
                  <a:tcPr/>
                </a:tc>
                <a:tc>
                  <a:txBody>
                    <a:bodyPr/>
                    <a:lstStyle/>
                    <a:p>
                      <a:pPr algn="ctr"/>
                      <a:r>
                        <a:rPr lang="en-US" dirty="0" smtClean="0"/>
                        <a:t>010</a:t>
                      </a:r>
                      <a:endParaRPr lang="en-IN" dirty="0"/>
                    </a:p>
                  </a:txBody>
                  <a:tcPr/>
                </a:tc>
                <a:tc>
                  <a:txBody>
                    <a:bodyPr/>
                    <a:lstStyle/>
                    <a:p>
                      <a:pPr algn="ctr"/>
                      <a:r>
                        <a:rPr lang="en-US" dirty="0" smtClean="0"/>
                        <a:t>DL</a:t>
                      </a:r>
                      <a:endParaRPr lang="en-IN" dirty="0"/>
                    </a:p>
                  </a:txBody>
                  <a:tcPr/>
                </a:tc>
                <a:tc>
                  <a:txBody>
                    <a:bodyPr/>
                    <a:lstStyle/>
                    <a:p>
                      <a:pPr algn="ctr"/>
                      <a:r>
                        <a:rPr lang="en-US" dirty="0" smtClean="0"/>
                        <a:t>10</a:t>
                      </a:r>
                      <a:endParaRPr lang="en-IN" dirty="0"/>
                    </a:p>
                  </a:txBody>
                  <a:tcPr/>
                </a:tc>
                <a:tc>
                  <a:txBody>
                    <a:bodyPr/>
                    <a:lstStyle/>
                    <a:p>
                      <a:pPr algn="ctr"/>
                      <a:r>
                        <a:rPr lang="en-US" dirty="0" smtClean="0"/>
                        <a:t>SS</a:t>
                      </a:r>
                      <a:endParaRPr lang="en-IN" dirty="0"/>
                    </a:p>
                  </a:txBody>
                  <a:tcPr/>
                </a:tc>
              </a:tr>
              <a:tr h="340426">
                <a:tc>
                  <a:txBody>
                    <a:bodyPr/>
                    <a:lstStyle/>
                    <a:p>
                      <a:pPr algn="ctr"/>
                      <a:r>
                        <a:rPr lang="en-US" dirty="0" smtClean="0"/>
                        <a:t>0</a:t>
                      </a:r>
                      <a:endParaRPr lang="en-IN" dirty="0"/>
                    </a:p>
                  </a:txBody>
                  <a:tcPr/>
                </a:tc>
                <a:tc>
                  <a:txBody>
                    <a:bodyPr/>
                    <a:lstStyle/>
                    <a:p>
                      <a:pPr algn="ctr"/>
                      <a:r>
                        <a:rPr lang="en-US" dirty="0" smtClean="0"/>
                        <a:t>011</a:t>
                      </a:r>
                      <a:endParaRPr lang="en-IN" dirty="0"/>
                    </a:p>
                  </a:txBody>
                  <a:tcPr/>
                </a:tc>
                <a:tc>
                  <a:txBody>
                    <a:bodyPr/>
                    <a:lstStyle/>
                    <a:p>
                      <a:pPr algn="ctr"/>
                      <a:r>
                        <a:rPr lang="en-US" dirty="0" smtClean="0"/>
                        <a:t>BL</a:t>
                      </a:r>
                      <a:endParaRPr lang="en-IN" dirty="0"/>
                    </a:p>
                  </a:txBody>
                  <a:tcPr/>
                </a:tc>
                <a:tc>
                  <a:txBody>
                    <a:bodyPr/>
                    <a:lstStyle/>
                    <a:p>
                      <a:pPr algn="ctr"/>
                      <a:r>
                        <a:rPr lang="en-US" dirty="0" smtClean="0"/>
                        <a:t>11</a:t>
                      </a:r>
                      <a:endParaRPr lang="en-IN" dirty="0"/>
                    </a:p>
                  </a:txBody>
                  <a:tcPr/>
                </a:tc>
                <a:tc>
                  <a:txBody>
                    <a:bodyPr/>
                    <a:lstStyle/>
                    <a:p>
                      <a:pPr algn="ctr"/>
                      <a:r>
                        <a:rPr lang="en-US" dirty="0" smtClean="0"/>
                        <a:t>DS</a:t>
                      </a:r>
                      <a:endParaRPr lang="en-IN" dirty="0"/>
                    </a:p>
                  </a:txBody>
                  <a:tcPr/>
                </a:tc>
              </a:tr>
              <a:tr h="340426">
                <a:tc>
                  <a:txBody>
                    <a:bodyPr/>
                    <a:lstStyle/>
                    <a:p>
                      <a:pPr algn="ctr"/>
                      <a:r>
                        <a:rPr lang="en-US" dirty="0" smtClean="0"/>
                        <a:t>0</a:t>
                      </a:r>
                      <a:endParaRPr lang="en-IN" dirty="0"/>
                    </a:p>
                  </a:txBody>
                  <a:tcPr/>
                </a:tc>
                <a:tc>
                  <a:txBody>
                    <a:bodyPr/>
                    <a:lstStyle/>
                    <a:p>
                      <a:pPr algn="ctr"/>
                      <a:r>
                        <a:rPr lang="en-US" dirty="0" smtClean="0"/>
                        <a:t>100</a:t>
                      </a:r>
                      <a:endParaRPr lang="en-IN" dirty="0"/>
                    </a:p>
                  </a:txBody>
                  <a:tcPr/>
                </a:tc>
                <a:tc>
                  <a:txBody>
                    <a:bodyPr/>
                    <a:lstStyle/>
                    <a:p>
                      <a:pPr algn="ctr"/>
                      <a:r>
                        <a:rPr lang="en-US" dirty="0" smtClean="0"/>
                        <a:t>AH</a:t>
                      </a:r>
                      <a:endParaRPr lang="en-IN" dirty="0"/>
                    </a:p>
                  </a:txBody>
                  <a:tcPr/>
                </a:tc>
                <a:tc>
                  <a:txBody>
                    <a:bodyPr/>
                    <a:lstStyle/>
                    <a:p>
                      <a:endParaRPr lang="en-IN"/>
                    </a:p>
                  </a:txBody>
                  <a:tcPr/>
                </a:tc>
                <a:tc>
                  <a:txBody>
                    <a:bodyPr/>
                    <a:lstStyle/>
                    <a:p>
                      <a:endParaRPr lang="en-IN" dirty="0"/>
                    </a:p>
                  </a:txBody>
                  <a:tcPr/>
                </a:tc>
              </a:tr>
              <a:tr h="340426">
                <a:tc>
                  <a:txBody>
                    <a:bodyPr/>
                    <a:lstStyle/>
                    <a:p>
                      <a:pPr algn="ctr"/>
                      <a:r>
                        <a:rPr lang="en-US" dirty="0" smtClean="0"/>
                        <a:t>0</a:t>
                      </a:r>
                      <a:endParaRPr lang="en-IN" dirty="0"/>
                    </a:p>
                  </a:txBody>
                  <a:tcPr/>
                </a:tc>
                <a:tc>
                  <a:txBody>
                    <a:bodyPr/>
                    <a:lstStyle/>
                    <a:p>
                      <a:pPr algn="ctr"/>
                      <a:r>
                        <a:rPr lang="en-US" dirty="0" smtClean="0"/>
                        <a:t>101</a:t>
                      </a:r>
                      <a:endParaRPr lang="en-IN" dirty="0"/>
                    </a:p>
                  </a:txBody>
                  <a:tcPr/>
                </a:tc>
                <a:tc>
                  <a:txBody>
                    <a:bodyPr/>
                    <a:lstStyle/>
                    <a:p>
                      <a:pPr algn="ctr"/>
                      <a:r>
                        <a:rPr lang="en-US" dirty="0" smtClean="0"/>
                        <a:t>CH</a:t>
                      </a:r>
                      <a:endParaRPr lang="en-IN" dirty="0"/>
                    </a:p>
                  </a:txBody>
                  <a:tcPr/>
                </a:tc>
                <a:tc>
                  <a:txBody>
                    <a:bodyPr/>
                    <a:lstStyle/>
                    <a:p>
                      <a:pPr algn="ctr"/>
                      <a:endParaRPr lang="en-IN" dirty="0"/>
                    </a:p>
                  </a:txBody>
                  <a:tcPr/>
                </a:tc>
                <a:tc>
                  <a:txBody>
                    <a:bodyPr/>
                    <a:lstStyle/>
                    <a:p>
                      <a:pPr algn="ctr"/>
                      <a:endParaRPr lang="en-IN"/>
                    </a:p>
                  </a:txBody>
                  <a:tcPr/>
                </a:tc>
              </a:tr>
              <a:tr h="340426">
                <a:tc>
                  <a:txBody>
                    <a:bodyPr/>
                    <a:lstStyle/>
                    <a:p>
                      <a:pPr algn="ctr"/>
                      <a:r>
                        <a:rPr lang="en-US" dirty="0" smtClean="0"/>
                        <a:t>0</a:t>
                      </a:r>
                      <a:endParaRPr lang="en-IN" dirty="0"/>
                    </a:p>
                  </a:txBody>
                  <a:tcPr/>
                </a:tc>
                <a:tc>
                  <a:txBody>
                    <a:bodyPr/>
                    <a:lstStyle/>
                    <a:p>
                      <a:pPr algn="ctr"/>
                      <a:r>
                        <a:rPr lang="en-US" dirty="0" smtClean="0"/>
                        <a:t>110</a:t>
                      </a:r>
                      <a:endParaRPr lang="en-IN" dirty="0"/>
                    </a:p>
                  </a:txBody>
                  <a:tcPr/>
                </a:tc>
                <a:tc>
                  <a:txBody>
                    <a:bodyPr/>
                    <a:lstStyle/>
                    <a:p>
                      <a:pPr algn="ctr"/>
                      <a:r>
                        <a:rPr lang="en-US" dirty="0" smtClean="0"/>
                        <a:t>DH</a:t>
                      </a:r>
                      <a:endParaRPr lang="en-IN" dirty="0"/>
                    </a:p>
                  </a:txBody>
                  <a:tcPr/>
                </a:tc>
                <a:tc>
                  <a:txBody>
                    <a:bodyPr/>
                    <a:lstStyle/>
                    <a:p>
                      <a:pPr algn="ctr"/>
                      <a:endParaRPr lang="en-IN" dirty="0"/>
                    </a:p>
                  </a:txBody>
                  <a:tcPr/>
                </a:tc>
                <a:tc>
                  <a:txBody>
                    <a:bodyPr/>
                    <a:lstStyle/>
                    <a:p>
                      <a:pPr algn="ctr"/>
                      <a:endParaRPr lang="en-IN"/>
                    </a:p>
                  </a:txBody>
                  <a:tcPr/>
                </a:tc>
              </a:tr>
              <a:tr h="340426">
                <a:tc>
                  <a:txBody>
                    <a:bodyPr/>
                    <a:lstStyle/>
                    <a:p>
                      <a:pPr algn="ctr"/>
                      <a:r>
                        <a:rPr lang="en-US" dirty="0" smtClean="0"/>
                        <a:t>0</a:t>
                      </a:r>
                      <a:endParaRPr lang="en-IN" dirty="0"/>
                    </a:p>
                  </a:txBody>
                  <a:tcPr/>
                </a:tc>
                <a:tc>
                  <a:txBody>
                    <a:bodyPr/>
                    <a:lstStyle/>
                    <a:p>
                      <a:pPr algn="ctr"/>
                      <a:r>
                        <a:rPr lang="en-US" dirty="0" smtClean="0"/>
                        <a:t>111</a:t>
                      </a:r>
                      <a:endParaRPr lang="en-IN" dirty="0"/>
                    </a:p>
                  </a:txBody>
                  <a:tcPr/>
                </a:tc>
                <a:tc>
                  <a:txBody>
                    <a:bodyPr/>
                    <a:lstStyle/>
                    <a:p>
                      <a:pPr algn="ctr"/>
                      <a:r>
                        <a:rPr lang="en-US" dirty="0" smtClean="0"/>
                        <a:t>BH</a:t>
                      </a:r>
                      <a:endParaRPr lang="en-IN" dirty="0"/>
                    </a:p>
                  </a:txBody>
                  <a:tcPr/>
                </a:tc>
                <a:tc>
                  <a:txBody>
                    <a:bodyPr/>
                    <a:lstStyle/>
                    <a:p>
                      <a:pPr algn="ctr"/>
                      <a:endParaRPr lang="en-IN"/>
                    </a:p>
                  </a:txBody>
                  <a:tcPr/>
                </a:tc>
                <a:tc>
                  <a:txBody>
                    <a:bodyPr/>
                    <a:lstStyle/>
                    <a:p>
                      <a:pPr algn="ctr"/>
                      <a:endParaRPr lang="en-IN"/>
                    </a:p>
                  </a:txBody>
                  <a:tcPr/>
                </a:tc>
              </a:tr>
              <a:tr h="340426">
                <a:tc>
                  <a:txBody>
                    <a:bodyPr/>
                    <a:lstStyle/>
                    <a:p>
                      <a:pPr algn="ctr"/>
                      <a:r>
                        <a:rPr lang="en-US" dirty="0" smtClean="0"/>
                        <a:t>1</a:t>
                      </a:r>
                      <a:endParaRPr lang="en-IN" dirty="0"/>
                    </a:p>
                  </a:txBody>
                  <a:tcPr/>
                </a:tc>
                <a:tc>
                  <a:txBody>
                    <a:bodyPr/>
                    <a:lstStyle/>
                    <a:p>
                      <a:pPr algn="ctr"/>
                      <a:r>
                        <a:rPr lang="en-US" dirty="0" smtClean="0"/>
                        <a:t>000</a:t>
                      </a:r>
                      <a:endParaRPr lang="en-IN" dirty="0"/>
                    </a:p>
                  </a:txBody>
                  <a:tcPr/>
                </a:tc>
                <a:tc>
                  <a:txBody>
                    <a:bodyPr/>
                    <a:lstStyle/>
                    <a:p>
                      <a:pPr algn="ctr"/>
                      <a:r>
                        <a:rPr lang="en-US" dirty="0" smtClean="0"/>
                        <a:t>AX</a:t>
                      </a:r>
                      <a:endParaRPr lang="en-IN" dirty="0"/>
                    </a:p>
                  </a:txBody>
                  <a:tcPr/>
                </a:tc>
                <a:tc>
                  <a:txBody>
                    <a:bodyPr/>
                    <a:lstStyle/>
                    <a:p>
                      <a:pPr algn="ctr"/>
                      <a:endParaRPr lang="en-IN"/>
                    </a:p>
                  </a:txBody>
                  <a:tcPr/>
                </a:tc>
                <a:tc>
                  <a:txBody>
                    <a:bodyPr/>
                    <a:lstStyle/>
                    <a:p>
                      <a:pPr algn="ctr"/>
                      <a:endParaRPr lang="en-IN"/>
                    </a:p>
                  </a:txBody>
                  <a:tcPr/>
                </a:tc>
              </a:tr>
              <a:tr h="340426">
                <a:tc>
                  <a:txBody>
                    <a:bodyPr/>
                    <a:lstStyle/>
                    <a:p>
                      <a:pPr algn="ctr"/>
                      <a:r>
                        <a:rPr lang="en-US" dirty="0" smtClean="0"/>
                        <a:t>1</a:t>
                      </a:r>
                      <a:endParaRPr lang="en-IN" dirty="0"/>
                    </a:p>
                  </a:txBody>
                  <a:tcPr/>
                </a:tc>
                <a:tc>
                  <a:txBody>
                    <a:bodyPr/>
                    <a:lstStyle/>
                    <a:p>
                      <a:pPr algn="ctr"/>
                      <a:r>
                        <a:rPr lang="en-US" dirty="0" smtClean="0"/>
                        <a:t>001</a:t>
                      </a:r>
                      <a:endParaRPr lang="en-IN" dirty="0"/>
                    </a:p>
                  </a:txBody>
                  <a:tcPr/>
                </a:tc>
                <a:tc>
                  <a:txBody>
                    <a:bodyPr/>
                    <a:lstStyle/>
                    <a:p>
                      <a:pPr algn="ctr"/>
                      <a:r>
                        <a:rPr lang="en-US" dirty="0" smtClean="0"/>
                        <a:t>CX</a:t>
                      </a:r>
                      <a:endParaRPr lang="en-IN" dirty="0"/>
                    </a:p>
                  </a:txBody>
                  <a:tcPr/>
                </a:tc>
                <a:tc>
                  <a:txBody>
                    <a:bodyPr/>
                    <a:lstStyle/>
                    <a:p>
                      <a:pPr algn="ctr"/>
                      <a:endParaRPr lang="en-IN"/>
                    </a:p>
                  </a:txBody>
                  <a:tcPr/>
                </a:tc>
                <a:tc>
                  <a:txBody>
                    <a:bodyPr/>
                    <a:lstStyle/>
                    <a:p>
                      <a:pPr algn="ctr"/>
                      <a:endParaRPr lang="en-IN"/>
                    </a:p>
                  </a:txBody>
                  <a:tcPr/>
                </a:tc>
              </a:tr>
              <a:tr h="340426">
                <a:tc>
                  <a:txBody>
                    <a:bodyPr/>
                    <a:lstStyle/>
                    <a:p>
                      <a:pPr algn="ctr"/>
                      <a:r>
                        <a:rPr lang="en-US" dirty="0" smtClean="0"/>
                        <a:t>1</a:t>
                      </a:r>
                      <a:endParaRPr lang="en-IN" dirty="0"/>
                    </a:p>
                  </a:txBody>
                  <a:tcPr/>
                </a:tc>
                <a:tc>
                  <a:txBody>
                    <a:bodyPr/>
                    <a:lstStyle/>
                    <a:p>
                      <a:pPr algn="ctr"/>
                      <a:r>
                        <a:rPr lang="en-US" dirty="0" smtClean="0"/>
                        <a:t>010</a:t>
                      </a:r>
                      <a:endParaRPr lang="en-IN" dirty="0"/>
                    </a:p>
                  </a:txBody>
                  <a:tcPr/>
                </a:tc>
                <a:tc>
                  <a:txBody>
                    <a:bodyPr/>
                    <a:lstStyle/>
                    <a:p>
                      <a:pPr algn="ctr"/>
                      <a:r>
                        <a:rPr lang="en-US" dirty="0" smtClean="0"/>
                        <a:t>DX</a:t>
                      </a:r>
                      <a:endParaRPr lang="en-IN" dirty="0"/>
                    </a:p>
                  </a:txBody>
                  <a:tcPr/>
                </a:tc>
                <a:tc>
                  <a:txBody>
                    <a:bodyPr/>
                    <a:lstStyle/>
                    <a:p>
                      <a:pPr algn="ctr"/>
                      <a:endParaRPr lang="en-IN"/>
                    </a:p>
                  </a:txBody>
                  <a:tcPr/>
                </a:tc>
                <a:tc>
                  <a:txBody>
                    <a:bodyPr/>
                    <a:lstStyle/>
                    <a:p>
                      <a:pPr algn="ctr"/>
                      <a:endParaRPr lang="en-IN"/>
                    </a:p>
                  </a:txBody>
                  <a:tcPr/>
                </a:tc>
              </a:tr>
              <a:tr h="340426">
                <a:tc>
                  <a:txBody>
                    <a:bodyPr/>
                    <a:lstStyle/>
                    <a:p>
                      <a:pPr algn="ctr"/>
                      <a:r>
                        <a:rPr lang="en-US" dirty="0" smtClean="0"/>
                        <a:t>1</a:t>
                      </a:r>
                      <a:endParaRPr lang="en-IN" dirty="0"/>
                    </a:p>
                  </a:txBody>
                  <a:tcPr/>
                </a:tc>
                <a:tc>
                  <a:txBody>
                    <a:bodyPr/>
                    <a:lstStyle/>
                    <a:p>
                      <a:pPr algn="ctr"/>
                      <a:r>
                        <a:rPr lang="en-US" dirty="0" smtClean="0"/>
                        <a:t>011</a:t>
                      </a:r>
                      <a:endParaRPr lang="en-IN" dirty="0"/>
                    </a:p>
                  </a:txBody>
                  <a:tcPr/>
                </a:tc>
                <a:tc>
                  <a:txBody>
                    <a:bodyPr/>
                    <a:lstStyle/>
                    <a:p>
                      <a:pPr algn="ctr"/>
                      <a:r>
                        <a:rPr lang="en-US" dirty="0" smtClean="0"/>
                        <a:t>BX</a:t>
                      </a:r>
                      <a:endParaRPr lang="en-IN" dirty="0"/>
                    </a:p>
                  </a:txBody>
                  <a:tcPr/>
                </a:tc>
                <a:tc>
                  <a:txBody>
                    <a:bodyPr/>
                    <a:lstStyle/>
                    <a:p>
                      <a:pPr algn="ctr"/>
                      <a:endParaRPr lang="en-IN"/>
                    </a:p>
                  </a:txBody>
                  <a:tcPr/>
                </a:tc>
                <a:tc>
                  <a:txBody>
                    <a:bodyPr/>
                    <a:lstStyle/>
                    <a:p>
                      <a:pPr algn="ctr"/>
                      <a:endParaRPr lang="en-IN"/>
                    </a:p>
                  </a:txBody>
                  <a:tcPr/>
                </a:tc>
              </a:tr>
              <a:tr h="340426">
                <a:tc>
                  <a:txBody>
                    <a:bodyPr/>
                    <a:lstStyle/>
                    <a:p>
                      <a:pPr algn="ctr"/>
                      <a:r>
                        <a:rPr lang="en-US" dirty="0" smtClean="0"/>
                        <a:t>1</a:t>
                      </a:r>
                      <a:endParaRPr lang="en-IN" dirty="0"/>
                    </a:p>
                  </a:txBody>
                  <a:tcPr/>
                </a:tc>
                <a:tc>
                  <a:txBody>
                    <a:bodyPr/>
                    <a:lstStyle/>
                    <a:p>
                      <a:pPr algn="ctr"/>
                      <a:r>
                        <a:rPr lang="en-US" dirty="0" smtClean="0"/>
                        <a:t>100</a:t>
                      </a:r>
                      <a:endParaRPr lang="en-IN" dirty="0"/>
                    </a:p>
                  </a:txBody>
                  <a:tcPr/>
                </a:tc>
                <a:tc>
                  <a:txBody>
                    <a:bodyPr/>
                    <a:lstStyle/>
                    <a:p>
                      <a:pPr algn="ctr"/>
                      <a:r>
                        <a:rPr lang="en-US" dirty="0" smtClean="0"/>
                        <a:t>SP</a:t>
                      </a:r>
                      <a:endParaRPr lang="en-IN" dirty="0"/>
                    </a:p>
                  </a:txBody>
                  <a:tcPr/>
                </a:tc>
                <a:tc>
                  <a:txBody>
                    <a:bodyPr/>
                    <a:lstStyle/>
                    <a:p>
                      <a:pPr algn="ctr"/>
                      <a:endParaRPr lang="en-IN"/>
                    </a:p>
                  </a:txBody>
                  <a:tcPr/>
                </a:tc>
                <a:tc>
                  <a:txBody>
                    <a:bodyPr/>
                    <a:lstStyle/>
                    <a:p>
                      <a:pPr algn="ctr"/>
                      <a:endParaRPr lang="en-IN"/>
                    </a:p>
                  </a:txBody>
                  <a:tcPr/>
                </a:tc>
              </a:tr>
              <a:tr h="340426">
                <a:tc>
                  <a:txBody>
                    <a:bodyPr/>
                    <a:lstStyle/>
                    <a:p>
                      <a:pPr algn="ctr"/>
                      <a:r>
                        <a:rPr lang="en-US" dirty="0" smtClean="0"/>
                        <a:t>1</a:t>
                      </a:r>
                      <a:endParaRPr lang="en-IN" dirty="0"/>
                    </a:p>
                  </a:txBody>
                  <a:tcPr/>
                </a:tc>
                <a:tc>
                  <a:txBody>
                    <a:bodyPr/>
                    <a:lstStyle/>
                    <a:p>
                      <a:pPr algn="ctr"/>
                      <a:r>
                        <a:rPr lang="en-US" dirty="0" smtClean="0"/>
                        <a:t>101</a:t>
                      </a:r>
                      <a:endParaRPr lang="en-IN" dirty="0"/>
                    </a:p>
                  </a:txBody>
                  <a:tcPr/>
                </a:tc>
                <a:tc>
                  <a:txBody>
                    <a:bodyPr/>
                    <a:lstStyle/>
                    <a:p>
                      <a:pPr algn="ctr"/>
                      <a:r>
                        <a:rPr lang="en-US" dirty="0" smtClean="0"/>
                        <a:t>BP</a:t>
                      </a:r>
                      <a:endParaRPr lang="en-IN" dirty="0"/>
                    </a:p>
                  </a:txBody>
                  <a:tcPr/>
                </a:tc>
                <a:tc>
                  <a:txBody>
                    <a:bodyPr/>
                    <a:lstStyle/>
                    <a:p>
                      <a:pPr algn="ctr"/>
                      <a:endParaRPr lang="en-IN"/>
                    </a:p>
                  </a:txBody>
                  <a:tcPr/>
                </a:tc>
                <a:tc>
                  <a:txBody>
                    <a:bodyPr/>
                    <a:lstStyle/>
                    <a:p>
                      <a:pPr algn="ctr"/>
                      <a:endParaRPr lang="en-IN"/>
                    </a:p>
                  </a:txBody>
                  <a:tcPr/>
                </a:tc>
              </a:tr>
              <a:tr h="340426">
                <a:tc>
                  <a:txBody>
                    <a:bodyPr/>
                    <a:lstStyle/>
                    <a:p>
                      <a:pPr algn="ctr"/>
                      <a:r>
                        <a:rPr lang="en-US" dirty="0" smtClean="0"/>
                        <a:t>1</a:t>
                      </a:r>
                      <a:endParaRPr lang="en-IN" dirty="0"/>
                    </a:p>
                  </a:txBody>
                  <a:tcPr/>
                </a:tc>
                <a:tc>
                  <a:txBody>
                    <a:bodyPr/>
                    <a:lstStyle/>
                    <a:p>
                      <a:pPr algn="ctr"/>
                      <a:r>
                        <a:rPr lang="en-US" dirty="0" smtClean="0"/>
                        <a:t>110</a:t>
                      </a:r>
                      <a:endParaRPr lang="en-IN" dirty="0"/>
                    </a:p>
                  </a:txBody>
                  <a:tcPr/>
                </a:tc>
                <a:tc>
                  <a:txBody>
                    <a:bodyPr/>
                    <a:lstStyle/>
                    <a:p>
                      <a:pPr algn="ctr"/>
                      <a:r>
                        <a:rPr lang="en-US" dirty="0" smtClean="0"/>
                        <a:t>SI</a:t>
                      </a:r>
                      <a:endParaRPr lang="en-IN" dirty="0"/>
                    </a:p>
                  </a:txBody>
                  <a:tcPr/>
                </a:tc>
                <a:tc>
                  <a:txBody>
                    <a:bodyPr/>
                    <a:lstStyle/>
                    <a:p>
                      <a:pPr algn="ctr"/>
                      <a:endParaRPr lang="en-IN"/>
                    </a:p>
                  </a:txBody>
                  <a:tcPr/>
                </a:tc>
                <a:tc>
                  <a:txBody>
                    <a:bodyPr/>
                    <a:lstStyle/>
                    <a:p>
                      <a:pPr algn="ctr"/>
                      <a:endParaRPr lang="en-IN" dirty="0"/>
                    </a:p>
                  </a:txBody>
                  <a:tcPr/>
                </a:tc>
              </a:tr>
              <a:tr h="340426">
                <a:tc>
                  <a:txBody>
                    <a:bodyPr/>
                    <a:lstStyle/>
                    <a:p>
                      <a:pPr algn="ctr"/>
                      <a:r>
                        <a:rPr lang="en-US" dirty="0" smtClean="0"/>
                        <a:t>1</a:t>
                      </a:r>
                      <a:endParaRPr lang="en-IN" dirty="0"/>
                    </a:p>
                  </a:txBody>
                  <a:tcPr/>
                </a:tc>
                <a:tc>
                  <a:txBody>
                    <a:bodyPr/>
                    <a:lstStyle/>
                    <a:p>
                      <a:pPr algn="ctr"/>
                      <a:r>
                        <a:rPr lang="en-US" dirty="0" smtClean="0"/>
                        <a:t>111</a:t>
                      </a:r>
                      <a:endParaRPr lang="en-IN" dirty="0"/>
                    </a:p>
                  </a:txBody>
                  <a:tcPr/>
                </a:tc>
                <a:tc>
                  <a:txBody>
                    <a:bodyPr/>
                    <a:lstStyle/>
                    <a:p>
                      <a:pPr algn="ctr"/>
                      <a:r>
                        <a:rPr lang="en-US" dirty="0" smtClean="0"/>
                        <a:t>DI</a:t>
                      </a:r>
                      <a:endParaRPr lang="en-IN" dirty="0"/>
                    </a:p>
                  </a:txBody>
                  <a:tcPr/>
                </a:tc>
                <a:tc>
                  <a:txBody>
                    <a:bodyPr/>
                    <a:lstStyle/>
                    <a:p>
                      <a:pPr algn="ctr"/>
                      <a:endParaRPr lang="en-IN" dirty="0"/>
                    </a:p>
                  </a:txBody>
                  <a:tcPr/>
                </a:tc>
                <a:tc>
                  <a:txBody>
                    <a:bodyPr/>
                    <a:lstStyle/>
                    <a:p>
                      <a:pPr algn="ctr"/>
                      <a:endParaRPr lang="en-IN" dirty="0"/>
                    </a:p>
                  </a:txBody>
                  <a:tcPr/>
                </a:tc>
              </a:tr>
            </a:tbl>
          </a:graphicData>
        </a:graphic>
      </p:graphicFrame>
    </p:spTree>
    <p:extLst>
      <p:ext uri="{BB962C8B-B14F-4D97-AF65-F5344CB8AC3E}">
        <p14:creationId xmlns="" xmlns:p14="http://schemas.microsoft.com/office/powerpoint/2010/main" val="26516652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838200"/>
            <a:ext cx="7467600" cy="535531"/>
          </a:xfrm>
          <a:prstGeom prst="rect">
            <a:avLst/>
          </a:prstGeom>
        </p:spPr>
        <p:txBody>
          <a:bodyPr wrap="square">
            <a:spAutoFit/>
          </a:bodyPr>
          <a:lstStyle/>
          <a:p>
            <a:pPr marL="990600" lvl="1" indent="-533400">
              <a:lnSpc>
                <a:spcPct val="90000"/>
              </a:lnSpc>
            </a:pPr>
            <a:r>
              <a:rPr lang="en-US" sz="3200" dirty="0" smtClean="0">
                <a:solidFill>
                  <a:srgbClr val="C00000"/>
                </a:solidFill>
                <a:latin typeface="Times New Roman" pitchFamily="18" charset="0"/>
                <a:cs typeface="Times New Roman" pitchFamily="18" charset="0"/>
              </a:rPr>
              <a:t>6.Register Relative Addressing Mode</a:t>
            </a:r>
          </a:p>
        </p:txBody>
      </p:sp>
      <p:sp>
        <p:nvSpPr>
          <p:cNvPr id="3" name="TextBox 2"/>
          <p:cNvSpPr txBox="1"/>
          <p:nvPr/>
        </p:nvSpPr>
        <p:spPr>
          <a:xfrm>
            <a:off x="533401" y="1676400"/>
            <a:ext cx="8305799" cy="2862322"/>
          </a:xfrm>
          <a:prstGeom prst="rect">
            <a:avLst/>
          </a:prstGeom>
          <a:noFill/>
        </p:spPr>
        <p:txBody>
          <a:bodyPr wrap="square" rtlCol="0">
            <a:spAutoFit/>
          </a:bodyPr>
          <a:lstStyle/>
          <a:p>
            <a:pPr>
              <a:buFont typeface="Wingdings" pitchFamily="2" charset="2"/>
              <a:buChar char="Ø"/>
            </a:pPr>
            <a:r>
              <a:rPr lang="en-US" dirty="0" smtClean="0"/>
              <a:t>   </a:t>
            </a:r>
            <a:r>
              <a:rPr lang="en-US" sz="2400" dirty="0" smtClean="0"/>
              <a:t>  In this addressing mode , data is available at EA formed by adding 8-bit (or) 16-bit displacement  With content of any of registers BX,BP,SI and  DI in the default (either DS or ES) segment.</a:t>
            </a:r>
          </a:p>
          <a:p>
            <a:endParaRPr lang="en-US" dirty="0" smtClean="0"/>
          </a:p>
          <a:p>
            <a:r>
              <a:rPr lang="en-US" dirty="0" err="1" smtClean="0"/>
              <a:t>Eg</a:t>
            </a:r>
            <a:r>
              <a:rPr lang="en-US" dirty="0" smtClean="0"/>
              <a:t>:-</a:t>
            </a:r>
          </a:p>
          <a:p>
            <a:r>
              <a:rPr lang="en-US" sz="2400" b="1" dirty="0" smtClean="0">
                <a:solidFill>
                  <a:srgbClr val="00B050"/>
                </a:solidFill>
              </a:rPr>
              <a:t>MOV</a:t>
            </a:r>
            <a:r>
              <a:rPr lang="en-US" sz="2400" b="1" dirty="0" smtClean="0"/>
              <a:t> </a:t>
            </a:r>
            <a:r>
              <a:rPr lang="en-US" sz="2400" b="1" dirty="0" smtClean="0">
                <a:solidFill>
                  <a:srgbClr val="0070C0"/>
                </a:solidFill>
              </a:rPr>
              <a:t>AX</a:t>
            </a:r>
            <a:r>
              <a:rPr lang="en-US" sz="2400" b="1" dirty="0" smtClean="0"/>
              <a:t>, 50H</a:t>
            </a:r>
            <a:r>
              <a:rPr lang="en-US" sz="2400" b="1" dirty="0" smtClean="0">
                <a:solidFill>
                  <a:srgbClr val="7030A0"/>
                </a:solidFill>
              </a:rPr>
              <a:t>[BX]</a:t>
            </a:r>
            <a:endParaRPr lang="en-US" sz="2400" dirty="0" smtClean="0"/>
          </a:p>
          <a:p>
            <a:r>
              <a:rPr lang="en-US" dirty="0" smtClean="0"/>
              <a:t>Here </a:t>
            </a:r>
            <a:r>
              <a:rPr lang="en-US" sz="2400" b="1" dirty="0" smtClean="0"/>
              <a:t>Effective Address = </a:t>
            </a:r>
            <a:r>
              <a:rPr lang="en-US" sz="2400" b="1" dirty="0" smtClean="0">
                <a:latin typeface="Times New Roman" pitchFamily="18" charset="0"/>
                <a:cs typeface="Times New Roman" pitchFamily="18" charset="0"/>
              </a:rPr>
              <a:t>10H*DS+50H+[BX]</a:t>
            </a:r>
            <a:endParaRPr lang="en-US" b="1" dirty="0">
              <a:latin typeface="Times New Roman" pitchFamily="18" charset="0"/>
              <a:cs typeface="Times New Roman" pitchFamily="18" charset="0"/>
            </a:endParaRPr>
          </a:p>
        </p:txBody>
      </p:sp>
      <p:grpSp>
        <p:nvGrpSpPr>
          <p:cNvPr id="18" name="Group 17"/>
          <p:cNvGrpSpPr/>
          <p:nvPr/>
        </p:nvGrpSpPr>
        <p:grpSpPr>
          <a:xfrm>
            <a:off x="1828800" y="4417874"/>
            <a:ext cx="5662670" cy="2308324"/>
            <a:chOff x="1828800" y="4417874"/>
            <a:chExt cx="5662670" cy="2308324"/>
          </a:xfrm>
        </p:grpSpPr>
        <p:grpSp>
          <p:nvGrpSpPr>
            <p:cNvPr id="4" name="Group 16"/>
            <p:cNvGrpSpPr>
              <a:grpSpLocks/>
            </p:cNvGrpSpPr>
            <p:nvPr/>
          </p:nvGrpSpPr>
          <p:grpSpPr bwMode="auto">
            <a:xfrm>
              <a:off x="1828800" y="4800600"/>
              <a:ext cx="5105400" cy="1447800"/>
              <a:chOff x="1152" y="1968"/>
              <a:chExt cx="3216" cy="912"/>
            </a:xfrm>
          </p:grpSpPr>
          <p:sp>
            <p:nvSpPr>
              <p:cNvPr id="5" name="Rectangle 4"/>
              <p:cNvSpPr>
                <a:spLocks noChangeArrowheads="1"/>
              </p:cNvSpPr>
              <p:nvPr/>
            </p:nvSpPr>
            <p:spPr bwMode="auto">
              <a:xfrm>
                <a:off x="1152" y="1968"/>
                <a:ext cx="576" cy="192"/>
              </a:xfrm>
              <a:prstGeom prst="rect">
                <a:avLst/>
              </a:prstGeom>
              <a:solidFill>
                <a:schemeClr val="bg2"/>
              </a:solidFill>
              <a:ln w="9525">
                <a:solidFill>
                  <a:schemeClr val="tx1"/>
                </a:solidFill>
                <a:miter lim="800000"/>
                <a:headEnd/>
                <a:tailEnd/>
              </a:ln>
            </p:spPr>
            <p:txBody>
              <a:bodyPr wrap="none" anchor="ctr"/>
              <a:lstStyle/>
              <a:p>
                <a:pPr algn="ctr"/>
                <a:r>
                  <a:rPr lang="en-US" sz="1800" dirty="0">
                    <a:solidFill>
                      <a:srgbClr val="C00000"/>
                    </a:solidFill>
                  </a:rPr>
                  <a:t>Register</a:t>
                </a:r>
              </a:p>
            </p:txBody>
          </p:sp>
          <p:sp>
            <p:nvSpPr>
              <p:cNvPr id="6" name="Rectangle 5"/>
              <p:cNvSpPr>
                <a:spLocks noChangeArrowheads="1"/>
              </p:cNvSpPr>
              <p:nvPr/>
            </p:nvSpPr>
            <p:spPr bwMode="auto">
              <a:xfrm>
                <a:off x="1728" y="1968"/>
                <a:ext cx="912" cy="192"/>
              </a:xfrm>
              <a:prstGeom prst="rect">
                <a:avLst/>
              </a:prstGeom>
              <a:solidFill>
                <a:schemeClr val="bg2"/>
              </a:solidFill>
              <a:ln w="9525">
                <a:solidFill>
                  <a:schemeClr val="tx1"/>
                </a:solidFill>
                <a:miter lim="800000"/>
                <a:headEnd/>
                <a:tailEnd/>
              </a:ln>
            </p:spPr>
            <p:txBody>
              <a:bodyPr wrap="none" anchor="ctr"/>
              <a:lstStyle/>
              <a:p>
                <a:pPr algn="ctr"/>
                <a:r>
                  <a:rPr lang="en-US" sz="1800" dirty="0">
                    <a:solidFill>
                      <a:srgbClr val="C00000"/>
                    </a:solidFill>
                  </a:rPr>
                  <a:t>Displacement</a:t>
                </a:r>
              </a:p>
            </p:txBody>
          </p:sp>
          <p:sp>
            <p:nvSpPr>
              <p:cNvPr id="7" name="Rectangle 6"/>
              <p:cNvSpPr>
                <a:spLocks noChangeArrowheads="1"/>
              </p:cNvSpPr>
              <p:nvPr/>
            </p:nvSpPr>
            <p:spPr bwMode="auto">
              <a:xfrm>
                <a:off x="1872" y="2640"/>
                <a:ext cx="816" cy="240"/>
              </a:xfrm>
              <a:prstGeom prst="rect">
                <a:avLst/>
              </a:prstGeom>
              <a:solidFill>
                <a:schemeClr val="bg2"/>
              </a:solidFill>
              <a:ln w="9525">
                <a:solidFill>
                  <a:schemeClr val="tx1"/>
                </a:solidFill>
                <a:miter lim="800000"/>
                <a:headEnd/>
                <a:tailEnd/>
              </a:ln>
            </p:spPr>
            <p:txBody>
              <a:bodyPr wrap="none" anchor="ctr"/>
              <a:lstStyle/>
              <a:p>
                <a:pPr algn="ctr"/>
                <a:r>
                  <a:rPr lang="en-US" sz="2000" dirty="0">
                    <a:solidFill>
                      <a:srgbClr val="C00000"/>
                    </a:solidFill>
                  </a:rPr>
                  <a:t>Address</a:t>
                </a:r>
              </a:p>
            </p:txBody>
          </p:sp>
          <p:sp>
            <p:nvSpPr>
              <p:cNvPr id="8" name="Oval 7"/>
              <p:cNvSpPr>
                <a:spLocks noChangeArrowheads="1"/>
              </p:cNvSpPr>
              <p:nvPr/>
            </p:nvSpPr>
            <p:spPr bwMode="auto">
              <a:xfrm>
                <a:off x="3072" y="2352"/>
                <a:ext cx="288" cy="240"/>
              </a:xfrm>
              <a:prstGeom prst="ellipse">
                <a:avLst/>
              </a:prstGeom>
              <a:solidFill>
                <a:schemeClr val="bg2"/>
              </a:solidFill>
              <a:ln w="9525">
                <a:solidFill>
                  <a:schemeClr val="tx1"/>
                </a:solidFill>
                <a:round/>
                <a:headEnd/>
                <a:tailEnd/>
              </a:ln>
            </p:spPr>
            <p:txBody>
              <a:bodyPr wrap="none" anchor="ctr"/>
              <a:lstStyle/>
              <a:p>
                <a:pPr algn="ctr"/>
                <a:r>
                  <a:rPr lang="en-US" dirty="0">
                    <a:solidFill>
                      <a:srgbClr val="C00000"/>
                    </a:solidFill>
                  </a:rPr>
                  <a:t>+</a:t>
                </a:r>
              </a:p>
            </p:txBody>
          </p:sp>
          <p:sp>
            <p:nvSpPr>
              <p:cNvPr id="9" name="Rectangle 8"/>
              <p:cNvSpPr>
                <a:spLocks noChangeArrowheads="1"/>
              </p:cNvSpPr>
              <p:nvPr/>
            </p:nvSpPr>
            <p:spPr bwMode="auto">
              <a:xfrm>
                <a:off x="3744" y="2304"/>
                <a:ext cx="624" cy="240"/>
              </a:xfrm>
              <a:prstGeom prst="rect">
                <a:avLst/>
              </a:prstGeom>
              <a:solidFill>
                <a:schemeClr val="bg2"/>
              </a:solidFill>
              <a:ln w="9525">
                <a:solidFill>
                  <a:schemeClr val="tx1"/>
                </a:solidFill>
                <a:miter lim="800000"/>
                <a:headEnd/>
                <a:tailEnd/>
              </a:ln>
            </p:spPr>
            <p:txBody>
              <a:bodyPr wrap="none" anchor="ctr"/>
              <a:lstStyle/>
              <a:p>
                <a:pPr algn="ctr"/>
                <a:r>
                  <a:rPr lang="en-US" sz="1800" dirty="0">
                    <a:solidFill>
                      <a:srgbClr val="C00000"/>
                    </a:solidFill>
                  </a:rPr>
                  <a:t>Datum</a:t>
                </a:r>
              </a:p>
            </p:txBody>
          </p:sp>
          <p:sp>
            <p:nvSpPr>
              <p:cNvPr id="10" name="Line 9"/>
              <p:cNvSpPr>
                <a:spLocks noChangeShapeType="1"/>
              </p:cNvSpPr>
              <p:nvPr/>
            </p:nvSpPr>
            <p:spPr bwMode="auto">
              <a:xfrm>
                <a:off x="3360" y="2448"/>
                <a:ext cx="384" cy="0"/>
              </a:xfrm>
              <a:prstGeom prst="line">
                <a:avLst/>
              </a:prstGeom>
              <a:noFill/>
              <a:ln w="9525">
                <a:solidFill>
                  <a:schemeClr val="tx1"/>
                </a:solidFill>
                <a:round/>
                <a:headEnd/>
                <a:tailEnd type="triangle" w="med" len="med"/>
              </a:ln>
            </p:spPr>
            <p:txBody>
              <a:bodyPr wrap="none"/>
              <a:lstStyle/>
              <a:p>
                <a:endParaRPr lang="en-US"/>
              </a:p>
            </p:txBody>
          </p:sp>
          <p:sp>
            <p:nvSpPr>
              <p:cNvPr id="11" name="Line 10"/>
              <p:cNvSpPr>
                <a:spLocks noChangeShapeType="1"/>
              </p:cNvSpPr>
              <p:nvPr/>
            </p:nvSpPr>
            <p:spPr bwMode="auto">
              <a:xfrm>
                <a:off x="2640" y="2064"/>
                <a:ext cx="576" cy="0"/>
              </a:xfrm>
              <a:prstGeom prst="line">
                <a:avLst/>
              </a:prstGeom>
              <a:noFill/>
              <a:ln w="9525">
                <a:solidFill>
                  <a:schemeClr val="tx1"/>
                </a:solidFill>
                <a:round/>
                <a:headEnd/>
                <a:tailEnd/>
              </a:ln>
            </p:spPr>
            <p:txBody>
              <a:bodyPr wrap="none"/>
              <a:lstStyle/>
              <a:p>
                <a:endParaRPr lang="en-US"/>
              </a:p>
            </p:txBody>
          </p:sp>
          <p:sp>
            <p:nvSpPr>
              <p:cNvPr id="12" name="Line 11"/>
              <p:cNvSpPr>
                <a:spLocks noChangeShapeType="1"/>
              </p:cNvSpPr>
              <p:nvPr/>
            </p:nvSpPr>
            <p:spPr bwMode="auto">
              <a:xfrm>
                <a:off x="3216" y="2064"/>
                <a:ext cx="0" cy="288"/>
              </a:xfrm>
              <a:prstGeom prst="line">
                <a:avLst/>
              </a:prstGeom>
              <a:noFill/>
              <a:ln w="9525">
                <a:solidFill>
                  <a:schemeClr val="tx1"/>
                </a:solidFill>
                <a:round/>
                <a:headEnd/>
                <a:tailEnd type="triangle" w="med" len="med"/>
              </a:ln>
            </p:spPr>
            <p:txBody>
              <a:bodyPr wrap="none"/>
              <a:lstStyle/>
              <a:p>
                <a:endParaRPr lang="en-US"/>
              </a:p>
            </p:txBody>
          </p:sp>
          <p:sp>
            <p:nvSpPr>
              <p:cNvPr id="13" name="Line 12"/>
              <p:cNvSpPr>
                <a:spLocks noChangeShapeType="1"/>
              </p:cNvSpPr>
              <p:nvPr/>
            </p:nvSpPr>
            <p:spPr bwMode="auto">
              <a:xfrm>
                <a:off x="2688" y="2784"/>
                <a:ext cx="528" cy="0"/>
              </a:xfrm>
              <a:prstGeom prst="line">
                <a:avLst/>
              </a:prstGeom>
              <a:noFill/>
              <a:ln w="9525">
                <a:solidFill>
                  <a:schemeClr val="tx1"/>
                </a:solidFill>
                <a:round/>
                <a:headEnd/>
                <a:tailEnd/>
              </a:ln>
            </p:spPr>
            <p:txBody>
              <a:bodyPr wrap="none"/>
              <a:lstStyle/>
              <a:p>
                <a:endParaRPr lang="en-US"/>
              </a:p>
            </p:txBody>
          </p:sp>
          <p:sp>
            <p:nvSpPr>
              <p:cNvPr id="14" name="Line 13"/>
              <p:cNvSpPr>
                <a:spLocks noChangeShapeType="1"/>
              </p:cNvSpPr>
              <p:nvPr/>
            </p:nvSpPr>
            <p:spPr bwMode="auto">
              <a:xfrm flipV="1">
                <a:off x="3216" y="2592"/>
                <a:ext cx="0" cy="192"/>
              </a:xfrm>
              <a:prstGeom prst="line">
                <a:avLst/>
              </a:prstGeom>
              <a:noFill/>
              <a:ln w="9525">
                <a:solidFill>
                  <a:schemeClr val="tx1"/>
                </a:solidFill>
                <a:round/>
                <a:headEnd/>
                <a:tailEnd type="triangle" w="med" len="med"/>
              </a:ln>
            </p:spPr>
            <p:txBody>
              <a:bodyPr wrap="none"/>
              <a:lstStyle/>
              <a:p>
                <a:endParaRPr lang="en-US"/>
              </a:p>
            </p:txBody>
          </p:sp>
          <p:sp>
            <p:nvSpPr>
              <p:cNvPr id="15" name="Line 14"/>
              <p:cNvSpPr>
                <a:spLocks noChangeShapeType="1"/>
              </p:cNvSpPr>
              <p:nvPr/>
            </p:nvSpPr>
            <p:spPr bwMode="auto">
              <a:xfrm>
                <a:off x="1440" y="2160"/>
                <a:ext cx="0" cy="624"/>
              </a:xfrm>
              <a:prstGeom prst="line">
                <a:avLst/>
              </a:prstGeom>
              <a:noFill/>
              <a:ln w="9525">
                <a:solidFill>
                  <a:schemeClr val="tx1"/>
                </a:solidFill>
                <a:round/>
                <a:headEnd/>
                <a:tailEnd/>
              </a:ln>
            </p:spPr>
            <p:txBody>
              <a:bodyPr wrap="none"/>
              <a:lstStyle/>
              <a:p>
                <a:endParaRPr lang="en-US"/>
              </a:p>
            </p:txBody>
          </p:sp>
          <p:sp>
            <p:nvSpPr>
              <p:cNvPr id="16" name="Line 15"/>
              <p:cNvSpPr>
                <a:spLocks noChangeShapeType="1"/>
              </p:cNvSpPr>
              <p:nvPr/>
            </p:nvSpPr>
            <p:spPr bwMode="auto">
              <a:xfrm>
                <a:off x="1440" y="2784"/>
                <a:ext cx="432" cy="0"/>
              </a:xfrm>
              <a:prstGeom prst="line">
                <a:avLst/>
              </a:prstGeom>
              <a:noFill/>
              <a:ln w="9525">
                <a:solidFill>
                  <a:schemeClr val="tx1"/>
                </a:solidFill>
                <a:round/>
                <a:headEnd/>
                <a:tailEnd type="triangle" w="med" len="med"/>
              </a:ln>
            </p:spPr>
            <p:txBody>
              <a:bodyPr wrap="none"/>
              <a:lstStyle/>
              <a:p>
                <a:endParaRPr lang="en-US"/>
              </a:p>
            </p:txBody>
          </p:sp>
        </p:grpSp>
        <p:sp>
          <p:nvSpPr>
            <p:cNvPr id="17" name="Rectangle 16"/>
            <p:cNvSpPr/>
            <p:nvPr/>
          </p:nvSpPr>
          <p:spPr>
            <a:xfrm>
              <a:off x="2286000" y="4417874"/>
              <a:ext cx="5205470" cy="2308324"/>
            </a:xfrm>
            <a:prstGeom prst="rect">
              <a:avLst/>
            </a:prstGeom>
          </p:spPr>
          <p:txBody>
            <a:bodyPr wrap="square">
              <a:spAutoFit/>
            </a:bodyPr>
            <a:lstStyle/>
            <a:p>
              <a:r>
                <a:rPr lang="en-US" dirty="0" smtClean="0"/>
                <a:t>Instruction	</a:t>
              </a:r>
            </a:p>
            <a:p>
              <a:endParaRPr lang="en-US" dirty="0" smtClean="0"/>
            </a:p>
            <a:p>
              <a:r>
                <a:rPr lang="en-US" dirty="0" smtClean="0"/>
                <a:t>			 					   EA 	</a:t>
              </a:r>
            </a:p>
            <a:p>
              <a:r>
                <a:rPr lang="en-US" dirty="0" smtClean="0"/>
                <a:t>				</a:t>
              </a:r>
            </a:p>
            <a:p>
              <a:r>
                <a:rPr lang="en-US" dirty="0" smtClean="0"/>
                <a:t>				Memory</a:t>
              </a:r>
            </a:p>
            <a:p>
              <a:r>
                <a:rPr lang="en-US" dirty="0" smtClean="0"/>
                <a:t>	</a:t>
              </a:r>
            </a:p>
            <a:p>
              <a:r>
                <a:rPr lang="en-US" dirty="0" smtClean="0"/>
                <a:t>	Register</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685800"/>
            <a:ext cx="6629400" cy="535531"/>
          </a:xfrm>
          <a:prstGeom prst="rect">
            <a:avLst/>
          </a:prstGeom>
        </p:spPr>
        <p:txBody>
          <a:bodyPr wrap="square">
            <a:spAutoFit/>
          </a:bodyPr>
          <a:lstStyle/>
          <a:p>
            <a:pPr marL="990600" lvl="1" indent="-533400">
              <a:lnSpc>
                <a:spcPct val="90000"/>
              </a:lnSpc>
            </a:pPr>
            <a:r>
              <a:rPr lang="en-US" sz="3200" dirty="0" smtClean="0">
                <a:solidFill>
                  <a:srgbClr val="C00000"/>
                </a:solidFill>
                <a:latin typeface="Times New Roman" pitchFamily="18" charset="0"/>
                <a:cs typeface="Times New Roman" pitchFamily="18" charset="0"/>
              </a:rPr>
              <a:t>7.Based Indexed Addressing Mode</a:t>
            </a:r>
          </a:p>
        </p:txBody>
      </p:sp>
      <p:sp>
        <p:nvSpPr>
          <p:cNvPr id="3" name="Rectangle 2"/>
          <p:cNvSpPr/>
          <p:nvPr/>
        </p:nvSpPr>
        <p:spPr>
          <a:xfrm>
            <a:off x="685800" y="1295400"/>
            <a:ext cx="7467600" cy="984885"/>
          </a:xfrm>
          <a:prstGeom prst="rect">
            <a:avLst/>
          </a:prstGeom>
        </p:spPr>
        <p:txBody>
          <a:bodyPr wrap="square">
            <a:spAutoFit/>
          </a:bodyPr>
          <a:lstStyle/>
          <a:p>
            <a:pPr>
              <a:buFont typeface="Wingdings" pitchFamily="2" charset="2"/>
              <a:buChar char="Ø"/>
            </a:pPr>
            <a:r>
              <a:rPr lang="en-US" sz="2000" dirty="0" smtClean="0"/>
              <a:t>  </a:t>
            </a:r>
            <a:r>
              <a:rPr lang="en-US" sz="2000" dirty="0" smtClean="0">
                <a:solidFill>
                  <a:srgbClr val="C00000"/>
                </a:solidFill>
              </a:rPr>
              <a:t>Based Addressing Mode:</a:t>
            </a:r>
          </a:p>
          <a:p>
            <a:r>
              <a:rPr lang="en-US" sz="2000" dirty="0" smtClean="0"/>
              <a:t>    </a:t>
            </a:r>
            <a:r>
              <a:rPr lang="en-US" dirty="0" smtClean="0"/>
              <a:t>The effective address will be the contents of base register (or) base pointer register.</a:t>
            </a:r>
          </a:p>
        </p:txBody>
      </p:sp>
      <p:sp>
        <p:nvSpPr>
          <p:cNvPr id="4" name="Rectangle 3"/>
          <p:cNvSpPr/>
          <p:nvPr/>
        </p:nvSpPr>
        <p:spPr>
          <a:xfrm>
            <a:off x="685800" y="2286000"/>
            <a:ext cx="7772400" cy="2616101"/>
          </a:xfrm>
          <a:prstGeom prst="rect">
            <a:avLst/>
          </a:prstGeom>
        </p:spPr>
        <p:txBody>
          <a:bodyPr wrap="square">
            <a:spAutoFit/>
          </a:bodyPr>
          <a:lstStyle/>
          <a:p>
            <a:pPr>
              <a:buFont typeface="Wingdings" pitchFamily="2" charset="2"/>
              <a:buChar char="Ø"/>
            </a:pPr>
            <a:r>
              <a:rPr lang="en-US" sz="2000" dirty="0" smtClean="0"/>
              <a:t> </a:t>
            </a:r>
            <a:r>
              <a:rPr lang="en-US" sz="2000" dirty="0" smtClean="0">
                <a:solidFill>
                  <a:srgbClr val="C00000"/>
                </a:solidFill>
              </a:rPr>
              <a:t>Based Indexed Addressing Mode:</a:t>
            </a:r>
          </a:p>
          <a:p>
            <a:pPr>
              <a:buFont typeface="Wingdings" pitchFamily="2" charset="2"/>
              <a:buChar char="§"/>
            </a:pPr>
            <a:r>
              <a:rPr lang="en-US" sz="2000" dirty="0" smtClean="0"/>
              <a:t>    </a:t>
            </a:r>
            <a:r>
              <a:rPr lang="en-US" dirty="0" smtClean="0"/>
              <a:t>This is same as register indirect</a:t>
            </a:r>
          </a:p>
          <a:p>
            <a:pPr>
              <a:buFont typeface="Wingdings" pitchFamily="2" charset="2"/>
              <a:buChar char="§"/>
            </a:pPr>
            <a:r>
              <a:rPr lang="en-US" dirty="0" smtClean="0"/>
              <a:t>    The effective address of the operand is formed by adding contents of base register to the index registers.</a:t>
            </a:r>
          </a:p>
          <a:p>
            <a:pPr>
              <a:buFont typeface="Wingdings" pitchFamily="2" charset="2"/>
              <a:buChar char="§"/>
            </a:pPr>
            <a:r>
              <a:rPr lang="en-US" dirty="0" smtClean="0"/>
              <a:t>   DS and ES are default segments, </a:t>
            </a:r>
          </a:p>
          <a:p>
            <a:pPr>
              <a:buFont typeface="Wingdings" pitchFamily="2" charset="2"/>
              <a:buChar char="§"/>
            </a:pPr>
            <a:r>
              <a:rPr lang="en-US" dirty="0" smtClean="0"/>
              <a:t>   SI and DI are used as index registers and BX and BP are used as base registers.</a:t>
            </a:r>
          </a:p>
          <a:p>
            <a:pPr>
              <a:buFont typeface="Wingdings" pitchFamily="2" charset="2"/>
              <a:buChar char="§"/>
            </a:pPr>
            <a:endParaRPr lang="en-US" dirty="0" smtClean="0"/>
          </a:p>
          <a:p>
            <a:r>
              <a:rPr lang="en-US" sz="1600" dirty="0" smtClean="0"/>
              <a:t>Example: MOV AX, [BX][SI]</a:t>
            </a:r>
          </a:p>
        </p:txBody>
      </p:sp>
      <p:grpSp>
        <p:nvGrpSpPr>
          <p:cNvPr id="21" name="Group 20"/>
          <p:cNvGrpSpPr/>
          <p:nvPr/>
        </p:nvGrpSpPr>
        <p:grpSpPr>
          <a:xfrm>
            <a:off x="1143000" y="4944070"/>
            <a:ext cx="7010400" cy="1532930"/>
            <a:chOff x="1143000" y="4944070"/>
            <a:chExt cx="7010400" cy="1532930"/>
          </a:xfrm>
        </p:grpSpPr>
        <p:grpSp>
          <p:nvGrpSpPr>
            <p:cNvPr id="5" name="Group 18"/>
            <p:cNvGrpSpPr>
              <a:grpSpLocks/>
            </p:cNvGrpSpPr>
            <p:nvPr/>
          </p:nvGrpSpPr>
          <p:grpSpPr bwMode="auto">
            <a:xfrm>
              <a:off x="1143000" y="5334000"/>
              <a:ext cx="6553200" cy="1143000"/>
              <a:chOff x="720" y="3504"/>
              <a:chExt cx="4128" cy="720"/>
            </a:xfrm>
          </p:grpSpPr>
          <p:sp>
            <p:nvSpPr>
              <p:cNvPr id="6" name="Rectangle 4"/>
              <p:cNvSpPr>
                <a:spLocks noChangeArrowheads="1"/>
              </p:cNvSpPr>
              <p:nvPr/>
            </p:nvSpPr>
            <p:spPr bwMode="auto">
              <a:xfrm>
                <a:off x="720" y="3504"/>
                <a:ext cx="528" cy="192"/>
              </a:xfrm>
              <a:prstGeom prst="rect">
                <a:avLst/>
              </a:prstGeom>
              <a:solidFill>
                <a:schemeClr val="bg2"/>
              </a:solidFill>
              <a:ln w="9525">
                <a:solidFill>
                  <a:schemeClr val="tx1"/>
                </a:solidFill>
                <a:miter lim="800000"/>
                <a:headEnd/>
                <a:tailEnd/>
              </a:ln>
            </p:spPr>
            <p:txBody>
              <a:bodyPr wrap="none" anchor="ctr"/>
              <a:lstStyle/>
              <a:p>
                <a:pPr algn="ctr"/>
                <a:r>
                  <a:rPr lang="en-US" sz="1800" dirty="0">
                    <a:solidFill>
                      <a:schemeClr val="tx2"/>
                    </a:solidFill>
                  </a:rPr>
                  <a:t>Base</a:t>
                </a:r>
              </a:p>
            </p:txBody>
          </p:sp>
          <p:sp>
            <p:nvSpPr>
              <p:cNvPr id="7" name="Rectangle 5"/>
              <p:cNvSpPr>
                <a:spLocks noChangeArrowheads="1"/>
              </p:cNvSpPr>
              <p:nvPr/>
            </p:nvSpPr>
            <p:spPr bwMode="auto">
              <a:xfrm>
                <a:off x="1248" y="3504"/>
                <a:ext cx="528" cy="192"/>
              </a:xfrm>
              <a:prstGeom prst="rect">
                <a:avLst/>
              </a:prstGeom>
              <a:solidFill>
                <a:schemeClr val="bg2"/>
              </a:solidFill>
              <a:ln w="9525">
                <a:solidFill>
                  <a:schemeClr val="tx1"/>
                </a:solidFill>
                <a:miter lim="800000"/>
                <a:headEnd/>
                <a:tailEnd/>
              </a:ln>
            </p:spPr>
            <p:txBody>
              <a:bodyPr wrap="none" anchor="ctr"/>
              <a:lstStyle/>
              <a:p>
                <a:pPr algn="ctr"/>
                <a:r>
                  <a:rPr lang="en-US" sz="1800">
                    <a:solidFill>
                      <a:schemeClr val="tx2"/>
                    </a:solidFill>
                  </a:rPr>
                  <a:t>Index</a:t>
                </a:r>
              </a:p>
            </p:txBody>
          </p:sp>
          <p:sp>
            <p:nvSpPr>
              <p:cNvPr id="8" name="Rectangle 6"/>
              <p:cNvSpPr>
                <a:spLocks noChangeArrowheads="1"/>
              </p:cNvSpPr>
              <p:nvPr/>
            </p:nvSpPr>
            <p:spPr bwMode="auto">
              <a:xfrm>
                <a:off x="2496" y="3504"/>
                <a:ext cx="672" cy="192"/>
              </a:xfrm>
              <a:prstGeom prst="rect">
                <a:avLst/>
              </a:prstGeom>
              <a:solidFill>
                <a:schemeClr val="bg2"/>
              </a:solidFill>
              <a:ln w="9525">
                <a:solidFill>
                  <a:schemeClr val="tx1"/>
                </a:solidFill>
                <a:miter lim="800000"/>
                <a:headEnd/>
                <a:tailEnd/>
              </a:ln>
            </p:spPr>
            <p:txBody>
              <a:bodyPr wrap="none" anchor="ctr"/>
              <a:lstStyle/>
              <a:p>
                <a:pPr algn="ctr"/>
                <a:r>
                  <a:rPr lang="en-US" sz="1800">
                    <a:solidFill>
                      <a:schemeClr val="tx2"/>
                    </a:solidFill>
                  </a:rPr>
                  <a:t>Index</a:t>
                </a:r>
              </a:p>
            </p:txBody>
          </p:sp>
          <p:sp>
            <p:nvSpPr>
              <p:cNvPr id="9" name="Oval 7"/>
              <p:cNvSpPr>
                <a:spLocks noChangeArrowheads="1"/>
              </p:cNvSpPr>
              <p:nvPr/>
            </p:nvSpPr>
            <p:spPr bwMode="auto">
              <a:xfrm>
                <a:off x="3552" y="3792"/>
                <a:ext cx="240" cy="192"/>
              </a:xfrm>
              <a:prstGeom prst="ellipse">
                <a:avLst/>
              </a:prstGeom>
              <a:solidFill>
                <a:schemeClr val="bg2"/>
              </a:solidFill>
              <a:ln w="9525">
                <a:solidFill>
                  <a:schemeClr val="tx1"/>
                </a:solidFill>
                <a:round/>
                <a:headEnd/>
                <a:tailEnd/>
              </a:ln>
            </p:spPr>
            <p:txBody>
              <a:bodyPr wrap="none" anchor="ctr"/>
              <a:lstStyle/>
              <a:p>
                <a:pPr algn="ctr"/>
                <a:r>
                  <a:rPr lang="en-US" sz="1600">
                    <a:solidFill>
                      <a:schemeClr val="tx2"/>
                    </a:solidFill>
                  </a:rPr>
                  <a:t>+</a:t>
                </a:r>
              </a:p>
            </p:txBody>
          </p:sp>
          <p:sp>
            <p:nvSpPr>
              <p:cNvPr id="10" name="Rectangle 8"/>
              <p:cNvSpPr>
                <a:spLocks noChangeArrowheads="1"/>
              </p:cNvSpPr>
              <p:nvPr/>
            </p:nvSpPr>
            <p:spPr bwMode="auto">
              <a:xfrm>
                <a:off x="4080" y="3792"/>
                <a:ext cx="768" cy="192"/>
              </a:xfrm>
              <a:prstGeom prst="rect">
                <a:avLst/>
              </a:prstGeom>
              <a:solidFill>
                <a:schemeClr val="bg2"/>
              </a:solidFill>
              <a:ln w="9525">
                <a:solidFill>
                  <a:schemeClr val="tx1"/>
                </a:solidFill>
                <a:miter lim="800000"/>
                <a:headEnd/>
                <a:tailEnd/>
              </a:ln>
            </p:spPr>
            <p:txBody>
              <a:bodyPr wrap="none" anchor="ctr"/>
              <a:lstStyle/>
              <a:p>
                <a:pPr algn="ctr"/>
                <a:r>
                  <a:rPr lang="en-US" sz="1800">
                    <a:solidFill>
                      <a:schemeClr val="tx2"/>
                    </a:solidFill>
                  </a:rPr>
                  <a:t>Datum</a:t>
                </a:r>
              </a:p>
            </p:txBody>
          </p:sp>
          <p:sp>
            <p:nvSpPr>
              <p:cNvPr id="11" name="Rectangle 9"/>
              <p:cNvSpPr>
                <a:spLocks noChangeArrowheads="1"/>
              </p:cNvSpPr>
              <p:nvPr/>
            </p:nvSpPr>
            <p:spPr bwMode="auto">
              <a:xfrm>
                <a:off x="2112" y="4032"/>
                <a:ext cx="1200" cy="192"/>
              </a:xfrm>
              <a:prstGeom prst="rect">
                <a:avLst/>
              </a:prstGeom>
              <a:solidFill>
                <a:schemeClr val="bg2"/>
              </a:solidFill>
              <a:ln w="9525">
                <a:solidFill>
                  <a:schemeClr val="tx1"/>
                </a:solidFill>
                <a:miter lim="800000"/>
                <a:headEnd/>
                <a:tailEnd/>
              </a:ln>
            </p:spPr>
            <p:txBody>
              <a:bodyPr wrap="none" anchor="ctr"/>
              <a:lstStyle/>
              <a:p>
                <a:pPr algn="ctr"/>
                <a:r>
                  <a:rPr lang="en-US" sz="1800">
                    <a:solidFill>
                      <a:schemeClr val="tx2"/>
                    </a:solidFill>
                  </a:rPr>
                  <a:t>Base Address</a:t>
                </a:r>
              </a:p>
            </p:txBody>
          </p:sp>
          <p:sp>
            <p:nvSpPr>
              <p:cNvPr id="12" name="Line 10"/>
              <p:cNvSpPr>
                <a:spLocks noChangeShapeType="1"/>
              </p:cNvSpPr>
              <p:nvPr/>
            </p:nvSpPr>
            <p:spPr bwMode="auto">
              <a:xfrm>
                <a:off x="3792" y="3888"/>
                <a:ext cx="288" cy="0"/>
              </a:xfrm>
              <a:prstGeom prst="line">
                <a:avLst/>
              </a:prstGeom>
              <a:noFill/>
              <a:ln w="9525">
                <a:solidFill>
                  <a:schemeClr val="tx1"/>
                </a:solidFill>
                <a:round/>
                <a:headEnd/>
                <a:tailEnd type="triangle" w="med" len="med"/>
              </a:ln>
            </p:spPr>
            <p:txBody>
              <a:bodyPr wrap="none"/>
              <a:lstStyle/>
              <a:p>
                <a:endParaRPr lang="en-US"/>
              </a:p>
            </p:txBody>
          </p:sp>
          <p:sp>
            <p:nvSpPr>
              <p:cNvPr id="13" name="Line 11"/>
              <p:cNvSpPr>
                <a:spLocks noChangeShapeType="1"/>
              </p:cNvSpPr>
              <p:nvPr/>
            </p:nvSpPr>
            <p:spPr bwMode="auto">
              <a:xfrm>
                <a:off x="3168" y="3600"/>
                <a:ext cx="480" cy="0"/>
              </a:xfrm>
              <a:prstGeom prst="line">
                <a:avLst/>
              </a:prstGeom>
              <a:noFill/>
              <a:ln w="9525">
                <a:solidFill>
                  <a:schemeClr val="tx1"/>
                </a:solidFill>
                <a:round/>
                <a:headEnd/>
                <a:tailEnd/>
              </a:ln>
            </p:spPr>
            <p:txBody>
              <a:bodyPr wrap="none"/>
              <a:lstStyle/>
              <a:p>
                <a:endParaRPr lang="en-US"/>
              </a:p>
            </p:txBody>
          </p:sp>
          <p:sp>
            <p:nvSpPr>
              <p:cNvPr id="14" name="Line 12"/>
              <p:cNvSpPr>
                <a:spLocks noChangeShapeType="1"/>
              </p:cNvSpPr>
              <p:nvPr/>
            </p:nvSpPr>
            <p:spPr bwMode="auto">
              <a:xfrm>
                <a:off x="3648" y="3600"/>
                <a:ext cx="0" cy="192"/>
              </a:xfrm>
              <a:prstGeom prst="line">
                <a:avLst/>
              </a:prstGeom>
              <a:noFill/>
              <a:ln w="9525">
                <a:solidFill>
                  <a:schemeClr val="tx1"/>
                </a:solidFill>
                <a:round/>
                <a:headEnd/>
                <a:tailEnd type="triangle" w="med" len="med"/>
              </a:ln>
            </p:spPr>
            <p:txBody>
              <a:bodyPr wrap="none"/>
              <a:lstStyle/>
              <a:p>
                <a:endParaRPr lang="en-US"/>
              </a:p>
            </p:txBody>
          </p:sp>
          <p:sp>
            <p:nvSpPr>
              <p:cNvPr id="15" name="Line 13"/>
              <p:cNvSpPr>
                <a:spLocks noChangeShapeType="1"/>
              </p:cNvSpPr>
              <p:nvPr/>
            </p:nvSpPr>
            <p:spPr bwMode="auto">
              <a:xfrm>
                <a:off x="3312" y="4128"/>
                <a:ext cx="336" cy="0"/>
              </a:xfrm>
              <a:prstGeom prst="line">
                <a:avLst/>
              </a:prstGeom>
              <a:noFill/>
              <a:ln w="9525">
                <a:solidFill>
                  <a:schemeClr val="tx1"/>
                </a:solidFill>
                <a:round/>
                <a:headEnd/>
                <a:tailEnd/>
              </a:ln>
            </p:spPr>
            <p:txBody>
              <a:bodyPr wrap="none"/>
              <a:lstStyle/>
              <a:p>
                <a:endParaRPr lang="en-US"/>
              </a:p>
            </p:txBody>
          </p:sp>
          <p:sp>
            <p:nvSpPr>
              <p:cNvPr id="16" name="Line 14"/>
              <p:cNvSpPr>
                <a:spLocks noChangeShapeType="1"/>
              </p:cNvSpPr>
              <p:nvPr/>
            </p:nvSpPr>
            <p:spPr bwMode="auto">
              <a:xfrm flipV="1">
                <a:off x="3648" y="3984"/>
                <a:ext cx="0" cy="144"/>
              </a:xfrm>
              <a:prstGeom prst="line">
                <a:avLst/>
              </a:prstGeom>
              <a:noFill/>
              <a:ln w="9525">
                <a:solidFill>
                  <a:schemeClr val="tx1"/>
                </a:solidFill>
                <a:round/>
                <a:headEnd/>
                <a:tailEnd type="triangle" w="med" len="med"/>
              </a:ln>
            </p:spPr>
            <p:txBody>
              <a:bodyPr wrap="none"/>
              <a:lstStyle/>
              <a:p>
                <a:endParaRPr lang="en-US"/>
              </a:p>
            </p:txBody>
          </p:sp>
          <p:sp>
            <p:nvSpPr>
              <p:cNvPr id="17" name="Line 15"/>
              <p:cNvSpPr>
                <a:spLocks noChangeShapeType="1"/>
              </p:cNvSpPr>
              <p:nvPr/>
            </p:nvSpPr>
            <p:spPr bwMode="auto">
              <a:xfrm>
                <a:off x="1776" y="3600"/>
                <a:ext cx="720" cy="0"/>
              </a:xfrm>
              <a:prstGeom prst="line">
                <a:avLst/>
              </a:prstGeom>
              <a:noFill/>
              <a:ln w="9525">
                <a:solidFill>
                  <a:schemeClr val="tx1"/>
                </a:solidFill>
                <a:round/>
                <a:headEnd/>
                <a:tailEnd type="triangle" w="med" len="med"/>
              </a:ln>
            </p:spPr>
            <p:txBody>
              <a:bodyPr wrap="none"/>
              <a:lstStyle/>
              <a:p>
                <a:endParaRPr lang="en-US"/>
              </a:p>
            </p:txBody>
          </p:sp>
          <p:sp>
            <p:nvSpPr>
              <p:cNvPr id="18" name="Line 16"/>
              <p:cNvSpPr>
                <a:spLocks noChangeShapeType="1"/>
              </p:cNvSpPr>
              <p:nvPr/>
            </p:nvSpPr>
            <p:spPr bwMode="auto">
              <a:xfrm>
                <a:off x="1008" y="3696"/>
                <a:ext cx="0" cy="432"/>
              </a:xfrm>
              <a:prstGeom prst="line">
                <a:avLst/>
              </a:prstGeom>
              <a:noFill/>
              <a:ln w="9525">
                <a:solidFill>
                  <a:schemeClr val="tx1"/>
                </a:solidFill>
                <a:round/>
                <a:headEnd/>
                <a:tailEnd/>
              </a:ln>
            </p:spPr>
            <p:txBody>
              <a:bodyPr wrap="none"/>
              <a:lstStyle/>
              <a:p>
                <a:endParaRPr lang="en-US"/>
              </a:p>
            </p:txBody>
          </p:sp>
          <p:sp>
            <p:nvSpPr>
              <p:cNvPr id="19" name="Line 17"/>
              <p:cNvSpPr>
                <a:spLocks noChangeShapeType="1"/>
              </p:cNvSpPr>
              <p:nvPr/>
            </p:nvSpPr>
            <p:spPr bwMode="auto">
              <a:xfrm>
                <a:off x="1008" y="4128"/>
                <a:ext cx="1104" cy="0"/>
              </a:xfrm>
              <a:prstGeom prst="line">
                <a:avLst/>
              </a:prstGeom>
              <a:noFill/>
              <a:ln w="9525">
                <a:solidFill>
                  <a:schemeClr val="tx1"/>
                </a:solidFill>
                <a:round/>
                <a:headEnd/>
                <a:tailEnd type="triangle" w="med" len="med"/>
              </a:ln>
            </p:spPr>
            <p:txBody>
              <a:bodyPr wrap="none"/>
              <a:lstStyle/>
              <a:p>
                <a:endParaRPr lang="en-US"/>
              </a:p>
            </p:txBody>
          </p:sp>
        </p:grpSp>
        <p:sp>
          <p:nvSpPr>
            <p:cNvPr id="20" name="Rectangle 19"/>
            <p:cNvSpPr/>
            <p:nvPr/>
          </p:nvSpPr>
          <p:spPr>
            <a:xfrm>
              <a:off x="1447800" y="4944070"/>
              <a:ext cx="6705600" cy="923330"/>
            </a:xfrm>
            <a:prstGeom prst="rect">
              <a:avLst/>
            </a:prstGeom>
          </p:spPr>
          <p:txBody>
            <a:bodyPr wrap="square">
              <a:spAutoFit/>
            </a:bodyPr>
            <a:lstStyle/>
            <a:p>
              <a:r>
                <a:rPr lang="en-US" dirty="0" smtClean="0"/>
                <a:t>Instruction	             Register	 </a:t>
              </a:r>
            </a:p>
            <a:p>
              <a:r>
                <a:rPr lang="en-US" dirty="0" smtClean="0"/>
                <a:t>					 						            EA          </a:t>
              </a:r>
              <a:r>
                <a:rPr lang="en-US" sz="1600" dirty="0" smtClean="0"/>
                <a:t>Memory</a:t>
              </a: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3669"/>
            <a:ext cx="8149728" cy="535531"/>
          </a:xfrm>
          <a:prstGeom prst="rect">
            <a:avLst/>
          </a:prstGeom>
        </p:spPr>
        <p:txBody>
          <a:bodyPr wrap="square">
            <a:spAutoFit/>
          </a:bodyPr>
          <a:lstStyle/>
          <a:p>
            <a:pPr marL="990600" lvl="1" indent="-533400">
              <a:lnSpc>
                <a:spcPct val="90000"/>
              </a:lnSpc>
            </a:pPr>
            <a:r>
              <a:rPr lang="en-US" sz="3200" dirty="0" smtClean="0">
                <a:solidFill>
                  <a:srgbClr val="C00000"/>
                </a:solidFill>
                <a:latin typeface="Times New Roman" pitchFamily="18" charset="0"/>
                <a:cs typeface="Times New Roman" pitchFamily="18" charset="0"/>
              </a:rPr>
              <a:t>8. Relative Based Indexed Addressing Modes</a:t>
            </a:r>
            <a:endParaRPr lang="en-US" sz="3200" dirty="0">
              <a:solidFill>
                <a:srgbClr val="C00000"/>
              </a:solidFill>
              <a:latin typeface="Times New Roman" pitchFamily="18" charset="0"/>
              <a:cs typeface="Times New Roman" pitchFamily="18" charset="0"/>
            </a:endParaRPr>
          </a:p>
        </p:txBody>
      </p:sp>
      <p:sp>
        <p:nvSpPr>
          <p:cNvPr id="3" name="Rectangle 2"/>
          <p:cNvSpPr/>
          <p:nvPr/>
        </p:nvSpPr>
        <p:spPr>
          <a:xfrm>
            <a:off x="533400" y="1219200"/>
            <a:ext cx="8305800" cy="5139869"/>
          </a:xfrm>
          <a:prstGeom prst="rect">
            <a:avLst/>
          </a:prstGeom>
        </p:spPr>
        <p:txBody>
          <a:bodyPr wrap="square">
            <a:spAutoFit/>
          </a:bodyPr>
          <a:lstStyle/>
          <a:p>
            <a:r>
              <a:rPr lang="en-US" sz="2000" dirty="0" smtClean="0"/>
              <a:t>	The Effective address of the operand is formed by adding 8-bit or 16-bit displacement with the contents of any one of the base registers( i.e. BX/BP) and index register (i.e. SI/DI) in the default segments.</a:t>
            </a:r>
          </a:p>
          <a:p>
            <a:r>
              <a:rPr lang="en-US" sz="2000" dirty="0" smtClean="0"/>
              <a:t>	Example: MOV AX, 50H [BX][SI]</a:t>
            </a:r>
          </a:p>
          <a:p>
            <a:r>
              <a:rPr lang="en-US" sz="2000" dirty="0" smtClean="0"/>
              <a:t>Here 50H is immediate displacement</a:t>
            </a:r>
          </a:p>
          <a:p>
            <a:r>
              <a:rPr lang="en-US" sz="2000" dirty="0" smtClean="0"/>
              <a:t>	</a:t>
            </a:r>
          </a:p>
          <a:p>
            <a:r>
              <a:rPr lang="en-US" sz="2000" dirty="0" smtClean="0"/>
              <a:t>		</a:t>
            </a:r>
            <a:r>
              <a:rPr lang="en-US" dirty="0" smtClean="0"/>
              <a:t>Instruction</a:t>
            </a:r>
          </a:p>
          <a:p>
            <a:endParaRPr lang="en-US" sz="2000" dirty="0" smtClean="0"/>
          </a:p>
          <a:p>
            <a:r>
              <a:rPr lang="en-US" sz="2000" dirty="0" smtClean="0"/>
              <a:t>				           </a:t>
            </a:r>
          </a:p>
          <a:p>
            <a:r>
              <a:rPr lang="en-US" sz="2000" dirty="0" smtClean="0"/>
              <a:t>				</a:t>
            </a:r>
            <a:r>
              <a:rPr lang="en-US" dirty="0" smtClean="0"/>
              <a:t>Register										</a:t>
            </a:r>
          </a:p>
          <a:p>
            <a:r>
              <a:rPr lang="en-US" dirty="0" smtClean="0"/>
              <a:t>							</a:t>
            </a:r>
          </a:p>
          <a:p>
            <a:r>
              <a:rPr lang="en-US" dirty="0" smtClean="0"/>
              <a:t>							Memory</a:t>
            </a:r>
          </a:p>
          <a:p>
            <a:endParaRPr lang="en-US" dirty="0" smtClean="0"/>
          </a:p>
          <a:p>
            <a:endParaRPr lang="en-US" dirty="0" smtClean="0"/>
          </a:p>
          <a:p>
            <a:r>
              <a:rPr lang="en-US" dirty="0" smtClean="0"/>
              <a:t>					Register</a:t>
            </a:r>
          </a:p>
        </p:txBody>
      </p:sp>
      <p:grpSp>
        <p:nvGrpSpPr>
          <p:cNvPr id="36" name="Group 35"/>
          <p:cNvGrpSpPr/>
          <p:nvPr/>
        </p:nvGrpSpPr>
        <p:grpSpPr>
          <a:xfrm>
            <a:off x="1295400" y="3886200"/>
            <a:ext cx="6629400" cy="2286000"/>
            <a:chOff x="1371600" y="3810000"/>
            <a:chExt cx="6629400" cy="2286000"/>
          </a:xfrm>
        </p:grpSpPr>
        <p:sp>
          <p:nvSpPr>
            <p:cNvPr id="37" name="Line 12"/>
            <p:cNvSpPr>
              <a:spLocks noChangeShapeType="1"/>
            </p:cNvSpPr>
            <p:nvPr/>
          </p:nvSpPr>
          <p:spPr bwMode="auto">
            <a:xfrm>
              <a:off x="5105400" y="4800600"/>
              <a:ext cx="762000" cy="0"/>
            </a:xfrm>
            <a:prstGeom prst="line">
              <a:avLst/>
            </a:prstGeom>
            <a:noFill/>
            <a:ln w="9525">
              <a:solidFill>
                <a:schemeClr val="tx1"/>
              </a:solidFill>
              <a:round/>
              <a:headEnd/>
              <a:tailEnd type="triangle" w="med" len="med"/>
            </a:ln>
          </p:spPr>
          <p:txBody>
            <a:bodyPr wrap="none"/>
            <a:lstStyle/>
            <a:p>
              <a:endParaRPr lang="en-US"/>
            </a:p>
          </p:txBody>
        </p:sp>
        <p:grpSp>
          <p:nvGrpSpPr>
            <p:cNvPr id="38" name="Group 25"/>
            <p:cNvGrpSpPr/>
            <p:nvPr/>
          </p:nvGrpSpPr>
          <p:grpSpPr>
            <a:xfrm>
              <a:off x="1371600" y="3810000"/>
              <a:ext cx="6629400" cy="2286000"/>
              <a:chOff x="1371600" y="3810000"/>
              <a:chExt cx="6629400" cy="2286000"/>
            </a:xfrm>
          </p:grpSpPr>
          <p:sp>
            <p:nvSpPr>
              <p:cNvPr id="39" name="Line 14"/>
              <p:cNvSpPr>
                <a:spLocks noChangeShapeType="1"/>
              </p:cNvSpPr>
              <p:nvPr/>
            </p:nvSpPr>
            <p:spPr bwMode="auto">
              <a:xfrm flipV="1">
                <a:off x="6019800" y="4953000"/>
                <a:ext cx="0" cy="914400"/>
              </a:xfrm>
              <a:prstGeom prst="line">
                <a:avLst/>
              </a:prstGeom>
              <a:noFill/>
              <a:ln w="9525">
                <a:solidFill>
                  <a:schemeClr val="tx1"/>
                </a:solidFill>
                <a:round/>
                <a:headEnd/>
                <a:tailEnd type="triangle" w="med" len="med"/>
              </a:ln>
            </p:spPr>
            <p:txBody>
              <a:bodyPr wrap="none"/>
              <a:lstStyle/>
              <a:p>
                <a:endParaRPr lang="en-US"/>
              </a:p>
            </p:txBody>
          </p:sp>
          <p:grpSp>
            <p:nvGrpSpPr>
              <p:cNvPr id="40" name="Group 24"/>
              <p:cNvGrpSpPr/>
              <p:nvPr/>
            </p:nvGrpSpPr>
            <p:grpSpPr>
              <a:xfrm>
                <a:off x="1371600" y="3810000"/>
                <a:ext cx="6629400" cy="2286000"/>
                <a:chOff x="1371600" y="3810000"/>
                <a:chExt cx="6629400" cy="2286000"/>
              </a:xfrm>
            </p:grpSpPr>
            <p:sp>
              <p:nvSpPr>
                <p:cNvPr id="41" name="Line 18"/>
                <p:cNvSpPr>
                  <a:spLocks noChangeShapeType="1"/>
                </p:cNvSpPr>
                <p:nvPr/>
              </p:nvSpPr>
              <p:spPr bwMode="auto">
                <a:xfrm>
                  <a:off x="2819400" y="4191000"/>
                  <a:ext cx="0" cy="609600"/>
                </a:xfrm>
                <a:prstGeom prst="line">
                  <a:avLst/>
                </a:prstGeom>
                <a:noFill/>
                <a:ln w="9525">
                  <a:solidFill>
                    <a:schemeClr val="tx1"/>
                  </a:solidFill>
                  <a:round/>
                  <a:headEnd/>
                  <a:tailEnd/>
                </a:ln>
              </p:spPr>
              <p:txBody>
                <a:bodyPr wrap="none"/>
                <a:lstStyle/>
                <a:p>
                  <a:endParaRPr lang="en-US"/>
                </a:p>
              </p:txBody>
            </p:sp>
            <p:grpSp>
              <p:nvGrpSpPr>
                <p:cNvPr id="42" name="Group 23"/>
                <p:cNvGrpSpPr/>
                <p:nvPr/>
              </p:nvGrpSpPr>
              <p:grpSpPr>
                <a:xfrm>
                  <a:off x="1371600" y="3810000"/>
                  <a:ext cx="6629400" cy="2286000"/>
                  <a:chOff x="1371600" y="3810000"/>
                  <a:chExt cx="6629400" cy="2286000"/>
                </a:xfrm>
              </p:grpSpPr>
              <p:sp>
                <p:nvSpPr>
                  <p:cNvPr id="43" name="Line 17"/>
                  <p:cNvSpPr>
                    <a:spLocks noChangeShapeType="1"/>
                  </p:cNvSpPr>
                  <p:nvPr/>
                </p:nvSpPr>
                <p:spPr bwMode="auto">
                  <a:xfrm>
                    <a:off x="6096000" y="3962400"/>
                    <a:ext cx="0" cy="533400"/>
                  </a:xfrm>
                  <a:prstGeom prst="line">
                    <a:avLst/>
                  </a:prstGeom>
                  <a:noFill/>
                  <a:ln w="9525">
                    <a:solidFill>
                      <a:schemeClr val="tx1"/>
                    </a:solidFill>
                    <a:round/>
                    <a:headEnd/>
                    <a:tailEnd type="triangle" w="med" len="med"/>
                  </a:ln>
                </p:spPr>
                <p:txBody>
                  <a:bodyPr wrap="none"/>
                  <a:lstStyle/>
                  <a:p>
                    <a:endParaRPr lang="en-US"/>
                  </a:p>
                </p:txBody>
              </p:sp>
              <p:grpSp>
                <p:nvGrpSpPr>
                  <p:cNvPr id="44" name="Group 22"/>
                  <p:cNvGrpSpPr/>
                  <p:nvPr/>
                </p:nvGrpSpPr>
                <p:grpSpPr>
                  <a:xfrm>
                    <a:off x="1371600" y="3810000"/>
                    <a:ext cx="6629400" cy="2286000"/>
                    <a:chOff x="1371600" y="3810000"/>
                    <a:chExt cx="6629400" cy="2286000"/>
                  </a:xfrm>
                </p:grpSpPr>
                <p:sp>
                  <p:nvSpPr>
                    <p:cNvPr id="45" name="Rectangle 4"/>
                    <p:cNvSpPr>
                      <a:spLocks noChangeArrowheads="1"/>
                    </p:cNvSpPr>
                    <p:nvPr/>
                  </p:nvSpPr>
                  <p:spPr bwMode="auto">
                    <a:xfrm>
                      <a:off x="1371600" y="3810000"/>
                      <a:ext cx="990600" cy="381000"/>
                    </a:xfrm>
                    <a:prstGeom prst="rect">
                      <a:avLst/>
                    </a:prstGeom>
                    <a:solidFill>
                      <a:schemeClr val="bg2"/>
                    </a:solidFill>
                    <a:ln w="9525">
                      <a:solidFill>
                        <a:schemeClr val="tx1"/>
                      </a:solidFill>
                      <a:miter lim="800000"/>
                      <a:headEnd/>
                      <a:tailEnd/>
                    </a:ln>
                  </p:spPr>
                  <p:txBody>
                    <a:bodyPr wrap="none" anchor="ctr"/>
                    <a:lstStyle/>
                    <a:p>
                      <a:pPr algn="ctr"/>
                      <a:r>
                        <a:rPr lang="en-US" sz="1800" dirty="0">
                          <a:solidFill>
                            <a:srgbClr val="C00000"/>
                          </a:solidFill>
                        </a:rPr>
                        <a:t>Base</a:t>
                      </a:r>
                    </a:p>
                  </p:txBody>
                </p:sp>
                <p:sp>
                  <p:nvSpPr>
                    <p:cNvPr id="46" name="Rectangle 5"/>
                    <p:cNvSpPr>
                      <a:spLocks noChangeArrowheads="1"/>
                    </p:cNvSpPr>
                    <p:nvPr/>
                  </p:nvSpPr>
                  <p:spPr bwMode="auto">
                    <a:xfrm>
                      <a:off x="2362200" y="3810000"/>
                      <a:ext cx="990600" cy="381000"/>
                    </a:xfrm>
                    <a:prstGeom prst="rect">
                      <a:avLst/>
                    </a:prstGeom>
                    <a:solidFill>
                      <a:schemeClr val="bg2"/>
                    </a:solidFill>
                    <a:ln w="9525">
                      <a:solidFill>
                        <a:schemeClr val="tx1"/>
                      </a:solidFill>
                      <a:miter lim="800000"/>
                      <a:headEnd/>
                      <a:tailEnd/>
                    </a:ln>
                  </p:spPr>
                  <p:txBody>
                    <a:bodyPr wrap="none" anchor="ctr"/>
                    <a:lstStyle/>
                    <a:p>
                      <a:pPr algn="ctr"/>
                      <a:r>
                        <a:rPr lang="en-US" sz="1800">
                          <a:solidFill>
                            <a:srgbClr val="C00000"/>
                          </a:solidFill>
                        </a:rPr>
                        <a:t>Index</a:t>
                      </a:r>
                    </a:p>
                  </p:txBody>
                </p:sp>
                <p:sp>
                  <p:nvSpPr>
                    <p:cNvPr id="47" name="Rectangle 6"/>
                    <p:cNvSpPr>
                      <a:spLocks noChangeArrowheads="1"/>
                    </p:cNvSpPr>
                    <p:nvPr/>
                  </p:nvSpPr>
                  <p:spPr bwMode="auto">
                    <a:xfrm>
                      <a:off x="3352800" y="3810000"/>
                      <a:ext cx="1447800" cy="381000"/>
                    </a:xfrm>
                    <a:prstGeom prst="rect">
                      <a:avLst/>
                    </a:prstGeom>
                    <a:solidFill>
                      <a:schemeClr val="bg2"/>
                    </a:solidFill>
                    <a:ln w="9525">
                      <a:solidFill>
                        <a:schemeClr val="tx1"/>
                      </a:solidFill>
                      <a:miter lim="800000"/>
                      <a:headEnd/>
                      <a:tailEnd/>
                    </a:ln>
                  </p:spPr>
                  <p:txBody>
                    <a:bodyPr wrap="none" anchor="ctr"/>
                    <a:lstStyle/>
                    <a:p>
                      <a:pPr algn="ctr"/>
                      <a:r>
                        <a:rPr lang="en-US" sz="1800" dirty="0">
                          <a:solidFill>
                            <a:srgbClr val="C00000"/>
                          </a:solidFill>
                        </a:rPr>
                        <a:t>Displacement</a:t>
                      </a:r>
                    </a:p>
                  </p:txBody>
                </p:sp>
                <p:sp>
                  <p:nvSpPr>
                    <p:cNvPr id="48" name="Rectangle 7"/>
                    <p:cNvSpPr>
                      <a:spLocks noChangeArrowheads="1"/>
                    </p:cNvSpPr>
                    <p:nvPr/>
                  </p:nvSpPr>
                  <p:spPr bwMode="auto">
                    <a:xfrm>
                      <a:off x="4114800" y="4572000"/>
                      <a:ext cx="990600" cy="381000"/>
                    </a:xfrm>
                    <a:prstGeom prst="rect">
                      <a:avLst/>
                    </a:prstGeom>
                    <a:solidFill>
                      <a:schemeClr val="bg2"/>
                    </a:solidFill>
                    <a:ln w="9525">
                      <a:solidFill>
                        <a:schemeClr val="tx1"/>
                      </a:solidFill>
                      <a:miter lim="800000"/>
                      <a:headEnd/>
                      <a:tailEnd/>
                    </a:ln>
                  </p:spPr>
                  <p:txBody>
                    <a:bodyPr wrap="none" anchor="ctr"/>
                    <a:lstStyle/>
                    <a:p>
                      <a:pPr algn="ctr"/>
                      <a:r>
                        <a:rPr lang="en-US" sz="1800" dirty="0">
                          <a:solidFill>
                            <a:srgbClr val="C00000"/>
                          </a:solidFill>
                        </a:rPr>
                        <a:t>Index</a:t>
                      </a:r>
                    </a:p>
                  </p:txBody>
                </p:sp>
                <p:sp>
                  <p:nvSpPr>
                    <p:cNvPr id="49" name="Rectangle 9"/>
                    <p:cNvSpPr>
                      <a:spLocks noChangeArrowheads="1"/>
                    </p:cNvSpPr>
                    <p:nvPr/>
                  </p:nvSpPr>
                  <p:spPr bwMode="auto">
                    <a:xfrm>
                      <a:off x="7010400" y="4572000"/>
                      <a:ext cx="990600" cy="381000"/>
                    </a:xfrm>
                    <a:prstGeom prst="rect">
                      <a:avLst/>
                    </a:prstGeom>
                    <a:solidFill>
                      <a:schemeClr val="bg2"/>
                    </a:solidFill>
                    <a:ln w="9525">
                      <a:solidFill>
                        <a:schemeClr val="tx1"/>
                      </a:solidFill>
                      <a:miter lim="800000"/>
                      <a:headEnd/>
                      <a:tailEnd/>
                    </a:ln>
                  </p:spPr>
                  <p:txBody>
                    <a:bodyPr wrap="none" anchor="ctr"/>
                    <a:lstStyle/>
                    <a:p>
                      <a:pPr algn="ctr"/>
                      <a:r>
                        <a:rPr lang="en-US" sz="1800" dirty="0">
                          <a:solidFill>
                            <a:srgbClr val="C00000"/>
                          </a:solidFill>
                        </a:rPr>
                        <a:t>Datum</a:t>
                      </a:r>
                    </a:p>
                  </p:txBody>
                </p:sp>
                <p:sp>
                  <p:nvSpPr>
                    <p:cNvPr id="50" name="Oval 10"/>
                    <p:cNvSpPr>
                      <a:spLocks noChangeArrowheads="1"/>
                    </p:cNvSpPr>
                    <p:nvPr/>
                  </p:nvSpPr>
                  <p:spPr bwMode="auto">
                    <a:xfrm>
                      <a:off x="5867400" y="4495800"/>
                      <a:ext cx="381000" cy="457200"/>
                    </a:xfrm>
                    <a:prstGeom prst="ellipse">
                      <a:avLst/>
                    </a:prstGeom>
                    <a:solidFill>
                      <a:schemeClr val="bg2"/>
                    </a:solidFill>
                    <a:ln w="9525">
                      <a:solidFill>
                        <a:schemeClr val="tx1"/>
                      </a:solidFill>
                      <a:round/>
                      <a:headEnd/>
                      <a:tailEnd/>
                    </a:ln>
                  </p:spPr>
                  <p:txBody>
                    <a:bodyPr wrap="none" anchor="ctr"/>
                    <a:lstStyle/>
                    <a:p>
                      <a:pPr algn="ctr"/>
                      <a:r>
                        <a:rPr lang="en-US" dirty="0">
                          <a:solidFill>
                            <a:srgbClr val="C00000"/>
                          </a:solidFill>
                        </a:rPr>
                        <a:t>+</a:t>
                      </a:r>
                    </a:p>
                  </p:txBody>
                </p:sp>
                <p:sp>
                  <p:nvSpPr>
                    <p:cNvPr id="51" name="Rectangle 11"/>
                    <p:cNvSpPr>
                      <a:spLocks noChangeArrowheads="1"/>
                    </p:cNvSpPr>
                    <p:nvPr/>
                  </p:nvSpPr>
                  <p:spPr bwMode="auto">
                    <a:xfrm>
                      <a:off x="4191000" y="5715000"/>
                      <a:ext cx="990600" cy="381000"/>
                    </a:xfrm>
                    <a:prstGeom prst="rect">
                      <a:avLst/>
                    </a:prstGeom>
                    <a:solidFill>
                      <a:schemeClr val="bg2"/>
                    </a:solidFill>
                    <a:ln w="9525">
                      <a:solidFill>
                        <a:schemeClr val="tx1"/>
                      </a:solidFill>
                      <a:miter lim="800000"/>
                      <a:headEnd/>
                      <a:tailEnd/>
                    </a:ln>
                  </p:spPr>
                  <p:txBody>
                    <a:bodyPr wrap="none" anchor="ctr"/>
                    <a:lstStyle/>
                    <a:p>
                      <a:pPr algn="ctr"/>
                      <a:r>
                        <a:rPr lang="en-US" sz="1800" dirty="0">
                          <a:solidFill>
                            <a:srgbClr val="C00000"/>
                          </a:solidFill>
                        </a:rPr>
                        <a:t>Base</a:t>
                      </a:r>
                    </a:p>
                  </p:txBody>
                </p:sp>
                <p:sp>
                  <p:nvSpPr>
                    <p:cNvPr id="52" name="Line 13"/>
                    <p:cNvSpPr>
                      <a:spLocks noChangeShapeType="1"/>
                    </p:cNvSpPr>
                    <p:nvPr/>
                  </p:nvSpPr>
                  <p:spPr bwMode="auto">
                    <a:xfrm>
                      <a:off x="6248400" y="4724400"/>
                      <a:ext cx="762000" cy="0"/>
                    </a:xfrm>
                    <a:prstGeom prst="line">
                      <a:avLst/>
                    </a:prstGeom>
                    <a:noFill/>
                    <a:ln w="9525">
                      <a:solidFill>
                        <a:schemeClr val="tx1"/>
                      </a:solidFill>
                      <a:round/>
                      <a:headEnd/>
                      <a:tailEnd type="triangle" w="med" len="med"/>
                    </a:ln>
                  </p:spPr>
                  <p:txBody>
                    <a:bodyPr wrap="none"/>
                    <a:lstStyle/>
                    <a:p>
                      <a:endParaRPr lang="en-US"/>
                    </a:p>
                  </p:txBody>
                </p:sp>
                <p:sp>
                  <p:nvSpPr>
                    <p:cNvPr id="53" name="Line 15"/>
                    <p:cNvSpPr>
                      <a:spLocks noChangeShapeType="1"/>
                    </p:cNvSpPr>
                    <p:nvPr/>
                  </p:nvSpPr>
                  <p:spPr bwMode="auto">
                    <a:xfrm>
                      <a:off x="5181600" y="5867400"/>
                      <a:ext cx="838200" cy="0"/>
                    </a:xfrm>
                    <a:prstGeom prst="line">
                      <a:avLst/>
                    </a:prstGeom>
                    <a:noFill/>
                    <a:ln w="9525">
                      <a:solidFill>
                        <a:schemeClr val="tx1"/>
                      </a:solidFill>
                      <a:round/>
                      <a:headEnd/>
                      <a:tailEnd/>
                    </a:ln>
                  </p:spPr>
                  <p:txBody>
                    <a:bodyPr wrap="none"/>
                    <a:lstStyle/>
                    <a:p>
                      <a:endParaRPr lang="en-US"/>
                    </a:p>
                  </p:txBody>
                </p:sp>
                <p:sp>
                  <p:nvSpPr>
                    <p:cNvPr id="54" name="Line 16"/>
                    <p:cNvSpPr>
                      <a:spLocks noChangeShapeType="1"/>
                    </p:cNvSpPr>
                    <p:nvPr/>
                  </p:nvSpPr>
                  <p:spPr bwMode="auto">
                    <a:xfrm>
                      <a:off x="4800600" y="3962400"/>
                      <a:ext cx="1295400" cy="0"/>
                    </a:xfrm>
                    <a:prstGeom prst="line">
                      <a:avLst/>
                    </a:prstGeom>
                    <a:noFill/>
                    <a:ln w="9525">
                      <a:solidFill>
                        <a:schemeClr val="tx1"/>
                      </a:solidFill>
                      <a:round/>
                      <a:headEnd/>
                      <a:tailEnd/>
                    </a:ln>
                  </p:spPr>
                  <p:txBody>
                    <a:bodyPr wrap="none"/>
                    <a:lstStyle/>
                    <a:p>
                      <a:endParaRPr lang="en-US"/>
                    </a:p>
                  </p:txBody>
                </p:sp>
                <p:sp>
                  <p:nvSpPr>
                    <p:cNvPr id="55" name="Line 19"/>
                    <p:cNvSpPr>
                      <a:spLocks noChangeShapeType="1"/>
                    </p:cNvSpPr>
                    <p:nvPr/>
                  </p:nvSpPr>
                  <p:spPr bwMode="auto">
                    <a:xfrm>
                      <a:off x="2819400" y="4800600"/>
                      <a:ext cx="1295400" cy="0"/>
                    </a:xfrm>
                    <a:prstGeom prst="line">
                      <a:avLst/>
                    </a:prstGeom>
                    <a:noFill/>
                    <a:ln w="9525">
                      <a:solidFill>
                        <a:schemeClr val="tx1"/>
                      </a:solidFill>
                      <a:round/>
                      <a:headEnd/>
                      <a:tailEnd type="triangle" w="med" len="med"/>
                    </a:ln>
                  </p:spPr>
                  <p:txBody>
                    <a:bodyPr wrap="none"/>
                    <a:lstStyle/>
                    <a:p>
                      <a:endParaRPr lang="en-US"/>
                    </a:p>
                  </p:txBody>
                </p:sp>
                <p:sp>
                  <p:nvSpPr>
                    <p:cNvPr id="56" name="Line 20"/>
                    <p:cNvSpPr>
                      <a:spLocks noChangeShapeType="1"/>
                    </p:cNvSpPr>
                    <p:nvPr/>
                  </p:nvSpPr>
                  <p:spPr bwMode="auto">
                    <a:xfrm>
                      <a:off x="1828800" y="4191000"/>
                      <a:ext cx="0" cy="1828800"/>
                    </a:xfrm>
                    <a:prstGeom prst="line">
                      <a:avLst/>
                    </a:prstGeom>
                    <a:noFill/>
                    <a:ln w="9525">
                      <a:solidFill>
                        <a:schemeClr val="tx1"/>
                      </a:solidFill>
                      <a:round/>
                      <a:headEnd/>
                      <a:tailEnd/>
                    </a:ln>
                  </p:spPr>
                  <p:txBody>
                    <a:bodyPr wrap="none"/>
                    <a:lstStyle/>
                    <a:p>
                      <a:endParaRPr lang="en-US"/>
                    </a:p>
                  </p:txBody>
                </p:sp>
                <p:sp>
                  <p:nvSpPr>
                    <p:cNvPr id="57" name="Line 21"/>
                    <p:cNvSpPr>
                      <a:spLocks noChangeShapeType="1"/>
                    </p:cNvSpPr>
                    <p:nvPr/>
                  </p:nvSpPr>
                  <p:spPr bwMode="auto">
                    <a:xfrm>
                      <a:off x="1828800" y="6019800"/>
                      <a:ext cx="2362200" cy="0"/>
                    </a:xfrm>
                    <a:prstGeom prst="line">
                      <a:avLst/>
                    </a:prstGeom>
                    <a:noFill/>
                    <a:ln w="9525">
                      <a:solidFill>
                        <a:schemeClr val="tx1"/>
                      </a:solidFill>
                      <a:round/>
                      <a:headEnd/>
                      <a:tailEnd type="triangle" w="med" len="med"/>
                    </a:ln>
                  </p:spPr>
                  <p:txBody>
                    <a:bodyPr wrap="none"/>
                    <a:lstStyle/>
                    <a:p>
                      <a:endParaRPr lang="en-US"/>
                    </a:p>
                  </p:txBody>
                </p:sp>
              </p:grpSp>
            </p:grpSp>
          </p:grpSp>
        </p:gr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33400"/>
            <a:ext cx="8077200" cy="461665"/>
          </a:xfrm>
          <a:prstGeom prst="rect">
            <a:avLst/>
          </a:prstGeom>
        </p:spPr>
        <p:txBody>
          <a:bodyPr wrap="square">
            <a:spAutoFit/>
          </a:bodyPr>
          <a:lstStyle/>
          <a:p>
            <a:pPr marL="1905000" lvl="3" indent="-533400" algn="just"/>
            <a:r>
              <a:rPr lang="en-US" sz="2400" b="1" dirty="0" smtClean="0"/>
              <a:t>2. Control transfer instruction	</a:t>
            </a:r>
          </a:p>
        </p:txBody>
      </p:sp>
      <p:sp>
        <p:nvSpPr>
          <p:cNvPr id="3" name="Rectangle 2"/>
          <p:cNvSpPr/>
          <p:nvPr/>
        </p:nvSpPr>
        <p:spPr>
          <a:xfrm>
            <a:off x="381000" y="1371600"/>
            <a:ext cx="7924800" cy="4801314"/>
          </a:xfrm>
          <a:prstGeom prst="rect">
            <a:avLst/>
          </a:prstGeom>
        </p:spPr>
        <p:txBody>
          <a:bodyPr wrap="square">
            <a:spAutoFit/>
          </a:bodyPr>
          <a:lstStyle/>
          <a:p>
            <a:pPr marL="609600" indent="-609600">
              <a:lnSpc>
                <a:spcPct val="90000"/>
              </a:lnSpc>
              <a:buFont typeface="Wingdings" pitchFamily="2" charset="2"/>
              <a:buChar char="Ø"/>
            </a:pPr>
            <a:r>
              <a:rPr lang="en-US" sz="2000" dirty="0" smtClean="0"/>
              <a:t>The Program memory access addressing modes explains about the transfer of control to some other location which is not in sequence hence is applicable to control transfer instructions and is sometimes known as Control Transfer Addressing Modes.</a:t>
            </a:r>
          </a:p>
          <a:p>
            <a:pPr marL="609600" indent="-609600">
              <a:lnSpc>
                <a:spcPct val="90000"/>
              </a:lnSpc>
              <a:buFont typeface="Wingdings" pitchFamily="2" charset="2"/>
              <a:buChar char="Ø"/>
            </a:pPr>
            <a:endParaRPr lang="en-US" sz="2000" dirty="0" smtClean="0"/>
          </a:p>
          <a:p>
            <a:pPr marL="609600" indent="-609600">
              <a:lnSpc>
                <a:spcPct val="90000"/>
              </a:lnSpc>
              <a:buFont typeface="Wingdings" pitchFamily="2" charset="2"/>
              <a:buChar char="Ø"/>
            </a:pPr>
            <a:endParaRPr lang="en-US" sz="2000" dirty="0" smtClean="0"/>
          </a:p>
          <a:p>
            <a:pPr marL="609600" indent="-609600">
              <a:lnSpc>
                <a:spcPct val="90000"/>
              </a:lnSpc>
              <a:buFont typeface="Wingdings" pitchFamily="2" charset="2"/>
              <a:buChar char="Ø"/>
            </a:pPr>
            <a:r>
              <a:rPr lang="en-US" sz="2000" dirty="0" smtClean="0"/>
              <a:t>The control transfer instructions, the addressing modes depend upon whether the destination location is within the same segment or in different segment. It also depends upon the method of passing the destination address to the processor .</a:t>
            </a:r>
          </a:p>
          <a:p>
            <a:pPr marL="609600" indent="-609600">
              <a:lnSpc>
                <a:spcPct val="90000"/>
              </a:lnSpc>
              <a:buFont typeface="Wingdings" pitchFamily="2" charset="2"/>
              <a:buChar char="Ø"/>
            </a:pPr>
            <a:endParaRPr lang="en-US" sz="2000" dirty="0" smtClean="0"/>
          </a:p>
          <a:p>
            <a:pPr marL="609600" indent="-609600">
              <a:lnSpc>
                <a:spcPct val="90000"/>
              </a:lnSpc>
              <a:buFont typeface="Wingdings" pitchFamily="2" charset="2"/>
              <a:buChar char="Ø"/>
            </a:pPr>
            <a:endParaRPr lang="en-US" sz="2000" dirty="0" smtClean="0"/>
          </a:p>
          <a:p>
            <a:pPr marL="609600" indent="-609600">
              <a:lnSpc>
                <a:spcPct val="90000"/>
              </a:lnSpc>
              <a:buFont typeface="Wingdings" pitchFamily="2" charset="2"/>
              <a:buChar char="Ø"/>
            </a:pPr>
            <a:r>
              <a:rPr lang="en-US" sz="2000" dirty="0" smtClean="0"/>
              <a:t>The various control transfer addressing modes are:</a:t>
            </a:r>
          </a:p>
          <a:p>
            <a:pPr marL="990600" lvl="1" indent="-533400">
              <a:lnSpc>
                <a:spcPct val="90000"/>
              </a:lnSpc>
              <a:buFont typeface="Wingdings" pitchFamily="2" charset="2"/>
              <a:buAutoNum type="arabicPeriod"/>
            </a:pPr>
            <a:r>
              <a:rPr lang="en-US" sz="2000" dirty="0" smtClean="0"/>
              <a:t>Inter segment addressing modes</a:t>
            </a:r>
          </a:p>
          <a:p>
            <a:pPr marL="990600" lvl="1" indent="-533400">
              <a:lnSpc>
                <a:spcPct val="90000"/>
              </a:lnSpc>
              <a:buFont typeface="Wingdings" pitchFamily="2" charset="2"/>
              <a:buAutoNum type="arabicPeriod"/>
            </a:pPr>
            <a:r>
              <a:rPr lang="en-US" sz="2000" dirty="0" smtClean="0"/>
              <a:t>Intra segment addressing modes</a:t>
            </a:r>
          </a:p>
          <a:p>
            <a:pPr marL="990600" lvl="1" indent="-533400">
              <a:lnSpc>
                <a:spcPct val="90000"/>
              </a:lnSpc>
              <a:buFont typeface="Wingdings" pitchFamily="2" charset="2"/>
              <a:buAutoNum type="arabicPeriod"/>
            </a:pPr>
            <a:endParaRPr lang="en-US"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90600"/>
            <a:ext cx="8305800" cy="2003625"/>
          </a:xfrm>
          <a:prstGeom prst="rect">
            <a:avLst/>
          </a:prstGeom>
        </p:spPr>
        <p:txBody>
          <a:bodyPr wrap="square">
            <a:spAutoFit/>
          </a:bodyPr>
          <a:lstStyle/>
          <a:p>
            <a:pPr marL="990600" lvl="1" indent="-533400">
              <a:lnSpc>
                <a:spcPct val="90000"/>
              </a:lnSpc>
              <a:buFont typeface="Wingdings" pitchFamily="2" charset="2"/>
              <a:buNone/>
            </a:pPr>
            <a:endParaRPr lang="en-US" dirty="0" smtClean="0"/>
          </a:p>
          <a:p>
            <a:pPr marL="609600" indent="-609600">
              <a:lnSpc>
                <a:spcPct val="90000"/>
              </a:lnSpc>
              <a:buFont typeface="Wingdings" pitchFamily="2" charset="2"/>
              <a:buChar char="Ø"/>
            </a:pPr>
            <a:r>
              <a:rPr lang="en-US" sz="2000" dirty="0" smtClean="0"/>
              <a:t>If the location to which the control is to be transferred lies in the same segment as the current location then it is called Intra-segment mode .</a:t>
            </a:r>
          </a:p>
          <a:p>
            <a:pPr marL="609600" indent="-609600">
              <a:lnSpc>
                <a:spcPct val="90000"/>
              </a:lnSpc>
              <a:buFont typeface="Wingdings" pitchFamily="2" charset="2"/>
              <a:buChar char="Ø"/>
            </a:pPr>
            <a:endParaRPr lang="en-US" sz="2000" dirty="0" smtClean="0"/>
          </a:p>
          <a:p>
            <a:pPr marL="609600" indent="-609600">
              <a:lnSpc>
                <a:spcPct val="90000"/>
              </a:lnSpc>
              <a:buFont typeface="Wingdings" pitchFamily="2" charset="2"/>
              <a:buChar char="Ø"/>
            </a:pPr>
            <a:r>
              <a:rPr lang="en-US" sz="2000" dirty="0" smtClean="0"/>
              <a:t>If the destination lies in a different segment then it is known as Inter-segment mode.</a:t>
            </a:r>
            <a:endParaRPr lang="en-IN" dirty="0"/>
          </a:p>
        </p:txBody>
      </p:sp>
      <p:grpSp>
        <p:nvGrpSpPr>
          <p:cNvPr id="15" name="Group 14"/>
          <p:cNvGrpSpPr/>
          <p:nvPr/>
        </p:nvGrpSpPr>
        <p:grpSpPr>
          <a:xfrm>
            <a:off x="96607" y="3124200"/>
            <a:ext cx="9428393" cy="2800731"/>
            <a:chOff x="96607" y="3124200"/>
            <a:chExt cx="9428393" cy="2800731"/>
          </a:xfrm>
        </p:grpSpPr>
        <p:sp>
          <p:nvSpPr>
            <p:cNvPr id="3" name="Rectangle 2"/>
            <p:cNvSpPr/>
            <p:nvPr/>
          </p:nvSpPr>
          <p:spPr>
            <a:xfrm>
              <a:off x="4953000" y="5334000"/>
              <a:ext cx="4572000" cy="590931"/>
            </a:xfrm>
            <a:prstGeom prst="rect">
              <a:avLst/>
            </a:prstGeom>
          </p:spPr>
          <p:txBody>
            <a:bodyPr>
              <a:spAutoFit/>
            </a:bodyPr>
            <a:lstStyle/>
            <a:p>
              <a:pPr marL="990600" lvl="1" indent="-533400">
                <a:lnSpc>
                  <a:spcPct val="90000"/>
                </a:lnSpc>
                <a:buFont typeface="Wingdings" pitchFamily="2" charset="2"/>
                <a:buAutoNum type="arabicPeriod"/>
              </a:pPr>
              <a:r>
                <a:rPr lang="en-US" dirty="0" smtClean="0"/>
                <a:t>Inter-segment Direct</a:t>
              </a:r>
            </a:p>
            <a:p>
              <a:pPr marL="990600" lvl="1" indent="-533400">
                <a:lnSpc>
                  <a:spcPct val="90000"/>
                </a:lnSpc>
                <a:buFont typeface="Wingdings" pitchFamily="2" charset="2"/>
                <a:buAutoNum type="arabicPeriod"/>
              </a:pPr>
              <a:r>
                <a:rPr lang="en-US" dirty="0" smtClean="0"/>
                <a:t>Inter-segment Indirect</a:t>
              </a:r>
            </a:p>
          </p:txBody>
        </p:sp>
        <p:sp>
          <p:nvSpPr>
            <p:cNvPr id="4" name="TextBox 3"/>
            <p:cNvSpPr txBox="1"/>
            <p:nvPr/>
          </p:nvSpPr>
          <p:spPr>
            <a:xfrm>
              <a:off x="96607" y="3981271"/>
              <a:ext cx="1960793" cy="1107996"/>
            </a:xfrm>
            <a:prstGeom prst="rect">
              <a:avLst/>
            </a:prstGeom>
            <a:noFill/>
          </p:spPr>
          <p:txBody>
            <a:bodyPr wrap="none" rtlCol="0">
              <a:spAutoFit/>
            </a:bodyPr>
            <a:lstStyle/>
            <a:p>
              <a:pPr algn="ctr"/>
              <a:r>
                <a:rPr lang="en-US" sz="1600" b="1" dirty="0" smtClean="0"/>
                <a:t>Modes</a:t>
              </a:r>
            </a:p>
            <a:p>
              <a:pPr algn="ctr"/>
              <a:r>
                <a:rPr lang="en-US" sz="1600" b="1" dirty="0" smtClean="0"/>
                <a:t>Of </a:t>
              </a:r>
            </a:p>
            <a:p>
              <a:pPr algn="ctr"/>
              <a:r>
                <a:rPr lang="en-US" sz="1600" b="1" dirty="0" smtClean="0"/>
                <a:t>Control transfer </a:t>
              </a:r>
            </a:p>
            <a:p>
              <a:pPr algn="ctr"/>
              <a:r>
                <a:rPr lang="en-US" sz="1600" b="1" dirty="0" smtClean="0"/>
                <a:t>instructions</a:t>
              </a:r>
              <a:endParaRPr lang="en-IN" sz="1600" b="1" dirty="0"/>
            </a:p>
          </p:txBody>
        </p:sp>
        <p:cxnSp>
          <p:nvCxnSpPr>
            <p:cNvPr id="6" name="Straight Arrow Connector 5"/>
            <p:cNvCxnSpPr/>
            <p:nvPr/>
          </p:nvCxnSpPr>
          <p:spPr>
            <a:xfrm>
              <a:off x="1981200" y="4495800"/>
              <a:ext cx="1371600"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0" name="Rectangle 9"/>
            <p:cNvSpPr/>
            <p:nvPr/>
          </p:nvSpPr>
          <p:spPr>
            <a:xfrm>
              <a:off x="3242619" y="3429000"/>
              <a:ext cx="2167581" cy="341632"/>
            </a:xfrm>
            <a:prstGeom prst="rect">
              <a:avLst/>
            </a:prstGeom>
          </p:spPr>
          <p:txBody>
            <a:bodyPr wrap="none">
              <a:spAutoFit/>
            </a:bodyPr>
            <a:lstStyle/>
            <a:p>
              <a:pPr marL="990600" lvl="1" indent="-533400">
                <a:lnSpc>
                  <a:spcPct val="90000"/>
                </a:lnSpc>
              </a:pPr>
              <a:r>
                <a:rPr lang="en-US" dirty="0" smtClean="0"/>
                <a:t>Intra-segment </a:t>
              </a:r>
            </a:p>
          </p:txBody>
        </p:sp>
        <p:sp>
          <p:nvSpPr>
            <p:cNvPr id="11" name="Rectangle 10"/>
            <p:cNvSpPr/>
            <p:nvPr/>
          </p:nvSpPr>
          <p:spPr>
            <a:xfrm>
              <a:off x="3352800" y="4916168"/>
              <a:ext cx="3048000" cy="341632"/>
            </a:xfrm>
            <a:prstGeom prst="rect">
              <a:avLst/>
            </a:prstGeom>
          </p:spPr>
          <p:txBody>
            <a:bodyPr wrap="square">
              <a:spAutoFit/>
            </a:bodyPr>
            <a:lstStyle/>
            <a:p>
              <a:pPr marL="990600" lvl="1" indent="-533400">
                <a:lnSpc>
                  <a:spcPct val="90000"/>
                </a:lnSpc>
              </a:pPr>
              <a:r>
                <a:rPr lang="en-US" dirty="0" smtClean="0"/>
                <a:t>Inter-segment </a:t>
              </a:r>
            </a:p>
          </p:txBody>
        </p:sp>
        <p:sp>
          <p:nvSpPr>
            <p:cNvPr id="12" name="Rectangle 11"/>
            <p:cNvSpPr/>
            <p:nvPr/>
          </p:nvSpPr>
          <p:spPr>
            <a:xfrm>
              <a:off x="5562600" y="3124200"/>
              <a:ext cx="3352800" cy="840230"/>
            </a:xfrm>
            <a:prstGeom prst="rect">
              <a:avLst/>
            </a:prstGeom>
          </p:spPr>
          <p:txBody>
            <a:bodyPr wrap="square">
              <a:spAutoFit/>
            </a:bodyPr>
            <a:lstStyle/>
            <a:p>
              <a:pPr marL="990600" lvl="1" indent="-533400">
                <a:lnSpc>
                  <a:spcPct val="90000"/>
                </a:lnSpc>
                <a:buFont typeface="Wingdings" pitchFamily="2" charset="2"/>
                <a:buAutoNum type="arabicPeriod"/>
              </a:pPr>
              <a:r>
                <a:rPr lang="en-US" dirty="0" smtClean="0"/>
                <a:t>Intra-segment Direct</a:t>
              </a:r>
            </a:p>
            <a:p>
              <a:pPr marL="990600" lvl="1" indent="-533400">
                <a:lnSpc>
                  <a:spcPct val="90000"/>
                </a:lnSpc>
                <a:buFont typeface="Wingdings" pitchFamily="2" charset="2"/>
                <a:buAutoNum type="arabicPeriod"/>
              </a:pPr>
              <a:r>
                <a:rPr lang="en-US" dirty="0" smtClean="0"/>
                <a:t>Intra-segment Indirect</a:t>
              </a:r>
            </a:p>
          </p:txBody>
        </p:sp>
        <p:cxnSp>
          <p:nvCxnSpPr>
            <p:cNvPr id="13" name="Straight Arrow Connector 12"/>
            <p:cNvCxnSpPr/>
            <p:nvPr/>
          </p:nvCxnSpPr>
          <p:spPr>
            <a:xfrm flipV="1">
              <a:off x="3352800" y="3810000"/>
              <a:ext cx="457200" cy="45720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a:off x="3276600" y="4724400"/>
              <a:ext cx="533400" cy="45720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flipV="1">
              <a:off x="5410200" y="3505200"/>
              <a:ext cx="457200" cy="7620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5181600" y="5334000"/>
              <a:ext cx="228600" cy="38100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sz="quarter" idx="1"/>
          </p:nvPr>
        </p:nvSpPr>
        <p:spPr>
          <a:xfrm>
            <a:off x="533400" y="762000"/>
            <a:ext cx="8153400" cy="5791200"/>
          </a:xfrm>
        </p:spPr>
        <p:txBody>
          <a:bodyPr>
            <a:normAutofit lnSpcReduction="10000"/>
          </a:bodyPr>
          <a:lstStyle/>
          <a:p>
            <a:pPr>
              <a:buFont typeface="Wingdings" pitchFamily="2" charset="2"/>
              <a:buChar char="Ø"/>
            </a:pPr>
            <a:r>
              <a:rPr lang="en-US" sz="2400" dirty="0"/>
              <a:t>Intra-Segment Direct Addressing Mode:</a:t>
            </a:r>
          </a:p>
          <a:p>
            <a:pPr>
              <a:buFont typeface="Wingdings" pitchFamily="2" charset="2"/>
              <a:buNone/>
            </a:pPr>
            <a:r>
              <a:rPr lang="en-US" sz="2400" dirty="0"/>
              <a:t>	</a:t>
            </a:r>
            <a:r>
              <a:rPr lang="en-US" sz="1800" dirty="0"/>
              <a:t>the address to which the control is to be transferred lies in the same segment in which the control transfer instruction lies and appears directly in the instruction as an immediate displacement value </a:t>
            </a:r>
            <a:r>
              <a:rPr lang="en-US" sz="1800" dirty="0" smtClean="0"/>
              <a:t>.</a:t>
            </a:r>
          </a:p>
          <a:p>
            <a:pPr>
              <a:buFont typeface="Wingdings" pitchFamily="2" charset="2"/>
              <a:buChar char="Ø"/>
            </a:pPr>
            <a:r>
              <a:rPr lang="en-US" sz="1800" dirty="0" smtClean="0"/>
              <a:t> The </a:t>
            </a:r>
            <a:r>
              <a:rPr lang="en-US" sz="1800" dirty="0"/>
              <a:t>displacement is computed relative to the contents of IP. The EA is sum of 8-bit or 16-bit displacement and current contents of the IP.</a:t>
            </a:r>
          </a:p>
          <a:p>
            <a:pPr>
              <a:buFont typeface="Wingdings" pitchFamily="2" charset="2"/>
              <a:buNone/>
            </a:pPr>
            <a:r>
              <a:rPr lang="en-US" sz="2000" dirty="0"/>
              <a:t>			Instruction</a:t>
            </a:r>
          </a:p>
          <a:p>
            <a:pPr>
              <a:buFont typeface="Wingdings" pitchFamily="2" charset="2"/>
              <a:buNone/>
            </a:pPr>
            <a:r>
              <a:rPr lang="en-US" sz="2000" dirty="0"/>
              <a:t>						EA</a:t>
            </a:r>
          </a:p>
          <a:p>
            <a:pPr>
              <a:buFont typeface="Wingdings" pitchFamily="2" charset="2"/>
              <a:buNone/>
            </a:pPr>
            <a:endParaRPr lang="en-US" sz="2000" dirty="0"/>
          </a:p>
          <a:p>
            <a:pPr>
              <a:buFont typeface="Wingdings" pitchFamily="2" charset="2"/>
              <a:buNone/>
            </a:pPr>
            <a:endParaRPr lang="en-US" sz="2000" dirty="0"/>
          </a:p>
          <a:p>
            <a:pPr>
              <a:buFont typeface="Wingdings" pitchFamily="2" charset="2"/>
              <a:buNone/>
            </a:pPr>
            <a:endParaRPr lang="en-US" sz="2000" dirty="0"/>
          </a:p>
          <a:p>
            <a:pPr>
              <a:buFont typeface="Wingdings" pitchFamily="2" charset="2"/>
              <a:buNone/>
            </a:pPr>
            <a:endParaRPr lang="en-US" sz="1800" dirty="0"/>
          </a:p>
          <a:p>
            <a:pPr>
              <a:buFont typeface="Wingdings" pitchFamily="2" charset="2"/>
              <a:buNone/>
            </a:pPr>
            <a:r>
              <a:rPr lang="en-US" sz="1800" dirty="0"/>
              <a:t>The effective address to which the control will be transferred is given by the sum of 8 or 16-bit displacement and current contents of </a:t>
            </a:r>
            <a:r>
              <a:rPr lang="en-US" sz="1800" dirty="0" err="1"/>
              <a:t>IP.In</a:t>
            </a:r>
            <a:r>
              <a:rPr lang="en-US" sz="1800" dirty="0"/>
              <a:t> case of jump instruction, if the signed displacement (d) is of 8-bits(i.e.,-128&lt;d&lt;+127), we term it as </a:t>
            </a:r>
            <a:r>
              <a:rPr lang="en-US" sz="1800" i="1" dirty="0"/>
              <a:t>Short jump </a:t>
            </a:r>
            <a:r>
              <a:rPr lang="en-US" sz="1800" dirty="0"/>
              <a:t>and if it is of 16-bits(i.e., -32768&lt;d&lt;+32767), it is termed as </a:t>
            </a:r>
            <a:r>
              <a:rPr lang="en-US" sz="1800" i="1" dirty="0"/>
              <a:t>Long jump.</a:t>
            </a:r>
          </a:p>
          <a:p>
            <a:pPr>
              <a:buFont typeface="Wingdings" pitchFamily="2" charset="2"/>
              <a:buNone/>
            </a:pPr>
            <a:r>
              <a:rPr lang="en-US" sz="1800" dirty="0"/>
              <a:t>Example : JMP SHORT </a:t>
            </a:r>
            <a:r>
              <a:rPr lang="en-US" sz="1800" i="1" dirty="0"/>
              <a:t>Label</a:t>
            </a:r>
          </a:p>
        </p:txBody>
      </p:sp>
      <p:sp>
        <p:nvSpPr>
          <p:cNvPr id="14" name="Slide Number Placeholder 5"/>
          <p:cNvSpPr>
            <a:spLocks noGrp="1"/>
          </p:cNvSpPr>
          <p:nvPr>
            <p:ph type="sldNum" sz="quarter" idx="15"/>
          </p:nvPr>
        </p:nvSpPr>
        <p:spPr/>
        <p:txBody>
          <a:bodyPr/>
          <a:lstStyle/>
          <a:p>
            <a:fld id="{CEE3DD68-850B-4FF9-B21F-80E5EBDCFBB1}" type="slidenum">
              <a:rPr lang="en-US"/>
              <a:pPr/>
              <a:t>35</a:t>
            </a:fld>
            <a:endParaRPr lang="en-US"/>
          </a:p>
        </p:txBody>
      </p:sp>
      <p:sp>
        <p:nvSpPr>
          <p:cNvPr id="13" name="Footer Placeholder 4"/>
          <p:cNvSpPr>
            <a:spLocks noGrp="1"/>
          </p:cNvSpPr>
          <p:nvPr>
            <p:ph type="ftr" sz="quarter" idx="16"/>
          </p:nvPr>
        </p:nvSpPr>
        <p:spPr/>
        <p:txBody>
          <a:bodyPr/>
          <a:lstStyle/>
          <a:p>
            <a:r>
              <a:rPr lang="en-US"/>
              <a:t>unit-2</a:t>
            </a:r>
          </a:p>
        </p:txBody>
      </p:sp>
      <p:grpSp>
        <p:nvGrpSpPr>
          <p:cNvPr id="2" name="Group 14"/>
          <p:cNvGrpSpPr>
            <a:grpSpLocks/>
          </p:cNvGrpSpPr>
          <p:nvPr/>
        </p:nvGrpSpPr>
        <p:grpSpPr bwMode="auto">
          <a:xfrm>
            <a:off x="2362200" y="3048000"/>
            <a:ext cx="3505200" cy="1600200"/>
            <a:chOff x="1488" y="2304"/>
            <a:chExt cx="2208" cy="1008"/>
          </a:xfrm>
        </p:grpSpPr>
        <p:sp>
          <p:nvSpPr>
            <p:cNvPr id="40964" name="Rectangle 4"/>
            <p:cNvSpPr>
              <a:spLocks noChangeArrowheads="1"/>
            </p:cNvSpPr>
            <p:nvPr/>
          </p:nvSpPr>
          <p:spPr bwMode="auto">
            <a:xfrm>
              <a:off x="1488" y="2304"/>
              <a:ext cx="864" cy="240"/>
            </a:xfrm>
            <a:prstGeom prst="rect">
              <a:avLst/>
            </a:prstGeom>
            <a:solidFill>
              <a:schemeClr val="bg2"/>
            </a:solidFill>
            <a:ln w="9525">
              <a:solidFill>
                <a:schemeClr val="tx1"/>
              </a:solidFill>
              <a:miter lim="800000"/>
              <a:headEnd/>
              <a:tailEnd/>
            </a:ln>
            <a:effectLst/>
          </p:spPr>
          <p:txBody>
            <a:bodyPr wrap="none" anchor="ctr"/>
            <a:lstStyle/>
            <a:p>
              <a:pPr algn="ctr"/>
              <a:r>
                <a:rPr lang="en-US" sz="1800" dirty="0">
                  <a:solidFill>
                    <a:srgbClr val="FF0000"/>
                  </a:solidFill>
                </a:rPr>
                <a:t>Displacement</a:t>
              </a:r>
            </a:p>
          </p:txBody>
        </p:sp>
        <p:sp>
          <p:nvSpPr>
            <p:cNvPr id="40966" name="Rectangle 6"/>
            <p:cNvSpPr>
              <a:spLocks noChangeArrowheads="1"/>
            </p:cNvSpPr>
            <p:nvPr/>
          </p:nvSpPr>
          <p:spPr bwMode="auto">
            <a:xfrm>
              <a:off x="1632" y="3024"/>
              <a:ext cx="624" cy="288"/>
            </a:xfrm>
            <a:prstGeom prst="rect">
              <a:avLst/>
            </a:prstGeom>
            <a:solidFill>
              <a:schemeClr val="bg2"/>
            </a:solidFill>
            <a:ln w="9525">
              <a:solidFill>
                <a:schemeClr val="tx1"/>
              </a:solidFill>
              <a:miter lim="800000"/>
              <a:headEnd/>
              <a:tailEnd/>
            </a:ln>
            <a:effectLst/>
          </p:spPr>
          <p:txBody>
            <a:bodyPr wrap="none" anchor="ctr"/>
            <a:lstStyle/>
            <a:p>
              <a:pPr algn="ctr"/>
              <a:r>
                <a:rPr lang="en-US" sz="1800" dirty="0">
                  <a:solidFill>
                    <a:srgbClr val="FF0000"/>
                  </a:solidFill>
                </a:rPr>
                <a:t>IP</a:t>
              </a:r>
            </a:p>
          </p:txBody>
        </p:sp>
        <p:sp>
          <p:nvSpPr>
            <p:cNvPr id="40967" name="Oval 7"/>
            <p:cNvSpPr>
              <a:spLocks noChangeArrowheads="1"/>
            </p:cNvSpPr>
            <p:nvPr/>
          </p:nvSpPr>
          <p:spPr bwMode="auto">
            <a:xfrm>
              <a:off x="2880" y="2688"/>
              <a:ext cx="240" cy="288"/>
            </a:xfrm>
            <a:prstGeom prst="ellipse">
              <a:avLst/>
            </a:prstGeom>
            <a:solidFill>
              <a:schemeClr val="bg2"/>
            </a:solidFill>
            <a:ln w="9525">
              <a:solidFill>
                <a:schemeClr val="tx1"/>
              </a:solidFill>
              <a:round/>
              <a:headEnd/>
              <a:tailEnd/>
            </a:ln>
            <a:effectLst/>
          </p:spPr>
          <p:txBody>
            <a:bodyPr wrap="none" anchor="ctr"/>
            <a:lstStyle/>
            <a:p>
              <a:pPr algn="ctr"/>
              <a:r>
                <a:rPr lang="en-US" dirty="0">
                  <a:solidFill>
                    <a:srgbClr val="FF0000"/>
                  </a:solidFill>
                </a:rPr>
                <a:t>+</a:t>
              </a:r>
            </a:p>
          </p:txBody>
        </p:sp>
        <p:sp>
          <p:nvSpPr>
            <p:cNvPr id="40968" name="Line 8"/>
            <p:cNvSpPr>
              <a:spLocks noChangeShapeType="1"/>
            </p:cNvSpPr>
            <p:nvPr/>
          </p:nvSpPr>
          <p:spPr bwMode="auto">
            <a:xfrm>
              <a:off x="2352" y="2400"/>
              <a:ext cx="672" cy="0"/>
            </a:xfrm>
            <a:prstGeom prst="line">
              <a:avLst/>
            </a:prstGeom>
            <a:noFill/>
            <a:ln w="9525">
              <a:solidFill>
                <a:schemeClr val="tx1"/>
              </a:solidFill>
              <a:round/>
              <a:headEnd/>
              <a:tailEnd/>
            </a:ln>
            <a:effectLst/>
          </p:spPr>
          <p:txBody>
            <a:bodyPr wrap="none"/>
            <a:lstStyle/>
            <a:p>
              <a:endParaRPr lang="en-IN"/>
            </a:p>
          </p:txBody>
        </p:sp>
        <p:sp>
          <p:nvSpPr>
            <p:cNvPr id="40969" name="Line 9"/>
            <p:cNvSpPr>
              <a:spLocks noChangeShapeType="1"/>
            </p:cNvSpPr>
            <p:nvPr/>
          </p:nvSpPr>
          <p:spPr bwMode="auto">
            <a:xfrm>
              <a:off x="2256" y="3216"/>
              <a:ext cx="768" cy="0"/>
            </a:xfrm>
            <a:prstGeom prst="line">
              <a:avLst/>
            </a:prstGeom>
            <a:noFill/>
            <a:ln w="9525">
              <a:solidFill>
                <a:schemeClr val="tx1"/>
              </a:solidFill>
              <a:round/>
              <a:headEnd/>
              <a:tailEnd/>
            </a:ln>
            <a:effectLst/>
          </p:spPr>
          <p:txBody>
            <a:bodyPr wrap="none"/>
            <a:lstStyle/>
            <a:p>
              <a:endParaRPr lang="en-IN"/>
            </a:p>
          </p:txBody>
        </p:sp>
        <p:sp>
          <p:nvSpPr>
            <p:cNvPr id="40971" name="Line 11"/>
            <p:cNvSpPr>
              <a:spLocks noChangeShapeType="1"/>
            </p:cNvSpPr>
            <p:nvPr/>
          </p:nvSpPr>
          <p:spPr bwMode="auto">
            <a:xfrm flipV="1">
              <a:off x="3024" y="2976"/>
              <a:ext cx="0" cy="240"/>
            </a:xfrm>
            <a:prstGeom prst="line">
              <a:avLst/>
            </a:prstGeom>
            <a:noFill/>
            <a:ln w="9525">
              <a:solidFill>
                <a:schemeClr val="tx1"/>
              </a:solidFill>
              <a:round/>
              <a:headEnd/>
              <a:tailEnd type="triangle" w="med" len="med"/>
            </a:ln>
            <a:effectLst/>
          </p:spPr>
          <p:txBody>
            <a:bodyPr wrap="none"/>
            <a:lstStyle/>
            <a:p>
              <a:endParaRPr lang="en-IN"/>
            </a:p>
          </p:txBody>
        </p:sp>
        <p:sp>
          <p:nvSpPr>
            <p:cNvPr id="40972" name="Line 12"/>
            <p:cNvSpPr>
              <a:spLocks noChangeShapeType="1"/>
            </p:cNvSpPr>
            <p:nvPr/>
          </p:nvSpPr>
          <p:spPr bwMode="auto">
            <a:xfrm>
              <a:off x="3024" y="2400"/>
              <a:ext cx="0" cy="288"/>
            </a:xfrm>
            <a:prstGeom prst="line">
              <a:avLst/>
            </a:prstGeom>
            <a:noFill/>
            <a:ln w="9525">
              <a:solidFill>
                <a:schemeClr val="tx1"/>
              </a:solidFill>
              <a:round/>
              <a:headEnd/>
              <a:tailEnd type="triangle" w="med" len="med"/>
            </a:ln>
            <a:effectLst/>
          </p:spPr>
          <p:txBody>
            <a:bodyPr wrap="none"/>
            <a:lstStyle/>
            <a:p>
              <a:endParaRPr lang="en-IN"/>
            </a:p>
          </p:txBody>
        </p:sp>
        <p:sp>
          <p:nvSpPr>
            <p:cNvPr id="40973" name="Line 13"/>
            <p:cNvSpPr>
              <a:spLocks noChangeShapeType="1"/>
            </p:cNvSpPr>
            <p:nvPr/>
          </p:nvSpPr>
          <p:spPr bwMode="auto">
            <a:xfrm>
              <a:off x="3120" y="2832"/>
              <a:ext cx="576" cy="0"/>
            </a:xfrm>
            <a:prstGeom prst="line">
              <a:avLst/>
            </a:prstGeom>
            <a:noFill/>
            <a:ln w="9525">
              <a:solidFill>
                <a:schemeClr val="tx1"/>
              </a:solidFill>
              <a:round/>
              <a:headEnd/>
              <a:tailEnd type="triangle" w="med" len="med"/>
            </a:ln>
            <a:effectLst/>
          </p:spPr>
          <p:txBody>
            <a:bodyPr wrap="none"/>
            <a:lstStyle/>
            <a:p>
              <a:endParaRPr lang="en-IN"/>
            </a:p>
          </p:txBody>
        </p:sp>
      </p:gr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Rectangle 3"/>
          <p:cNvSpPr>
            <a:spLocks noGrp="1" noChangeArrowheads="1"/>
          </p:cNvSpPr>
          <p:nvPr>
            <p:ph sz="quarter" idx="1"/>
          </p:nvPr>
        </p:nvSpPr>
        <p:spPr>
          <a:xfrm>
            <a:off x="685800" y="685800"/>
            <a:ext cx="8077200" cy="5791200"/>
          </a:xfrm>
        </p:spPr>
        <p:txBody>
          <a:bodyPr/>
          <a:lstStyle/>
          <a:p>
            <a:pPr>
              <a:buFont typeface="Wingdings" pitchFamily="2" charset="2"/>
              <a:buChar char="Ø"/>
            </a:pPr>
            <a:r>
              <a:rPr lang="en-US" sz="2400" dirty="0"/>
              <a:t>Intra-Segment Indirect Addressing Mode:</a:t>
            </a:r>
          </a:p>
          <a:p>
            <a:pPr>
              <a:buFont typeface="Wingdings" pitchFamily="2" charset="2"/>
              <a:buNone/>
            </a:pPr>
            <a:r>
              <a:rPr lang="en-US" sz="2400" dirty="0"/>
              <a:t>	</a:t>
            </a:r>
            <a:r>
              <a:rPr lang="en-US" sz="2000" dirty="0"/>
              <a:t>The displacement to which the control is to be transferred is in the same segment in which the control is transfer instruction lies but it is passed to the instruction indirectly. The branch address is found as the content of a register or a memory </a:t>
            </a:r>
            <a:r>
              <a:rPr lang="en-US" sz="2000" dirty="0" err="1"/>
              <a:t>location.This</a:t>
            </a:r>
            <a:r>
              <a:rPr lang="en-US" sz="2000" dirty="0"/>
              <a:t> addressing mode is used in unconditional branch instructions.</a:t>
            </a:r>
          </a:p>
          <a:p>
            <a:pPr>
              <a:buFont typeface="Wingdings" pitchFamily="2" charset="2"/>
              <a:buNone/>
            </a:pPr>
            <a:r>
              <a:rPr lang="en-US" sz="2000" dirty="0"/>
              <a:t>	Example: JMP [BX]</a:t>
            </a:r>
          </a:p>
          <a:p>
            <a:pPr>
              <a:buFont typeface="Wingdings" pitchFamily="2" charset="2"/>
              <a:buNone/>
            </a:pPr>
            <a:endParaRPr lang="en-US" sz="2000" dirty="0"/>
          </a:p>
          <a:p>
            <a:pPr>
              <a:buFont typeface="Wingdings" pitchFamily="2" charset="2"/>
              <a:buNone/>
            </a:pPr>
            <a:r>
              <a:rPr lang="en-US" sz="2000" dirty="0"/>
              <a:t>						Register</a:t>
            </a:r>
          </a:p>
          <a:p>
            <a:pPr>
              <a:buFont typeface="Wingdings" pitchFamily="2" charset="2"/>
              <a:buNone/>
            </a:pPr>
            <a:endParaRPr lang="en-US" sz="2000" dirty="0"/>
          </a:p>
          <a:p>
            <a:pPr>
              <a:buFont typeface="Wingdings" pitchFamily="2" charset="2"/>
              <a:buNone/>
            </a:pPr>
            <a:r>
              <a:rPr lang="en-US" sz="2000" dirty="0"/>
              <a:t>		Instruction </a:t>
            </a:r>
          </a:p>
          <a:p>
            <a:pPr>
              <a:buFont typeface="Wingdings" pitchFamily="2" charset="2"/>
              <a:buNone/>
            </a:pPr>
            <a:endParaRPr lang="en-US" sz="2000" dirty="0"/>
          </a:p>
          <a:p>
            <a:pPr>
              <a:buFont typeface="Wingdings" pitchFamily="2" charset="2"/>
              <a:buNone/>
            </a:pPr>
            <a:r>
              <a:rPr lang="en-US" sz="2000" dirty="0"/>
              <a:t>						Memory</a:t>
            </a:r>
            <a:endParaRPr lang="en-US" sz="2400" dirty="0"/>
          </a:p>
        </p:txBody>
      </p:sp>
      <p:sp>
        <p:nvSpPr>
          <p:cNvPr id="13" name="Slide Number Placeholder 5"/>
          <p:cNvSpPr>
            <a:spLocks noGrp="1"/>
          </p:cNvSpPr>
          <p:nvPr>
            <p:ph type="sldNum" sz="quarter" idx="15"/>
          </p:nvPr>
        </p:nvSpPr>
        <p:spPr/>
        <p:txBody>
          <a:bodyPr/>
          <a:lstStyle/>
          <a:p>
            <a:fld id="{AF80E433-6445-431F-8820-DDEC125F6239}" type="slidenum">
              <a:rPr lang="en-US"/>
              <a:pPr/>
              <a:t>36</a:t>
            </a:fld>
            <a:endParaRPr lang="en-US"/>
          </a:p>
        </p:txBody>
      </p:sp>
      <p:sp>
        <p:nvSpPr>
          <p:cNvPr id="12" name="Footer Placeholder 4"/>
          <p:cNvSpPr>
            <a:spLocks noGrp="1"/>
          </p:cNvSpPr>
          <p:nvPr>
            <p:ph type="ftr" sz="quarter" idx="16"/>
          </p:nvPr>
        </p:nvSpPr>
        <p:spPr/>
        <p:txBody>
          <a:bodyPr/>
          <a:lstStyle/>
          <a:p>
            <a:r>
              <a:rPr lang="en-US"/>
              <a:t>unit-2</a:t>
            </a:r>
          </a:p>
        </p:txBody>
      </p:sp>
      <p:grpSp>
        <p:nvGrpSpPr>
          <p:cNvPr id="2" name="Group 11"/>
          <p:cNvGrpSpPr>
            <a:grpSpLocks/>
          </p:cNvGrpSpPr>
          <p:nvPr/>
        </p:nvGrpSpPr>
        <p:grpSpPr bwMode="auto">
          <a:xfrm>
            <a:off x="1524000" y="3657600"/>
            <a:ext cx="5486400" cy="2362200"/>
            <a:chOff x="960" y="2304"/>
            <a:chExt cx="3456" cy="1488"/>
          </a:xfrm>
        </p:grpSpPr>
        <p:sp>
          <p:nvSpPr>
            <p:cNvPr id="41988" name="Rectangle 4"/>
            <p:cNvSpPr>
              <a:spLocks noChangeArrowheads="1"/>
            </p:cNvSpPr>
            <p:nvPr/>
          </p:nvSpPr>
          <p:spPr bwMode="auto">
            <a:xfrm>
              <a:off x="2064" y="2304"/>
              <a:ext cx="576" cy="1296"/>
            </a:xfrm>
            <a:prstGeom prst="rect">
              <a:avLst/>
            </a:prstGeom>
            <a:solidFill>
              <a:schemeClr val="bg2"/>
            </a:solidFill>
            <a:ln w="9525">
              <a:solidFill>
                <a:schemeClr val="tx1"/>
              </a:solidFill>
              <a:miter lim="800000"/>
              <a:headEnd/>
              <a:tailEnd/>
            </a:ln>
            <a:effectLst/>
          </p:spPr>
          <p:txBody>
            <a:bodyPr wrap="none" anchor="ctr"/>
            <a:lstStyle/>
            <a:p>
              <a:pPr algn="ctr"/>
              <a:r>
                <a:rPr lang="en-US" sz="1800" dirty="0">
                  <a:solidFill>
                    <a:srgbClr val="FF0000"/>
                  </a:solidFill>
                </a:rPr>
                <a:t>EA</a:t>
              </a:r>
            </a:p>
            <a:p>
              <a:pPr algn="ctr"/>
              <a:r>
                <a:rPr lang="en-US" sz="1800" dirty="0" err="1">
                  <a:solidFill>
                    <a:srgbClr val="FF0000"/>
                  </a:solidFill>
                </a:rPr>
                <a:t>Compta</a:t>
              </a:r>
              <a:r>
                <a:rPr lang="en-US" sz="1800" dirty="0">
                  <a:solidFill>
                    <a:srgbClr val="FF0000"/>
                  </a:solidFill>
                </a:rPr>
                <a:t>-</a:t>
              </a:r>
            </a:p>
            <a:p>
              <a:pPr algn="ctr"/>
              <a:r>
                <a:rPr lang="en-US" sz="1800" dirty="0" err="1">
                  <a:solidFill>
                    <a:srgbClr val="FF0000"/>
                  </a:solidFill>
                </a:rPr>
                <a:t>tion</a:t>
              </a:r>
              <a:endParaRPr lang="en-US" sz="1800" dirty="0">
                <a:solidFill>
                  <a:srgbClr val="FF0000"/>
                </a:solidFill>
              </a:endParaRPr>
            </a:p>
          </p:txBody>
        </p:sp>
        <p:sp>
          <p:nvSpPr>
            <p:cNvPr id="41989" name="Rectangle 5"/>
            <p:cNvSpPr>
              <a:spLocks noChangeArrowheads="1"/>
            </p:cNvSpPr>
            <p:nvPr/>
          </p:nvSpPr>
          <p:spPr bwMode="auto">
            <a:xfrm>
              <a:off x="960" y="3024"/>
              <a:ext cx="720"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dirty="0">
                  <a:solidFill>
                    <a:srgbClr val="FF0000"/>
                  </a:solidFill>
                </a:rPr>
                <a:t>Addressing</a:t>
              </a:r>
            </a:p>
            <a:p>
              <a:pPr algn="ctr"/>
              <a:r>
                <a:rPr lang="en-US" sz="1800" dirty="0">
                  <a:solidFill>
                    <a:srgbClr val="FF0000"/>
                  </a:solidFill>
                </a:rPr>
                <a:t>Mode</a:t>
              </a:r>
            </a:p>
          </p:txBody>
        </p:sp>
        <p:sp>
          <p:nvSpPr>
            <p:cNvPr id="41990" name="Line 6"/>
            <p:cNvSpPr>
              <a:spLocks noChangeShapeType="1"/>
            </p:cNvSpPr>
            <p:nvPr/>
          </p:nvSpPr>
          <p:spPr bwMode="auto">
            <a:xfrm>
              <a:off x="1680" y="3168"/>
              <a:ext cx="384" cy="0"/>
            </a:xfrm>
            <a:prstGeom prst="line">
              <a:avLst/>
            </a:prstGeom>
            <a:noFill/>
            <a:ln w="9525">
              <a:solidFill>
                <a:schemeClr val="tx1"/>
              </a:solidFill>
              <a:round/>
              <a:headEnd/>
              <a:tailEnd type="triangle" w="med" len="med"/>
            </a:ln>
            <a:effectLst/>
          </p:spPr>
          <p:txBody>
            <a:bodyPr wrap="none"/>
            <a:lstStyle/>
            <a:p>
              <a:endParaRPr lang="en-IN"/>
            </a:p>
          </p:txBody>
        </p:sp>
        <p:sp>
          <p:nvSpPr>
            <p:cNvPr id="41991" name="Rectangle 7"/>
            <p:cNvSpPr>
              <a:spLocks noChangeArrowheads="1"/>
            </p:cNvSpPr>
            <p:nvPr/>
          </p:nvSpPr>
          <p:spPr bwMode="auto">
            <a:xfrm>
              <a:off x="3264" y="2496"/>
              <a:ext cx="1152" cy="384"/>
            </a:xfrm>
            <a:prstGeom prst="rect">
              <a:avLst/>
            </a:prstGeom>
            <a:solidFill>
              <a:schemeClr val="bg2"/>
            </a:solidFill>
            <a:ln w="9525">
              <a:solidFill>
                <a:schemeClr val="tx1"/>
              </a:solidFill>
              <a:miter lim="800000"/>
              <a:headEnd/>
              <a:tailEnd/>
            </a:ln>
            <a:effectLst/>
          </p:spPr>
          <p:txBody>
            <a:bodyPr wrap="none" anchor="ctr"/>
            <a:lstStyle/>
            <a:p>
              <a:pPr algn="ctr"/>
              <a:r>
                <a:rPr lang="en-US" sz="1800" dirty="0">
                  <a:solidFill>
                    <a:srgbClr val="FF0000"/>
                  </a:solidFill>
                </a:rPr>
                <a:t>Effective</a:t>
              </a:r>
            </a:p>
            <a:p>
              <a:pPr algn="ctr"/>
              <a:r>
                <a:rPr lang="en-US" sz="1800" dirty="0">
                  <a:solidFill>
                    <a:srgbClr val="FF0000"/>
                  </a:solidFill>
                </a:rPr>
                <a:t>Branch Address</a:t>
              </a:r>
            </a:p>
          </p:txBody>
        </p:sp>
        <p:sp>
          <p:nvSpPr>
            <p:cNvPr id="41992" name="Rectangle 8"/>
            <p:cNvSpPr>
              <a:spLocks noChangeArrowheads="1"/>
            </p:cNvSpPr>
            <p:nvPr/>
          </p:nvSpPr>
          <p:spPr bwMode="auto">
            <a:xfrm>
              <a:off x="3264" y="3408"/>
              <a:ext cx="1056" cy="384"/>
            </a:xfrm>
            <a:prstGeom prst="rect">
              <a:avLst/>
            </a:prstGeom>
            <a:solidFill>
              <a:schemeClr val="bg2"/>
            </a:solidFill>
            <a:ln w="9525">
              <a:solidFill>
                <a:schemeClr val="tx1"/>
              </a:solidFill>
              <a:miter lim="800000"/>
              <a:headEnd/>
              <a:tailEnd/>
            </a:ln>
            <a:effectLst/>
          </p:spPr>
          <p:txBody>
            <a:bodyPr wrap="none" anchor="ctr"/>
            <a:lstStyle/>
            <a:p>
              <a:pPr algn="ctr"/>
              <a:r>
                <a:rPr lang="en-US" sz="1800" dirty="0">
                  <a:solidFill>
                    <a:srgbClr val="FF0000"/>
                  </a:solidFill>
                </a:rPr>
                <a:t>Effective</a:t>
              </a:r>
            </a:p>
            <a:p>
              <a:pPr algn="ctr"/>
              <a:r>
                <a:rPr lang="en-US" sz="1800" dirty="0">
                  <a:solidFill>
                    <a:srgbClr val="FF0000"/>
                  </a:solidFill>
                </a:rPr>
                <a:t>Branch Address</a:t>
              </a:r>
            </a:p>
          </p:txBody>
        </p:sp>
        <p:sp>
          <p:nvSpPr>
            <p:cNvPr id="41993" name="Line 9"/>
            <p:cNvSpPr>
              <a:spLocks noChangeShapeType="1"/>
            </p:cNvSpPr>
            <p:nvPr/>
          </p:nvSpPr>
          <p:spPr bwMode="auto">
            <a:xfrm>
              <a:off x="2640" y="3504"/>
              <a:ext cx="624" cy="0"/>
            </a:xfrm>
            <a:prstGeom prst="line">
              <a:avLst/>
            </a:prstGeom>
            <a:noFill/>
            <a:ln w="9525">
              <a:solidFill>
                <a:schemeClr val="tx1"/>
              </a:solidFill>
              <a:round/>
              <a:headEnd/>
              <a:tailEnd type="triangle" w="med" len="med"/>
            </a:ln>
            <a:effectLst/>
          </p:spPr>
          <p:txBody>
            <a:bodyPr wrap="none"/>
            <a:lstStyle/>
            <a:p>
              <a:endParaRPr lang="en-IN"/>
            </a:p>
          </p:txBody>
        </p:sp>
        <p:sp>
          <p:nvSpPr>
            <p:cNvPr id="41994" name="Line 10"/>
            <p:cNvSpPr>
              <a:spLocks noChangeShapeType="1"/>
            </p:cNvSpPr>
            <p:nvPr/>
          </p:nvSpPr>
          <p:spPr bwMode="auto">
            <a:xfrm>
              <a:off x="2640" y="2688"/>
              <a:ext cx="624" cy="0"/>
            </a:xfrm>
            <a:prstGeom prst="line">
              <a:avLst/>
            </a:prstGeom>
            <a:noFill/>
            <a:ln w="9525">
              <a:solidFill>
                <a:schemeClr val="tx1"/>
              </a:solidFill>
              <a:round/>
              <a:headEnd/>
              <a:tailEnd type="triangle" w="med" len="med"/>
            </a:ln>
            <a:effectLst/>
          </p:spPr>
          <p:txBody>
            <a:bodyPr wrap="none"/>
            <a:lstStyle/>
            <a:p>
              <a:endParaRPr lang="en-IN"/>
            </a:p>
          </p:txBody>
        </p:sp>
      </p:gr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sz="quarter" idx="1"/>
          </p:nvPr>
        </p:nvSpPr>
        <p:spPr>
          <a:xfrm>
            <a:off x="381000" y="457200"/>
            <a:ext cx="8305800" cy="5715000"/>
          </a:xfrm>
        </p:spPr>
        <p:txBody>
          <a:bodyPr>
            <a:normAutofit fontScale="92500" lnSpcReduction="10000"/>
          </a:bodyPr>
          <a:lstStyle/>
          <a:p>
            <a:pPr>
              <a:buFont typeface="Wingdings" pitchFamily="2" charset="2"/>
              <a:buChar char="Ø"/>
            </a:pPr>
            <a:r>
              <a:rPr lang="en-US" sz="2400" dirty="0"/>
              <a:t>Inter-segment Direct Addressing Mode;</a:t>
            </a:r>
          </a:p>
          <a:p>
            <a:pPr>
              <a:buFont typeface="Wingdings" pitchFamily="2" charset="2"/>
              <a:buNone/>
            </a:pPr>
            <a:r>
              <a:rPr lang="en-US" sz="2400" dirty="0"/>
              <a:t>	</a:t>
            </a:r>
            <a:r>
              <a:rPr lang="en-US" sz="2000" dirty="0"/>
              <a:t>In this mode, the address to which the control is to be transferred is in a different segment. This addressing mode Provides a means of branching from one code segment to another code </a:t>
            </a:r>
            <a:r>
              <a:rPr lang="en-US" sz="2000" dirty="0" err="1"/>
              <a:t>segment.Here</a:t>
            </a:r>
            <a:r>
              <a:rPr lang="en-US" sz="2000" dirty="0"/>
              <a:t> the CS and IP of the destination address are specified directly in the instruction</a:t>
            </a:r>
          </a:p>
          <a:p>
            <a:pPr>
              <a:buFont typeface="Wingdings" pitchFamily="2" charset="2"/>
              <a:buNone/>
            </a:pPr>
            <a:r>
              <a:rPr lang="en-US" sz="2000" dirty="0"/>
              <a:t>	Example: JMP 5000H:2000H</a:t>
            </a:r>
          </a:p>
          <a:p>
            <a:pPr>
              <a:buFont typeface="Wingdings" pitchFamily="2" charset="2"/>
              <a:buNone/>
            </a:pPr>
            <a:r>
              <a:rPr lang="en-US" sz="2000" dirty="0"/>
              <a:t>	[CS]:5000H,[IP]:</a:t>
            </a:r>
            <a:r>
              <a:rPr lang="en-US" sz="2000" dirty="0" smtClean="0"/>
              <a:t>2000H</a:t>
            </a:r>
          </a:p>
          <a:p>
            <a:pPr>
              <a:buFont typeface="Wingdings" pitchFamily="2" charset="2"/>
              <a:buNone/>
            </a:pPr>
            <a:endParaRPr lang="en-US" sz="2000" dirty="0"/>
          </a:p>
          <a:p>
            <a:pPr>
              <a:buFont typeface="Wingdings" pitchFamily="2" charset="2"/>
              <a:buChar char="Ø"/>
            </a:pPr>
            <a:r>
              <a:rPr lang="en-US" sz="2400" dirty="0"/>
              <a:t>Inter-segment Indirect Addressing Mode:</a:t>
            </a:r>
          </a:p>
          <a:p>
            <a:pPr>
              <a:buFont typeface="Wingdings" pitchFamily="2" charset="2"/>
              <a:buNone/>
            </a:pPr>
            <a:r>
              <a:rPr lang="en-US" sz="2400" dirty="0"/>
              <a:t>	</a:t>
            </a:r>
            <a:r>
              <a:rPr lang="en-US" sz="2000" dirty="0"/>
              <a:t>In this mode, the address to which the control is to be transferred lies in a different segment and it is passed to the instruction </a:t>
            </a:r>
            <a:r>
              <a:rPr lang="en-US" sz="2000" dirty="0" err="1"/>
              <a:t>indirectly,i.e.,contents</a:t>
            </a:r>
            <a:r>
              <a:rPr lang="en-US" sz="2000" dirty="0"/>
              <a:t> of a memory block containing four bytes, </a:t>
            </a:r>
            <a:r>
              <a:rPr lang="en-US" sz="2000" dirty="0" err="1"/>
              <a:t>i.e.,IP</a:t>
            </a:r>
            <a:r>
              <a:rPr lang="en-US" sz="2000" dirty="0"/>
              <a:t>(LSB),IP(MSB),CS(LSB), CS(MSB) sequentially. The starting address of the memory block may be referred using any of the addressing </a:t>
            </a:r>
            <a:r>
              <a:rPr lang="en-US" sz="2000" dirty="0" err="1"/>
              <a:t>modes,except</a:t>
            </a:r>
            <a:r>
              <a:rPr lang="en-US" sz="2000" dirty="0"/>
              <a:t> immediate addressing mode.</a:t>
            </a:r>
          </a:p>
          <a:p>
            <a:pPr>
              <a:buFont typeface="Wingdings" pitchFamily="2" charset="2"/>
              <a:buNone/>
            </a:pPr>
            <a:r>
              <a:rPr lang="en-US" sz="2000" dirty="0"/>
              <a:t>	Example: JMP [2000H]</a:t>
            </a:r>
          </a:p>
          <a:p>
            <a:pPr>
              <a:buFont typeface="Wingdings" pitchFamily="2" charset="2"/>
              <a:buNone/>
            </a:pPr>
            <a:r>
              <a:rPr lang="en-US" sz="2000" dirty="0"/>
              <a:t>	[IP]=[DS:2001H,DS:2000H],[CS]=[DS:2004H,DS:2003H]</a:t>
            </a:r>
          </a:p>
        </p:txBody>
      </p:sp>
      <p:sp>
        <p:nvSpPr>
          <p:cNvPr id="5" name="Slide Number Placeholder 5"/>
          <p:cNvSpPr>
            <a:spLocks noGrp="1"/>
          </p:cNvSpPr>
          <p:nvPr>
            <p:ph type="sldNum" sz="quarter" idx="15"/>
          </p:nvPr>
        </p:nvSpPr>
        <p:spPr/>
        <p:txBody>
          <a:bodyPr/>
          <a:lstStyle/>
          <a:p>
            <a:fld id="{267C66F3-E91C-43CB-BA94-74626D1F4A7E}" type="slidenum">
              <a:rPr lang="en-US"/>
              <a:pPr/>
              <a:t>37</a:t>
            </a:fld>
            <a:endParaRPr lang="en-US"/>
          </a:p>
        </p:txBody>
      </p:sp>
      <p:sp>
        <p:nvSpPr>
          <p:cNvPr id="4" name="Footer Placeholder 4"/>
          <p:cNvSpPr>
            <a:spLocks noGrp="1"/>
          </p:cNvSpPr>
          <p:nvPr>
            <p:ph type="ftr" sz="quarter" idx="16"/>
          </p:nvPr>
        </p:nvSpPr>
        <p:spPr/>
        <p:txBody>
          <a:bodyPr/>
          <a:lstStyle/>
          <a:p>
            <a:r>
              <a:rPr lang="en-US"/>
              <a:t>unit-2</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4294967295"/>
          </p:nvPr>
        </p:nvSpPr>
        <p:spPr>
          <a:xfrm>
            <a:off x="6553200" y="6248400"/>
            <a:ext cx="1905000" cy="457200"/>
          </a:xfrm>
          <a:prstGeom prst="rect">
            <a:avLst/>
          </a:prstGeom>
        </p:spPr>
        <p:txBody>
          <a:bodyPr/>
          <a:lstStyle/>
          <a:p>
            <a:fld id="{D1656F45-C355-4BD9-A436-A7E537DEF7B5}" type="slidenum">
              <a:rPr lang="en-US"/>
              <a:pPr/>
              <a:t>4</a:t>
            </a:fld>
            <a:endParaRPr lang="en-US"/>
          </a:p>
        </p:txBody>
      </p:sp>
      <p:sp>
        <p:nvSpPr>
          <p:cNvPr id="102402" name="Rectangle 2"/>
          <p:cNvSpPr>
            <a:spLocks noGrp="1" noChangeArrowheads="1"/>
          </p:cNvSpPr>
          <p:nvPr>
            <p:ph type="title"/>
          </p:nvPr>
        </p:nvSpPr>
        <p:spPr>
          <a:xfrm>
            <a:off x="685800" y="228600"/>
            <a:ext cx="7772400" cy="609600"/>
          </a:xfrm>
        </p:spPr>
        <p:txBody>
          <a:bodyPr/>
          <a:lstStyle/>
          <a:p>
            <a:r>
              <a:rPr lang="en-US" sz="3200"/>
              <a:t>Instruction Formats</a:t>
            </a:r>
          </a:p>
        </p:txBody>
      </p:sp>
      <p:sp>
        <p:nvSpPr>
          <p:cNvPr id="102403" name="Rectangle 3"/>
          <p:cNvSpPr>
            <a:spLocks noGrp="1" noChangeArrowheads="1"/>
          </p:cNvSpPr>
          <p:nvPr>
            <p:ph type="body" idx="1"/>
          </p:nvPr>
        </p:nvSpPr>
        <p:spPr>
          <a:xfrm>
            <a:off x="533400" y="838200"/>
            <a:ext cx="8077200" cy="5562600"/>
          </a:xfrm>
        </p:spPr>
        <p:txBody>
          <a:bodyPr/>
          <a:lstStyle/>
          <a:p>
            <a:pPr>
              <a:buFont typeface="Wingdings" pitchFamily="2" charset="2"/>
              <a:buChar char="Ø"/>
            </a:pPr>
            <a:r>
              <a:rPr lang="en-US" sz="2400"/>
              <a:t>One Byte Instruction Format:</a:t>
            </a:r>
          </a:p>
          <a:p>
            <a:pPr lvl="1">
              <a:buFont typeface="Wingdings" pitchFamily="2" charset="2"/>
              <a:buBlip>
                <a:blip r:embed="rId3"/>
              </a:buBlip>
            </a:pPr>
            <a:r>
              <a:rPr lang="en-US" sz="2000"/>
              <a:t>This format is only one byte long and may have the implied data or register operands.</a:t>
            </a:r>
          </a:p>
          <a:p>
            <a:pPr lvl="1">
              <a:buFont typeface="Wingdings" pitchFamily="2" charset="2"/>
              <a:buBlip>
                <a:blip r:embed="rId3"/>
              </a:buBlip>
            </a:pPr>
            <a:r>
              <a:rPr lang="en-US" sz="2000"/>
              <a:t>The least significant 3-bits of the opcode are used for specifying the register operand, if any.Otherwise, all the 8-bits form an opcode and the operands are implied.</a:t>
            </a:r>
          </a:p>
          <a:p>
            <a:pPr lvl="1">
              <a:buFont typeface="Wingdings" pitchFamily="2" charset="2"/>
              <a:buNone/>
            </a:pPr>
            <a:r>
              <a:rPr lang="en-US" sz="2000"/>
              <a:t> 	7		     0		7	         0</a:t>
            </a:r>
          </a:p>
          <a:p>
            <a:pPr lvl="1">
              <a:buFont typeface="Wingdings" pitchFamily="2" charset="2"/>
              <a:buNone/>
            </a:pPr>
            <a:r>
              <a:rPr lang="en-US" sz="2000"/>
              <a:t>				or				</a:t>
            </a:r>
          </a:p>
          <a:p>
            <a:pPr lvl="1">
              <a:buFont typeface="Wingdings" pitchFamily="2" charset="2"/>
              <a:buNone/>
            </a:pPr>
            <a:r>
              <a:rPr lang="en-US" sz="2000"/>
              <a:t>     </a:t>
            </a:r>
          </a:p>
          <a:p>
            <a:pPr lvl="1">
              <a:buFont typeface="Wingdings" pitchFamily="2" charset="2"/>
              <a:buNone/>
            </a:pPr>
            <a:r>
              <a:rPr lang="en-US" sz="2000"/>
              <a:t>	7		      0		7	3 2      0</a:t>
            </a:r>
          </a:p>
          <a:p>
            <a:pPr lvl="1">
              <a:buFont typeface="Wingdings" pitchFamily="2" charset="2"/>
              <a:buNone/>
            </a:pPr>
            <a:r>
              <a:rPr lang="en-US" sz="2000"/>
              <a:t>				or	</a:t>
            </a:r>
          </a:p>
          <a:p>
            <a:pPr lvl="1">
              <a:buFont typeface="Wingdings" pitchFamily="2" charset="2"/>
              <a:buNone/>
            </a:pPr>
            <a:endParaRPr lang="en-US" sz="2000"/>
          </a:p>
          <a:p>
            <a:pPr lvl="1">
              <a:buFont typeface="Wingdings" pitchFamily="2" charset="2"/>
              <a:buNone/>
            </a:pPr>
            <a:endParaRPr lang="en-US" sz="2000"/>
          </a:p>
        </p:txBody>
      </p:sp>
      <p:sp>
        <p:nvSpPr>
          <p:cNvPr id="102404" name="Rectangle 4"/>
          <p:cNvSpPr>
            <a:spLocks noChangeArrowheads="1"/>
          </p:cNvSpPr>
          <p:nvPr/>
        </p:nvSpPr>
        <p:spPr bwMode="auto">
          <a:xfrm>
            <a:off x="1447800" y="3352800"/>
            <a:ext cx="1447800" cy="381000"/>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Opcode</a:t>
            </a:r>
          </a:p>
        </p:txBody>
      </p:sp>
      <p:grpSp>
        <p:nvGrpSpPr>
          <p:cNvPr id="2" name="Group 10"/>
          <p:cNvGrpSpPr>
            <a:grpSpLocks/>
          </p:cNvGrpSpPr>
          <p:nvPr/>
        </p:nvGrpSpPr>
        <p:grpSpPr bwMode="auto">
          <a:xfrm>
            <a:off x="4191000" y="3352800"/>
            <a:ext cx="1905000" cy="381000"/>
            <a:chOff x="2640" y="2112"/>
            <a:chExt cx="1200" cy="240"/>
          </a:xfrm>
        </p:grpSpPr>
        <p:sp>
          <p:nvSpPr>
            <p:cNvPr id="102405" name="Rectangle 5"/>
            <p:cNvSpPr>
              <a:spLocks noChangeArrowheads="1"/>
            </p:cNvSpPr>
            <p:nvPr/>
          </p:nvSpPr>
          <p:spPr bwMode="auto">
            <a:xfrm>
              <a:off x="2640" y="2112"/>
              <a:ext cx="912" cy="240"/>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Opcode</a:t>
              </a:r>
            </a:p>
          </p:txBody>
        </p:sp>
        <p:sp>
          <p:nvSpPr>
            <p:cNvPr id="102406" name="Rectangle 6"/>
            <p:cNvSpPr>
              <a:spLocks noChangeArrowheads="1"/>
            </p:cNvSpPr>
            <p:nvPr/>
          </p:nvSpPr>
          <p:spPr bwMode="auto">
            <a:xfrm>
              <a:off x="3552" y="2112"/>
              <a:ext cx="288" cy="240"/>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W</a:t>
              </a:r>
            </a:p>
          </p:txBody>
        </p:sp>
      </p:grpSp>
      <p:grpSp>
        <p:nvGrpSpPr>
          <p:cNvPr id="3" name="Group 11"/>
          <p:cNvGrpSpPr>
            <a:grpSpLocks/>
          </p:cNvGrpSpPr>
          <p:nvPr/>
        </p:nvGrpSpPr>
        <p:grpSpPr bwMode="auto">
          <a:xfrm>
            <a:off x="1295400" y="4572000"/>
            <a:ext cx="1752600" cy="457200"/>
            <a:chOff x="816" y="2880"/>
            <a:chExt cx="1104" cy="288"/>
          </a:xfrm>
        </p:grpSpPr>
        <p:sp>
          <p:nvSpPr>
            <p:cNvPr id="102408" name="Rectangle 8"/>
            <p:cNvSpPr>
              <a:spLocks noChangeArrowheads="1"/>
            </p:cNvSpPr>
            <p:nvPr/>
          </p:nvSpPr>
          <p:spPr bwMode="auto">
            <a:xfrm>
              <a:off x="816" y="2880"/>
              <a:ext cx="816" cy="288"/>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Opcode</a:t>
              </a:r>
            </a:p>
          </p:txBody>
        </p:sp>
        <p:sp>
          <p:nvSpPr>
            <p:cNvPr id="102409" name="Rectangle 9"/>
            <p:cNvSpPr>
              <a:spLocks noChangeArrowheads="1"/>
            </p:cNvSpPr>
            <p:nvPr/>
          </p:nvSpPr>
          <p:spPr bwMode="auto">
            <a:xfrm>
              <a:off x="1632" y="2880"/>
              <a:ext cx="288" cy="288"/>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Z</a:t>
              </a:r>
            </a:p>
          </p:txBody>
        </p:sp>
      </p:grpSp>
      <p:sp>
        <p:nvSpPr>
          <p:cNvPr id="102413" name="Rectangle 13"/>
          <p:cNvSpPr>
            <a:spLocks noChangeArrowheads="1"/>
          </p:cNvSpPr>
          <p:nvPr/>
        </p:nvSpPr>
        <p:spPr bwMode="auto">
          <a:xfrm>
            <a:off x="4267200" y="4572000"/>
            <a:ext cx="990600" cy="457200"/>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Opcode</a:t>
            </a:r>
          </a:p>
        </p:txBody>
      </p:sp>
      <p:sp>
        <p:nvSpPr>
          <p:cNvPr id="102414" name="Rectangle 14"/>
          <p:cNvSpPr>
            <a:spLocks noChangeArrowheads="1"/>
          </p:cNvSpPr>
          <p:nvPr/>
        </p:nvSpPr>
        <p:spPr bwMode="auto">
          <a:xfrm>
            <a:off x="5257800" y="4572000"/>
            <a:ext cx="762000" cy="457200"/>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Reg.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4294967295"/>
          </p:nvPr>
        </p:nvSpPr>
        <p:spPr>
          <a:xfrm>
            <a:off x="6553200" y="6248400"/>
            <a:ext cx="1905000" cy="457200"/>
          </a:xfrm>
          <a:prstGeom prst="rect">
            <a:avLst/>
          </a:prstGeom>
        </p:spPr>
        <p:txBody>
          <a:bodyPr/>
          <a:lstStyle/>
          <a:p>
            <a:fld id="{0F69F9B9-E984-41FA-BA75-B9A5337F35B4}" type="slidenum">
              <a:rPr lang="en-US"/>
              <a:pPr/>
              <a:t>5</a:t>
            </a:fld>
            <a:endParaRPr lang="en-US"/>
          </a:p>
        </p:txBody>
      </p:sp>
      <p:sp>
        <p:nvSpPr>
          <p:cNvPr id="104450" name="Rectangle 2"/>
          <p:cNvSpPr>
            <a:spLocks noGrp="1" noChangeArrowheads="1"/>
          </p:cNvSpPr>
          <p:nvPr>
            <p:ph type="title"/>
          </p:nvPr>
        </p:nvSpPr>
        <p:spPr>
          <a:xfrm>
            <a:off x="685800" y="228600"/>
            <a:ext cx="7772400" cy="533400"/>
          </a:xfrm>
        </p:spPr>
        <p:txBody>
          <a:bodyPr>
            <a:normAutofit fontScale="90000"/>
          </a:bodyPr>
          <a:lstStyle/>
          <a:p>
            <a:r>
              <a:rPr lang="en-US" sz="3200" dirty="0"/>
              <a:t>Instruction Formats</a:t>
            </a:r>
          </a:p>
        </p:txBody>
      </p:sp>
      <p:sp>
        <p:nvSpPr>
          <p:cNvPr id="104451" name="Rectangle 3"/>
          <p:cNvSpPr>
            <a:spLocks noGrp="1" noChangeArrowheads="1"/>
          </p:cNvSpPr>
          <p:nvPr>
            <p:ph type="body" idx="1"/>
          </p:nvPr>
        </p:nvSpPr>
        <p:spPr>
          <a:xfrm>
            <a:off x="457200" y="838200"/>
            <a:ext cx="8229600" cy="5638800"/>
          </a:xfrm>
        </p:spPr>
        <p:txBody>
          <a:bodyPr>
            <a:normAutofit/>
          </a:bodyPr>
          <a:lstStyle/>
          <a:p>
            <a:pPr>
              <a:buFont typeface="Wingdings" pitchFamily="2" charset="2"/>
              <a:buChar char="Ø"/>
            </a:pPr>
            <a:r>
              <a:rPr lang="en-US" sz="2400" dirty="0"/>
              <a:t> </a:t>
            </a:r>
            <a:r>
              <a:rPr lang="en-US" sz="2000" dirty="0"/>
              <a:t>Two Byte Instruction:</a:t>
            </a:r>
          </a:p>
          <a:p>
            <a:pPr lvl="1">
              <a:buFont typeface="Wingdings" pitchFamily="2" charset="2"/>
              <a:buBlip>
                <a:blip r:embed="rId3"/>
              </a:buBlip>
            </a:pPr>
            <a:r>
              <a:rPr lang="en-US" sz="1800" dirty="0"/>
              <a:t>Used for Register to register and register to/from memory with no displacement.</a:t>
            </a:r>
          </a:p>
          <a:p>
            <a:pPr lvl="1">
              <a:buFont typeface="Wingdings" pitchFamily="2" charset="2"/>
              <a:buBlip>
                <a:blip r:embed="rId3"/>
              </a:buBlip>
            </a:pPr>
            <a:r>
              <a:rPr lang="en-US" sz="1800" dirty="0"/>
              <a:t>This format is 2 byte long</a:t>
            </a:r>
          </a:p>
          <a:p>
            <a:pPr lvl="1">
              <a:buFont typeface="Wingdings" pitchFamily="2" charset="2"/>
              <a:buBlip>
                <a:blip r:embed="rId3"/>
              </a:buBlip>
            </a:pPr>
            <a:r>
              <a:rPr lang="en-US" sz="1800" dirty="0"/>
              <a:t>The first byte of the code specifies the operation code and the width of the operand specified by W bit.</a:t>
            </a:r>
          </a:p>
          <a:p>
            <a:pPr lvl="1">
              <a:buFont typeface="Wingdings" pitchFamily="2" charset="2"/>
              <a:buBlip>
                <a:blip r:embed="rId3"/>
              </a:buBlip>
            </a:pPr>
            <a:r>
              <a:rPr lang="en-US" sz="1800" dirty="0"/>
              <a:t>The second byte of the code shows the register operands and R/M field.</a:t>
            </a:r>
          </a:p>
          <a:p>
            <a:pPr lvl="1">
              <a:buFont typeface="Wingdings" pitchFamily="2" charset="2"/>
              <a:buBlip>
                <a:blip r:embed="rId3"/>
              </a:buBlip>
            </a:pPr>
            <a:r>
              <a:rPr lang="en-US" sz="1800" dirty="0"/>
              <a:t>The register specified by Reg. field is one operand and the R/M field specifies another register or memory location i.e., the other operand.</a:t>
            </a:r>
          </a:p>
          <a:p>
            <a:pPr lvl="1">
              <a:buFont typeface="Wingdings" pitchFamily="2" charset="2"/>
              <a:buBlip>
                <a:blip r:embed="rId3"/>
              </a:buBlip>
            </a:pPr>
            <a:r>
              <a:rPr lang="en-US" sz="1800" dirty="0"/>
              <a:t>The mod field will be specifying the addressing mode of the operand.</a:t>
            </a:r>
          </a:p>
          <a:p>
            <a:pPr lvl="1">
              <a:buFont typeface="Wingdings" pitchFamily="2" charset="2"/>
              <a:buBlip>
                <a:blip r:embed="rId3"/>
              </a:buBlip>
            </a:pPr>
            <a:r>
              <a:rPr lang="en-US" sz="2000" dirty="0"/>
              <a:t>        7	          2   1    0	        7     6  5       3  2        0</a:t>
            </a:r>
          </a:p>
          <a:p>
            <a:pPr lvl="2">
              <a:buFont typeface="Wingdings" pitchFamily="2" charset="2"/>
              <a:buNone/>
            </a:pPr>
            <a:r>
              <a:rPr lang="en-US" sz="1800" dirty="0"/>
              <a:t>								(or)</a:t>
            </a:r>
          </a:p>
          <a:p>
            <a:pPr lvl="1">
              <a:buFont typeface="Wingdings" pitchFamily="2" charset="2"/>
              <a:buBlip>
                <a:blip r:embed="rId3"/>
              </a:buBlip>
            </a:pPr>
            <a:endParaRPr lang="en-US" sz="2000" dirty="0"/>
          </a:p>
          <a:p>
            <a:pPr lvl="1">
              <a:buFont typeface="Wingdings" pitchFamily="2" charset="2"/>
              <a:buBlip>
                <a:blip r:embed="rId3"/>
              </a:buBlip>
            </a:pPr>
            <a:r>
              <a:rPr lang="en-US" sz="2000" dirty="0"/>
              <a:t>           7	            2   1    0	           7     6  5       3  2        0</a:t>
            </a:r>
          </a:p>
          <a:p>
            <a:pPr lvl="1">
              <a:buFont typeface="Wingdings" pitchFamily="2" charset="2"/>
              <a:buNone/>
            </a:pPr>
            <a:endParaRPr lang="en-US" sz="2000" dirty="0"/>
          </a:p>
        </p:txBody>
      </p:sp>
      <p:grpSp>
        <p:nvGrpSpPr>
          <p:cNvPr id="2" name="Group 16"/>
          <p:cNvGrpSpPr>
            <a:grpSpLocks/>
          </p:cNvGrpSpPr>
          <p:nvPr/>
        </p:nvGrpSpPr>
        <p:grpSpPr bwMode="auto">
          <a:xfrm>
            <a:off x="1828800" y="4800600"/>
            <a:ext cx="5257800" cy="533400"/>
            <a:chOff x="1152" y="2592"/>
            <a:chExt cx="3312" cy="336"/>
          </a:xfrm>
        </p:grpSpPr>
        <p:grpSp>
          <p:nvGrpSpPr>
            <p:cNvPr id="3" name="Group 14"/>
            <p:cNvGrpSpPr>
              <a:grpSpLocks/>
            </p:cNvGrpSpPr>
            <p:nvPr/>
          </p:nvGrpSpPr>
          <p:grpSpPr bwMode="auto">
            <a:xfrm>
              <a:off x="1152" y="2592"/>
              <a:ext cx="1344" cy="336"/>
              <a:chOff x="1152" y="2592"/>
              <a:chExt cx="1344" cy="336"/>
            </a:xfrm>
          </p:grpSpPr>
          <p:sp>
            <p:nvSpPr>
              <p:cNvPr id="104453" name="Rectangle 5"/>
              <p:cNvSpPr>
                <a:spLocks noChangeArrowheads="1"/>
              </p:cNvSpPr>
              <p:nvPr/>
            </p:nvSpPr>
            <p:spPr bwMode="auto">
              <a:xfrm>
                <a:off x="1152" y="2592"/>
                <a:ext cx="864"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opcode</a:t>
                </a:r>
              </a:p>
            </p:txBody>
          </p:sp>
          <p:sp>
            <p:nvSpPr>
              <p:cNvPr id="104454" name="Rectangle 6"/>
              <p:cNvSpPr>
                <a:spLocks noChangeArrowheads="1"/>
              </p:cNvSpPr>
              <p:nvPr/>
            </p:nvSpPr>
            <p:spPr bwMode="auto">
              <a:xfrm>
                <a:off x="2016" y="2592"/>
                <a:ext cx="240"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D</a:t>
                </a:r>
              </a:p>
            </p:txBody>
          </p:sp>
          <p:sp>
            <p:nvSpPr>
              <p:cNvPr id="104455" name="Rectangle 7"/>
              <p:cNvSpPr>
                <a:spLocks noChangeArrowheads="1"/>
              </p:cNvSpPr>
              <p:nvPr/>
            </p:nvSpPr>
            <p:spPr bwMode="auto">
              <a:xfrm>
                <a:off x="2256" y="2592"/>
                <a:ext cx="240"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W</a:t>
                </a:r>
              </a:p>
            </p:txBody>
          </p:sp>
        </p:grpSp>
        <p:grpSp>
          <p:nvGrpSpPr>
            <p:cNvPr id="4" name="Group 15"/>
            <p:cNvGrpSpPr>
              <a:grpSpLocks/>
            </p:cNvGrpSpPr>
            <p:nvPr/>
          </p:nvGrpSpPr>
          <p:grpSpPr bwMode="auto">
            <a:xfrm>
              <a:off x="2928" y="2592"/>
              <a:ext cx="1536" cy="336"/>
              <a:chOff x="2928" y="2592"/>
              <a:chExt cx="1536" cy="336"/>
            </a:xfrm>
          </p:grpSpPr>
          <p:sp>
            <p:nvSpPr>
              <p:cNvPr id="104456" name="Rectangle 8"/>
              <p:cNvSpPr>
                <a:spLocks noChangeArrowheads="1"/>
              </p:cNvSpPr>
              <p:nvPr/>
            </p:nvSpPr>
            <p:spPr bwMode="auto">
              <a:xfrm>
                <a:off x="2928" y="2592"/>
                <a:ext cx="432"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Mod</a:t>
                </a:r>
              </a:p>
            </p:txBody>
          </p:sp>
          <p:sp>
            <p:nvSpPr>
              <p:cNvPr id="104458" name="Rectangle 10"/>
              <p:cNvSpPr>
                <a:spLocks noChangeArrowheads="1"/>
              </p:cNvSpPr>
              <p:nvPr/>
            </p:nvSpPr>
            <p:spPr bwMode="auto">
              <a:xfrm>
                <a:off x="3360" y="2592"/>
                <a:ext cx="528" cy="336"/>
              </a:xfrm>
              <a:prstGeom prst="rect">
                <a:avLst/>
              </a:prstGeom>
              <a:solidFill>
                <a:schemeClr val="bg2"/>
              </a:solidFill>
              <a:ln w="9525">
                <a:solidFill>
                  <a:schemeClr val="tx1"/>
                </a:solidFill>
                <a:miter lim="800000"/>
                <a:headEnd/>
                <a:tailEnd/>
              </a:ln>
              <a:effectLst/>
            </p:spPr>
            <p:txBody>
              <a:bodyPr wrap="none" anchor="ctr"/>
              <a:lstStyle/>
              <a:p>
                <a:pPr algn="ctr"/>
                <a:r>
                  <a:rPr lang="en-US" sz="2000">
                    <a:solidFill>
                      <a:schemeClr val="folHlink"/>
                    </a:solidFill>
                  </a:rPr>
                  <a:t>Reg.</a:t>
                </a:r>
              </a:p>
            </p:txBody>
          </p:sp>
          <p:sp>
            <p:nvSpPr>
              <p:cNvPr id="104459" name="Rectangle 11"/>
              <p:cNvSpPr>
                <a:spLocks noChangeArrowheads="1"/>
              </p:cNvSpPr>
              <p:nvPr/>
            </p:nvSpPr>
            <p:spPr bwMode="auto">
              <a:xfrm>
                <a:off x="3888" y="2592"/>
                <a:ext cx="576" cy="336"/>
              </a:xfrm>
              <a:prstGeom prst="rect">
                <a:avLst/>
              </a:prstGeom>
              <a:solidFill>
                <a:schemeClr val="bg2"/>
              </a:solidFill>
              <a:ln w="9525">
                <a:solidFill>
                  <a:schemeClr val="tx1"/>
                </a:solidFill>
                <a:miter lim="800000"/>
                <a:headEnd/>
                <a:tailEnd/>
              </a:ln>
              <a:effectLst/>
            </p:spPr>
            <p:txBody>
              <a:bodyPr wrap="none" anchor="ctr"/>
              <a:lstStyle/>
              <a:p>
                <a:pPr algn="ctr"/>
                <a:r>
                  <a:rPr lang="en-US" sz="2000">
                    <a:solidFill>
                      <a:schemeClr val="folHlink"/>
                    </a:solidFill>
                  </a:rPr>
                  <a:t>R/M</a:t>
                </a:r>
              </a:p>
            </p:txBody>
          </p:sp>
        </p:grpSp>
      </p:grpSp>
      <p:grpSp>
        <p:nvGrpSpPr>
          <p:cNvPr id="5" name="Group 17"/>
          <p:cNvGrpSpPr>
            <a:grpSpLocks/>
          </p:cNvGrpSpPr>
          <p:nvPr/>
        </p:nvGrpSpPr>
        <p:grpSpPr bwMode="auto">
          <a:xfrm>
            <a:off x="1981200" y="5867400"/>
            <a:ext cx="5257800" cy="533400"/>
            <a:chOff x="1152" y="2592"/>
            <a:chExt cx="3312" cy="336"/>
          </a:xfrm>
        </p:grpSpPr>
        <p:grpSp>
          <p:nvGrpSpPr>
            <p:cNvPr id="6" name="Group 18"/>
            <p:cNvGrpSpPr>
              <a:grpSpLocks/>
            </p:cNvGrpSpPr>
            <p:nvPr/>
          </p:nvGrpSpPr>
          <p:grpSpPr bwMode="auto">
            <a:xfrm>
              <a:off x="1152" y="2592"/>
              <a:ext cx="1344" cy="336"/>
              <a:chOff x="1152" y="2592"/>
              <a:chExt cx="1344" cy="336"/>
            </a:xfrm>
          </p:grpSpPr>
          <p:sp>
            <p:nvSpPr>
              <p:cNvPr id="104467" name="Rectangle 19"/>
              <p:cNvSpPr>
                <a:spLocks noChangeArrowheads="1"/>
              </p:cNvSpPr>
              <p:nvPr/>
            </p:nvSpPr>
            <p:spPr bwMode="auto">
              <a:xfrm>
                <a:off x="1152" y="2592"/>
                <a:ext cx="864"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opcode</a:t>
                </a:r>
              </a:p>
            </p:txBody>
          </p:sp>
          <p:sp>
            <p:nvSpPr>
              <p:cNvPr id="104468" name="Rectangle 20"/>
              <p:cNvSpPr>
                <a:spLocks noChangeArrowheads="1"/>
              </p:cNvSpPr>
              <p:nvPr/>
            </p:nvSpPr>
            <p:spPr bwMode="auto">
              <a:xfrm>
                <a:off x="2016" y="2592"/>
                <a:ext cx="240"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V</a:t>
                </a:r>
              </a:p>
            </p:txBody>
          </p:sp>
          <p:sp>
            <p:nvSpPr>
              <p:cNvPr id="104469" name="Rectangle 21"/>
              <p:cNvSpPr>
                <a:spLocks noChangeArrowheads="1"/>
              </p:cNvSpPr>
              <p:nvPr/>
            </p:nvSpPr>
            <p:spPr bwMode="auto">
              <a:xfrm>
                <a:off x="2256" y="2592"/>
                <a:ext cx="240"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W</a:t>
                </a:r>
              </a:p>
            </p:txBody>
          </p:sp>
        </p:grpSp>
        <p:grpSp>
          <p:nvGrpSpPr>
            <p:cNvPr id="7" name="Group 22"/>
            <p:cNvGrpSpPr>
              <a:grpSpLocks/>
            </p:cNvGrpSpPr>
            <p:nvPr/>
          </p:nvGrpSpPr>
          <p:grpSpPr bwMode="auto">
            <a:xfrm>
              <a:off x="2928" y="2592"/>
              <a:ext cx="1536" cy="336"/>
              <a:chOff x="2928" y="2592"/>
              <a:chExt cx="1536" cy="336"/>
            </a:xfrm>
          </p:grpSpPr>
          <p:sp>
            <p:nvSpPr>
              <p:cNvPr id="104471" name="Rectangle 23"/>
              <p:cNvSpPr>
                <a:spLocks noChangeArrowheads="1"/>
              </p:cNvSpPr>
              <p:nvPr/>
            </p:nvSpPr>
            <p:spPr bwMode="auto">
              <a:xfrm>
                <a:off x="2928" y="2592"/>
                <a:ext cx="432"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Mod</a:t>
                </a:r>
              </a:p>
            </p:txBody>
          </p:sp>
          <p:sp>
            <p:nvSpPr>
              <p:cNvPr id="104472" name="Rectangle 24"/>
              <p:cNvSpPr>
                <a:spLocks noChangeArrowheads="1"/>
              </p:cNvSpPr>
              <p:nvPr/>
            </p:nvSpPr>
            <p:spPr bwMode="auto">
              <a:xfrm>
                <a:off x="3360" y="2592"/>
                <a:ext cx="528" cy="336"/>
              </a:xfrm>
              <a:prstGeom prst="rect">
                <a:avLst/>
              </a:prstGeom>
              <a:solidFill>
                <a:schemeClr val="bg2"/>
              </a:solidFill>
              <a:ln w="9525">
                <a:solidFill>
                  <a:schemeClr val="tx1"/>
                </a:solidFill>
                <a:miter lim="800000"/>
                <a:headEnd/>
                <a:tailEnd/>
              </a:ln>
              <a:effectLst/>
            </p:spPr>
            <p:txBody>
              <a:bodyPr wrap="none" anchor="ctr"/>
              <a:lstStyle/>
              <a:p>
                <a:pPr algn="ctr"/>
                <a:r>
                  <a:rPr lang="en-US" sz="2000">
                    <a:solidFill>
                      <a:schemeClr val="folHlink"/>
                    </a:solidFill>
                  </a:rPr>
                  <a:t>Reg.</a:t>
                </a:r>
              </a:p>
            </p:txBody>
          </p:sp>
          <p:sp>
            <p:nvSpPr>
              <p:cNvPr id="104473" name="Rectangle 25"/>
              <p:cNvSpPr>
                <a:spLocks noChangeArrowheads="1"/>
              </p:cNvSpPr>
              <p:nvPr/>
            </p:nvSpPr>
            <p:spPr bwMode="auto">
              <a:xfrm>
                <a:off x="3888" y="2592"/>
                <a:ext cx="576" cy="336"/>
              </a:xfrm>
              <a:prstGeom prst="rect">
                <a:avLst/>
              </a:prstGeom>
              <a:solidFill>
                <a:schemeClr val="bg2"/>
              </a:solidFill>
              <a:ln w="9525">
                <a:solidFill>
                  <a:schemeClr val="tx1"/>
                </a:solidFill>
                <a:miter lim="800000"/>
                <a:headEnd/>
                <a:tailEnd/>
              </a:ln>
              <a:effectLst/>
            </p:spPr>
            <p:txBody>
              <a:bodyPr wrap="none" anchor="ctr"/>
              <a:lstStyle/>
              <a:p>
                <a:pPr algn="ctr"/>
                <a:r>
                  <a:rPr lang="en-US" sz="2000">
                    <a:solidFill>
                      <a:schemeClr val="folHlink"/>
                    </a:solidFill>
                  </a:rPr>
                  <a:t>R/M</a:t>
                </a:r>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4294967295"/>
          </p:nvPr>
        </p:nvSpPr>
        <p:spPr>
          <a:xfrm>
            <a:off x="6553200" y="6248400"/>
            <a:ext cx="1905000" cy="457200"/>
          </a:xfrm>
          <a:prstGeom prst="rect">
            <a:avLst/>
          </a:prstGeom>
        </p:spPr>
        <p:txBody>
          <a:bodyPr/>
          <a:lstStyle/>
          <a:p>
            <a:fld id="{EAD75848-F9E6-4417-922C-70B0C06550CF}" type="slidenum">
              <a:rPr lang="en-US"/>
              <a:pPr/>
              <a:t>6</a:t>
            </a:fld>
            <a:endParaRPr lang="en-US"/>
          </a:p>
        </p:txBody>
      </p:sp>
      <p:sp>
        <p:nvSpPr>
          <p:cNvPr id="119810" name="Rectangle 2"/>
          <p:cNvSpPr>
            <a:spLocks noGrp="1" noChangeArrowheads="1"/>
          </p:cNvSpPr>
          <p:nvPr>
            <p:ph type="title"/>
          </p:nvPr>
        </p:nvSpPr>
        <p:spPr>
          <a:xfrm>
            <a:off x="685800" y="228600"/>
            <a:ext cx="7772400" cy="533400"/>
          </a:xfrm>
        </p:spPr>
        <p:txBody>
          <a:bodyPr>
            <a:normAutofit fontScale="90000"/>
          </a:bodyPr>
          <a:lstStyle/>
          <a:p>
            <a:r>
              <a:rPr lang="en-US" sz="3200"/>
              <a:t>Instruction Formats</a:t>
            </a:r>
          </a:p>
        </p:txBody>
      </p:sp>
      <p:sp>
        <p:nvSpPr>
          <p:cNvPr id="119811" name="Rectangle 3"/>
          <p:cNvSpPr>
            <a:spLocks noGrp="1" noChangeArrowheads="1"/>
          </p:cNvSpPr>
          <p:nvPr>
            <p:ph type="body" idx="1"/>
          </p:nvPr>
        </p:nvSpPr>
        <p:spPr>
          <a:xfrm>
            <a:off x="457200" y="838200"/>
            <a:ext cx="8229600" cy="5638800"/>
          </a:xfrm>
        </p:spPr>
        <p:txBody>
          <a:bodyPr/>
          <a:lstStyle/>
          <a:p>
            <a:pPr>
              <a:buFont typeface="Wingdings" pitchFamily="2" charset="2"/>
              <a:buChar char="Ø"/>
            </a:pPr>
            <a:r>
              <a:rPr lang="en-US" sz="2400"/>
              <a:t> Three Byte Instruction:</a:t>
            </a:r>
          </a:p>
          <a:p>
            <a:pPr lvl="1">
              <a:buFont typeface="Wingdings" pitchFamily="2" charset="2"/>
              <a:buBlip>
                <a:blip r:embed="rId3"/>
              </a:buBlip>
            </a:pPr>
            <a:r>
              <a:rPr lang="en-US" sz="2000"/>
              <a:t>Used for register to/from memory with 8-bit displacement or 8-bit immediate data.</a:t>
            </a:r>
          </a:p>
          <a:p>
            <a:pPr lvl="1">
              <a:buFont typeface="Wingdings" pitchFamily="2" charset="2"/>
              <a:buBlip>
                <a:blip r:embed="rId3"/>
              </a:buBlip>
            </a:pPr>
            <a:r>
              <a:rPr lang="en-US" sz="2000"/>
              <a:t>This format is 3 byte long</a:t>
            </a:r>
          </a:p>
          <a:p>
            <a:pPr lvl="1">
              <a:buFont typeface="Wingdings" pitchFamily="2" charset="2"/>
              <a:buBlip>
                <a:blip r:embed="rId3"/>
              </a:buBlip>
            </a:pPr>
            <a:r>
              <a:rPr lang="en-US" sz="2000"/>
              <a:t>The first two bytes are similar to the two byte instruction format, and have all the fields of two bytes same.</a:t>
            </a:r>
          </a:p>
          <a:p>
            <a:pPr lvl="1">
              <a:buFont typeface="Wingdings" pitchFamily="2" charset="2"/>
              <a:buBlip>
                <a:blip r:embed="rId3"/>
              </a:buBlip>
            </a:pPr>
            <a:r>
              <a:rPr lang="en-US" sz="2000"/>
              <a:t>7	                 2   1    0 	7     6  5       3  2        0	7	     0</a:t>
            </a:r>
          </a:p>
          <a:p>
            <a:pPr lvl="2">
              <a:buFont typeface="Wingdings" pitchFamily="2" charset="2"/>
              <a:buNone/>
            </a:pPr>
            <a:r>
              <a:rPr lang="en-US" sz="1800"/>
              <a:t>								</a:t>
            </a:r>
          </a:p>
          <a:p>
            <a:pPr lvl="1">
              <a:buFont typeface="Wingdings" pitchFamily="2" charset="2"/>
              <a:buBlip>
                <a:blip r:embed="rId3"/>
              </a:buBlip>
            </a:pPr>
            <a:endParaRPr lang="en-US" sz="2000"/>
          </a:p>
          <a:p>
            <a:pPr lvl="1">
              <a:buFont typeface="Wingdings" pitchFamily="2" charset="2"/>
              <a:buNone/>
            </a:pPr>
            <a:r>
              <a:rPr lang="en-US" sz="2000"/>
              <a:t>					(or)</a:t>
            </a:r>
          </a:p>
          <a:p>
            <a:pPr lvl="1">
              <a:buFont typeface="Wingdings" pitchFamily="2" charset="2"/>
              <a:buBlip>
                <a:blip r:embed="rId3"/>
              </a:buBlip>
            </a:pPr>
            <a:r>
              <a:rPr lang="en-US" sz="2000"/>
              <a:t>7	               2   1    0	            7      6  5       3  2        0	7  	      0</a:t>
            </a:r>
          </a:p>
          <a:p>
            <a:pPr lvl="1">
              <a:buFont typeface="Wingdings" pitchFamily="2" charset="2"/>
              <a:buNone/>
            </a:pPr>
            <a:endParaRPr lang="en-US" sz="2000"/>
          </a:p>
        </p:txBody>
      </p:sp>
      <p:grpSp>
        <p:nvGrpSpPr>
          <p:cNvPr id="2" name="Group 23"/>
          <p:cNvGrpSpPr>
            <a:grpSpLocks/>
          </p:cNvGrpSpPr>
          <p:nvPr/>
        </p:nvGrpSpPr>
        <p:grpSpPr bwMode="auto">
          <a:xfrm>
            <a:off x="1295400" y="3429000"/>
            <a:ext cx="7010400" cy="533400"/>
            <a:chOff x="816" y="1920"/>
            <a:chExt cx="4416" cy="336"/>
          </a:xfrm>
        </p:grpSpPr>
        <p:grpSp>
          <p:nvGrpSpPr>
            <p:cNvPr id="3" name="Group 4"/>
            <p:cNvGrpSpPr>
              <a:grpSpLocks/>
            </p:cNvGrpSpPr>
            <p:nvPr/>
          </p:nvGrpSpPr>
          <p:grpSpPr bwMode="auto">
            <a:xfrm>
              <a:off x="816" y="1920"/>
              <a:ext cx="3312" cy="336"/>
              <a:chOff x="1152" y="2592"/>
              <a:chExt cx="3312" cy="336"/>
            </a:xfrm>
          </p:grpSpPr>
          <p:grpSp>
            <p:nvGrpSpPr>
              <p:cNvPr id="4" name="Group 5"/>
              <p:cNvGrpSpPr>
                <a:grpSpLocks/>
              </p:cNvGrpSpPr>
              <p:nvPr/>
            </p:nvGrpSpPr>
            <p:grpSpPr bwMode="auto">
              <a:xfrm>
                <a:off x="1152" y="2592"/>
                <a:ext cx="1344" cy="336"/>
                <a:chOff x="1152" y="2592"/>
                <a:chExt cx="1344" cy="336"/>
              </a:xfrm>
            </p:grpSpPr>
            <p:sp>
              <p:nvSpPr>
                <p:cNvPr id="119814" name="Rectangle 6"/>
                <p:cNvSpPr>
                  <a:spLocks noChangeArrowheads="1"/>
                </p:cNvSpPr>
                <p:nvPr/>
              </p:nvSpPr>
              <p:spPr bwMode="auto">
                <a:xfrm>
                  <a:off x="1152" y="2592"/>
                  <a:ext cx="864"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opcode</a:t>
                  </a:r>
                </a:p>
              </p:txBody>
            </p:sp>
            <p:sp>
              <p:nvSpPr>
                <p:cNvPr id="119815" name="Rectangle 7"/>
                <p:cNvSpPr>
                  <a:spLocks noChangeArrowheads="1"/>
                </p:cNvSpPr>
                <p:nvPr/>
              </p:nvSpPr>
              <p:spPr bwMode="auto">
                <a:xfrm>
                  <a:off x="2016" y="2592"/>
                  <a:ext cx="240"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D</a:t>
                  </a:r>
                </a:p>
              </p:txBody>
            </p:sp>
            <p:sp>
              <p:nvSpPr>
                <p:cNvPr id="119816" name="Rectangle 8"/>
                <p:cNvSpPr>
                  <a:spLocks noChangeArrowheads="1"/>
                </p:cNvSpPr>
                <p:nvPr/>
              </p:nvSpPr>
              <p:spPr bwMode="auto">
                <a:xfrm>
                  <a:off x="2256" y="2592"/>
                  <a:ext cx="240"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W</a:t>
                  </a:r>
                </a:p>
              </p:txBody>
            </p:sp>
          </p:grpSp>
          <p:grpSp>
            <p:nvGrpSpPr>
              <p:cNvPr id="5" name="Group 9"/>
              <p:cNvGrpSpPr>
                <a:grpSpLocks/>
              </p:cNvGrpSpPr>
              <p:nvPr/>
            </p:nvGrpSpPr>
            <p:grpSpPr bwMode="auto">
              <a:xfrm>
                <a:off x="2928" y="2592"/>
                <a:ext cx="1536" cy="336"/>
                <a:chOff x="2928" y="2592"/>
                <a:chExt cx="1536" cy="336"/>
              </a:xfrm>
            </p:grpSpPr>
            <p:sp>
              <p:nvSpPr>
                <p:cNvPr id="119818" name="Rectangle 10"/>
                <p:cNvSpPr>
                  <a:spLocks noChangeArrowheads="1"/>
                </p:cNvSpPr>
                <p:nvPr/>
              </p:nvSpPr>
              <p:spPr bwMode="auto">
                <a:xfrm>
                  <a:off x="2928" y="2592"/>
                  <a:ext cx="432"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Mod</a:t>
                  </a:r>
                </a:p>
              </p:txBody>
            </p:sp>
            <p:sp>
              <p:nvSpPr>
                <p:cNvPr id="119819" name="Rectangle 11"/>
                <p:cNvSpPr>
                  <a:spLocks noChangeArrowheads="1"/>
                </p:cNvSpPr>
                <p:nvPr/>
              </p:nvSpPr>
              <p:spPr bwMode="auto">
                <a:xfrm>
                  <a:off x="3360" y="2592"/>
                  <a:ext cx="528" cy="336"/>
                </a:xfrm>
                <a:prstGeom prst="rect">
                  <a:avLst/>
                </a:prstGeom>
                <a:solidFill>
                  <a:schemeClr val="bg2"/>
                </a:solidFill>
                <a:ln w="9525">
                  <a:solidFill>
                    <a:schemeClr val="tx1"/>
                  </a:solidFill>
                  <a:miter lim="800000"/>
                  <a:headEnd/>
                  <a:tailEnd/>
                </a:ln>
                <a:effectLst/>
              </p:spPr>
              <p:txBody>
                <a:bodyPr wrap="none" anchor="ctr"/>
                <a:lstStyle/>
                <a:p>
                  <a:pPr algn="ctr"/>
                  <a:r>
                    <a:rPr lang="en-US" sz="2000">
                      <a:solidFill>
                        <a:schemeClr val="folHlink"/>
                      </a:solidFill>
                    </a:rPr>
                    <a:t>Reg.</a:t>
                  </a:r>
                </a:p>
              </p:txBody>
            </p:sp>
            <p:sp>
              <p:nvSpPr>
                <p:cNvPr id="119820" name="Rectangle 12"/>
                <p:cNvSpPr>
                  <a:spLocks noChangeArrowheads="1"/>
                </p:cNvSpPr>
                <p:nvPr/>
              </p:nvSpPr>
              <p:spPr bwMode="auto">
                <a:xfrm>
                  <a:off x="3888" y="2592"/>
                  <a:ext cx="576" cy="336"/>
                </a:xfrm>
                <a:prstGeom prst="rect">
                  <a:avLst/>
                </a:prstGeom>
                <a:solidFill>
                  <a:schemeClr val="bg2"/>
                </a:solidFill>
                <a:ln w="9525">
                  <a:solidFill>
                    <a:schemeClr val="tx1"/>
                  </a:solidFill>
                  <a:miter lim="800000"/>
                  <a:headEnd/>
                  <a:tailEnd/>
                </a:ln>
                <a:effectLst/>
              </p:spPr>
              <p:txBody>
                <a:bodyPr wrap="none" anchor="ctr"/>
                <a:lstStyle/>
                <a:p>
                  <a:pPr algn="ctr"/>
                  <a:r>
                    <a:rPr lang="en-US" sz="2000">
                      <a:solidFill>
                        <a:schemeClr val="folHlink"/>
                      </a:solidFill>
                    </a:rPr>
                    <a:t>R/M</a:t>
                  </a:r>
                </a:p>
              </p:txBody>
            </p:sp>
          </p:grpSp>
        </p:grpSp>
        <p:sp>
          <p:nvSpPr>
            <p:cNvPr id="119830" name="Rectangle 22"/>
            <p:cNvSpPr>
              <a:spLocks noChangeArrowheads="1"/>
            </p:cNvSpPr>
            <p:nvPr/>
          </p:nvSpPr>
          <p:spPr bwMode="auto">
            <a:xfrm>
              <a:off x="4368" y="1920"/>
              <a:ext cx="864"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Disp-8</a:t>
              </a:r>
            </a:p>
          </p:txBody>
        </p:sp>
      </p:grpSp>
      <p:grpSp>
        <p:nvGrpSpPr>
          <p:cNvPr id="6" name="Group 25"/>
          <p:cNvGrpSpPr>
            <a:grpSpLocks/>
          </p:cNvGrpSpPr>
          <p:nvPr/>
        </p:nvGrpSpPr>
        <p:grpSpPr bwMode="auto">
          <a:xfrm>
            <a:off x="1219200" y="4876800"/>
            <a:ext cx="7239000" cy="533400"/>
            <a:chOff x="768" y="2928"/>
            <a:chExt cx="4560" cy="336"/>
          </a:xfrm>
        </p:grpSpPr>
        <p:grpSp>
          <p:nvGrpSpPr>
            <p:cNvPr id="7" name="Group 13"/>
            <p:cNvGrpSpPr>
              <a:grpSpLocks/>
            </p:cNvGrpSpPr>
            <p:nvPr/>
          </p:nvGrpSpPr>
          <p:grpSpPr bwMode="auto">
            <a:xfrm>
              <a:off x="768" y="2928"/>
              <a:ext cx="3312" cy="336"/>
              <a:chOff x="1152" y="2592"/>
              <a:chExt cx="3312" cy="336"/>
            </a:xfrm>
          </p:grpSpPr>
          <p:grpSp>
            <p:nvGrpSpPr>
              <p:cNvPr id="8" name="Group 14"/>
              <p:cNvGrpSpPr>
                <a:grpSpLocks/>
              </p:cNvGrpSpPr>
              <p:nvPr/>
            </p:nvGrpSpPr>
            <p:grpSpPr bwMode="auto">
              <a:xfrm>
                <a:off x="1152" y="2592"/>
                <a:ext cx="1344" cy="336"/>
                <a:chOff x="1152" y="2592"/>
                <a:chExt cx="1344" cy="336"/>
              </a:xfrm>
            </p:grpSpPr>
            <p:sp>
              <p:nvSpPr>
                <p:cNvPr id="119823" name="Rectangle 15"/>
                <p:cNvSpPr>
                  <a:spLocks noChangeArrowheads="1"/>
                </p:cNvSpPr>
                <p:nvPr/>
              </p:nvSpPr>
              <p:spPr bwMode="auto">
                <a:xfrm>
                  <a:off x="1152" y="2592"/>
                  <a:ext cx="864"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opcode</a:t>
                  </a:r>
                </a:p>
              </p:txBody>
            </p:sp>
            <p:sp>
              <p:nvSpPr>
                <p:cNvPr id="119824" name="Rectangle 16"/>
                <p:cNvSpPr>
                  <a:spLocks noChangeArrowheads="1"/>
                </p:cNvSpPr>
                <p:nvPr/>
              </p:nvSpPr>
              <p:spPr bwMode="auto">
                <a:xfrm>
                  <a:off x="2016" y="2592"/>
                  <a:ext cx="240"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D</a:t>
                  </a:r>
                </a:p>
              </p:txBody>
            </p:sp>
            <p:sp>
              <p:nvSpPr>
                <p:cNvPr id="119825" name="Rectangle 17"/>
                <p:cNvSpPr>
                  <a:spLocks noChangeArrowheads="1"/>
                </p:cNvSpPr>
                <p:nvPr/>
              </p:nvSpPr>
              <p:spPr bwMode="auto">
                <a:xfrm>
                  <a:off x="2256" y="2592"/>
                  <a:ext cx="240"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W</a:t>
                  </a:r>
                </a:p>
              </p:txBody>
            </p:sp>
          </p:grpSp>
          <p:grpSp>
            <p:nvGrpSpPr>
              <p:cNvPr id="9" name="Group 18"/>
              <p:cNvGrpSpPr>
                <a:grpSpLocks/>
              </p:cNvGrpSpPr>
              <p:nvPr/>
            </p:nvGrpSpPr>
            <p:grpSpPr bwMode="auto">
              <a:xfrm>
                <a:off x="2928" y="2592"/>
                <a:ext cx="1536" cy="336"/>
                <a:chOff x="2928" y="2592"/>
                <a:chExt cx="1536" cy="336"/>
              </a:xfrm>
            </p:grpSpPr>
            <p:sp>
              <p:nvSpPr>
                <p:cNvPr id="119827" name="Rectangle 19"/>
                <p:cNvSpPr>
                  <a:spLocks noChangeArrowheads="1"/>
                </p:cNvSpPr>
                <p:nvPr/>
              </p:nvSpPr>
              <p:spPr bwMode="auto">
                <a:xfrm>
                  <a:off x="2928" y="2592"/>
                  <a:ext cx="432"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Mod</a:t>
                  </a:r>
                </a:p>
              </p:txBody>
            </p:sp>
            <p:sp>
              <p:nvSpPr>
                <p:cNvPr id="119828" name="Rectangle 20"/>
                <p:cNvSpPr>
                  <a:spLocks noChangeArrowheads="1"/>
                </p:cNvSpPr>
                <p:nvPr/>
              </p:nvSpPr>
              <p:spPr bwMode="auto">
                <a:xfrm>
                  <a:off x="3360" y="2592"/>
                  <a:ext cx="528" cy="336"/>
                </a:xfrm>
                <a:prstGeom prst="rect">
                  <a:avLst/>
                </a:prstGeom>
                <a:solidFill>
                  <a:schemeClr val="bg2"/>
                </a:solidFill>
                <a:ln w="9525">
                  <a:solidFill>
                    <a:schemeClr val="tx1"/>
                  </a:solidFill>
                  <a:miter lim="800000"/>
                  <a:headEnd/>
                  <a:tailEnd/>
                </a:ln>
                <a:effectLst/>
              </p:spPr>
              <p:txBody>
                <a:bodyPr wrap="none" anchor="ctr"/>
                <a:lstStyle/>
                <a:p>
                  <a:pPr algn="ctr"/>
                  <a:r>
                    <a:rPr lang="en-US" sz="2000">
                      <a:solidFill>
                        <a:schemeClr val="folHlink"/>
                      </a:solidFill>
                    </a:rPr>
                    <a:t>Reg.</a:t>
                  </a:r>
                </a:p>
              </p:txBody>
            </p:sp>
            <p:sp>
              <p:nvSpPr>
                <p:cNvPr id="119829" name="Rectangle 21"/>
                <p:cNvSpPr>
                  <a:spLocks noChangeArrowheads="1"/>
                </p:cNvSpPr>
                <p:nvPr/>
              </p:nvSpPr>
              <p:spPr bwMode="auto">
                <a:xfrm>
                  <a:off x="3888" y="2592"/>
                  <a:ext cx="576" cy="336"/>
                </a:xfrm>
                <a:prstGeom prst="rect">
                  <a:avLst/>
                </a:prstGeom>
                <a:solidFill>
                  <a:schemeClr val="bg2"/>
                </a:solidFill>
                <a:ln w="9525">
                  <a:solidFill>
                    <a:schemeClr val="tx1"/>
                  </a:solidFill>
                  <a:miter lim="800000"/>
                  <a:headEnd/>
                  <a:tailEnd/>
                </a:ln>
                <a:effectLst/>
              </p:spPr>
              <p:txBody>
                <a:bodyPr wrap="none" anchor="ctr"/>
                <a:lstStyle/>
                <a:p>
                  <a:pPr algn="ctr"/>
                  <a:r>
                    <a:rPr lang="en-US" sz="2000">
                      <a:solidFill>
                        <a:schemeClr val="folHlink"/>
                      </a:solidFill>
                    </a:rPr>
                    <a:t>R/M</a:t>
                  </a:r>
                </a:p>
              </p:txBody>
            </p:sp>
          </p:grpSp>
        </p:grpSp>
        <p:sp>
          <p:nvSpPr>
            <p:cNvPr id="119832" name="Rectangle 24"/>
            <p:cNvSpPr>
              <a:spLocks noChangeArrowheads="1"/>
            </p:cNvSpPr>
            <p:nvPr/>
          </p:nvSpPr>
          <p:spPr bwMode="auto">
            <a:xfrm>
              <a:off x="4368" y="2928"/>
              <a:ext cx="960" cy="336"/>
            </a:xfrm>
            <a:prstGeom prst="rect">
              <a:avLst/>
            </a:prstGeom>
            <a:solidFill>
              <a:schemeClr val="bg2"/>
            </a:solidFill>
            <a:ln w="9525">
              <a:solidFill>
                <a:schemeClr val="tx1"/>
              </a:solidFill>
              <a:miter lim="800000"/>
              <a:headEnd/>
              <a:tailEnd/>
            </a:ln>
            <a:effectLst/>
          </p:spPr>
          <p:txBody>
            <a:bodyPr wrap="none" anchor="ctr"/>
            <a:lstStyle/>
            <a:p>
              <a:pPr algn="ctr"/>
              <a:r>
                <a:rPr lang="en-US" sz="2000">
                  <a:solidFill>
                    <a:schemeClr val="folHlink"/>
                  </a:solidFill>
                </a:rPr>
                <a:t>Data-8</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4294967295"/>
          </p:nvPr>
        </p:nvSpPr>
        <p:spPr>
          <a:xfrm>
            <a:off x="6553200" y="6248400"/>
            <a:ext cx="1905000" cy="457200"/>
          </a:xfrm>
          <a:prstGeom prst="rect">
            <a:avLst/>
          </a:prstGeom>
        </p:spPr>
        <p:txBody>
          <a:bodyPr/>
          <a:lstStyle/>
          <a:p>
            <a:fld id="{F8BCCBAC-9752-46E2-AC6E-3D9481B5FC59}" type="slidenum">
              <a:rPr lang="en-US"/>
              <a:pPr/>
              <a:t>7</a:t>
            </a:fld>
            <a:endParaRPr lang="en-US"/>
          </a:p>
        </p:txBody>
      </p:sp>
      <p:sp>
        <p:nvSpPr>
          <p:cNvPr id="121858" name="Rectangle 2"/>
          <p:cNvSpPr>
            <a:spLocks noGrp="1" noChangeArrowheads="1"/>
          </p:cNvSpPr>
          <p:nvPr>
            <p:ph type="title"/>
          </p:nvPr>
        </p:nvSpPr>
        <p:spPr>
          <a:xfrm>
            <a:off x="685800" y="228600"/>
            <a:ext cx="7772400" cy="533400"/>
          </a:xfrm>
        </p:spPr>
        <p:txBody>
          <a:bodyPr>
            <a:normAutofit fontScale="90000"/>
          </a:bodyPr>
          <a:lstStyle/>
          <a:p>
            <a:r>
              <a:rPr lang="en-US" sz="3200"/>
              <a:t>Instruction Formats</a:t>
            </a:r>
          </a:p>
        </p:txBody>
      </p:sp>
      <p:sp>
        <p:nvSpPr>
          <p:cNvPr id="121859" name="Rectangle 3"/>
          <p:cNvSpPr>
            <a:spLocks noGrp="1" noChangeArrowheads="1"/>
          </p:cNvSpPr>
          <p:nvPr>
            <p:ph type="body" idx="1"/>
          </p:nvPr>
        </p:nvSpPr>
        <p:spPr>
          <a:xfrm>
            <a:off x="457200" y="838200"/>
            <a:ext cx="8229600" cy="5638800"/>
          </a:xfrm>
        </p:spPr>
        <p:txBody>
          <a:bodyPr/>
          <a:lstStyle/>
          <a:p>
            <a:pPr>
              <a:buFont typeface="Wingdings" pitchFamily="2" charset="2"/>
              <a:buChar char="Ø"/>
            </a:pPr>
            <a:r>
              <a:rPr lang="en-US" sz="2400"/>
              <a:t> Four Byte Instruction:</a:t>
            </a:r>
          </a:p>
          <a:p>
            <a:pPr lvl="1">
              <a:buFont typeface="Wingdings" pitchFamily="2" charset="2"/>
              <a:buBlip>
                <a:blip r:embed="rId3"/>
              </a:buBlip>
            </a:pPr>
            <a:r>
              <a:rPr lang="en-US" sz="2000"/>
              <a:t>Used for register to/from memory with 16-bit displacement and also for 16-bit immediate data to Register/Memory .</a:t>
            </a:r>
          </a:p>
          <a:p>
            <a:pPr lvl="1">
              <a:buFont typeface="Wingdings" pitchFamily="2" charset="2"/>
              <a:buBlip>
                <a:blip r:embed="rId3"/>
              </a:buBlip>
            </a:pPr>
            <a:r>
              <a:rPr lang="en-US" sz="2000"/>
              <a:t>This format is 4 byte long</a:t>
            </a:r>
          </a:p>
          <a:p>
            <a:pPr lvl="1">
              <a:buFont typeface="Wingdings" pitchFamily="2" charset="2"/>
              <a:buBlip>
                <a:blip r:embed="rId3"/>
              </a:buBlip>
            </a:pPr>
            <a:r>
              <a:rPr lang="en-US" sz="2000"/>
              <a:t>The format of instruction for register to/from memory with 16-bit displacement, there will be two bytes of displacement along with the first two bytes similar to two byte instruction,its format is as shown below:</a:t>
            </a:r>
          </a:p>
          <a:p>
            <a:pPr lvl="1">
              <a:buFont typeface="Wingdings" pitchFamily="2" charset="2"/>
              <a:buBlip>
                <a:blip r:embed="rId3"/>
              </a:buBlip>
            </a:pPr>
            <a:r>
              <a:rPr lang="en-US" sz="2000"/>
              <a:t>7	                 2   1    0 	7     6  5       3  2        0	7	         0</a:t>
            </a:r>
          </a:p>
          <a:p>
            <a:pPr lvl="2">
              <a:buFont typeface="Wingdings" pitchFamily="2" charset="2"/>
              <a:buNone/>
            </a:pPr>
            <a:r>
              <a:rPr lang="en-US" sz="1800"/>
              <a:t>								</a:t>
            </a:r>
          </a:p>
          <a:p>
            <a:pPr lvl="1">
              <a:buFont typeface="Wingdings" pitchFamily="2" charset="2"/>
              <a:buNone/>
            </a:pPr>
            <a:endParaRPr lang="en-US" sz="2000"/>
          </a:p>
          <a:p>
            <a:pPr lvl="1">
              <a:buFont typeface="Wingdings" pitchFamily="2" charset="2"/>
              <a:buNone/>
            </a:pPr>
            <a:r>
              <a:rPr lang="en-US" sz="2000"/>
              <a:t>					7		0</a:t>
            </a:r>
          </a:p>
          <a:p>
            <a:pPr lvl="1">
              <a:buFont typeface="Wingdings" pitchFamily="2" charset="2"/>
              <a:buNone/>
            </a:pPr>
            <a:r>
              <a:rPr lang="en-US" sz="2000"/>
              <a:t>										</a:t>
            </a:r>
          </a:p>
        </p:txBody>
      </p:sp>
      <p:grpSp>
        <p:nvGrpSpPr>
          <p:cNvPr id="2" name="Group 27"/>
          <p:cNvGrpSpPr>
            <a:grpSpLocks/>
          </p:cNvGrpSpPr>
          <p:nvPr/>
        </p:nvGrpSpPr>
        <p:grpSpPr bwMode="auto">
          <a:xfrm>
            <a:off x="1295400" y="4038600"/>
            <a:ext cx="7315200" cy="1447800"/>
            <a:chOff x="816" y="2544"/>
            <a:chExt cx="4608" cy="912"/>
          </a:xfrm>
        </p:grpSpPr>
        <p:grpSp>
          <p:nvGrpSpPr>
            <p:cNvPr id="3" name="Group 5"/>
            <p:cNvGrpSpPr>
              <a:grpSpLocks/>
            </p:cNvGrpSpPr>
            <p:nvPr/>
          </p:nvGrpSpPr>
          <p:grpSpPr bwMode="auto">
            <a:xfrm>
              <a:off x="816" y="2544"/>
              <a:ext cx="3312" cy="336"/>
              <a:chOff x="1152" y="2592"/>
              <a:chExt cx="3312" cy="336"/>
            </a:xfrm>
          </p:grpSpPr>
          <p:grpSp>
            <p:nvGrpSpPr>
              <p:cNvPr id="4" name="Group 6"/>
              <p:cNvGrpSpPr>
                <a:grpSpLocks/>
              </p:cNvGrpSpPr>
              <p:nvPr/>
            </p:nvGrpSpPr>
            <p:grpSpPr bwMode="auto">
              <a:xfrm>
                <a:off x="1152" y="2592"/>
                <a:ext cx="1344" cy="336"/>
                <a:chOff x="1152" y="2592"/>
                <a:chExt cx="1344" cy="336"/>
              </a:xfrm>
            </p:grpSpPr>
            <p:sp>
              <p:nvSpPr>
                <p:cNvPr id="121863" name="Rectangle 7"/>
                <p:cNvSpPr>
                  <a:spLocks noChangeArrowheads="1"/>
                </p:cNvSpPr>
                <p:nvPr/>
              </p:nvSpPr>
              <p:spPr bwMode="auto">
                <a:xfrm>
                  <a:off x="1152" y="2592"/>
                  <a:ext cx="864"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opcode</a:t>
                  </a:r>
                </a:p>
              </p:txBody>
            </p:sp>
            <p:sp>
              <p:nvSpPr>
                <p:cNvPr id="121864" name="Rectangle 8"/>
                <p:cNvSpPr>
                  <a:spLocks noChangeArrowheads="1"/>
                </p:cNvSpPr>
                <p:nvPr/>
              </p:nvSpPr>
              <p:spPr bwMode="auto">
                <a:xfrm>
                  <a:off x="2016" y="2592"/>
                  <a:ext cx="240"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D</a:t>
                  </a:r>
                </a:p>
              </p:txBody>
            </p:sp>
            <p:sp>
              <p:nvSpPr>
                <p:cNvPr id="121865" name="Rectangle 9"/>
                <p:cNvSpPr>
                  <a:spLocks noChangeArrowheads="1"/>
                </p:cNvSpPr>
                <p:nvPr/>
              </p:nvSpPr>
              <p:spPr bwMode="auto">
                <a:xfrm>
                  <a:off x="2256" y="2592"/>
                  <a:ext cx="240"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W</a:t>
                  </a:r>
                </a:p>
              </p:txBody>
            </p:sp>
          </p:grpSp>
          <p:grpSp>
            <p:nvGrpSpPr>
              <p:cNvPr id="5" name="Group 10"/>
              <p:cNvGrpSpPr>
                <a:grpSpLocks/>
              </p:cNvGrpSpPr>
              <p:nvPr/>
            </p:nvGrpSpPr>
            <p:grpSpPr bwMode="auto">
              <a:xfrm>
                <a:off x="2928" y="2592"/>
                <a:ext cx="1536" cy="336"/>
                <a:chOff x="2928" y="2592"/>
                <a:chExt cx="1536" cy="336"/>
              </a:xfrm>
            </p:grpSpPr>
            <p:sp>
              <p:nvSpPr>
                <p:cNvPr id="121867" name="Rectangle 11"/>
                <p:cNvSpPr>
                  <a:spLocks noChangeArrowheads="1"/>
                </p:cNvSpPr>
                <p:nvPr/>
              </p:nvSpPr>
              <p:spPr bwMode="auto">
                <a:xfrm>
                  <a:off x="2928" y="2592"/>
                  <a:ext cx="432"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Mod</a:t>
                  </a:r>
                </a:p>
              </p:txBody>
            </p:sp>
            <p:sp>
              <p:nvSpPr>
                <p:cNvPr id="121868" name="Rectangle 12"/>
                <p:cNvSpPr>
                  <a:spLocks noChangeArrowheads="1"/>
                </p:cNvSpPr>
                <p:nvPr/>
              </p:nvSpPr>
              <p:spPr bwMode="auto">
                <a:xfrm>
                  <a:off x="3360" y="2592"/>
                  <a:ext cx="528" cy="336"/>
                </a:xfrm>
                <a:prstGeom prst="rect">
                  <a:avLst/>
                </a:prstGeom>
                <a:solidFill>
                  <a:schemeClr val="bg2"/>
                </a:solidFill>
                <a:ln w="9525">
                  <a:solidFill>
                    <a:schemeClr val="tx1"/>
                  </a:solidFill>
                  <a:miter lim="800000"/>
                  <a:headEnd/>
                  <a:tailEnd/>
                </a:ln>
                <a:effectLst/>
              </p:spPr>
              <p:txBody>
                <a:bodyPr wrap="none" anchor="ctr"/>
                <a:lstStyle/>
                <a:p>
                  <a:pPr algn="ctr"/>
                  <a:r>
                    <a:rPr lang="en-US" sz="2000">
                      <a:solidFill>
                        <a:schemeClr val="folHlink"/>
                      </a:solidFill>
                    </a:rPr>
                    <a:t>Reg.</a:t>
                  </a:r>
                </a:p>
              </p:txBody>
            </p:sp>
            <p:sp>
              <p:nvSpPr>
                <p:cNvPr id="121869" name="Rectangle 13"/>
                <p:cNvSpPr>
                  <a:spLocks noChangeArrowheads="1"/>
                </p:cNvSpPr>
                <p:nvPr/>
              </p:nvSpPr>
              <p:spPr bwMode="auto">
                <a:xfrm>
                  <a:off x="3888" y="2592"/>
                  <a:ext cx="576" cy="336"/>
                </a:xfrm>
                <a:prstGeom prst="rect">
                  <a:avLst/>
                </a:prstGeom>
                <a:solidFill>
                  <a:schemeClr val="bg2"/>
                </a:solidFill>
                <a:ln w="9525">
                  <a:solidFill>
                    <a:schemeClr val="tx1"/>
                  </a:solidFill>
                  <a:miter lim="800000"/>
                  <a:headEnd/>
                  <a:tailEnd/>
                </a:ln>
                <a:effectLst/>
              </p:spPr>
              <p:txBody>
                <a:bodyPr wrap="none" anchor="ctr"/>
                <a:lstStyle/>
                <a:p>
                  <a:pPr algn="ctr"/>
                  <a:r>
                    <a:rPr lang="en-US" sz="2000">
                      <a:solidFill>
                        <a:schemeClr val="folHlink"/>
                      </a:solidFill>
                    </a:rPr>
                    <a:t>R/M</a:t>
                  </a:r>
                </a:p>
              </p:txBody>
            </p:sp>
          </p:grpSp>
        </p:grpSp>
        <p:sp>
          <p:nvSpPr>
            <p:cNvPr id="121870" name="Rectangle 14"/>
            <p:cNvSpPr>
              <a:spLocks noChangeArrowheads="1"/>
            </p:cNvSpPr>
            <p:nvPr/>
          </p:nvSpPr>
          <p:spPr bwMode="auto">
            <a:xfrm>
              <a:off x="4368" y="2544"/>
              <a:ext cx="1056"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Disp. Lower Byte</a:t>
              </a:r>
            </a:p>
          </p:txBody>
        </p:sp>
        <p:sp>
          <p:nvSpPr>
            <p:cNvPr id="121882" name="Rectangle 26"/>
            <p:cNvSpPr>
              <a:spLocks noChangeArrowheads="1"/>
            </p:cNvSpPr>
            <p:nvPr/>
          </p:nvSpPr>
          <p:spPr bwMode="auto">
            <a:xfrm>
              <a:off x="2592" y="3168"/>
              <a:ext cx="1344" cy="288"/>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Disp. Higher Byte</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4294967295"/>
          </p:nvPr>
        </p:nvSpPr>
        <p:spPr>
          <a:xfrm>
            <a:off x="6553200" y="6248400"/>
            <a:ext cx="1905000" cy="457200"/>
          </a:xfrm>
          <a:prstGeom prst="rect">
            <a:avLst/>
          </a:prstGeom>
        </p:spPr>
        <p:txBody>
          <a:bodyPr/>
          <a:lstStyle/>
          <a:p>
            <a:fld id="{77E7070F-16AC-4F06-A681-C0E15D14EC2B}" type="slidenum">
              <a:rPr lang="en-US"/>
              <a:pPr/>
              <a:t>8</a:t>
            </a:fld>
            <a:endParaRPr lang="en-US"/>
          </a:p>
        </p:txBody>
      </p:sp>
      <p:sp>
        <p:nvSpPr>
          <p:cNvPr id="123906" name="Rectangle 2"/>
          <p:cNvSpPr>
            <a:spLocks noGrp="1" noChangeArrowheads="1"/>
          </p:cNvSpPr>
          <p:nvPr>
            <p:ph type="title"/>
          </p:nvPr>
        </p:nvSpPr>
        <p:spPr>
          <a:xfrm>
            <a:off x="685800" y="228600"/>
            <a:ext cx="7772400" cy="533400"/>
          </a:xfrm>
        </p:spPr>
        <p:txBody>
          <a:bodyPr>
            <a:normAutofit fontScale="90000"/>
          </a:bodyPr>
          <a:lstStyle/>
          <a:p>
            <a:r>
              <a:rPr lang="en-US" sz="3200"/>
              <a:t>Instruction Formats</a:t>
            </a:r>
          </a:p>
        </p:txBody>
      </p:sp>
      <p:sp>
        <p:nvSpPr>
          <p:cNvPr id="123907" name="Rectangle 3"/>
          <p:cNvSpPr>
            <a:spLocks noGrp="1" noChangeArrowheads="1"/>
          </p:cNvSpPr>
          <p:nvPr>
            <p:ph type="body" idx="1"/>
          </p:nvPr>
        </p:nvSpPr>
        <p:spPr>
          <a:xfrm>
            <a:off x="457200" y="838200"/>
            <a:ext cx="8229600" cy="5638800"/>
          </a:xfrm>
        </p:spPr>
        <p:txBody>
          <a:bodyPr/>
          <a:lstStyle/>
          <a:p>
            <a:pPr>
              <a:buFont typeface="Wingdings" pitchFamily="2" charset="2"/>
              <a:buChar char="Ø"/>
            </a:pPr>
            <a:r>
              <a:rPr lang="en-US" sz="2400"/>
              <a:t> Four Byte Instruction:</a:t>
            </a:r>
          </a:p>
          <a:p>
            <a:pPr lvl="1">
              <a:buFont typeface="Wingdings" pitchFamily="2" charset="2"/>
              <a:buBlip>
                <a:blip r:embed="rId3"/>
              </a:buBlip>
            </a:pPr>
            <a:r>
              <a:rPr lang="en-US" sz="2000"/>
              <a:t>The format of instruction for moving 16-bit immediate data to register/memory will have the first byte as well as the 3-bits of second byte which were used for Reg. field by two byte instruction as opcode fields.</a:t>
            </a:r>
          </a:p>
          <a:p>
            <a:pPr lvl="1">
              <a:buFont typeface="Wingdings" pitchFamily="2" charset="2"/>
              <a:buBlip>
                <a:blip r:embed="rId3"/>
              </a:buBlip>
            </a:pPr>
            <a:r>
              <a:rPr lang="en-US" sz="2000"/>
              <a:t>The following bytes i.e., third and fourth bytes as 16-bit immediate data.</a:t>
            </a:r>
          </a:p>
          <a:p>
            <a:pPr lvl="1">
              <a:buFont typeface="Wingdings" pitchFamily="2" charset="2"/>
              <a:buBlip>
                <a:blip r:embed="rId3"/>
              </a:buBlip>
            </a:pPr>
            <a:r>
              <a:rPr lang="en-US" sz="2000"/>
              <a:t>The format of instruction for moving 16-bit immediate data to register/memory will have the following template.</a:t>
            </a:r>
          </a:p>
          <a:p>
            <a:pPr lvl="1">
              <a:buFont typeface="Wingdings" pitchFamily="2" charset="2"/>
              <a:buBlip>
                <a:blip r:embed="rId3"/>
              </a:buBlip>
            </a:pPr>
            <a:r>
              <a:rPr lang="en-US" sz="2000"/>
              <a:t>7	                 2   1    0 	7     6  5       3  2        0	7	         0</a:t>
            </a:r>
          </a:p>
          <a:p>
            <a:pPr lvl="2">
              <a:buFont typeface="Wingdings" pitchFamily="2" charset="2"/>
              <a:buNone/>
            </a:pPr>
            <a:r>
              <a:rPr lang="en-US" sz="1800"/>
              <a:t>								</a:t>
            </a:r>
          </a:p>
          <a:p>
            <a:pPr lvl="1">
              <a:buFont typeface="Wingdings" pitchFamily="2" charset="2"/>
              <a:buNone/>
            </a:pPr>
            <a:endParaRPr lang="en-US" sz="2000"/>
          </a:p>
          <a:p>
            <a:pPr lvl="1">
              <a:buFont typeface="Wingdings" pitchFamily="2" charset="2"/>
              <a:buNone/>
            </a:pPr>
            <a:r>
              <a:rPr lang="en-US" sz="2000"/>
              <a:t>					7		0</a:t>
            </a:r>
          </a:p>
          <a:p>
            <a:pPr lvl="1">
              <a:buFont typeface="Wingdings" pitchFamily="2" charset="2"/>
              <a:buNone/>
            </a:pPr>
            <a:r>
              <a:rPr lang="en-US" sz="2000"/>
              <a:t>										</a:t>
            </a:r>
          </a:p>
        </p:txBody>
      </p:sp>
      <p:grpSp>
        <p:nvGrpSpPr>
          <p:cNvPr id="2" name="Group 4"/>
          <p:cNvGrpSpPr>
            <a:grpSpLocks/>
          </p:cNvGrpSpPr>
          <p:nvPr/>
        </p:nvGrpSpPr>
        <p:grpSpPr bwMode="auto">
          <a:xfrm>
            <a:off x="1295400" y="4343400"/>
            <a:ext cx="7315200" cy="1447800"/>
            <a:chOff x="816" y="2544"/>
            <a:chExt cx="4608" cy="912"/>
          </a:xfrm>
        </p:grpSpPr>
        <p:grpSp>
          <p:nvGrpSpPr>
            <p:cNvPr id="3" name="Group 5"/>
            <p:cNvGrpSpPr>
              <a:grpSpLocks/>
            </p:cNvGrpSpPr>
            <p:nvPr/>
          </p:nvGrpSpPr>
          <p:grpSpPr bwMode="auto">
            <a:xfrm>
              <a:off x="816" y="2544"/>
              <a:ext cx="3312" cy="336"/>
              <a:chOff x="1152" y="2592"/>
              <a:chExt cx="3312" cy="336"/>
            </a:xfrm>
          </p:grpSpPr>
          <p:grpSp>
            <p:nvGrpSpPr>
              <p:cNvPr id="4" name="Group 6"/>
              <p:cNvGrpSpPr>
                <a:grpSpLocks/>
              </p:cNvGrpSpPr>
              <p:nvPr/>
            </p:nvGrpSpPr>
            <p:grpSpPr bwMode="auto">
              <a:xfrm>
                <a:off x="1152" y="2592"/>
                <a:ext cx="1344" cy="336"/>
                <a:chOff x="1152" y="2592"/>
                <a:chExt cx="1344" cy="336"/>
              </a:xfrm>
            </p:grpSpPr>
            <p:sp>
              <p:nvSpPr>
                <p:cNvPr id="123911" name="Rectangle 7"/>
                <p:cNvSpPr>
                  <a:spLocks noChangeArrowheads="1"/>
                </p:cNvSpPr>
                <p:nvPr/>
              </p:nvSpPr>
              <p:spPr bwMode="auto">
                <a:xfrm>
                  <a:off x="1152" y="2592"/>
                  <a:ext cx="864"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opcode</a:t>
                  </a:r>
                </a:p>
              </p:txBody>
            </p:sp>
            <p:sp>
              <p:nvSpPr>
                <p:cNvPr id="123912" name="Rectangle 8"/>
                <p:cNvSpPr>
                  <a:spLocks noChangeArrowheads="1"/>
                </p:cNvSpPr>
                <p:nvPr/>
              </p:nvSpPr>
              <p:spPr bwMode="auto">
                <a:xfrm>
                  <a:off x="2016" y="2592"/>
                  <a:ext cx="240"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D</a:t>
                  </a:r>
                </a:p>
              </p:txBody>
            </p:sp>
            <p:sp>
              <p:nvSpPr>
                <p:cNvPr id="123913" name="Rectangle 9"/>
                <p:cNvSpPr>
                  <a:spLocks noChangeArrowheads="1"/>
                </p:cNvSpPr>
                <p:nvPr/>
              </p:nvSpPr>
              <p:spPr bwMode="auto">
                <a:xfrm>
                  <a:off x="2256" y="2592"/>
                  <a:ext cx="240"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W</a:t>
                  </a:r>
                </a:p>
              </p:txBody>
            </p:sp>
          </p:grpSp>
          <p:grpSp>
            <p:nvGrpSpPr>
              <p:cNvPr id="5" name="Group 10"/>
              <p:cNvGrpSpPr>
                <a:grpSpLocks/>
              </p:cNvGrpSpPr>
              <p:nvPr/>
            </p:nvGrpSpPr>
            <p:grpSpPr bwMode="auto">
              <a:xfrm>
                <a:off x="2928" y="2592"/>
                <a:ext cx="1536" cy="336"/>
                <a:chOff x="2928" y="2592"/>
                <a:chExt cx="1536" cy="336"/>
              </a:xfrm>
            </p:grpSpPr>
            <p:sp>
              <p:nvSpPr>
                <p:cNvPr id="123915" name="Rectangle 11"/>
                <p:cNvSpPr>
                  <a:spLocks noChangeArrowheads="1"/>
                </p:cNvSpPr>
                <p:nvPr/>
              </p:nvSpPr>
              <p:spPr bwMode="auto">
                <a:xfrm>
                  <a:off x="2928" y="2592"/>
                  <a:ext cx="432"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Mod</a:t>
                  </a:r>
                </a:p>
              </p:txBody>
            </p:sp>
            <p:sp>
              <p:nvSpPr>
                <p:cNvPr id="123916" name="Rectangle 12"/>
                <p:cNvSpPr>
                  <a:spLocks noChangeArrowheads="1"/>
                </p:cNvSpPr>
                <p:nvPr/>
              </p:nvSpPr>
              <p:spPr bwMode="auto">
                <a:xfrm>
                  <a:off x="3360" y="2592"/>
                  <a:ext cx="528" cy="336"/>
                </a:xfrm>
                <a:prstGeom prst="rect">
                  <a:avLst/>
                </a:prstGeom>
                <a:solidFill>
                  <a:schemeClr val="bg2"/>
                </a:solidFill>
                <a:ln w="9525">
                  <a:solidFill>
                    <a:schemeClr val="tx1"/>
                  </a:solidFill>
                  <a:miter lim="800000"/>
                  <a:headEnd/>
                  <a:tailEnd/>
                </a:ln>
                <a:effectLst/>
              </p:spPr>
              <p:txBody>
                <a:bodyPr wrap="none" anchor="ctr"/>
                <a:lstStyle/>
                <a:p>
                  <a:pPr algn="ctr"/>
                  <a:r>
                    <a:rPr lang="en-US" sz="2000">
                      <a:solidFill>
                        <a:schemeClr val="folHlink"/>
                      </a:solidFill>
                    </a:rPr>
                    <a:t>Reg.</a:t>
                  </a:r>
                </a:p>
              </p:txBody>
            </p:sp>
            <p:sp>
              <p:nvSpPr>
                <p:cNvPr id="123917" name="Rectangle 13"/>
                <p:cNvSpPr>
                  <a:spLocks noChangeArrowheads="1"/>
                </p:cNvSpPr>
                <p:nvPr/>
              </p:nvSpPr>
              <p:spPr bwMode="auto">
                <a:xfrm>
                  <a:off x="3888" y="2592"/>
                  <a:ext cx="576" cy="336"/>
                </a:xfrm>
                <a:prstGeom prst="rect">
                  <a:avLst/>
                </a:prstGeom>
                <a:solidFill>
                  <a:schemeClr val="bg2"/>
                </a:solidFill>
                <a:ln w="9525">
                  <a:solidFill>
                    <a:schemeClr val="tx1"/>
                  </a:solidFill>
                  <a:miter lim="800000"/>
                  <a:headEnd/>
                  <a:tailEnd/>
                </a:ln>
                <a:effectLst/>
              </p:spPr>
              <p:txBody>
                <a:bodyPr wrap="none" anchor="ctr"/>
                <a:lstStyle/>
                <a:p>
                  <a:pPr algn="ctr"/>
                  <a:r>
                    <a:rPr lang="en-US" sz="2000">
                      <a:solidFill>
                        <a:schemeClr val="folHlink"/>
                      </a:solidFill>
                    </a:rPr>
                    <a:t>R/M</a:t>
                  </a:r>
                </a:p>
              </p:txBody>
            </p:sp>
          </p:grpSp>
        </p:grpSp>
        <p:sp>
          <p:nvSpPr>
            <p:cNvPr id="123918" name="Rectangle 14"/>
            <p:cNvSpPr>
              <a:spLocks noChangeArrowheads="1"/>
            </p:cNvSpPr>
            <p:nvPr/>
          </p:nvSpPr>
          <p:spPr bwMode="auto">
            <a:xfrm>
              <a:off x="4368" y="2544"/>
              <a:ext cx="1056"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Data Lower Byte</a:t>
              </a:r>
            </a:p>
          </p:txBody>
        </p:sp>
        <p:sp>
          <p:nvSpPr>
            <p:cNvPr id="123919" name="Rectangle 15"/>
            <p:cNvSpPr>
              <a:spLocks noChangeArrowheads="1"/>
            </p:cNvSpPr>
            <p:nvPr/>
          </p:nvSpPr>
          <p:spPr bwMode="auto">
            <a:xfrm>
              <a:off x="2592" y="3168"/>
              <a:ext cx="1344" cy="288"/>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Data Higher Byte</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4294967295"/>
          </p:nvPr>
        </p:nvSpPr>
        <p:spPr>
          <a:xfrm>
            <a:off x="6553200" y="6248400"/>
            <a:ext cx="1905000" cy="457200"/>
          </a:xfrm>
          <a:prstGeom prst="rect">
            <a:avLst/>
          </a:prstGeom>
        </p:spPr>
        <p:txBody>
          <a:bodyPr/>
          <a:lstStyle/>
          <a:p>
            <a:fld id="{C6027529-7DF1-4F34-A9A1-07B82BBBBF16}" type="slidenum">
              <a:rPr lang="en-US"/>
              <a:pPr/>
              <a:t>9</a:t>
            </a:fld>
            <a:endParaRPr lang="en-US"/>
          </a:p>
        </p:txBody>
      </p:sp>
      <p:sp>
        <p:nvSpPr>
          <p:cNvPr id="125954" name="Rectangle 2"/>
          <p:cNvSpPr>
            <a:spLocks noGrp="1" noChangeArrowheads="1"/>
          </p:cNvSpPr>
          <p:nvPr>
            <p:ph type="title"/>
          </p:nvPr>
        </p:nvSpPr>
        <p:spPr>
          <a:xfrm>
            <a:off x="685800" y="228600"/>
            <a:ext cx="7772400" cy="533400"/>
          </a:xfrm>
        </p:spPr>
        <p:txBody>
          <a:bodyPr>
            <a:normAutofit fontScale="90000"/>
          </a:bodyPr>
          <a:lstStyle/>
          <a:p>
            <a:r>
              <a:rPr lang="en-US" sz="3200"/>
              <a:t>Instruction Formats</a:t>
            </a:r>
          </a:p>
        </p:txBody>
      </p:sp>
      <p:sp>
        <p:nvSpPr>
          <p:cNvPr id="125955" name="Rectangle 3"/>
          <p:cNvSpPr>
            <a:spLocks noGrp="1" noChangeArrowheads="1"/>
          </p:cNvSpPr>
          <p:nvPr>
            <p:ph type="body" idx="1"/>
          </p:nvPr>
        </p:nvSpPr>
        <p:spPr>
          <a:xfrm>
            <a:off x="457200" y="838200"/>
            <a:ext cx="8229600" cy="5638800"/>
          </a:xfrm>
        </p:spPr>
        <p:txBody>
          <a:bodyPr>
            <a:normAutofit lnSpcReduction="10000"/>
          </a:bodyPr>
          <a:lstStyle/>
          <a:p>
            <a:pPr>
              <a:lnSpc>
                <a:spcPct val="90000"/>
              </a:lnSpc>
              <a:buFont typeface="Wingdings" pitchFamily="2" charset="2"/>
              <a:buChar char="Ø"/>
            </a:pPr>
            <a:r>
              <a:rPr lang="en-US" sz="2800"/>
              <a:t> </a:t>
            </a:r>
            <a:r>
              <a:rPr lang="en-US" sz="2000"/>
              <a:t>Five Byte Instruction</a:t>
            </a:r>
            <a:r>
              <a:rPr lang="en-US" sz="2800"/>
              <a:t>:</a:t>
            </a:r>
          </a:p>
          <a:p>
            <a:pPr lvl="1">
              <a:lnSpc>
                <a:spcPct val="90000"/>
              </a:lnSpc>
              <a:buFont typeface="Wingdings" pitchFamily="2" charset="2"/>
              <a:buBlip>
                <a:blip r:embed="rId3"/>
              </a:buBlip>
            </a:pPr>
            <a:r>
              <a:rPr lang="en-US" sz="1800"/>
              <a:t>Used for moving immediate 8-bit data to memory with 16-bit displacement.</a:t>
            </a:r>
          </a:p>
          <a:p>
            <a:pPr lvl="1">
              <a:lnSpc>
                <a:spcPct val="90000"/>
              </a:lnSpc>
              <a:buFont typeface="Wingdings" pitchFamily="2" charset="2"/>
              <a:buBlip>
                <a:blip r:embed="rId3"/>
              </a:buBlip>
            </a:pPr>
            <a:r>
              <a:rPr lang="en-US" sz="1800"/>
              <a:t>This is five byte long template</a:t>
            </a:r>
            <a:r>
              <a:rPr lang="en-US" sz="2400"/>
              <a:t>.</a:t>
            </a:r>
          </a:p>
          <a:p>
            <a:pPr lvl="1">
              <a:lnSpc>
                <a:spcPct val="90000"/>
              </a:lnSpc>
              <a:buFont typeface="Wingdings" pitchFamily="2" charset="2"/>
              <a:buBlip>
                <a:blip r:embed="rId3"/>
              </a:buBlip>
            </a:pPr>
            <a:r>
              <a:rPr lang="en-US" sz="2000"/>
              <a:t>The format of instruction will have the first byte as well as the 3-bits of second byte which were used for Reg. field by two byte instruction as opcode fields.</a:t>
            </a:r>
          </a:p>
          <a:p>
            <a:pPr lvl="1">
              <a:lnSpc>
                <a:spcPct val="90000"/>
              </a:lnSpc>
              <a:buFont typeface="Wingdings" pitchFamily="2" charset="2"/>
              <a:buBlip>
                <a:blip r:embed="rId3"/>
              </a:buBlip>
            </a:pPr>
            <a:r>
              <a:rPr lang="en-US" sz="2000"/>
              <a:t>The next two bytes will be the 16-bit displacement bytes.</a:t>
            </a:r>
          </a:p>
          <a:p>
            <a:pPr lvl="1">
              <a:lnSpc>
                <a:spcPct val="90000"/>
              </a:lnSpc>
              <a:buFont typeface="Wingdings" pitchFamily="2" charset="2"/>
              <a:buBlip>
                <a:blip r:embed="rId3"/>
              </a:buBlip>
            </a:pPr>
            <a:r>
              <a:rPr lang="en-US" sz="2000"/>
              <a:t>The last byte is an 8-bit data.</a:t>
            </a:r>
          </a:p>
          <a:p>
            <a:pPr lvl="1">
              <a:lnSpc>
                <a:spcPct val="90000"/>
              </a:lnSpc>
              <a:buFont typeface="Wingdings" pitchFamily="2" charset="2"/>
              <a:buBlip>
                <a:blip r:embed="rId3"/>
              </a:buBlip>
            </a:pPr>
            <a:r>
              <a:rPr lang="en-US" sz="2000"/>
              <a:t>The format of the template is:</a:t>
            </a:r>
          </a:p>
          <a:p>
            <a:pPr lvl="1">
              <a:lnSpc>
                <a:spcPct val="90000"/>
              </a:lnSpc>
              <a:buFont typeface="Wingdings" pitchFamily="2" charset="2"/>
              <a:buBlip>
                <a:blip r:embed="rId3"/>
              </a:buBlip>
            </a:pPr>
            <a:r>
              <a:rPr lang="en-US" sz="2000"/>
              <a:t>7	                 2   1    0 	7     6  5       3  2        0	7	         0</a:t>
            </a:r>
          </a:p>
          <a:p>
            <a:pPr lvl="2">
              <a:lnSpc>
                <a:spcPct val="90000"/>
              </a:lnSpc>
              <a:buFont typeface="Wingdings" pitchFamily="2" charset="2"/>
              <a:buNone/>
            </a:pPr>
            <a:r>
              <a:rPr lang="en-US" sz="2000"/>
              <a:t>								</a:t>
            </a:r>
          </a:p>
          <a:p>
            <a:pPr lvl="1">
              <a:lnSpc>
                <a:spcPct val="90000"/>
              </a:lnSpc>
              <a:buFont typeface="Wingdings" pitchFamily="2" charset="2"/>
              <a:buNone/>
            </a:pPr>
            <a:endParaRPr lang="en-US" sz="2000"/>
          </a:p>
          <a:p>
            <a:pPr lvl="1">
              <a:lnSpc>
                <a:spcPct val="90000"/>
              </a:lnSpc>
              <a:buFont typeface="Wingdings" pitchFamily="2" charset="2"/>
              <a:buNone/>
            </a:pPr>
            <a:r>
              <a:rPr lang="en-US" sz="2000"/>
              <a:t>			7		0	7		0</a:t>
            </a:r>
          </a:p>
          <a:p>
            <a:pPr lvl="1">
              <a:lnSpc>
                <a:spcPct val="90000"/>
              </a:lnSpc>
              <a:buFont typeface="Wingdings" pitchFamily="2" charset="2"/>
              <a:buNone/>
            </a:pPr>
            <a:endParaRPr lang="en-US" sz="2000"/>
          </a:p>
          <a:p>
            <a:pPr lvl="1">
              <a:lnSpc>
                <a:spcPct val="90000"/>
              </a:lnSpc>
              <a:buFont typeface="Wingdings" pitchFamily="2" charset="2"/>
              <a:buNone/>
            </a:pPr>
            <a:r>
              <a:rPr lang="en-US" sz="2400"/>
              <a:t>										</a:t>
            </a:r>
          </a:p>
        </p:txBody>
      </p:sp>
      <p:grpSp>
        <p:nvGrpSpPr>
          <p:cNvPr id="2" name="Group 17"/>
          <p:cNvGrpSpPr>
            <a:grpSpLocks/>
          </p:cNvGrpSpPr>
          <p:nvPr/>
        </p:nvGrpSpPr>
        <p:grpSpPr bwMode="auto">
          <a:xfrm>
            <a:off x="1295400" y="4191000"/>
            <a:ext cx="7315200" cy="1524000"/>
            <a:chOff x="816" y="2640"/>
            <a:chExt cx="4608" cy="960"/>
          </a:xfrm>
        </p:grpSpPr>
        <p:grpSp>
          <p:nvGrpSpPr>
            <p:cNvPr id="3" name="Group 5"/>
            <p:cNvGrpSpPr>
              <a:grpSpLocks/>
            </p:cNvGrpSpPr>
            <p:nvPr/>
          </p:nvGrpSpPr>
          <p:grpSpPr bwMode="auto">
            <a:xfrm>
              <a:off x="816" y="2640"/>
              <a:ext cx="3312" cy="336"/>
              <a:chOff x="1152" y="2592"/>
              <a:chExt cx="3312" cy="336"/>
            </a:xfrm>
          </p:grpSpPr>
          <p:grpSp>
            <p:nvGrpSpPr>
              <p:cNvPr id="4" name="Group 6"/>
              <p:cNvGrpSpPr>
                <a:grpSpLocks/>
              </p:cNvGrpSpPr>
              <p:nvPr/>
            </p:nvGrpSpPr>
            <p:grpSpPr bwMode="auto">
              <a:xfrm>
                <a:off x="1152" y="2592"/>
                <a:ext cx="1344" cy="336"/>
                <a:chOff x="1152" y="2592"/>
                <a:chExt cx="1344" cy="336"/>
              </a:xfrm>
            </p:grpSpPr>
            <p:sp>
              <p:nvSpPr>
                <p:cNvPr id="125959" name="Rectangle 7"/>
                <p:cNvSpPr>
                  <a:spLocks noChangeArrowheads="1"/>
                </p:cNvSpPr>
                <p:nvPr/>
              </p:nvSpPr>
              <p:spPr bwMode="auto">
                <a:xfrm>
                  <a:off x="1152" y="2592"/>
                  <a:ext cx="864"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opcode</a:t>
                  </a:r>
                </a:p>
              </p:txBody>
            </p:sp>
            <p:sp>
              <p:nvSpPr>
                <p:cNvPr id="125960" name="Rectangle 8"/>
                <p:cNvSpPr>
                  <a:spLocks noChangeArrowheads="1"/>
                </p:cNvSpPr>
                <p:nvPr/>
              </p:nvSpPr>
              <p:spPr bwMode="auto">
                <a:xfrm>
                  <a:off x="2016" y="2592"/>
                  <a:ext cx="240"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D</a:t>
                  </a:r>
                </a:p>
              </p:txBody>
            </p:sp>
            <p:sp>
              <p:nvSpPr>
                <p:cNvPr id="125961" name="Rectangle 9"/>
                <p:cNvSpPr>
                  <a:spLocks noChangeArrowheads="1"/>
                </p:cNvSpPr>
                <p:nvPr/>
              </p:nvSpPr>
              <p:spPr bwMode="auto">
                <a:xfrm>
                  <a:off x="2256" y="2592"/>
                  <a:ext cx="240"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W</a:t>
                  </a:r>
                </a:p>
              </p:txBody>
            </p:sp>
          </p:grpSp>
          <p:grpSp>
            <p:nvGrpSpPr>
              <p:cNvPr id="5" name="Group 10"/>
              <p:cNvGrpSpPr>
                <a:grpSpLocks/>
              </p:cNvGrpSpPr>
              <p:nvPr/>
            </p:nvGrpSpPr>
            <p:grpSpPr bwMode="auto">
              <a:xfrm>
                <a:off x="2928" y="2592"/>
                <a:ext cx="1536" cy="336"/>
                <a:chOff x="2928" y="2592"/>
                <a:chExt cx="1536" cy="336"/>
              </a:xfrm>
            </p:grpSpPr>
            <p:sp>
              <p:nvSpPr>
                <p:cNvPr id="125963" name="Rectangle 11"/>
                <p:cNvSpPr>
                  <a:spLocks noChangeArrowheads="1"/>
                </p:cNvSpPr>
                <p:nvPr/>
              </p:nvSpPr>
              <p:spPr bwMode="auto">
                <a:xfrm>
                  <a:off x="2928" y="2592"/>
                  <a:ext cx="432"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Mod</a:t>
                  </a:r>
                </a:p>
              </p:txBody>
            </p:sp>
            <p:sp>
              <p:nvSpPr>
                <p:cNvPr id="125964" name="Rectangle 12"/>
                <p:cNvSpPr>
                  <a:spLocks noChangeArrowheads="1"/>
                </p:cNvSpPr>
                <p:nvPr/>
              </p:nvSpPr>
              <p:spPr bwMode="auto">
                <a:xfrm>
                  <a:off x="3360" y="2592"/>
                  <a:ext cx="528" cy="336"/>
                </a:xfrm>
                <a:prstGeom prst="rect">
                  <a:avLst/>
                </a:prstGeom>
                <a:solidFill>
                  <a:schemeClr val="bg2"/>
                </a:solidFill>
                <a:ln w="9525">
                  <a:solidFill>
                    <a:schemeClr val="tx1"/>
                  </a:solidFill>
                  <a:miter lim="800000"/>
                  <a:headEnd/>
                  <a:tailEnd/>
                </a:ln>
                <a:effectLst/>
              </p:spPr>
              <p:txBody>
                <a:bodyPr wrap="none" anchor="ctr"/>
                <a:lstStyle/>
                <a:p>
                  <a:pPr algn="ctr"/>
                  <a:r>
                    <a:rPr lang="en-US" sz="2000">
                      <a:solidFill>
                        <a:schemeClr val="folHlink"/>
                      </a:solidFill>
                    </a:rPr>
                    <a:t>Reg.</a:t>
                  </a:r>
                </a:p>
              </p:txBody>
            </p:sp>
            <p:sp>
              <p:nvSpPr>
                <p:cNvPr id="125965" name="Rectangle 13"/>
                <p:cNvSpPr>
                  <a:spLocks noChangeArrowheads="1"/>
                </p:cNvSpPr>
                <p:nvPr/>
              </p:nvSpPr>
              <p:spPr bwMode="auto">
                <a:xfrm>
                  <a:off x="3888" y="2592"/>
                  <a:ext cx="576" cy="336"/>
                </a:xfrm>
                <a:prstGeom prst="rect">
                  <a:avLst/>
                </a:prstGeom>
                <a:solidFill>
                  <a:schemeClr val="bg2"/>
                </a:solidFill>
                <a:ln w="9525">
                  <a:solidFill>
                    <a:schemeClr val="tx1"/>
                  </a:solidFill>
                  <a:miter lim="800000"/>
                  <a:headEnd/>
                  <a:tailEnd/>
                </a:ln>
                <a:effectLst/>
              </p:spPr>
              <p:txBody>
                <a:bodyPr wrap="none" anchor="ctr"/>
                <a:lstStyle/>
                <a:p>
                  <a:pPr algn="ctr"/>
                  <a:r>
                    <a:rPr lang="en-US" sz="2000">
                      <a:solidFill>
                        <a:schemeClr val="folHlink"/>
                      </a:solidFill>
                    </a:rPr>
                    <a:t>R/M</a:t>
                  </a:r>
                </a:p>
              </p:txBody>
            </p:sp>
          </p:grpSp>
        </p:grpSp>
        <p:sp>
          <p:nvSpPr>
            <p:cNvPr id="125966" name="Rectangle 14"/>
            <p:cNvSpPr>
              <a:spLocks noChangeArrowheads="1"/>
            </p:cNvSpPr>
            <p:nvPr/>
          </p:nvSpPr>
          <p:spPr bwMode="auto">
            <a:xfrm>
              <a:off x="4368" y="2640"/>
              <a:ext cx="1056" cy="336"/>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Disp. Lower Byte</a:t>
              </a:r>
            </a:p>
          </p:txBody>
        </p:sp>
        <p:sp>
          <p:nvSpPr>
            <p:cNvPr id="125967" name="Rectangle 15"/>
            <p:cNvSpPr>
              <a:spLocks noChangeArrowheads="1"/>
            </p:cNvSpPr>
            <p:nvPr/>
          </p:nvSpPr>
          <p:spPr bwMode="auto">
            <a:xfrm>
              <a:off x="1440" y="3312"/>
              <a:ext cx="1344" cy="288"/>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Disp. Higher Byte</a:t>
              </a:r>
            </a:p>
          </p:txBody>
        </p:sp>
        <p:sp>
          <p:nvSpPr>
            <p:cNvPr id="125968" name="Rectangle 16"/>
            <p:cNvSpPr>
              <a:spLocks noChangeArrowheads="1"/>
            </p:cNvSpPr>
            <p:nvPr/>
          </p:nvSpPr>
          <p:spPr bwMode="auto">
            <a:xfrm>
              <a:off x="3168" y="3312"/>
              <a:ext cx="1344" cy="288"/>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folHlink"/>
                  </a:solidFill>
                </a:rPr>
                <a:t>Data Byte</a:t>
              </a:r>
            </a:p>
          </p:txBody>
        </p: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333</TotalTime>
  <Words>2450</Words>
  <Application>Microsoft Office PowerPoint</Application>
  <PresentationFormat>On-screen Show (4:3)</PresentationFormat>
  <Paragraphs>747</Paragraphs>
  <Slides>38</Slides>
  <Notes>20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Oriel</vt:lpstr>
      <vt:lpstr>ADDRESSING MODES</vt:lpstr>
      <vt:lpstr>Machine language instruction formats</vt:lpstr>
      <vt:lpstr>Instruction Formats</vt:lpstr>
      <vt:lpstr>Instruction Formats</vt:lpstr>
      <vt:lpstr>Instruction Formats</vt:lpstr>
      <vt:lpstr>Instruction Formats</vt:lpstr>
      <vt:lpstr>Instruction Formats</vt:lpstr>
      <vt:lpstr>Instruction Formats</vt:lpstr>
      <vt:lpstr>Instruction Formats</vt:lpstr>
      <vt:lpstr>Instruction Formats</vt:lpstr>
      <vt:lpstr>Instruction Formats</vt:lpstr>
      <vt:lpstr>Instruction Formats</vt:lpstr>
      <vt:lpstr>Slide 13</vt:lpstr>
      <vt:lpstr>Instruction Formats</vt:lpstr>
      <vt:lpstr>Instruction Formats</vt:lpstr>
      <vt:lpstr>Instruction Formats</vt:lpstr>
      <vt:lpstr>Instruction Formats</vt:lpstr>
      <vt:lpstr>Addressing modes and corresponding MOD, REG and R/M fields </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Rajesh</dc:creator>
  <cp:lastModifiedBy>RAJESH</cp:lastModifiedBy>
  <cp:revision>335</cp:revision>
  <dcterms:created xsi:type="dcterms:W3CDTF">2006-08-16T00:00:00Z</dcterms:created>
  <dcterms:modified xsi:type="dcterms:W3CDTF">2016-03-30T04:59:48Z</dcterms:modified>
</cp:coreProperties>
</file>