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7"/>
  </p:notesMasterIdLst>
  <p:sldIdLst>
    <p:sldId id="256" r:id="rId2"/>
    <p:sldId id="257" r:id="rId3"/>
    <p:sldId id="258" r:id="rId4"/>
    <p:sldId id="259" r:id="rId5"/>
    <p:sldId id="280" r:id="rId6"/>
    <p:sldId id="274" r:id="rId7"/>
    <p:sldId id="281" r:id="rId8"/>
    <p:sldId id="405" r:id="rId9"/>
    <p:sldId id="279" r:id="rId10"/>
    <p:sldId id="406" r:id="rId11"/>
    <p:sldId id="275" r:id="rId12"/>
    <p:sldId id="282" r:id="rId13"/>
    <p:sldId id="283" r:id="rId14"/>
    <p:sldId id="284" r:id="rId15"/>
    <p:sldId id="277" r:id="rId16"/>
    <p:sldId id="278" r:id="rId17"/>
    <p:sldId id="260" r:id="rId18"/>
    <p:sldId id="261" r:id="rId19"/>
    <p:sldId id="285" r:id="rId20"/>
    <p:sldId id="262" r:id="rId21"/>
    <p:sldId id="263" r:id="rId22"/>
    <p:sldId id="264" r:id="rId23"/>
    <p:sldId id="409" r:id="rId24"/>
    <p:sldId id="407" r:id="rId25"/>
    <p:sldId id="265" r:id="rId26"/>
    <p:sldId id="410" r:id="rId27"/>
    <p:sldId id="312" r:id="rId28"/>
    <p:sldId id="313" r:id="rId29"/>
    <p:sldId id="408" r:id="rId30"/>
    <p:sldId id="314" r:id="rId31"/>
    <p:sldId id="411" r:id="rId32"/>
    <p:sldId id="412" r:id="rId33"/>
    <p:sldId id="413" r:id="rId34"/>
    <p:sldId id="414" r:id="rId35"/>
    <p:sldId id="415" r:id="rId36"/>
    <p:sldId id="416" r:id="rId37"/>
    <p:sldId id="315" r:id="rId38"/>
    <p:sldId id="318" r:id="rId39"/>
    <p:sldId id="383" r:id="rId40"/>
    <p:sldId id="384" r:id="rId41"/>
    <p:sldId id="385" r:id="rId42"/>
    <p:sldId id="386" r:id="rId43"/>
    <p:sldId id="387" r:id="rId44"/>
    <p:sldId id="388" r:id="rId45"/>
    <p:sldId id="417" r:id="rId46"/>
    <p:sldId id="391"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418" r:id="rId63"/>
    <p:sldId id="334" r:id="rId64"/>
    <p:sldId id="421" r:id="rId65"/>
    <p:sldId id="422" r:id="rId66"/>
    <p:sldId id="423" r:id="rId67"/>
    <p:sldId id="419" r:id="rId68"/>
    <p:sldId id="424" r:id="rId69"/>
    <p:sldId id="425" r:id="rId70"/>
    <p:sldId id="427" r:id="rId71"/>
    <p:sldId id="339" r:id="rId72"/>
    <p:sldId id="428" r:id="rId73"/>
    <p:sldId id="420" r:id="rId74"/>
    <p:sldId id="341" r:id="rId75"/>
    <p:sldId id="426"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65" r:id="rId99"/>
    <p:sldId id="366" r:id="rId100"/>
    <p:sldId id="367"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38555-A329-409F-9954-9FBF3352D4C1}" type="datetimeFigureOut">
              <a:rPr lang="en-US" smtClean="0"/>
              <a:pPr/>
              <a:t>4/6/2016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84CD2A-A950-440A-8AB4-9C2B6F6F83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84CD2A-A950-440A-8AB4-9C2B6F6F83BB}"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DCB6D000-E070-469D-A4AC-EE46801B3910}" type="slidenum">
              <a:rPr lang="en-US" smtClean="0"/>
              <a:pPr/>
              <a:t>34</a:t>
            </a:fld>
            <a:endParaRPr lang="en-US" smtClean="0"/>
          </a:p>
        </p:txBody>
      </p:sp>
      <p:sp>
        <p:nvSpPr>
          <p:cNvPr id="136195" name="Rectangle 2"/>
          <p:cNvSpPr>
            <a:spLocks noGrp="1" noRot="1" noChangeAspect="1" noChangeArrowheads="1" noTextEdit="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275BCD61-6DCF-4E1B-BAF5-583648945032}" type="slidenum">
              <a:rPr lang="en-US" smtClean="0"/>
              <a:pPr/>
              <a:t>35</a:t>
            </a:fld>
            <a:endParaRPr lang="en-US" smtClean="0"/>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BE8D575C-54B6-42D2-B8D0-CA2964DD285D}" type="slidenum">
              <a:rPr lang="en-US" smtClean="0"/>
              <a:pPr/>
              <a:t>36</a:t>
            </a:fld>
            <a:endParaRPr lang="en-US" smtClean="0"/>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5B0FDF57-4510-4D26-840C-8BB706451436}" type="slidenum">
              <a:rPr lang="en-US" smtClean="0"/>
              <a:pPr/>
              <a:t>37</a:t>
            </a:fld>
            <a:endParaRPr lang="en-US" smtClean="0"/>
          </a:p>
        </p:txBody>
      </p:sp>
      <p:sp>
        <p:nvSpPr>
          <p:cNvPr id="152579" name="Rectangle 2"/>
          <p:cNvSpPr>
            <a:spLocks noGrp="1" noRot="1" noChangeAspect="1" noChangeArrowheads="1" noTextEdit="1"/>
          </p:cNvSpPr>
          <p:nvPr>
            <p:ph type="sldImg"/>
          </p:nvPr>
        </p:nvSpPr>
        <p:spPr>
          <a:solidFill>
            <a:srgbClr val="FFFFFF"/>
          </a:solidFill>
          <a:ln/>
        </p:spPr>
      </p:sp>
      <p:sp>
        <p:nvSpPr>
          <p:cNvPr id="1525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D0750921-C221-4CB0-A88F-D6D0E42FAB87}" type="slidenum">
              <a:rPr lang="en-US" smtClean="0"/>
              <a:pPr/>
              <a:t>38</a:t>
            </a:fld>
            <a:endParaRPr lang="en-US" smtClean="0"/>
          </a:p>
        </p:txBody>
      </p:sp>
      <p:sp>
        <p:nvSpPr>
          <p:cNvPr id="153603" name="Rectangle 2"/>
          <p:cNvSpPr>
            <a:spLocks noGrp="1" noRot="1" noChangeAspect="1" noChangeArrowheads="1" noTextEdit="1"/>
          </p:cNvSpPr>
          <p:nvPr>
            <p:ph type="sldImg"/>
          </p:nvPr>
        </p:nvSpPr>
        <p:spPr>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3E5E524C-21B7-4128-9350-5458D51390BB}" type="slidenum">
              <a:rPr lang="en-US" smtClean="0"/>
              <a:pPr/>
              <a:t>45</a:t>
            </a:fld>
            <a:endParaRPr lang="en-US" smtClean="0"/>
          </a:p>
        </p:txBody>
      </p:sp>
      <p:sp>
        <p:nvSpPr>
          <p:cNvPr id="146435" name="Rectangle 2"/>
          <p:cNvSpPr>
            <a:spLocks noGrp="1" noRot="1" noChangeAspect="1" noChangeArrowheads="1" noTextEdit="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F069D290-0ED3-4019-8D1F-65CF97916301}" type="slidenum">
              <a:rPr lang="en-US" smtClean="0"/>
              <a:pPr/>
              <a:t>47</a:t>
            </a:fld>
            <a:endParaRPr lang="en-US" smtClean="0"/>
          </a:p>
        </p:txBody>
      </p:sp>
      <p:sp>
        <p:nvSpPr>
          <p:cNvPr id="154627" name="Rectangle 2"/>
          <p:cNvSpPr>
            <a:spLocks noGrp="1" noRot="1" noChangeAspect="1" noChangeArrowheads="1" noTextEdit="1"/>
          </p:cNvSpPr>
          <p:nvPr>
            <p:ph type="sldImg"/>
          </p:nvPr>
        </p:nvSpPr>
        <p:spPr>
          <a:solidFill>
            <a:srgbClr val="FFFFFF"/>
          </a:solidFill>
          <a:ln/>
        </p:spPr>
      </p:sp>
      <p:sp>
        <p:nvSpPr>
          <p:cNvPr id="1546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4FFCC461-608F-46CA-B534-7E8CE191EAAF}" type="slidenum">
              <a:rPr lang="en-US" smtClean="0"/>
              <a:pPr/>
              <a:t>48</a:t>
            </a:fld>
            <a:endParaRPr lang="en-US" smtClean="0"/>
          </a:p>
        </p:txBody>
      </p:sp>
      <p:sp>
        <p:nvSpPr>
          <p:cNvPr id="155651" name="Rectangle 2"/>
          <p:cNvSpPr>
            <a:spLocks noGrp="1" noRot="1" noChangeAspect="1" noChangeArrowheads="1" noTextEdit="1"/>
          </p:cNvSpPr>
          <p:nvPr>
            <p:ph type="sldImg"/>
          </p:nvPr>
        </p:nvSpPr>
        <p:spPr>
          <a:solidFill>
            <a:srgbClr val="FFFFFF"/>
          </a:solidFill>
          <a:ln/>
        </p:spPr>
      </p:sp>
      <p:sp>
        <p:nvSpPr>
          <p:cNvPr id="1556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AAC57756-04FA-4DC3-AB23-C7FCD4CE164B}" type="slidenum">
              <a:rPr lang="en-US" smtClean="0"/>
              <a:pPr/>
              <a:t>49</a:t>
            </a:fld>
            <a:endParaRPr lang="en-US" smtClean="0"/>
          </a:p>
        </p:txBody>
      </p:sp>
      <p:sp>
        <p:nvSpPr>
          <p:cNvPr id="156675" name="Rectangle 2"/>
          <p:cNvSpPr>
            <a:spLocks noGrp="1" noRot="1" noChangeAspect="1" noChangeArrowheads="1" noTextEdit="1"/>
          </p:cNvSpPr>
          <p:nvPr>
            <p:ph type="sldImg"/>
          </p:nvPr>
        </p:nvSpPr>
        <p:spPr>
          <a:solidFill>
            <a:srgbClr val="FFFFFF"/>
          </a:solidFill>
          <a:ln/>
        </p:spPr>
      </p:sp>
      <p:sp>
        <p:nvSpPr>
          <p:cNvPr id="1566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64B57D9D-242B-495A-8F86-74212B213F5C}" type="slidenum">
              <a:rPr lang="en-US" smtClean="0"/>
              <a:pPr/>
              <a:t>50</a:t>
            </a:fld>
            <a:endParaRPr lang="en-US" smtClean="0"/>
          </a:p>
        </p:txBody>
      </p:sp>
      <p:sp>
        <p:nvSpPr>
          <p:cNvPr id="157699" name="Rectangle 2"/>
          <p:cNvSpPr>
            <a:spLocks noGrp="1" noRot="1" noChangeAspect="1" noChangeArrowheads="1" noTextEdit="1"/>
          </p:cNvSpPr>
          <p:nvPr>
            <p:ph type="sldImg"/>
          </p:nvPr>
        </p:nvSpPr>
        <p:spPr>
          <a:solidFill>
            <a:srgbClr val="FFFFFF"/>
          </a:solidFill>
          <a:ln/>
        </p:spPr>
      </p:sp>
      <p:sp>
        <p:nvSpPr>
          <p:cNvPr id="1577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B1B01E3E-53C8-4E27-B21B-2F416843A769}" type="slidenum">
              <a:rPr lang="en-US" smtClean="0"/>
              <a:pPr/>
              <a:t>23</a:t>
            </a:fld>
            <a:endParaRPr lang="en-US" smtClean="0"/>
          </a:p>
        </p:txBody>
      </p:sp>
      <p:sp>
        <p:nvSpPr>
          <p:cNvPr id="145411" name="Rectangle 2"/>
          <p:cNvSpPr>
            <a:spLocks noGrp="1" noRot="1" noChangeAspect="1" noChangeArrowheads="1" noTextEdit="1"/>
          </p:cNvSpPr>
          <p:nvPr>
            <p:ph type="sldImg"/>
          </p:nvPr>
        </p:nvSpPr>
        <p:spPr>
          <a:solidFill>
            <a:srgbClr val="FFFFFF"/>
          </a:solidFill>
          <a:ln/>
        </p:spPr>
      </p:sp>
      <p:sp>
        <p:nvSpPr>
          <p:cNvPr id="1454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490C4C7A-0A36-4C44-A0BF-E6D068BD3860}" type="slidenum">
              <a:rPr lang="en-US" smtClean="0"/>
              <a:pPr/>
              <a:t>51</a:t>
            </a:fld>
            <a:endParaRPr lang="en-US" smtClean="0"/>
          </a:p>
        </p:txBody>
      </p:sp>
      <p:sp>
        <p:nvSpPr>
          <p:cNvPr id="158723" name="Rectangle 2"/>
          <p:cNvSpPr>
            <a:spLocks noGrp="1" noRot="1" noChangeAspect="1" noChangeArrowheads="1" noTextEdit="1"/>
          </p:cNvSpPr>
          <p:nvPr>
            <p:ph type="sldImg"/>
          </p:nvPr>
        </p:nvSpPr>
        <p:spPr>
          <a:solidFill>
            <a:srgbClr val="FFFFFF"/>
          </a:solidFill>
          <a:ln/>
        </p:spPr>
      </p:sp>
      <p:sp>
        <p:nvSpPr>
          <p:cNvPr id="158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1803000E-5E73-423E-9826-D1E13DE0DE7C}" type="slidenum">
              <a:rPr lang="en-US" smtClean="0"/>
              <a:pPr/>
              <a:t>52</a:t>
            </a:fld>
            <a:endParaRPr lang="en-US" smtClean="0"/>
          </a:p>
        </p:txBody>
      </p:sp>
      <p:sp>
        <p:nvSpPr>
          <p:cNvPr id="159747" name="Rectangle 2"/>
          <p:cNvSpPr>
            <a:spLocks noGrp="1" noRot="1" noChangeAspect="1" noChangeArrowheads="1" noTextEdit="1"/>
          </p:cNvSpPr>
          <p:nvPr>
            <p:ph type="sldImg"/>
          </p:nvPr>
        </p:nvSpPr>
        <p:spPr>
          <a:solidFill>
            <a:srgbClr val="FFFFFF"/>
          </a:solidFill>
          <a:ln/>
        </p:spPr>
      </p:sp>
      <p:sp>
        <p:nvSpPr>
          <p:cNvPr id="1597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19C342BB-BB2B-4A7A-A7F8-32EDE1B9A906}" type="slidenum">
              <a:rPr lang="en-US" smtClean="0"/>
              <a:pPr/>
              <a:t>53</a:t>
            </a:fld>
            <a:endParaRPr lang="en-US" smtClean="0"/>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92BA2143-7F50-4B78-B125-D191B9B1AAF3}" type="slidenum">
              <a:rPr lang="en-US" smtClean="0"/>
              <a:pPr/>
              <a:t>54</a:t>
            </a:fld>
            <a:endParaRPr lang="en-US" smtClean="0"/>
          </a:p>
        </p:txBody>
      </p:sp>
      <p:sp>
        <p:nvSpPr>
          <p:cNvPr id="161795" name="Rectangle 2"/>
          <p:cNvSpPr>
            <a:spLocks noGrp="1" noRot="1" noChangeAspect="1" noChangeArrowheads="1" noTextEdit="1"/>
          </p:cNvSpPr>
          <p:nvPr>
            <p:ph type="sldImg"/>
          </p:nvPr>
        </p:nvSpPr>
        <p:spPr>
          <a:solidFill>
            <a:srgbClr val="FFFFFF"/>
          </a:solidFill>
          <a:ln/>
        </p:spPr>
      </p:sp>
      <p:sp>
        <p:nvSpPr>
          <p:cNvPr id="1617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60CDD284-FA32-41DA-8173-4D92CB60EFF7}" type="slidenum">
              <a:rPr lang="en-US" smtClean="0"/>
              <a:pPr/>
              <a:t>55</a:t>
            </a:fld>
            <a:endParaRPr lang="en-US" smtClean="0"/>
          </a:p>
        </p:txBody>
      </p:sp>
      <p:sp>
        <p:nvSpPr>
          <p:cNvPr id="162819" name="Rectangle 2"/>
          <p:cNvSpPr>
            <a:spLocks noGrp="1" noRot="1" noChangeAspect="1" noChangeArrowheads="1" noTextEdit="1"/>
          </p:cNvSpPr>
          <p:nvPr>
            <p:ph type="sldImg"/>
          </p:nvPr>
        </p:nvSpPr>
        <p:spPr>
          <a:solidFill>
            <a:srgbClr val="FFFFFF"/>
          </a:solidFill>
          <a:ln/>
        </p:spPr>
      </p:sp>
      <p:sp>
        <p:nvSpPr>
          <p:cNvPr id="162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29F47E5-864A-4CAE-A7B2-ED335ABB2F9A}" type="slidenum">
              <a:rPr lang="en-US" smtClean="0"/>
              <a:pPr/>
              <a:t>56</a:t>
            </a:fld>
            <a:endParaRPr lang="en-US" smtClean="0"/>
          </a:p>
        </p:txBody>
      </p:sp>
      <p:sp>
        <p:nvSpPr>
          <p:cNvPr id="163843" name="Rectangle 2"/>
          <p:cNvSpPr>
            <a:spLocks noGrp="1" noRot="1" noChangeAspect="1" noChangeArrowheads="1" noTextEdit="1"/>
          </p:cNvSpPr>
          <p:nvPr>
            <p:ph type="sldImg"/>
          </p:nvPr>
        </p:nvSpPr>
        <p:spPr>
          <a:solidFill>
            <a:srgbClr val="FFFFFF"/>
          </a:solidFill>
          <a:ln/>
        </p:spPr>
      </p:sp>
      <p:sp>
        <p:nvSpPr>
          <p:cNvPr id="1638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C145D8F7-57E1-4BA7-AD62-64D648C7172C}" type="slidenum">
              <a:rPr lang="en-US" smtClean="0"/>
              <a:pPr/>
              <a:t>57</a:t>
            </a:fld>
            <a:endParaRPr lang="en-US" smtClean="0"/>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FD152DC2-FDA8-4377-B32C-55AF28343D5E}" type="slidenum">
              <a:rPr lang="en-US" smtClean="0"/>
              <a:pPr/>
              <a:t>58</a:t>
            </a:fld>
            <a:endParaRPr lang="en-US" smtClean="0"/>
          </a:p>
        </p:txBody>
      </p:sp>
      <p:sp>
        <p:nvSpPr>
          <p:cNvPr id="165891" name="Rectangle 2"/>
          <p:cNvSpPr>
            <a:spLocks noGrp="1" noRot="1" noChangeAspect="1" noChangeArrowheads="1" noTextEdit="1"/>
          </p:cNvSpPr>
          <p:nvPr>
            <p:ph type="sldImg"/>
          </p:nvPr>
        </p:nvSpPr>
        <p:spPr>
          <a:solidFill>
            <a:srgbClr val="FFFFFF"/>
          </a:solidFill>
          <a:ln/>
        </p:spPr>
      </p:sp>
      <p:sp>
        <p:nvSpPr>
          <p:cNvPr id="1658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0A20351C-DEFA-4943-9027-18B2CCD4AED4}" type="slidenum">
              <a:rPr lang="en-US" smtClean="0"/>
              <a:pPr/>
              <a:t>59</a:t>
            </a:fld>
            <a:endParaRPr lang="en-US" smtClean="0"/>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DD808374-4920-46A7-A428-17B51A1A9CEF}" type="slidenum">
              <a:rPr lang="en-US" smtClean="0"/>
              <a:pPr/>
              <a:t>60</a:t>
            </a:fld>
            <a:endParaRPr lang="en-US" smtClean="0"/>
          </a:p>
        </p:txBody>
      </p:sp>
      <p:sp>
        <p:nvSpPr>
          <p:cNvPr id="167939" name="Rectangle 2"/>
          <p:cNvSpPr>
            <a:spLocks noGrp="1" noRot="1" noChangeAspect="1" noChangeArrowheads="1" noTextEdit="1"/>
          </p:cNvSpPr>
          <p:nvPr>
            <p:ph type="sldImg"/>
          </p:nvPr>
        </p:nvSpPr>
        <p:spPr>
          <a:solidFill>
            <a:srgbClr val="FFFFFF"/>
          </a:solidFill>
          <a:ln/>
        </p:spPr>
      </p:sp>
      <p:sp>
        <p:nvSpPr>
          <p:cNvPr id="167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FE2570D8-A1D3-416C-B1D7-43110ACFBE3B}" type="slidenum">
              <a:rPr lang="en-US" smtClean="0"/>
              <a:pPr/>
              <a:t>26</a:t>
            </a:fld>
            <a:endParaRPr lang="en-US" smtClean="0"/>
          </a:p>
        </p:txBody>
      </p:sp>
      <p:sp>
        <p:nvSpPr>
          <p:cNvPr id="146435" name="Rectangle 2"/>
          <p:cNvSpPr>
            <a:spLocks noGrp="1" noRot="1" noChangeAspect="1" noChangeArrowheads="1" noTextEdit="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F089C7D9-5E3B-4A2B-B74D-B90D9A5ACD3E}" type="slidenum">
              <a:rPr lang="en-US" smtClean="0"/>
              <a:pPr/>
              <a:t>61</a:t>
            </a:fld>
            <a:endParaRPr lang="en-US" smtClean="0"/>
          </a:p>
        </p:txBody>
      </p:sp>
      <p:sp>
        <p:nvSpPr>
          <p:cNvPr id="168963" name="Rectangle 2"/>
          <p:cNvSpPr>
            <a:spLocks noGrp="1" noRot="1" noChangeAspect="1" noChangeArrowheads="1" noTextEdit="1"/>
          </p:cNvSpPr>
          <p:nvPr>
            <p:ph type="sldImg"/>
          </p:nvPr>
        </p:nvSpPr>
        <p:spPr>
          <a:solidFill>
            <a:srgbClr val="FFFFFF"/>
          </a:solidFill>
          <a:ln/>
        </p:spPr>
      </p:sp>
      <p:sp>
        <p:nvSpPr>
          <p:cNvPr id="168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89D33DF7-E701-4989-890B-26D9B6113A1C}" type="slidenum">
              <a:rPr lang="en-US" smtClean="0"/>
              <a:pPr/>
              <a:t>63</a:t>
            </a:fld>
            <a:endParaRPr lang="en-US" smtClean="0"/>
          </a:p>
        </p:txBody>
      </p:sp>
      <p:sp>
        <p:nvSpPr>
          <p:cNvPr id="169987" name="Rectangle 2"/>
          <p:cNvSpPr>
            <a:spLocks noGrp="1" noRot="1" noChangeAspect="1" noChangeArrowheads="1" noTextEdit="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579A50B2-E324-493D-A42F-66A0A615A531}" type="slidenum">
              <a:rPr lang="en-US" smtClean="0"/>
              <a:pPr/>
              <a:t>64</a:t>
            </a:fld>
            <a:endParaRPr lang="en-US" smtClean="0"/>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CA006AD1-14AE-4F4B-AEA7-8BDB98F98D96}" type="slidenum">
              <a:rPr lang="en-US" smtClean="0"/>
              <a:pPr/>
              <a:t>65</a:t>
            </a:fld>
            <a:endParaRPr lang="en-US" smtClean="0"/>
          </a:p>
        </p:txBody>
      </p:sp>
      <p:sp>
        <p:nvSpPr>
          <p:cNvPr id="172035" name="Rectangle 2"/>
          <p:cNvSpPr>
            <a:spLocks noGrp="1" noRot="1" noChangeAspect="1" noChangeArrowheads="1" noTextEdit="1"/>
          </p:cNvSpPr>
          <p:nvPr>
            <p:ph type="sldImg"/>
          </p:nvPr>
        </p:nvSpPr>
        <p:spPr>
          <a:solidFill>
            <a:srgbClr val="FFFFFF"/>
          </a:solidFill>
          <a:ln/>
        </p:spPr>
      </p:sp>
      <p:sp>
        <p:nvSpPr>
          <p:cNvPr id="1720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F57DB230-EC7E-4CE7-A902-75CD15147A95}" type="slidenum">
              <a:rPr lang="en-US" smtClean="0"/>
              <a:pPr/>
              <a:t>66</a:t>
            </a:fld>
            <a:endParaRPr lang="en-US" smtClean="0"/>
          </a:p>
        </p:txBody>
      </p:sp>
      <p:sp>
        <p:nvSpPr>
          <p:cNvPr id="173059" name="Rectangle 2"/>
          <p:cNvSpPr>
            <a:spLocks noGrp="1" noRot="1" noChangeAspect="1" noChangeArrowheads="1" noTextEdit="1"/>
          </p:cNvSpPr>
          <p:nvPr>
            <p:ph type="sldImg"/>
          </p:nvPr>
        </p:nvSpPr>
        <p:spPr>
          <a:solidFill>
            <a:srgbClr val="FFFFFF"/>
          </a:solidFill>
          <a:ln/>
        </p:spPr>
      </p:sp>
      <p:sp>
        <p:nvSpPr>
          <p:cNvPr id="1730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59C593D6-F3F7-4831-B657-C4165D27C17F}" type="slidenum">
              <a:rPr lang="en-US" smtClean="0"/>
              <a:pPr/>
              <a:t>68</a:t>
            </a:fld>
            <a:endParaRPr lang="en-US" smtClean="0"/>
          </a:p>
        </p:txBody>
      </p:sp>
      <p:sp>
        <p:nvSpPr>
          <p:cNvPr id="174083" name="Rectangle 2"/>
          <p:cNvSpPr>
            <a:spLocks noGrp="1" noRot="1" noChangeAspect="1" noChangeArrowheads="1" noTextEdit="1"/>
          </p:cNvSpPr>
          <p:nvPr>
            <p:ph type="sldImg"/>
          </p:nvPr>
        </p:nvSpPr>
        <p:spPr>
          <a:solidFill>
            <a:srgbClr val="FFFFFF"/>
          </a:solidFill>
          <a:ln/>
        </p:spPr>
      </p:sp>
      <p:sp>
        <p:nvSpPr>
          <p:cNvPr id="174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CA57E3B-6216-4561-AAF3-C316CDC1BFDB}" type="slidenum">
              <a:rPr lang="en-US" smtClean="0"/>
              <a:pPr/>
              <a:t>70</a:t>
            </a:fld>
            <a:endParaRPr lang="en-US" smtClean="0"/>
          </a:p>
        </p:txBody>
      </p:sp>
      <p:sp>
        <p:nvSpPr>
          <p:cNvPr id="176131" name="Rectangle 2"/>
          <p:cNvSpPr>
            <a:spLocks noGrp="1" noRot="1" noChangeAspect="1" noChangeArrowheads="1" noTextEdit="1"/>
          </p:cNvSpPr>
          <p:nvPr>
            <p:ph type="sldImg"/>
          </p:nvPr>
        </p:nvSpPr>
        <p:spPr>
          <a:solidFill>
            <a:srgbClr val="FFFFFF"/>
          </a:solidFill>
          <a:ln/>
        </p:spPr>
      </p:sp>
      <p:sp>
        <p:nvSpPr>
          <p:cNvPr id="176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CB5FDFDE-3214-489B-A8D5-7B26BFD7C4B8}" type="slidenum">
              <a:rPr lang="en-US" smtClean="0"/>
              <a:pPr/>
              <a:t>71</a:t>
            </a:fld>
            <a:endParaRPr lang="en-US" smtClean="0"/>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1EDCA0FF-D431-4D6C-8E49-1B0037AB3B61}" type="slidenum">
              <a:rPr lang="en-US" smtClean="0"/>
              <a:pPr/>
              <a:t>72</a:t>
            </a:fld>
            <a:endParaRPr lang="en-US" smtClean="0"/>
          </a:p>
        </p:txBody>
      </p:sp>
      <p:sp>
        <p:nvSpPr>
          <p:cNvPr id="178179" name="Rectangle 2"/>
          <p:cNvSpPr>
            <a:spLocks noGrp="1" noRot="1" noChangeAspect="1" noChangeArrowheads="1" noTextEdit="1"/>
          </p:cNvSpPr>
          <p:nvPr>
            <p:ph type="sldImg"/>
          </p:nvPr>
        </p:nvSpPr>
        <p:spPr>
          <a:solidFill>
            <a:srgbClr val="FFFFFF"/>
          </a:solidFill>
          <a:ln/>
        </p:spPr>
      </p:sp>
      <p:sp>
        <p:nvSpPr>
          <p:cNvPr id="178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33803467-526F-4C7B-B1DE-4FC029A50F2D}" type="slidenum">
              <a:rPr lang="en-US" smtClean="0"/>
              <a:pPr/>
              <a:t>74</a:t>
            </a:fld>
            <a:endParaRPr lang="en-US" smtClean="0"/>
          </a:p>
        </p:txBody>
      </p:sp>
      <p:sp>
        <p:nvSpPr>
          <p:cNvPr id="177155" name="Rectangle 2"/>
          <p:cNvSpPr>
            <a:spLocks noGrp="1" noRot="1" noChangeAspect="1" noChangeArrowheads="1" noTextEdit="1"/>
          </p:cNvSpPr>
          <p:nvPr>
            <p:ph type="sldImg"/>
          </p:nvPr>
        </p:nvSpPr>
        <p:spPr>
          <a:solidFill>
            <a:srgbClr val="FFFFFF"/>
          </a:solidFill>
          <a:ln/>
        </p:spPr>
      </p:sp>
      <p:sp>
        <p:nvSpPr>
          <p:cNvPr id="177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2756F725-52C4-47B3-9F48-EE3FDE7FBE73}" type="slidenum">
              <a:rPr lang="en-US" smtClean="0"/>
              <a:pPr/>
              <a:t>27</a:t>
            </a:fld>
            <a:endParaRPr lang="en-US" smtClean="0"/>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51FEFD0-E618-4FB3-8135-C563A80F2E3F}" type="slidenum">
              <a:rPr lang="en-US" smtClean="0"/>
              <a:pPr/>
              <a:t>76</a:t>
            </a:fld>
            <a:endParaRPr lang="en-US" smtClean="0"/>
          </a:p>
        </p:txBody>
      </p:sp>
      <p:sp>
        <p:nvSpPr>
          <p:cNvPr id="179203" name="Rectangle 2"/>
          <p:cNvSpPr>
            <a:spLocks noGrp="1" noRot="1" noChangeAspect="1" noChangeArrowheads="1" noTextEdit="1"/>
          </p:cNvSpPr>
          <p:nvPr>
            <p:ph type="sldImg"/>
          </p:nvPr>
        </p:nvSpPr>
        <p:spPr>
          <a:solidFill>
            <a:srgbClr val="FFFFFF"/>
          </a:solidFill>
          <a:ln/>
        </p:spPr>
      </p:sp>
      <p:sp>
        <p:nvSpPr>
          <p:cNvPr id="179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B19D00CF-DDB0-4C1A-9195-B82FB33EF264}" type="slidenum">
              <a:rPr lang="en-US" smtClean="0"/>
              <a:pPr/>
              <a:t>77</a:t>
            </a:fld>
            <a:endParaRPr lang="en-US" smtClean="0"/>
          </a:p>
        </p:txBody>
      </p:sp>
      <p:sp>
        <p:nvSpPr>
          <p:cNvPr id="180227" name="Rectangle 2"/>
          <p:cNvSpPr>
            <a:spLocks noGrp="1" noRot="1" noChangeAspect="1" noChangeArrowheads="1" noTextEdit="1"/>
          </p:cNvSpPr>
          <p:nvPr>
            <p:ph type="sldImg"/>
          </p:nvPr>
        </p:nvSpPr>
        <p:spPr>
          <a:solidFill>
            <a:srgbClr val="FFFFFF"/>
          </a:solidFill>
          <a:ln/>
        </p:spPr>
      </p:sp>
      <p:sp>
        <p:nvSpPr>
          <p:cNvPr id="180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FB714220-739F-456D-B1DE-1C3DBFCA5F7A}" type="slidenum">
              <a:rPr lang="en-US" smtClean="0"/>
              <a:pPr/>
              <a:t>78</a:t>
            </a:fld>
            <a:endParaRPr lang="en-US" smtClean="0"/>
          </a:p>
        </p:txBody>
      </p:sp>
      <p:sp>
        <p:nvSpPr>
          <p:cNvPr id="181251" name="Rectangle 2"/>
          <p:cNvSpPr>
            <a:spLocks noGrp="1" noRot="1" noChangeAspect="1" noChangeArrowheads="1" noTextEdit="1"/>
          </p:cNvSpPr>
          <p:nvPr>
            <p:ph type="sldImg"/>
          </p:nvPr>
        </p:nvSpPr>
        <p:spPr>
          <a:solidFill>
            <a:srgbClr val="FFFFFF"/>
          </a:solidFill>
          <a:ln/>
        </p:spPr>
      </p:sp>
      <p:sp>
        <p:nvSpPr>
          <p:cNvPr id="1812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9D65DFD8-1453-417A-B82C-7D6C0E268BB5}" type="slidenum">
              <a:rPr lang="en-US" smtClean="0"/>
              <a:pPr/>
              <a:t>79</a:t>
            </a:fld>
            <a:endParaRPr lang="en-US" smtClean="0"/>
          </a:p>
        </p:txBody>
      </p:sp>
      <p:sp>
        <p:nvSpPr>
          <p:cNvPr id="182275" name="Rectangle 2"/>
          <p:cNvSpPr>
            <a:spLocks noGrp="1" noRot="1" noChangeAspect="1" noChangeArrowheads="1" noTextEdit="1"/>
          </p:cNvSpPr>
          <p:nvPr>
            <p:ph type="sldImg"/>
          </p:nvPr>
        </p:nvSpPr>
        <p:spPr>
          <a:solidFill>
            <a:srgbClr val="FFFFFF"/>
          </a:solidFill>
          <a:ln/>
        </p:spPr>
      </p:sp>
      <p:sp>
        <p:nvSpPr>
          <p:cNvPr id="1822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FA22DE5-AFF2-477C-A578-7CDD46F93998}" type="slidenum">
              <a:rPr lang="en-US" smtClean="0"/>
              <a:pPr/>
              <a:t>80</a:t>
            </a:fld>
            <a:endParaRPr lang="en-US" smtClean="0"/>
          </a:p>
        </p:txBody>
      </p:sp>
      <p:sp>
        <p:nvSpPr>
          <p:cNvPr id="183299" name="Rectangle 2"/>
          <p:cNvSpPr>
            <a:spLocks noGrp="1" noRot="1" noChangeAspect="1" noChangeArrowheads="1" noTextEdit="1"/>
          </p:cNvSpPr>
          <p:nvPr>
            <p:ph type="sldImg"/>
          </p:nvPr>
        </p:nvSpPr>
        <p:spPr>
          <a:solidFill>
            <a:srgbClr val="FFFFFF"/>
          </a:solidFill>
          <a:ln/>
        </p:spPr>
      </p:sp>
      <p:sp>
        <p:nvSpPr>
          <p:cNvPr id="1833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C632B91E-56DF-4EFD-A570-83224562F981}" type="slidenum">
              <a:rPr lang="en-US" smtClean="0"/>
              <a:pPr/>
              <a:t>81</a:t>
            </a:fld>
            <a:endParaRPr lang="en-US" smtClean="0"/>
          </a:p>
        </p:txBody>
      </p:sp>
      <p:sp>
        <p:nvSpPr>
          <p:cNvPr id="184323" name="Rectangle 2"/>
          <p:cNvSpPr>
            <a:spLocks noGrp="1" noRot="1" noChangeAspect="1" noChangeArrowheads="1" noTextEdit="1"/>
          </p:cNvSpPr>
          <p:nvPr>
            <p:ph type="sldImg"/>
          </p:nvPr>
        </p:nvSpPr>
        <p:spPr>
          <a:solidFill>
            <a:srgbClr val="FFFFFF"/>
          </a:solidFill>
          <a:ln/>
        </p:spPr>
      </p:sp>
      <p:sp>
        <p:nvSpPr>
          <p:cNvPr id="184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091CD42F-3F77-4C91-9D08-8F8EBD1EFC71}" type="slidenum">
              <a:rPr lang="en-US" smtClean="0"/>
              <a:pPr/>
              <a:t>82</a:t>
            </a:fld>
            <a:endParaRPr lang="en-US" smtClean="0"/>
          </a:p>
        </p:txBody>
      </p:sp>
      <p:sp>
        <p:nvSpPr>
          <p:cNvPr id="185347" name="Rectangle 2"/>
          <p:cNvSpPr>
            <a:spLocks noGrp="1" noRot="1" noChangeAspect="1" noChangeArrowheads="1" noTextEdit="1"/>
          </p:cNvSpPr>
          <p:nvPr>
            <p:ph type="sldImg"/>
          </p:nvPr>
        </p:nvSpPr>
        <p:spPr>
          <a:solidFill>
            <a:srgbClr val="FFFFFF"/>
          </a:solidFill>
          <a:ln/>
        </p:spPr>
      </p:sp>
      <p:sp>
        <p:nvSpPr>
          <p:cNvPr id="1853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E8E76574-7E5F-4F17-BD85-68B9F2EF25BA}" type="slidenum">
              <a:rPr lang="en-US" smtClean="0"/>
              <a:pPr/>
              <a:t>83</a:t>
            </a:fld>
            <a:endParaRPr lang="en-US"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12CEAA91-BFCC-48A5-980D-82257D62D6E0}" type="slidenum">
              <a:rPr lang="en-US" smtClean="0"/>
              <a:pPr/>
              <a:t>84</a:t>
            </a:fld>
            <a:endParaRPr lang="en-US" smtClean="0"/>
          </a:p>
        </p:txBody>
      </p:sp>
      <p:sp>
        <p:nvSpPr>
          <p:cNvPr id="187395" name="Rectangle 2"/>
          <p:cNvSpPr>
            <a:spLocks noGrp="1" noRot="1" noChangeAspect="1" noChangeArrowheads="1" noTextEdit="1"/>
          </p:cNvSpPr>
          <p:nvPr>
            <p:ph type="sldImg"/>
          </p:nvPr>
        </p:nvSpPr>
        <p:spPr>
          <a:solidFill>
            <a:srgbClr val="FFFFFF"/>
          </a:solidFill>
          <a:ln/>
        </p:spPr>
      </p:sp>
      <p:sp>
        <p:nvSpPr>
          <p:cNvPr id="1873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965FB2BC-2DC1-4B07-8C01-8C4B7E509B83}" type="slidenum">
              <a:rPr lang="en-US" smtClean="0"/>
              <a:pPr/>
              <a:t>85</a:t>
            </a:fld>
            <a:endParaRPr lang="en-US" smtClean="0"/>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A360A49A-2AC1-4F9C-A071-AEEF774A7940}" type="slidenum">
              <a:rPr lang="en-US" smtClean="0"/>
              <a:pPr/>
              <a:t>28</a:t>
            </a:fld>
            <a:endParaRPr lang="en-US" smtClean="0"/>
          </a:p>
        </p:txBody>
      </p:sp>
      <p:sp>
        <p:nvSpPr>
          <p:cNvPr id="149507" name="Rectangle 2"/>
          <p:cNvSpPr>
            <a:spLocks noGrp="1" noRot="1" noChangeAspect="1" noChangeArrowheads="1" noTextEdit="1"/>
          </p:cNvSpPr>
          <p:nvPr>
            <p:ph type="sldImg"/>
          </p:nvPr>
        </p:nvSpPr>
        <p:spPr>
          <a:solidFill>
            <a:srgbClr val="FFFFFF"/>
          </a:solidFill>
          <a:ln/>
        </p:spPr>
      </p:sp>
      <p:sp>
        <p:nvSpPr>
          <p:cNvPr id="1495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6DA6644D-C399-4072-9C0B-4A5E6F2A562D}" type="slidenum">
              <a:rPr lang="en-US" smtClean="0"/>
              <a:pPr/>
              <a:t>86</a:t>
            </a:fld>
            <a:endParaRPr lang="en-US" smtClean="0"/>
          </a:p>
        </p:txBody>
      </p:sp>
      <p:sp>
        <p:nvSpPr>
          <p:cNvPr id="189443" name="Rectangle 2"/>
          <p:cNvSpPr>
            <a:spLocks noGrp="1" noRot="1" noChangeAspect="1" noChangeArrowheads="1" noTextEdit="1"/>
          </p:cNvSpPr>
          <p:nvPr>
            <p:ph type="sldImg"/>
          </p:nvPr>
        </p:nvSpPr>
        <p:spPr>
          <a:solidFill>
            <a:srgbClr val="FFFFFF"/>
          </a:solidFill>
          <a:ln/>
        </p:spPr>
      </p:sp>
      <p:sp>
        <p:nvSpPr>
          <p:cNvPr id="1894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6FAABC05-1072-44D3-A6A5-08C7AB44E736}" type="slidenum">
              <a:rPr lang="en-US" smtClean="0"/>
              <a:pPr/>
              <a:t>87</a:t>
            </a:fld>
            <a:endParaRPr lang="en-US" smtClean="0"/>
          </a:p>
        </p:txBody>
      </p:sp>
      <p:sp>
        <p:nvSpPr>
          <p:cNvPr id="190467" name="Rectangle 2"/>
          <p:cNvSpPr>
            <a:spLocks noGrp="1" noRot="1" noChangeAspect="1" noChangeArrowheads="1" noTextEdit="1"/>
          </p:cNvSpPr>
          <p:nvPr>
            <p:ph type="sldImg"/>
          </p:nvPr>
        </p:nvSpPr>
        <p:spPr>
          <a:solidFill>
            <a:srgbClr val="FFFFFF"/>
          </a:solidFill>
          <a:ln/>
        </p:spPr>
      </p:sp>
      <p:sp>
        <p:nvSpPr>
          <p:cNvPr id="1904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ADF9862E-1C57-453F-A792-9C7E5C1D454E}" type="slidenum">
              <a:rPr lang="en-US" smtClean="0"/>
              <a:pPr/>
              <a:t>88</a:t>
            </a:fld>
            <a:endParaRPr lang="en-US" smtClean="0"/>
          </a:p>
        </p:txBody>
      </p:sp>
      <p:sp>
        <p:nvSpPr>
          <p:cNvPr id="191491" name="Rectangle 2"/>
          <p:cNvSpPr>
            <a:spLocks noGrp="1" noRot="1" noChangeAspect="1" noChangeArrowheads="1" noTextEdit="1"/>
          </p:cNvSpPr>
          <p:nvPr>
            <p:ph type="sldImg"/>
          </p:nvPr>
        </p:nvSpPr>
        <p:spPr>
          <a:solidFill>
            <a:srgbClr val="FFFFFF"/>
          </a:solidFill>
          <a:ln/>
        </p:spPr>
      </p:sp>
      <p:sp>
        <p:nvSpPr>
          <p:cNvPr id="1914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39978EF9-C399-4337-B68F-9327DA0ACCD5}" type="slidenum">
              <a:rPr lang="en-US" smtClean="0"/>
              <a:pPr/>
              <a:t>89</a:t>
            </a:fld>
            <a:endParaRPr lang="en-US" smtClean="0"/>
          </a:p>
        </p:txBody>
      </p:sp>
      <p:sp>
        <p:nvSpPr>
          <p:cNvPr id="192515" name="Rectangle 2"/>
          <p:cNvSpPr>
            <a:spLocks noGrp="1" noRot="1" noChangeAspect="1" noChangeArrowheads="1" noTextEdit="1"/>
          </p:cNvSpPr>
          <p:nvPr>
            <p:ph type="sldImg"/>
          </p:nvPr>
        </p:nvSpPr>
        <p:spPr>
          <a:solidFill>
            <a:srgbClr val="FFFFFF"/>
          </a:solidFill>
          <a:ln/>
        </p:spPr>
      </p:sp>
      <p:sp>
        <p:nvSpPr>
          <p:cNvPr id="192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999420C6-0E44-4445-88C2-641955AE01E0}" type="slidenum">
              <a:rPr lang="en-US" smtClean="0"/>
              <a:pPr/>
              <a:t>90</a:t>
            </a:fld>
            <a:endParaRPr lang="en-US" smtClean="0"/>
          </a:p>
        </p:txBody>
      </p:sp>
      <p:sp>
        <p:nvSpPr>
          <p:cNvPr id="193539" name="Rectangle 2"/>
          <p:cNvSpPr>
            <a:spLocks noGrp="1" noRot="1" noChangeAspect="1" noChangeArrowheads="1" noTextEdit="1"/>
          </p:cNvSpPr>
          <p:nvPr>
            <p:ph type="sldImg"/>
          </p:nvPr>
        </p:nvSpPr>
        <p:spPr>
          <a:solidFill>
            <a:srgbClr val="FFFFFF"/>
          </a:solidFill>
          <a:ln/>
        </p:spPr>
      </p:sp>
      <p:sp>
        <p:nvSpPr>
          <p:cNvPr id="1935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7AE48063-35D1-4D7E-BAFC-20D781044B07}" type="slidenum">
              <a:rPr lang="en-US" smtClean="0"/>
              <a:pPr/>
              <a:t>91</a:t>
            </a:fld>
            <a:endParaRPr lang="en-US" smtClean="0"/>
          </a:p>
        </p:txBody>
      </p:sp>
      <p:sp>
        <p:nvSpPr>
          <p:cNvPr id="195587" name="Rectangle 2"/>
          <p:cNvSpPr>
            <a:spLocks noGrp="1" noRot="1" noChangeAspect="1" noChangeArrowheads="1" noTextEdit="1"/>
          </p:cNvSpPr>
          <p:nvPr>
            <p:ph type="sldImg"/>
          </p:nvPr>
        </p:nvSpPr>
        <p:spPr>
          <a:solidFill>
            <a:srgbClr val="FFFFFF"/>
          </a:solidFill>
          <a:ln/>
        </p:spPr>
      </p:sp>
      <p:sp>
        <p:nvSpPr>
          <p:cNvPr id="1955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0312BFE2-ED28-4A13-B2D8-6E0D76DD7DD6}" type="slidenum">
              <a:rPr lang="en-US" smtClean="0"/>
              <a:pPr/>
              <a:t>92</a:t>
            </a:fld>
            <a:endParaRPr lang="en-US" smtClean="0"/>
          </a:p>
        </p:txBody>
      </p:sp>
      <p:sp>
        <p:nvSpPr>
          <p:cNvPr id="196611" name="Rectangle 2"/>
          <p:cNvSpPr>
            <a:spLocks noGrp="1" noRot="1" noChangeAspect="1" noChangeArrowheads="1" noTextEdit="1"/>
          </p:cNvSpPr>
          <p:nvPr>
            <p:ph type="sldImg"/>
          </p:nvPr>
        </p:nvSpPr>
        <p:spPr>
          <a:solidFill>
            <a:srgbClr val="FFFFFF"/>
          </a:solidFill>
          <a:ln/>
        </p:spPr>
      </p:sp>
      <p:sp>
        <p:nvSpPr>
          <p:cNvPr id="196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B67927F8-EB75-4196-BB9A-5E7E659E915C}" type="slidenum">
              <a:rPr lang="en-US" smtClean="0"/>
              <a:pPr/>
              <a:t>93</a:t>
            </a:fld>
            <a:endParaRPr lang="en-US" smtClean="0"/>
          </a:p>
        </p:txBody>
      </p:sp>
      <p:sp>
        <p:nvSpPr>
          <p:cNvPr id="197635" name="Rectangle 2"/>
          <p:cNvSpPr>
            <a:spLocks noGrp="1" noRot="1" noChangeAspect="1" noChangeArrowheads="1" noTextEdit="1"/>
          </p:cNvSpPr>
          <p:nvPr>
            <p:ph type="sldImg"/>
          </p:nvPr>
        </p:nvSpPr>
        <p:spPr>
          <a:solidFill>
            <a:srgbClr val="FFFFFF"/>
          </a:solidFill>
          <a:ln/>
        </p:spPr>
      </p:sp>
      <p:sp>
        <p:nvSpPr>
          <p:cNvPr id="1976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EAE57147-0225-4F1B-9AA0-CF53A86BC857}" type="slidenum">
              <a:rPr lang="en-US" smtClean="0"/>
              <a:pPr/>
              <a:t>94</a:t>
            </a:fld>
            <a:endParaRPr lang="en-US" smtClean="0"/>
          </a:p>
        </p:txBody>
      </p:sp>
      <p:sp>
        <p:nvSpPr>
          <p:cNvPr id="198659" name="Rectangle 2"/>
          <p:cNvSpPr>
            <a:spLocks noGrp="1" noRot="1" noChangeAspect="1" noChangeArrowheads="1" noTextEdit="1"/>
          </p:cNvSpPr>
          <p:nvPr>
            <p:ph type="sldImg"/>
          </p:nvPr>
        </p:nvSpPr>
        <p:spPr>
          <a:solidFill>
            <a:srgbClr val="FFFFFF"/>
          </a:solidFill>
          <a:ln/>
        </p:spPr>
      </p:sp>
      <p:sp>
        <p:nvSpPr>
          <p:cNvPr id="198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04040FD5-26EE-41E3-BD38-A90277E85662}" type="slidenum">
              <a:rPr lang="en-US" smtClean="0"/>
              <a:pPr/>
              <a:t>95</a:t>
            </a:fld>
            <a:endParaRPr lang="en-US" smtClean="0"/>
          </a:p>
        </p:txBody>
      </p:sp>
      <p:sp>
        <p:nvSpPr>
          <p:cNvPr id="199683" name="Rectangle 2"/>
          <p:cNvSpPr>
            <a:spLocks noGrp="1" noRot="1" noChangeAspect="1" noChangeArrowheads="1" noTextEdit="1"/>
          </p:cNvSpPr>
          <p:nvPr>
            <p:ph type="sldImg"/>
          </p:nvPr>
        </p:nvSpPr>
        <p:spPr>
          <a:solidFill>
            <a:srgbClr val="FFFFFF"/>
          </a:solidFill>
          <a:ln/>
        </p:spPr>
      </p:sp>
      <p:sp>
        <p:nvSpPr>
          <p:cNvPr id="1996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4FF7EF60-D1F6-48A9-8451-B681636DCC04}" type="slidenum">
              <a:rPr lang="en-US" smtClean="0"/>
              <a:pPr/>
              <a:t>30</a:t>
            </a:fld>
            <a:endParaRPr lang="en-US" smtClean="0"/>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CC7B040C-ED83-4B9E-B519-E0E5385C6786}" type="slidenum">
              <a:rPr lang="en-US" smtClean="0"/>
              <a:pPr/>
              <a:t>96</a:t>
            </a:fld>
            <a:endParaRPr lang="en-US" smtClean="0"/>
          </a:p>
        </p:txBody>
      </p:sp>
      <p:sp>
        <p:nvSpPr>
          <p:cNvPr id="200707" name="Rectangle 2"/>
          <p:cNvSpPr>
            <a:spLocks noGrp="1" noRot="1" noChangeAspect="1" noChangeArrowheads="1" noTextEdit="1"/>
          </p:cNvSpPr>
          <p:nvPr>
            <p:ph type="sldImg"/>
          </p:nvPr>
        </p:nvSpPr>
        <p:spPr>
          <a:solidFill>
            <a:srgbClr val="FFFFFF"/>
          </a:solidFill>
          <a:ln/>
        </p:spPr>
      </p:sp>
      <p:sp>
        <p:nvSpPr>
          <p:cNvPr id="2007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50CCE8B7-C910-4251-B5C5-18F5EFE8546A}" type="slidenum">
              <a:rPr lang="en-US" smtClean="0"/>
              <a:pPr/>
              <a:t>97</a:t>
            </a:fld>
            <a:endParaRPr lang="en-US"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E5979D44-3987-40FE-A53D-9630B2FDD953}" type="slidenum">
              <a:rPr lang="en-US" smtClean="0"/>
              <a:pPr/>
              <a:t>98</a:t>
            </a:fld>
            <a:endParaRPr lang="en-US" smtClean="0"/>
          </a:p>
        </p:txBody>
      </p:sp>
      <p:sp>
        <p:nvSpPr>
          <p:cNvPr id="202755" name="Rectangle 2"/>
          <p:cNvSpPr>
            <a:spLocks noGrp="1" noRot="1" noChangeAspect="1" noChangeArrowheads="1" noTextEdit="1"/>
          </p:cNvSpPr>
          <p:nvPr>
            <p:ph type="sldImg"/>
          </p:nvPr>
        </p:nvSpPr>
        <p:spPr>
          <a:solidFill>
            <a:srgbClr val="FFFFFF"/>
          </a:solidFill>
          <a:ln/>
        </p:spPr>
      </p:sp>
      <p:sp>
        <p:nvSpPr>
          <p:cNvPr id="2027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58E45916-408E-40D5-805F-3D90829DC8A0}" type="slidenum">
              <a:rPr lang="en-US" smtClean="0"/>
              <a:pPr/>
              <a:t>99</a:t>
            </a:fld>
            <a:endParaRPr lang="en-US" smtClean="0"/>
          </a:p>
        </p:txBody>
      </p:sp>
      <p:sp>
        <p:nvSpPr>
          <p:cNvPr id="203779" name="Rectangle 2"/>
          <p:cNvSpPr>
            <a:spLocks noGrp="1" noRot="1" noChangeAspect="1" noChangeArrowheads="1" noTextEdit="1"/>
          </p:cNvSpPr>
          <p:nvPr>
            <p:ph type="sldImg"/>
          </p:nvPr>
        </p:nvSpPr>
        <p:spPr>
          <a:solidFill>
            <a:srgbClr val="FFFFFF"/>
          </a:solidFill>
          <a:ln/>
        </p:spPr>
      </p:sp>
      <p:sp>
        <p:nvSpPr>
          <p:cNvPr id="2037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A6B00A13-FA3A-42F2-8C88-A6E82C92D780}" type="slidenum">
              <a:rPr lang="en-US" smtClean="0"/>
              <a:pPr/>
              <a:t>100</a:t>
            </a:fld>
            <a:endParaRPr lang="en-US" smtClean="0"/>
          </a:p>
        </p:txBody>
      </p:sp>
      <p:sp>
        <p:nvSpPr>
          <p:cNvPr id="204803" name="Rectangle 2"/>
          <p:cNvSpPr>
            <a:spLocks noGrp="1" noRot="1" noChangeAspect="1" noChangeArrowheads="1" noTextEdit="1"/>
          </p:cNvSpPr>
          <p:nvPr>
            <p:ph type="sldImg"/>
          </p:nvPr>
        </p:nvSpPr>
        <p:spPr>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276A3179-510D-45B4-A94B-F217F18D0F49}" type="slidenum">
              <a:rPr lang="en-US" smtClean="0"/>
              <a:pPr/>
              <a:t>101</a:t>
            </a:fld>
            <a:endParaRPr lang="en-US" smtClean="0"/>
          </a:p>
        </p:txBody>
      </p:sp>
      <p:sp>
        <p:nvSpPr>
          <p:cNvPr id="205827" name="Rectangle 2"/>
          <p:cNvSpPr>
            <a:spLocks noGrp="1" noRot="1" noChangeAspect="1" noChangeArrowheads="1" noTextEdit="1"/>
          </p:cNvSpPr>
          <p:nvPr>
            <p:ph type="sldImg"/>
          </p:nvPr>
        </p:nvSpPr>
        <p:spPr>
          <a:solidFill>
            <a:srgbClr val="FFFFFF"/>
          </a:solidFill>
          <a:ln/>
        </p:spPr>
      </p:sp>
      <p:sp>
        <p:nvSpPr>
          <p:cNvPr id="2058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7F4C5C82-FA02-4AE2-85D2-2BB82FA71BFB}" type="slidenum">
              <a:rPr lang="en-US" smtClean="0"/>
              <a:pPr/>
              <a:t>102</a:t>
            </a:fld>
            <a:endParaRPr lang="en-US" smtClean="0"/>
          </a:p>
        </p:txBody>
      </p:sp>
      <p:sp>
        <p:nvSpPr>
          <p:cNvPr id="206851" name="Rectangle 2"/>
          <p:cNvSpPr>
            <a:spLocks noGrp="1" noRot="1" noChangeAspect="1" noChangeArrowheads="1" noTextEdit="1"/>
          </p:cNvSpPr>
          <p:nvPr>
            <p:ph type="sldImg"/>
          </p:nvPr>
        </p:nvSpPr>
        <p:spPr>
          <a:solidFill>
            <a:srgbClr val="FFFFFF"/>
          </a:solidFill>
          <a:ln/>
        </p:spPr>
      </p:sp>
      <p:sp>
        <p:nvSpPr>
          <p:cNvPr id="206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CF030812-935A-4479-BF8D-6BA1DEC5C419}" type="slidenum">
              <a:rPr lang="en-US" smtClean="0"/>
              <a:pPr/>
              <a:t>103</a:t>
            </a:fld>
            <a:endParaRPr lang="en-US" smtClean="0"/>
          </a:p>
        </p:txBody>
      </p:sp>
      <p:sp>
        <p:nvSpPr>
          <p:cNvPr id="207875" name="Rectangle 2"/>
          <p:cNvSpPr>
            <a:spLocks noGrp="1" noRot="1" noChangeAspect="1" noChangeArrowheads="1" noTextEdit="1"/>
          </p:cNvSpPr>
          <p:nvPr>
            <p:ph type="sldImg"/>
          </p:nvPr>
        </p:nvSpPr>
        <p:spPr>
          <a:solidFill>
            <a:srgbClr val="FFFFFF"/>
          </a:solidFill>
          <a:ln/>
        </p:spPr>
      </p:sp>
      <p:sp>
        <p:nvSpPr>
          <p:cNvPr id="2078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4E925E17-0990-476F-8E23-510C58BF1B8F}" type="slidenum">
              <a:rPr lang="en-US" smtClean="0"/>
              <a:pPr/>
              <a:t>104</a:t>
            </a:fld>
            <a:endParaRPr lang="en-US" smtClean="0"/>
          </a:p>
        </p:txBody>
      </p:sp>
      <p:sp>
        <p:nvSpPr>
          <p:cNvPr id="208899" name="Rectangle 2"/>
          <p:cNvSpPr>
            <a:spLocks noGrp="1" noRot="1" noChangeAspect="1" noChangeArrowheads="1" noTextEdit="1"/>
          </p:cNvSpPr>
          <p:nvPr>
            <p:ph type="sldImg"/>
          </p:nvPr>
        </p:nvSpPr>
        <p:spPr>
          <a:solidFill>
            <a:srgbClr val="FFFFFF"/>
          </a:solidFill>
          <a:ln/>
        </p:spPr>
      </p:sp>
      <p:sp>
        <p:nvSpPr>
          <p:cNvPr id="2089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0EE6EA58-BBE4-4073-B8A1-11AEEFFD5B11}" type="slidenum">
              <a:rPr lang="en-US" smtClean="0"/>
              <a:pPr/>
              <a:t>105</a:t>
            </a:fld>
            <a:endParaRPr lang="en-US" smtClean="0"/>
          </a:p>
        </p:txBody>
      </p:sp>
      <p:sp>
        <p:nvSpPr>
          <p:cNvPr id="209923" name="Rectangle 2"/>
          <p:cNvSpPr>
            <a:spLocks noGrp="1" noRot="1" noChangeAspect="1" noChangeArrowheads="1" noTextEdit="1"/>
          </p:cNvSpPr>
          <p:nvPr>
            <p:ph type="sldImg"/>
          </p:nvPr>
        </p:nvSpPr>
        <p:spPr>
          <a:solidFill>
            <a:srgbClr val="FFFFFF"/>
          </a:solidFill>
          <a:ln/>
        </p:spPr>
      </p:sp>
      <p:sp>
        <p:nvSpPr>
          <p:cNvPr id="2099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935D30C9-235E-4C7F-AE34-C7394E82D0C4}" type="slidenum">
              <a:rPr lang="en-US" smtClean="0"/>
              <a:pPr/>
              <a:t>31</a:t>
            </a:fld>
            <a:endParaRPr lang="en-US" smtClean="0"/>
          </a:p>
        </p:txBody>
      </p:sp>
      <p:sp>
        <p:nvSpPr>
          <p:cNvPr id="140291" name="Rectangle 2"/>
          <p:cNvSpPr>
            <a:spLocks noGrp="1" noRot="1" noChangeAspect="1" noChangeArrowheads="1" noTextEdit="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E71FD36D-6CDF-47DF-B56B-320A01CDD464}" type="slidenum">
              <a:rPr lang="en-US" smtClean="0"/>
              <a:pPr/>
              <a:t>106</a:t>
            </a:fld>
            <a:endParaRPr lang="en-US" smtClean="0"/>
          </a:p>
        </p:txBody>
      </p:sp>
      <p:sp>
        <p:nvSpPr>
          <p:cNvPr id="210947" name="Rectangle 2"/>
          <p:cNvSpPr>
            <a:spLocks noGrp="1" noRot="1" noChangeAspect="1" noChangeArrowheads="1" noTextEdit="1"/>
          </p:cNvSpPr>
          <p:nvPr>
            <p:ph type="sldImg"/>
          </p:nvPr>
        </p:nvSpPr>
        <p:spPr>
          <a:solidFill>
            <a:srgbClr val="FFFFFF"/>
          </a:solidFill>
          <a:ln/>
        </p:spPr>
      </p:sp>
      <p:sp>
        <p:nvSpPr>
          <p:cNvPr id="210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5A5CEC96-B86D-42DF-873B-242B87C0EE83}" type="slidenum">
              <a:rPr lang="en-US" smtClean="0"/>
              <a:pPr/>
              <a:t>107</a:t>
            </a:fld>
            <a:endParaRPr lang="en-US" smtClean="0"/>
          </a:p>
        </p:txBody>
      </p:sp>
      <p:sp>
        <p:nvSpPr>
          <p:cNvPr id="211971" name="Rectangle 2"/>
          <p:cNvSpPr>
            <a:spLocks noGrp="1" noRot="1" noChangeAspect="1" noChangeArrowheads="1" noTextEdit="1"/>
          </p:cNvSpPr>
          <p:nvPr>
            <p:ph type="sldImg"/>
          </p:nvPr>
        </p:nvSpPr>
        <p:spPr>
          <a:solidFill>
            <a:srgbClr val="FFFFFF"/>
          </a:solidFill>
          <a:ln/>
        </p:spPr>
      </p:sp>
      <p:sp>
        <p:nvSpPr>
          <p:cNvPr id="2119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DB2CABF6-D665-4282-A00D-097514153BCB}" type="slidenum">
              <a:rPr lang="en-US" smtClean="0"/>
              <a:pPr/>
              <a:t>108</a:t>
            </a:fld>
            <a:endParaRPr lang="en-US" smtClean="0"/>
          </a:p>
        </p:txBody>
      </p:sp>
      <p:sp>
        <p:nvSpPr>
          <p:cNvPr id="212995" name="Rectangle 2"/>
          <p:cNvSpPr>
            <a:spLocks noGrp="1" noRot="1" noChangeAspect="1" noChangeArrowheads="1" noTextEdit="1"/>
          </p:cNvSpPr>
          <p:nvPr>
            <p:ph type="sldImg"/>
          </p:nvPr>
        </p:nvSpPr>
        <p:spPr>
          <a:solidFill>
            <a:srgbClr val="FFFFFF"/>
          </a:solidFill>
          <a:ln/>
        </p:spPr>
      </p:sp>
      <p:sp>
        <p:nvSpPr>
          <p:cNvPr id="212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A2E53E80-9C07-4221-A557-AF523875A848}" type="slidenum">
              <a:rPr lang="en-US" smtClean="0"/>
              <a:pPr/>
              <a:t>109</a:t>
            </a:fld>
            <a:endParaRPr lang="en-US" smtClean="0"/>
          </a:p>
        </p:txBody>
      </p:sp>
      <p:sp>
        <p:nvSpPr>
          <p:cNvPr id="214019" name="Rectangle 2"/>
          <p:cNvSpPr>
            <a:spLocks noGrp="1" noRot="1" noChangeAspect="1" noChangeArrowheads="1" noTextEdit="1"/>
          </p:cNvSpPr>
          <p:nvPr>
            <p:ph type="sldImg"/>
          </p:nvPr>
        </p:nvSpPr>
        <p:spPr>
          <a:solidFill>
            <a:srgbClr val="FFFFFF"/>
          </a:solidFill>
          <a:ln/>
        </p:spPr>
      </p:sp>
      <p:sp>
        <p:nvSpPr>
          <p:cNvPr id="2140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1F410F3F-4CC2-4D3E-9D5A-C2F56F5868AE}" type="slidenum">
              <a:rPr lang="en-US" smtClean="0"/>
              <a:pPr/>
              <a:t>110</a:t>
            </a:fld>
            <a:endParaRPr lang="en-US" smtClean="0"/>
          </a:p>
        </p:txBody>
      </p:sp>
      <p:sp>
        <p:nvSpPr>
          <p:cNvPr id="215043" name="Rectangle 2"/>
          <p:cNvSpPr>
            <a:spLocks noGrp="1" noRot="1" noChangeAspect="1" noChangeArrowheads="1" noTextEdit="1"/>
          </p:cNvSpPr>
          <p:nvPr>
            <p:ph type="sldImg"/>
          </p:nvPr>
        </p:nvSpPr>
        <p:spPr>
          <a:solidFill>
            <a:srgbClr val="FFFFFF"/>
          </a:solidFill>
          <a:ln/>
        </p:spPr>
      </p:sp>
      <p:sp>
        <p:nvSpPr>
          <p:cNvPr id="215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5942B4E7-7F64-4414-9FA2-567813B13D78}" type="slidenum">
              <a:rPr lang="en-US" smtClean="0"/>
              <a:pPr/>
              <a:t>111</a:t>
            </a:fld>
            <a:endParaRPr lang="en-US" smtClean="0"/>
          </a:p>
        </p:txBody>
      </p:sp>
      <p:sp>
        <p:nvSpPr>
          <p:cNvPr id="216067" name="Rectangle 2"/>
          <p:cNvSpPr>
            <a:spLocks noGrp="1" noRot="1" noChangeAspect="1" noChangeArrowheads="1" noTextEdit="1"/>
          </p:cNvSpPr>
          <p:nvPr>
            <p:ph type="sldImg"/>
          </p:nvPr>
        </p:nvSpPr>
        <p:spPr>
          <a:solidFill>
            <a:srgbClr val="FFFFFF"/>
          </a:solidFill>
          <a:ln/>
        </p:spPr>
      </p:sp>
      <p:sp>
        <p:nvSpPr>
          <p:cNvPr id="2160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A92028C9-2EC2-4EE1-A9A1-6C1DA767117F}" type="slidenum">
              <a:rPr lang="en-US" smtClean="0"/>
              <a:pPr/>
              <a:t>112</a:t>
            </a:fld>
            <a:endParaRPr lang="en-US"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C30BF2E8-29B4-4424-9738-6B38103F5C1C}" type="slidenum">
              <a:rPr lang="en-US" smtClean="0"/>
              <a:pPr/>
              <a:t>113</a:t>
            </a:fld>
            <a:endParaRPr lang="en-US" smtClean="0"/>
          </a:p>
        </p:txBody>
      </p:sp>
      <p:sp>
        <p:nvSpPr>
          <p:cNvPr id="218115" name="Rectangle 2"/>
          <p:cNvSpPr>
            <a:spLocks noGrp="1" noRot="1" noChangeAspect="1" noChangeArrowheads="1" noTextEdit="1"/>
          </p:cNvSpPr>
          <p:nvPr>
            <p:ph type="sldImg"/>
          </p:nvPr>
        </p:nvSpPr>
        <p:spPr>
          <a:solidFill>
            <a:srgbClr val="FFFFFF"/>
          </a:solidFill>
          <a:ln/>
        </p:spPr>
      </p:sp>
      <p:sp>
        <p:nvSpPr>
          <p:cNvPr id="2181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23E60288-D229-438F-8295-1DC18915035F}" type="slidenum">
              <a:rPr lang="en-US" smtClean="0"/>
              <a:pPr/>
              <a:t>114</a:t>
            </a:fld>
            <a:endParaRPr lang="en-US"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EC56A8DF-EED0-45FF-9349-19E44B4AF2EA}" type="slidenum">
              <a:rPr lang="en-US" smtClean="0"/>
              <a:pPr/>
              <a:t>115</a:t>
            </a:fld>
            <a:endParaRPr lang="en-US" smtClean="0"/>
          </a:p>
        </p:txBody>
      </p:sp>
      <p:sp>
        <p:nvSpPr>
          <p:cNvPr id="220163" name="Rectangle 2"/>
          <p:cNvSpPr>
            <a:spLocks noGrp="1" noRot="1" noChangeAspect="1" noChangeArrowheads="1" noTextEdit="1"/>
          </p:cNvSpPr>
          <p:nvPr>
            <p:ph type="sldImg"/>
          </p:nvPr>
        </p:nvSpPr>
        <p:spPr>
          <a:solidFill>
            <a:srgbClr val="FFFFFF"/>
          </a:solidFill>
          <a:ln/>
        </p:spPr>
      </p:sp>
      <p:sp>
        <p:nvSpPr>
          <p:cNvPr id="2201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7DECE8C0-7504-47D9-8C9A-B6411240A5AE}" type="slidenum">
              <a:rPr lang="en-US" smtClean="0"/>
              <a:pPr/>
              <a:t>32</a:t>
            </a:fld>
            <a:endParaRPr lang="en-US" smtClean="0"/>
          </a:p>
        </p:txBody>
      </p:sp>
      <p:sp>
        <p:nvSpPr>
          <p:cNvPr id="141315" name="Rectangle 2"/>
          <p:cNvSpPr>
            <a:spLocks noGrp="1" noRot="1" noChangeAspect="1" noChangeArrowheads="1" noTextEdit="1"/>
          </p:cNvSpPr>
          <p:nvPr>
            <p:ph type="sldImg"/>
          </p:nvPr>
        </p:nvSpPr>
        <p:spPr>
          <a:solidFill>
            <a:srgbClr val="FFFFFF"/>
          </a:solidFill>
          <a:ln/>
        </p:spPr>
      </p:sp>
      <p:sp>
        <p:nvSpPr>
          <p:cNvPr id="1413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46FDFEB1-84D9-43A6-9CA0-1E8B88D37010}" type="slidenum">
              <a:rPr lang="en-US" smtClean="0"/>
              <a:pPr/>
              <a:t>33</a:t>
            </a:fld>
            <a:endParaRPr lang="en-US" smtClean="0"/>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4/6/2016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normAutofit/>
          </a:bodyPr>
          <a:lstStyle/>
          <a:p>
            <a:pPr lvl="0"/>
            <a:endParaRPr lang="en-US" noProof="0" smtClean="0"/>
          </a:p>
        </p:txBody>
      </p:sp>
      <p:sp>
        <p:nvSpPr>
          <p:cNvPr id="4" name="Rectangle 12"/>
          <p:cNvSpPr>
            <a:spLocks noGrp="1" noChangeArrowheads="1"/>
          </p:cNvSpPr>
          <p:nvPr>
            <p:ph type="dt" sz="half" idx="10"/>
          </p:nvPr>
        </p:nvSpPr>
        <p:spPr/>
        <p:txBody>
          <a:bodyPr/>
          <a:lstStyle>
            <a:lvl1pPr>
              <a:defRPr/>
            </a:lvl1pPr>
          </a:lstStyle>
          <a:p>
            <a:pPr>
              <a:defRPr/>
            </a:pPr>
            <a:endParaRPr lang="en-US"/>
          </a:p>
        </p:txBody>
      </p:sp>
      <p:sp>
        <p:nvSpPr>
          <p:cNvPr id="5" name="Rectangle 13"/>
          <p:cNvSpPr>
            <a:spLocks noGrp="1" noChangeArrowheads="1"/>
          </p:cNvSpPr>
          <p:nvPr>
            <p:ph type="ftr" sz="quarter" idx="11"/>
          </p:nvPr>
        </p:nvSpPr>
        <p:spPr/>
        <p:txBody>
          <a:bodyPr/>
          <a:lstStyle>
            <a:lvl1pPr>
              <a:defRPr/>
            </a:lvl1pPr>
          </a:lstStyle>
          <a:p>
            <a:pPr>
              <a:defRPr/>
            </a:pPr>
            <a:r>
              <a:rPr lang="en-US"/>
              <a:t>instruction set</a:t>
            </a:r>
          </a:p>
        </p:txBody>
      </p:sp>
      <p:sp>
        <p:nvSpPr>
          <p:cNvPr id="6" name="Rectangle 14"/>
          <p:cNvSpPr>
            <a:spLocks noGrp="1" noChangeArrowheads="1"/>
          </p:cNvSpPr>
          <p:nvPr>
            <p:ph type="sldNum" sz="quarter" idx="12"/>
          </p:nvPr>
        </p:nvSpPr>
        <p:spPr/>
        <p:txBody>
          <a:bodyPr/>
          <a:lstStyle>
            <a:lvl1pPr>
              <a:defRPr/>
            </a:lvl1pPr>
          </a:lstStyle>
          <a:p>
            <a:pPr>
              <a:defRPr/>
            </a:pPr>
            <a:fld id="{C3CD6221-AAA1-4E55-921A-D5AFF1C32328}" type="slidenum">
              <a:rPr lang="en-US"/>
              <a:pPr>
                <a:defRPr/>
              </a:pPr>
              <a:t>‹#›</a:t>
            </a:fld>
            <a:endParaRPr lang="en-US"/>
          </a:p>
        </p:txBody>
      </p:sp>
    </p:spTree>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4/6/2016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P.RAJESH </a:t>
            </a:r>
            <a:r>
              <a:rPr lang="en-US" sz="1400" dirty="0" err="1" smtClean="0"/>
              <a:t>M.Tech</a:t>
            </a:r>
            <a:r>
              <a:rPr lang="en-US" sz="1400" dirty="0" smtClean="0"/>
              <a:t>.,</a:t>
            </a:r>
          </a:p>
          <a:p>
            <a:r>
              <a:rPr lang="en-US" sz="1400" dirty="0" smtClean="0"/>
              <a:t>ASSISTANT PROFESSOR</a:t>
            </a:r>
          </a:p>
          <a:p>
            <a:r>
              <a:rPr lang="en-US" sz="1400" dirty="0" smtClean="0"/>
              <a:t>CRIT COLLEGE OF ENGG</a:t>
            </a:r>
            <a:endParaRPr lang="en-US" dirty="0"/>
          </a:p>
        </p:txBody>
      </p:sp>
      <p:sp>
        <p:nvSpPr>
          <p:cNvPr id="2" name="Title 1"/>
          <p:cNvSpPr>
            <a:spLocks noGrp="1"/>
          </p:cNvSpPr>
          <p:nvPr>
            <p:ph type="ctrTitle"/>
          </p:nvPr>
        </p:nvSpPr>
        <p:spPr/>
        <p:txBody>
          <a:bodyPr/>
          <a:lstStyle/>
          <a:p>
            <a:r>
              <a:rPr lang="en-US" dirty="0" smtClean="0"/>
              <a:t>INSTRUCTION SETS OF 8086 MICRO PROCESSORS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838200"/>
            <a:ext cx="90099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3187" name="Slide Number Placeholder 5"/>
          <p:cNvSpPr>
            <a:spLocks noGrp="1"/>
          </p:cNvSpPr>
          <p:nvPr>
            <p:ph type="sldNum" sz="quarter" idx="12"/>
          </p:nvPr>
        </p:nvSpPr>
        <p:spPr>
          <a:noFill/>
        </p:spPr>
        <p:txBody>
          <a:bodyPr/>
          <a:lstStyle/>
          <a:p>
            <a:pPr>
              <a:defRPr/>
            </a:pPr>
            <a:fld id="{21663FFF-1428-4259-ACF0-493B2D4E203E}" type="slidenum">
              <a:rPr lang="en-US"/>
              <a:pPr>
                <a:defRPr/>
              </a:pPr>
              <a:t>100</a:t>
            </a:fld>
            <a:endParaRPr lang="en-US"/>
          </a:p>
        </p:txBody>
      </p:sp>
      <p:sp>
        <p:nvSpPr>
          <p:cNvPr id="97285" name="Rectangle 3"/>
          <p:cNvSpPr>
            <a:spLocks noGrp="1" noChangeArrowheads="1"/>
          </p:cNvSpPr>
          <p:nvPr>
            <p:ph sz="quarter" idx="1"/>
          </p:nvPr>
        </p:nvSpPr>
        <p:spPr>
          <a:xfrm>
            <a:off x="457200" y="1066800"/>
            <a:ext cx="8305800" cy="5334000"/>
          </a:xfrm>
        </p:spPr>
        <p:txBody>
          <a:bodyPr/>
          <a:lstStyle/>
          <a:p>
            <a:pPr>
              <a:lnSpc>
                <a:spcPct val="90000"/>
              </a:lnSpc>
              <a:buFont typeface="Wingdings" pitchFamily="2" charset="2"/>
              <a:buChar char="Ø"/>
            </a:pPr>
            <a:r>
              <a:rPr lang="en-US" sz="2000" b="1" dirty="0" smtClean="0">
                <a:solidFill>
                  <a:srgbClr val="0070C0"/>
                </a:solidFill>
              </a:rPr>
              <a:t>LOOPNZ / LOOPNE &lt;</a:t>
            </a:r>
            <a:r>
              <a:rPr lang="en-US" sz="2000" b="1" dirty="0" err="1" smtClean="0">
                <a:solidFill>
                  <a:srgbClr val="0070C0"/>
                </a:solidFill>
              </a:rPr>
              <a:t>Disp</a:t>
            </a:r>
            <a:r>
              <a:rPr lang="en-US" sz="2000" b="1" dirty="0" smtClean="0">
                <a:solidFill>
                  <a:srgbClr val="0070C0"/>
                </a:solidFill>
              </a:rPr>
              <a:t>-8&gt;</a:t>
            </a:r>
          </a:p>
          <a:p>
            <a:pPr>
              <a:lnSpc>
                <a:spcPct val="90000"/>
              </a:lnSpc>
              <a:buFont typeface="Wingdings" pitchFamily="2" charset="2"/>
              <a:buNone/>
            </a:pPr>
            <a:r>
              <a:rPr lang="en-US" sz="2000" dirty="0" smtClean="0"/>
              <a:t>	Repeat execution of the group of instructions, if the content of CX is not zero and ZF = 0. After each execution CX is decremented by one.</a:t>
            </a:r>
          </a:p>
          <a:p>
            <a:pPr>
              <a:lnSpc>
                <a:spcPct val="90000"/>
              </a:lnSpc>
              <a:buFont typeface="Wingdings" pitchFamily="2" charset="2"/>
              <a:buNone/>
            </a:pPr>
            <a:r>
              <a:rPr lang="en-US" sz="2000" dirty="0" smtClean="0"/>
              <a:t>	Loop if (CX) </a:t>
            </a:r>
            <a:r>
              <a:rPr lang="en-US" sz="2000" dirty="0" smtClean="0">
                <a:sym typeface="Symbol" pitchFamily="18" charset="2"/>
              </a:rPr>
              <a:t></a:t>
            </a:r>
            <a:r>
              <a:rPr lang="en-US" sz="2000" dirty="0" smtClean="0"/>
              <a:t> 0 and ZF =0</a:t>
            </a:r>
          </a:p>
          <a:p>
            <a:pPr>
              <a:lnSpc>
                <a:spcPct val="90000"/>
              </a:lnSpc>
              <a:buFont typeface="Wingdings" pitchFamily="2" charset="2"/>
              <a:buNone/>
            </a:pPr>
            <a:r>
              <a:rPr lang="en-US" sz="2000" dirty="0" smtClean="0"/>
              <a:t>	(CX) </a:t>
            </a:r>
            <a:r>
              <a:rPr lang="en-US" sz="2000" dirty="0" smtClean="0">
                <a:sym typeface="Wingdings" pitchFamily="2" charset="2"/>
              </a:rPr>
              <a:t> (CX) – 1</a:t>
            </a:r>
          </a:p>
          <a:p>
            <a:pPr>
              <a:lnSpc>
                <a:spcPct val="90000"/>
              </a:lnSpc>
              <a:buFont typeface="Wingdings" pitchFamily="2" charset="2"/>
              <a:buNone/>
            </a:pPr>
            <a:r>
              <a:rPr lang="en-US" sz="2000" dirty="0" smtClean="0">
                <a:sym typeface="Wingdings" pitchFamily="2" charset="2"/>
              </a:rPr>
              <a:t>	Example: </a:t>
            </a:r>
          </a:p>
          <a:p>
            <a:pPr>
              <a:lnSpc>
                <a:spcPct val="90000"/>
              </a:lnSpc>
              <a:buFont typeface="Wingdings" pitchFamily="2" charset="2"/>
              <a:buNone/>
            </a:pPr>
            <a:r>
              <a:rPr lang="en-US" sz="2000" dirty="0" smtClean="0">
                <a:sym typeface="Wingdings" pitchFamily="2" charset="2"/>
              </a:rPr>
              <a:t>		MOV BX, OFFSET List</a:t>
            </a:r>
          </a:p>
          <a:p>
            <a:pPr>
              <a:lnSpc>
                <a:spcPct val="90000"/>
              </a:lnSpc>
              <a:buFont typeface="Wingdings" pitchFamily="2" charset="2"/>
              <a:buNone/>
            </a:pPr>
            <a:r>
              <a:rPr lang="en-US" sz="2000" dirty="0" smtClean="0">
                <a:sym typeface="Wingdings" pitchFamily="2" charset="2"/>
              </a:rPr>
              <a:t>		MOV CX, 20</a:t>
            </a:r>
          </a:p>
          <a:p>
            <a:pPr>
              <a:lnSpc>
                <a:spcPct val="90000"/>
              </a:lnSpc>
              <a:buFont typeface="Wingdings" pitchFamily="2" charset="2"/>
              <a:buNone/>
            </a:pPr>
            <a:r>
              <a:rPr lang="en-US" sz="2000" dirty="0" smtClean="0">
                <a:sym typeface="Wingdings" pitchFamily="2" charset="2"/>
              </a:rPr>
              <a:t>		DEC BX </a:t>
            </a:r>
          </a:p>
          <a:p>
            <a:pPr>
              <a:lnSpc>
                <a:spcPct val="90000"/>
              </a:lnSpc>
              <a:buFont typeface="Wingdings" pitchFamily="2" charset="2"/>
              <a:buNone/>
            </a:pPr>
            <a:r>
              <a:rPr lang="en-US" sz="2000" dirty="0" smtClean="0">
                <a:sym typeface="Wingdings" pitchFamily="2" charset="2"/>
              </a:rPr>
              <a:t>	X1 :  INC BX</a:t>
            </a:r>
          </a:p>
          <a:p>
            <a:pPr>
              <a:lnSpc>
                <a:spcPct val="90000"/>
              </a:lnSpc>
              <a:buFont typeface="Wingdings" pitchFamily="2" charset="2"/>
              <a:buNone/>
            </a:pPr>
            <a:r>
              <a:rPr lang="en-US" sz="2000" dirty="0" smtClean="0">
                <a:sym typeface="Wingdings" pitchFamily="2" charset="2"/>
              </a:rPr>
              <a:t>		CMP [BX], 40H	          ; Compare the array elements with 40H</a:t>
            </a:r>
          </a:p>
          <a:p>
            <a:pPr>
              <a:lnSpc>
                <a:spcPct val="90000"/>
              </a:lnSpc>
              <a:buFont typeface="Wingdings" pitchFamily="2" charset="2"/>
              <a:buNone/>
            </a:pPr>
            <a:r>
              <a:rPr lang="en-US" sz="2000" dirty="0" smtClean="0">
                <a:sym typeface="Wingdings" pitchFamily="2" charset="2"/>
              </a:rPr>
              <a:t>		LOOPNE X1</a:t>
            </a:r>
          </a:p>
          <a:p>
            <a:pPr>
              <a:lnSpc>
                <a:spcPct val="90000"/>
              </a:lnSpc>
              <a:buFont typeface="Wingdings" pitchFamily="2" charset="2"/>
              <a:buNone/>
            </a:pPr>
            <a:r>
              <a:rPr lang="en-US" sz="2000" dirty="0" smtClean="0">
                <a:sym typeface="Wingdings" pitchFamily="2" charset="2"/>
              </a:rPr>
              <a:t>	If </a:t>
            </a:r>
            <a:r>
              <a:rPr lang="en-US" sz="2000" dirty="0" smtClean="0"/>
              <a:t>(CX) </a:t>
            </a:r>
            <a:r>
              <a:rPr lang="en-US" sz="2000" dirty="0" smtClean="0">
                <a:sym typeface="Symbol" pitchFamily="18" charset="2"/>
              </a:rPr>
              <a:t>=</a:t>
            </a:r>
            <a:r>
              <a:rPr lang="en-US" sz="2000" dirty="0" smtClean="0"/>
              <a:t> 0 and ZF =0 then 40H was not found in array ; If (CX) </a:t>
            </a:r>
            <a:r>
              <a:rPr lang="en-US" sz="2000" dirty="0" smtClean="0">
                <a:sym typeface="Symbol" pitchFamily="18" charset="2"/>
              </a:rPr>
              <a:t></a:t>
            </a:r>
            <a:r>
              <a:rPr lang="en-US" sz="2000" dirty="0" smtClean="0"/>
              <a:t> 0 and </a:t>
            </a:r>
          </a:p>
          <a:p>
            <a:pPr>
              <a:lnSpc>
                <a:spcPct val="90000"/>
              </a:lnSpc>
              <a:buFont typeface="Wingdings" pitchFamily="2" charset="2"/>
              <a:buNone/>
            </a:pPr>
            <a:r>
              <a:rPr lang="en-US" sz="2000" dirty="0" smtClean="0"/>
              <a:t>	ZF = 1 then BX is pointing to the element which is 40H ; If (CX) = 0 and ZF = 1 then the last element in the array was 40H.</a:t>
            </a:r>
          </a:p>
          <a:p>
            <a:pPr>
              <a:lnSpc>
                <a:spcPct val="90000"/>
              </a:lnSpc>
              <a:buFont typeface="Wingdings" pitchFamily="2" charset="2"/>
              <a:buNone/>
            </a:pPr>
            <a:endParaRPr lang="en-US" sz="2000" dirty="0" smtClean="0">
              <a:sym typeface="Wingdings" pitchFamily="2" charset="2"/>
            </a:endParaRPr>
          </a:p>
        </p:txBody>
      </p:sp>
      <p:sp>
        <p:nvSpPr>
          <p:cNvPr id="97286" name="AutoShape 4"/>
          <p:cNvSpPr>
            <a:spLocks/>
          </p:cNvSpPr>
          <p:nvPr/>
        </p:nvSpPr>
        <p:spPr bwMode="auto">
          <a:xfrm>
            <a:off x="3505200" y="4038600"/>
            <a:ext cx="152400" cy="914400"/>
          </a:xfrm>
          <a:prstGeom prst="rightBrace">
            <a:avLst>
              <a:gd name="adj1" fmla="val 50000"/>
              <a:gd name="adj2" fmla="val 50000"/>
            </a:avLst>
          </a:prstGeom>
          <a:noFill/>
          <a:ln w="9525">
            <a:solidFill>
              <a:schemeClr val="tx2"/>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4211" name="Slide Number Placeholder 5"/>
          <p:cNvSpPr>
            <a:spLocks noGrp="1"/>
          </p:cNvSpPr>
          <p:nvPr>
            <p:ph type="sldNum" sz="quarter" idx="12"/>
          </p:nvPr>
        </p:nvSpPr>
        <p:spPr>
          <a:noFill/>
        </p:spPr>
        <p:txBody>
          <a:bodyPr/>
          <a:lstStyle/>
          <a:p>
            <a:pPr>
              <a:defRPr/>
            </a:pPr>
            <a:fld id="{43EC28BB-8ADC-47FF-B008-3E06C494ACC2}" type="slidenum">
              <a:rPr lang="en-US"/>
              <a:pPr>
                <a:defRPr/>
              </a:pPr>
              <a:t>101</a:t>
            </a:fld>
            <a:endParaRPr lang="en-US"/>
          </a:p>
        </p:txBody>
      </p:sp>
      <p:sp>
        <p:nvSpPr>
          <p:cNvPr id="94213" name="Rectangle 3"/>
          <p:cNvSpPr>
            <a:spLocks noGrp="1" noChangeArrowheads="1"/>
          </p:cNvSpPr>
          <p:nvPr>
            <p:ph sz="quarter" idx="1"/>
          </p:nvPr>
        </p:nvSpPr>
        <p:spPr>
          <a:xfrm>
            <a:off x="457200" y="1066800"/>
            <a:ext cx="8305800" cy="5334000"/>
          </a:xfrm>
        </p:spPr>
        <p:txBody>
          <a:bodyPr>
            <a:normAutofit lnSpcReduction="10000"/>
          </a:bodyPr>
          <a:lstStyle/>
          <a:p>
            <a:pPr marL="274320" indent="-274320" fontAlgn="auto">
              <a:spcBef>
                <a:spcPts val="580"/>
              </a:spcBef>
              <a:spcAft>
                <a:spcPts val="0"/>
              </a:spcAft>
              <a:buFont typeface="Wingdings" pitchFamily="2" charset="2"/>
              <a:buChar char="Ø"/>
              <a:defRPr/>
            </a:pPr>
            <a:r>
              <a:rPr lang="en-US" sz="2000" b="1" dirty="0" smtClean="0">
                <a:solidFill>
                  <a:srgbClr val="0070C0"/>
                </a:solidFill>
              </a:rPr>
              <a:t>JCXZ : Jump if the CX register is zero</a:t>
            </a:r>
          </a:p>
          <a:p>
            <a:pPr marL="274320" indent="-274320" fontAlgn="auto">
              <a:spcBef>
                <a:spcPts val="580"/>
              </a:spcBef>
              <a:spcAft>
                <a:spcPts val="0"/>
              </a:spcAft>
              <a:buFont typeface="Wingdings" pitchFamily="2" charset="2"/>
              <a:buNone/>
              <a:defRPr/>
            </a:pPr>
            <a:r>
              <a:rPr lang="en-US" sz="2000" dirty="0" smtClean="0"/>
              <a:t>	This instruction will cause a jump to a label given in the instruction if the CX register contains all 0’s.</a:t>
            </a:r>
          </a:p>
          <a:p>
            <a:pPr marL="274320" indent="-274320" fontAlgn="auto">
              <a:spcBef>
                <a:spcPts val="580"/>
              </a:spcBef>
              <a:spcAft>
                <a:spcPts val="0"/>
              </a:spcAft>
              <a:buFont typeface="Wingdings" pitchFamily="2" charset="2"/>
              <a:buNone/>
              <a:defRPr/>
            </a:pPr>
            <a:r>
              <a:rPr lang="en-US" sz="2000" dirty="0" smtClean="0"/>
              <a:t>	If CX does not contain all zeros , execution will simply proceed to the next instruction. This instruction does not refer to the zero flag when it decides whether to jump or not.</a:t>
            </a:r>
          </a:p>
          <a:p>
            <a:pPr marL="274320" indent="-274320" fontAlgn="auto">
              <a:spcBef>
                <a:spcPts val="580"/>
              </a:spcBef>
              <a:spcAft>
                <a:spcPts val="0"/>
              </a:spcAft>
              <a:buFont typeface="Wingdings" pitchFamily="2" charset="2"/>
              <a:buNone/>
              <a:defRPr/>
            </a:pPr>
            <a:r>
              <a:rPr lang="en-US" sz="2000" dirty="0" smtClean="0"/>
              <a:t>	The destination label for this instruction must be in the range of –128 to +127 bytes from the address of the instruction after the JCXZ instruction.</a:t>
            </a:r>
          </a:p>
          <a:p>
            <a:pPr marL="274320" indent="-274320" fontAlgn="auto">
              <a:spcBef>
                <a:spcPts val="580"/>
              </a:spcBef>
              <a:spcAft>
                <a:spcPts val="0"/>
              </a:spcAft>
              <a:buFont typeface="Wingdings" pitchFamily="2" charset="2"/>
              <a:buNone/>
              <a:defRPr/>
            </a:pPr>
            <a:r>
              <a:rPr lang="en-US" sz="2000" dirty="0" smtClean="0"/>
              <a:t>	JCXZ affects no flags.</a:t>
            </a:r>
          </a:p>
          <a:p>
            <a:pPr marL="274320" indent="-274320" fontAlgn="auto">
              <a:spcBef>
                <a:spcPts val="580"/>
              </a:spcBef>
              <a:spcAft>
                <a:spcPts val="0"/>
              </a:spcAft>
              <a:buFont typeface="Wingdings" pitchFamily="2" charset="2"/>
              <a:buNone/>
              <a:defRPr/>
            </a:pPr>
            <a:r>
              <a:rPr lang="en-US" sz="2000" dirty="0" smtClean="0"/>
              <a:t>	Example:</a:t>
            </a:r>
          </a:p>
          <a:p>
            <a:pPr marL="274320" indent="-274320" fontAlgn="auto">
              <a:spcBef>
                <a:spcPts val="580"/>
              </a:spcBef>
              <a:spcAft>
                <a:spcPts val="0"/>
              </a:spcAft>
              <a:buFont typeface="Wingdings" pitchFamily="2" charset="2"/>
              <a:buNone/>
              <a:defRPr/>
            </a:pPr>
            <a:r>
              <a:rPr lang="en-US" sz="2000" dirty="0" smtClean="0"/>
              <a:t>		JCXZ X1 ; If CX is all zeros then go to label X1</a:t>
            </a:r>
          </a:p>
          <a:p>
            <a:pPr marL="274320" indent="-274320" fontAlgn="auto">
              <a:spcBef>
                <a:spcPts val="580"/>
              </a:spcBef>
              <a:spcAft>
                <a:spcPts val="0"/>
              </a:spcAft>
              <a:buFont typeface="Wingdings" pitchFamily="2" charset="2"/>
              <a:buNone/>
              <a:defRPr/>
            </a:pPr>
            <a:r>
              <a:rPr lang="en-US" sz="2000" dirty="0" smtClean="0"/>
              <a:t>	X2 : ADD [BX], 05H</a:t>
            </a:r>
          </a:p>
          <a:p>
            <a:pPr marL="274320" indent="-274320" fontAlgn="auto">
              <a:spcBef>
                <a:spcPts val="580"/>
              </a:spcBef>
              <a:spcAft>
                <a:spcPts val="0"/>
              </a:spcAft>
              <a:buFont typeface="Wingdings" pitchFamily="2" charset="2"/>
              <a:buNone/>
              <a:defRPr/>
            </a:pPr>
            <a:r>
              <a:rPr lang="en-US" sz="2000" dirty="0" smtClean="0"/>
              <a:t>		INC BX</a:t>
            </a:r>
          </a:p>
          <a:p>
            <a:pPr marL="274320" indent="-274320" fontAlgn="auto">
              <a:spcBef>
                <a:spcPts val="580"/>
              </a:spcBef>
              <a:spcAft>
                <a:spcPts val="0"/>
              </a:spcAft>
              <a:buFont typeface="Wingdings" pitchFamily="2" charset="2"/>
              <a:buNone/>
              <a:defRPr/>
            </a:pPr>
            <a:r>
              <a:rPr lang="en-US" sz="2000" dirty="0" smtClean="0"/>
              <a:t>		LOOP X2</a:t>
            </a:r>
          </a:p>
          <a:p>
            <a:pPr marL="274320" indent="-274320" fontAlgn="auto">
              <a:spcBef>
                <a:spcPts val="580"/>
              </a:spcBef>
              <a:spcAft>
                <a:spcPts val="0"/>
              </a:spcAft>
              <a:buFont typeface="Wingdings" pitchFamily="2" charset="2"/>
              <a:buNone/>
              <a:defRPr/>
            </a:pPr>
            <a:r>
              <a:rPr lang="en-US" sz="2000" dirty="0" smtClean="0"/>
              <a:t>	X1 : MOV [BX], 00H</a:t>
            </a:r>
            <a:endParaRPr lang="en-US" sz="2400" dirty="0" smtClean="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a:xfrm>
            <a:off x="685800" y="228600"/>
            <a:ext cx="7772400" cy="762000"/>
          </a:xfrm>
        </p:spPr>
        <p:txBody>
          <a:bodyPr>
            <a:normAutofit fontScale="90000"/>
          </a:bodyPr>
          <a:lstStyle/>
          <a:p>
            <a:pPr algn="ctr" fontAlgn="auto">
              <a:spcAft>
                <a:spcPts val="0"/>
              </a:spcAft>
              <a:defRPr/>
            </a:pPr>
            <a:r>
              <a:rPr lang="en-US" sz="2800" b="1" dirty="0" smtClean="0">
                <a:solidFill>
                  <a:srgbClr val="00B0F0"/>
                </a:solidFill>
              </a:rPr>
              <a:t>Program execution transfer instructions</a:t>
            </a:r>
            <a:br>
              <a:rPr lang="en-US" sz="2800" b="1" dirty="0" smtClean="0">
                <a:solidFill>
                  <a:srgbClr val="00B0F0"/>
                </a:solidFill>
              </a:rPr>
            </a:br>
            <a:r>
              <a:rPr lang="en-US" sz="2400" b="1" dirty="0" smtClean="0">
                <a:solidFill>
                  <a:srgbClr val="00B0F0"/>
                </a:solidFill>
              </a:rPr>
              <a:t>Software Interrupt Instructions</a:t>
            </a:r>
          </a:p>
        </p:txBody>
      </p:sp>
      <p:sp>
        <p:nvSpPr>
          <p:cNvPr id="9933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5235" name="Slide Number Placeholder 5"/>
          <p:cNvSpPr>
            <a:spLocks noGrp="1"/>
          </p:cNvSpPr>
          <p:nvPr>
            <p:ph type="sldNum" sz="quarter" idx="12"/>
          </p:nvPr>
        </p:nvSpPr>
        <p:spPr>
          <a:noFill/>
        </p:spPr>
        <p:txBody>
          <a:bodyPr/>
          <a:lstStyle/>
          <a:p>
            <a:pPr>
              <a:defRPr/>
            </a:pPr>
            <a:fld id="{B7D2717E-80E2-4C5A-BF24-2ED6ED9BDD54}" type="slidenum">
              <a:rPr lang="en-US"/>
              <a:pPr>
                <a:defRPr/>
              </a:pPr>
              <a:t>102</a:t>
            </a:fld>
            <a:endParaRPr lang="en-US"/>
          </a:p>
        </p:txBody>
      </p:sp>
      <p:sp>
        <p:nvSpPr>
          <p:cNvPr id="99333" name="Rectangle 3"/>
          <p:cNvSpPr>
            <a:spLocks noGrp="1" noChangeArrowheads="1"/>
          </p:cNvSpPr>
          <p:nvPr>
            <p:ph sz="quarter" idx="1"/>
          </p:nvPr>
        </p:nvSpPr>
        <p:spPr>
          <a:xfrm>
            <a:off x="457200" y="1066800"/>
            <a:ext cx="8305800" cy="5334000"/>
          </a:xfrm>
        </p:spPr>
        <p:txBody>
          <a:bodyPr/>
          <a:lstStyle/>
          <a:p>
            <a:pPr>
              <a:buFont typeface="Wingdings" pitchFamily="2" charset="2"/>
              <a:buChar char="Ø"/>
            </a:pPr>
            <a:r>
              <a:rPr lang="en-US" sz="2000" smtClean="0"/>
              <a:t>The Software Interrupt instructions are the instructions used for executing interrupts through instructions.</a:t>
            </a:r>
          </a:p>
          <a:p>
            <a:pPr>
              <a:buFont typeface="Wingdings" pitchFamily="2" charset="2"/>
              <a:buChar char="Ø"/>
            </a:pPr>
            <a:r>
              <a:rPr lang="en-US" sz="2000" smtClean="0"/>
              <a:t>The INT instructions are called Software Interrupts.</a:t>
            </a:r>
          </a:p>
          <a:p>
            <a:pPr>
              <a:buFont typeface="Wingdings" pitchFamily="2" charset="2"/>
              <a:buChar char="Ø"/>
            </a:pPr>
            <a:r>
              <a:rPr lang="en-US" sz="2000" smtClean="0"/>
              <a:t>The INT instructions are used to call a procedure or subroutine on Interrupt basis.</a:t>
            </a:r>
          </a:p>
          <a:p>
            <a:pPr>
              <a:buFont typeface="Wingdings" pitchFamily="2" charset="2"/>
              <a:buChar char="Ø"/>
            </a:pPr>
            <a:r>
              <a:rPr lang="en-US" sz="2000" smtClean="0"/>
              <a:t>The procedure executed on Interrupt basis is called Interrupt Service Routine (ISR).</a:t>
            </a:r>
          </a:p>
          <a:p>
            <a:pPr>
              <a:buFont typeface="Wingdings" pitchFamily="2" charset="2"/>
              <a:buChar char="Ø"/>
            </a:pPr>
            <a:r>
              <a:rPr lang="en-US" sz="2000" smtClean="0"/>
              <a:t>The INT instruction is accompanied by a type number, which can be in the range of 0 to 255. Thus 8086 processor has 256 types of software interrupts that can be implemented.</a:t>
            </a:r>
          </a:p>
          <a:p>
            <a:pPr>
              <a:buFont typeface="Wingdings" pitchFamily="2" charset="2"/>
              <a:buChar char="Ø"/>
            </a:pPr>
            <a:r>
              <a:rPr lang="en-US" sz="2000" smtClean="0"/>
              <a:t>The software interrupts are used to implement the system call service of the operating system.</a:t>
            </a:r>
          </a:p>
          <a:p>
            <a:pPr>
              <a:buFont typeface="Wingdings" pitchFamily="2" charset="2"/>
              <a:buChar char="Ø"/>
            </a:pPr>
            <a:r>
              <a:rPr lang="en-US" sz="2000" smtClean="0"/>
              <a:t>In order to execute an ISR, a 16-bit effective address for IP and a 16-bit base address for CS are needed. Thus for each INT instruction four memory locations are reserved in the first 1K address space of memory.</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6259" name="Slide Number Placeholder 5"/>
          <p:cNvSpPr>
            <a:spLocks noGrp="1"/>
          </p:cNvSpPr>
          <p:nvPr>
            <p:ph type="sldNum" sz="quarter" idx="12"/>
          </p:nvPr>
        </p:nvSpPr>
        <p:spPr>
          <a:noFill/>
        </p:spPr>
        <p:txBody>
          <a:bodyPr/>
          <a:lstStyle/>
          <a:p>
            <a:pPr>
              <a:defRPr/>
            </a:pPr>
            <a:fld id="{5C6AFCA2-49DE-4E91-9C01-CB50555FFB88}" type="slidenum">
              <a:rPr lang="en-US"/>
              <a:pPr>
                <a:defRPr/>
              </a:pPr>
              <a:t>103</a:t>
            </a:fld>
            <a:endParaRPr lang="en-US"/>
          </a:p>
        </p:txBody>
      </p:sp>
      <p:sp>
        <p:nvSpPr>
          <p:cNvPr id="100357" name="Rectangle 3"/>
          <p:cNvSpPr>
            <a:spLocks noGrp="1" noChangeArrowheads="1"/>
          </p:cNvSpPr>
          <p:nvPr>
            <p:ph sz="quarter" idx="1"/>
          </p:nvPr>
        </p:nvSpPr>
        <p:spPr>
          <a:xfrm>
            <a:off x="457200" y="1066800"/>
            <a:ext cx="8305800" cy="5334000"/>
          </a:xfrm>
        </p:spPr>
        <p:txBody>
          <a:bodyPr/>
          <a:lstStyle/>
          <a:p>
            <a:pPr>
              <a:buFont typeface="Wingdings" pitchFamily="2" charset="2"/>
              <a:buChar char="Ø"/>
            </a:pPr>
            <a:r>
              <a:rPr lang="en-US" sz="2000" smtClean="0"/>
              <a:t>In the reserved locations, the 1</a:t>
            </a:r>
            <a:r>
              <a:rPr lang="en-US" sz="2000" baseline="30000" smtClean="0"/>
              <a:t>st</a:t>
            </a:r>
            <a:r>
              <a:rPr lang="en-US" sz="2000" smtClean="0"/>
              <a:t> two locations are used to store the effective address(to be loaded into IP) and the next two locations are used to store the base address(to be loaded into CS register).</a:t>
            </a:r>
          </a:p>
          <a:p>
            <a:pPr>
              <a:buFont typeface="Wingdings" pitchFamily="2" charset="2"/>
              <a:buChar char="Ø"/>
            </a:pPr>
            <a:r>
              <a:rPr lang="en-US" sz="2000" smtClean="0"/>
              <a:t>The address of the reserved memory location is called vector address.</a:t>
            </a:r>
          </a:p>
          <a:p>
            <a:pPr>
              <a:buFont typeface="Wingdings" pitchFamily="2" charset="2"/>
              <a:buChar char="Ø"/>
            </a:pPr>
            <a:r>
              <a:rPr lang="en-US" sz="2000" smtClean="0"/>
              <a:t>The vector address of an interrupt is obtained by multiplying the type number by 4.</a:t>
            </a:r>
          </a:p>
          <a:p>
            <a:pPr>
              <a:buFont typeface="Wingdings" pitchFamily="2" charset="2"/>
              <a:buChar char="Ø"/>
            </a:pPr>
            <a:r>
              <a:rPr lang="en-US" sz="2000" smtClean="0"/>
              <a:t>Before executing ISR, the contents of IP, CS and Flag register are pushed to stack. Each ISR is terminated by IRET (Interrupt return) instruction.</a:t>
            </a:r>
          </a:p>
          <a:p>
            <a:pPr>
              <a:buFont typeface="Wingdings" pitchFamily="2" charset="2"/>
              <a:buChar char="Ø"/>
            </a:pPr>
            <a:r>
              <a:rPr lang="en-US" sz="2000" smtClean="0"/>
              <a:t>On executing IRET instruction the top of stack are Popped to IP, CS and Flag register.</a:t>
            </a:r>
          </a:p>
          <a:p>
            <a:pPr>
              <a:buFont typeface="Wingdings" pitchFamily="2" charset="2"/>
              <a:buChar char="Ø"/>
            </a:pPr>
            <a:r>
              <a:rPr lang="en-US" sz="2000" smtClean="0"/>
              <a:t>Thus the program control returns back to main program after executing ISR.</a:t>
            </a:r>
          </a:p>
          <a:p>
            <a:pPr>
              <a:buFont typeface="Wingdings" pitchFamily="2" charset="2"/>
              <a:buChar char="Ø"/>
            </a:pPr>
            <a:r>
              <a:rPr lang="en-US" sz="2000" smtClean="0"/>
              <a:t>INT </a:t>
            </a:r>
            <a:r>
              <a:rPr lang="en-US" sz="2000" smtClean="0">
                <a:sym typeface="Wingdings" pitchFamily="2" charset="2"/>
              </a:rPr>
              <a:t> Interrupt program execution</a:t>
            </a:r>
          </a:p>
          <a:p>
            <a:pPr>
              <a:buFont typeface="Wingdings" pitchFamily="2" charset="2"/>
              <a:buNone/>
            </a:pPr>
            <a:r>
              <a:rPr lang="en-US" sz="2000" smtClean="0"/>
              <a:t>	INT 3 </a:t>
            </a:r>
            <a:r>
              <a:rPr lang="en-US" sz="2000" smtClean="0">
                <a:sym typeface="Wingdings" pitchFamily="2" charset="2"/>
              </a:rPr>
              <a:t> Break-point Interrupt</a:t>
            </a:r>
          </a:p>
          <a:p>
            <a:pPr>
              <a:buFont typeface="Wingdings" pitchFamily="2" charset="2"/>
              <a:buNone/>
            </a:pPr>
            <a:r>
              <a:rPr lang="en-US" sz="2000" smtClean="0">
                <a:sym typeface="Wingdings" pitchFamily="2" charset="2"/>
              </a:rPr>
              <a:t>	INTO  Interrupt on overflow</a:t>
            </a:r>
          </a:p>
          <a:p>
            <a:pPr>
              <a:buFont typeface="Wingdings" pitchFamily="2" charset="2"/>
              <a:buNone/>
            </a:pPr>
            <a:r>
              <a:rPr lang="en-US" sz="2000" smtClean="0">
                <a:sym typeface="Wingdings" pitchFamily="2" charset="2"/>
              </a:rPr>
              <a:t>	IRET  Interrupt return</a:t>
            </a:r>
            <a:endParaRPr lang="en-US" sz="2000" smtClean="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7283" name="Slide Number Placeholder 5"/>
          <p:cNvSpPr>
            <a:spLocks noGrp="1"/>
          </p:cNvSpPr>
          <p:nvPr>
            <p:ph type="sldNum" sz="quarter" idx="12"/>
          </p:nvPr>
        </p:nvSpPr>
        <p:spPr>
          <a:noFill/>
        </p:spPr>
        <p:txBody>
          <a:bodyPr/>
          <a:lstStyle/>
          <a:p>
            <a:pPr>
              <a:defRPr/>
            </a:pPr>
            <a:fld id="{BBFE01F7-774D-4D48-9BF3-00FBCB2F736B}" type="slidenum">
              <a:rPr lang="en-US"/>
              <a:pPr>
                <a:defRPr/>
              </a:pPr>
              <a:t>104</a:t>
            </a:fld>
            <a:endParaRPr lang="en-US"/>
          </a:p>
        </p:txBody>
      </p:sp>
      <p:sp>
        <p:nvSpPr>
          <p:cNvPr id="101381" name="Rectangle 3"/>
          <p:cNvSpPr>
            <a:spLocks noGrp="1" noChangeArrowheads="1"/>
          </p:cNvSpPr>
          <p:nvPr>
            <p:ph sz="quarter" idx="1"/>
          </p:nvPr>
        </p:nvSpPr>
        <p:spPr>
          <a:xfrm>
            <a:off x="457200" y="1066800"/>
            <a:ext cx="8305800" cy="5334000"/>
          </a:xfrm>
        </p:spPr>
        <p:txBody>
          <a:bodyPr/>
          <a:lstStyle/>
          <a:p>
            <a:pPr>
              <a:buFont typeface="Wingdings" pitchFamily="2" charset="2"/>
              <a:buChar char="Ø"/>
            </a:pPr>
            <a:r>
              <a:rPr lang="en-US" sz="2000" b="1" dirty="0" smtClean="0">
                <a:solidFill>
                  <a:srgbClr val="0070C0"/>
                </a:solidFill>
              </a:rPr>
              <a:t>INT &lt;type&gt;</a:t>
            </a:r>
          </a:p>
          <a:p>
            <a:pPr lvl="1">
              <a:buFont typeface="Wingdings" pitchFamily="2" charset="2"/>
              <a:buChar char="v"/>
            </a:pPr>
            <a:r>
              <a:rPr lang="en-US" sz="2000" dirty="0" smtClean="0"/>
              <a:t>This instruction is a software interrupt and used to call a service procedure(or subroutine) on interrupt basis.</a:t>
            </a:r>
          </a:p>
          <a:p>
            <a:pPr lvl="1">
              <a:buFont typeface="Wingdings" pitchFamily="2" charset="2"/>
              <a:buChar char="v"/>
            </a:pPr>
            <a:r>
              <a:rPr lang="en-US" sz="2000" dirty="0" smtClean="0"/>
              <a:t>The type number is from 0 to 255.On execution of this instruction the contents of flag register, CS register and IP are pushed to stack, one by one after decrementing SP by 2 before each push operation.</a:t>
            </a:r>
          </a:p>
          <a:p>
            <a:pPr lvl="1">
              <a:buFont typeface="Wingdings" pitchFamily="2" charset="2"/>
              <a:buChar char="v"/>
            </a:pPr>
            <a:r>
              <a:rPr lang="en-US" sz="2000" dirty="0" smtClean="0"/>
              <a:t>The flags IF and TF are also cleared.</a:t>
            </a:r>
          </a:p>
          <a:p>
            <a:pPr lvl="1">
              <a:buFont typeface="Wingdings" pitchFamily="2" charset="2"/>
              <a:buChar char="v"/>
            </a:pPr>
            <a:r>
              <a:rPr lang="en-US" sz="2000" dirty="0" smtClean="0"/>
              <a:t>The effective vector address is calculated by multiplying the type number by 4.</a:t>
            </a:r>
          </a:p>
          <a:p>
            <a:pPr lvl="1">
              <a:buFont typeface="Wingdings" pitchFamily="2" charset="2"/>
              <a:buChar char="v"/>
            </a:pPr>
            <a:r>
              <a:rPr lang="en-US" sz="2000" dirty="0" smtClean="0"/>
              <a:t>The memory location pointed by vector address contain the address of interrupt service routine.</a:t>
            </a:r>
          </a:p>
          <a:p>
            <a:pPr lvl="1">
              <a:buFont typeface="Wingdings" pitchFamily="2" charset="2"/>
              <a:buChar char="v"/>
            </a:pPr>
            <a:r>
              <a:rPr lang="en-US" sz="2000" dirty="0" smtClean="0"/>
              <a:t>The 1</a:t>
            </a:r>
            <a:r>
              <a:rPr lang="en-US" sz="2000" baseline="30000" dirty="0" smtClean="0"/>
              <a:t>st</a:t>
            </a:r>
            <a:r>
              <a:rPr lang="en-US" sz="2000" dirty="0" smtClean="0"/>
              <a:t> word pointed by the calculated vector address is moved to IP and the next word is moved to IP and the next word is moved to CS register.</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8307" name="Slide Number Placeholder 5"/>
          <p:cNvSpPr>
            <a:spLocks noGrp="1"/>
          </p:cNvSpPr>
          <p:nvPr>
            <p:ph type="sldNum" sz="quarter" idx="12"/>
          </p:nvPr>
        </p:nvSpPr>
        <p:spPr>
          <a:noFill/>
        </p:spPr>
        <p:txBody>
          <a:bodyPr/>
          <a:lstStyle/>
          <a:p>
            <a:pPr>
              <a:defRPr/>
            </a:pPr>
            <a:fld id="{2CB47312-074A-4C1F-BC19-FD17BA052939}" type="slidenum">
              <a:rPr lang="en-US"/>
              <a:pPr>
                <a:defRPr/>
              </a:pPr>
              <a:t>105</a:t>
            </a:fld>
            <a:endParaRPr lang="en-US"/>
          </a:p>
        </p:txBody>
      </p:sp>
      <p:sp>
        <p:nvSpPr>
          <p:cNvPr id="102405" name="Rectangle 3"/>
          <p:cNvSpPr>
            <a:spLocks noGrp="1" noChangeArrowheads="1"/>
          </p:cNvSpPr>
          <p:nvPr>
            <p:ph sz="quarter" idx="1"/>
          </p:nvPr>
        </p:nvSpPr>
        <p:spPr>
          <a:xfrm>
            <a:off x="457200" y="1066800"/>
            <a:ext cx="8305800" cy="5334000"/>
          </a:xfrm>
        </p:spPr>
        <p:txBody>
          <a:bodyPr/>
          <a:lstStyle/>
          <a:p>
            <a:pPr>
              <a:buFont typeface="Wingdings" pitchFamily="2" charset="2"/>
              <a:buChar char="Ø"/>
            </a:pPr>
            <a:r>
              <a:rPr lang="en-US" sz="2000" smtClean="0"/>
              <a:t>(SP) </a:t>
            </a:r>
            <a:r>
              <a:rPr lang="en-US" sz="2000" smtClean="0">
                <a:sym typeface="Wingdings" pitchFamily="2" charset="2"/>
              </a:rPr>
              <a:t> (SP) – 2</a:t>
            </a:r>
          </a:p>
          <a:p>
            <a:pPr>
              <a:buFont typeface="Wingdings" pitchFamily="2" charset="2"/>
              <a:buNone/>
            </a:pPr>
            <a:r>
              <a:rPr lang="en-US" sz="2000" smtClean="0"/>
              <a:t>	(MA</a:t>
            </a:r>
            <a:r>
              <a:rPr lang="en-US" sz="2000" baseline="-25000" smtClean="0"/>
              <a:t>S</a:t>
            </a:r>
            <a:r>
              <a:rPr lang="en-US" sz="2000" smtClean="0"/>
              <a:t>) </a:t>
            </a:r>
            <a:r>
              <a:rPr lang="en-US" sz="2000" smtClean="0">
                <a:sym typeface="Wingdings" pitchFamily="2" charset="2"/>
              </a:rPr>
              <a:t> (flags)</a:t>
            </a:r>
          </a:p>
          <a:p>
            <a:pPr>
              <a:buFont typeface="Wingdings" pitchFamily="2" charset="2"/>
              <a:buNone/>
            </a:pPr>
            <a:r>
              <a:rPr lang="en-US" sz="2000" smtClean="0">
                <a:sym typeface="Wingdings" pitchFamily="2" charset="2"/>
              </a:rPr>
              <a:t>	(SP)  (SP) –2</a:t>
            </a:r>
          </a:p>
          <a:p>
            <a:pPr>
              <a:buFont typeface="Wingdings" pitchFamily="2" charset="2"/>
              <a:buNone/>
            </a:pPr>
            <a:r>
              <a:rPr lang="en-US" sz="2000" smtClean="0">
                <a:sym typeface="Wingdings" pitchFamily="2" charset="2"/>
              </a:rPr>
              <a:t>	(MA</a:t>
            </a:r>
            <a:r>
              <a:rPr lang="en-US" sz="2000" baseline="-25000" smtClean="0">
                <a:sym typeface="Wingdings" pitchFamily="2" charset="2"/>
              </a:rPr>
              <a:t>S</a:t>
            </a:r>
            <a:r>
              <a:rPr lang="en-US" sz="2000" smtClean="0">
                <a:sym typeface="Wingdings" pitchFamily="2" charset="2"/>
              </a:rPr>
              <a:t>)  (CS)</a:t>
            </a:r>
          </a:p>
          <a:p>
            <a:pPr>
              <a:buFont typeface="Wingdings" pitchFamily="2" charset="2"/>
              <a:buNone/>
            </a:pPr>
            <a:r>
              <a:rPr lang="en-US" sz="2000" smtClean="0">
                <a:sym typeface="Wingdings" pitchFamily="2" charset="2"/>
              </a:rPr>
              <a:t>	(SP)  (SP) –2</a:t>
            </a:r>
          </a:p>
          <a:p>
            <a:pPr>
              <a:buFont typeface="Wingdings" pitchFamily="2" charset="2"/>
              <a:buNone/>
            </a:pPr>
            <a:r>
              <a:rPr lang="en-US" sz="2000" smtClean="0">
                <a:sym typeface="Wingdings" pitchFamily="2" charset="2"/>
              </a:rPr>
              <a:t>	(MA</a:t>
            </a:r>
            <a:r>
              <a:rPr lang="en-US" sz="2000" baseline="-25000" smtClean="0">
                <a:sym typeface="Wingdings" pitchFamily="2" charset="2"/>
              </a:rPr>
              <a:t>S</a:t>
            </a:r>
            <a:r>
              <a:rPr lang="en-US" sz="2000" smtClean="0">
                <a:sym typeface="Wingdings" pitchFamily="2" charset="2"/>
              </a:rPr>
              <a:t>)  (IP)</a:t>
            </a:r>
          </a:p>
          <a:p>
            <a:pPr>
              <a:buFont typeface="Wingdings" pitchFamily="2" charset="2"/>
              <a:buNone/>
            </a:pPr>
            <a:r>
              <a:rPr lang="en-US" sz="2000" smtClean="0">
                <a:sym typeface="Wingdings" pitchFamily="2" charset="2"/>
              </a:rPr>
              <a:t>	(IP)  (0000 : (Type X 4))</a:t>
            </a:r>
          </a:p>
          <a:p>
            <a:pPr>
              <a:buFont typeface="Wingdings" pitchFamily="2" charset="2"/>
              <a:buNone/>
            </a:pPr>
            <a:r>
              <a:rPr lang="en-US" sz="2000" smtClean="0">
                <a:sym typeface="Wingdings" pitchFamily="2" charset="2"/>
              </a:rPr>
              <a:t>	(CS)  ( 0000 : ( Type X 4) + 2)</a:t>
            </a:r>
          </a:p>
          <a:p>
            <a:pPr>
              <a:buFont typeface="Wingdings" pitchFamily="2" charset="2"/>
              <a:buNone/>
            </a:pPr>
            <a:r>
              <a:rPr lang="en-US" sz="2000" smtClean="0">
                <a:sym typeface="Wingdings" pitchFamily="2" charset="2"/>
              </a:rPr>
              <a:t>	IF  0; TF  0</a:t>
            </a:r>
          </a:p>
          <a:p>
            <a:pPr>
              <a:buFont typeface="Wingdings" pitchFamily="2" charset="2"/>
              <a:buNone/>
            </a:pPr>
            <a:endParaRPr lang="en-US" sz="2000" smtClean="0">
              <a:sym typeface="Wingdings" pitchFamily="2" charset="2"/>
            </a:endParaRPr>
          </a:p>
          <a:p>
            <a:pPr>
              <a:buFont typeface="Wingdings" pitchFamily="2" charset="2"/>
              <a:buNone/>
            </a:pPr>
            <a:r>
              <a:rPr lang="en-US" sz="2000" smtClean="0">
                <a:sym typeface="Wingdings" pitchFamily="2" charset="2"/>
              </a:rPr>
              <a:t>	For each push operation stack memory is given by</a:t>
            </a:r>
          </a:p>
          <a:p>
            <a:pPr>
              <a:buFont typeface="Wingdings" pitchFamily="2" charset="2"/>
              <a:buNone/>
            </a:pPr>
            <a:r>
              <a:rPr lang="en-US" sz="2000" smtClean="0">
                <a:sym typeface="Wingdings" pitchFamily="2" charset="2"/>
              </a:rPr>
              <a:t>		MA</a:t>
            </a:r>
            <a:r>
              <a:rPr lang="en-US" sz="2000" baseline="-25000" smtClean="0">
                <a:sym typeface="Wingdings" pitchFamily="2" charset="2"/>
              </a:rPr>
              <a:t>S</a:t>
            </a:r>
            <a:r>
              <a:rPr lang="en-US" sz="2000" smtClean="0">
                <a:sym typeface="Wingdings" pitchFamily="2" charset="2"/>
              </a:rPr>
              <a:t> = (SS) X 16</a:t>
            </a:r>
            <a:r>
              <a:rPr lang="en-US" sz="2000" baseline="-25000" smtClean="0">
                <a:sym typeface="Wingdings" pitchFamily="2" charset="2"/>
              </a:rPr>
              <a:t>10</a:t>
            </a:r>
            <a:r>
              <a:rPr lang="en-US" sz="2000" smtClean="0">
                <a:sym typeface="Wingdings" pitchFamily="2" charset="2"/>
              </a:rPr>
              <a:t> + (SP)</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9331" name="Slide Number Placeholder 5"/>
          <p:cNvSpPr>
            <a:spLocks noGrp="1"/>
          </p:cNvSpPr>
          <p:nvPr>
            <p:ph type="sldNum" sz="quarter" idx="12"/>
          </p:nvPr>
        </p:nvSpPr>
        <p:spPr>
          <a:noFill/>
        </p:spPr>
        <p:txBody>
          <a:bodyPr/>
          <a:lstStyle/>
          <a:p>
            <a:pPr>
              <a:defRPr/>
            </a:pPr>
            <a:fld id="{C01FC585-CFB2-47BE-BA23-44794689958C}" type="slidenum">
              <a:rPr lang="en-US"/>
              <a:pPr>
                <a:defRPr/>
              </a:pPr>
              <a:t>106</a:t>
            </a:fld>
            <a:endParaRPr lang="en-US"/>
          </a:p>
        </p:txBody>
      </p:sp>
      <p:sp>
        <p:nvSpPr>
          <p:cNvPr id="103429" name="Rectangle 3"/>
          <p:cNvSpPr>
            <a:spLocks noGrp="1" noChangeArrowheads="1"/>
          </p:cNvSpPr>
          <p:nvPr>
            <p:ph sz="quarter" idx="1"/>
          </p:nvPr>
        </p:nvSpPr>
        <p:spPr>
          <a:xfrm>
            <a:off x="457200" y="1066800"/>
            <a:ext cx="8305800" cy="5334000"/>
          </a:xfrm>
        </p:spPr>
        <p:txBody>
          <a:bodyPr/>
          <a:lstStyle/>
          <a:p>
            <a:pPr marL="609600" indent="-609600">
              <a:buFont typeface="Wingdings" pitchFamily="2" charset="2"/>
              <a:buChar char="Ø"/>
            </a:pPr>
            <a:r>
              <a:rPr lang="en-US" sz="2000" dirty="0" smtClean="0"/>
              <a:t>The sequence operations for executing INT instruction by 8086:</a:t>
            </a:r>
          </a:p>
          <a:p>
            <a:pPr marL="990600" lvl="1" indent="-533400">
              <a:buFont typeface="Wingdings" pitchFamily="2" charset="2"/>
              <a:buAutoNum type="arabicPeriod"/>
            </a:pPr>
            <a:r>
              <a:rPr lang="en-US" sz="2000" dirty="0" smtClean="0"/>
              <a:t>Decrement the stack pointer by 2 and push the flags on to the stack.</a:t>
            </a:r>
          </a:p>
          <a:p>
            <a:pPr marL="990600" lvl="1" indent="-533400">
              <a:buFont typeface="Wingdings" pitchFamily="2" charset="2"/>
              <a:buAutoNum type="arabicPeriod"/>
            </a:pPr>
            <a:r>
              <a:rPr lang="en-US" sz="2000" dirty="0" smtClean="0"/>
              <a:t>Decrement the stack pointer by 2 and push the contents of CS on to the stack.</a:t>
            </a:r>
          </a:p>
          <a:p>
            <a:pPr marL="990600" lvl="1" indent="-533400">
              <a:buFont typeface="Wingdings" pitchFamily="2" charset="2"/>
              <a:buAutoNum type="arabicPeriod"/>
            </a:pPr>
            <a:r>
              <a:rPr lang="en-US" sz="2000" dirty="0" smtClean="0"/>
              <a:t>Decrement</a:t>
            </a:r>
            <a:r>
              <a:rPr lang="en-US" sz="1800" dirty="0" smtClean="0"/>
              <a:t> </a:t>
            </a:r>
            <a:r>
              <a:rPr lang="en-US" sz="2000" dirty="0" smtClean="0"/>
              <a:t>the stack pointer by 2 and push the offset of the next instruction after the INT number instruction on to the stack.</a:t>
            </a:r>
          </a:p>
          <a:p>
            <a:pPr marL="990600" lvl="1" indent="-533400">
              <a:buFont typeface="Wingdings" pitchFamily="2" charset="2"/>
              <a:buAutoNum type="arabicPeriod"/>
            </a:pPr>
            <a:r>
              <a:rPr lang="en-US" sz="2000" dirty="0" smtClean="0"/>
              <a:t>Get a new value for IP from an absolute memory address of 4-times the type specified in the </a:t>
            </a:r>
            <a:r>
              <a:rPr lang="en-US" sz="2000" dirty="0" err="1" smtClean="0"/>
              <a:t>instruction.EX</a:t>
            </a:r>
            <a:r>
              <a:rPr lang="en-US" sz="2000" dirty="0" smtClean="0"/>
              <a:t> : For INT 8 the new IP value will be read from address 00020H</a:t>
            </a:r>
          </a:p>
          <a:p>
            <a:pPr marL="990600" lvl="1" indent="-533400">
              <a:buFont typeface="Wingdings" pitchFamily="2" charset="2"/>
              <a:buAutoNum type="arabicPeriod"/>
            </a:pPr>
            <a:r>
              <a:rPr lang="en-US" sz="2000" dirty="0" smtClean="0"/>
              <a:t>Get a new value for CS from an absolute memory address of 4-times the type specified in the instruction + 2; FOR INT 8 instruction the new CS value will be read from 00022H location</a:t>
            </a:r>
          </a:p>
          <a:p>
            <a:pPr marL="990600" lvl="1" indent="-533400">
              <a:buFont typeface="Wingdings" pitchFamily="2" charset="2"/>
              <a:buAutoNum type="arabicPeriod"/>
            </a:pPr>
            <a:r>
              <a:rPr lang="en-US" sz="2000" dirty="0" smtClean="0"/>
              <a:t>Reset both IF and TF flags but other flags are not affected by INT instruction</a:t>
            </a:r>
            <a:endParaRPr lang="en-US" sz="1800" dirty="0" smtClean="0"/>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100355" name="Slide Number Placeholder 5"/>
          <p:cNvSpPr>
            <a:spLocks noGrp="1"/>
          </p:cNvSpPr>
          <p:nvPr>
            <p:ph type="sldNum" sz="quarter" idx="12"/>
          </p:nvPr>
        </p:nvSpPr>
        <p:spPr>
          <a:noFill/>
        </p:spPr>
        <p:txBody>
          <a:bodyPr/>
          <a:lstStyle/>
          <a:p>
            <a:pPr>
              <a:defRPr/>
            </a:pPr>
            <a:fld id="{0C1646B9-94C1-4197-BED8-E39DBA141DD5}" type="slidenum">
              <a:rPr lang="en-US"/>
              <a:pPr>
                <a:defRPr/>
              </a:pPr>
              <a:t>107</a:t>
            </a:fld>
            <a:endParaRPr lang="en-US"/>
          </a:p>
        </p:txBody>
      </p:sp>
      <p:sp>
        <p:nvSpPr>
          <p:cNvPr id="104453" name="Rectangle 3"/>
          <p:cNvSpPr>
            <a:spLocks noGrp="1" noChangeArrowheads="1"/>
          </p:cNvSpPr>
          <p:nvPr>
            <p:ph sz="quarter" idx="1"/>
          </p:nvPr>
        </p:nvSpPr>
        <p:spPr>
          <a:xfrm>
            <a:off x="457200" y="1066800"/>
            <a:ext cx="8305800" cy="5334000"/>
          </a:xfrm>
        </p:spPr>
        <p:txBody>
          <a:bodyPr/>
          <a:lstStyle/>
          <a:p>
            <a:pPr>
              <a:lnSpc>
                <a:spcPct val="90000"/>
              </a:lnSpc>
              <a:buFont typeface="Wingdings" pitchFamily="2" charset="2"/>
              <a:buChar char="Ø"/>
            </a:pPr>
            <a:r>
              <a:rPr lang="en-US" sz="2000" b="1" dirty="0" smtClean="0">
                <a:solidFill>
                  <a:srgbClr val="0070C0"/>
                </a:solidFill>
              </a:rPr>
              <a:t>INT 3H</a:t>
            </a:r>
          </a:p>
          <a:p>
            <a:pPr lvl="1">
              <a:lnSpc>
                <a:spcPct val="90000"/>
              </a:lnSpc>
              <a:buFont typeface="Wingdings" pitchFamily="2" charset="2"/>
              <a:buChar char="v"/>
            </a:pPr>
            <a:r>
              <a:rPr lang="en-US" sz="2000" dirty="0" smtClean="0"/>
              <a:t>This instruction is a special type of software interrupt which has the single byte code of CC</a:t>
            </a:r>
            <a:r>
              <a:rPr lang="en-US" sz="2000" baseline="-25000" dirty="0" smtClean="0"/>
              <a:t>H</a:t>
            </a:r>
            <a:r>
              <a:rPr lang="en-US" sz="2000" dirty="0" smtClean="0"/>
              <a:t>.</a:t>
            </a:r>
          </a:p>
          <a:p>
            <a:pPr lvl="1">
              <a:lnSpc>
                <a:spcPct val="90000"/>
              </a:lnSpc>
              <a:buFont typeface="Wingdings" pitchFamily="2" charset="2"/>
              <a:buChar char="v"/>
            </a:pPr>
            <a:r>
              <a:rPr lang="en-US" sz="2000" dirty="0" smtClean="0"/>
              <a:t>Many systems use this as a break point instruction.</a:t>
            </a:r>
          </a:p>
          <a:p>
            <a:pPr lvl="1">
              <a:lnSpc>
                <a:spcPct val="90000"/>
              </a:lnSpc>
              <a:buFont typeface="Wingdings" pitchFamily="2" charset="2"/>
              <a:buChar char="v"/>
            </a:pPr>
            <a:r>
              <a:rPr lang="en-US" sz="2000" dirty="0" smtClean="0"/>
              <a:t>The operations performed by this instruction is same as that of type-3 interrupt.</a:t>
            </a:r>
          </a:p>
          <a:p>
            <a:pPr>
              <a:lnSpc>
                <a:spcPct val="90000"/>
              </a:lnSpc>
              <a:buFont typeface="Wingdings" pitchFamily="2" charset="2"/>
              <a:buChar char="Ø"/>
            </a:pPr>
            <a:r>
              <a:rPr lang="en-US" sz="2000" dirty="0" smtClean="0"/>
              <a:t>(SP) </a:t>
            </a:r>
            <a:r>
              <a:rPr lang="en-US" sz="2000" dirty="0" smtClean="0">
                <a:sym typeface="Wingdings" pitchFamily="2" charset="2"/>
              </a:rPr>
              <a:t> (SP) – 2</a:t>
            </a:r>
          </a:p>
          <a:p>
            <a:pPr>
              <a:lnSpc>
                <a:spcPct val="90000"/>
              </a:lnSpc>
              <a:buFont typeface="Wingdings" pitchFamily="2" charset="2"/>
              <a:buNone/>
            </a:pPr>
            <a:r>
              <a:rPr lang="en-US" sz="2000" dirty="0" smtClean="0"/>
              <a:t>	(MA</a:t>
            </a:r>
            <a:r>
              <a:rPr lang="en-US" sz="2000" baseline="-25000" dirty="0" smtClean="0"/>
              <a:t>S</a:t>
            </a:r>
            <a:r>
              <a:rPr lang="en-US" sz="2000" dirty="0" smtClean="0"/>
              <a:t>) </a:t>
            </a:r>
            <a:r>
              <a:rPr lang="en-US" sz="2000" dirty="0" smtClean="0">
                <a:sym typeface="Wingdings" pitchFamily="2" charset="2"/>
              </a:rPr>
              <a:t> (flags)</a:t>
            </a:r>
          </a:p>
          <a:p>
            <a:pPr>
              <a:lnSpc>
                <a:spcPct val="90000"/>
              </a:lnSpc>
              <a:buFont typeface="Wingdings" pitchFamily="2" charset="2"/>
              <a:buNone/>
            </a:pPr>
            <a:r>
              <a:rPr lang="en-US" sz="2000" dirty="0" smtClean="0">
                <a:sym typeface="Wingdings" pitchFamily="2" charset="2"/>
              </a:rPr>
              <a:t>	(SP)  (SP) –2</a:t>
            </a:r>
          </a:p>
          <a:p>
            <a:pPr>
              <a:lnSpc>
                <a:spcPct val="90000"/>
              </a:lnSpc>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(CS)</a:t>
            </a:r>
          </a:p>
          <a:p>
            <a:pPr>
              <a:lnSpc>
                <a:spcPct val="90000"/>
              </a:lnSpc>
              <a:buFont typeface="Wingdings" pitchFamily="2" charset="2"/>
              <a:buNone/>
            </a:pPr>
            <a:r>
              <a:rPr lang="en-US" sz="2000" dirty="0" smtClean="0">
                <a:sym typeface="Wingdings" pitchFamily="2" charset="2"/>
              </a:rPr>
              <a:t>	(SP)  (SP) –2</a:t>
            </a:r>
          </a:p>
          <a:p>
            <a:pPr>
              <a:lnSpc>
                <a:spcPct val="90000"/>
              </a:lnSpc>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(IP)</a:t>
            </a:r>
          </a:p>
          <a:p>
            <a:pPr>
              <a:lnSpc>
                <a:spcPct val="90000"/>
              </a:lnSpc>
              <a:buFont typeface="Wingdings" pitchFamily="2" charset="2"/>
              <a:buNone/>
            </a:pPr>
            <a:r>
              <a:rPr lang="en-US" sz="2000" dirty="0" smtClean="0">
                <a:sym typeface="Wingdings" pitchFamily="2" charset="2"/>
              </a:rPr>
              <a:t>	(IP)  (0000C</a:t>
            </a:r>
            <a:r>
              <a:rPr lang="en-US" sz="2000" baseline="-25000" dirty="0" smtClean="0">
                <a:sym typeface="Wingdings" pitchFamily="2" charset="2"/>
              </a:rPr>
              <a:t>H</a:t>
            </a:r>
            <a:r>
              <a:rPr lang="en-US" sz="2000" dirty="0" smtClean="0">
                <a:sym typeface="Wingdings" pitchFamily="2" charset="2"/>
              </a:rPr>
              <a:t>)	; 3 X 4 = 12 i.e. 0CH</a:t>
            </a:r>
          </a:p>
          <a:p>
            <a:pPr>
              <a:lnSpc>
                <a:spcPct val="90000"/>
              </a:lnSpc>
              <a:buFont typeface="Wingdings" pitchFamily="2" charset="2"/>
              <a:buNone/>
            </a:pPr>
            <a:r>
              <a:rPr lang="en-US" sz="2000" dirty="0" smtClean="0">
                <a:sym typeface="Wingdings" pitchFamily="2" charset="2"/>
              </a:rPr>
              <a:t>	(CS)  ( 0000E</a:t>
            </a:r>
            <a:r>
              <a:rPr lang="en-US" sz="2000" baseline="-25000" dirty="0" smtClean="0">
                <a:sym typeface="Wingdings" pitchFamily="2" charset="2"/>
              </a:rPr>
              <a:t>H</a:t>
            </a:r>
            <a:r>
              <a:rPr lang="en-US" sz="2000" dirty="0" smtClean="0">
                <a:sym typeface="Wingdings" pitchFamily="2" charset="2"/>
              </a:rPr>
              <a:t>)	 ; 12 + 2 = 14 i.e. 0EH</a:t>
            </a:r>
          </a:p>
          <a:p>
            <a:pPr>
              <a:lnSpc>
                <a:spcPct val="90000"/>
              </a:lnSpc>
              <a:buFont typeface="Wingdings" pitchFamily="2" charset="2"/>
              <a:buNone/>
            </a:pPr>
            <a:r>
              <a:rPr lang="en-US" sz="2000" dirty="0" smtClean="0">
                <a:sym typeface="Wingdings" pitchFamily="2" charset="2"/>
              </a:rPr>
              <a:t>	IF  0; TF  0</a:t>
            </a:r>
          </a:p>
          <a:p>
            <a:pPr>
              <a:lnSpc>
                <a:spcPct val="90000"/>
              </a:lnSpc>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 for each PUSH operation.</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101379" name="Slide Number Placeholder 5"/>
          <p:cNvSpPr>
            <a:spLocks noGrp="1"/>
          </p:cNvSpPr>
          <p:nvPr>
            <p:ph type="sldNum" sz="quarter" idx="12"/>
          </p:nvPr>
        </p:nvSpPr>
        <p:spPr>
          <a:noFill/>
        </p:spPr>
        <p:txBody>
          <a:bodyPr/>
          <a:lstStyle/>
          <a:p>
            <a:pPr>
              <a:defRPr/>
            </a:pPr>
            <a:fld id="{F8A8EFB7-7764-4CA1-ADEE-EA6BAF0F4861}" type="slidenum">
              <a:rPr lang="en-US"/>
              <a:pPr>
                <a:defRPr/>
              </a:pPr>
              <a:t>108</a:t>
            </a:fld>
            <a:endParaRPr lang="en-US"/>
          </a:p>
        </p:txBody>
      </p:sp>
      <p:sp>
        <p:nvSpPr>
          <p:cNvPr id="105477" name="Rectangle 3"/>
          <p:cNvSpPr>
            <a:spLocks noGrp="1" noChangeArrowheads="1"/>
          </p:cNvSpPr>
          <p:nvPr>
            <p:ph sz="quarter" idx="1"/>
          </p:nvPr>
        </p:nvSpPr>
        <p:spPr>
          <a:xfrm>
            <a:off x="457200" y="1066800"/>
            <a:ext cx="8305800" cy="5334000"/>
          </a:xfrm>
        </p:spPr>
        <p:txBody>
          <a:bodyPr/>
          <a:lstStyle/>
          <a:p>
            <a:pPr>
              <a:buFont typeface="Wingdings" pitchFamily="2" charset="2"/>
              <a:buChar char="Ø"/>
            </a:pPr>
            <a:r>
              <a:rPr lang="en-US" sz="2000" b="1" dirty="0" smtClean="0">
                <a:solidFill>
                  <a:srgbClr val="0070C0"/>
                </a:solidFill>
              </a:rPr>
              <a:t>INTO </a:t>
            </a:r>
          </a:p>
          <a:p>
            <a:pPr>
              <a:buFont typeface="Wingdings" pitchFamily="2" charset="2"/>
              <a:buNone/>
            </a:pPr>
            <a:r>
              <a:rPr lang="en-US" sz="2000" dirty="0" smtClean="0"/>
              <a:t>	If overflow flag (OF) is 1, then type-4 interrupt is performed.</a:t>
            </a:r>
          </a:p>
          <a:p>
            <a:pPr>
              <a:buFont typeface="Wingdings" pitchFamily="2" charset="2"/>
              <a:buNone/>
            </a:pPr>
            <a:r>
              <a:rPr lang="en-US" sz="2000" dirty="0" smtClean="0"/>
              <a:t>	If OF = 1, then following operation are performed.</a:t>
            </a:r>
          </a:p>
          <a:p>
            <a:pPr>
              <a:buFont typeface="Wingdings" pitchFamily="2" charset="2"/>
              <a:buNone/>
            </a:pPr>
            <a:r>
              <a:rPr lang="en-US" sz="2000" dirty="0" smtClean="0"/>
              <a:t>	(SP) </a:t>
            </a:r>
            <a:r>
              <a:rPr lang="en-US" sz="2000" dirty="0" smtClean="0">
                <a:sym typeface="Wingdings" pitchFamily="2" charset="2"/>
              </a:rPr>
              <a:t> (SP) – 2</a:t>
            </a:r>
          </a:p>
          <a:p>
            <a:pPr>
              <a:buFont typeface="Wingdings" pitchFamily="2" charset="2"/>
              <a:buNone/>
            </a:pPr>
            <a:r>
              <a:rPr lang="en-US" sz="2000" dirty="0" smtClean="0"/>
              <a:t>	(MA</a:t>
            </a:r>
            <a:r>
              <a:rPr lang="en-US" sz="2000" baseline="-25000" dirty="0" smtClean="0"/>
              <a:t>S</a:t>
            </a:r>
            <a:r>
              <a:rPr lang="en-US" sz="2000" dirty="0" smtClean="0"/>
              <a:t>) </a:t>
            </a:r>
            <a:r>
              <a:rPr lang="en-US" sz="2000" dirty="0" smtClean="0">
                <a:sym typeface="Wingdings" pitchFamily="2" charset="2"/>
              </a:rPr>
              <a:t> (flags)</a:t>
            </a:r>
          </a:p>
          <a:p>
            <a:pPr>
              <a:buFont typeface="Wingdings" pitchFamily="2" charset="2"/>
              <a:buNone/>
            </a:pPr>
            <a:r>
              <a:rPr lang="en-US" sz="2000" dirty="0" smtClean="0">
                <a:sym typeface="Wingdings" pitchFamily="2" charset="2"/>
              </a:rPr>
              <a:t>	(SP)  (SP) –2</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(CS)</a:t>
            </a:r>
          </a:p>
          <a:p>
            <a:pPr>
              <a:buFont typeface="Wingdings" pitchFamily="2" charset="2"/>
              <a:buNone/>
            </a:pPr>
            <a:r>
              <a:rPr lang="en-US" sz="2000" dirty="0" smtClean="0">
                <a:sym typeface="Wingdings" pitchFamily="2" charset="2"/>
              </a:rPr>
              <a:t>	(SP)  (SP) –2</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(IP)</a:t>
            </a:r>
          </a:p>
          <a:p>
            <a:pPr>
              <a:buFont typeface="Wingdings" pitchFamily="2" charset="2"/>
              <a:buNone/>
            </a:pPr>
            <a:r>
              <a:rPr lang="en-US" sz="2000" dirty="0" smtClean="0">
                <a:sym typeface="Wingdings" pitchFamily="2" charset="2"/>
              </a:rPr>
              <a:t>	(IP)  (00010</a:t>
            </a:r>
            <a:r>
              <a:rPr lang="en-US" sz="2000" baseline="-25000" dirty="0" smtClean="0">
                <a:sym typeface="Wingdings" pitchFamily="2" charset="2"/>
              </a:rPr>
              <a:t>H</a:t>
            </a:r>
            <a:r>
              <a:rPr lang="en-US" sz="2000" dirty="0" smtClean="0">
                <a:sym typeface="Wingdings" pitchFamily="2" charset="2"/>
              </a:rPr>
              <a:t>)	; 4 X 4 = 16 i.e. 10H</a:t>
            </a:r>
          </a:p>
          <a:p>
            <a:pPr>
              <a:buFont typeface="Wingdings" pitchFamily="2" charset="2"/>
              <a:buNone/>
            </a:pPr>
            <a:r>
              <a:rPr lang="en-US" sz="2000" dirty="0" smtClean="0">
                <a:sym typeface="Wingdings" pitchFamily="2" charset="2"/>
              </a:rPr>
              <a:t>	(CS)  ( 00012</a:t>
            </a:r>
            <a:r>
              <a:rPr lang="en-US" sz="2000" baseline="-25000" dirty="0" smtClean="0">
                <a:sym typeface="Wingdings" pitchFamily="2" charset="2"/>
              </a:rPr>
              <a:t>H</a:t>
            </a:r>
            <a:r>
              <a:rPr lang="en-US" sz="2000" dirty="0" smtClean="0">
                <a:sym typeface="Wingdings" pitchFamily="2" charset="2"/>
              </a:rPr>
              <a:t>)	 ; 16 + 2 = 18 i.e. 12H</a:t>
            </a:r>
          </a:p>
          <a:p>
            <a:pPr>
              <a:buFont typeface="Wingdings" pitchFamily="2" charset="2"/>
              <a:buNone/>
            </a:pPr>
            <a:r>
              <a:rPr lang="en-US" sz="2000" dirty="0" smtClean="0">
                <a:sym typeface="Wingdings" pitchFamily="2" charset="2"/>
              </a:rPr>
              <a:t>	IF  0; TF  0</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 for each PUSH operation.</a:t>
            </a:r>
          </a:p>
          <a:p>
            <a:pPr>
              <a:buFont typeface="Wingdings" pitchFamily="2" charset="2"/>
              <a:buNone/>
            </a:pPr>
            <a:endParaRPr lang="en-US" sz="2000" dirty="0" smtClean="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102403" name="Slide Number Placeholder 5"/>
          <p:cNvSpPr>
            <a:spLocks noGrp="1"/>
          </p:cNvSpPr>
          <p:nvPr>
            <p:ph type="sldNum" sz="quarter" idx="12"/>
          </p:nvPr>
        </p:nvSpPr>
        <p:spPr>
          <a:noFill/>
        </p:spPr>
        <p:txBody>
          <a:bodyPr/>
          <a:lstStyle/>
          <a:p>
            <a:pPr>
              <a:defRPr/>
            </a:pPr>
            <a:fld id="{222D493F-C5F9-4D0B-B488-2B3AF11004E5}" type="slidenum">
              <a:rPr lang="en-US"/>
              <a:pPr>
                <a:defRPr/>
              </a:pPr>
              <a:t>109</a:t>
            </a:fld>
            <a:endParaRPr lang="en-US"/>
          </a:p>
        </p:txBody>
      </p:sp>
      <p:sp>
        <p:nvSpPr>
          <p:cNvPr id="106501" name="Rectangle 3"/>
          <p:cNvSpPr>
            <a:spLocks noGrp="1" noChangeArrowheads="1"/>
          </p:cNvSpPr>
          <p:nvPr>
            <p:ph sz="quarter" idx="1"/>
          </p:nvPr>
        </p:nvSpPr>
        <p:spPr>
          <a:xfrm>
            <a:off x="457200" y="1066800"/>
            <a:ext cx="8305800" cy="5334000"/>
          </a:xfrm>
        </p:spPr>
        <p:txBody>
          <a:bodyPr/>
          <a:lstStyle/>
          <a:p>
            <a:pPr>
              <a:buFont typeface="Wingdings" pitchFamily="2" charset="2"/>
              <a:buChar char="Ø"/>
            </a:pPr>
            <a:r>
              <a:rPr lang="en-US" sz="2000" b="1" dirty="0" smtClean="0">
                <a:solidFill>
                  <a:srgbClr val="0070C0"/>
                </a:solidFill>
              </a:rPr>
              <a:t>IRET </a:t>
            </a:r>
          </a:p>
          <a:p>
            <a:pPr>
              <a:buFont typeface="Wingdings" pitchFamily="2" charset="2"/>
              <a:buNone/>
            </a:pPr>
            <a:r>
              <a:rPr lang="en-US" sz="2400" dirty="0" smtClean="0"/>
              <a:t>	</a:t>
            </a:r>
            <a:r>
              <a:rPr lang="en-US" sz="2000" dirty="0" smtClean="0"/>
              <a:t>This instruction is used to terminate an interrupt service procedure and transfer the program control back to main program.</a:t>
            </a:r>
          </a:p>
          <a:p>
            <a:pPr>
              <a:buFont typeface="Wingdings" pitchFamily="2" charset="2"/>
              <a:buNone/>
            </a:pPr>
            <a:r>
              <a:rPr lang="en-US" sz="2000" dirty="0" smtClean="0"/>
              <a:t>	On execution of this instruction the contents of top of the stack (pointed by SP) are moved (popped) to IP , CS and Flag registers one by one</a:t>
            </a:r>
          </a:p>
          <a:p>
            <a:pPr>
              <a:buFont typeface="Wingdings" pitchFamily="2" charset="2"/>
              <a:buNone/>
            </a:pPr>
            <a:r>
              <a:rPr lang="en-US" sz="2000" dirty="0" smtClean="0"/>
              <a:t>	After each pop operation the SP is incremented by 2.</a:t>
            </a:r>
          </a:p>
          <a:p>
            <a:pPr>
              <a:buFont typeface="Wingdings" pitchFamily="2" charset="2"/>
              <a:buNone/>
            </a:pPr>
            <a:r>
              <a:rPr lang="en-US" sz="2000" dirty="0" smtClean="0"/>
              <a:t>	The RET instruction should not be used to return from procedures because the RET instruction does not copy the flags from the stack back to the flag register.</a:t>
            </a:r>
          </a:p>
          <a:p>
            <a:pPr>
              <a:buFont typeface="Wingdings" pitchFamily="2" charset="2"/>
              <a:buNone/>
            </a:pPr>
            <a:r>
              <a:rPr lang="en-US" sz="2000" dirty="0" smtClean="0"/>
              <a:t>	(IP) </a:t>
            </a: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(SP)  (SP) + 2</a:t>
            </a:r>
          </a:p>
          <a:p>
            <a:pPr>
              <a:buFont typeface="Wingdings" pitchFamily="2" charset="2"/>
              <a:buNone/>
            </a:pPr>
            <a:r>
              <a:rPr lang="en-US" sz="2000" dirty="0" smtClean="0">
                <a:sym typeface="Wingdings" pitchFamily="2" charset="2"/>
              </a:rPr>
              <a:t>	</a:t>
            </a:r>
            <a:r>
              <a:rPr lang="en-US" sz="2000" dirty="0" smtClean="0"/>
              <a:t>(CS) </a:t>
            </a: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(SP)  (SP) + 2</a:t>
            </a:r>
          </a:p>
          <a:p>
            <a:pPr>
              <a:buFont typeface="Wingdings" pitchFamily="2" charset="2"/>
              <a:buNone/>
            </a:pPr>
            <a:r>
              <a:rPr lang="en-US" sz="2000" dirty="0" smtClean="0"/>
              <a:t>	(Flags) </a:t>
            </a: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(SP)  (SP) + 2</a:t>
            </a:r>
          </a:p>
          <a:p>
            <a:pPr>
              <a:buFont typeface="Wingdings" pitchFamily="2" charset="2"/>
              <a:buNone/>
            </a:pPr>
            <a:r>
              <a:rPr lang="en-US" sz="2000" dirty="0" smtClean="0">
                <a:sym typeface="Wingdings" pitchFamily="2" charset="2"/>
              </a:rPr>
              <a:t>	For each pop operation the stack memory address is calculated as </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 </a:t>
            </a:r>
          </a:p>
          <a:p>
            <a:pPr>
              <a:buFont typeface="Wingdings" pitchFamily="2" charset="2"/>
              <a:buNone/>
            </a:pPr>
            <a:endParaRPr lang="en-US" sz="2000" dirty="0" smtClean="0">
              <a:sym typeface="Wingdings" pitchFamily="2" charset="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458200" cy="6309420"/>
          </a:xfrm>
          <a:prstGeom prst="rect">
            <a:avLst/>
          </a:prstGeom>
        </p:spPr>
        <p:txBody>
          <a:bodyPr wrap="square">
            <a:spAutoFit/>
          </a:bodyPr>
          <a:lstStyle/>
          <a:p>
            <a:pPr marL="342900" indent="-342900"/>
            <a:r>
              <a:rPr lang="en-US" sz="3200" b="1" dirty="0" smtClean="0">
                <a:solidFill>
                  <a:srgbClr val="7030A0"/>
                </a:solidFill>
              </a:rPr>
              <a:t>XCHG (exchange):-</a:t>
            </a:r>
          </a:p>
          <a:p>
            <a:pPr marL="342900" indent="-342900"/>
            <a:r>
              <a:rPr lang="en-US" sz="3200" dirty="0" smtClean="0">
                <a:solidFill>
                  <a:schemeClr val="tx1">
                    <a:lumMod val="95000"/>
                    <a:lumOff val="5000"/>
                  </a:schemeClr>
                </a:solidFill>
              </a:rPr>
              <a:t>Here the content of opr1 &amp; opr2 are exchanged , the content of  specified source and destination operands which may be register (or) one may be memory location.</a:t>
            </a:r>
          </a:p>
          <a:p>
            <a:pPr marL="342900" indent="-342900"/>
            <a:r>
              <a:rPr lang="en-US" sz="3200" dirty="0" smtClean="0">
                <a:solidFill>
                  <a:schemeClr val="tx1">
                    <a:lumMod val="95000"/>
                    <a:lumOff val="5000"/>
                  </a:schemeClr>
                </a:solidFill>
              </a:rPr>
              <a:t>How ever exchange of data contents of two memory locations is not </a:t>
            </a:r>
            <a:r>
              <a:rPr lang="en-US" sz="3200" dirty="0" err="1" smtClean="0">
                <a:solidFill>
                  <a:schemeClr val="tx1">
                    <a:lumMod val="95000"/>
                    <a:lumOff val="5000"/>
                  </a:schemeClr>
                </a:solidFill>
              </a:rPr>
              <a:t>permited</a:t>
            </a:r>
            <a:r>
              <a:rPr lang="en-US" sz="3200" dirty="0" smtClean="0">
                <a:solidFill>
                  <a:schemeClr val="tx1">
                    <a:lumMod val="95000"/>
                    <a:lumOff val="5000"/>
                  </a:schemeClr>
                </a:solidFill>
              </a:rPr>
              <a:t>.</a:t>
            </a:r>
          </a:p>
          <a:p>
            <a:pPr marL="342900" indent="-342900"/>
            <a:r>
              <a:rPr lang="en-US" sz="3200" dirty="0" err="1" smtClean="0">
                <a:solidFill>
                  <a:schemeClr val="tx1">
                    <a:lumMod val="95000"/>
                    <a:lumOff val="5000"/>
                  </a:schemeClr>
                </a:solidFill>
              </a:rPr>
              <a:t>Eg</a:t>
            </a:r>
            <a:r>
              <a:rPr lang="en-US" sz="3200" dirty="0" smtClean="0">
                <a:solidFill>
                  <a:schemeClr val="tx1">
                    <a:lumMod val="95000"/>
                    <a:lumOff val="5000"/>
                  </a:schemeClr>
                </a:solidFill>
              </a:rPr>
              <a:t>:-</a:t>
            </a:r>
          </a:p>
          <a:p>
            <a:pPr marL="342900" indent="-342900">
              <a:buFont typeface="Wingdings" pitchFamily="2" charset="2"/>
              <a:buChar char="§"/>
            </a:pPr>
            <a:r>
              <a:rPr lang="en-US" sz="2800" dirty="0" smtClean="0">
                <a:solidFill>
                  <a:schemeClr val="tx1">
                    <a:lumMod val="95000"/>
                    <a:lumOff val="5000"/>
                  </a:schemeClr>
                </a:solidFill>
              </a:rPr>
              <a:t>  XCHG  BX,1234H[BX+SI]  (or) XCHG  1234H</a:t>
            </a:r>
          </a:p>
          <a:p>
            <a:pPr marL="342900" indent="-342900"/>
            <a:r>
              <a:rPr lang="en-US" sz="2800" dirty="0" smtClean="0">
                <a:solidFill>
                  <a:schemeClr val="tx1">
                    <a:lumMod val="95000"/>
                    <a:lumOff val="5000"/>
                  </a:schemeClr>
                </a:solidFill>
              </a:rPr>
              <a:t>Where BX+SI ,BX .the content of  DS whose offset address is give by EA=1234H+BX+SI to be exchanged with BX </a:t>
            </a:r>
            <a:r>
              <a:rPr lang="en-US" sz="2800" dirty="0" err="1" smtClean="0">
                <a:solidFill>
                  <a:schemeClr val="tx1">
                    <a:lumMod val="95000"/>
                    <a:lumOff val="5000"/>
                  </a:schemeClr>
                </a:solidFill>
              </a:rPr>
              <a:t>reg</a:t>
            </a:r>
            <a:r>
              <a:rPr lang="en-US" sz="2800" dirty="0" smtClean="0">
                <a:solidFill>
                  <a:schemeClr val="tx1">
                    <a:lumMod val="95000"/>
                    <a:lumOff val="5000"/>
                  </a:schemeClr>
                </a:solidFill>
              </a:rPr>
              <a:t> .</a:t>
            </a:r>
          </a:p>
          <a:p>
            <a:pPr marL="342900" indent="-342900">
              <a:buFont typeface="Wingdings" pitchFamily="2" charset="2"/>
              <a:buChar char="§"/>
            </a:pPr>
            <a:r>
              <a:rPr lang="en-US" sz="3200" dirty="0" smtClean="0">
                <a:solidFill>
                  <a:schemeClr val="tx1">
                    <a:lumMod val="95000"/>
                    <a:lumOff val="5000"/>
                  </a:schemeClr>
                </a:solidFill>
              </a:rPr>
              <a:t>  XCHG   BX</a:t>
            </a:r>
          </a:p>
          <a:p>
            <a:pPr marL="342900" indent="-342900">
              <a:buFont typeface="Wingdings" pitchFamily="2" charset="2"/>
              <a:buChar char="§"/>
            </a:pPr>
            <a:r>
              <a:rPr lang="en-US" sz="3200" dirty="0" smtClean="0">
                <a:solidFill>
                  <a:schemeClr val="tx1">
                    <a:lumMod val="95000"/>
                    <a:lumOff val="5000"/>
                  </a:schemeClr>
                </a:solidFill>
              </a:rPr>
              <a:t> XCHG  [5600H],AX</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a:xfrm>
            <a:off x="685800" y="228600"/>
            <a:ext cx="7772400" cy="762000"/>
          </a:xfrm>
        </p:spPr>
        <p:txBody>
          <a:bodyPr>
            <a:normAutofit/>
          </a:bodyPr>
          <a:lstStyle/>
          <a:p>
            <a:pPr algn="ctr" fontAlgn="auto">
              <a:spcAft>
                <a:spcPts val="0"/>
              </a:spcAft>
              <a:defRPr/>
            </a:pPr>
            <a:r>
              <a:rPr lang="en-US" sz="2400" b="1" dirty="0" smtClean="0">
                <a:solidFill>
                  <a:srgbClr val="0070C0"/>
                </a:solidFill>
              </a:rPr>
              <a:t>Conditional Jump Instructions</a:t>
            </a:r>
          </a:p>
        </p:txBody>
      </p:sp>
      <p:sp>
        <p:nvSpPr>
          <p:cNvPr id="10752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103427" name="Slide Number Placeholder 5"/>
          <p:cNvSpPr>
            <a:spLocks noGrp="1"/>
          </p:cNvSpPr>
          <p:nvPr>
            <p:ph type="sldNum" sz="quarter" idx="12"/>
          </p:nvPr>
        </p:nvSpPr>
        <p:spPr>
          <a:noFill/>
        </p:spPr>
        <p:txBody>
          <a:bodyPr/>
          <a:lstStyle/>
          <a:p>
            <a:pPr>
              <a:defRPr/>
            </a:pPr>
            <a:fld id="{4ECEA821-3E69-42AB-A16F-64F4DB36EC08}" type="slidenum">
              <a:rPr lang="en-US"/>
              <a:pPr>
                <a:defRPr/>
              </a:pPr>
              <a:t>110</a:t>
            </a:fld>
            <a:endParaRPr lang="en-US"/>
          </a:p>
        </p:txBody>
      </p:sp>
      <p:sp>
        <p:nvSpPr>
          <p:cNvPr id="107525" name="Rectangle 3"/>
          <p:cNvSpPr>
            <a:spLocks noGrp="1" noChangeArrowheads="1"/>
          </p:cNvSpPr>
          <p:nvPr>
            <p:ph sz="quarter" idx="1"/>
          </p:nvPr>
        </p:nvSpPr>
        <p:spPr>
          <a:xfrm>
            <a:off x="457200" y="1066800"/>
            <a:ext cx="8305800" cy="5334000"/>
          </a:xfrm>
        </p:spPr>
        <p:txBody>
          <a:bodyPr/>
          <a:lstStyle/>
          <a:p>
            <a:pPr>
              <a:buFont typeface="Wingdings" pitchFamily="2" charset="2"/>
              <a:buChar char="Ø"/>
            </a:pPr>
            <a:r>
              <a:rPr lang="en-US" sz="2000" smtClean="0"/>
              <a:t>In a conditional jump instruction one or more flag conditions are checked. If conditions are true, then the program control is transferred to new memory location in the same segment by modifying the contents of IP.</a:t>
            </a:r>
          </a:p>
          <a:p>
            <a:pPr>
              <a:buFont typeface="Wingdings" pitchFamily="2" charset="2"/>
              <a:buChar char="Ø"/>
            </a:pPr>
            <a:r>
              <a:rPr lang="en-US" sz="2000" smtClean="0"/>
              <a:t>All conditional instructions are only near jump (or short jump), hence the contents of CS is not altered.</a:t>
            </a:r>
          </a:p>
          <a:p>
            <a:pPr>
              <a:buFont typeface="Wingdings" pitchFamily="2" charset="2"/>
              <a:buChar char="Ø"/>
            </a:pPr>
            <a:r>
              <a:rPr lang="en-US" sz="2000" smtClean="0"/>
              <a:t>In all conditional jump instructions an 8-bit value (Disp-8), will be directly specified in the instruction which is sign extended to 16-bit and added to IP. The new value of IP is the effective address of the instruction where the program control is transferred, if the condition is true.</a:t>
            </a:r>
          </a:p>
          <a:p>
            <a:pPr>
              <a:buFont typeface="Wingdings" pitchFamily="2" charset="2"/>
              <a:buChar char="Ø"/>
            </a:pPr>
            <a:r>
              <a:rPr lang="en-US" sz="2000" smtClean="0"/>
              <a:t>The conditional jump instructions are often used after a compare instruction.</a:t>
            </a:r>
          </a:p>
          <a:p>
            <a:pPr>
              <a:buFont typeface="Wingdings" pitchFamily="2" charset="2"/>
              <a:buChar char="Ø"/>
            </a:pPr>
            <a:r>
              <a:rPr lang="en-US" sz="2000" smtClean="0"/>
              <a:t>When the conditional jump instructions are executed execution control is transferred to the address specified relatively in the instruction, provide the condition implicit in the opcode is satisfied, when the condition is not satisfied the execution continues sequentially and the conditions here indicate the status of the conditional flags in the flag register.</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104451" name="Slide Number Placeholder 5"/>
          <p:cNvSpPr>
            <a:spLocks noGrp="1"/>
          </p:cNvSpPr>
          <p:nvPr>
            <p:ph type="sldNum" sz="quarter" idx="12"/>
          </p:nvPr>
        </p:nvSpPr>
        <p:spPr>
          <a:noFill/>
        </p:spPr>
        <p:txBody>
          <a:bodyPr/>
          <a:lstStyle/>
          <a:p>
            <a:pPr>
              <a:defRPr/>
            </a:pPr>
            <a:fld id="{CA9A754D-D98C-4B9A-BAE2-CAE8555ACD93}" type="slidenum">
              <a:rPr lang="en-US"/>
              <a:pPr>
                <a:defRPr/>
              </a:pPr>
              <a:t>111</a:t>
            </a:fld>
            <a:endParaRPr lang="en-US"/>
          </a:p>
        </p:txBody>
      </p:sp>
      <p:sp>
        <p:nvSpPr>
          <p:cNvPr id="108549" name="Rectangle 3"/>
          <p:cNvSpPr>
            <a:spLocks noGrp="1" noChangeArrowheads="1"/>
          </p:cNvSpPr>
          <p:nvPr>
            <p:ph sz="quarter" idx="1"/>
          </p:nvPr>
        </p:nvSpPr>
        <p:spPr>
          <a:xfrm>
            <a:off x="457200" y="1066800"/>
            <a:ext cx="8305800" cy="5334000"/>
          </a:xfrm>
        </p:spPr>
        <p:txBody>
          <a:bodyPr/>
          <a:lstStyle/>
          <a:p>
            <a:pPr>
              <a:buFont typeface="Wingdings" pitchFamily="2" charset="2"/>
              <a:buChar char="Ø"/>
            </a:pPr>
            <a:r>
              <a:rPr lang="en-US" sz="2000" smtClean="0"/>
              <a:t>Conditional jump instructions does not affect any flags.</a:t>
            </a:r>
          </a:p>
          <a:p>
            <a:pPr>
              <a:buFont typeface="Wingdings" pitchFamily="2" charset="2"/>
              <a:buChar char="Ø"/>
            </a:pPr>
            <a:r>
              <a:rPr lang="en-US" sz="2000" smtClean="0"/>
              <a:t>As the address has to be specified in the instruction relatively in terms of displacement which must lie within –80H to 7FH (i.e. –128 to 127) bytes from the address of the branch instruction.</a:t>
            </a:r>
          </a:p>
          <a:p>
            <a:pPr>
              <a:buFont typeface="Wingdings" pitchFamily="2" charset="2"/>
              <a:buChar char="Ø"/>
            </a:pPr>
            <a:r>
              <a:rPr lang="en-US" sz="2000" smtClean="0"/>
              <a:t>A label may represent the displacement, if it lies within the above specified range.</a:t>
            </a:r>
          </a:p>
          <a:p>
            <a:pPr>
              <a:buFont typeface="Wingdings" pitchFamily="2" charset="2"/>
              <a:buChar char="Ø"/>
            </a:pPr>
            <a:r>
              <a:rPr lang="en-US" sz="2000" smtClean="0"/>
              <a:t>As the conditional jump instructions are generally used with congestion with comparison of  numbers the comparison can be between unsigned and as well as between signed numbers. Thus the term </a:t>
            </a:r>
            <a:r>
              <a:rPr lang="en-US" sz="2000" i="1" u="sng" smtClean="0">
                <a:latin typeface="Arial Unicode MS" pitchFamily="34" charset="-128"/>
              </a:rPr>
              <a:t>below</a:t>
            </a:r>
            <a:r>
              <a:rPr lang="en-US" sz="2000" smtClean="0"/>
              <a:t> and </a:t>
            </a:r>
            <a:r>
              <a:rPr lang="en-US" sz="2000" i="1" u="sng" smtClean="0">
                <a:latin typeface="Arial Unicode MS" pitchFamily="34" charset="-128"/>
              </a:rPr>
              <a:t>above</a:t>
            </a:r>
            <a:r>
              <a:rPr lang="en-US" sz="2000" smtClean="0"/>
              <a:t> refer to </a:t>
            </a:r>
            <a:r>
              <a:rPr lang="en-US" sz="2000" i="1" u="sng" smtClean="0">
                <a:latin typeface="Arial Unicode MS" pitchFamily="34" charset="-128"/>
              </a:rPr>
              <a:t>unsigned binary</a:t>
            </a:r>
            <a:r>
              <a:rPr lang="en-US" sz="2000" smtClean="0"/>
              <a:t> numbers. The terms </a:t>
            </a:r>
            <a:r>
              <a:rPr lang="en-US" sz="2000" i="1" u="sng" smtClean="0">
                <a:latin typeface="Arial Unicode MS" pitchFamily="34" charset="-128"/>
              </a:rPr>
              <a:t>greater than</a:t>
            </a:r>
            <a:r>
              <a:rPr lang="en-US" sz="2000" smtClean="0"/>
              <a:t> and </a:t>
            </a:r>
            <a:r>
              <a:rPr lang="en-US" sz="2000" i="1" u="sng" smtClean="0">
                <a:latin typeface="Arial Unicode MS" pitchFamily="34" charset="-128"/>
              </a:rPr>
              <a:t>lesser than</a:t>
            </a:r>
            <a:r>
              <a:rPr lang="en-US" sz="2000" smtClean="0"/>
              <a:t> refer to </a:t>
            </a:r>
            <a:r>
              <a:rPr lang="en-US" sz="2000" i="1" u="sng" smtClean="0">
                <a:latin typeface="Arial Unicode MS" pitchFamily="34" charset="-128"/>
              </a:rPr>
              <a:t>signed binary</a:t>
            </a:r>
            <a:r>
              <a:rPr lang="en-US" sz="2000" smtClean="0"/>
              <a:t> numbers.</a:t>
            </a:r>
          </a:p>
          <a:p>
            <a:pPr>
              <a:buFont typeface="Wingdings" pitchFamily="2" charset="2"/>
              <a:buChar char="Ø"/>
            </a:pPr>
            <a:r>
              <a:rPr lang="en-US" sz="2000" smtClean="0"/>
              <a:t>The term </a:t>
            </a:r>
            <a:r>
              <a:rPr lang="en-US" sz="2000" i="1" u="sng" smtClean="0">
                <a:latin typeface="Arial Unicode MS" pitchFamily="34" charset="-128"/>
              </a:rPr>
              <a:t>above</a:t>
            </a:r>
            <a:r>
              <a:rPr lang="en-US" sz="2000" smtClean="0"/>
              <a:t> means </a:t>
            </a:r>
            <a:r>
              <a:rPr lang="en-US" sz="2000" i="1" u="sng" smtClean="0">
                <a:latin typeface="Arial Unicode MS" pitchFamily="34" charset="-128"/>
              </a:rPr>
              <a:t>larger in magnitude</a:t>
            </a:r>
            <a:r>
              <a:rPr lang="en-US" sz="2000" smtClean="0"/>
              <a:t> and </a:t>
            </a:r>
            <a:r>
              <a:rPr lang="en-US" sz="2000" i="1" u="sng" smtClean="0">
                <a:latin typeface="Arial Unicode MS" pitchFamily="34" charset="-128"/>
              </a:rPr>
              <a:t>below</a:t>
            </a:r>
            <a:r>
              <a:rPr lang="en-US" sz="2000" smtClean="0"/>
              <a:t> means </a:t>
            </a:r>
            <a:r>
              <a:rPr lang="en-US" sz="2000" i="1" u="sng" smtClean="0">
                <a:latin typeface="Arial Unicode MS" pitchFamily="34" charset="-128"/>
              </a:rPr>
              <a:t>smaller in magnitude.</a:t>
            </a:r>
          </a:p>
          <a:p>
            <a:pPr>
              <a:buFont typeface="Wingdings" pitchFamily="2" charset="2"/>
              <a:buChar char="Ø"/>
            </a:pPr>
            <a:r>
              <a:rPr lang="en-US" sz="2000" smtClean="0"/>
              <a:t>The term </a:t>
            </a:r>
            <a:r>
              <a:rPr lang="en-US" sz="2000" i="1" smtClean="0">
                <a:latin typeface="Arial Unicode MS" pitchFamily="34" charset="-128"/>
              </a:rPr>
              <a:t>greater than</a:t>
            </a:r>
            <a:r>
              <a:rPr lang="en-US" sz="2000" smtClean="0"/>
              <a:t> means </a:t>
            </a:r>
            <a:r>
              <a:rPr lang="en-US" sz="2000" i="1" u="sng" smtClean="0">
                <a:latin typeface="Arial Unicode MS" pitchFamily="34" charset="-128"/>
              </a:rPr>
              <a:t>more positive</a:t>
            </a:r>
            <a:r>
              <a:rPr lang="en-US" sz="2000" smtClean="0"/>
              <a:t> and the </a:t>
            </a:r>
            <a:r>
              <a:rPr lang="en-US" sz="2000" i="1" u="sng" smtClean="0">
                <a:latin typeface="Arial Unicode MS" pitchFamily="34" charset="-128"/>
              </a:rPr>
              <a:t>lesser than</a:t>
            </a:r>
            <a:r>
              <a:rPr lang="en-US" sz="2000" smtClean="0"/>
              <a:t> means </a:t>
            </a:r>
            <a:r>
              <a:rPr lang="en-US" sz="2000" i="1" u="sng" smtClean="0">
                <a:latin typeface="Arial Unicode MS" pitchFamily="34" charset="-128"/>
              </a:rPr>
              <a:t>more negative</a:t>
            </a:r>
            <a:r>
              <a:rPr lang="en-US" sz="2000" i="1" smtClean="0">
                <a:latin typeface="Arial Unicode MS" pitchFamily="34" charset="-128"/>
              </a:rPr>
              <a:t>.</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noChangeArrowheads="1"/>
          </p:cNvSpPr>
          <p:nvPr>
            <p:ph type="title"/>
          </p:nvPr>
        </p:nvSpPr>
        <p:spPr>
          <a:xfrm>
            <a:off x="685800" y="381000"/>
            <a:ext cx="7772400" cy="762000"/>
          </a:xfrm>
        </p:spPr>
        <p:txBody>
          <a:bodyPr>
            <a:normAutofit fontScale="90000"/>
          </a:bodyPr>
          <a:lstStyle/>
          <a:p>
            <a:pPr fontAlgn="auto">
              <a:spcAft>
                <a:spcPts val="0"/>
              </a:spcAft>
              <a:defRPr/>
            </a:pPr>
            <a:r>
              <a:rPr lang="en-US" sz="2800" dirty="0" smtClean="0"/>
              <a:t>Program execution transfer instructions</a:t>
            </a:r>
            <a:br>
              <a:rPr lang="en-US" sz="2800" dirty="0" smtClean="0"/>
            </a:br>
            <a:r>
              <a:rPr lang="en-US" sz="2400" dirty="0" smtClean="0"/>
              <a:t>Conditional Jump Instructions</a:t>
            </a:r>
          </a:p>
        </p:txBody>
      </p:sp>
      <p:graphicFrame>
        <p:nvGraphicFramePr>
          <p:cNvPr id="334018" name="Group 194"/>
          <p:cNvGraphicFramePr>
            <a:graphicFrameLocks noGrp="1"/>
          </p:cNvGraphicFramePr>
          <p:nvPr>
            <p:ph type="tbl" idx="1"/>
          </p:nvPr>
        </p:nvGraphicFramePr>
        <p:xfrm>
          <a:off x="838200" y="1371600"/>
          <a:ext cx="7467600" cy="4023360"/>
        </p:xfrm>
        <a:graphic>
          <a:graphicData uri="http://schemas.openxmlformats.org/drawingml/2006/table">
            <a:tbl>
              <a:tblPr>
                <a:tableStyleId>{D7AC3CCA-C797-4891-BE02-D94E43425B78}</a:tableStyleId>
              </a:tblPr>
              <a:tblGrid>
                <a:gridCol w="762000"/>
                <a:gridCol w="1219200"/>
                <a:gridCol w="2057400"/>
                <a:gridCol w="3429000"/>
              </a:tblGrid>
              <a:tr h="152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err="1" smtClean="0">
                          <a:ln>
                            <a:noFill/>
                          </a:ln>
                          <a:effectLst/>
                        </a:rPr>
                        <a:t>S.No</a:t>
                      </a: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Mnemonic</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Condition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Operation by instruction</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1.</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JA / JNBE</a:t>
                      </a:r>
                      <a:endParaRPr kumimoji="0" lang="en-US" sz="1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CF = 0 AND ZF =0</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Jump if above / Jump if not below or equal.</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2.</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JAE / JNB </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CF =0</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Jump if above or equal / Jump if not below</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3524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3.</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JB /JNAE</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CF = 1</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Jump if below / Jump if not above or equal</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4.</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JC</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CF = 1</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Jump if carry flag (CF) = 1.</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307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5.</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JNC</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CF = 0</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Jump if no carry i.e., CF = 0</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6.</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JE /JZ</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ZF =1</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Jump if equal / Jump if zero ( ZF = 1)</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r>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7.</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JNE / JNZ</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smtClean="0">
                          <a:ln>
                            <a:noFill/>
                          </a:ln>
                          <a:effectLst/>
                        </a:rPr>
                        <a:t>ZF = 0</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Jump if not equal/ Jump if Non zero (ZF = 0)</a:t>
                      </a:r>
                      <a:endParaRPr kumimoji="0" lang="en-US" sz="1800" b="0" i="0" u="none" strike="noStrike" cap="none" normalizeH="0" baseline="0" dirty="0" smtClean="0">
                        <a:ln>
                          <a:noFill/>
                        </a:ln>
                        <a:solidFill>
                          <a:schemeClr val="tx1"/>
                        </a:solidFill>
                        <a:effectLst/>
                        <a:latin typeface="Times New Roman" pitchFamily="18" charset="0"/>
                      </a:endParaRPr>
                    </a:p>
                  </a:txBody>
                  <a:tcPr horzOverflow="overflow"/>
                </a:tc>
              </a:tr>
            </a:tbl>
          </a:graphicData>
        </a:graphic>
      </p:graphicFrame>
      <p:sp>
        <p:nvSpPr>
          <p:cNvPr id="109618"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instruction set</a:t>
            </a:r>
          </a:p>
        </p:txBody>
      </p:sp>
      <p:sp>
        <p:nvSpPr>
          <p:cNvPr id="105475" name="Slide Number Placeholder 5"/>
          <p:cNvSpPr>
            <a:spLocks noGrp="1"/>
          </p:cNvSpPr>
          <p:nvPr>
            <p:ph type="sldNum" sz="quarter" idx="12"/>
          </p:nvPr>
        </p:nvSpPr>
        <p:spPr>
          <a:noFill/>
        </p:spPr>
        <p:txBody>
          <a:bodyPr/>
          <a:lstStyle/>
          <a:p>
            <a:pPr>
              <a:defRPr/>
            </a:pPr>
            <a:fld id="{496A799B-D487-4895-8E21-0E0B98789DFE}" type="slidenum">
              <a:rPr lang="en-US"/>
              <a:pPr>
                <a:defRPr/>
              </a:pPr>
              <a:t>112</a:t>
            </a:fld>
            <a:endParaRPr lang="en-US"/>
          </a:p>
        </p:txBody>
      </p:sp>
    </p:spTree>
  </p:cSld>
  <p:clrMapOvr>
    <a:masterClrMapping/>
  </p:clrMapOvr>
  <p:transition>
    <p:checke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ChangeArrowheads="1"/>
          </p:cNvSpPr>
          <p:nvPr>
            <p:ph type="title"/>
          </p:nvPr>
        </p:nvSpPr>
        <p:spPr>
          <a:xfrm>
            <a:off x="685800" y="533400"/>
            <a:ext cx="7772400" cy="762000"/>
          </a:xfrm>
        </p:spPr>
        <p:txBody>
          <a:bodyPr>
            <a:normAutofit fontScale="90000"/>
          </a:bodyPr>
          <a:lstStyle/>
          <a:p>
            <a:pPr fontAlgn="auto">
              <a:spcAft>
                <a:spcPts val="0"/>
              </a:spcAft>
              <a:defRPr/>
            </a:pPr>
            <a:r>
              <a:rPr lang="en-US" sz="2800" smtClean="0"/>
              <a:t>Program execution transfer instructions</a:t>
            </a:r>
            <a:br>
              <a:rPr lang="en-US" sz="2800" smtClean="0"/>
            </a:br>
            <a:r>
              <a:rPr lang="en-US" sz="2400" smtClean="0"/>
              <a:t>Conditional Jump Instructions</a:t>
            </a:r>
          </a:p>
        </p:txBody>
      </p:sp>
      <p:graphicFrame>
        <p:nvGraphicFramePr>
          <p:cNvPr id="338008" name="Group 88"/>
          <p:cNvGraphicFramePr>
            <a:graphicFrameLocks noGrp="1"/>
          </p:cNvGraphicFramePr>
          <p:nvPr>
            <p:ph type="tbl" idx="1"/>
          </p:nvPr>
        </p:nvGraphicFramePr>
        <p:xfrm>
          <a:off x="838200" y="1600200"/>
          <a:ext cx="7391400" cy="3733800"/>
        </p:xfrm>
        <a:graphic>
          <a:graphicData uri="http://schemas.openxmlformats.org/drawingml/2006/table">
            <a:tbl>
              <a:tblPr/>
              <a:tblGrid>
                <a:gridCol w="762000"/>
                <a:gridCol w="1219200"/>
                <a:gridCol w="1419225"/>
                <a:gridCol w="3990975"/>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Mnemonic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Condition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Operation by instruction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OF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Over flow flag OF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OF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no over-flow (OF =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JP / JPE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PF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parity / Jump if even parity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JNP / JPO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PF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no parity / Jump if Odd parity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SF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SF =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no 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063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instruction set</a:t>
            </a:r>
          </a:p>
        </p:txBody>
      </p:sp>
      <p:sp>
        <p:nvSpPr>
          <p:cNvPr id="106499" name="Slide Number Placeholder 5"/>
          <p:cNvSpPr>
            <a:spLocks noGrp="1"/>
          </p:cNvSpPr>
          <p:nvPr>
            <p:ph type="sldNum" sz="quarter" idx="12"/>
          </p:nvPr>
        </p:nvSpPr>
        <p:spPr>
          <a:noFill/>
        </p:spPr>
        <p:txBody>
          <a:bodyPr/>
          <a:lstStyle/>
          <a:p>
            <a:pPr>
              <a:defRPr/>
            </a:pPr>
            <a:fld id="{3E5BBFB6-C56F-48B3-8F6E-E0CE6A117CC1}" type="slidenum">
              <a:rPr lang="en-US"/>
              <a:pPr>
                <a:defRPr/>
              </a:pPr>
              <a:t>113</a:t>
            </a:fld>
            <a:endParaRPr lang="en-US"/>
          </a:p>
        </p:txBody>
      </p:sp>
    </p:spTree>
  </p:cSld>
  <p:clrMapOvr>
    <a:masterClrMapping/>
  </p:clrMapOvr>
  <p:transition>
    <p:checke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a:xfrm>
            <a:off x="685800" y="304800"/>
            <a:ext cx="7772400" cy="762000"/>
          </a:xfrm>
        </p:spPr>
        <p:txBody>
          <a:bodyPr>
            <a:normAutofit fontScale="90000"/>
          </a:bodyPr>
          <a:lstStyle/>
          <a:p>
            <a:pPr fontAlgn="auto">
              <a:spcAft>
                <a:spcPts val="0"/>
              </a:spcAft>
              <a:defRPr/>
            </a:pPr>
            <a:r>
              <a:rPr lang="en-US" sz="2800" smtClean="0"/>
              <a:t>Program execution transfer instructions</a:t>
            </a:r>
            <a:br>
              <a:rPr lang="en-US" sz="2800" smtClean="0"/>
            </a:br>
            <a:r>
              <a:rPr lang="en-US" sz="2400" smtClean="0"/>
              <a:t>Conditional Jump Instructions</a:t>
            </a:r>
          </a:p>
        </p:txBody>
      </p:sp>
      <p:graphicFrame>
        <p:nvGraphicFramePr>
          <p:cNvPr id="335976" name="Group 104"/>
          <p:cNvGraphicFramePr>
            <a:graphicFrameLocks noGrp="1"/>
          </p:cNvGraphicFramePr>
          <p:nvPr>
            <p:ph type="tbl" idx="1"/>
          </p:nvPr>
        </p:nvGraphicFramePr>
        <p:xfrm>
          <a:off x="838200" y="1524000"/>
          <a:ext cx="7543800" cy="2941320"/>
        </p:xfrm>
        <a:graphic>
          <a:graphicData uri="http://schemas.openxmlformats.org/drawingml/2006/table">
            <a:tbl>
              <a:tblPr/>
              <a:tblGrid>
                <a:gridCol w="685800"/>
                <a:gridCol w="1219200"/>
                <a:gridCol w="2438400"/>
                <a:gridCol w="3200400"/>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Mnemonic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Condition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Operation by instruction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JG / JNLE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ZF = 0 (AND) CF =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greater / Jump if not less than or equal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JGE / JNL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SF =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greater than or equal / Jump if not less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JL / JNGE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SF </a:t>
                      </a:r>
                      <a:r>
                        <a:rPr kumimoji="0" lang="en-US" sz="1800" b="0" i="0" u="none" strike="noStrike" cap="none" normalizeH="0" baseline="0" smtClean="0">
                          <a:ln>
                            <a:noFill/>
                          </a:ln>
                          <a:solidFill>
                            <a:schemeClr val="tx1"/>
                          </a:solidFill>
                          <a:effectLst/>
                          <a:latin typeface="Times New Roman" pitchFamily="18" charset="0"/>
                          <a:sym typeface="Symbol" pitchFamily="18" charset="2"/>
                        </a:rPr>
                        <a:t> OF</a:t>
                      </a:r>
                      <a:endParaRPr kumimoji="0" 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less than / Jump if not greater than or equal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JLE / JNG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SF </a:t>
                      </a:r>
                      <a:r>
                        <a:rPr kumimoji="0" lang="en-US" sz="1800" b="0" i="0" u="none" strike="noStrike" cap="none" normalizeH="0" baseline="0" smtClean="0">
                          <a:ln>
                            <a:noFill/>
                          </a:ln>
                          <a:solidFill>
                            <a:schemeClr val="tx1"/>
                          </a:solidFill>
                          <a:effectLst/>
                          <a:latin typeface="Times New Roman" pitchFamily="18" charset="0"/>
                          <a:sym typeface="Symbol" pitchFamily="18" charset="2"/>
                        </a:rPr>
                        <a:t> OF (OR) ZF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Jump if less than or equal / Jump if not greater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5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instruction set</a:t>
            </a:r>
          </a:p>
        </p:txBody>
      </p:sp>
      <p:sp>
        <p:nvSpPr>
          <p:cNvPr id="107523" name="Slide Number Placeholder 5"/>
          <p:cNvSpPr>
            <a:spLocks noGrp="1"/>
          </p:cNvSpPr>
          <p:nvPr>
            <p:ph type="sldNum" sz="quarter" idx="12"/>
          </p:nvPr>
        </p:nvSpPr>
        <p:spPr>
          <a:noFill/>
        </p:spPr>
        <p:txBody>
          <a:bodyPr/>
          <a:lstStyle/>
          <a:p>
            <a:pPr>
              <a:defRPr/>
            </a:pPr>
            <a:fld id="{E72A3D6B-3647-4362-92B1-A5079DAB4BE0}" type="slidenum">
              <a:rPr lang="en-US"/>
              <a:pPr>
                <a:defRPr/>
              </a:pPr>
              <a:t>114</a:t>
            </a:fld>
            <a:endParaRPr lang="en-US"/>
          </a:p>
        </p:txBody>
      </p:sp>
    </p:spTree>
  </p:cSld>
  <p:clrMapOvr>
    <a:masterClrMapping/>
  </p:clrMapOvr>
  <p:transition>
    <p:checke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a:xfrm>
            <a:off x="685800" y="228600"/>
            <a:ext cx="7772400" cy="762000"/>
          </a:xfrm>
        </p:spPr>
        <p:txBody>
          <a:bodyPr>
            <a:normAutofit fontScale="90000"/>
          </a:bodyPr>
          <a:lstStyle/>
          <a:p>
            <a:pPr fontAlgn="auto">
              <a:spcAft>
                <a:spcPts val="0"/>
              </a:spcAft>
              <a:defRPr/>
            </a:pPr>
            <a:r>
              <a:rPr lang="en-US" sz="2800" smtClean="0"/>
              <a:t>Program execution transfer instructions</a:t>
            </a:r>
            <a:br>
              <a:rPr lang="en-US" sz="2800" smtClean="0"/>
            </a:br>
            <a:r>
              <a:rPr lang="en-US" sz="2400" smtClean="0"/>
              <a:t>Conditional Jump Instructions</a:t>
            </a:r>
          </a:p>
        </p:txBody>
      </p:sp>
      <p:sp>
        <p:nvSpPr>
          <p:cNvPr id="11264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108547" name="Slide Number Placeholder 5"/>
          <p:cNvSpPr>
            <a:spLocks noGrp="1"/>
          </p:cNvSpPr>
          <p:nvPr>
            <p:ph type="sldNum" sz="quarter" idx="12"/>
          </p:nvPr>
        </p:nvSpPr>
        <p:spPr>
          <a:noFill/>
        </p:spPr>
        <p:txBody>
          <a:bodyPr/>
          <a:lstStyle/>
          <a:p>
            <a:pPr>
              <a:defRPr/>
            </a:pPr>
            <a:fld id="{819E8D92-6C62-4A2D-BE56-EA6066A1541D}" type="slidenum">
              <a:rPr lang="en-US"/>
              <a:pPr>
                <a:defRPr/>
              </a:pPr>
              <a:t>115</a:t>
            </a:fld>
            <a:endParaRPr lang="en-US"/>
          </a:p>
        </p:txBody>
      </p:sp>
      <p:sp>
        <p:nvSpPr>
          <p:cNvPr id="112645" name="Rectangle 3"/>
          <p:cNvSpPr>
            <a:spLocks noGrp="1" noChangeArrowheads="1"/>
          </p:cNvSpPr>
          <p:nvPr>
            <p:ph sz="quarter" idx="1"/>
          </p:nvPr>
        </p:nvSpPr>
        <p:spPr>
          <a:xfrm>
            <a:off x="457200" y="1066800"/>
            <a:ext cx="8305800" cy="5334000"/>
          </a:xfrm>
        </p:spPr>
        <p:txBody>
          <a:bodyPr/>
          <a:lstStyle/>
          <a:p>
            <a:pPr>
              <a:buFont typeface="Wingdings" pitchFamily="2" charset="2"/>
              <a:buChar char="Ø"/>
            </a:pPr>
            <a:r>
              <a:rPr lang="en-US" sz="2000" b="1" dirty="0" smtClean="0">
                <a:solidFill>
                  <a:srgbClr val="0070C0"/>
                </a:solidFill>
              </a:rPr>
              <a:t>JG / JNLE :</a:t>
            </a:r>
            <a:r>
              <a:rPr lang="en-US" sz="2000" dirty="0" smtClean="0"/>
              <a:t>	</a:t>
            </a:r>
          </a:p>
          <a:p>
            <a:pPr>
              <a:buFont typeface="Wingdings" pitchFamily="2" charset="2"/>
              <a:buNone/>
            </a:pPr>
            <a:r>
              <a:rPr lang="en-US" sz="2000" dirty="0" smtClean="0"/>
              <a:t>	Greater means more positive and not less than or equal means not more negative and also not equal.</a:t>
            </a:r>
          </a:p>
          <a:p>
            <a:pPr>
              <a:buFont typeface="Wingdings" pitchFamily="2" charset="2"/>
              <a:buNone/>
            </a:pPr>
            <a:r>
              <a:rPr lang="en-US" sz="2000" dirty="0" smtClean="0"/>
              <a:t>	Example:</a:t>
            </a:r>
          </a:p>
          <a:p>
            <a:pPr>
              <a:buFont typeface="Wingdings" pitchFamily="2" charset="2"/>
              <a:buNone/>
            </a:pPr>
            <a:r>
              <a:rPr lang="en-US" sz="2000" dirty="0" smtClean="0"/>
              <a:t>	00000111 is greater than 11101010. As in signed notation 00000111 is more positive than 11101010 as the second number has MSB = 1 thus negative number.</a:t>
            </a:r>
          </a:p>
          <a:p>
            <a:pPr>
              <a:buFont typeface="Wingdings" pitchFamily="2" charset="2"/>
              <a:buChar char="Ø"/>
            </a:pPr>
            <a:r>
              <a:rPr lang="en-US" sz="2000" b="1" dirty="0" smtClean="0">
                <a:solidFill>
                  <a:srgbClr val="0070C0"/>
                </a:solidFill>
              </a:rPr>
              <a:t>JL / JNGE : </a:t>
            </a:r>
          </a:p>
          <a:p>
            <a:pPr lvl="1">
              <a:buFont typeface="Wingdings" pitchFamily="2" charset="2"/>
              <a:buNone/>
            </a:pPr>
            <a:r>
              <a:rPr lang="en-US" sz="2000" dirty="0" smtClean="0"/>
              <a:t>Lesser than means more negative and Not greater than or equal means more negative and also not equal.</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rPr>
              <a:t>IN (input the port)  </a:t>
            </a:r>
            <a:br>
              <a:rPr lang="en-US" b="1" dirty="0" smtClean="0">
                <a:solidFill>
                  <a:srgbClr val="7030A0"/>
                </a:solidFill>
              </a:rPr>
            </a:br>
            <a:endParaRPr lang="en-IN" dirty="0"/>
          </a:p>
        </p:txBody>
      </p:sp>
      <p:sp>
        <p:nvSpPr>
          <p:cNvPr id="3" name="Content Placeholder 2"/>
          <p:cNvSpPr>
            <a:spLocks noGrp="1"/>
          </p:cNvSpPr>
          <p:nvPr>
            <p:ph sz="quarter" idx="1"/>
          </p:nvPr>
        </p:nvSpPr>
        <p:spPr>
          <a:xfrm>
            <a:off x="914400" y="762000"/>
            <a:ext cx="7772400" cy="4572000"/>
          </a:xfrm>
        </p:spPr>
        <p:txBody>
          <a:bodyPr/>
          <a:lstStyle/>
          <a:p>
            <a:r>
              <a:rPr lang="en-US" dirty="0" smtClean="0"/>
              <a:t>The I/O operations are performed through I/O ports .</a:t>
            </a:r>
          </a:p>
          <a:p>
            <a:r>
              <a:rPr lang="en-US" dirty="0" smtClean="0"/>
              <a:t> the I/O devices are connected through I/O ports so as to synchronization with fast I/P &amp; slow I/O devices.</a:t>
            </a:r>
          </a:p>
          <a:p>
            <a:r>
              <a:rPr lang="en-US" dirty="0" smtClean="0"/>
              <a:t>The I/O has 8-input (or) 8-output pins through which data can be transmitted (or) received at any one instance of time only one byte of data can be transmitted (or) received.</a:t>
            </a:r>
          </a:p>
          <a:p>
            <a:endParaRPr lang="en-IN" dirty="0"/>
          </a:p>
        </p:txBody>
      </p:sp>
      <p:sp>
        <p:nvSpPr>
          <p:cNvPr id="4" name="Rectangle 3"/>
          <p:cNvSpPr/>
          <p:nvPr/>
        </p:nvSpPr>
        <p:spPr>
          <a:xfrm>
            <a:off x="685800" y="3364468"/>
            <a:ext cx="3289618" cy="584775"/>
          </a:xfrm>
          <a:prstGeom prst="rect">
            <a:avLst/>
          </a:prstGeom>
        </p:spPr>
        <p:txBody>
          <a:bodyPr wrap="none">
            <a:spAutoFit/>
          </a:bodyPr>
          <a:lstStyle/>
          <a:p>
            <a:r>
              <a:rPr lang="en-US" sz="3200" b="1" dirty="0" smtClean="0">
                <a:solidFill>
                  <a:srgbClr val="7030A0"/>
                </a:solidFill>
              </a:rPr>
              <a:t> (IN accumulator)</a:t>
            </a:r>
            <a:endParaRPr lang="en-IN" sz="3200" dirty="0"/>
          </a:p>
        </p:txBody>
      </p:sp>
      <p:sp>
        <p:nvSpPr>
          <p:cNvPr id="5" name="TextBox 4"/>
          <p:cNvSpPr txBox="1"/>
          <p:nvPr/>
        </p:nvSpPr>
        <p:spPr>
          <a:xfrm>
            <a:off x="805464" y="3810000"/>
            <a:ext cx="7652736" cy="2677656"/>
          </a:xfrm>
          <a:prstGeom prst="rect">
            <a:avLst/>
          </a:prstGeom>
          <a:noFill/>
        </p:spPr>
        <p:txBody>
          <a:bodyPr wrap="none" rtlCol="0">
            <a:spAutoFit/>
          </a:bodyPr>
          <a:lstStyle/>
          <a:p>
            <a:r>
              <a:rPr lang="en-US" sz="2400" smtClean="0"/>
              <a:t>IN </a:t>
            </a:r>
            <a:r>
              <a:rPr lang="en-US" sz="2400" dirty="0" smtClean="0"/>
              <a:t>instruction will copy data from a port to the AL (or) AX register.</a:t>
            </a:r>
          </a:p>
          <a:p>
            <a:endParaRPr lang="en-US" sz="2400" b="1" dirty="0" smtClean="0"/>
          </a:p>
          <a:p>
            <a:r>
              <a:rPr lang="en-US" sz="2400" b="1" dirty="0" smtClean="0"/>
              <a:t>Syntax:-  IN  AL, Port number    (or)    IN AX, Port number</a:t>
            </a:r>
          </a:p>
          <a:p>
            <a:endParaRPr lang="en-US" sz="2400" b="1" dirty="0" smtClean="0"/>
          </a:p>
          <a:p>
            <a:r>
              <a:rPr lang="en-US" sz="2400" b="1" dirty="0" smtClean="0"/>
              <a:t>IN   AL,03H   		</a:t>
            </a:r>
            <a:r>
              <a:rPr lang="en-US" sz="2400" dirty="0" smtClean="0"/>
              <a:t>//here 0300H is address of 8-bit port</a:t>
            </a:r>
          </a:p>
          <a:p>
            <a:r>
              <a:rPr lang="en-US" sz="2400" b="1" dirty="0" smtClean="0"/>
              <a:t>IN   AX,0034H  	</a:t>
            </a:r>
            <a:r>
              <a:rPr lang="en-US" sz="2400" dirty="0" smtClean="0"/>
              <a:t>//here 34H is address of 16-bit   Port</a:t>
            </a:r>
          </a:p>
          <a:p>
            <a:r>
              <a:rPr lang="en-US" sz="2400" b="1" dirty="0" smtClean="0"/>
              <a:t>IN   AX       		</a:t>
            </a:r>
            <a:r>
              <a:rPr lang="en-US" sz="2400" dirty="0" smtClean="0"/>
              <a:t>//here 16-bit port address is in DX </a:t>
            </a:r>
            <a:r>
              <a:rPr lang="en-US" sz="2400" dirty="0" err="1" smtClean="0"/>
              <a:t>reg</a:t>
            </a:r>
            <a:endParaRPr lang="en-I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2562"/>
            <a:ext cx="7772400" cy="808038"/>
          </a:xfrm>
        </p:spPr>
        <p:txBody>
          <a:bodyPr/>
          <a:lstStyle/>
          <a:p>
            <a:r>
              <a:rPr lang="en-US" b="1" dirty="0" smtClean="0">
                <a:solidFill>
                  <a:srgbClr val="7030A0"/>
                </a:solidFill>
              </a:rPr>
              <a:t> OUT (output the port)</a:t>
            </a:r>
            <a:endParaRPr lang="en-IN" dirty="0"/>
          </a:p>
        </p:txBody>
      </p:sp>
      <p:sp>
        <p:nvSpPr>
          <p:cNvPr id="3" name="Content Placeholder 2"/>
          <p:cNvSpPr>
            <a:spLocks noGrp="1"/>
          </p:cNvSpPr>
          <p:nvPr>
            <p:ph sz="quarter" idx="1"/>
          </p:nvPr>
        </p:nvSpPr>
        <p:spPr/>
        <p:txBody>
          <a:bodyPr/>
          <a:lstStyle/>
          <a:p>
            <a:r>
              <a:rPr lang="en-US" dirty="0" smtClean="0"/>
              <a:t>This instruction is used for writing to an output port .</a:t>
            </a:r>
          </a:p>
          <a:p>
            <a:r>
              <a:rPr lang="en-US" dirty="0" smtClean="0"/>
              <a:t>It copies a byte from AL (or) a word from AX to the specified port</a:t>
            </a:r>
          </a:p>
          <a:p>
            <a:r>
              <a:rPr lang="en-US" dirty="0" smtClean="0"/>
              <a:t>The address of output port </a:t>
            </a:r>
            <a:r>
              <a:rPr lang="en-US" dirty="0" err="1" smtClean="0"/>
              <a:t>specifed</a:t>
            </a:r>
            <a:r>
              <a:rPr lang="en-US" dirty="0" smtClean="0"/>
              <a:t> in the instruction directly (or) implicitly in AX.</a:t>
            </a:r>
          </a:p>
          <a:p>
            <a:r>
              <a:rPr lang="en-US" b="1" dirty="0" smtClean="0"/>
              <a:t>Syntax:-  OUT  Port nu, AL     (or)  OUT   </a:t>
            </a:r>
            <a:r>
              <a:rPr lang="en-US" b="1" dirty="0" err="1" smtClean="0"/>
              <a:t>portno</a:t>
            </a:r>
            <a:r>
              <a:rPr lang="en-US" b="1" dirty="0" smtClean="0"/>
              <a:t> , AX</a:t>
            </a:r>
          </a:p>
          <a:p>
            <a:r>
              <a:rPr lang="en-US" b="1" dirty="0" smtClean="0"/>
              <a:t>OUT  03H,AL</a:t>
            </a:r>
          </a:p>
          <a:p>
            <a:r>
              <a:rPr lang="en-US" b="1" dirty="0" smtClean="0"/>
              <a:t>OUT  DX,AX</a:t>
            </a:r>
          </a:p>
          <a:p>
            <a:r>
              <a:rPr lang="en-US" b="1" dirty="0" smtClean="0"/>
              <a:t>OUT  DX,AL</a:t>
            </a:r>
          </a:p>
          <a:p>
            <a:endParaRPr lang="en-US"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7030A0"/>
                </a:solidFill>
              </a:rPr>
              <a:t>PUSHF (push flag to stack)</a:t>
            </a:r>
            <a:endParaRPr lang="en-IN" dirty="0"/>
          </a:p>
        </p:txBody>
      </p:sp>
      <p:sp>
        <p:nvSpPr>
          <p:cNvPr id="3" name="Content Placeholder 2"/>
          <p:cNvSpPr>
            <a:spLocks noGrp="1"/>
          </p:cNvSpPr>
          <p:nvPr>
            <p:ph sz="quarter" idx="1"/>
          </p:nvPr>
        </p:nvSpPr>
        <p:spPr/>
        <p:txBody>
          <a:bodyPr/>
          <a:lstStyle/>
          <a:p>
            <a:r>
              <a:rPr lang="en-US" dirty="0" smtClean="0"/>
              <a:t>THE PUSH flag instruction pushes the flag register on to the stack first the upper byte and then the lower byte is pushed on to it . The SP is decremented by 2 for each PUSH operation . The general operation of this instruction is similar to PUSH operation .</a:t>
            </a:r>
          </a:p>
          <a:p>
            <a:r>
              <a:rPr lang="en-US" dirty="0" smtClean="0"/>
              <a:t> </a:t>
            </a:r>
            <a:endParaRPr lang="en-IN" dirty="0"/>
          </a:p>
        </p:txBody>
      </p:sp>
      <p:sp>
        <p:nvSpPr>
          <p:cNvPr id="4" name="Rectangle 3"/>
          <p:cNvSpPr/>
          <p:nvPr/>
        </p:nvSpPr>
        <p:spPr>
          <a:xfrm>
            <a:off x="914400" y="3468469"/>
            <a:ext cx="5684569" cy="646331"/>
          </a:xfrm>
          <a:prstGeom prst="rect">
            <a:avLst/>
          </a:prstGeom>
        </p:spPr>
        <p:txBody>
          <a:bodyPr wrap="none">
            <a:spAutoFit/>
          </a:bodyPr>
          <a:lstStyle/>
          <a:p>
            <a:r>
              <a:rPr lang="en-US" sz="3600" b="1" dirty="0" smtClean="0">
                <a:solidFill>
                  <a:srgbClr val="7030A0"/>
                </a:solidFill>
              </a:rPr>
              <a:t>POPF( POP flags from stack)</a:t>
            </a:r>
            <a:endParaRPr lang="en-IN" sz="3600" b="1" dirty="0"/>
          </a:p>
        </p:txBody>
      </p:sp>
      <p:sp>
        <p:nvSpPr>
          <p:cNvPr id="5" name="Rectangle 4"/>
          <p:cNvSpPr/>
          <p:nvPr/>
        </p:nvSpPr>
        <p:spPr>
          <a:xfrm>
            <a:off x="609600" y="4038600"/>
            <a:ext cx="8305800" cy="1815882"/>
          </a:xfrm>
          <a:prstGeom prst="rect">
            <a:avLst/>
          </a:prstGeom>
        </p:spPr>
        <p:txBody>
          <a:bodyPr wrap="square">
            <a:spAutoFit/>
          </a:bodyPr>
          <a:lstStyle/>
          <a:p>
            <a:r>
              <a:rPr lang="en-US" sz="2800" dirty="0" smtClean="0"/>
              <a:t>THE POP flag instruction loads the flag register completely (both bytes) from the word content of memory location . Currently addressed by the SP and SS . THE SP  is incremented by 2 for each POP operation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rPr>
              <a:t>LAHF  ( load AH from lower byte of Flag)</a:t>
            </a:r>
            <a:endParaRPr lang="en-US" dirty="0"/>
          </a:p>
        </p:txBody>
      </p:sp>
      <p:sp>
        <p:nvSpPr>
          <p:cNvPr id="3" name="Content Placeholder 2"/>
          <p:cNvSpPr>
            <a:spLocks noGrp="1"/>
          </p:cNvSpPr>
          <p:nvPr>
            <p:ph sz="quarter" idx="1"/>
          </p:nvPr>
        </p:nvSpPr>
        <p:spPr/>
        <p:txBody>
          <a:bodyPr>
            <a:normAutofit/>
          </a:bodyPr>
          <a:lstStyle/>
          <a:p>
            <a:r>
              <a:rPr lang="en-US" sz="3200" dirty="0" smtClean="0"/>
              <a:t>This instruction loads the AH </a:t>
            </a:r>
            <a:r>
              <a:rPr lang="en-US" sz="3200" dirty="0" err="1" smtClean="0"/>
              <a:t>reg</a:t>
            </a:r>
            <a:r>
              <a:rPr lang="en-US" sz="3200" dirty="0" smtClean="0"/>
              <a:t> by the lower byte of the flag register which contains the status flags.</a:t>
            </a:r>
          </a:p>
          <a:p>
            <a:r>
              <a:rPr lang="en-US" sz="3200" dirty="0" smtClean="0"/>
              <a:t> </a:t>
            </a:r>
            <a:r>
              <a:rPr lang="en-US" sz="3200" dirty="0" err="1" smtClean="0"/>
              <a:t>i.e</a:t>
            </a:r>
            <a:r>
              <a:rPr lang="en-US" sz="3200" dirty="0" smtClean="0"/>
              <a:t>  Carry , Parity , </a:t>
            </a:r>
            <a:r>
              <a:rPr lang="en-US" sz="3200" dirty="0" err="1" smtClean="0"/>
              <a:t>Auxilary</a:t>
            </a:r>
            <a:r>
              <a:rPr lang="en-US" sz="3200" dirty="0" smtClean="0"/>
              <a:t> , Zero &amp; Sign Flags.</a:t>
            </a:r>
          </a:p>
          <a:p>
            <a:r>
              <a:rPr lang="en-US" sz="3200" dirty="0" smtClean="0"/>
              <a:t>By this instruction we can use the content of the status flags.</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rPr>
              <a:t>SAHF (store AH to lower byte of flag register)</a:t>
            </a:r>
            <a:endParaRPr lang="en-US" dirty="0"/>
          </a:p>
        </p:txBody>
      </p:sp>
      <p:sp>
        <p:nvSpPr>
          <p:cNvPr id="3" name="Content Placeholder 2"/>
          <p:cNvSpPr>
            <a:spLocks noGrp="1"/>
          </p:cNvSpPr>
          <p:nvPr>
            <p:ph sz="quarter" idx="1"/>
          </p:nvPr>
        </p:nvSpPr>
        <p:spPr/>
        <p:txBody>
          <a:bodyPr>
            <a:normAutofit/>
          </a:bodyPr>
          <a:lstStyle/>
          <a:p>
            <a:r>
              <a:rPr lang="en-US" sz="3200" dirty="0" smtClean="0"/>
              <a:t>Stores AH Reg in the higher byte of the flag register which contains the status flags.</a:t>
            </a:r>
          </a:p>
          <a:p>
            <a:endParaRPr lang="en-US" sz="3200" dirty="0" smtClean="0"/>
          </a:p>
          <a:p>
            <a:r>
              <a:rPr lang="en-US" sz="3200" dirty="0" err="1" smtClean="0"/>
              <a:t>i.e</a:t>
            </a:r>
            <a:r>
              <a:rPr lang="en-US" sz="3200" dirty="0" smtClean="0"/>
              <a:t> Carry , </a:t>
            </a:r>
            <a:r>
              <a:rPr lang="en-US" sz="3200" dirty="0" err="1" smtClean="0"/>
              <a:t>Partity</a:t>
            </a:r>
            <a:r>
              <a:rPr lang="en-US" sz="3200" dirty="0" smtClean="0"/>
              <a:t> , </a:t>
            </a:r>
            <a:r>
              <a:rPr lang="en-US" sz="3200" dirty="0" err="1" smtClean="0"/>
              <a:t>Auxilary</a:t>
            </a:r>
            <a:r>
              <a:rPr lang="en-US" sz="3200" dirty="0" smtClean="0"/>
              <a:t> ,zero &amp; Sign flags.</a:t>
            </a:r>
          </a:p>
          <a:p>
            <a:r>
              <a:rPr lang="en-US" sz="3200" dirty="0" smtClean="0"/>
              <a:t> This instruction sets and Register the conditions code flags (except overflow.)</a:t>
            </a:r>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381000"/>
            <a:ext cx="7620000" cy="646331"/>
          </a:xfrm>
          <a:prstGeom prst="rect">
            <a:avLst/>
          </a:prstGeom>
        </p:spPr>
        <p:txBody>
          <a:bodyPr wrap="square">
            <a:spAutoFit/>
          </a:bodyPr>
          <a:lstStyle/>
          <a:p>
            <a:r>
              <a:rPr lang="en-US" sz="3600" b="1" dirty="0" smtClean="0">
                <a:solidFill>
                  <a:srgbClr val="7030A0"/>
                </a:solidFill>
              </a:rPr>
              <a:t>LEA(load effective address)</a:t>
            </a:r>
            <a:endParaRPr lang="en-IN" sz="3600" dirty="0"/>
          </a:p>
        </p:txBody>
      </p:sp>
      <p:sp>
        <p:nvSpPr>
          <p:cNvPr id="5" name="TextBox 4"/>
          <p:cNvSpPr txBox="1"/>
          <p:nvPr/>
        </p:nvSpPr>
        <p:spPr>
          <a:xfrm>
            <a:off x="457200" y="990600"/>
            <a:ext cx="8382000" cy="5509200"/>
          </a:xfrm>
          <a:prstGeom prst="rect">
            <a:avLst/>
          </a:prstGeom>
          <a:noFill/>
        </p:spPr>
        <p:txBody>
          <a:bodyPr wrap="square" rtlCol="0">
            <a:spAutoFit/>
          </a:bodyPr>
          <a:lstStyle/>
          <a:p>
            <a:r>
              <a:rPr lang="en-US" sz="3200" dirty="0" smtClean="0"/>
              <a:t>Effective address (EA)  of the source </a:t>
            </a:r>
            <a:r>
              <a:rPr lang="en-US" sz="3200" dirty="0" err="1" smtClean="0"/>
              <a:t>operarnd</a:t>
            </a:r>
            <a:r>
              <a:rPr lang="en-US" sz="3200" dirty="0" smtClean="0"/>
              <a:t> is computed and this EA is loaded in to a 16-bit register</a:t>
            </a:r>
          </a:p>
          <a:p>
            <a:r>
              <a:rPr lang="en-US" sz="3200" dirty="0" smtClean="0"/>
              <a:t>Flags: no flags affected</a:t>
            </a:r>
          </a:p>
          <a:p>
            <a:r>
              <a:rPr lang="en-US" sz="3200" dirty="0" smtClean="0"/>
              <a:t>Note :- EA represents the displacement (or) Offset of desired operand from the segment base .</a:t>
            </a:r>
          </a:p>
          <a:p>
            <a:r>
              <a:rPr lang="en-US" sz="3200" dirty="0" smtClean="0"/>
              <a:t>Syntax:</a:t>
            </a:r>
          </a:p>
          <a:p>
            <a:r>
              <a:rPr lang="en-US" sz="3200" dirty="0" smtClean="0"/>
              <a:t>LEA   Reg, memory</a:t>
            </a:r>
          </a:p>
          <a:p>
            <a:r>
              <a:rPr lang="en-US" sz="3200" dirty="0" err="1" smtClean="0"/>
              <a:t>Eg</a:t>
            </a:r>
            <a:r>
              <a:rPr lang="en-US" sz="3200" dirty="0" smtClean="0"/>
              <a:t>:-</a:t>
            </a:r>
          </a:p>
          <a:p>
            <a:r>
              <a:rPr lang="en-US" sz="3200" dirty="0" smtClean="0"/>
              <a:t>LEA  DS,56H [SI]  ;invalid </a:t>
            </a:r>
          </a:p>
          <a:p>
            <a:r>
              <a:rPr lang="en-US" sz="3200" dirty="0" smtClean="0"/>
              <a:t>LEA  BX,1234H    ; invalid </a:t>
            </a:r>
          </a:p>
          <a:p>
            <a:r>
              <a:rPr lang="en-US" sz="3200" dirty="0" smtClean="0"/>
              <a:t>LEA   CX,[BX+DI]</a:t>
            </a:r>
            <a:endParaRPr lang="en-IN"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304800"/>
            <a:ext cx="7924800" cy="5816977"/>
          </a:xfrm>
          <a:prstGeom prst="rect">
            <a:avLst/>
          </a:prstGeom>
        </p:spPr>
        <p:txBody>
          <a:bodyPr wrap="square">
            <a:spAutoFit/>
          </a:bodyPr>
          <a:lstStyle/>
          <a:p>
            <a:r>
              <a:rPr lang="en-US" sz="3200" b="1" dirty="0" smtClean="0">
                <a:solidFill>
                  <a:srgbClr val="7030A0"/>
                </a:solidFill>
              </a:rPr>
              <a:t>LDS</a:t>
            </a:r>
          </a:p>
          <a:p>
            <a:pPr algn="just"/>
            <a:r>
              <a:rPr lang="en-US" sz="2800" dirty="0" smtClean="0">
                <a:solidFill>
                  <a:schemeClr val="tx1">
                    <a:lumMod val="95000"/>
                    <a:lumOff val="5000"/>
                  </a:schemeClr>
                </a:solidFill>
              </a:rPr>
              <a:t>This instruction copies a word from 2 memory location into the register in instruction and then copies a word next two memory location in to the DS register.</a:t>
            </a:r>
          </a:p>
          <a:p>
            <a:pPr algn="just"/>
            <a:r>
              <a:rPr lang="en-US" sz="2800" dirty="0" smtClean="0">
                <a:solidFill>
                  <a:schemeClr val="tx1">
                    <a:lumMod val="95000"/>
                    <a:lumOff val="5000"/>
                  </a:schemeClr>
                </a:solidFill>
              </a:rPr>
              <a:t>Syntax:-     LDS   </a:t>
            </a:r>
            <a:r>
              <a:rPr lang="en-US" sz="2800" dirty="0" err="1" smtClean="0">
                <a:solidFill>
                  <a:schemeClr val="tx1">
                    <a:lumMod val="95000"/>
                    <a:lumOff val="5000"/>
                  </a:schemeClr>
                </a:solidFill>
              </a:rPr>
              <a:t>Reg,Memory</a:t>
            </a:r>
            <a:endParaRPr lang="en-US" sz="2800" dirty="0" smtClean="0">
              <a:solidFill>
                <a:schemeClr val="tx1">
                  <a:lumMod val="95000"/>
                  <a:lumOff val="5000"/>
                </a:schemeClr>
              </a:solidFill>
            </a:endParaRPr>
          </a:p>
          <a:p>
            <a:pPr algn="just"/>
            <a:r>
              <a:rPr lang="en-US" sz="2800" dirty="0" err="1" smtClean="0">
                <a:solidFill>
                  <a:schemeClr val="tx1">
                    <a:lumMod val="95000"/>
                    <a:lumOff val="5000"/>
                  </a:schemeClr>
                </a:solidFill>
              </a:rPr>
              <a:t>Eg</a:t>
            </a:r>
            <a:r>
              <a:rPr lang="en-US" sz="2800" dirty="0" smtClean="0">
                <a:solidFill>
                  <a:schemeClr val="tx1">
                    <a:lumMod val="95000"/>
                    <a:lumOff val="5000"/>
                  </a:schemeClr>
                </a:solidFill>
              </a:rPr>
              <a:t>:--      LDS   BX,[4326]</a:t>
            </a:r>
          </a:p>
          <a:p>
            <a:pPr algn="just"/>
            <a:r>
              <a:rPr lang="en-US" sz="2800" dirty="0" smtClean="0">
                <a:solidFill>
                  <a:schemeClr val="tx1">
                    <a:lumMod val="95000"/>
                    <a:lumOff val="5000"/>
                  </a:schemeClr>
                </a:solidFill>
              </a:rPr>
              <a:t>LDS   BX,5000H</a:t>
            </a:r>
          </a:p>
          <a:p>
            <a:r>
              <a:rPr lang="en-US" sz="3200" b="1" dirty="0" smtClean="0">
                <a:solidFill>
                  <a:srgbClr val="7030A0"/>
                </a:solidFill>
              </a:rPr>
              <a:t>LES (load pointer to ES)</a:t>
            </a:r>
            <a:br>
              <a:rPr lang="en-US" sz="3200" b="1" dirty="0" smtClean="0">
                <a:solidFill>
                  <a:srgbClr val="7030A0"/>
                </a:solidFill>
              </a:rPr>
            </a:br>
            <a:r>
              <a:rPr lang="en-US" sz="2800" dirty="0" smtClean="0">
                <a:solidFill>
                  <a:schemeClr val="tx1">
                    <a:lumMod val="95000"/>
                    <a:lumOff val="5000"/>
                  </a:schemeClr>
                </a:solidFill>
              </a:rPr>
              <a:t>same as previous explanation except that replaces DS by ES .this instruction is used for re initialization the ES segment.</a:t>
            </a:r>
          </a:p>
          <a:p>
            <a:r>
              <a:rPr lang="en-US" sz="2800" dirty="0" err="1" smtClean="0">
                <a:solidFill>
                  <a:schemeClr val="tx1">
                    <a:lumMod val="95000"/>
                    <a:lumOff val="5000"/>
                  </a:schemeClr>
                </a:solidFill>
              </a:rPr>
              <a:t>Eg</a:t>
            </a:r>
            <a:r>
              <a:rPr lang="en-US" sz="2800" dirty="0" smtClean="0">
                <a:solidFill>
                  <a:schemeClr val="tx1">
                    <a:lumMod val="95000"/>
                    <a:lumOff val="5000"/>
                  </a:schemeClr>
                </a:solidFill>
              </a:rPr>
              <a:t>:-- </a:t>
            </a:r>
          </a:p>
          <a:p>
            <a:r>
              <a:rPr lang="en-US" sz="2800" dirty="0" smtClean="0">
                <a:solidFill>
                  <a:schemeClr val="tx1">
                    <a:lumMod val="95000"/>
                    <a:lumOff val="5000"/>
                  </a:schemeClr>
                </a:solidFill>
              </a:rPr>
              <a:t>LES   BX,[789A]</a:t>
            </a:r>
          </a:p>
          <a:p>
            <a:r>
              <a:rPr lang="en-US" sz="2800" dirty="0" smtClean="0">
                <a:solidFill>
                  <a:schemeClr val="tx1">
                    <a:lumMod val="95000"/>
                    <a:lumOff val="5000"/>
                  </a:schemeClr>
                </a:solidFill>
              </a:rPr>
              <a:t>LES   DI,[BX]</a:t>
            </a:r>
            <a:endParaRPr lang="en-US" sz="2800" dirty="0">
              <a:solidFill>
                <a:schemeClr val="tx1">
                  <a:lumMod val="95000"/>
                  <a:lumOff val="5000"/>
                </a:schemeClr>
              </a:solidFill>
            </a:endParaRPr>
          </a:p>
        </p:txBody>
      </p:sp>
      <p:graphicFrame>
        <p:nvGraphicFramePr>
          <p:cNvPr id="5" name="Table 4"/>
          <p:cNvGraphicFramePr>
            <a:graphicFrameLocks noGrp="1"/>
          </p:cNvGraphicFramePr>
          <p:nvPr/>
        </p:nvGraphicFramePr>
        <p:xfrm>
          <a:off x="3352800" y="4876800"/>
          <a:ext cx="2819400" cy="457200"/>
        </p:xfrm>
        <a:graphic>
          <a:graphicData uri="http://schemas.openxmlformats.org/drawingml/2006/table">
            <a:tbl>
              <a:tblPr firstRow="1" bandRow="1">
                <a:tableStyleId>{5940675A-B579-460E-94D1-54222C63F5DA}</a:tableStyleId>
              </a:tblPr>
              <a:tblGrid>
                <a:gridCol w="1409700"/>
                <a:gridCol w="1409700"/>
              </a:tblGrid>
              <a:tr h="370840">
                <a:tc>
                  <a:txBody>
                    <a:bodyPr/>
                    <a:lstStyle/>
                    <a:p>
                      <a:pPr algn="ctr"/>
                      <a:r>
                        <a:rPr lang="en-US" sz="2400" b="1" dirty="0" smtClean="0">
                          <a:solidFill>
                            <a:schemeClr val="tx1">
                              <a:lumMod val="95000"/>
                              <a:lumOff val="5000"/>
                            </a:schemeClr>
                          </a:solidFill>
                        </a:rPr>
                        <a:t>YY</a:t>
                      </a:r>
                      <a:endParaRPr lang="en-IN" sz="2400" b="1" dirty="0">
                        <a:solidFill>
                          <a:schemeClr val="tx1">
                            <a:lumMod val="95000"/>
                            <a:lumOff val="5000"/>
                          </a:schemeClr>
                        </a:solidFill>
                      </a:endParaRPr>
                    </a:p>
                  </a:txBody>
                  <a:tcPr/>
                </a:tc>
                <a:tc>
                  <a:txBody>
                    <a:bodyPr/>
                    <a:lstStyle/>
                    <a:p>
                      <a:pPr algn="ctr"/>
                      <a:r>
                        <a:rPr lang="en-US" sz="2400" b="1" dirty="0" smtClean="0">
                          <a:solidFill>
                            <a:schemeClr val="tx1">
                              <a:lumMod val="95000"/>
                              <a:lumOff val="5000"/>
                            </a:schemeClr>
                          </a:solidFill>
                        </a:rPr>
                        <a:t>XX</a:t>
                      </a:r>
                      <a:endParaRPr lang="en-IN" sz="2400" b="1" dirty="0">
                        <a:solidFill>
                          <a:schemeClr val="tx1">
                            <a:lumMod val="95000"/>
                            <a:lumOff val="5000"/>
                          </a:schemeClr>
                        </a:solidFill>
                      </a:endParaRPr>
                    </a:p>
                  </a:txBody>
                  <a:tcPr/>
                </a:tc>
              </a:tr>
            </a:tbl>
          </a:graphicData>
        </a:graphic>
      </p:graphicFrame>
      <p:graphicFrame>
        <p:nvGraphicFramePr>
          <p:cNvPr id="7" name="Table 6"/>
          <p:cNvGraphicFramePr>
            <a:graphicFrameLocks noGrp="1"/>
          </p:cNvGraphicFramePr>
          <p:nvPr/>
        </p:nvGraphicFramePr>
        <p:xfrm>
          <a:off x="3429000" y="5867400"/>
          <a:ext cx="2819400" cy="457200"/>
        </p:xfrm>
        <a:graphic>
          <a:graphicData uri="http://schemas.openxmlformats.org/drawingml/2006/table">
            <a:tbl>
              <a:tblPr firstRow="1" bandRow="1">
                <a:tableStyleId>{5940675A-B579-460E-94D1-54222C63F5DA}</a:tableStyleId>
              </a:tblPr>
              <a:tblGrid>
                <a:gridCol w="1409700"/>
                <a:gridCol w="1409700"/>
              </a:tblGrid>
              <a:tr h="370840">
                <a:tc>
                  <a:txBody>
                    <a:bodyPr/>
                    <a:lstStyle/>
                    <a:p>
                      <a:pPr algn="ctr"/>
                      <a:r>
                        <a:rPr lang="en-US" sz="2400" b="1" dirty="0" err="1" smtClean="0">
                          <a:solidFill>
                            <a:schemeClr val="tx1">
                              <a:lumMod val="95000"/>
                              <a:lumOff val="5000"/>
                            </a:schemeClr>
                          </a:solidFill>
                        </a:rPr>
                        <a:t>nn</a:t>
                      </a:r>
                      <a:endParaRPr lang="en-IN" sz="2400" b="1" dirty="0">
                        <a:solidFill>
                          <a:schemeClr val="tx1">
                            <a:lumMod val="95000"/>
                            <a:lumOff val="5000"/>
                          </a:schemeClr>
                        </a:solidFill>
                      </a:endParaRPr>
                    </a:p>
                  </a:txBody>
                  <a:tcPr/>
                </a:tc>
                <a:tc>
                  <a:txBody>
                    <a:bodyPr/>
                    <a:lstStyle/>
                    <a:p>
                      <a:pPr algn="ctr"/>
                      <a:r>
                        <a:rPr lang="en-US" sz="2400" b="1" dirty="0" smtClean="0">
                          <a:solidFill>
                            <a:schemeClr val="tx1">
                              <a:lumMod val="95000"/>
                              <a:lumOff val="5000"/>
                            </a:schemeClr>
                          </a:solidFill>
                        </a:rPr>
                        <a:t>mm</a:t>
                      </a:r>
                      <a:endParaRPr lang="en-IN" sz="2400" b="1" dirty="0">
                        <a:solidFill>
                          <a:schemeClr val="tx1">
                            <a:lumMod val="95000"/>
                            <a:lumOff val="5000"/>
                          </a:schemeClr>
                        </a:solidFill>
                      </a:endParaRPr>
                    </a:p>
                  </a:txBody>
                  <a:tcPr/>
                </a:tc>
              </a:tr>
            </a:tbl>
          </a:graphicData>
        </a:graphic>
      </p:graphicFrame>
      <p:graphicFrame>
        <p:nvGraphicFramePr>
          <p:cNvPr id="8" name="Table 7"/>
          <p:cNvGraphicFramePr>
            <a:graphicFrameLocks noGrp="1"/>
          </p:cNvGraphicFramePr>
          <p:nvPr/>
        </p:nvGraphicFramePr>
        <p:xfrm>
          <a:off x="7696200" y="4800600"/>
          <a:ext cx="914400" cy="1828800"/>
        </p:xfrm>
        <a:graphic>
          <a:graphicData uri="http://schemas.openxmlformats.org/drawingml/2006/table">
            <a:tbl>
              <a:tblPr firstRow="1" bandRow="1">
                <a:tableStyleId>{5940675A-B579-460E-94D1-54222C63F5DA}</a:tableStyleId>
              </a:tblPr>
              <a:tblGrid>
                <a:gridCol w="914400"/>
              </a:tblGrid>
              <a:tr h="370840">
                <a:tc>
                  <a:txBody>
                    <a:bodyPr/>
                    <a:lstStyle/>
                    <a:p>
                      <a:pPr algn="ctr"/>
                      <a:r>
                        <a:rPr lang="en-US" sz="2400" b="1" dirty="0" smtClean="0">
                          <a:solidFill>
                            <a:schemeClr val="tx1">
                              <a:lumMod val="95000"/>
                              <a:lumOff val="5000"/>
                            </a:schemeClr>
                          </a:solidFill>
                        </a:rPr>
                        <a:t>XX</a:t>
                      </a:r>
                      <a:endParaRPr lang="en-IN" sz="2400" b="1" dirty="0">
                        <a:solidFill>
                          <a:schemeClr val="tx1">
                            <a:lumMod val="95000"/>
                            <a:lumOff val="5000"/>
                          </a:schemeClr>
                        </a:solidFill>
                      </a:endParaRPr>
                    </a:p>
                  </a:txBody>
                  <a:tcPr/>
                </a:tc>
              </a:tr>
              <a:tr h="370840">
                <a:tc>
                  <a:txBody>
                    <a:bodyPr/>
                    <a:lstStyle/>
                    <a:p>
                      <a:pPr algn="ctr"/>
                      <a:r>
                        <a:rPr lang="en-US" sz="2400" b="1" dirty="0" smtClean="0">
                          <a:solidFill>
                            <a:schemeClr val="tx1">
                              <a:lumMod val="95000"/>
                              <a:lumOff val="5000"/>
                            </a:schemeClr>
                          </a:solidFill>
                        </a:rPr>
                        <a:t>YY</a:t>
                      </a:r>
                      <a:endParaRPr lang="en-IN" sz="2400" b="1" dirty="0">
                        <a:solidFill>
                          <a:schemeClr val="tx1">
                            <a:lumMod val="95000"/>
                            <a:lumOff val="5000"/>
                          </a:schemeClr>
                        </a:solidFill>
                      </a:endParaRPr>
                    </a:p>
                  </a:txBody>
                  <a:tcPr/>
                </a:tc>
              </a:tr>
              <a:tr h="370840">
                <a:tc>
                  <a:txBody>
                    <a:bodyPr/>
                    <a:lstStyle/>
                    <a:p>
                      <a:pPr algn="ctr"/>
                      <a:r>
                        <a:rPr lang="en-US" sz="2400" b="1" dirty="0" smtClean="0">
                          <a:solidFill>
                            <a:schemeClr val="tx1">
                              <a:lumMod val="95000"/>
                              <a:lumOff val="5000"/>
                            </a:schemeClr>
                          </a:solidFill>
                        </a:rPr>
                        <a:t>mm</a:t>
                      </a:r>
                      <a:endParaRPr lang="en-IN" sz="2400" b="1" dirty="0">
                        <a:solidFill>
                          <a:schemeClr val="tx1">
                            <a:lumMod val="95000"/>
                            <a:lumOff val="5000"/>
                          </a:schemeClr>
                        </a:solidFill>
                      </a:endParaRPr>
                    </a:p>
                  </a:txBody>
                  <a:tcPr/>
                </a:tc>
              </a:tr>
              <a:tr h="370840">
                <a:tc>
                  <a:txBody>
                    <a:bodyPr/>
                    <a:lstStyle/>
                    <a:p>
                      <a:pPr algn="ctr"/>
                      <a:r>
                        <a:rPr lang="en-US" sz="2400" b="1" dirty="0" err="1" smtClean="0">
                          <a:solidFill>
                            <a:schemeClr val="tx1">
                              <a:lumMod val="95000"/>
                              <a:lumOff val="5000"/>
                            </a:schemeClr>
                          </a:solidFill>
                        </a:rPr>
                        <a:t>Nn</a:t>
                      </a:r>
                      <a:endParaRPr lang="en-IN" sz="2400" b="1" dirty="0">
                        <a:solidFill>
                          <a:schemeClr val="tx1">
                            <a:lumMod val="95000"/>
                            <a:lumOff val="5000"/>
                          </a:schemeClr>
                        </a:solidFill>
                      </a:endParaRPr>
                    </a:p>
                  </a:txBody>
                  <a:tcPr/>
                </a:tc>
              </a:tr>
            </a:tbl>
          </a:graphicData>
        </a:graphic>
      </p:graphicFrame>
      <p:cxnSp>
        <p:nvCxnSpPr>
          <p:cNvPr id="10" name="Straight Arrow Connector 9"/>
          <p:cNvCxnSpPr/>
          <p:nvPr/>
        </p:nvCxnSpPr>
        <p:spPr>
          <a:xfrm flipH="1">
            <a:off x="6324600" y="5029200"/>
            <a:ext cx="1295400" cy="76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H="1">
            <a:off x="6324600" y="6019800"/>
            <a:ext cx="1295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4191000" y="5562600"/>
            <a:ext cx="3429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H="1">
            <a:off x="4267200" y="6553200"/>
            <a:ext cx="3429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4267200" y="632460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V="1">
            <a:off x="4267200" y="5257800"/>
            <a:ext cx="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4962"/>
            <a:ext cx="7772400" cy="731838"/>
          </a:xfrm>
        </p:spPr>
        <p:txBody>
          <a:bodyPr>
            <a:normAutofit fontScale="90000"/>
          </a:bodyPr>
          <a:lstStyle/>
          <a:p>
            <a:pPr marL="342900" indent="-342900" algn="ctr"/>
            <a:r>
              <a:rPr lang="en-US" b="1" dirty="0" smtClean="0">
                <a:solidFill>
                  <a:srgbClr val="7030A0"/>
                </a:solidFill>
              </a:rPr>
              <a:t>XLAT (translate)</a:t>
            </a:r>
            <a:endParaRPr lang="en-US" dirty="0"/>
          </a:p>
        </p:txBody>
      </p:sp>
      <p:sp>
        <p:nvSpPr>
          <p:cNvPr id="3" name="Content Placeholder 2"/>
          <p:cNvSpPr>
            <a:spLocks noGrp="1"/>
          </p:cNvSpPr>
          <p:nvPr>
            <p:ph sz="quarter" idx="1"/>
          </p:nvPr>
        </p:nvSpPr>
        <p:spPr/>
        <p:txBody>
          <a:bodyPr>
            <a:normAutofit/>
          </a:bodyPr>
          <a:lstStyle/>
          <a:p>
            <a:r>
              <a:rPr lang="en-US" sz="2800" dirty="0" smtClean="0"/>
              <a:t>This instruction is useful to convert from one code to another (translation ) using lookup table .</a:t>
            </a:r>
          </a:p>
          <a:p>
            <a:r>
              <a:rPr lang="en-US" sz="2800" dirty="0" smtClean="0"/>
              <a:t> to execute this instruction BX is initialized to contain the start address of the lookup table </a:t>
            </a:r>
          </a:p>
          <a:p>
            <a:r>
              <a:rPr lang="en-US" sz="2800" dirty="0" smtClean="0"/>
              <a:t> the instruction get a byte from a location pointed by [BX+AL] and is transferred to AL register.</a:t>
            </a:r>
          </a:p>
          <a:p>
            <a:endParaRPr lang="en-US" sz="2800" dirty="0" smtClean="0"/>
          </a:p>
          <a:p>
            <a:r>
              <a:rPr lang="en-US" sz="2800" dirty="0" smtClean="0"/>
              <a:t>(AL)  </a:t>
            </a:r>
            <a:r>
              <a:rPr lang="en-US" sz="2800" dirty="0" smtClean="0">
                <a:sym typeface="Wingdings" pitchFamily="2" charset="2"/>
              </a:rPr>
              <a:t>  DS: [(BX)+(AL)]</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44269"/>
            <a:ext cx="7239000" cy="461665"/>
          </a:xfrm>
          <a:prstGeom prst="rect">
            <a:avLst/>
          </a:prstGeom>
        </p:spPr>
        <p:txBody>
          <a:bodyPr wrap="square">
            <a:spAutoFit/>
          </a:bodyPr>
          <a:lstStyle/>
          <a:p>
            <a:r>
              <a:rPr lang="en-US" sz="2400" b="1" dirty="0" smtClean="0">
                <a:solidFill>
                  <a:schemeClr val="accent1">
                    <a:lumMod val="75000"/>
                  </a:schemeClr>
                </a:solidFill>
              </a:rPr>
              <a:t>INSTRUCTION SETS OF 8086 MICRO PROCESSORS</a:t>
            </a:r>
            <a:endParaRPr lang="en-US" sz="2400" b="1" dirty="0">
              <a:solidFill>
                <a:schemeClr val="accent1">
                  <a:lumMod val="75000"/>
                </a:schemeClr>
              </a:solidFill>
            </a:endParaRPr>
          </a:p>
        </p:txBody>
      </p:sp>
      <p:sp>
        <p:nvSpPr>
          <p:cNvPr id="5" name="TextBox 4"/>
          <p:cNvSpPr txBox="1"/>
          <p:nvPr/>
        </p:nvSpPr>
        <p:spPr>
          <a:xfrm>
            <a:off x="228600" y="990600"/>
            <a:ext cx="8740966" cy="4278094"/>
          </a:xfrm>
          <a:prstGeom prst="rect">
            <a:avLst/>
          </a:prstGeom>
          <a:noFill/>
        </p:spPr>
        <p:txBody>
          <a:bodyPr wrap="square" rtlCol="0">
            <a:spAutoFit/>
          </a:bodyPr>
          <a:lstStyle/>
          <a:p>
            <a:pPr>
              <a:buFont typeface="Wingdings" pitchFamily="2" charset="2"/>
              <a:buChar char="v"/>
            </a:pPr>
            <a:r>
              <a:rPr lang="en-US" dirty="0" smtClean="0"/>
              <a:t>     </a:t>
            </a:r>
            <a:r>
              <a:rPr lang="en-US" sz="2000" dirty="0" smtClean="0"/>
              <a:t>An instruction set is a basic command given to a microprocessor to perform a specific operation on the given data .</a:t>
            </a:r>
          </a:p>
          <a:p>
            <a:endParaRPr lang="en-US" sz="2000" dirty="0" smtClean="0"/>
          </a:p>
          <a:p>
            <a:r>
              <a:rPr lang="en-US" sz="2000" dirty="0" smtClean="0"/>
              <a:t>An instruction has 2-groups of fields</a:t>
            </a:r>
          </a:p>
          <a:p>
            <a:pPr marL="342900" indent="-342900">
              <a:buAutoNum type="arabicPeriod"/>
            </a:pPr>
            <a:r>
              <a:rPr lang="en-US" sz="2000" dirty="0" smtClean="0"/>
              <a:t>OPCODE</a:t>
            </a:r>
          </a:p>
          <a:p>
            <a:pPr marL="342900" indent="-342900">
              <a:buAutoNum type="arabicPeriod"/>
            </a:pPr>
            <a:r>
              <a:rPr lang="en-US" sz="2000" dirty="0" smtClean="0"/>
              <a:t>OPERAND</a:t>
            </a:r>
          </a:p>
          <a:p>
            <a:pPr marL="342900" indent="-342900">
              <a:buAutoNum type="arabicPeriod"/>
            </a:pPr>
            <a:endParaRPr lang="en-US" sz="2000" dirty="0" smtClean="0"/>
          </a:p>
          <a:p>
            <a:pPr marL="342900" indent="-342900">
              <a:buFont typeface="Wingdings" pitchFamily="2" charset="2"/>
              <a:buChar char="q"/>
            </a:pPr>
            <a:r>
              <a:rPr lang="en-US" sz="2000" dirty="0" smtClean="0"/>
              <a:t> </a:t>
            </a:r>
            <a:r>
              <a:rPr lang="en-US" sz="2000" u="sng" dirty="0" smtClean="0"/>
              <a:t>OPCODE:</a:t>
            </a:r>
            <a:r>
              <a:rPr lang="en-US" sz="2000" dirty="0" smtClean="0"/>
              <a:t>-- defines the operation to be performed by instruction.</a:t>
            </a:r>
          </a:p>
          <a:p>
            <a:pPr marL="342900" indent="-342900">
              <a:buFont typeface="Wingdings" pitchFamily="2" charset="2"/>
              <a:buChar char="q"/>
            </a:pPr>
            <a:r>
              <a:rPr lang="en-US" sz="2000" dirty="0" smtClean="0"/>
              <a:t> </a:t>
            </a:r>
            <a:r>
              <a:rPr lang="en-US" sz="2000" u="sng" dirty="0" smtClean="0"/>
              <a:t>OPERAND :</a:t>
            </a:r>
            <a:r>
              <a:rPr lang="en-US" sz="2000" dirty="0" smtClean="0"/>
              <a:t>-- defines data on which the computer has to perform the specified operation.</a:t>
            </a:r>
            <a:endParaRPr lang="en-US" sz="2000" u="sng" dirty="0" smtClean="0"/>
          </a:p>
          <a:p>
            <a:pPr marL="342900" indent="-342900">
              <a:buAutoNum type="arabicPeriod"/>
            </a:pPr>
            <a:endParaRPr lang="en-US" dirty="0" smtClean="0"/>
          </a:p>
          <a:p>
            <a:pPr marL="342900" indent="-342900">
              <a:buAutoNum type="arabicPeriod"/>
            </a:pPr>
            <a:endParaRPr lang="en-US" dirty="0" smtClean="0"/>
          </a:p>
          <a:p>
            <a:pPr marL="342900" indent="-342900"/>
            <a:r>
              <a:rPr lang="en-US" dirty="0" smtClean="0"/>
              <a:t>The collection of instructions that is designed to execute is known as instruction set of the micro processor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52400"/>
            <a:ext cx="7924800" cy="646331"/>
          </a:xfrm>
          <a:prstGeom prst="rect">
            <a:avLst/>
          </a:prstGeom>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Font typeface="Wingdings" pitchFamily="2" charset="2"/>
              <a:buChar char="v"/>
            </a:pP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ARITHMETIC INSTRUCTIONS </a:t>
            </a:r>
            <a:endParaRPr lang="en-IN"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35737" y="720090"/>
            <a:ext cx="8679663" cy="6247864"/>
          </a:xfrm>
          <a:prstGeom prst="rect">
            <a:avLst/>
          </a:prstGeom>
          <a:noFill/>
        </p:spPr>
        <p:txBody>
          <a:bodyPr wrap="square" rtlCol="0">
            <a:spAutoFit/>
          </a:bodyPr>
          <a:lstStyle/>
          <a:p>
            <a:pPr>
              <a:buFont typeface="Wingdings" pitchFamily="2" charset="2"/>
              <a:buChar char="q"/>
            </a:pPr>
            <a:r>
              <a:rPr lang="en-US" sz="2000" dirty="0" smtClean="0"/>
              <a:t>     </a:t>
            </a:r>
            <a:r>
              <a:rPr lang="en-US" sz="2000" b="1" dirty="0" smtClean="0">
                <a:solidFill>
                  <a:srgbClr val="0070C0"/>
                </a:solidFill>
              </a:rPr>
              <a:t>ADD    </a:t>
            </a:r>
            <a:r>
              <a:rPr lang="en-US" sz="2000" b="1" dirty="0" err="1" smtClean="0">
                <a:solidFill>
                  <a:srgbClr val="0070C0"/>
                </a:solidFill>
              </a:rPr>
              <a:t>Add</a:t>
            </a:r>
            <a:endParaRPr lang="en-US" sz="2000" b="1" dirty="0" smtClean="0">
              <a:solidFill>
                <a:srgbClr val="0070C0"/>
              </a:solidFill>
            </a:endParaRPr>
          </a:p>
          <a:p>
            <a:r>
              <a:rPr lang="en-US" sz="2000" dirty="0" smtClean="0"/>
              <a:t>Operands   REG,MEMORY		 =&gt;	ADD  AX,0100H</a:t>
            </a:r>
          </a:p>
          <a:p>
            <a:r>
              <a:rPr lang="en-US" sz="2000" dirty="0" smtClean="0"/>
              <a:t>	</a:t>
            </a:r>
            <a:r>
              <a:rPr lang="en-US" sz="2000" dirty="0" err="1" smtClean="0"/>
              <a:t>memory,REG</a:t>
            </a:r>
            <a:r>
              <a:rPr lang="en-US" sz="2000" dirty="0" smtClean="0"/>
              <a:t>		 	  </a:t>
            </a:r>
          </a:p>
          <a:p>
            <a:r>
              <a:rPr lang="en-US" sz="2000" dirty="0" smtClean="0"/>
              <a:t>	REG,REG		 =&gt;	ADD  AX,BX</a:t>
            </a:r>
          </a:p>
          <a:p>
            <a:r>
              <a:rPr lang="en-US" sz="2000" dirty="0" smtClean="0"/>
              <a:t>	memory , immediate	 =&gt;	ADD  AX,[1000H]</a:t>
            </a:r>
          </a:p>
          <a:p>
            <a:r>
              <a:rPr lang="en-US" sz="2000" dirty="0" smtClean="0"/>
              <a:t>	</a:t>
            </a:r>
            <a:r>
              <a:rPr lang="en-US" sz="2000" dirty="0" err="1" smtClean="0"/>
              <a:t>immediate,Memory</a:t>
            </a:r>
            <a:r>
              <a:rPr lang="en-US" sz="2000" dirty="0" smtClean="0"/>
              <a:t>	</a:t>
            </a:r>
          </a:p>
          <a:p>
            <a:r>
              <a:rPr lang="en-US" sz="2000" dirty="0" smtClean="0"/>
              <a:t>The content of the both the operands are added &amp; the result is stored in destination.</a:t>
            </a:r>
          </a:p>
          <a:p>
            <a:r>
              <a:rPr lang="en-US" sz="2000" b="1" dirty="0" err="1" smtClean="0"/>
              <a:t>Eg</a:t>
            </a:r>
            <a:r>
              <a:rPr lang="en-US" sz="2000" b="1" dirty="0" smtClean="0"/>
              <a:t>:</a:t>
            </a:r>
            <a:r>
              <a:rPr lang="en-US" sz="2000" dirty="0" smtClean="0"/>
              <a:t> ADD   AX,Y	; AX=AX+Y</a:t>
            </a:r>
          </a:p>
          <a:p>
            <a:endParaRPr lang="en-US" sz="2000" dirty="0" smtClean="0"/>
          </a:p>
          <a:p>
            <a:pPr>
              <a:buFont typeface="Wingdings" pitchFamily="2" charset="2"/>
              <a:buChar char="q"/>
            </a:pPr>
            <a:r>
              <a:rPr lang="en-US" sz="2000" b="1" dirty="0" smtClean="0"/>
              <a:t>    </a:t>
            </a:r>
            <a:r>
              <a:rPr lang="en-US" sz="2000" b="1" dirty="0" smtClean="0">
                <a:solidFill>
                  <a:srgbClr val="0070C0"/>
                </a:solidFill>
              </a:rPr>
              <a:t>ADC    Add With Carry</a:t>
            </a:r>
          </a:p>
          <a:p>
            <a:r>
              <a:rPr lang="en-US" sz="2000" dirty="0" smtClean="0"/>
              <a:t>Operands   REG,MEMORY		=&gt;	ADC  AX,0100H</a:t>
            </a:r>
          </a:p>
          <a:p>
            <a:r>
              <a:rPr lang="en-US" sz="2000" dirty="0" smtClean="0"/>
              <a:t>	</a:t>
            </a:r>
            <a:r>
              <a:rPr lang="en-US" sz="2000" dirty="0" err="1" smtClean="0"/>
              <a:t>memory,REG</a:t>
            </a:r>
            <a:r>
              <a:rPr lang="en-US" sz="2000" dirty="0" smtClean="0"/>
              <a:t>		=&gt; 	 </a:t>
            </a:r>
          </a:p>
          <a:p>
            <a:r>
              <a:rPr lang="en-US" sz="2000" dirty="0" smtClean="0"/>
              <a:t>	REG,REG		=&gt; 	ADC   CL,BL</a:t>
            </a:r>
          </a:p>
          <a:p>
            <a:r>
              <a:rPr lang="en-US" sz="2000" dirty="0" smtClean="0"/>
              <a:t>	memory , immediate	=&gt;	ADC   AX,[0300H]</a:t>
            </a:r>
          </a:p>
          <a:p>
            <a:r>
              <a:rPr lang="en-US" sz="2000" dirty="0" smtClean="0"/>
              <a:t>	</a:t>
            </a:r>
            <a:r>
              <a:rPr lang="en-US" sz="2000" dirty="0" err="1" smtClean="0"/>
              <a:t>immediate,Memory</a:t>
            </a:r>
            <a:endParaRPr lang="en-US" sz="2000" dirty="0" smtClean="0"/>
          </a:p>
          <a:p>
            <a:r>
              <a:rPr lang="en-US" sz="2000" dirty="0" smtClean="0"/>
              <a:t>The instructions adds the source operands to destination operation along with carry flags&amp; the result is stored in destination operand.</a:t>
            </a:r>
          </a:p>
          <a:p>
            <a:r>
              <a:rPr lang="en-US" sz="2000" b="1" dirty="0" err="1" smtClean="0"/>
              <a:t>Eg</a:t>
            </a:r>
            <a:r>
              <a:rPr lang="en-US" sz="2000" b="1" dirty="0" smtClean="0"/>
              <a:t>:</a:t>
            </a:r>
            <a:r>
              <a:rPr lang="en-US" sz="2000" dirty="0" smtClean="0"/>
              <a:t>  	MOV   AX,1234H	</a:t>
            </a:r>
          </a:p>
          <a:p>
            <a:r>
              <a:rPr lang="en-US" sz="2000" dirty="0" smtClean="0"/>
              <a:t>	ADC   BX,FFDBH</a:t>
            </a:r>
          </a:p>
          <a:p>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228600"/>
            <a:ext cx="8382000" cy="6555641"/>
          </a:xfrm>
          <a:prstGeom prst="rect">
            <a:avLst/>
          </a:prstGeom>
        </p:spPr>
        <p:txBody>
          <a:bodyPr wrap="square">
            <a:spAutoFit/>
          </a:bodyPr>
          <a:lstStyle/>
          <a:p>
            <a:pPr>
              <a:buFont typeface="Wingdings" pitchFamily="2" charset="2"/>
              <a:buChar char="q"/>
            </a:pPr>
            <a:r>
              <a:rPr lang="en-US" sz="2000" dirty="0" smtClean="0"/>
              <a:t>   </a:t>
            </a:r>
            <a:r>
              <a:rPr lang="en-US" sz="2000" b="1" dirty="0" smtClean="0">
                <a:solidFill>
                  <a:srgbClr val="0070C0"/>
                </a:solidFill>
              </a:rPr>
              <a:t>SUB    SUBTRACT</a:t>
            </a:r>
          </a:p>
          <a:p>
            <a:r>
              <a:rPr lang="en-US" sz="2000" u="sng" dirty="0" smtClean="0"/>
              <a:t>Operands </a:t>
            </a:r>
            <a:r>
              <a:rPr lang="en-US" sz="2000" dirty="0" smtClean="0"/>
              <a:t>  REG,MEMORY		=&gt;	SUB  AX,0100H</a:t>
            </a:r>
          </a:p>
          <a:p>
            <a:r>
              <a:rPr lang="en-US" sz="2000" dirty="0" smtClean="0"/>
              <a:t>	</a:t>
            </a:r>
            <a:r>
              <a:rPr lang="en-US" sz="2000" dirty="0" err="1" smtClean="0"/>
              <a:t>memory,REG</a:t>
            </a:r>
            <a:r>
              <a:rPr lang="en-US" sz="2000" dirty="0" smtClean="0"/>
              <a:t>		=&gt;	SUB  0100,AX	 	  </a:t>
            </a:r>
          </a:p>
          <a:p>
            <a:r>
              <a:rPr lang="en-US" sz="2000" dirty="0" smtClean="0"/>
              <a:t>	REG,REG		 =&gt;	SUB  AX,BX</a:t>
            </a:r>
          </a:p>
          <a:p>
            <a:r>
              <a:rPr lang="en-US" sz="2000" dirty="0" smtClean="0"/>
              <a:t>	memory , immediate	 =&gt;	SUB  AX,[1000H]</a:t>
            </a:r>
          </a:p>
          <a:p>
            <a:r>
              <a:rPr lang="en-US" sz="2000" dirty="0" smtClean="0"/>
              <a:t>	</a:t>
            </a:r>
            <a:r>
              <a:rPr lang="en-US" sz="2000" dirty="0" err="1" smtClean="0"/>
              <a:t>immediate,Memory</a:t>
            </a:r>
            <a:r>
              <a:rPr lang="en-US" sz="2000" dirty="0" smtClean="0"/>
              <a:t>	=&gt;	SUB  [5000H] , 0100</a:t>
            </a:r>
          </a:p>
          <a:p>
            <a:r>
              <a:rPr lang="en-US" sz="2000" dirty="0" smtClean="0"/>
              <a:t>The instructions SUBTRACTS  the source operands to destination operation and  result is stored in destination operand.</a:t>
            </a:r>
          </a:p>
          <a:p>
            <a:r>
              <a:rPr lang="en-US" sz="2000" b="1" dirty="0" err="1" smtClean="0"/>
              <a:t>Eg</a:t>
            </a:r>
            <a:r>
              <a:rPr lang="en-US" sz="2000" b="1" dirty="0" smtClean="0"/>
              <a:t>:</a:t>
            </a:r>
            <a:r>
              <a:rPr lang="en-US" sz="2000" dirty="0" smtClean="0"/>
              <a:t>    MOV   AL,05H</a:t>
            </a:r>
          </a:p>
          <a:p>
            <a:r>
              <a:rPr lang="en-US" sz="2000" dirty="0" smtClean="0"/>
              <a:t>	SUB   AL,02H	; AL=AL-02H</a:t>
            </a:r>
          </a:p>
          <a:p>
            <a:pPr>
              <a:buFont typeface="Wingdings" pitchFamily="2" charset="2"/>
              <a:buChar char="q"/>
            </a:pPr>
            <a:r>
              <a:rPr lang="en-US" sz="2000" dirty="0" smtClean="0"/>
              <a:t>    </a:t>
            </a:r>
            <a:r>
              <a:rPr lang="en-US" sz="2000" b="1" dirty="0" smtClean="0">
                <a:solidFill>
                  <a:srgbClr val="0070C0"/>
                </a:solidFill>
              </a:rPr>
              <a:t>SBB    SUBTRACT  With BARROW</a:t>
            </a:r>
          </a:p>
          <a:p>
            <a:r>
              <a:rPr lang="en-US" sz="2000" u="sng" dirty="0" smtClean="0"/>
              <a:t>Operands</a:t>
            </a:r>
            <a:r>
              <a:rPr lang="en-US" sz="2000" dirty="0" smtClean="0"/>
              <a:t>   REG,MEMORY		=&gt;	SBB  AX,0100H</a:t>
            </a:r>
          </a:p>
          <a:p>
            <a:r>
              <a:rPr lang="en-US" sz="2000" dirty="0" smtClean="0"/>
              <a:t>	</a:t>
            </a:r>
            <a:r>
              <a:rPr lang="en-US" sz="2000" dirty="0" err="1" smtClean="0"/>
              <a:t>memory,REG</a:t>
            </a:r>
            <a:r>
              <a:rPr lang="en-US" sz="2000" dirty="0" smtClean="0"/>
              <a:t>		=&gt; 	SBB     0100,AX </a:t>
            </a:r>
          </a:p>
          <a:p>
            <a:r>
              <a:rPr lang="en-US" sz="2000" dirty="0" smtClean="0"/>
              <a:t>	REG,REG		=&gt; 	SBB   AX,BX</a:t>
            </a:r>
          </a:p>
          <a:p>
            <a:r>
              <a:rPr lang="en-US" sz="2000" dirty="0" smtClean="0"/>
              <a:t>	memory , immediate	=&gt;	SBB  AX,[1000H]</a:t>
            </a:r>
          </a:p>
          <a:p>
            <a:r>
              <a:rPr lang="en-US" sz="2000" dirty="0" smtClean="0"/>
              <a:t>	</a:t>
            </a:r>
            <a:r>
              <a:rPr lang="en-US" sz="2000" dirty="0" err="1" smtClean="0"/>
              <a:t>immediate,Memory</a:t>
            </a:r>
            <a:r>
              <a:rPr lang="en-US" sz="2000" dirty="0" smtClean="0"/>
              <a:t>	=&gt;	SBB  [5000H],0100</a:t>
            </a:r>
          </a:p>
          <a:p>
            <a:r>
              <a:rPr lang="en-US" sz="2000" dirty="0" smtClean="0"/>
              <a:t>The instructions adds the source operands to destination operation along with the values of carry flags&amp; the result is stored in destination operand.</a:t>
            </a:r>
          </a:p>
          <a:p>
            <a:r>
              <a:rPr lang="en-US" sz="2000" b="1" dirty="0" err="1" smtClean="0"/>
              <a:t>Eg</a:t>
            </a:r>
            <a:r>
              <a:rPr lang="en-US" sz="2000" b="1" dirty="0" smtClean="0"/>
              <a:t>:</a:t>
            </a:r>
            <a:r>
              <a:rPr lang="en-US" sz="2000" dirty="0" smtClean="0"/>
              <a:t>  	MOV   AX,5678H	</a:t>
            </a:r>
          </a:p>
          <a:p>
            <a:r>
              <a:rPr lang="en-US" sz="2000" dirty="0" smtClean="0"/>
              <a:t>	SBB   AX,4321H		</a:t>
            </a:r>
          </a:p>
          <a:p>
            <a:r>
              <a:rPr lang="en-US" sz="2000" dirty="0" err="1" smtClean="0"/>
              <a:t>Dest</a:t>
            </a:r>
            <a:r>
              <a:rPr lang="en-US" sz="2000" dirty="0" smtClean="0"/>
              <a:t> operand  = [(</a:t>
            </a:r>
            <a:r>
              <a:rPr lang="en-US" sz="2000" dirty="0" err="1" smtClean="0"/>
              <a:t>Dest</a:t>
            </a:r>
            <a:r>
              <a:rPr lang="en-US" sz="2000" dirty="0" smtClean="0"/>
              <a:t> operand) – (</a:t>
            </a:r>
            <a:r>
              <a:rPr lang="en-US" sz="2000" dirty="0" err="1" smtClean="0"/>
              <a:t>src</a:t>
            </a:r>
            <a:r>
              <a:rPr lang="en-US" sz="2000" dirty="0" smtClean="0"/>
              <a:t> operand) – (carry flag)]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89679"/>
            <a:ext cx="8458200" cy="6463308"/>
          </a:xfrm>
          <a:prstGeom prst="rect">
            <a:avLst/>
          </a:prstGeom>
        </p:spPr>
        <p:txBody>
          <a:bodyPr wrap="square">
            <a:spAutoFit/>
          </a:bodyPr>
          <a:lstStyle/>
          <a:p>
            <a:pPr>
              <a:buFont typeface="Wingdings" pitchFamily="2" charset="2"/>
              <a:buChar char="q"/>
            </a:pPr>
            <a:r>
              <a:rPr lang="en-US" dirty="0" smtClean="0"/>
              <a:t>  </a:t>
            </a:r>
            <a:r>
              <a:rPr lang="en-US" b="1" dirty="0" smtClean="0">
                <a:solidFill>
                  <a:srgbClr val="0070C0"/>
                </a:solidFill>
              </a:rPr>
              <a:t>INC    INCREMENT</a:t>
            </a:r>
          </a:p>
          <a:p>
            <a:r>
              <a:rPr lang="en-US" u="sng" dirty="0" smtClean="0"/>
              <a:t>Operands</a:t>
            </a:r>
            <a:r>
              <a:rPr lang="en-US" dirty="0" smtClean="0"/>
              <a:t>   REG		=&gt;	INC  AX</a:t>
            </a:r>
          </a:p>
          <a:p>
            <a:r>
              <a:rPr lang="en-US" dirty="0" smtClean="0"/>
              <a:t>	memory		=&gt; 	INC     0100 </a:t>
            </a:r>
          </a:p>
          <a:p>
            <a:r>
              <a:rPr lang="en-US" dirty="0" smtClean="0"/>
              <a:t>	INCREMENTS THE OPERAND BY ‘1’</a:t>
            </a:r>
          </a:p>
          <a:p>
            <a:r>
              <a:rPr lang="en-US" dirty="0" smtClean="0"/>
              <a:t>This instruction increments the content of the specified register (or) memory location by ‘1’. All the condition code flags are affected except the CF (carry flag).</a:t>
            </a:r>
          </a:p>
          <a:p>
            <a:endParaRPr lang="en-US" dirty="0" smtClean="0"/>
          </a:p>
          <a:p>
            <a:pPr>
              <a:buFont typeface="Wingdings" pitchFamily="2" charset="2"/>
              <a:buChar char="q"/>
            </a:pPr>
            <a:r>
              <a:rPr lang="en-US" dirty="0" smtClean="0"/>
              <a:t>  </a:t>
            </a:r>
            <a:r>
              <a:rPr lang="en-US" b="1" dirty="0" smtClean="0">
                <a:solidFill>
                  <a:srgbClr val="0070C0"/>
                </a:solidFill>
              </a:rPr>
              <a:t>DEC    DECREMENT</a:t>
            </a:r>
          </a:p>
          <a:p>
            <a:r>
              <a:rPr lang="en-US" u="sng" dirty="0" smtClean="0"/>
              <a:t>Operands</a:t>
            </a:r>
            <a:r>
              <a:rPr lang="en-US" dirty="0" smtClean="0"/>
              <a:t>   REG		=&gt;	DEC  BX</a:t>
            </a:r>
          </a:p>
          <a:p>
            <a:r>
              <a:rPr lang="en-US" dirty="0" smtClean="0"/>
              <a:t>	memory		=&gt; 	DEC     0100 </a:t>
            </a:r>
          </a:p>
          <a:p>
            <a:r>
              <a:rPr lang="en-US" dirty="0" smtClean="0"/>
              <a:t>	DECRMENTS THE OPERAND BY ‘1’</a:t>
            </a:r>
          </a:p>
          <a:p>
            <a:r>
              <a:rPr lang="en-US" dirty="0" smtClean="0"/>
              <a:t>This instruction decrements instructions subtracts 1 from the content of the specified register (or) memory location . All the condition code flags are affected except the CF (carry flag).</a:t>
            </a:r>
          </a:p>
          <a:p>
            <a:endParaRPr lang="en-US" dirty="0" smtClean="0"/>
          </a:p>
          <a:p>
            <a:pPr>
              <a:buFont typeface="Wingdings" pitchFamily="2" charset="2"/>
              <a:buChar char="q"/>
            </a:pPr>
            <a:r>
              <a:rPr lang="en-US" dirty="0" smtClean="0"/>
              <a:t> </a:t>
            </a:r>
            <a:r>
              <a:rPr lang="en-US" b="1" dirty="0" smtClean="0">
                <a:solidFill>
                  <a:srgbClr val="0070C0"/>
                </a:solidFill>
              </a:rPr>
              <a:t>MUL    MULTIPLICATION    ( UNSIGNED MUL)</a:t>
            </a:r>
          </a:p>
          <a:p>
            <a:r>
              <a:rPr lang="en-US" u="sng" dirty="0" smtClean="0"/>
              <a:t>Operands</a:t>
            </a:r>
            <a:r>
              <a:rPr lang="en-US" dirty="0" smtClean="0"/>
              <a:t>   REG		=&gt;	MUL   BH    ;  (AX) </a:t>
            </a:r>
            <a:r>
              <a:rPr lang="en-US" dirty="0" smtClean="0">
                <a:sym typeface="Wingdings" pitchFamily="2" charset="2"/>
              </a:rPr>
              <a:t>  AL * BH</a:t>
            </a:r>
            <a:endParaRPr lang="en-US" dirty="0" smtClean="0"/>
          </a:p>
          <a:p>
            <a:r>
              <a:rPr lang="en-US" dirty="0" smtClean="0"/>
              <a:t>	memory		=&gt; 	MUL    0100H    ;  (AX)</a:t>
            </a:r>
            <a:r>
              <a:rPr lang="en-US" dirty="0" smtClean="0">
                <a:sym typeface="Wingdings" pitchFamily="2" charset="2"/>
              </a:rPr>
              <a:t>  AX * 0100</a:t>
            </a:r>
          </a:p>
          <a:p>
            <a:endParaRPr lang="en-US" dirty="0" smtClean="0">
              <a:sym typeface="Wingdings" pitchFamily="2" charset="2"/>
            </a:endParaRPr>
          </a:p>
          <a:p>
            <a:r>
              <a:rPr lang="en-US" dirty="0" smtClean="0">
                <a:sym typeface="Wingdings" pitchFamily="2" charset="2"/>
              </a:rPr>
              <a:t>The instruction is used for the multiplication of 2 unsigned numbers . The content of specified register (or) memory location can be multiplied by the contents of AL (8-bit) or (16-bit) </a:t>
            </a:r>
            <a:r>
              <a:rPr lang="en-US" dirty="0" err="1" smtClean="0">
                <a:sym typeface="Wingdings" pitchFamily="2" charset="2"/>
              </a:rPr>
              <a:t>reg</a:t>
            </a:r>
            <a:r>
              <a:rPr lang="en-US" dirty="0" smtClean="0">
                <a:sym typeface="Wingdings" pitchFamily="2" charset="2"/>
              </a:rPr>
              <a:t> .</a:t>
            </a:r>
          </a:p>
          <a:p>
            <a:endParaRPr lang="en-US" dirty="0" smtClean="0">
              <a:sym typeface="Wingdings" pitchFamily="2" charset="2"/>
            </a:endParaRPr>
          </a:p>
          <a:p>
            <a:r>
              <a:rPr lang="en-US" dirty="0" smtClean="0">
                <a:sym typeface="Wingdings" pitchFamily="2" charset="2"/>
              </a:rPr>
              <a:t>The result is placed in AX (for 8-bit manipulation)  or  DX:AX (if 16-bit )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33795" name="Slide Number Placeholder 5"/>
          <p:cNvSpPr>
            <a:spLocks noGrp="1"/>
          </p:cNvSpPr>
          <p:nvPr>
            <p:ph type="sldNum" sz="quarter" idx="12"/>
          </p:nvPr>
        </p:nvSpPr>
        <p:spPr>
          <a:noFill/>
        </p:spPr>
        <p:txBody>
          <a:bodyPr/>
          <a:lstStyle/>
          <a:p>
            <a:pPr>
              <a:defRPr/>
            </a:pPr>
            <a:fld id="{5A62E8CC-CC02-4B5C-8BC9-9DB76F19B178}" type="slidenum">
              <a:rPr lang="en-US"/>
              <a:pPr>
                <a:defRPr/>
              </a:pPr>
              <a:t>23</a:t>
            </a:fld>
            <a:endParaRPr lang="en-US"/>
          </a:p>
        </p:txBody>
      </p:sp>
      <p:sp>
        <p:nvSpPr>
          <p:cNvPr id="61443" name="Rectangle 3"/>
          <p:cNvSpPr>
            <a:spLocks noGrp="1" noChangeArrowheads="1"/>
          </p:cNvSpPr>
          <p:nvPr>
            <p:ph sz="quarter" idx="1"/>
          </p:nvPr>
        </p:nvSpPr>
        <p:spPr>
          <a:xfrm>
            <a:off x="457200" y="381000"/>
            <a:ext cx="8382000" cy="5486400"/>
          </a:xfrm>
        </p:spPr>
        <p:txBody>
          <a:bodyPr/>
          <a:lstStyle/>
          <a:p>
            <a:pPr algn="ctr">
              <a:lnSpc>
                <a:spcPct val="80000"/>
              </a:lnSpc>
              <a:buFont typeface="Wingdings" pitchFamily="2" charset="2"/>
              <a:buNone/>
            </a:pPr>
            <a:r>
              <a:rPr lang="en-US" sz="1800" dirty="0" smtClean="0"/>
              <a:t>	</a:t>
            </a:r>
            <a:r>
              <a:rPr lang="en-US" sz="2400" b="1" dirty="0" smtClean="0">
                <a:solidFill>
                  <a:srgbClr val="00B0F0"/>
                </a:solidFill>
              </a:rPr>
              <a:t>Multiplication instructions:</a:t>
            </a:r>
          </a:p>
          <a:p>
            <a:pPr algn="ctr">
              <a:lnSpc>
                <a:spcPct val="80000"/>
              </a:lnSpc>
              <a:buFont typeface="Wingdings" pitchFamily="2" charset="2"/>
              <a:buNone/>
            </a:pPr>
            <a:r>
              <a:rPr lang="en-US" sz="2400" b="1" dirty="0" smtClean="0">
                <a:solidFill>
                  <a:srgbClr val="00B0F0"/>
                </a:solidFill>
              </a:rPr>
              <a:t>	MUL </a:t>
            </a:r>
          </a:p>
          <a:p>
            <a:pPr lvl="1">
              <a:lnSpc>
                <a:spcPct val="80000"/>
              </a:lnSpc>
              <a:buFontTx/>
              <a:buChar char="o"/>
            </a:pPr>
            <a:r>
              <a:rPr lang="en-US" sz="2000" dirty="0" smtClean="0"/>
              <a:t>MUL : Unsigned Multiplication of byte or word.</a:t>
            </a:r>
          </a:p>
          <a:p>
            <a:pPr lvl="1">
              <a:lnSpc>
                <a:spcPct val="80000"/>
              </a:lnSpc>
              <a:buFontTx/>
              <a:buNone/>
            </a:pPr>
            <a:r>
              <a:rPr lang="en-US" sz="2000" dirty="0" smtClean="0"/>
              <a:t>	MUL Reg. / </a:t>
            </a:r>
            <a:r>
              <a:rPr lang="en-US" sz="2000" dirty="0" err="1" smtClean="0"/>
              <a:t>Mem</a:t>
            </a:r>
            <a:r>
              <a:rPr lang="en-US" sz="2000" dirty="0" smtClean="0"/>
              <a:t>.</a:t>
            </a:r>
          </a:p>
          <a:p>
            <a:pPr lvl="1">
              <a:lnSpc>
                <a:spcPct val="80000"/>
              </a:lnSpc>
              <a:buFontTx/>
              <a:buNone/>
            </a:pPr>
            <a:r>
              <a:rPr lang="en-US" sz="2000" dirty="0" smtClean="0"/>
              <a:t>	This instruction multiplies an unsigned byte or word by the contents of AL.</a:t>
            </a:r>
          </a:p>
          <a:p>
            <a:pPr lvl="1">
              <a:lnSpc>
                <a:spcPct val="80000"/>
              </a:lnSpc>
              <a:buFontTx/>
              <a:buNone/>
            </a:pPr>
            <a:r>
              <a:rPr lang="en-US" sz="2000" dirty="0" smtClean="0"/>
              <a:t>	The Unsigned byte or word may be in any one of the general purpose registers or memory locations.</a:t>
            </a:r>
          </a:p>
          <a:p>
            <a:pPr lvl="1">
              <a:lnSpc>
                <a:spcPct val="80000"/>
              </a:lnSpc>
              <a:buFontTx/>
              <a:buNone/>
            </a:pPr>
            <a:r>
              <a:rPr lang="en-US" sz="2000" dirty="0" smtClean="0"/>
              <a:t>	For Byte multiplication the most significant byte will be stored in AH register and least significant byte is stored in AL register.</a:t>
            </a:r>
          </a:p>
          <a:p>
            <a:pPr lvl="1">
              <a:lnSpc>
                <a:spcPct val="80000"/>
              </a:lnSpc>
              <a:buFontTx/>
              <a:buNone/>
            </a:pPr>
            <a:r>
              <a:rPr lang="en-US" sz="2000" dirty="0" smtClean="0"/>
              <a:t>	For Word multiplication the most significant word of the result is stored in DX, while the least significant word of the result is stored in AX register</a:t>
            </a:r>
          </a:p>
          <a:p>
            <a:pPr lvl="1">
              <a:lnSpc>
                <a:spcPct val="80000"/>
              </a:lnSpc>
              <a:buFontTx/>
              <a:buNone/>
            </a:pPr>
            <a:r>
              <a:rPr lang="en-US" sz="2000" dirty="0" smtClean="0"/>
              <a:t>	All the flags are modified depending upon the result of the operation.</a:t>
            </a:r>
          </a:p>
          <a:p>
            <a:pPr lvl="1">
              <a:lnSpc>
                <a:spcPct val="80000"/>
              </a:lnSpc>
              <a:buFontTx/>
              <a:buNone/>
            </a:pPr>
            <a:r>
              <a:rPr lang="en-US" sz="2000" dirty="0" smtClean="0"/>
              <a:t>	Immediate operand is not allowed in this instruction.</a:t>
            </a:r>
          </a:p>
          <a:p>
            <a:pPr lvl="1">
              <a:lnSpc>
                <a:spcPct val="80000"/>
              </a:lnSpc>
              <a:buFontTx/>
              <a:buNone/>
            </a:pPr>
            <a:r>
              <a:rPr lang="en-US" sz="2000" dirty="0" smtClean="0"/>
              <a:t>	If  the most significant byte or word of result is ‘0’ CF and OF both will be set.</a:t>
            </a:r>
          </a:p>
          <a:p>
            <a:pPr lvl="1">
              <a:lnSpc>
                <a:spcPct val="80000"/>
              </a:lnSpc>
              <a:buFontTx/>
              <a:buNone/>
            </a:pPr>
            <a:r>
              <a:rPr lang="en-US" sz="2000" dirty="0" smtClean="0"/>
              <a:t>	Example: MUL BL</a:t>
            </a:r>
          </a:p>
          <a:p>
            <a:pPr lvl="1">
              <a:lnSpc>
                <a:spcPct val="80000"/>
              </a:lnSpc>
              <a:buFontTx/>
              <a:buNone/>
            </a:pPr>
            <a:r>
              <a:rPr lang="en-US" sz="2000" dirty="0" smtClean="0"/>
              <a:t>			MUL BX</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28600"/>
            <a:ext cx="5486400" cy="731838"/>
          </a:xfrm>
        </p:spPr>
        <p:txBody>
          <a:bodyPr>
            <a:normAutofit fontScale="90000"/>
          </a:bodyPr>
          <a:lstStyle/>
          <a:p>
            <a:r>
              <a:rPr lang="en-US" b="1" dirty="0" smtClean="0">
                <a:solidFill>
                  <a:srgbClr val="00B0F0"/>
                </a:solidFill>
              </a:rPr>
              <a:t>MUL (unsigned)</a:t>
            </a:r>
            <a:endParaRPr lang="en-US" b="1" dirty="0">
              <a:solidFill>
                <a:srgbClr val="00B0F0"/>
              </a:solidFill>
            </a:endParaRPr>
          </a:p>
        </p:txBody>
      </p:sp>
      <p:pic>
        <p:nvPicPr>
          <p:cNvPr id="3074" name="Picture 2"/>
          <p:cNvPicPr>
            <a:picLocks noChangeAspect="1" noChangeArrowheads="1"/>
          </p:cNvPicPr>
          <p:nvPr/>
        </p:nvPicPr>
        <p:blipFill>
          <a:blip r:embed="rId2"/>
          <a:srcRect/>
          <a:stretch>
            <a:fillRect/>
          </a:stretch>
        </p:blipFill>
        <p:spPr bwMode="auto">
          <a:xfrm>
            <a:off x="228600" y="1066800"/>
            <a:ext cx="8674976"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49959"/>
            <a:ext cx="7239000" cy="6555641"/>
          </a:xfrm>
          <a:prstGeom prst="rect">
            <a:avLst/>
          </a:prstGeom>
        </p:spPr>
        <p:txBody>
          <a:bodyPr wrap="square">
            <a:spAutoFit/>
          </a:bodyPr>
          <a:lstStyle/>
          <a:p>
            <a:r>
              <a:rPr lang="en-US" dirty="0" smtClean="0">
                <a:sym typeface="Wingdings" pitchFamily="2" charset="2"/>
              </a:rPr>
              <a:t>In case of 16-bit  multiplication ,lower significant word is placed AX and higher  significant word is placed in DX register .It will affect higher CF and OF</a:t>
            </a:r>
          </a:p>
          <a:p>
            <a:endParaRPr lang="en-US" dirty="0" smtClean="0">
              <a:sym typeface="Wingdings" pitchFamily="2" charset="2"/>
            </a:endParaRPr>
          </a:p>
          <a:p>
            <a:r>
              <a:rPr lang="en-US" dirty="0" err="1" smtClean="0">
                <a:sym typeface="Wingdings" pitchFamily="2" charset="2"/>
              </a:rPr>
              <a:t>Eg</a:t>
            </a:r>
            <a:r>
              <a:rPr lang="en-US" dirty="0" smtClean="0">
                <a:sym typeface="Wingdings" pitchFamily="2" charset="2"/>
              </a:rPr>
              <a:t>:-  MUL  BH  ;  (AX) AL* BH</a:t>
            </a:r>
          </a:p>
          <a:p>
            <a:r>
              <a:rPr lang="en-US" dirty="0" smtClean="0">
                <a:sym typeface="Wingdings" pitchFamily="2" charset="2"/>
              </a:rPr>
              <a:t>MUL  CX,(DX)(AX)  (AX)*(CX)</a:t>
            </a:r>
          </a:p>
          <a:p>
            <a:r>
              <a:rPr lang="en-US" dirty="0" smtClean="0">
                <a:sym typeface="Wingdings" pitchFamily="2" charset="2"/>
              </a:rPr>
              <a:t>MOV AL,0FDH</a:t>
            </a:r>
          </a:p>
          <a:p>
            <a:r>
              <a:rPr lang="en-US" dirty="0" smtClean="0">
                <a:sym typeface="Wingdings" pitchFamily="2" charset="2"/>
              </a:rPr>
              <a:t>MOV  CL,05H</a:t>
            </a:r>
          </a:p>
          <a:p>
            <a:r>
              <a:rPr lang="en-US" dirty="0" smtClean="0">
                <a:sym typeface="Wingdings" pitchFamily="2" charset="2"/>
              </a:rPr>
              <a:t>MUL  CL</a:t>
            </a:r>
          </a:p>
          <a:p>
            <a:endParaRPr lang="en-US" dirty="0" smtClean="0">
              <a:sym typeface="Wingdings" pitchFamily="2" charset="2"/>
            </a:endParaRPr>
          </a:p>
          <a:p>
            <a:pPr>
              <a:buFont typeface="Wingdings" pitchFamily="2" charset="2"/>
              <a:buChar char="q"/>
            </a:pPr>
            <a:r>
              <a:rPr lang="en-US" sz="2400" b="1" dirty="0" smtClean="0">
                <a:solidFill>
                  <a:srgbClr val="0070C0"/>
                </a:solidFill>
                <a:sym typeface="Wingdings" pitchFamily="2" charset="2"/>
              </a:rPr>
              <a:t>  IMUL  signed multiplication</a:t>
            </a:r>
          </a:p>
          <a:p>
            <a:endParaRPr lang="en-US" b="1" dirty="0" smtClean="0">
              <a:solidFill>
                <a:srgbClr val="0070C0"/>
              </a:solidFill>
              <a:sym typeface="Wingdings" pitchFamily="2" charset="2"/>
            </a:endParaRPr>
          </a:p>
          <a:p>
            <a:r>
              <a:rPr lang="en-US" dirty="0" smtClean="0"/>
              <a:t>The instruction is used for the multiplication of 2 signed numbers. The instruction multiplies a signed byte in source operand by a signed word in AX. The source can be REG (or) memory operand not immediate data.</a:t>
            </a:r>
          </a:p>
          <a:p>
            <a:r>
              <a:rPr lang="en-US" dirty="0" smtClean="0"/>
              <a:t>The CF and AF are affected</a:t>
            </a:r>
          </a:p>
          <a:p>
            <a:r>
              <a:rPr lang="en-US" dirty="0" err="1" smtClean="0"/>
              <a:t>Eg</a:t>
            </a:r>
            <a:r>
              <a:rPr lang="en-US" dirty="0" smtClean="0"/>
              <a:t>: IMUL  CL </a:t>
            </a:r>
          </a:p>
          <a:p>
            <a:r>
              <a:rPr lang="en-US" dirty="0" smtClean="0"/>
              <a:t>IMUL   CX</a:t>
            </a:r>
          </a:p>
          <a:p>
            <a:r>
              <a:rPr lang="en-US" dirty="0" smtClean="0"/>
              <a:t>IMUL   [SI]</a:t>
            </a:r>
          </a:p>
          <a:p>
            <a:endParaRPr lang="en-US" dirty="0" smtClean="0"/>
          </a:p>
          <a:p>
            <a:r>
              <a:rPr lang="en-US" dirty="0" smtClean="0"/>
              <a:t>MOV   AL. -03H</a:t>
            </a:r>
          </a:p>
          <a:p>
            <a:r>
              <a:rPr lang="en-US" dirty="0" smtClean="0"/>
              <a:t>MOV  CL,  -05H</a:t>
            </a:r>
          </a:p>
          <a:p>
            <a:r>
              <a:rPr lang="en-US" dirty="0" smtClean="0"/>
              <a:t>IMUL   CL</a:t>
            </a:r>
            <a:r>
              <a:rPr lang="en-US" dirty="0" smtClean="0">
                <a:sym typeface="Wingdings" pitchFamily="2" charset="2"/>
              </a:rPr>
              <a:t> </a:t>
            </a:r>
          </a:p>
          <a:p>
            <a:endParaRPr lang="en-US" dirty="0" smtClean="0">
              <a:sym typeface="Wingdings" pitchFamily="2" charset="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34819" name="Slide Number Placeholder 5"/>
          <p:cNvSpPr>
            <a:spLocks noGrp="1"/>
          </p:cNvSpPr>
          <p:nvPr>
            <p:ph type="sldNum" sz="quarter" idx="12"/>
          </p:nvPr>
        </p:nvSpPr>
        <p:spPr>
          <a:noFill/>
        </p:spPr>
        <p:txBody>
          <a:bodyPr/>
          <a:lstStyle/>
          <a:p>
            <a:pPr>
              <a:defRPr/>
            </a:pPr>
            <a:fld id="{0BAE136F-46A5-4B17-B9F2-D1780D48AF47}" type="slidenum">
              <a:rPr lang="en-US"/>
              <a:pPr>
                <a:defRPr/>
              </a:pPr>
              <a:t>26</a:t>
            </a:fld>
            <a:endParaRPr lang="en-US"/>
          </a:p>
        </p:txBody>
      </p:sp>
      <p:sp>
        <p:nvSpPr>
          <p:cNvPr id="63491" name="Rectangle 3"/>
          <p:cNvSpPr>
            <a:spLocks noGrp="1" noChangeArrowheads="1"/>
          </p:cNvSpPr>
          <p:nvPr>
            <p:ph sz="quarter" idx="1"/>
          </p:nvPr>
        </p:nvSpPr>
        <p:spPr>
          <a:xfrm>
            <a:off x="685800" y="457200"/>
            <a:ext cx="7772400" cy="5562600"/>
          </a:xfrm>
        </p:spPr>
        <p:txBody>
          <a:bodyPr>
            <a:normAutofit lnSpcReduction="10000"/>
          </a:bodyPr>
          <a:lstStyle/>
          <a:p>
            <a:pPr>
              <a:lnSpc>
                <a:spcPct val="80000"/>
              </a:lnSpc>
              <a:buFont typeface="Wingdings" pitchFamily="2" charset="2"/>
              <a:buChar char="Ø"/>
            </a:pPr>
            <a:r>
              <a:rPr lang="en-US" sz="2800" b="1" dirty="0" smtClean="0">
                <a:solidFill>
                  <a:srgbClr val="00B0F0"/>
                </a:solidFill>
              </a:rPr>
              <a:t>IMUL : Signed Multiplication</a:t>
            </a:r>
            <a:r>
              <a:rPr lang="en-US" sz="2000" dirty="0" smtClean="0"/>
              <a:t>.</a:t>
            </a:r>
          </a:p>
          <a:p>
            <a:pPr>
              <a:lnSpc>
                <a:spcPct val="80000"/>
              </a:lnSpc>
              <a:buFont typeface="Wingdings" pitchFamily="2" charset="2"/>
              <a:buNone/>
            </a:pPr>
            <a:r>
              <a:rPr lang="en-US" sz="2000" dirty="0" smtClean="0"/>
              <a:t>	This instruction multiplies a signed byte in source operand by a signed byte in AL register or A signed word in AX register.</a:t>
            </a:r>
          </a:p>
          <a:p>
            <a:pPr>
              <a:lnSpc>
                <a:spcPct val="80000"/>
              </a:lnSpc>
              <a:buFont typeface="Wingdings" pitchFamily="2" charset="2"/>
              <a:buNone/>
            </a:pPr>
            <a:r>
              <a:rPr lang="en-US" sz="2000" dirty="0" smtClean="0"/>
              <a:t>	The source can be a general purpose register, memory </a:t>
            </a:r>
            <a:r>
              <a:rPr lang="en-US" sz="2000" dirty="0" err="1" smtClean="0"/>
              <a:t>operand,index</a:t>
            </a:r>
            <a:r>
              <a:rPr lang="en-US" sz="2000" dirty="0" smtClean="0"/>
              <a:t> register or base register, but it cannot be an immediate data.</a:t>
            </a:r>
          </a:p>
          <a:p>
            <a:pPr>
              <a:lnSpc>
                <a:spcPct val="80000"/>
              </a:lnSpc>
              <a:buFont typeface="Wingdings" pitchFamily="2" charset="2"/>
              <a:buNone/>
            </a:pPr>
            <a:r>
              <a:rPr lang="en-US" sz="2000" dirty="0" smtClean="0"/>
              <a:t>	While using this instruction the content of accumulator and register should be sign extended binary in 2’s complement form and the result is also in sign extended binary.</a:t>
            </a:r>
          </a:p>
          <a:p>
            <a:pPr>
              <a:lnSpc>
                <a:spcPct val="80000"/>
              </a:lnSpc>
              <a:buFont typeface="Wingdings" pitchFamily="2" charset="2"/>
              <a:buNone/>
            </a:pPr>
            <a:r>
              <a:rPr lang="en-US" sz="2000" dirty="0" smtClean="0"/>
              <a:t>	In case of 32-bit results, the higher order word(MSW) is stored in DX and lower order word is stored in AX</a:t>
            </a:r>
          </a:p>
          <a:p>
            <a:pPr>
              <a:lnSpc>
                <a:spcPct val="80000"/>
              </a:lnSpc>
              <a:buFont typeface="Wingdings" pitchFamily="2" charset="2"/>
              <a:buNone/>
            </a:pPr>
            <a:r>
              <a:rPr lang="en-US" sz="2000" dirty="0" smtClean="0"/>
              <a:t>	In case of 16-bit result it will be stored in AX register.</a:t>
            </a:r>
          </a:p>
          <a:p>
            <a:pPr>
              <a:lnSpc>
                <a:spcPct val="80000"/>
              </a:lnSpc>
              <a:buFont typeface="Wingdings" pitchFamily="2" charset="2"/>
              <a:buNone/>
            </a:pPr>
            <a:r>
              <a:rPr lang="en-US" sz="2000" dirty="0" smtClean="0"/>
              <a:t>	The AF, PF, SF, and ZF flags are undefined after IMUL instruction execution.</a:t>
            </a:r>
          </a:p>
          <a:p>
            <a:pPr>
              <a:lnSpc>
                <a:spcPct val="80000"/>
              </a:lnSpc>
              <a:buFont typeface="Wingdings" pitchFamily="2" charset="2"/>
              <a:buNone/>
            </a:pPr>
            <a:r>
              <a:rPr lang="en-US" sz="2000" dirty="0" smtClean="0"/>
              <a:t>	If AH and DX contains parts of 16-bit and 32-bit result respectively, CF and OF both will be set.</a:t>
            </a:r>
          </a:p>
          <a:p>
            <a:pPr>
              <a:lnSpc>
                <a:spcPct val="80000"/>
              </a:lnSpc>
              <a:buFont typeface="Wingdings" pitchFamily="2" charset="2"/>
              <a:buNone/>
            </a:pPr>
            <a:r>
              <a:rPr lang="en-US" sz="2000" dirty="0" smtClean="0"/>
              <a:t>	The AL and AX are the implicit operands in case of 8 –bits and 16-bits multiplication respectively.</a:t>
            </a:r>
          </a:p>
          <a:p>
            <a:pPr>
              <a:lnSpc>
                <a:spcPct val="80000"/>
              </a:lnSpc>
              <a:buFont typeface="Wingdings" pitchFamily="2" charset="2"/>
              <a:buNone/>
            </a:pPr>
            <a:r>
              <a:rPr lang="en-US" sz="2000" dirty="0" smtClean="0"/>
              <a:t>	The unsigned higher bits of the result are filled by sign bit and CF,AF are cleared.</a:t>
            </a:r>
          </a:p>
          <a:p>
            <a:pPr>
              <a:lnSpc>
                <a:spcPct val="80000"/>
              </a:lnSpc>
              <a:buFont typeface="Wingdings" pitchFamily="2" charset="2"/>
              <a:buNone/>
            </a:pPr>
            <a:r>
              <a:rPr lang="en-US" sz="2000" dirty="0" smtClean="0"/>
              <a:t>	Example: IMUL BL / IMUL BX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36867" name="Slide Number Placeholder 5"/>
          <p:cNvSpPr>
            <a:spLocks noGrp="1"/>
          </p:cNvSpPr>
          <p:nvPr>
            <p:ph type="sldNum" sz="quarter" idx="12"/>
          </p:nvPr>
        </p:nvSpPr>
        <p:spPr>
          <a:noFill/>
        </p:spPr>
        <p:txBody>
          <a:bodyPr/>
          <a:lstStyle/>
          <a:p>
            <a:pPr>
              <a:defRPr/>
            </a:pPr>
            <a:fld id="{C26321A9-B379-4C00-B0F7-D920C5CBEB8B}" type="slidenum">
              <a:rPr lang="en-US"/>
              <a:pPr>
                <a:defRPr/>
              </a:pPr>
              <a:t>27</a:t>
            </a:fld>
            <a:endParaRPr lang="en-US"/>
          </a:p>
        </p:txBody>
      </p:sp>
      <p:sp>
        <p:nvSpPr>
          <p:cNvPr id="69635" name="Rectangle 3"/>
          <p:cNvSpPr>
            <a:spLocks noGrp="1" noChangeArrowheads="1"/>
          </p:cNvSpPr>
          <p:nvPr>
            <p:ph sz="quarter" idx="1"/>
          </p:nvPr>
        </p:nvSpPr>
        <p:spPr>
          <a:xfrm>
            <a:off x="609600" y="457200"/>
            <a:ext cx="7772400" cy="5486400"/>
          </a:xfrm>
        </p:spPr>
        <p:txBody>
          <a:bodyPr/>
          <a:lstStyle/>
          <a:p>
            <a:pPr algn="ctr">
              <a:lnSpc>
                <a:spcPct val="80000"/>
              </a:lnSpc>
              <a:buFont typeface="Wingdings" pitchFamily="2" charset="2"/>
              <a:buNone/>
            </a:pPr>
            <a:r>
              <a:rPr lang="en-US" sz="2800" b="1" dirty="0" smtClean="0">
                <a:solidFill>
                  <a:srgbClr val="00B0F0"/>
                </a:solidFill>
              </a:rPr>
              <a:t>Division instructions: </a:t>
            </a:r>
            <a:r>
              <a:rPr lang="en-US" sz="2400" b="1" dirty="0" smtClean="0">
                <a:solidFill>
                  <a:srgbClr val="00B0F0"/>
                </a:solidFill>
              </a:rPr>
              <a:t>DIV, IDIV</a:t>
            </a:r>
          </a:p>
          <a:p>
            <a:pPr lvl="1">
              <a:lnSpc>
                <a:spcPct val="80000"/>
              </a:lnSpc>
              <a:buFontTx/>
              <a:buChar char="o"/>
            </a:pPr>
            <a:r>
              <a:rPr lang="en-US" sz="2000" b="1" dirty="0" smtClean="0">
                <a:solidFill>
                  <a:srgbClr val="00B0F0"/>
                </a:solidFill>
              </a:rPr>
              <a:t>DIV : Unsigned division</a:t>
            </a:r>
          </a:p>
          <a:p>
            <a:pPr lvl="1">
              <a:lnSpc>
                <a:spcPct val="80000"/>
              </a:lnSpc>
              <a:buFontTx/>
              <a:buNone/>
            </a:pPr>
            <a:r>
              <a:rPr lang="en-US" sz="2000" b="1" dirty="0" smtClean="0">
                <a:solidFill>
                  <a:srgbClr val="00B0F0"/>
                </a:solidFill>
              </a:rPr>
              <a:t>	DIV &lt;reg./</a:t>
            </a:r>
            <a:r>
              <a:rPr lang="en-US" sz="2000" b="1" dirty="0" err="1" smtClean="0">
                <a:solidFill>
                  <a:srgbClr val="00B0F0"/>
                </a:solidFill>
              </a:rPr>
              <a:t>Mem</a:t>
            </a:r>
            <a:r>
              <a:rPr lang="en-US" sz="2000" b="1" dirty="0" smtClean="0">
                <a:solidFill>
                  <a:srgbClr val="00B0F0"/>
                </a:solidFill>
              </a:rPr>
              <a:t>&gt;</a:t>
            </a:r>
          </a:p>
          <a:p>
            <a:pPr lvl="1">
              <a:lnSpc>
                <a:spcPct val="80000"/>
              </a:lnSpc>
              <a:buFontTx/>
              <a:buNone/>
            </a:pPr>
            <a:r>
              <a:rPr lang="en-US" sz="2000" dirty="0" smtClean="0"/>
              <a:t>	This instruction performs unsigned division. It divides an unsigned word or double word by a 16-bit or 8-bit operand.</a:t>
            </a:r>
          </a:p>
          <a:p>
            <a:pPr lvl="1">
              <a:lnSpc>
                <a:spcPct val="80000"/>
              </a:lnSpc>
              <a:buFontTx/>
              <a:buNone/>
            </a:pPr>
            <a:r>
              <a:rPr lang="en-US" sz="2000" dirty="0" smtClean="0"/>
              <a:t>	The dividend must be in AX for 16-bit operation and the divisor may be specified using any one of the addressing modes except immediate.</a:t>
            </a:r>
          </a:p>
          <a:p>
            <a:pPr lvl="1">
              <a:lnSpc>
                <a:spcPct val="80000"/>
              </a:lnSpc>
              <a:buFontTx/>
              <a:buNone/>
            </a:pPr>
            <a:r>
              <a:rPr lang="en-US" sz="2000" dirty="0" smtClean="0"/>
              <a:t>	The dividend for 32-bit operation will be in DX:AX register pair (Most significant word in DX and least significant word in AX).</a:t>
            </a:r>
          </a:p>
          <a:p>
            <a:pPr lvl="1">
              <a:lnSpc>
                <a:spcPct val="80000"/>
              </a:lnSpc>
              <a:buFontTx/>
              <a:buNone/>
            </a:pPr>
            <a:r>
              <a:rPr lang="en-US" sz="2000" dirty="0" smtClean="0"/>
              <a:t>	All the flags are undefined for DIV instruction.</a:t>
            </a:r>
          </a:p>
          <a:p>
            <a:pPr lvl="1">
              <a:lnSpc>
                <a:spcPct val="80000"/>
              </a:lnSpc>
              <a:buFontTx/>
              <a:buNone/>
            </a:pPr>
            <a:r>
              <a:rPr lang="en-US" sz="2000" dirty="0" smtClean="0"/>
              <a:t>	The result of division is for 16-bit number divided by 8-bit number  the Quotient will be in AL register and the remainder will be in AH register similarly for 32-bit number divided by 16-bit number the Quotient will be in AX register and the remainder will be in DX register.</a:t>
            </a:r>
          </a:p>
          <a:p>
            <a:pPr lvl="1">
              <a:lnSpc>
                <a:spcPct val="80000"/>
              </a:lnSpc>
              <a:buFontTx/>
              <a:buNone/>
            </a:pPr>
            <a:r>
              <a:rPr lang="en-US" sz="2000" dirty="0" smtClean="0"/>
              <a:t>	If the result is too big to fit into AL or AX register then Type-0 (divide by zero) interrupt is generated and the ISR for the Type zero will be executed such that correction steps are taken to accommodate the result.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228600"/>
            <a:ext cx="7772400" cy="838200"/>
          </a:xfrm>
        </p:spPr>
        <p:txBody>
          <a:bodyPr/>
          <a:lstStyle/>
          <a:p>
            <a:r>
              <a:rPr lang="en-US" sz="2400" b="1" dirty="0" smtClean="0">
                <a:solidFill>
                  <a:srgbClr val="00B0F0"/>
                </a:solidFill>
              </a:rPr>
              <a:t>ARITHMETIC INSTRUCTIONS</a:t>
            </a:r>
            <a:r>
              <a:rPr lang="en-US" sz="3200" b="1" dirty="0" smtClean="0">
                <a:solidFill>
                  <a:srgbClr val="00B0F0"/>
                </a:solidFill>
              </a:rPr>
              <a:t/>
            </a:r>
            <a:br>
              <a:rPr lang="en-US" sz="3200" b="1" dirty="0" smtClean="0">
                <a:solidFill>
                  <a:srgbClr val="00B0F0"/>
                </a:solidFill>
              </a:rPr>
            </a:br>
            <a:r>
              <a:rPr lang="en-US" sz="2000" b="1" dirty="0" smtClean="0">
                <a:solidFill>
                  <a:srgbClr val="00B0F0"/>
                </a:solidFill>
              </a:rPr>
              <a:t>Division instructions</a:t>
            </a:r>
          </a:p>
        </p:txBody>
      </p:sp>
      <p:sp>
        <p:nvSpPr>
          <p:cNvPr id="4198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37891" name="Slide Number Placeholder 5"/>
          <p:cNvSpPr>
            <a:spLocks noGrp="1"/>
          </p:cNvSpPr>
          <p:nvPr>
            <p:ph type="sldNum" sz="quarter" idx="12"/>
          </p:nvPr>
        </p:nvSpPr>
        <p:spPr>
          <a:noFill/>
        </p:spPr>
        <p:txBody>
          <a:bodyPr/>
          <a:lstStyle/>
          <a:p>
            <a:pPr>
              <a:defRPr/>
            </a:pPr>
            <a:fld id="{03D095EE-19A0-4906-923A-DD368295DF33}" type="slidenum">
              <a:rPr lang="en-US"/>
              <a:pPr>
                <a:defRPr/>
              </a:pPr>
              <a:t>28</a:t>
            </a:fld>
            <a:endParaRPr lang="en-US"/>
          </a:p>
        </p:txBody>
      </p:sp>
      <p:sp>
        <p:nvSpPr>
          <p:cNvPr id="73731" name="Rectangle 3"/>
          <p:cNvSpPr>
            <a:spLocks noGrp="1" noChangeArrowheads="1"/>
          </p:cNvSpPr>
          <p:nvPr>
            <p:ph sz="quarter" idx="1"/>
          </p:nvPr>
        </p:nvSpPr>
        <p:spPr>
          <a:xfrm>
            <a:off x="685800" y="1371600"/>
            <a:ext cx="7772400" cy="4343400"/>
          </a:xfrm>
        </p:spPr>
        <p:txBody>
          <a:bodyPr/>
          <a:lstStyle/>
          <a:p>
            <a:pPr>
              <a:lnSpc>
                <a:spcPct val="80000"/>
              </a:lnSpc>
              <a:buFont typeface="Wingdings" pitchFamily="2" charset="2"/>
              <a:buChar char="Ø"/>
            </a:pPr>
            <a:r>
              <a:rPr lang="en-US" sz="2000" u="sng" smtClean="0"/>
              <a:t>For 16-bit </a:t>
            </a:r>
            <a:r>
              <a:rPr lang="en-US" sz="2000" u="sng" smtClean="0">
                <a:sym typeface="Symbol" pitchFamily="18" charset="2"/>
              </a:rPr>
              <a:t> 8-bit</a:t>
            </a:r>
          </a:p>
          <a:p>
            <a:pPr>
              <a:lnSpc>
                <a:spcPct val="80000"/>
              </a:lnSpc>
              <a:buFont typeface="Wingdings" pitchFamily="2" charset="2"/>
              <a:buNone/>
            </a:pPr>
            <a:r>
              <a:rPr lang="en-US" sz="2000" smtClean="0"/>
              <a:t>	(AL) </a:t>
            </a:r>
            <a:r>
              <a:rPr lang="en-US" sz="2000" smtClean="0">
                <a:sym typeface="Wingdings" pitchFamily="2" charset="2"/>
              </a:rPr>
              <a:t> (AX) </a:t>
            </a:r>
            <a:r>
              <a:rPr lang="en-US" sz="2000" smtClean="0">
                <a:sym typeface="Symbol" pitchFamily="18" charset="2"/>
              </a:rPr>
              <a:t> (reg.-8) ; Quotient</a:t>
            </a:r>
          </a:p>
          <a:p>
            <a:pPr>
              <a:lnSpc>
                <a:spcPct val="80000"/>
              </a:lnSpc>
              <a:buFont typeface="Wingdings" pitchFamily="2" charset="2"/>
              <a:buNone/>
            </a:pPr>
            <a:r>
              <a:rPr lang="en-US" sz="2000" smtClean="0">
                <a:sym typeface="Symbol" pitchFamily="18" charset="2"/>
              </a:rPr>
              <a:t>	reg.-8 : 8 – bit register</a:t>
            </a:r>
          </a:p>
          <a:p>
            <a:pPr>
              <a:lnSpc>
                <a:spcPct val="80000"/>
              </a:lnSpc>
              <a:buFont typeface="Wingdings" pitchFamily="2" charset="2"/>
              <a:buNone/>
            </a:pPr>
            <a:r>
              <a:rPr lang="en-US" sz="2000" smtClean="0">
                <a:sym typeface="Symbol" pitchFamily="18" charset="2"/>
              </a:rPr>
              <a:t>	(AH) </a:t>
            </a:r>
            <a:r>
              <a:rPr lang="en-US" sz="2000" smtClean="0">
                <a:sym typeface="Wingdings" pitchFamily="2" charset="2"/>
              </a:rPr>
              <a:t> (AX) Mod (reg.-8) ; Remainder</a:t>
            </a:r>
          </a:p>
          <a:p>
            <a:pPr>
              <a:lnSpc>
                <a:spcPct val="80000"/>
              </a:lnSpc>
              <a:buFont typeface="Wingdings" pitchFamily="2" charset="2"/>
              <a:buNone/>
            </a:pPr>
            <a:endParaRPr lang="en-US" sz="2000" smtClean="0">
              <a:sym typeface="Wingdings" pitchFamily="2" charset="2"/>
            </a:endParaRPr>
          </a:p>
          <a:p>
            <a:pPr>
              <a:lnSpc>
                <a:spcPct val="80000"/>
              </a:lnSpc>
              <a:buFont typeface="Wingdings" pitchFamily="2" charset="2"/>
              <a:buChar char="Ø"/>
            </a:pPr>
            <a:r>
              <a:rPr lang="en-US" sz="2000" u="sng" smtClean="0">
                <a:sym typeface="Symbol" pitchFamily="18" charset="2"/>
              </a:rPr>
              <a:t>For 32-bit  16-bit</a:t>
            </a:r>
          </a:p>
          <a:p>
            <a:pPr>
              <a:lnSpc>
                <a:spcPct val="80000"/>
              </a:lnSpc>
              <a:buFont typeface="Wingdings" pitchFamily="2" charset="2"/>
              <a:buNone/>
            </a:pPr>
            <a:r>
              <a:rPr lang="en-US" sz="2000" smtClean="0">
                <a:sym typeface="Symbol" pitchFamily="18" charset="2"/>
              </a:rPr>
              <a:t>	 </a:t>
            </a:r>
            <a:r>
              <a:rPr lang="en-US" sz="2000" smtClean="0"/>
              <a:t>(AX) </a:t>
            </a:r>
            <a:r>
              <a:rPr lang="en-US" sz="2000" smtClean="0">
                <a:sym typeface="Wingdings" pitchFamily="2" charset="2"/>
              </a:rPr>
              <a:t> (DX)(AX) </a:t>
            </a:r>
            <a:r>
              <a:rPr lang="en-US" sz="2000" smtClean="0">
                <a:sym typeface="Symbol" pitchFamily="18" charset="2"/>
              </a:rPr>
              <a:t> (reg.-16) ; Quotient</a:t>
            </a:r>
          </a:p>
          <a:p>
            <a:pPr>
              <a:lnSpc>
                <a:spcPct val="80000"/>
              </a:lnSpc>
              <a:buFont typeface="Wingdings" pitchFamily="2" charset="2"/>
              <a:buNone/>
            </a:pPr>
            <a:r>
              <a:rPr lang="en-US" sz="2000" smtClean="0">
                <a:sym typeface="Symbol" pitchFamily="18" charset="2"/>
              </a:rPr>
              <a:t>	(DX) </a:t>
            </a:r>
            <a:r>
              <a:rPr lang="en-US" sz="2000" smtClean="0">
                <a:sym typeface="Wingdings" pitchFamily="2" charset="2"/>
              </a:rPr>
              <a:t> (DX)(AX) Mod (reg.-16) ; Remainder</a:t>
            </a:r>
          </a:p>
          <a:p>
            <a:pPr>
              <a:lnSpc>
                <a:spcPct val="80000"/>
              </a:lnSpc>
              <a:buFont typeface="Wingdings" pitchFamily="2" charset="2"/>
              <a:buNone/>
            </a:pPr>
            <a:r>
              <a:rPr lang="en-US" sz="2000" smtClean="0">
                <a:sym typeface="Wingdings" pitchFamily="2" charset="2"/>
              </a:rPr>
              <a:t>	Reg.-16 : 16 – bit register</a:t>
            </a:r>
          </a:p>
          <a:p>
            <a:pPr>
              <a:lnSpc>
                <a:spcPct val="80000"/>
              </a:lnSpc>
              <a:buFont typeface="Wingdings" pitchFamily="2" charset="2"/>
              <a:buNone/>
            </a:pPr>
            <a:r>
              <a:rPr lang="en-US" sz="2000" smtClean="0">
                <a:sym typeface="Wingdings" pitchFamily="2" charset="2"/>
              </a:rPr>
              <a:t>	Example: DIV AX/ DIV [BX]</a:t>
            </a:r>
          </a:p>
          <a:p>
            <a:pPr>
              <a:lnSpc>
                <a:spcPct val="80000"/>
              </a:lnSpc>
              <a:buFont typeface="Wingdings" pitchFamily="2" charset="2"/>
              <a:buNone/>
            </a:pPr>
            <a:endParaRPr lang="en-US" sz="2000" smtClean="0">
              <a:sym typeface="Wingdings" pitchFamily="2" charset="2"/>
            </a:endParaRPr>
          </a:p>
          <a:p>
            <a:pPr>
              <a:lnSpc>
                <a:spcPct val="80000"/>
              </a:lnSpc>
              <a:buFont typeface="Wingdings" pitchFamily="2" charset="2"/>
              <a:buNone/>
            </a:pPr>
            <a:endParaRPr lang="en-US" sz="2000" smtClean="0">
              <a:sym typeface="Wingdings" pitchFamily="2" charset="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304800"/>
            <a:ext cx="86106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44269"/>
            <a:ext cx="7239000" cy="461665"/>
          </a:xfrm>
          <a:prstGeom prst="rect">
            <a:avLst/>
          </a:prstGeom>
        </p:spPr>
        <p:txBody>
          <a:bodyPr wrap="square">
            <a:spAutoFit/>
          </a:bodyPr>
          <a:lstStyle/>
          <a:p>
            <a:r>
              <a:rPr lang="en-US" sz="2400" b="1" dirty="0" smtClean="0">
                <a:solidFill>
                  <a:schemeClr val="accent1">
                    <a:lumMod val="75000"/>
                  </a:schemeClr>
                </a:solidFill>
              </a:rPr>
              <a:t>Categories  of INSTRUCTION SETS </a:t>
            </a:r>
            <a:endParaRPr lang="en-US" sz="2400" b="1" dirty="0">
              <a:solidFill>
                <a:schemeClr val="accent1">
                  <a:lumMod val="75000"/>
                </a:schemeClr>
              </a:solidFill>
            </a:endParaRPr>
          </a:p>
        </p:txBody>
      </p:sp>
      <p:sp>
        <p:nvSpPr>
          <p:cNvPr id="5" name="TextBox 4"/>
          <p:cNvSpPr txBox="1"/>
          <p:nvPr/>
        </p:nvSpPr>
        <p:spPr>
          <a:xfrm>
            <a:off x="990600" y="990600"/>
            <a:ext cx="7620000" cy="424731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just">
              <a:buFont typeface="Wingdings" pitchFamily="2" charset="2"/>
              <a:buChar char="v"/>
            </a:pPr>
            <a:r>
              <a:rPr lang="en-US" b="1" cap="all" dirty="0" smtClean="0">
                <a:ln w="0"/>
                <a:solidFill>
                  <a:srgbClr val="7030A0"/>
                </a:solidFill>
                <a:effectLst>
                  <a:reflection blurRad="12700" stA="50000" endPos="50000" dist="5000" dir="5400000" sy="-100000" rotWithShape="0"/>
                </a:effectLst>
              </a:rPr>
              <a:t>     DATA TRANSFER INSTRUCTIONS</a:t>
            </a:r>
          </a:p>
          <a:p>
            <a:pPr algn="just">
              <a:buFont typeface="Wingdings" pitchFamily="2" charset="2"/>
              <a:buChar char="v"/>
            </a:pPr>
            <a:endParaRPr lang="en-US" b="1" cap="all" dirty="0" smtClean="0">
              <a:ln w="0"/>
              <a:solidFill>
                <a:srgbClr val="7030A0"/>
              </a:solidFill>
              <a:effectLst>
                <a:reflection blurRad="12700" stA="50000" endPos="50000" dist="5000" dir="5400000" sy="-100000" rotWithShape="0"/>
              </a:effectLst>
            </a:endParaRPr>
          </a:p>
          <a:p>
            <a:pPr algn="just">
              <a:buFont typeface="Wingdings" pitchFamily="2" charset="2"/>
              <a:buChar char="v"/>
            </a:pPr>
            <a:r>
              <a:rPr lang="en-US" b="1" cap="all" dirty="0" smtClean="0">
                <a:ln w="0"/>
                <a:solidFill>
                  <a:srgbClr val="7030A0"/>
                </a:solidFill>
                <a:effectLst>
                  <a:reflection blurRad="12700" stA="50000" endPos="50000" dist="5000" dir="5400000" sy="-100000" rotWithShape="0"/>
                </a:effectLst>
              </a:rPr>
              <a:t>     ARITHEMATIC AND LOGICAL INSTRUCTION</a:t>
            </a:r>
          </a:p>
          <a:p>
            <a:pPr algn="just">
              <a:buFont typeface="Wingdings" pitchFamily="2" charset="2"/>
              <a:buChar char="v"/>
            </a:pPr>
            <a:endParaRPr lang="en-US" b="1" cap="all" dirty="0" smtClean="0">
              <a:ln w="0"/>
              <a:solidFill>
                <a:srgbClr val="7030A0"/>
              </a:solidFill>
              <a:effectLst>
                <a:reflection blurRad="12700" stA="50000" endPos="50000" dist="5000" dir="5400000" sy="-100000" rotWithShape="0"/>
              </a:effectLst>
            </a:endParaRPr>
          </a:p>
          <a:p>
            <a:pPr algn="just">
              <a:buFont typeface="Wingdings" pitchFamily="2" charset="2"/>
              <a:buChar char="v"/>
            </a:pPr>
            <a:r>
              <a:rPr lang="en-US" b="1" cap="all" dirty="0" smtClean="0">
                <a:ln w="0"/>
                <a:solidFill>
                  <a:srgbClr val="7030A0"/>
                </a:solidFill>
                <a:effectLst>
                  <a:reflection blurRad="12700" stA="50000" endPos="50000" dist="5000" dir="5400000" sy="-100000" rotWithShape="0"/>
                </a:effectLst>
              </a:rPr>
              <a:t>    BRANCH INSTRUCTIONS</a:t>
            </a:r>
          </a:p>
          <a:p>
            <a:pPr algn="just">
              <a:buFont typeface="Wingdings" pitchFamily="2" charset="2"/>
              <a:buChar char="v"/>
            </a:pPr>
            <a:endParaRPr lang="en-US" b="1" cap="all" dirty="0" smtClean="0">
              <a:ln w="0"/>
              <a:solidFill>
                <a:srgbClr val="7030A0"/>
              </a:solidFill>
              <a:effectLst>
                <a:reflection blurRad="12700" stA="50000" endPos="50000" dist="5000" dir="5400000" sy="-100000" rotWithShape="0"/>
              </a:effectLst>
            </a:endParaRPr>
          </a:p>
          <a:p>
            <a:pPr algn="just">
              <a:buFont typeface="Wingdings" pitchFamily="2" charset="2"/>
              <a:buChar char="v"/>
            </a:pPr>
            <a:r>
              <a:rPr lang="en-US" b="1" cap="all" dirty="0" smtClean="0">
                <a:ln w="0"/>
                <a:solidFill>
                  <a:srgbClr val="7030A0"/>
                </a:solidFill>
                <a:effectLst>
                  <a:reflection blurRad="12700" stA="50000" endPos="50000" dist="5000" dir="5400000" sy="-100000" rotWithShape="0"/>
                </a:effectLst>
              </a:rPr>
              <a:t>    STRING  INSTRUCTIONS</a:t>
            </a:r>
          </a:p>
          <a:p>
            <a:pPr lvl="1" algn="just">
              <a:buFont typeface="Wingdings" pitchFamily="2" charset="2"/>
              <a:buChar char="v"/>
            </a:pPr>
            <a:endParaRPr lang="en-US" b="1" cap="all" dirty="0" smtClean="0">
              <a:ln w="0"/>
              <a:solidFill>
                <a:srgbClr val="7030A0"/>
              </a:solidFill>
              <a:effectLst>
                <a:reflection blurRad="12700" stA="50000" endPos="50000" dist="5000" dir="5400000" sy="-100000" rotWithShape="0"/>
              </a:effectLst>
            </a:endParaRPr>
          </a:p>
          <a:p>
            <a:pPr algn="just">
              <a:buFont typeface="Wingdings" pitchFamily="2" charset="2"/>
              <a:buChar char="v"/>
            </a:pPr>
            <a:r>
              <a:rPr lang="en-US" b="1" cap="all" dirty="0" smtClean="0">
                <a:ln w="0"/>
                <a:solidFill>
                  <a:srgbClr val="7030A0"/>
                </a:solidFill>
                <a:effectLst>
                  <a:reflection blurRad="12700" stA="50000" endPos="50000" dist="5000" dir="5400000" sy="-100000" rotWithShape="0"/>
                </a:effectLst>
              </a:rPr>
              <a:t>    LOOP INSTRUCTIONS</a:t>
            </a:r>
          </a:p>
          <a:p>
            <a:pPr algn="just">
              <a:buFont typeface="Wingdings" pitchFamily="2" charset="2"/>
              <a:buChar char="v"/>
            </a:pPr>
            <a:endParaRPr lang="en-US" b="1" cap="all" dirty="0" smtClean="0">
              <a:ln w="0"/>
              <a:solidFill>
                <a:srgbClr val="7030A0"/>
              </a:solidFill>
              <a:effectLst>
                <a:reflection blurRad="12700" stA="50000" endPos="50000" dist="5000" dir="5400000" sy="-100000" rotWithShape="0"/>
              </a:effectLst>
            </a:endParaRPr>
          </a:p>
          <a:p>
            <a:pPr algn="just">
              <a:buFont typeface="Wingdings" pitchFamily="2" charset="2"/>
              <a:buChar char="v"/>
            </a:pPr>
            <a:r>
              <a:rPr lang="en-US" b="1" cap="all" dirty="0" smtClean="0">
                <a:ln w="0"/>
                <a:solidFill>
                  <a:srgbClr val="7030A0"/>
                </a:solidFill>
                <a:effectLst>
                  <a:reflection blurRad="12700" stA="50000" endPos="50000" dist="5000" dir="5400000" sy="-100000" rotWithShape="0"/>
                </a:effectLst>
              </a:rPr>
              <a:t>    FLAG MANIPULATION INSTRUCTIONS</a:t>
            </a:r>
          </a:p>
          <a:p>
            <a:pPr algn="just">
              <a:buFont typeface="Wingdings" pitchFamily="2" charset="2"/>
              <a:buChar char="v"/>
            </a:pPr>
            <a:endParaRPr lang="en-US" b="1" cap="all" dirty="0" smtClean="0">
              <a:ln w="0"/>
              <a:solidFill>
                <a:srgbClr val="7030A0"/>
              </a:solidFill>
              <a:effectLst>
                <a:reflection blurRad="12700" stA="50000" endPos="50000" dist="5000" dir="5400000" sy="-100000" rotWithShape="0"/>
              </a:effectLst>
            </a:endParaRPr>
          </a:p>
          <a:p>
            <a:pPr algn="just">
              <a:buFont typeface="Wingdings" pitchFamily="2" charset="2"/>
              <a:buChar char="v"/>
            </a:pPr>
            <a:r>
              <a:rPr lang="en-US" b="1" cap="all" dirty="0" smtClean="0">
                <a:ln w="0"/>
                <a:solidFill>
                  <a:srgbClr val="7030A0"/>
                </a:solidFill>
                <a:effectLst>
                  <a:reflection blurRad="12700" stA="50000" endPos="50000" dist="5000" dir="5400000" sy="-100000" rotWithShape="0"/>
                </a:effectLst>
              </a:rPr>
              <a:t>    SHIFT AND ROTATE INSTRUCTIONS</a:t>
            </a:r>
          </a:p>
          <a:p>
            <a:pPr algn="just">
              <a:buFont typeface="Wingdings" pitchFamily="2" charset="2"/>
              <a:buChar char="v"/>
            </a:pPr>
            <a:endParaRPr lang="en-US" b="1" cap="all" dirty="0" smtClean="0">
              <a:ln w="0"/>
              <a:solidFill>
                <a:srgbClr val="7030A0"/>
              </a:solidFill>
              <a:effectLst>
                <a:reflection blurRad="12700" stA="50000" endPos="50000" dist="5000" dir="5400000" sy="-100000" rotWithShape="0"/>
              </a:effectLst>
            </a:endParaRPr>
          </a:p>
          <a:p>
            <a:pPr algn="just">
              <a:buFont typeface="Wingdings" pitchFamily="2" charset="2"/>
              <a:buChar char="v"/>
            </a:pPr>
            <a:r>
              <a:rPr lang="en-US" b="1" cap="all" dirty="0" smtClean="0">
                <a:ln w="0"/>
                <a:solidFill>
                  <a:srgbClr val="7030A0"/>
                </a:solidFill>
                <a:effectLst>
                  <a:reflection blurRad="12700" stA="50000" endPos="50000" dist="5000" dir="5400000" sy="-100000" rotWithShape="0"/>
                </a:effectLst>
              </a:rPr>
              <a:t>  MACHINE (or) PROCESSOR CONTROL INSTRUCTIONS</a:t>
            </a:r>
            <a:endParaRPr lang="en-US" b="1" cap="all" dirty="0">
              <a:ln w="0"/>
              <a:solidFill>
                <a:srgbClr val="7030A0"/>
              </a:soli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152400"/>
            <a:ext cx="7772400" cy="762000"/>
          </a:xfrm>
        </p:spPr>
        <p:txBody>
          <a:bodyPr>
            <a:normAutofit fontScale="90000"/>
          </a:bodyPr>
          <a:lstStyle/>
          <a:p>
            <a:pPr fontAlgn="auto">
              <a:spcAft>
                <a:spcPts val="0"/>
              </a:spcAft>
              <a:defRPr/>
            </a:pPr>
            <a:r>
              <a:rPr lang="en-US" sz="2400" b="1" dirty="0" smtClean="0">
                <a:solidFill>
                  <a:srgbClr val="00B0F0"/>
                </a:solidFill>
              </a:rPr>
              <a:t>ARITHMETIC INSTRUCTIONS</a:t>
            </a:r>
            <a:r>
              <a:rPr lang="en-US" sz="3200" b="1" dirty="0" smtClean="0">
                <a:solidFill>
                  <a:srgbClr val="00B0F0"/>
                </a:solidFill>
              </a:rPr>
              <a:t/>
            </a:r>
            <a:br>
              <a:rPr lang="en-US" sz="3200" b="1" dirty="0" smtClean="0">
                <a:solidFill>
                  <a:srgbClr val="00B0F0"/>
                </a:solidFill>
              </a:rPr>
            </a:br>
            <a:r>
              <a:rPr lang="en-US" sz="2000" b="1" dirty="0" smtClean="0">
                <a:solidFill>
                  <a:srgbClr val="00B0F0"/>
                </a:solidFill>
              </a:rPr>
              <a:t>Division instructions</a:t>
            </a:r>
          </a:p>
        </p:txBody>
      </p:sp>
      <p:sp>
        <p:nvSpPr>
          <p:cNvPr id="4301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38915" name="Slide Number Placeholder 5"/>
          <p:cNvSpPr>
            <a:spLocks noGrp="1"/>
          </p:cNvSpPr>
          <p:nvPr>
            <p:ph type="sldNum" sz="quarter" idx="12"/>
          </p:nvPr>
        </p:nvSpPr>
        <p:spPr>
          <a:noFill/>
        </p:spPr>
        <p:txBody>
          <a:bodyPr/>
          <a:lstStyle/>
          <a:p>
            <a:pPr>
              <a:defRPr/>
            </a:pPr>
            <a:fld id="{878A1318-7591-41E7-8B02-DB2C988D2F78}" type="slidenum">
              <a:rPr lang="en-US"/>
              <a:pPr>
                <a:defRPr/>
              </a:pPr>
              <a:t>30</a:t>
            </a:fld>
            <a:endParaRPr lang="en-US"/>
          </a:p>
        </p:txBody>
      </p:sp>
      <p:sp>
        <p:nvSpPr>
          <p:cNvPr id="75779" name="Rectangle 3"/>
          <p:cNvSpPr>
            <a:spLocks noGrp="1" noChangeArrowheads="1"/>
          </p:cNvSpPr>
          <p:nvPr>
            <p:ph sz="quarter" idx="1"/>
          </p:nvPr>
        </p:nvSpPr>
        <p:spPr>
          <a:xfrm>
            <a:off x="457200" y="914400"/>
            <a:ext cx="8305800" cy="5638800"/>
          </a:xfrm>
        </p:spPr>
        <p:txBody>
          <a:bodyPr/>
          <a:lstStyle/>
          <a:p>
            <a:pPr>
              <a:lnSpc>
                <a:spcPct val="80000"/>
              </a:lnSpc>
              <a:buFontTx/>
              <a:buChar char="o"/>
            </a:pPr>
            <a:r>
              <a:rPr lang="en-US" sz="2000" b="1" dirty="0" smtClean="0">
                <a:solidFill>
                  <a:srgbClr val="00B0F0"/>
                </a:solidFill>
              </a:rPr>
              <a:t>IDIV : signed division</a:t>
            </a:r>
          </a:p>
          <a:p>
            <a:pPr>
              <a:lnSpc>
                <a:spcPct val="80000"/>
              </a:lnSpc>
              <a:buFontTx/>
              <a:buNone/>
            </a:pPr>
            <a:r>
              <a:rPr lang="en-US" sz="2400" b="1" dirty="0" smtClean="0">
                <a:solidFill>
                  <a:srgbClr val="00B0F0"/>
                </a:solidFill>
              </a:rPr>
              <a:t>	</a:t>
            </a:r>
            <a:r>
              <a:rPr lang="en-US" sz="2000" b="1" dirty="0" smtClean="0">
                <a:solidFill>
                  <a:srgbClr val="00B0F0"/>
                </a:solidFill>
              </a:rPr>
              <a:t>IDIV &lt;reg./</a:t>
            </a:r>
            <a:r>
              <a:rPr lang="en-US" sz="2000" b="1" dirty="0" err="1" smtClean="0">
                <a:solidFill>
                  <a:srgbClr val="00B0F0"/>
                </a:solidFill>
              </a:rPr>
              <a:t>Mem</a:t>
            </a:r>
            <a:r>
              <a:rPr lang="en-US" sz="2000" b="1" dirty="0" smtClean="0">
                <a:solidFill>
                  <a:srgbClr val="00B0F0"/>
                </a:solidFill>
              </a:rPr>
              <a:t>&gt;</a:t>
            </a:r>
          </a:p>
          <a:p>
            <a:pPr>
              <a:lnSpc>
                <a:spcPct val="80000"/>
              </a:lnSpc>
              <a:buFontTx/>
              <a:buNone/>
            </a:pPr>
            <a:r>
              <a:rPr lang="en-US" sz="2000" dirty="0" smtClean="0"/>
              <a:t>	This instruction performs signed division. It divides an signed word or double word by a signed 16-bit or 8-bit operand.</a:t>
            </a:r>
          </a:p>
          <a:p>
            <a:pPr>
              <a:lnSpc>
                <a:spcPct val="80000"/>
              </a:lnSpc>
              <a:buFont typeface="Wingdings" pitchFamily="2" charset="2"/>
              <a:buNone/>
            </a:pPr>
            <a:r>
              <a:rPr lang="en-US" sz="2400" dirty="0" smtClean="0"/>
              <a:t>	</a:t>
            </a:r>
            <a:r>
              <a:rPr lang="en-US" sz="2000" dirty="0" smtClean="0"/>
              <a:t>While using IDIV instruction the contents of accumulator and register should be sign extended binary.</a:t>
            </a:r>
          </a:p>
          <a:p>
            <a:pPr>
              <a:lnSpc>
                <a:spcPct val="80000"/>
              </a:lnSpc>
              <a:buFont typeface="Wingdings" pitchFamily="2" charset="2"/>
              <a:buNone/>
            </a:pPr>
            <a:r>
              <a:rPr lang="en-US" sz="2000" dirty="0" smtClean="0"/>
              <a:t>	The signed dividend must be in AX for 16-bit operation and the signed divisor may be specified using any one of the addressing modes except immediate.</a:t>
            </a:r>
          </a:p>
          <a:p>
            <a:pPr>
              <a:lnSpc>
                <a:spcPct val="80000"/>
              </a:lnSpc>
              <a:buFont typeface="Wingdings" pitchFamily="2" charset="2"/>
              <a:buNone/>
            </a:pPr>
            <a:r>
              <a:rPr lang="en-US" sz="2000" dirty="0" smtClean="0"/>
              <a:t>	The signed dividend for 32-bit operation will be in DX:AX register pair (Most significant word in DX and least significant word in AX).</a:t>
            </a:r>
          </a:p>
          <a:p>
            <a:pPr>
              <a:lnSpc>
                <a:spcPct val="80000"/>
              </a:lnSpc>
              <a:buFont typeface="Wingdings" pitchFamily="2" charset="2"/>
              <a:buNone/>
            </a:pPr>
            <a:r>
              <a:rPr lang="en-US" sz="2000" dirty="0" smtClean="0"/>
              <a:t>	All the flags are undefined for IDIV instruction.</a:t>
            </a:r>
          </a:p>
          <a:p>
            <a:pPr>
              <a:lnSpc>
                <a:spcPct val="80000"/>
              </a:lnSpc>
              <a:buFont typeface="Wingdings" pitchFamily="2" charset="2"/>
              <a:buNone/>
            </a:pPr>
            <a:r>
              <a:rPr lang="en-US" sz="2000" dirty="0" smtClean="0"/>
              <a:t>	The sign of the quotient depends on the sign of dividend and divisor. The sign of remainder will be same as that of dividend.</a:t>
            </a:r>
          </a:p>
          <a:p>
            <a:pPr>
              <a:lnSpc>
                <a:spcPct val="80000"/>
              </a:lnSpc>
              <a:buFont typeface="Wingdings" pitchFamily="2" charset="2"/>
              <a:buNone/>
            </a:pPr>
            <a:r>
              <a:rPr lang="en-US" sz="2000" dirty="0" smtClean="0"/>
              <a:t>	The result of division of signed division is also stored in the same way as the result of  unsigned division but the sign of the quotient and remainder depends on the sign of dividend and divisor.</a:t>
            </a:r>
          </a:p>
          <a:p>
            <a:pPr>
              <a:lnSpc>
                <a:spcPct val="80000"/>
              </a:lnSpc>
              <a:buFont typeface="Wingdings" pitchFamily="2" charset="2"/>
              <a:buNone/>
            </a:pPr>
            <a:r>
              <a:rPr lang="en-US" sz="2000" dirty="0" smtClean="0"/>
              <a:t>	If the result is too big to fit into AL or AX register then Type-0 (divide by zero) interrupt is generated and the ISR for the Type zero will be executed such that correction steps are taken to accommodate the result.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28675" name="Slide Number Placeholder 5"/>
          <p:cNvSpPr>
            <a:spLocks noGrp="1"/>
          </p:cNvSpPr>
          <p:nvPr>
            <p:ph type="sldNum" sz="quarter" idx="12"/>
          </p:nvPr>
        </p:nvSpPr>
        <p:spPr>
          <a:noFill/>
        </p:spPr>
        <p:txBody>
          <a:bodyPr/>
          <a:lstStyle/>
          <a:p>
            <a:pPr>
              <a:defRPr/>
            </a:pPr>
            <a:fld id="{AE64DCD7-A612-49A7-9968-927E51E384B9}" type="slidenum">
              <a:rPr lang="en-US"/>
              <a:pPr>
                <a:defRPr/>
              </a:pPr>
              <a:t>31</a:t>
            </a:fld>
            <a:endParaRPr lang="en-US"/>
          </a:p>
        </p:txBody>
      </p:sp>
      <p:sp>
        <p:nvSpPr>
          <p:cNvPr id="53251" name="Rectangle 3"/>
          <p:cNvSpPr>
            <a:spLocks noGrp="1" noChangeArrowheads="1"/>
          </p:cNvSpPr>
          <p:nvPr>
            <p:ph sz="quarter" idx="1"/>
          </p:nvPr>
        </p:nvSpPr>
        <p:spPr>
          <a:xfrm>
            <a:off x="304800" y="533400"/>
            <a:ext cx="8382000" cy="5562600"/>
          </a:xfrm>
        </p:spPr>
        <p:txBody>
          <a:bodyPr>
            <a:noAutofit/>
          </a:bodyPr>
          <a:lstStyle/>
          <a:p>
            <a:pPr lvl="1">
              <a:lnSpc>
                <a:spcPct val="80000"/>
              </a:lnSpc>
              <a:buFontTx/>
              <a:buChar char="o"/>
            </a:pPr>
            <a:r>
              <a:rPr lang="en-US" sz="2800" dirty="0" smtClean="0">
                <a:solidFill>
                  <a:srgbClr val="00B0F0"/>
                </a:solidFill>
              </a:rPr>
              <a:t>NEG : Negate</a:t>
            </a:r>
          </a:p>
          <a:p>
            <a:pPr lvl="1">
              <a:lnSpc>
                <a:spcPct val="80000"/>
              </a:lnSpc>
              <a:buFontTx/>
              <a:buNone/>
            </a:pPr>
            <a:r>
              <a:rPr lang="en-US" sz="1800" dirty="0" smtClean="0"/>
              <a:t>	NEG  </a:t>
            </a:r>
            <a:r>
              <a:rPr lang="en-US" sz="1800" dirty="0" err="1" smtClean="0"/>
              <a:t>Mem</a:t>
            </a:r>
            <a:r>
              <a:rPr lang="en-US" sz="1800" dirty="0" smtClean="0"/>
              <a:t>./Reg.	</a:t>
            </a:r>
          </a:p>
          <a:p>
            <a:pPr lvl="1">
              <a:lnSpc>
                <a:spcPct val="80000"/>
              </a:lnSpc>
              <a:buFontTx/>
              <a:buNone/>
            </a:pPr>
            <a:r>
              <a:rPr lang="en-US" sz="1200" dirty="0" smtClean="0"/>
              <a:t>	</a:t>
            </a:r>
          </a:p>
          <a:p>
            <a:pPr lvl="1">
              <a:lnSpc>
                <a:spcPct val="80000"/>
              </a:lnSpc>
              <a:buFontTx/>
              <a:buNone/>
            </a:pPr>
            <a:r>
              <a:rPr lang="en-US" dirty="0" smtClean="0"/>
              <a:t>The negate instruction forms 2’s complement of the specified destination in the instruction.	</a:t>
            </a:r>
          </a:p>
          <a:p>
            <a:pPr lvl="1">
              <a:lnSpc>
                <a:spcPct val="80000"/>
              </a:lnSpc>
              <a:buFontTx/>
              <a:buNone/>
            </a:pPr>
            <a:r>
              <a:rPr lang="en-US" dirty="0" smtClean="0"/>
              <a:t>	For obtaining 2’s </a:t>
            </a:r>
            <a:r>
              <a:rPr lang="en-US" dirty="0" err="1" smtClean="0"/>
              <a:t>complement,it</a:t>
            </a:r>
            <a:r>
              <a:rPr lang="en-US" dirty="0" smtClean="0"/>
              <a:t> subtracts the contents of destination from 0(zero).</a:t>
            </a:r>
          </a:p>
          <a:p>
            <a:r>
              <a:rPr lang="en-US" sz="2000" dirty="0" smtClean="0"/>
              <a:t>Negate. Makes operand negative (two's complement).</a:t>
            </a:r>
          </a:p>
          <a:p>
            <a:r>
              <a:rPr lang="en-US" sz="2000" b="1" dirty="0" smtClean="0"/>
              <a:t>Algorithm:</a:t>
            </a:r>
          </a:p>
          <a:p>
            <a:r>
              <a:rPr lang="en-US" sz="700" dirty="0" smtClean="0"/>
              <a:t>􀁺 </a:t>
            </a:r>
            <a:r>
              <a:rPr lang="en-US" sz="2000" dirty="0" smtClean="0"/>
              <a:t>Invert all bits of the operand</a:t>
            </a:r>
          </a:p>
          <a:p>
            <a:r>
              <a:rPr lang="en-US" sz="700" dirty="0" smtClean="0"/>
              <a:t>􀁺 </a:t>
            </a:r>
            <a:r>
              <a:rPr lang="en-US" sz="2000" dirty="0" smtClean="0"/>
              <a:t>Add 1 to inverted operand</a:t>
            </a:r>
          </a:p>
          <a:p>
            <a:r>
              <a:rPr lang="en-US" sz="2000" b="1" dirty="0" smtClean="0"/>
              <a:t>Example:</a:t>
            </a:r>
          </a:p>
          <a:p>
            <a:r>
              <a:rPr lang="en-US" sz="2400" dirty="0" smtClean="0"/>
              <a:t>MOV AL, 5 ; AL = 05h</a:t>
            </a:r>
          </a:p>
          <a:p>
            <a:r>
              <a:rPr lang="en-US" sz="2400" dirty="0" smtClean="0"/>
              <a:t>NEG AL ; AL = 0FBh (-5)</a:t>
            </a:r>
          </a:p>
          <a:p>
            <a:r>
              <a:rPr lang="en-US" sz="2400" dirty="0" smtClean="0"/>
              <a:t>NEG AL ; AL = 05h (5)</a:t>
            </a:r>
            <a:endParaRPr lang="en-US" sz="48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29699" name="Slide Number Placeholder 5"/>
          <p:cNvSpPr>
            <a:spLocks noGrp="1"/>
          </p:cNvSpPr>
          <p:nvPr>
            <p:ph type="sldNum" sz="quarter" idx="12"/>
          </p:nvPr>
        </p:nvSpPr>
        <p:spPr>
          <a:noFill/>
        </p:spPr>
        <p:txBody>
          <a:bodyPr/>
          <a:lstStyle/>
          <a:p>
            <a:pPr>
              <a:defRPr/>
            </a:pPr>
            <a:fld id="{B56C6212-15A5-497D-A694-099C5052556C}" type="slidenum">
              <a:rPr lang="en-US"/>
              <a:pPr>
                <a:defRPr/>
              </a:pPr>
              <a:t>32</a:t>
            </a:fld>
            <a:endParaRPr lang="en-US"/>
          </a:p>
        </p:txBody>
      </p:sp>
      <p:sp>
        <p:nvSpPr>
          <p:cNvPr id="92163" name="Rectangle 3"/>
          <p:cNvSpPr>
            <a:spLocks noGrp="1" noChangeArrowheads="1"/>
          </p:cNvSpPr>
          <p:nvPr>
            <p:ph sz="quarter" idx="1"/>
          </p:nvPr>
        </p:nvSpPr>
        <p:spPr>
          <a:xfrm>
            <a:off x="381000" y="381000"/>
            <a:ext cx="8458200" cy="6248400"/>
          </a:xfrm>
        </p:spPr>
        <p:txBody>
          <a:bodyPr>
            <a:noAutofit/>
          </a:bodyPr>
          <a:lstStyle/>
          <a:p>
            <a:pPr>
              <a:lnSpc>
                <a:spcPct val="80000"/>
              </a:lnSpc>
              <a:buFontTx/>
              <a:buChar char="o"/>
            </a:pPr>
            <a:r>
              <a:rPr lang="en-US" sz="2000" dirty="0" smtClean="0">
                <a:solidFill>
                  <a:srgbClr val="00B0F0"/>
                </a:solidFill>
                <a:latin typeface="Times New Roman" pitchFamily="18" charset="0"/>
                <a:cs typeface="Times New Roman" pitchFamily="18" charset="0"/>
              </a:rPr>
              <a:t>CMP :Compare</a:t>
            </a:r>
          </a:p>
          <a:p>
            <a:pPr lvl="1">
              <a:lnSpc>
                <a:spcPct val="80000"/>
              </a:lnSpc>
              <a:buFontTx/>
              <a:buNone/>
            </a:pPr>
            <a:r>
              <a:rPr lang="en-US" sz="1800" dirty="0" smtClean="0">
                <a:solidFill>
                  <a:srgbClr val="00B0F0"/>
                </a:solidFill>
                <a:latin typeface="Times New Roman" pitchFamily="18" charset="0"/>
                <a:cs typeface="Times New Roman" pitchFamily="18" charset="0"/>
              </a:rPr>
              <a:t>CMP X,Y ; X </a:t>
            </a:r>
            <a:r>
              <a:rPr lang="en-US" sz="1800" dirty="0" smtClean="0">
                <a:solidFill>
                  <a:srgbClr val="00B0F0"/>
                </a:solidFill>
                <a:latin typeface="Times New Roman" pitchFamily="18" charset="0"/>
                <a:cs typeface="Times New Roman" pitchFamily="18" charset="0"/>
                <a:sym typeface="Wingdings" pitchFamily="2" charset="2"/>
              </a:rPr>
              <a:t> Destination, Y  Source</a:t>
            </a:r>
          </a:p>
          <a:p>
            <a:pPr lvl="1">
              <a:lnSpc>
                <a:spcPct val="80000"/>
              </a:lnSpc>
              <a:buFontTx/>
              <a:buNone/>
            </a:pPr>
            <a:endParaRPr lang="en-US" sz="1400" dirty="0" smtClean="0">
              <a:latin typeface="Times New Roman" pitchFamily="18" charset="0"/>
              <a:cs typeface="Times New Roman" pitchFamily="18" charset="0"/>
              <a:sym typeface="Wingdings" pitchFamily="2" charset="2"/>
            </a:endParaRPr>
          </a:p>
          <a:p>
            <a:pPr lvl="1" algn="just">
              <a:lnSpc>
                <a:spcPct val="80000"/>
              </a:lnSpc>
              <a:buFontTx/>
              <a:buNone/>
            </a:pPr>
            <a:r>
              <a:rPr lang="en-US" sz="1600" dirty="0" smtClean="0">
                <a:latin typeface="Times New Roman" pitchFamily="18" charset="0"/>
                <a:cs typeface="Times New Roman" pitchFamily="18" charset="0"/>
                <a:sym typeface="Wingdings" pitchFamily="2" charset="2"/>
              </a:rPr>
              <a:t>This instruction compares the source operand, which may be a register or an immediate data or memory location, with a destination operand that may be a register or a memory location.</a:t>
            </a:r>
          </a:p>
          <a:p>
            <a:pPr algn="just">
              <a:lnSpc>
                <a:spcPct val="80000"/>
              </a:lnSpc>
              <a:buFontTx/>
              <a:buNone/>
            </a:pPr>
            <a:r>
              <a:rPr lang="en-US" sz="1600" dirty="0" smtClean="0">
                <a:latin typeface="Times New Roman" pitchFamily="18" charset="0"/>
                <a:cs typeface="Times New Roman" pitchFamily="18" charset="0"/>
              </a:rPr>
              <a:t>	  For comparison, it subtracts the source operand from the destination operand but does not store the result any where.</a:t>
            </a:r>
          </a:p>
          <a:p>
            <a:pPr>
              <a:lnSpc>
                <a:spcPct val="80000"/>
              </a:lnSpc>
              <a:buFontTx/>
              <a:buNone/>
            </a:pPr>
            <a:r>
              <a:rPr lang="en-US" sz="1600" dirty="0" smtClean="0">
                <a:latin typeface="Times New Roman" pitchFamily="18" charset="0"/>
                <a:cs typeface="Times New Roman" pitchFamily="18" charset="0"/>
              </a:rPr>
              <a:t>	The flags are affected depending upon the result of the subtraction.</a:t>
            </a:r>
          </a:p>
          <a:p>
            <a:pPr>
              <a:lnSpc>
                <a:spcPct val="80000"/>
              </a:lnSpc>
              <a:buFontTx/>
              <a:buNone/>
            </a:pPr>
            <a:r>
              <a:rPr lang="en-US" sz="1600" dirty="0" smtClean="0">
                <a:latin typeface="Times New Roman" pitchFamily="18" charset="0"/>
                <a:cs typeface="Times New Roman" pitchFamily="18" charset="0"/>
              </a:rPr>
              <a:t>		ZF = 1; when the source and destination operands are equal.</a:t>
            </a:r>
          </a:p>
          <a:p>
            <a:pPr>
              <a:lnSpc>
                <a:spcPct val="80000"/>
              </a:lnSpc>
              <a:buFontTx/>
              <a:buNone/>
            </a:pPr>
            <a:r>
              <a:rPr lang="en-US" sz="1600" dirty="0" smtClean="0">
                <a:latin typeface="Times New Roman" pitchFamily="18" charset="0"/>
                <a:cs typeface="Times New Roman" pitchFamily="18" charset="0"/>
              </a:rPr>
              <a:t>		CF = 1; when source operand is greater than the destination operand.</a:t>
            </a:r>
          </a:p>
          <a:p>
            <a:pPr>
              <a:lnSpc>
                <a:spcPct val="80000"/>
              </a:lnSpc>
              <a:buFontTx/>
              <a:buNone/>
            </a:pPr>
            <a:r>
              <a:rPr lang="en-US" sz="1600" dirty="0" smtClean="0">
                <a:latin typeface="Times New Roman" pitchFamily="18" charset="0"/>
                <a:cs typeface="Times New Roman" pitchFamily="18" charset="0"/>
              </a:rPr>
              <a:t>		CF = 0; when destination operand is greater than source operand</a:t>
            </a:r>
          </a:p>
          <a:p>
            <a:pPr>
              <a:lnSpc>
                <a:spcPct val="80000"/>
              </a:lnSpc>
              <a:buFontTx/>
              <a:buNone/>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Example: </a:t>
            </a:r>
            <a:r>
              <a:rPr lang="en-US" sz="1600" dirty="0" smtClean="0">
                <a:latin typeface="Times New Roman" pitchFamily="18" charset="0"/>
                <a:cs typeface="Times New Roman" pitchFamily="18" charset="0"/>
              </a:rPr>
              <a:t>CMP AX , 1098 H</a:t>
            </a:r>
          </a:p>
          <a:p>
            <a:pPr>
              <a:lnSpc>
                <a:spcPct val="80000"/>
              </a:lnSpc>
              <a:buFontTx/>
              <a:buNone/>
            </a:pPr>
            <a:r>
              <a:rPr lang="en-US" sz="1600" dirty="0" smtClean="0">
                <a:latin typeface="Times New Roman" pitchFamily="18" charset="0"/>
                <a:cs typeface="Times New Roman" pitchFamily="18" charset="0"/>
              </a:rPr>
              <a:t>	                 CMP AX, BX</a:t>
            </a:r>
          </a:p>
          <a:p>
            <a:r>
              <a:rPr lang="en-US" sz="1600" dirty="0" smtClean="0">
                <a:latin typeface="Times New Roman" pitchFamily="18" charset="0"/>
                <a:cs typeface="Times New Roman" pitchFamily="18" charset="0"/>
              </a:rPr>
              <a:t>result is not stored anywhere, flags are</a:t>
            </a:r>
          </a:p>
          <a:p>
            <a:r>
              <a:rPr lang="en-US" sz="1600" dirty="0" smtClean="0">
                <a:solidFill>
                  <a:srgbClr val="FF0000"/>
                </a:solidFill>
                <a:latin typeface="Times New Roman" pitchFamily="18" charset="0"/>
                <a:cs typeface="Times New Roman" pitchFamily="18" charset="0"/>
              </a:rPr>
              <a:t>set (OF, SF, ZF, AF, PF, CF) according to result.</a:t>
            </a:r>
          </a:p>
          <a:p>
            <a:r>
              <a:rPr lang="en-US" sz="2000" b="1" dirty="0" smtClean="0">
                <a:latin typeface="Times New Roman" pitchFamily="18" charset="0"/>
                <a:cs typeface="Times New Roman" pitchFamily="18" charset="0"/>
              </a:rPr>
              <a:t>Example:</a:t>
            </a:r>
          </a:p>
          <a:p>
            <a:r>
              <a:rPr lang="en-US" sz="1600" dirty="0" smtClean="0">
                <a:latin typeface="Times New Roman" pitchFamily="18" charset="0"/>
                <a:cs typeface="Times New Roman" pitchFamily="18" charset="0"/>
              </a:rPr>
              <a:t>MOV AL, 5</a:t>
            </a:r>
          </a:p>
          <a:p>
            <a:r>
              <a:rPr lang="en-US" sz="1600" dirty="0" smtClean="0">
                <a:latin typeface="Times New Roman" pitchFamily="18" charset="0"/>
                <a:cs typeface="Times New Roman" pitchFamily="18" charset="0"/>
              </a:rPr>
              <a:t>MOV BL, 5</a:t>
            </a:r>
          </a:p>
          <a:p>
            <a:r>
              <a:rPr lang="it-IT" sz="1600" dirty="0" smtClean="0">
                <a:latin typeface="Times New Roman" pitchFamily="18" charset="0"/>
                <a:cs typeface="Times New Roman" pitchFamily="18" charset="0"/>
              </a:rPr>
              <a:t>CMP AL, BL ; AL = 5, ZF = 1 (so equal!)</a:t>
            </a:r>
          </a:p>
          <a:p>
            <a:r>
              <a:rPr lang="en-US" sz="1600" dirty="0" smtClean="0">
                <a:latin typeface="Times New Roman" pitchFamily="18" charset="0"/>
                <a:cs typeface="Times New Roman" pitchFamily="18" charset="0"/>
              </a:rPr>
              <a:t>RET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23555" name="Slide Number Placeholder 5"/>
          <p:cNvSpPr>
            <a:spLocks noGrp="1"/>
          </p:cNvSpPr>
          <p:nvPr>
            <p:ph type="sldNum" sz="quarter" idx="12"/>
          </p:nvPr>
        </p:nvSpPr>
        <p:spPr>
          <a:noFill/>
        </p:spPr>
        <p:txBody>
          <a:bodyPr/>
          <a:lstStyle/>
          <a:p>
            <a:pPr>
              <a:defRPr/>
            </a:pPr>
            <a:fld id="{98FAC202-BBA9-402C-AD03-16E729147C90}" type="slidenum">
              <a:rPr lang="en-US"/>
              <a:pPr>
                <a:defRPr/>
              </a:pPr>
              <a:t>33</a:t>
            </a:fld>
            <a:endParaRPr lang="en-US"/>
          </a:p>
        </p:txBody>
      </p:sp>
      <p:sp>
        <p:nvSpPr>
          <p:cNvPr id="41987" name="Rectangle 3"/>
          <p:cNvSpPr>
            <a:spLocks noGrp="1" noChangeArrowheads="1"/>
          </p:cNvSpPr>
          <p:nvPr>
            <p:ph sz="quarter" idx="1"/>
          </p:nvPr>
        </p:nvSpPr>
        <p:spPr>
          <a:xfrm>
            <a:off x="533400" y="533400"/>
            <a:ext cx="7772400" cy="4876800"/>
          </a:xfrm>
        </p:spPr>
        <p:txBody>
          <a:bodyPr/>
          <a:lstStyle/>
          <a:p>
            <a:pPr lvl="1">
              <a:lnSpc>
                <a:spcPct val="80000"/>
              </a:lnSpc>
              <a:buFontTx/>
              <a:buBlip>
                <a:blip r:embed="rId3"/>
              </a:buBlip>
            </a:pPr>
            <a:r>
              <a:rPr lang="en-US" b="1" dirty="0" smtClean="0">
                <a:solidFill>
                  <a:srgbClr val="00B0F0"/>
                </a:solidFill>
              </a:rPr>
              <a:t>DAA : Decimal adjust Accumulator</a:t>
            </a:r>
          </a:p>
          <a:p>
            <a:pPr lvl="1">
              <a:lnSpc>
                <a:spcPct val="80000"/>
              </a:lnSpc>
              <a:buFontTx/>
              <a:buNone/>
            </a:pPr>
            <a:r>
              <a:rPr lang="en-US" sz="1800" dirty="0" smtClean="0"/>
              <a:t>	</a:t>
            </a:r>
            <a:r>
              <a:rPr lang="en-US" sz="2000" dirty="0" smtClean="0"/>
              <a:t>This instruction is used to convert the result of the addition of two packed numbers to a valid BCD number, but the result has to be only in AL.</a:t>
            </a:r>
          </a:p>
          <a:p>
            <a:pPr lvl="1">
              <a:lnSpc>
                <a:spcPct val="80000"/>
              </a:lnSpc>
              <a:buFontTx/>
              <a:buNone/>
            </a:pPr>
            <a:r>
              <a:rPr lang="en-US" sz="2000" dirty="0" smtClean="0"/>
              <a:t>	If the lower nibble is greater than 9, after addition or if AF is set, it will add 06H to the lower nibble in AL. After adding 06 in the lower nibble of AL is greater than 9 or if carry flag is set, DAA instruction adds 60H to AL.</a:t>
            </a:r>
          </a:p>
          <a:p>
            <a:pPr lvl="1">
              <a:lnSpc>
                <a:spcPct val="80000"/>
              </a:lnSpc>
              <a:buFontTx/>
              <a:buNone/>
            </a:pPr>
            <a:r>
              <a:rPr lang="en-US" sz="2000" dirty="0" smtClean="0"/>
              <a:t>	The DAA instruction affects AF,CF,PF and ZF flags. The OF is undefined.</a:t>
            </a:r>
          </a:p>
          <a:p>
            <a:pPr lvl="1">
              <a:lnSpc>
                <a:spcPct val="80000"/>
              </a:lnSpc>
              <a:buFontTx/>
              <a:buNone/>
            </a:pPr>
            <a:r>
              <a:rPr lang="en-US" sz="2000" dirty="0" smtClean="0"/>
              <a:t>	Example: AL = 53, CL = 29</a:t>
            </a:r>
          </a:p>
          <a:p>
            <a:pPr lvl="1">
              <a:lnSpc>
                <a:spcPct val="80000"/>
              </a:lnSpc>
              <a:buFontTx/>
              <a:buNone/>
            </a:pPr>
            <a:r>
              <a:rPr lang="en-US" sz="2000" dirty="0" smtClean="0"/>
              <a:t>			ADD AL,CL ; AL </a:t>
            </a:r>
            <a:r>
              <a:rPr lang="en-US" sz="2000" dirty="0" smtClean="0">
                <a:sym typeface="Wingdings" pitchFamily="2" charset="2"/>
              </a:rPr>
              <a:t></a:t>
            </a:r>
            <a:r>
              <a:rPr lang="en-US" sz="2000" dirty="0" smtClean="0"/>
              <a:t> (AL) + (CL)</a:t>
            </a:r>
          </a:p>
          <a:p>
            <a:pPr lvl="1">
              <a:lnSpc>
                <a:spcPct val="80000"/>
              </a:lnSpc>
              <a:buFontTx/>
              <a:buNone/>
            </a:pPr>
            <a:r>
              <a:rPr lang="en-US" sz="2000" dirty="0" smtClean="0"/>
              <a:t>				          AL = 53 + 29 = 7C H</a:t>
            </a:r>
          </a:p>
          <a:p>
            <a:pPr lvl="1">
              <a:lnSpc>
                <a:spcPct val="80000"/>
              </a:lnSpc>
              <a:buFontTx/>
              <a:buNone/>
            </a:pPr>
            <a:r>
              <a:rPr lang="en-US" sz="2000" dirty="0" smtClean="0"/>
              <a:t>			After DAA  AL </a:t>
            </a:r>
            <a:r>
              <a:rPr lang="en-US" sz="2000" dirty="0" smtClean="0">
                <a:sym typeface="Wingdings" pitchFamily="2" charset="2"/>
              </a:rPr>
              <a:t></a:t>
            </a:r>
            <a:r>
              <a:rPr lang="en-US" sz="2000" dirty="0" smtClean="0"/>
              <a:t> 7C + 06 H </a:t>
            </a:r>
          </a:p>
          <a:p>
            <a:pPr lvl="1">
              <a:lnSpc>
                <a:spcPct val="80000"/>
              </a:lnSpc>
              <a:buFontTx/>
              <a:buNone/>
            </a:pPr>
            <a:r>
              <a:rPr lang="en-US" sz="2000" dirty="0" smtClean="0"/>
              <a:t>					AL = 82</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24579" name="Slide Number Placeholder 5"/>
          <p:cNvSpPr>
            <a:spLocks noGrp="1"/>
          </p:cNvSpPr>
          <p:nvPr>
            <p:ph type="sldNum" sz="quarter" idx="12"/>
          </p:nvPr>
        </p:nvSpPr>
        <p:spPr>
          <a:noFill/>
        </p:spPr>
        <p:txBody>
          <a:bodyPr/>
          <a:lstStyle/>
          <a:p>
            <a:pPr>
              <a:defRPr/>
            </a:pPr>
            <a:fld id="{30DFCA28-9F0E-404C-A08A-5BA00314E834}" type="slidenum">
              <a:rPr lang="en-US"/>
              <a:pPr>
                <a:defRPr/>
              </a:pPr>
              <a:t>34</a:t>
            </a:fld>
            <a:endParaRPr lang="en-US"/>
          </a:p>
        </p:txBody>
      </p:sp>
      <p:sp>
        <p:nvSpPr>
          <p:cNvPr id="49155" name="Rectangle 3"/>
          <p:cNvSpPr>
            <a:spLocks noGrp="1" noChangeArrowheads="1"/>
          </p:cNvSpPr>
          <p:nvPr>
            <p:ph sz="quarter" idx="1"/>
          </p:nvPr>
        </p:nvSpPr>
        <p:spPr>
          <a:xfrm>
            <a:off x="533400" y="381000"/>
            <a:ext cx="8077200" cy="6096000"/>
          </a:xfrm>
        </p:spPr>
        <p:txBody>
          <a:bodyPr/>
          <a:lstStyle/>
          <a:p>
            <a:pPr lvl="1">
              <a:lnSpc>
                <a:spcPct val="80000"/>
              </a:lnSpc>
              <a:buFontTx/>
              <a:buBlip>
                <a:blip r:embed="rId3"/>
              </a:buBlip>
            </a:pPr>
            <a:r>
              <a:rPr lang="en-US" sz="2000" dirty="0" smtClean="0"/>
              <a:t>Example:</a:t>
            </a:r>
          </a:p>
          <a:p>
            <a:pPr lvl="1">
              <a:lnSpc>
                <a:spcPct val="80000"/>
              </a:lnSpc>
              <a:buFontTx/>
              <a:buNone/>
            </a:pPr>
            <a:r>
              <a:rPr lang="en-US" sz="2000" dirty="0" smtClean="0"/>
              <a:t>		AL = 53 and CL = 29 </a:t>
            </a:r>
          </a:p>
          <a:p>
            <a:pPr lvl="1">
              <a:lnSpc>
                <a:spcPct val="80000"/>
              </a:lnSpc>
              <a:buFontTx/>
              <a:buNone/>
            </a:pPr>
            <a:r>
              <a:rPr lang="en-US" sz="2000" dirty="0" smtClean="0"/>
              <a:t>	ADD AL,CL</a:t>
            </a:r>
          </a:p>
          <a:p>
            <a:pPr lvl="1">
              <a:lnSpc>
                <a:spcPct val="80000"/>
              </a:lnSpc>
              <a:buFontTx/>
              <a:buNone/>
            </a:pPr>
            <a:r>
              <a:rPr lang="en-US" sz="2000" dirty="0" smtClean="0"/>
              <a:t>	AL </a:t>
            </a:r>
            <a:r>
              <a:rPr lang="en-US" sz="2000" dirty="0" smtClean="0">
                <a:sym typeface="Wingdings" pitchFamily="2" charset="2"/>
              </a:rPr>
              <a:t></a:t>
            </a:r>
            <a:r>
              <a:rPr lang="en-US" sz="2000" dirty="0" smtClean="0"/>
              <a:t> AL + CL</a:t>
            </a:r>
          </a:p>
          <a:p>
            <a:pPr lvl="1">
              <a:lnSpc>
                <a:spcPct val="80000"/>
              </a:lnSpc>
              <a:buFontTx/>
              <a:buNone/>
            </a:pPr>
            <a:r>
              <a:rPr lang="en-US" sz="2000" dirty="0" smtClean="0"/>
              <a:t>	AL </a:t>
            </a:r>
            <a:r>
              <a:rPr lang="en-US" sz="2000" dirty="0" smtClean="0">
                <a:sym typeface="Wingdings" pitchFamily="2" charset="2"/>
              </a:rPr>
              <a:t></a:t>
            </a:r>
            <a:r>
              <a:rPr lang="en-US" sz="2000" dirty="0" smtClean="0"/>
              <a:t> 53 + 29</a:t>
            </a:r>
          </a:p>
          <a:p>
            <a:pPr lvl="1">
              <a:lnSpc>
                <a:spcPct val="80000"/>
              </a:lnSpc>
              <a:buFontTx/>
              <a:buNone/>
            </a:pPr>
            <a:r>
              <a:rPr lang="en-US" sz="2000" dirty="0" smtClean="0"/>
              <a:t>	AL </a:t>
            </a:r>
            <a:r>
              <a:rPr lang="en-US" sz="2000" dirty="0" smtClean="0">
                <a:sym typeface="Wingdings" pitchFamily="2" charset="2"/>
              </a:rPr>
              <a:t>7</a:t>
            </a:r>
            <a:r>
              <a:rPr lang="en-US" sz="2000" dirty="0" smtClean="0"/>
              <a:t>C H   where [ C &gt;9 ] so add 06 to AL</a:t>
            </a:r>
          </a:p>
          <a:p>
            <a:pPr lvl="1">
              <a:lnSpc>
                <a:spcPct val="80000"/>
              </a:lnSpc>
              <a:buFontTx/>
              <a:buNone/>
            </a:pPr>
            <a:r>
              <a:rPr lang="en-US" sz="2000" dirty="0" smtClean="0"/>
              <a:t>	DAA : AL</a:t>
            </a:r>
            <a:r>
              <a:rPr lang="en-US" sz="2000" dirty="0" smtClean="0">
                <a:sym typeface="Wingdings" pitchFamily="2" charset="2"/>
              </a:rPr>
              <a:t> 7C+06 = 82</a:t>
            </a:r>
            <a:endParaRPr lang="en-US" sz="2000" dirty="0" smtClean="0"/>
          </a:p>
          <a:p>
            <a:pPr lvl="1">
              <a:lnSpc>
                <a:spcPct val="80000"/>
              </a:lnSpc>
              <a:buFontTx/>
              <a:buNone/>
            </a:pPr>
            <a:endParaRPr lang="en-US" sz="2000" dirty="0" smtClean="0"/>
          </a:p>
          <a:p>
            <a:pPr lvl="1">
              <a:lnSpc>
                <a:spcPct val="80000"/>
              </a:lnSpc>
              <a:buFontTx/>
              <a:buNone/>
            </a:pPr>
            <a:endParaRPr lang="en-US" sz="2000" dirty="0" smtClean="0"/>
          </a:p>
          <a:p>
            <a:pPr lvl="1">
              <a:lnSpc>
                <a:spcPct val="80000"/>
              </a:lnSpc>
              <a:buFontTx/>
              <a:buBlip>
                <a:blip r:embed="rId3"/>
              </a:buBlip>
            </a:pPr>
            <a:r>
              <a:rPr lang="en-US" sz="2000" dirty="0" smtClean="0"/>
              <a:t>	Example:</a:t>
            </a:r>
          </a:p>
          <a:p>
            <a:pPr lvl="1">
              <a:lnSpc>
                <a:spcPct val="80000"/>
              </a:lnSpc>
              <a:buFontTx/>
              <a:buNone/>
            </a:pPr>
            <a:r>
              <a:rPr lang="en-US" sz="2000" dirty="0" smtClean="0"/>
              <a:t>	AL </a:t>
            </a:r>
            <a:r>
              <a:rPr lang="en-US" sz="2000" dirty="0" smtClean="0">
                <a:sym typeface="Wingdings" pitchFamily="2" charset="2"/>
              </a:rPr>
              <a:t>        73</a:t>
            </a:r>
          </a:p>
          <a:p>
            <a:pPr lvl="1">
              <a:lnSpc>
                <a:spcPct val="80000"/>
              </a:lnSpc>
              <a:buFontTx/>
              <a:buNone/>
            </a:pPr>
            <a:r>
              <a:rPr lang="en-US" sz="2000" dirty="0" smtClean="0">
                <a:sym typeface="Wingdings" pitchFamily="2" charset="2"/>
              </a:rPr>
              <a:t>	CL    +  29</a:t>
            </a:r>
          </a:p>
          <a:p>
            <a:pPr lvl="1">
              <a:lnSpc>
                <a:spcPct val="80000"/>
              </a:lnSpc>
              <a:buFontTx/>
              <a:buNone/>
            </a:pPr>
            <a:r>
              <a:rPr lang="en-US" sz="2000" dirty="0" smtClean="0"/>
              <a:t>			9C    where [ c&gt; 9] so add 06 to AL</a:t>
            </a:r>
          </a:p>
          <a:p>
            <a:pPr lvl="1">
              <a:lnSpc>
                <a:spcPct val="80000"/>
              </a:lnSpc>
              <a:buFontTx/>
              <a:buNone/>
            </a:pPr>
            <a:r>
              <a:rPr lang="en-US" sz="2000" dirty="0" smtClean="0"/>
              <a:t>		          +  06</a:t>
            </a:r>
          </a:p>
          <a:p>
            <a:pPr lvl="1">
              <a:lnSpc>
                <a:spcPct val="80000"/>
              </a:lnSpc>
              <a:buFontTx/>
              <a:buNone/>
            </a:pPr>
            <a:r>
              <a:rPr lang="en-US" sz="2000" dirty="0" smtClean="0"/>
              <a:t>			A2    where [ A &gt; 9] so add 60 to AL</a:t>
            </a:r>
          </a:p>
          <a:p>
            <a:pPr lvl="1">
              <a:lnSpc>
                <a:spcPct val="80000"/>
              </a:lnSpc>
              <a:buFontTx/>
              <a:buNone/>
            </a:pPr>
            <a:r>
              <a:rPr lang="en-US" sz="2000" dirty="0" smtClean="0"/>
              <a:t>		          +  60</a:t>
            </a:r>
          </a:p>
          <a:p>
            <a:pPr lvl="1">
              <a:lnSpc>
                <a:spcPct val="80000"/>
              </a:lnSpc>
              <a:buFontTx/>
              <a:buNone/>
            </a:pPr>
            <a:r>
              <a:rPr lang="en-US" sz="2000" dirty="0" smtClean="0"/>
              <a:t>	CF = 1      02 in AL</a:t>
            </a:r>
          </a:p>
        </p:txBody>
      </p:sp>
      <p:sp>
        <p:nvSpPr>
          <p:cNvPr id="49156" name="Line 4"/>
          <p:cNvSpPr>
            <a:spLocks noChangeShapeType="1"/>
          </p:cNvSpPr>
          <p:nvPr/>
        </p:nvSpPr>
        <p:spPr bwMode="auto">
          <a:xfrm>
            <a:off x="2133600" y="4419600"/>
            <a:ext cx="990600" cy="0"/>
          </a:xfrm>
          <a:prstGeom prst="line">
            <a:avLst/>
          </a:prstGeom>
          <a:noFill/>
          <a:ln w="9525">
            <a:solidFill>
              <a:schemeClr val="tx1"/>
            </a:solidFill>
            <a:round/>
            <a:headEnd/>
            <a:tailEnd/>
          </a:ln>
        </p:spPr>
        <p:txBody>
          <a:bodyPr wrap="none"/>
          <a:lstStyle/>
          <a:p>
            <a:endParaRPr lang="en-US"/>
          </a:p>
        </p:txBody>
      </p:sp>
      <p:sp>
        <p:nvSpPr>
          <p:cNvPr id="49157" name="Line 5"/>
          <p:cNvSpPr>
            <a:spLocks noChangeShapeType="1"/>
          </p:cNvSpPr>
          <p:nvPr/>
        </p:nvSpPr>
        <p:spPr bwMode="auto">
          <a:xfrm>
            <a:off x="2133600" y="5029200"/>
            <a:ext cx="990600" cy="0"/>
          </a:xfrm>
          <a:prstGeom prst="line">
            <a:avLst/>
          </a:prstGeom>
          <a:noFill/>
          <a:ln w="9525">
            <a:solidFill>
              <a:schemeClr val="tx1"/>
            </a:solidFill>
            <a:round/>
            <a:headEnd/>
            <a:tailEnd/>
          </a:ln>
        </p:spPr>
        <p:txBody>
          <a:bodyPr wrap="none"/>
          <a:lstStyle/>
          <a:p>
            <a:endParaRPr lang="en-US"/>
          </a:p>
        </p:txBody>
      </p:sp>
      <p:sp>
        <p:nvSpPr>
          <p:cNvPr id="49158" name="Line 6"/>
          <p:cNvSpPr>
            <a:spLocks noChangeShapeType="1"/>
          </p:cNvSpPr>
          <p:nvPr/>
        </p:nvSpPr>
        <p:spPr bwMode="auto">
          <a:xfrm>
            <a:off x="2133600" y="5638800"/>
            <a:ext cx="990600" cy="0"/>
          </a:xfrm>
          <a:prstGeom prst="line">
            <a:avLst/>
          </a:prstGeom>
          <a:noFill/>
          <a:ln w="9525">
            <a:solidFill>
              <a:schemeClr val="tx1"/>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31747" name="Slide Number Placeholder 5"/>
          <p:cNvSpPr>
            <a:spLocks noGrp="1"/>
          </p:cNvSpPr>
          <p:nvPr>
            <p:ph type="sldNum" sz="quarter" idx="12"/>
          </p:nvPr>
        </p:nvSpPr>
        <p:spPr>
          <a:noFill/>
        </p:spPr>
        <p:txBody>
          <a:bodyPr/>
          <a:lstStyle/>
          <a:p>
            <a:pPr>
              <a:defRPr/>
            </a:pPr>
            <a:fld id="{8785121F-A87B-4A09-B3A4-8DBEF3526AB8}" type="slidenum">
              <a:rPr lang="en-US"/>
              <a:pPr>
                <a:defRPr/>
              </a:pPr>
              <a:t>35</a:t>
            </a:fld>
            <a:endParaRPr lang="en-US"/>
          </a:p>
        </p:txBody>
      </p:sp>
      <p:sp>
        <p:nvSpPr>
          <p:cNvPr id="57347" name="Rectangle 3"/>
          <p:cNvSpPr>
            <a:spLocks noGrp="1" noChangeArrowheads="1"/>
          </p:cNvSpPr>
          <p:nvPr>
            <p:ph sz="quarter" idx="1"/>
          </p:nvPr>
        </p:nvSpPr>
        <p:spPr>
          <a:xfrm>
            <a:off x="762000" y="609600"/>
            <a:ext cx="7772400" cy="4419600"/>
          </a:xfrm>
        </p:spPr>
        <p:txBody>
          <a:bodyPr/>
          <a:lstStyle/>
          <a:p>
            <a:pPr lvl="1">
              <a:lnSpc>
                <a:spcPct val="80000"/>
              </a:lnSpc>
              <a:buFontTx/>
              <a:buChar char="o"/>
            </a:pPr>
            <a:r>
              <a:rPr lang="en-US" sz="2000" dirty="0" smtClean="0"/>
              <a:t>	</a:t>
            </a:r>
            <a:r>
              <a:rPr lang="en-US" b="1" dirty="0" smtClean="0">
                <a:solidFill>
                  <a:srgbClr val="00B0F0"/>
                </a:solidFill>
              </a:rPr>
              <a:t>DAS: Decimal adjust after subtraction</a:t>
            </a:r>
          </a:p>
          <a:p>
            <a:pPr>
              <a:lnSpc>
                <a:spcPct val="80000"/>
              </a:lnSpc>
              <a:buFontTx/>
              <a:buNone/>
            </a:pPr>
            <a:r>
              <a:rPr lang="en-US" sz="2400" b="1" dirty="0" smtClean="0">
                <a:solidFill>
                  <a:srgbClr val="00B0F0"/>
                </a:solidFill>
              </a:rPr>
              <a:t>		DAS</a:t>
            </a:r>
          </a:p>
          <a:p>
            <a:pPr>
              <a:lnSpc>
                <a:spcPct val="80000"/>
              </a:lnSpc>
              <a:buFontTx/>
              <a:buNone/>
            </a:pPr>
            <a:r>
              <a:rPr lang="en-US" sz="2000" dirty="0" smtClean="0"/>
              <a:t>	The instruction converts the result of subtraction of two packed BCD numbers to a valid BCD number.</a:t>
            </a:r>
          </a:p>
          <a:p>
            <a:pPr>
              <a:lnSpc>
                <a:spcPct val="80000"/>
              </a:lnSpc>
              <a:buFontTx/>
              <a:buNone/>
            </a:pPr>
            <a:r>
              <a:rPr lang="en-US" sz="2000" dirty="0" smtClean="0"/>
              <a:t>	The subtraction has to be in AL only.</a:t>
            </a:r>
          </a:p>
          <a:p>
            <a:pPr>
              <a:lnSpc>
                <a:spcPct val="80000"/>
              </a:lnSpc>
              <a:buFontTx/>
              <a:buNone/>
            </a:pPr>
            <a:r>
              <a:rPr lang="en-US" sz="2000" dirty="0" smtClean="0"/>
              <a:t>	If the lower nibble of AL is greater than 9, this instruction will subtract06 from the lower nibble of AL. If the result of subtraction sets the carry flag or if  upper nibble is greater than 9, it subtracts 60 H from AL.</a:t>
            </a:r>
          </a:p>
          <a:p>
            <a:pPr>
              <a:lnSpc>
                <a:spcPct val="80000"/>
              </a:lnSpc>
              <a:buFontTx/>
              <a:buNone/>
            </a:pPr>
            <a:r>
              <a:rPr lang="en-US" sz="2000" dirty="0" smtClean="0"/>
              <a:t>	DAS instruction modifies the AF,CF,SF,PF and ZF flags. The OF flag is undefined after DAS instruction.</a:t>
            </a:r>
          </a:p>
          <a:p>
            <a:pPr>
              <a:lnSpc>
                <a:spcPct val="80000"/>
              </a:lnSpc>
              <a:buFontTx/>
              <a:buNone/>
            </a:pPr>
            <a:r>
              <a:rPr lang="en-US" sz="2000" dirty="0" smtClean="0"/>
              <a:t>	DAA and DAS instructions are also called packed BCD arithmetic instructions.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32771" name="Slide Number Placeholder 5"/>
          <p:cNvSpPr>
            <a:spLocks noGrp="1"/>
          </p:cNvSpPr>
          <p:nvPr>
            <p:ph type="sldNum" sz="quarter" idx="12"/>
          </p:nvPr>
        </p:nvSpPr>
        <p:spPr>
          <a:noFill/>
        </p:spPr>
        <p:txBody>
          <a:bodyPr/>
          <a:lstStyle/>
          <a:p>
            <a:pPr>
              <a:defRPr/>
            </a:pPr>
            <a:fld id="{32BF63CC-373C-41CC-A709-E4ED3C6DAFF3}" type="slidenum">
              <a:rPr lang="en-US"/>
              <a:pPr>
                <a:defRPr/>
              </a:pPr>
              <a:t>36</a:t>
            </a:fld>
            <a:endParaRPr lang="en-US"/>
          </a:p>
        </p:txBody>
      </p:sp>
      <p:sp>
        <p:nvSpPr>
          <p:cNvPr id="59395" name="Rectangle 3"/>
          <p:cNvSpPr>
            <a:spLocks noGrp="1" noChangeArrowheads="1"/>
          </p:cNvSpPr>
          <p:nvPr>
            <p:ph sz="quarter" idx="1"/>
          </p:nvPr>
        </p:nvSpPr>
        <p:spPr>
          <a:xfrm>
            <a:off x="990600" y="1219200"/>
            <a:ext cx="7772400" cy="4191000"/>
          </a:xfrm>
        </p:spPr>
        <p:txBody>
          <a:bodyPr/>
          <a:lstStyle/>
          <a:p>
            <a:pPr>
              <a:lnSpc>
                <a:spcPct val="80000"/>
              </a:lnSpc>
            </a:pPr>
            <a:r>
              <a:rPr lang="en-US" sz="2000" dirty="0" smtClean="0"/>
              <a:t>Example:</a:t>
            </a:r>
          </a:p>
          <a:p>
            <a:pPr>
              <a:lnSpc>
                <a:spcPct val="80000"/>
              </a:lnSpc>
            </a:pPr>
            <a:r>
              <a:rPr lang="en-US" sz="2000" dirty="0" smtClean="0"/>
              <a:t>(1) AL = 75, BL = 46</a:t>
            </a:r>
          </a:p>
          <a:p>
            <a:pPr>
              <a:lnSpc>
                <a:spcPct val="80000"/>
              </a:lnSpc>
              <a:buFontTx/>
              <a:buNone/>
            </a:pPr>
            <a:r>
              <a:rPr lang="en-US" sz="2000" dirty="0" smtClean="0"/>
              <a:t>		SUB AL,BL	; AL </a:t>
            </a:r>
            <a:r>
              <a:rPr lang="en-US" sz="2000" dirty="0" smtClean="0">
                <a:sym typeface="Wingdings" pitchFamily="2" charset="2"/>
              </a:rPr>
              <a:t> 2F = (AL) – (BL)</a:t>
            </a:r>
          </a:p>
          <a:p>
            <a:pPr>
              <a:lnSpc>
                <a:spcPct val="80000"/>
              </a:lnSpc>
              <a:buFontTx/>
              <a:buNone/>
            </a:pPr>
            <a:r>
              <a:rPr lang="en-US" sz="2000" dirty="0" smtClean="0">
                <a:sym typeface="Wingdings" pitchFamily="2" charset="2"/>
              </a:rPr>
              <a:t>				; AF = 1</a:t>
            </a:r>
          </a:p>
          <a:p>
            <a:pPr>
              <a:lnSpc>
                <a:spcPct val="80000"/>
              </a:lnSpc>
              <a:buFontTx/>
              <a:buNone/>
            </a:pPr>
            <a:r>
              <a:rPr lang="en-US" sz="2000" dirty="0" smtClean="0">
                <a:sym typeface="Wingdings" pitchFamily="2" charset="2"/>
              </a:rPr>
              <a:t>		DAS		; AL  29 ( as F &gt; 9, F  - 6 = 9)</a:t>
            </a:r>
          </a:p>
          <a:p>
            <a:pPr>
              <a:lnSpc>
                <a:spcPct val="80000"/>
              </a:lnSpc>
              <a:buFontTx/>
              <a:buNone/>
            </a:pPr>
            <a:endParaRPr lang="en-US" sz="2000" dirty="0" smtClean="0">
              <a:sym typeface="Wingdings" pitchFamily="2" charset="2"/>
            </a:endParaRPr>
          </a:p>
          <a:p>
            <a:pPr>
              <a:lnSpc>
                <a:spcPct val="80000"/>
              </a:lnSpc>
              <a:buFontTx/>
              <a:buNone/>
            </a:pPr>
            <a:r>
              <a:rPr lang="en-US" sz="2000" dirty="0" smtClean="0">
                <a:sym typeface="Wingdings" pitchFamily="2" charset="2"/>
              </a:rPr>
              <a:t>	(2)	AL = 38 , DL = 61</a:t>
            </a:r>
          </a:p>
          <a:p>
            <a:pPr>
              <a:lnSpc>
                <a:spcPct val="80000"/>
              </a:lnSpc>
              <a:buFontTx/>
              <a:buNone/>
            </a:pPr>
            <a:r>
              <a:rPr lang="en-US" sz="2000" dirty="0" smtClean="0">
                <a:sym typeface="Wingdings" pitchFamily="2" charset="2"/>
              </a:rPr>
              <a:t>		SUB AL , DL	; AL  D7 &amp; CF = 1(borrow)</a:t>
            </a:r>
          </a:p>
          <a:p>
            <a:pPr>
              <a:lnSpc>
                <a:spcPct val="80000"/>
              </a:lnSpc>
              <a:buFontTx/>
              <a:buNone/>
            </a:pPr>
            <a:r>
              <a:rPr lang="en-US" sz="2000" dirty="0" smtClean="0">
                <a:sym typeface="Wingdings" pitchFamily="2" charset="2"/>
              </a:rPr>
              <a:t>		DAS		; AL  77 (as D &gt; 9 , D-6 = 7)</a:t>
            </a:r>
          </a:p>
          <a:p>
            <a:pPr>
              <a:lnSpc>
                <a:spcPct val="80000"/>
              </a:lnSpc>
              <a:buFontTx/>
              <a:buNone/>
            </a:pPr>
            <a:r>
              <a:rPr lang="en-US" sz="2000" dirty="0" smtClean="0">
                <a:sym typeface="Wingdings" pitchFamily="2" charset="2"/>
              </a:rPr>
              <a:t>				; CF = 1 (borrow)</a:t>
            </a:r>
            <a:endParaRPr lang="en-US" sz="2000"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228600"/>
            <a:ext cx="7772400" cy="838200"/>
          </a:xfrm>
        </p:spPr>
        <p:txBody>
          <a:bodyPr>
            <a:noAutofit/>
          </a:bodyPr>
          <a:lstStyle/>
          <a:p>
            <a:r>
              <a:rPr lang="en-US" sz="2800" b="1" dirty="0" smtClean="0">
                <a:solidFill>
                  <a:srgbClr val="00B0F0"/>
                </a:solidFill>
              </a:rPr>
              <a:t>ARITHMETIC INSTRUCTIONS</a:t>
            </a:r>
            <a:r>
              <a:rPr lang="en-US" sz="3600" b="1" dirty="0" smtClean="0">
                <a:solidFill>
                  <a:srgbClr val="00B0F0"/>
                </a:solidFill>
              </a:rPr>
              <a:t/>
            </a:r>
            <a:br>
              <a:rPr lang="en-US" sz="3600" b="1" dirty="0" smtClean="0">
                <a:solidFill>
                  <a:srgbClr val="00B0F0"/>
                </a:solidFill>
              </a:rPr>
            </a:br>
            <a:r>
              <a:rPr lang="en-US" sz="2400" b="1" dirty="0" smtClean="0">
                <a:solidFill>
                  <a:srgbClr val="00B0F0"/>
                </a:solidFill>
              </a:rPr>
              <a:t>Division instructions</a:t>
            </a:r>
          </a:p>
        </p:txBody>
      </p:sp>
      <p:sp>
        <p:nvSpPr>
          <p:cNvPr id="4505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40963" name="Slide Number Placeholder 5"/>
          <p:cNvSpPr>
            <a:spLocks noGrp="1"/>
          </p:cNvSpPr>
          <p:nvPr>
            <p:ph type="sldNum" sz="quarter" idx="12"/>
          </p:nvPr>
        </p:nvSpPr>
        <p:spPr>
          <a:noFill/>
        </p:spPr>
        <p:txBody>
          <a:bodyPr/>
          <a:lstStyle/>
          <a:p>
            <a:pPr>
              <a:defRPr/>
            </a:pPr>
            <a:fld id="{ADC0D84A-6601-42E8-8FDC-D88783BAA33F}" type="slidenum">
              <a:rPr lang="en-US"/>
              <a:pPr>
                <a:defRPr/>
              </a:pPr>
              <a:t>37</a:t>
            </a:fld>
            <a:endParaRPr lang="en-US"/>
          </a:p>
        </p:txBody>
      </p:sp>
      <p:sp>
        <p:nvSpPr>
          <p:cNvPr id="77827" name="Rectangle 3"/>
          <p:cNvSpPr>
            <a:spLocks noGrp="1" noChangeArrowheads="1"/>
          </p:cNvSpPr>
          <p:nvPr>
            <p:ph sz="quarter" idx="1"/>
          </p:nvPr>
        </p:nvSpPr>
        <p:spPr>
          <a:xfrm>
            <a:off x="685800" y="1371600"/>
            <a:ext cx="7772400" cy="4876800"/>
          </a:xfrm>
        </p:spPr>
        <p:txBody>
          <a:bodyPr/>
          <a:lstStyle/>
          <a:p>
            <a:pPr marL="609600" indent="-609600">
              <a:lnSpc>
                <a:spcPct val="80000"/>
              </a:lnSpc>
              <a:buFontTx/>
              <a:buChar char="o"/>
            </a:pPr>
            <a:r>
              <a:rPr lang="en-US" sz="2400" b="1" dirty="0" smtClean="0">
                <a:solidFill>
                  <a:srgbClr val="00B0F0"/>
                </a:solidFill>
              </a:rPr>
              <a:t>CBW : Convert signed byte or word</a:t>
            </a:r>
          </a:p>
          <a:p>
            <a:pPr marL="609600" indent="-609600">
              <a:lnSpc>
                <a:spcPct val="80000"/>
              </a:lnSpc>
              <a:buFontTx/>
              <a:buNone/>
            </a:pPr>
            <a:r>
              <a:rPr lang="en-US" sz="2000" dirty="0" smtClean="0"/>
              <a:t>	</a:t>
            </a:r>
            <a:r>
              <a:rPr lang="en-US" sz="2400" dirty="0" smtClean="0"/>
              <a:t>This instruction converts a signed byte to a signed word i.e., it copies the sign bit of a byte to be converted to all the bits in the higher byte of the result word.</a:t>
            </a:r>
          </a:p>
          <a:p>
            <a:pPr marL="609600" indent="-609600">
              <a:lnSpc>
                <a:spcPct val="80000"/>
              </a:lnSpc>
              <a:buFontTx/>
              <a:buNone/>
            </a:pPr>
            <a:r>
              <a:rPr lang="en-US" sz="2400" dirty="0" smtClean="0"/>
              <a:t>	The byte to be converted will be in AL register and the result will be in AX register</a:t>
            </a:r>
          </a:p>
          <a:p>
            <a:pPr marL="609600" indent="-609600">
              <a:lnSpc>
                <a:spcPct val="80000"/>
              </a:lnSpc>
              <a:buFontTx/>
              <a:buNone/>
            </a:pPr>
            <a:r>
              <a:rPr lang="en-US" sz="2400" dirty="0" smtClean="0"/>
              <a:t>	CBW is used before signed division.</a:t>
            </a:r>
          </a:p>
          <a:p>
            <a:pPr marL="609600" indent="-609600">
              <a:lnSpc>
                <a:spcPct val="80000"/>
              </a:lnSpc>
              <a:buFontTx/>
              <a:buNone/>
            </a:pPr>
            <a:r>
              <a:rPr lang="en-US" sz="2400" dirty="0" smtClean="0"/>
              <a:t>	CBW does not affect any flags.</a:t>
            </a:r>
          </a:p>
          <a:p>
            <a:pPr marL="609600" indent="-609600">
              <a:lnSpc>
                <a:spcPct val="80000"/>
              </a:lnSpc>
              <a:buFontTx/>
              <a:buNone/>
            </a:pPr>
            <a:r>
              <a:rPr lang="en-US" sz="2400" dirty="0" smtClean="0"/>
              <a:t>	Using bit-7 of AL is moved to all the bits of AH register.</a:t>
            </a:r>
          </a:p>
          <a:p>
            <a:pPr marL="990600" lvl="1" indent="-533400">
              <a:lnSpc>
                <a:spcPct val="80000"/>
              </a:lnSpc>
              <a:buFontTx/>
              <a:buAutoNum type="arabicPeriod"/>
            </a:pPr>
            <a:r>
              <a:rPr lang="en-US" sz="2000" dirty="0" smtClean="0"/>
              <a:t>If AL = 1xxx </a:t>
            </a:r>
            <a:r>
              <a:rPr lang="en-US" sz="2000" dirty="0" err="1" smtClean="0"/>
              <a:t>xxxx</a:t>
            </a:r>
            <a:r>
              <a:rPr lang="en-US" sz="2000" dirty="0" smtClean="0"/>
              <a:t> (i.e., </a:t>
            </a:r>
            <a:r>
              <a:rPr lang="en-US" sz="2000" dirty="0" smtClean="0">
                <a:sym typeface="Symbol" pitchFamily="18" charset="2"/>
              </a:rPr>
              <a:t> 80</a:t>
            </a:r>
            <a:r>
              <a:rPr lang="en-US" sz="2000" baseline="-25000" dirty="0" smtClean="0">
                <a:sym typeface="Symbol" pitchFamily="18" charset="2"/>
              </a:rPr>
              <a:t>H </a:t>
            </a:r>
            <a:r>
              <a:rPr lang="en-US" sz="2000" dirty="0" smtClean="0">
                <a:sym typeface="Symbol" pitchFamily="18" charset="2"/>
              </a:rPr>
              <a:t>)</a:t>
            </a:r>
          </a:p>
          <a:p>
            <a:pPr marL="990600" lvl="1" indent="-533400">
              <a:lnSpc>
                <a:spcPct val="80000"/>
              </a:lnSpc>
              <a:buFontTx/>
              <a:buNone/>
            </a:pPr>
            <a:r>
              <a:rPr lang="en-US" sz="2000" baseline="-25000" dirty="0" smtClean="0"/>
              <a:t>	</a:t>
            </a:r>
            <a:r>
              <a:rPr lang="en-US" sz="2000" dirty="0" smtClean="0"/>
              <a:t>Then AH </a:t>
            </a:r>
            <a:r>
              <a:rPr lang="en-US" sz="2000" dirty="0" smtClean="0">
                <a:sym typeface="Wingdings" pitchFamily="2" charset="2"/>
              </a:rPr>
              <a:t> 1111 1111(FF</a:t>
            </a:r>
            <a:r>
              <a:rPr lang="en-US" sz="2000" baseline="-25000" dirty="0" smtClean="0">
                <a:sym typeface="Wingdings" pitchFamily="2" charset="2"/>
              </a:rPr>
              <a:t>H</a:t>
            </a:r>
            <a:r>
              <a:rPr lang="en-US" sz="2000" dirty="0" smtClean="0">
                <a:sym typeface="Wingdings" pitchFamily="2" charset="2"/>
              </a:rPr>
              <a:t>) </a:t>
            </a:r>
          </a:p>
          <a:p>
            <a:pPr marL="990600" lvl="1" indent="-533400">
              <a:lnSpc>
                <a:spcPct val="80000"/>
              </a:lnSpc>
              <a:buFontTx/>
              <a:buAutoNum type="arabicPeriod" startAt="2"/>
            </a:pPr>
            <a:r>
              <a:rPr lang="en-US" sz="2000" dirty="0" smtClean="0"/>
              <a:t>If AL = 0xxx </a:t>
            </a:r>
            <a:r>
              <a:rPr lang="en-US" sz="2000" dirty="0" err="1" smtClean="0"/>
              <a:t>xxxx</a:t>
            </a:r>
            <a:r>
              <a:rPr lang="en-US" sz="2000" dirty="0" smtClean="0"/>
              <a:t> (i.e., &lt; 80</a:t>
            </a:r>
            <a:r>
              <a:rPr lang="en-US" sz="2000" baseline="-25000" dirty="0" smtClean="0"/>
              <a:t>H</a:t>
            </a:r>
            <a:r>
              <a:rPr lang="en-US" sz="2000" dirty="0" smtClean="0"/>
              <a:t>)</a:t>
            </a:r>
          </a:p>
          <a:p>
            <a:pPr marL="990600" lvl="1" indent="-533400">
              <a:lnSpc>
                <a:spcPct val="80000"/>
              </a:lnSpc>
              <a:buFontTx/>
              <a:buNone/>
            </a:pPr>
            <a:r>
              <a:rPr lang="en-US" sz="2000" dirty="0" smtClean="0"/>
              <a:t>	Then AH </a:t>
            </a:r>
            <a:r>
              <a:rPr lang="en-US" sz="2000" dirty="0" smtClean="0">
                <a:sym typeface="Wingdings" pitchFamily="2" charset="2"/>
              </a:rPr>
              <a:t> 0000 0000 (00</a:t>
            </a:r>
            <a:r>
              <a:rPr lang="en-US" sz="2000" baseline="-25000" dirty="0" smtClean="0">
                <a:sym typeface="Wingdings" pitchFamily="2" charset="2"/>
              </a:rPr>
              <a:t>H</a:t>
            </a:r>
            <a:r>
              <a:rPr lang="en-US" sz="2000" dirty="0" smtClean="0">
                <a:sym typeface="Wingdings" pitchFamily="2" charset="2"/>
              </a:rPr>
              <a:t>)</a:t>
            </a:r>
            <a:endParaRPr lang="en-US" sz="1800" dirty="0" smtClean="0">
              <a:sym typeface="Wingdings" pitchFamily="2" charset="2"/>
            </a:endParaRPr>
          </a:p>
          <a:p>
            <a:pPr marL="990600" lvl="1" indent="-533400">
              <a:lnSpc>
                <a:spcPct val="80000"/>
              </a:lnSpc>
              <a:buFontTx/>
              <a:buNone/>
            </a:pPr>
            <a:endParaRPr lang="en-US" sz="1800" dirty="0" smtClean="0">
              <a:sym typeface="Wingdings" pitchFamily="2" charset="2"/>
            </a:endParaRPr>
          </a:p>
          <a:p>
            <a:pPr marL="990600" lvl="1" indent="-533400">
              <a:lnSpc>
                <a:spcPct val="80000"/>
              </a:lnSpc>
              <a:buFontTx/>
              <a:buNone/>
            </a:pPr>
            <a:endParaRPr lang="en-US" sz="1800" dirty="0" smtClean="0">
              <a:sym typeface="Wingdings" pitchFamily="2" charset="2"/>
            </a:endParaRPr>
          </a:p>
          <a:p>
            <a:pPr marL="990600" lvl="1" indent="-533400">
              <a:lnSpc>
                <a:spcPct val="80000"/>
              </a:lnSpc>
              <a:buFontTx/>
              <a:buNone/>
            </a:pPr>
            <a:endParaRPr lang="en-US" sz="1800"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228600"/>
            <a:ext cx="7772400" cy="838200"/>
          </a:xfrm>
        </p:spPr>
        <p:txBody>
          <a:bodyPr/>
          <a:lstStyle/>
          <a:p>
            <a:r>
              <a:rPr lang="en-US" sz="2400" b="1" dirty="0" smtClean="0">
                <a:solidFill>
                  <a:srgbClr val="00B0F0"/>
                </a:solidFill>
              </a:rPr>
              <a:t>ARITHMETIC INSTRUCTIONS</a:t>
            </a:r>
            <a:r>
              <a:rPr lang="en-US" sz="3200" b="1" dirty="0" smtClean="0">
                <a:solidFill>
                  <a:srgbClr val="00B0F0"/>
                </a:solidFill>
              </a:rPr>
              <a:t/>
            </a:r>
            <a:br>
              <a:rPr lang="en-US" sz="3200" b="1" dirty="0" smtClean="0">
                <a:solidFill>
                  <a:srgbClr val="00B0F0"/>
                </a:solidFill>
              </a:rPr>
            </a:br>
            <a:r>
              <a:rPr lang="en-US" sz="2000" b="1" dirty="0" smtClean="0">
                <a:solidFill>
                  <a:srgbClr val="00B0F0"/>
                </a:solidFill>
              </a:rPr>
              <a:t>Division instructions</a:t>
            </a:r>
          </a:p>
        </p:txBody>
      </p:sp>
      <p:sp>
        <p:nvSpPr>
          <p:cNvPr id="4608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41987" name="Slide Number Placeholder 5"/>
          <p:cNvSpPr>
            <a:spLocks noGrp="1"/>
          </p:cNvSpPr>
          <p:nvPr>
            <p:ph type="sldNum" sz="quarter" idx="12"/>
          </p:nvPr>
        </p:nvSpPr>
        <p:spPr>
          <a:noFill/>
        </p:spPr>
        <p:txBody>
          <a:bodyPr/>
          <a:lstStyle/>
          <a:p>
            <a:pPr>
              <a:defRPr/>
            </a:pPr>
            <a:fld id="{F02DF3EF-D8B7-4AA4-BA0D-664F845C5386}" type="slidenum">
              <a:rPr lang="en-US"/>
              <a:pPr>
                <a:defRPr/>
              </a:pPr>
              <a:t>38</a:t>
            </a:fld>
            <a:endParaRPr lang="en-US"/>
          </a:p>
        </p:txBody>
      </p:sp>
      <p:sp>
        <p:nvSpPr>
          <p:cNvPr id="79875" name="Rectangle 3"/>
          <p:cNvSpPr>
            <a:spLocks noGrp="1" noChangeArrowheads="1"/>
          </p:cNvSpPr>
          <p:nvPr>
            <p:ph sz="quarter" idx="1"/>
          </p:nvPr>
        </p:nvSpPr>
        <p:spPr>
          <a:xfrm>
            <a:off x="685800" y="1371600"/>
            <a:ext cx="7772400" cy="4953000"/>
          </a:xfrm>
        </p:spPr>
        <p:txBody>
          <a:bodyPr/>
          <a:lstStyle/>
          <a:p>
            <a:pPr marL="609600" indent="-609600">
              <a:lnSpc>
                <a:spcPct val="80000"/>
              </a:lnSpc>
              <a:buFontTx/>
              <a:buChar char="o"/>
            </a:pPr>
            <a:r>
              <a:rPr lang="en-US" sz="2400" b="1" dirty="0" smtClean="0">
                <a:solidFill>
                  <a:srgbClr val="00B0F0"/>
                </a:solidFill>
              </a:rPr>
              <a:t>CWD : Convert signed word to double word</a:t>
            </a:r>
          </a:p>
          <a:p>
            <a:pPr marL="609600" indent="-609600">
              <a:lnSpc>
                <a:spcPct val="80000"/>
              </a:lnSpc>
              <a:buFontTx/>
              <a:buNone/>
            </a:pPr>
            <a:r>
              <a:rPr lang="en-US" sz="2000" dirty="0" smtClean="0"/>
              <a:t>	</a:t>
            </a:r>
            <a:r>
              <a:rPr lang="en-US" sz="2400" dirty="0" smtClean="0"/>
              <a:t>CWD instruction copies the sign bit of AX to all the bits of DX register</a:t>
            </a:r>
          </a:p>
          <a:p>
            <a:pPr marL="609600" indent="-609600">
              <a:lnSpc>
                <a:spcPct val="80000"/>
              </a:lnSpc>
              <a:buFontTx/>
              <a:buNone/>
            </a:pPr>
            <a:r>
              <a:rPr lang="en-US" sz="2400" dirty="0" smtClean="0"/>
              <a:t>	This operation is to be done before signed division.</a:t>
            </a:r>
          </a:p>
          <a:p>
            <a:pPr marL="609600" indent="-609600">
              <a:lnSpc>
                <a:spcPct val="80000"/>
              </a:lnSpc>
              <a:buFontTx/>
              <a:buNone/>
            </a:pPr>
            <a:r>
              <a:rPr lang="en-US" sz="2400" dirty="0" smtClean="0"/>
              <a:t>	CWD is used for sign extension of 16-bit number into 32-bit number.</a:t>
            </a:r>
          </a:p>
          <a:p>
            <a:pPr marL="609600" indent="-609600">
              <a:lnSpc>
                <a:spcPct val="80000"/>
              </a:lnSpc>
              <a:buFontTx/>
              <a:buNone/>
            </a:pPr>
            <a:r>
              <a:rPr lang="en-US" sz="2400" dirty="0" smtClean="0"/>
              <a:t>	CWD does not affect any flags.</a:t>
            </a:r>
          </a:p>
          <a:p>
            <a:pPr marL="609600" indent="-609600">
              <a:lnSpc>
                <a:spcPct val="80000"/>
              </a:lnSpc>
              <a:buFontTx/>
              <a:buNone/>
            </a:pPr>
            <a:r>
              <a:rPr lang="en-US" sz="2400" dirty="0" smtClean="0"/>
              <a:t>	Bit-15 of AX is moved to all the bits of DX register.</a:t>
            </a:r>
          </a:p>
          <a:p>
            <a:pPr marL="990600" lvl="1" indent="-533400">
              <a:lnSpc>
                <a:spcPct val="80000"/>
              </a:lnSpc>
              <a:buFontTx/>
              <a:buAutoNum type="arabicPeriod"/>
            </a:pPr>
            <a:r>
              <a:rPr lang="en-US" sz="2000" dirty="0" smtClean="0"/>
              <a:t>If  AX = 1xxx </a:t>
            </a:r>
            <a:r>
              <a:rPr lang="en-US" sz="2000" dirty="0" err="1" smtClean="0"/>
              <a:t>xxxx</a:t>
            </a:r>
            <a:r>
              <a:rPr lang="en-US" sz="2000" dirty="0" smtClean="0"/>
              <a:t> </a:t>
            </a:r>
            <a:r>
              <a:rPr lang="en-US" sz="2000" dirty="0" err="1" smtClean="0"/>
              <a:t>xxxx</a:t>
            </a:r>
            <a:r>
              <a:rPr lang="en-US" sz="2000" dirty="0" smtClean="0"/>
              <a:t> </a:t>
            </a:r>
            <a:r>
              <a:rPr lang="en-US" sz="2000" dirty="0" err="1" smtClean="0"/>
              <a:t>xxxx</a:t>
            </a:r>
            <a:r>
              <a:rPr lang="en-US" sz="2000" dirty="0" smtClean="0"/>
              <a:t> (i.e., </a:t>
            </a:r>
            <a:r>
              <a:rPr lang="en-US" sz="2000" dirty="0" smtClean="0">
                <a:sym typeface="Symbol" pitchFamily="18" charset="2"/>
              </a:rPr>
              <a:t> 8000</a:t>
            </a:r>
            <a:r>
              <a:rPr lang="en-US" sz="2000" baseline="-25000" dirty="0" smtClean="0">
                <a:sym typeface="Symbol" pitchFamily="18" charset="2"/>
              </a:rPr>
              <a:t>H</a:t>
            </a:r>
            <a:r>
              <a:rPr lang="en-US" sz="2000" dirty="0" smtClean="0">
                <a:sym typeface="Symbol" pitchFamily="18" charset="2"/>
              </a:rPr>
              <a:t>)</a:t>
            </a:r>
          </a:p>
          <a:p>
            <a:pPr marL="990600" lvl="1" indent="-533400">
              <a:lnSpc>
                <a:spcPct val="80000"/>
              </a:lnSpc>
              <a:buFontTx/>
              <a:buNone/>
            </a:pPr>
            <a:r>
              <a:rPr lang="en-US" sz="2000" dirty="0" smtClean="0">
                <a:sym typeface="Symbol" pitchFamily="18" charset="2"/>
              </a:rPr>
              <a:t>	 then DX </a:t>
            </a:r>
            <a:r>
              <a:rPr lang="en-US" sz="2000" dirty="0" smtClean="0">
                <a:sym typeface="Wingdings" pitchFamily="2" charset="2"/>
              </a:rPr>
              <a:t> 1111 1111 1111 1111 (FFFF</a:t>
            </a:r>
            <a:r>
              <a:rPr lang="en-US" sz="2000" baseline="-25000" dirty="0" smtClean="0">
                <a:sym typeface="Wingdings" pitchFamily="2" charset="2"/>
              </a:rPr>
              <a:t>H</a:t>
            </a:r>
            <a:r>
              <a:rPr lang="en-US" sz="2000" dirty="0" smtClean="0">
                <a:sym typeface="Wingdings" pitchFamily="2" charset="2"/>
              </a:rPr>
              <a:t>)</a:t>
            </a:r>
            <a:r>
              <a:rPr lang="en-US" sz="2000" dirty="0" smtClean="0"/>
              <a:t>  </a:t>
            </a:r>
          </a:p>
          <a:p>
            <a:pPr marL="990600" lvl="1" indent="-533400">
              <a:lnSpc>
                <a:spcPct val="80000"/>
              </a:lnSpc>
              <a:buFontTx/>
              <a:buNone/>
            </a:pPr>
            <a:r>
              <a:rPr lang="en-US" sz="2000" dirty="0" smtClean="0"/>
              <a:t>2.	If AX = 0xxx </a:t>
            </a:r>
            <a:r>
              <a:rPr lang="en-US" sz="2000" dirty="0" err="1" smtClean="0"/>
              <a:t>xxxx</a:t>
            </a:r>
            <a:r>
              <a:rPr lang="en-US" sz="2000" dirty="0" smtClean="0"/>
              <a:t> </a:t>
            </a:r>
            <a:r>
              <a:rPr lang="en-US" sz="2000" dirty="0" err="1" smtClean="0"/>
              <a:t>xxxx</a:t>
            </a:r>
            <a:r>
              <a:rPr lang="en-US" sz="2000" dirty="0" smtClean="0"/>
              <a:t> </a:t>
            </a:r>
            <a:r>
              <a:rPr lang="en-US" sz="2000" dirty="0" err="1" smtClean="0"/>
              <a:t>xxxx</a:t>
            </a:r>
            <a:r>
              <a:rPr lang="en-US" sz="2000" dirty="0" smtClean="0"/>
              <a:t> (i.e. &lt; 8000</a:t>
            </a:r>
            <a:r>
              <a:rPr lang="en-US" sz="2000" baseline="-25000" dirty="0" smtClean="0"/>
              <a:t>H</a:t>
            </a:r>
            <a:r>
              <a:rPr lang="en-US" sz="2000" dirty="0" smtClean="0"/>
              <a:t>) </a:t>
            </a:r>
          </a:p>
          <a:p>
            <a:pPr marL="990600" lvl="1" indent="-533400">
              <a:lnSpc>
                <a:spcPct val="80000"/>
              </a:lnSpc>
              <a:buFontTx/>
              <a:buNone/>
            </a:pPr>
            <a:r>
              <a:rPr lang="en-US" sz="2000" dirty="0" smtClean="0"/>
              <a:t>	then DX </a:t>
            </a:r>
            <a:r>
              <a:rPr lang="en-US" sz="2000" dirty="0" smtClean="0">
                <a:sym typeface="Wingdings" pitchFamily="2" charset="2"/>
              </a:rPr>
              <a:t> 0000 0000 0000 0000 (0000</a:t>
            </a:r>
            <a:r>
              <a:rPr lang="en-US" sz="2000" baseline="-25000" dirty="0" smtClean="0">
                <a:sym typeface="Wingdings" pitchFamily="2" charset="2"/>
              </a:rPr>
              <a:t>H</a:t>
            </a:r>
            <a:r>
              <a:rPr lang="en-US" sz="2000" dirty="0" smtClean="0">
                <a:sym typeface="Wingdings" pitchFamily="2" charset="2"/>
              </a:rPr>
              <a:t>)</a:t>
            </a:r>
          </a:p>
          <a:p>
            <a:pPr marL="990600" lvl="1" indent="-533400">
              <a:lnSpc>
                <a:spcPct val="80000"/>
              </a:lnSpc>
              <a:buFontTx/>
              <a:buNone/>
            </a:pPr>
            <a:endParaRPr lang="en-US" sz="1800"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ASCII INSTRUCTIONS</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sz="quarter" idx="1"/>
          </p:nvPr>
        </p:nvSpPr>
        <p:spPr>
          <a:xfrm>
            <a:off x="838200" y="2133600"/>
            <a:ext cx="7315200" cy="3733800"/>
          </a:xfrm>
        </p:spPr>
        <p:txBody>
          <a:bodyPr>
            <a:normAutofit fontScale="92500" lnSpcReduction="20000"/>
          </a:bodyPr>
          <a:lstStyle/>
          <a:p>
            <a:r>
              <a:rPr lang="en-US" dirty="0" smtClean="0"/>
              <a:t>THERE ARE 4 INSTRUCTIONS </a:t>
            </a:r>
          </a:p>
          <a:p>
            <a:r>
              <a:rPr lang="en-US" sz="2400" b="1" dirty="0" smtClean="0"/>
              <a:t>A) </a:t>
            </a:r>
            <a:r>
              <a:rPr lang="en-US" sz="2400" b="1" dirty="0" smtClean="0">
                <a:solidFill>
                  <a:srgbClr val="FF0000"/>
                </a:solidFill>
              </a:rPr>
              <a:t>AAA</a:t>
            </a:r>
            <a:r>
              <a:rPr lang="en-US" sz="2400" b="1" dirty="0" smtClean="0"/>
              <a:t> (ASCII ADJUST AL-REG AFTER ADDITION )</a:t>
            </a:r>
          </a:p>
          <a:p>
            <a:r>
              <a:rPr lang="en-US" sz="2400" b="1" dirty="0" smtClean="0"/>
              <a:t>B) </a:t>
            </a:r>
            <a:r>
              <a:rPr lang="en-US" sz="2400" b="1" dirty="0" smtClean="0">
                <a:solidFill>
                  <a:srgbClr val="FF0000"/>
                </a:solidFill>
              </a:rPr>
              <a:t>AAS</a:t>
            </a:r>
            <a:r>
              <a:rPr lang="en-US" sz="2400" b="1" dirty="0" smtClean="0"/>
              <a:t> (ASCII ADJUST AL-REG AFTER SUBTRACTION )</a:t>
            </a:r>
          </a:p>
          <a:p>
            <a:r>
              <a:rPr lang="en-US" sz="2400" b="1" dirty="0" smtClean="0"/>
              <a:t>C) </a:t>
            </a:r>
            <a:r>
              <a:rPr lang="en-US" sz="2400" b="1" dirty="0" smtClean="0">
                <a:solidFill>
                  <a:srgbClr val="FF0000"/>
                </a:solidFill>
              </a:rPr>
              <a:t>AAM</a:t>
            </a:r>
            <a:r>
              <a:rPr lang="en-US" sz="2400" b="1" dirty="0" smtClean="0"/>
              <a:t> (ASCII ADJUST AL-REG AFTER MULTIPLICATION )</a:t>
            </a:r>
          </a:p>
          <a:p>
            <a:r>
              <a:rPr lang="en-US" sz="2400" b="1" dirty="0" smtClean="0"/>
              <a:t>D) </a:t>
            </a:r>
            <a:r>
              <a:rPr lang="en-US" sz="2400" b="1" dirty="0" smtClean="0">
                <a:solidFill>
                  <a:srgbClr val="FF0000"/>
                </a:solidFill>
              </a:rPr>
              <a:t>AAD</a:t>
            </a:r>
            <a:r>
              <a:rPr lang="en-US" sz="2400" b="1" dirty="0" smtClean="0"/>
              <a:t> (ASCII ADJUST AL-REG BEFORE DIVISION )</a:t>
            </a:r>
          </a:p>
          <a:p>
            <a:endParaRPr lang="en-US" sz="2400" b="1" dirty="0" smtClean="0"/>
          </a:p>
          <a:p>
            <a:endParaRPr lang="en-US" sz="2400" b="1" dirty="0" smtClean="0"/>
          </a:p>
          <a:p>
            <a:r>
              <a:rPr lang="en-US" sz="2400" b="1" dirty="0" smtClean="0"/>
              <a:t>American standard code for information interchange </a:t>
            </a:r>
          </a:p>
          <a:p>
            <a:r>
              <a:rPr lang="en-US" sz="2400" b="1" dirty="0" smtClean="0"/>
              <a:t>{ ASCII}</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81000"/>
            <a:ext cx="8305800" cy="584775"/>
          </a:xfrm>
          <a:prstGeom prst="rect">
            <a:avLst/>
          </a:prstGeom>
        </p:spPr>
        <p:txBody>
          <a:bodyPr wrap="square">
            <a:spAutoFit/>
          </a:bodyPr>
          <a:lstStyle/>
          <a:p>
            <a:pPr algn="ctr">
              <a:buFont typeface="Wingdings" pitchFamily="2" charset="2"/>
              <a:buChar char="v"/>
            </a:pP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DATA TRANSFER INSTRUCTIONS  </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33400" y="914400"/>
            <a:ext cx="8215134" cy="5355312"/>
          </a:xfrm>
          <a:prstGeom prst="rect">
            <a:avLst/>
          </a:prstGeom>
          <a:noFill/>
        </p:spPr>
        <p:txBody>
          <a:bodyPr wrap="none" rtlCol="0">
            <a:spAutoFit/>
          </a:bodyPr>
          <a:lstStyle/>
          <a:p>
            <a:r>
              <a:rPr lang="en-US" dirty="0" smtClean="0"/>
              <a:t>This type of instructions are used to transfer data from source operand to destination operand.</a:t>
            </a:r>
          </a:p>
          <a:p>
            <a:r>
              <a:rPr lang="en-US" dirty="0" smtClean="0"/>
              <a:t>All the STORE,MOVE,LOAD,EXCHANGE,INPUT AND OUTPUT instructions belong to this </a:t>
            </a:r>
          </a:p>
          <a:p>
            <a:r>
              <a:rPr lang="en-US" dirty="0" smtClean="0"/>
              <a:t>Category.</a:t>
            </a:r>
          </a:p>
          <a:p>
            <a:endParaRPr lang="en-US" dirty="0" smtClean="0"/>
          </a:p>
          <a:p>
            <a:r>
              <a:rPr lang="en-US" dirty="0" smtClean="0"/>
              <a:t>Types of instructions in DATA transfer</a:t>
            </a:r>
          </a:p>
          <a:p>
            <a:pPr marL="342900" indent="-342900">
              <a:buAutoNum type="arabicPeriod"/>
            </a:pPr>
            <a:r>
              <a:rPr lang="en-US" dirty="0" smtClean="0"/>
              <a:t>MOV (move)</a:t>
            </a:r>
          </a:p>
          <a:p>
            <a:pPr marL="342900" indent="-342900">
              <a:buAutoNum type="arabicPeriod"/>
            </a:pPr>
            <a:r>
              <a:rPr lang="en-US" dirty="0" smtClean="0"/>
              <a:t>PUSH (push to stack)</a:t>
            </a:r>
          </a:p>
          <a:p>
            <a:pPr marL="342900" indent="-342900">
              <a:buAutoNum type="arabicPeriod"/>
            </a:pPr>
            <a:r>
              <a:rPr lang="en-US" dirty="0" smtClean="0"/>
              <a:t>POP(pop from stack)</a:t>
            </a:r>
          </a:p>
          <a:p>
            <a:pPr marL="342900" indent="-342900">
              <a:buAutoNum type="arabicPeriod"/>
            </a:pPr>
            <a:r>
              <a:rPr lang="en-US" dirty="0" smtClean="0"/>
              <a:t>XCHG (exchange)</a:t>
            </a:r>
          </a:p>
          <a:p>
            <a:pPr marL="342900" indent="-342900">
              <a:buAutoNum type="arabicPeriod"/>
            </a:pPr>
            <a:r>
              <a:rPr lang="en-US" dirty="0" smtClean="0"/>
              <a:t>XLAT (translate)</a:t>
            </a:r>
          </a:p>
          <a:p>
            <a:pPr marL="342900" indent="-342900">
              <a:buAutoNum type="arabicPeriod"/>
            </a:pPr>
            <a:r>
              <a:rPr lang="en-US" dirty="0" smtClean="0"/>
              <a:t>LEA(load effective address)</a:t>
            </a:r>
          </a:p>
          <a:p>
            <a:pPr marL="342900" indent="-342900">
              <a:buAutoNum type="arabicPeriod"/>
            </a:pPr>
            <a:r>
              <a:rPr lang="en-US" dirty="0" smtClean="0"/>
              <a:t>LOS</a:t>
            </a:r>
          </a:p>
          <a:p>
            <a:pPr marL="342900" indent="-342900">
              <a:buAutoNum type="arabicPeriod"/>
            </a:pPr>
            <a:r>
              <a:rPr lang="en-US" dirty="0" smtClean="0"/>
              <a:t>LES (load pointer to ES)</a:t>
            </a:r>
          </a:p>
          <a:p>
            <a:pPr marL="342900" indent="-342900">
              <a:buAutoNum type="arabicPeriod"/>
            </a:pPr>
            <a:r>
              <a:rPr lang="en-US" dirty="0" smtClean="0"/>
              <a:t>IN (input the port) , (IN accumulator)</a:t>
            </a:r>
          </a:p>
          <a:p>
            <a:pPr marL="342900" indent="-342900">
              <a:buAutoNum type="arabicPeriod"/>
            </a:pPr>
            <a:r>
              <a:rPr lang="en-US" dirty="0" smtClean="0"/>
              <a:t> OUT (output the port)</a:t>
            </a:r>
          </a:p>
          <a:p>
            <a:pPr marL="342900" indent="-342900">
              <a:buAutoNum type="arabicPeriod"/>
            </a:pPr>
            <a:r>
              <a:rPr lang="en-US" dirty="0" smtClean="0"/>
              <a:t>LAHF  ( load AH from lower byte of Flag)</a:t>
            </a:r>
          </a:p>
          <a:p>
            <a:pPr marL="342900" indent="-342900">
              <a:buAutoNum type="arabicPeriod"/>
            </a:pPr>
            <a:r>
              <a:rPr lang="en-US" dirty="0" smtClean="0"/>
              <a:t> SAHF (store AH to lower byte of flag register)</a:t>
            </a:r>
          </a:p>
          <a:p>
            <a:pPr marL="342900" indent="-342900">
              <a:buAutoNum type="arabicPeriod"/>
            </a:pPr>
            <a:r>
              <a:rPr lang="en-US" dirty="0" smtClean="0"/>
              <a:t>PUSHF (push flag to stack)</a:t>
            </a:r>
          </a:p>
          <a:p>
            <a:pPr marL="342900" indent="-342900">
              <a:buAutoNum type="arabicPeriod"/>
            </a:pPr>
            <a:r>
              <a:rPr lang="en-US" dirty="0" smtClean="0"/>
              <a:t>POPF( POP flags from stack)</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t> </a:t>
            </a:r>
            <a:r>
              <a:rPr lang="en-US" sz="2800" b="1" dirty="0" smtClean="0">
                <a:solidFill>
                  <a:srgbClr val="FF0000"/>
                </a:solidFill>
              </a:rPr>
              <a:t>AAA</a:t>
            </a:r>
            <a:r>
              <a:rPr lang="en-US" sz="2800" b="1" dirty="0" smtClean="0"/>
              <a:t> </a:t>
            </a:r>
            <a:r>
              <a:rPr lang="en-US" sz="2800" b="1" dirty="0" smtClean="0">
                <a:solidFill>
                  <a:srgbClr val="00B0F0"/>
                </a:solidFill>
              </a:rPr>
              <a:t>(ASCII ADJUST “AL-REG” AFTER ADDITION )</a:t>
            </a:r>
            <a:endParaRPr lang="en-US" sz="2800" dirty="0">
              <a:solidFill>
                <a:srgbClr val="00B0F0"/>
              </a:solidFill>
            </a:endParaRPr>
          </a:p>
        </p:txBody>
      </p:sp>
      <p:sp>
        <p:nvSpPr>
          <p:cNvPr id="3" name="Content Placeholder 2"/>
          <p:cNvSpPr>
            <a:spLocks noGrp="1"/>
          </p:cNvSpPr>
          <p:nvPr>
            <p:ph sz="quarter" idx="1"/>
          </p:nvPr>
        </p:nvSpPr>
        <p:spPr/>
        <p:txBody>
          <a:bodyPr>
            <a:normAutofit/>
          </a:bodyPr>
          <a:lstStyle/>
          <a:p>
            <a:pPr>
              <a:lnSpc>
                <a:spcPct val="80000"/>
              </a:lnSpc>
              <a:buFont typeface="Wingdings" pitchFamily="2" charset="2"/>
              <a:buChar char="§"/>
            </a:pPr>
            <a:r>
              <a:rPr lang="en-US" sz="2800" dirty="0" smtClean="0"/>
              <a:t> The AAA instruction is executed after an ADD instruction that adds two ASCII coded operands to give a byte of result in AL.</a:t>
            </a:r>
          </a:p>
          <a:p>
            <a:pPr>
              <a:lnSpc>
                <a:spcPct val="80000"/>
              </a:lnSpc>
              <a:buFont typeface="Wingdings" pitchFamily="2" charset="2"/>
              <a:buChar char="§"/>
            </a:pPr>
            <a:r>
              <a:rPr lang="en-US" sz="2800" dirty="0" smtClean="0"/>
              <a:t> The AAA instruction converts the resulting contents of AL to unpacked decimal digits.</a:t>
            </a:r>
          </a:p>
          <a:p>
            <a:pPr>
              <a:lnSpc>
                <a:spcPct val="80000"/>
              </a:lnSpc>
              <a:buFont typeface="Wingdings" pitchFamily="2" charset="2"/>
              <a:buChar char="§"/>
            </a:pPr>
            <a:r>
              <a:rPr lang="en-US" sz="2800" dirty="0" smtClean="0"/>
              <a:t>The numerical data entered in to the computer from a keyword is usually in ASCII code . The digits 0-9 are repressed as 30H-39H.</a:t>
            </a:r>
          </a:p>
          <a:p>
            <a:pPr>
              <a:lnSpc>
                <a:spcPct val="80000"/>
              </a:lnSpc>
              <a:buFont typeface="Wingdings" pitchFamily="2" charset="2"/>
              <a:buChar char="§"/>
            </a:pPr>
            <a:endParaRPr lang="en-US" sz="2800" dirty="0" smtClean="0"/>
          </a:p>
          <a:p>
            <a:pPr>
              <a:lnSpc>
                <a:spcPct val="80000"/>
              </a:lnSpc>
              <a:buFont typeface="Wingdings" pitchFamily="2" charset="2"/>
              <a:buChar char="§"/>
            </a:pPr>
            <a:r>
              <a:rPr lang="en-US" sz="2800" dirty="0" smtClean="0"/>
              <a:t>The AAA instruction adjusts is done in AL register</a:t>
            </a:r>
          </a:p>
          <a:p>
            <a:pPr>
              <a:lnSpc>
                <a:spcPct val="80000"/>
              </a:lnSpc>
              <a:buNone/>
            </a:pPr>
            <a:r>
              <a:rPr lang="en-US" sz="2800" dirty="0" smtClean="0"/>
              <a:t>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685800"/>
            <a:ext cx="7924800" cy="5257800"/>
          </a:xfrm>
        </p:spPr>
        <p:txBody>
          <a:bodyPr>
            <a:normAutofit fontScale="85000" lnSpcReduction="20000"/>
          </a:bodyPr>
          <a:lstStyle/>
          <a:p>
            <a:pPr>
              <a:lnSpc>
                <a:spcPct val="80000"/>
              </a:lnSpc>
              <a:buNone/>
            </a:pPr>
            <a:r>
              <a:rPr lang="en-US" sz="2400" dirty="0" smtClean="0"/>
              <a:t>	</a:t>
            </a:r>
            <a:r>
              <a:rPr lang="en-US" sz="3000" b="1" dirty="0" smtClean="0"/>
              <a:t>case-1:-</a:t>
            </a:r>
            <a:r>
              <a:rPr lang="en-US" sz="3000" dirty="0" smtClean="0"/>
              <a:t> </a:t>
            </a:r>
          </a:p>
          <a:p>
            <a:pPr>
              <a:lnSpc>
                <a:spcPct val="80000"/>
              </a:lnSpc>
              <a:buFont typeface="Wingdings" pitchFamily="2" charset="2"/>
              <a:buChar char="q"/>
            </a:pPr>
            <a:r>
              <a:rPr lang="en-US" sz="3000" dirty="0" smtClean="0"/>
              <a:t>After the addition the AAA instruction examines the lower 4-bits of AL to check whether it contains a valid BCD between 0 to 9. </a:t>
            </a:r>
          </a:p>
          <a:p>
            <a:pPr>
              <a:lnSpc>
                <a:spcPct val="80000"/>
              </a:lnSpc>
              <a:buFont typeface="Wingdings" pitchFamily="2" charset="2"/>
              <a:buChar char="q"/>
            </a:pPr>
            <a:endParaRPr lang="en-US" sz="3000" dirty="0" smtClean="0"/>
          </a:p>
          <a:p>
            <a:pPr>
              <a:lnSpc>
                <a:spcPct val="80000"/>
              </a:lnSpc>
              <a:buFont typeface="Wingdings" pitchFamily="2" charset="2"/>
              <a:buChar char="q"/>
            </a:pPr>
            <a:r>
              <a:rPr lang="en-US" sz="3000" dirty="0" smtClean="0"/>
              <a:t>If the </a:t>
            </a:r>
            <a:r>
              <a:rPr lang="en-US" sz="3000" dirty="0" smtClean="0">
                <a:solidFill>
                  <a:srgbClr val="FF0000"/>
                </a:solidFill>
              </a:rPr>
              <a:t>4-bits of LSB’s of AL is between 0 to 9 and AF = 0</a:t>
            </a:r>
            <a:r>
              <a:rPr lang="en-US" sz="3000" dirty="0" smtClean="0"/>
              <a:t>,</a:t>
            </a:r>
          </a:p>
          <a:p>
            <a:pPr>
              <a:lnSpc>
                <a:spcPct val="80000"/>
              </a:lnSpc>
              <a:buFont typeface="Wingdings" pitchFamily="2" charset="2"/>
              <a:buChar char="q"/>
            </a:pPr>
            <a:endParaRPr lang="en-US" sz="3000" dirty="0" smtClean="0"/>
          </a:p>
          <a:p>
            <a:pPr>
              <a:lnSpc>
                <a:spcPct val="80000"/>
              </a:lnSpc>
              <a:buFont typeface="Wingdings" pitchFamily="2" charset="2"/>
              <a:buChar char="q"/>
            </a:pPr>
            <a:r>
              <a:rPr lang="en-US" sz="3000" dirty="0" smtClean="0"/>
              <a:t>AAA sets the </a:t>
            </a:r>
            <a:r>
              <a:rPr lang="en-US" sz="3000" dirty="0" smtClean="0">
                <a:solidFill>
                  <a:srgbClr val="FF0000"/>
                </a:solidFill>
              </a:rPr>
              <a:t>4 bit  higher order bits of AL to 0 (cleared).</a:t>
            </a:r>
            <a:r>
              <a:rPr lang="en-US" sz="3000" dirty="0" smtClean="0"/>
              <a:t>The AH must be cleared before addition.</a:t>
            </a:r>
          </a:p>
          <a:p>
            <a:pPr>
              <a:lnSpc>
                <a:spcPct val="80000"/>
              </a:lnSpc>
              <a:buNone/>
            </a:pPr>
            <a:endParaRPr lang="en-US" sz="3000" dirty="0" smtClean="0"/>
          </a:p>
          <a:p>
            <a:pPr>
              <a:lnSpc>
                <a:spcPct val="80000"/>
              </a:lnSpc>
              <a:buNone/>
            </a:pPr>
            <a:r>
              <a:rPr lang="en-US" sz="3000" dirty="0" err="1" smtClean="0"/>
              <a:t>Eg</a:t>
            </a:r>
            <a:r>
              <a:rPr lang="en-US" sz="3000" dirty="0" smtClean="0"/>
              <a:t>:-</a:t>
            </a:r>
          </a:p>
          <a:p>
            <a:pPr>
              <a:lnSpc>
                <a:spcPct val="80000"/>
              </a:lnSpc>
              <a:buNone/>
            </a:pPr>
            <a:r>
              <a:rPr lang="en-US" sz="3000" dirty="0" smtClean="0"/>
              <a:t>Before AAA instruction operation </a:t>
            </a:r>
          </a:p>
          <a:p>
            <a:pPr>
              <a:lnSpc>
                <a:spcPct val="80000"/>
              </a:lnSpc>
              <a:buNone/>
            </a:pPr>
            <a:r>
              <a:rPr lang="en-US" sz="3000" dirty="0" smtClean="0"/>
              <a:t>AL = 67 (0110  0111) where 6 is higher and 7 is in lower positions since 7 is in b/w (0-9) so in AL </a:t>
            </a:r>
            <a:r>
              <a:rPr lang="en-US" sz="3000" dirty="0" err="1" smtClean="0"/>
              <a:t>reg</a:t>
            </a:r>
            <a:r>
              <a:rPr lang="en-US" sz="3000" dirty="0" smtClean="0"/>
              <a:t> the higher bits are set and higher portion is cleared </a:t>
            </a:r>
          </a:p>
          <a:p>
            <a:pPr>
              <a:lnSpc>
                <a:spcPct val="80000"/>
              </a:lnSpc>
              <a:buNone/>
            </a:pPr>
            <a:r>
              <a:rPr lang="en-US" sz="3000" dirty="0" err="1" smtClean="0"/>
              <a:t>i.E</a:t>
            </a:r>
            <a:r>
              <a:rPr lang="en-US" sz="3000" dirty="0" smtClean="0"/>
              <a:t>  AL= 07( 0000  0111) </a:t>
            </a:r>
            <a:r>
              <a:rPr lang="en-US" sz="3000" dirty="0" smtClean="0">
                <a:sym typeface="Wingdings" pitchFamily="2" charset="2"/>
              </a:rPr>
              <a:t>  after AAA instruction</a:t>
            </a:r>
            <a:r>
              <a:rPr lang="en-US" sz="3000" dirty="0" smtClean="0"/>
              <a:t>	</a:t>
            </a:r>
          </a:p>
          <a:p>
            <a:pPr>
              <a:lnSpc>
                <a:spcPct val="80000"/>
              </a:lnSpc>
              <a:buNone/>
            </a:pPr>
            <a:r>
              <a:rPr lang="en-US" sz="3000" dirty="0" smtClean="0"/>
              <a:t>	</a:t>
            </a:r>
            <a:endParaRPr lang="en-US" sz="35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237726"/>
            <a:ext cx="8763000" cy="6093976"/>
          </a:xfrm>
          <a:prstGeom prst="rect">
            <a:avLst/>
          </a:prstGeom>
        </p:spPr>
        <p:txBody>
          <a:bodyPr wrap="square">
            <a:spAutoFit/>
          </a:bodyPr>
          <a:lstStyle/>
          <a:p>
            <a:pPr>
              <a:lnSpc>
                <a:spcPct val="80000"/>
              </a:lnSpc>
              <a:buNone/>
            </a:pPr>
            <a:r>
              <a:rPr lang="en-US" sz="2000" b="1" dirty="0" smtClean="0"/>
              <a:t>Case -2 :</a:t>
            </a:r>
          </a:p>
          <a:p>
            <a:pPr>
              <a:lnSpc>
                <a:spcPct val="80000"/>
              </a:lnSpc>
              <a:buNone/>
            </a:pPr>
            <a:r>
              <a:rPr lang="en-US" sz="2000" dirty="0" smtClean="0"/>
              <a:t>	If the lower digit of AL is between (A to F) and AF = 1, 06 is added to AL, The upper 4 bits of AL are cleared and AH is incremented by one</a:t>
            </a:r>
          </a:p>
          <a:p>
            <a:pPr>
              <a:lnSpc>
                <a:spcPct val="90000"/>
              </a:lnSpc>
              <a:buNone/>
            </a:pPr>
            <a:r>
              <a:rPr lang="en-US" sz="2000" dirty="0" smtClean="0"/>
              <a:t>     </a:t>
            </a:r>
          </a:p>
          <a:p>
            <a:pPr>
              <a:lnSpc>
                <a:spcPct val="90000"/>
              </a:lnSpc>
              <a:buNone/>
            </a:pPr>
            <a:r>
              <a:rPr lang="en-US" sz="2000" b="1" dirty="0" err="1" smtClean="0"/>
              <a:t>Eg</a:t>
            </a:r>
            <a:r>
              <a:rPr lang="en-US" sz="2000" b="1" dirty="0" smtClean="0"/>
              <a:t>:-</a:t>
            </a:r>
          </a:p>
          <a:p>
            <a:pPr>
              <a:lnSpc>
                <a:spcPct val="90000"/>
              </a:lnSpc>
              <a:buNone/>
            </a:pPr>
            <a:r>
              <a:rPr lang="en-US" sz="2000" dirty="0" smtClean="0"/>
              <a:t>If  AL=9  &amp; BL=3</a:t>
            </a:r>
          </a:p>
          <a:p>
            <a:pPr>
              <a:lnSpc>
                <a:spcPct val="90000"/>
              </a:lnSpc>
              <a:buNone/>
            </a:pPr>
            <a:r>
              <a:rPr lang="en-US" sz="2000" dirty="0" smtClean="0">
                <a:solidFill>
                  <a:srgbClr val="FF0000"/>
                </a:solidFill>
              </a:rPr>
              <a:t>Step :1 </a:t>
            </a:r>
          </a:p>
          <a:p>
            <a:pPr>
              <a:lnSpc>
                <a:spcPct val="90000"/>
              </a:lnSpc>
              <a:buNone/>
            </a:pPr>
            <a:r>
              <a:rPr lang="en-US" sz="2000" dirty="0" smtClean="0"/>
              <a:t>ASCII form is AL= 39 (0011  1001)  &amp; BL =33(0011   0011) </a:t>
            </a:r>
          </a:p>
          <a:p>
            <a:pPr>
              <a:lnSpc>
                <a:spcPct val="90000"/>
              </a:lnSpc>
              <a:buNone/>
            </a:pPr>
            <a:r>
              <a:rPr lang="en-US" sz="2000" dirty="0" smtClean="0"/>
              <a:t>There fore     ADD  BL,AL </a:t>
            </a:r>
          </a:p>
          <a:p>
            <a:pPr>
              <a:lnSpc>
                <a:spcPct val="90000"/>
              </a:lnSpc>
              <a:buNone/>
            </a:pPr>
            <a:r>
              <a:rPr lang="en-US" sz="2000" dirty="0" smtClean="0"/>
              <a:t>AL= BL+AL	(0011  1001   +  0011   0011)  =  6C </a:t>
            </a:r>
          </a:p>
          <a:p>
            <a:pPr>
              <a:lnSpc>
                <a:spcPct val="90000"/>
              </a:lnSpc>
              <a:buNone/>
            </a:pPr>
            <a:endParaRPr lang="en-US" sz="2000" dirty="0" smtClean="0">
              <a:solidFill>
                <a:srgbClr val="FF0000"/>
              </a:solidFill>
            </a:endParaRPr>
          </a:p>
          <a:p>
            <a:pPr>
              <a:lnSpc>
                <a:spcPct val="90000"/>
              </a:lnSpc>
              <a:buNone/>
            </a:pPr>
            <a:r>
              <a:rPr lang="en-US" sz="2000" dirty="0" smtClean="0">
                <a:solidFill>
                  <a:srgbClr val="FF0000"/>
                </a:solidFill>
              </a:rPr>
              <a:t>Step 2 :</a:t>
            </a:r>
          </a:p>
          <a:p>
            <a:pPr>
              <a:lnSpc>
                <a:spcPct val="90000"/>
              </a:lnSpc>
              <a:buNone/>
            </a:pPr>
            <a:r>
              <a:rPr lang="en-US" sz="2000" dirty="0" smtClean="0"/>
              <a:t>Since in   AL result ‘C’  is higher digit which is in between </a:t>
            </a:r>
            <a:r>
              <a:rPr lang="en-US" sz="2000" dirty="0" smtClean="0">
                <a:solidFill>
                  <a:srgbClr val="FF0000"/>
                </a:solidFill>
              </a:rPr>
              <a:t>(A-F) </a:t>
            </a:r>
            <a:r>
              <a:rPr lang="en-US" sz="2000" dirty="0" smtClean="0"/>
              <a:t>so </a:t>
            </a:r>
            <a:r>
              <a:rPr lang="en-US" sz="2000" dirty="0" smtClean="0">
                <a:solidFill>
                  <a:srgbClr val="FF0000"/>
                </a:solidFill>
              </a:rPr>
              <a:t>“06” is added to AL register</a:t>
            </a:r>
          </a:p>
          <a:p>
            <a:pPr>
              <a:lnSpc>
                <a:spcPct val="90000"/>
              </a:lnSpc>
              <a:buNone/>
            </a:pPr>
            <a:r>
              <a:rPr lang="en-US" sz="2000" dirty="0" err="1" smtClean="0"/>
              <a:t>i.E</a:t>
            </a:r>
            <a:r>
              <a:rPr lang="en-US" sz="2000" dirty="0" smtClean="0"/>
              <a:t>   AL= AL+06       6C =&gt; ( 0110    1100)  +(0000   0110) = 72   There fore  AL=72  since 2 is least digit so prefix 7 is cleared </a:t>
            </a:r>
          </a:p>
          <a:p>
            <a:pPr>
              <a:lnSpc>
                <a:spcPct val="90000"/>
              </a:lnSpc>
              <a:buNone/>
            </a:pPr>
            <a:r>
              <a:rPr lang="en-US" sz="2000" dirty="0" err="1" smtClean="0"/>
              <a:t>i.E</a:t>
            </a:r>
            <a:r>
              <a:rPr lang="en-US" sz="2000" dirty="0" smtClean="0"/>
              <a:t>    AL=02  (un packed)</a:t>
            </a:r>
          </a:p>
          <a:p>
            <a:pPr>
              <a:lnSpc>
                <a:spcPct val="90000"/>
              </a:lnSpc>
              <a:buNone/>
            </a:pPr>
            <a:endParaRPr lang="en-US" sz="2000" dirty="0" smtClean="0"/>
          </a:p>
          <a:p>
            <a:pPr>
              <a:lnSpc>
                <a:spcPct val="90000"/>
              </a:lnSpc>
              <a:buNone/>
            </a:pPr>
            <a:r>
              <a:rPr lang="en-US" sz="2000" dirty="0" smtClean="0">
                <a:solidFill>
                  <a:srgbClr val="FF0000"/>
                </a:solidFill>
              </a:rPr>
              <a:t>Step 3:</a:t>
            </a:r>
          </a:p>
          <a:p>
            <a:pPr>
              <a:lnSpc>
                <a:spcPct val="90000"/>
              </a:lnSpc>
              <a:buNone/>
            </a:pPr>
            <a:r>
              <a:rPr lang="en-US" sz="2000" dirty="0" smtClean="0"/>
              <a:t> since    AH =00  it is added with 01          There fore AH = 01</a:t>
            </a:r>
          </a:p>
          <a:p>
            <a:pPr>
              <a:lnSpc>
                <a:spcPct val="90000"/>
              </a:lnSpc>
              <a:buNone/>
            </a:pPr>
            <a:endParaRPr lang="en-US" sz="2000" dirty="0" smtClean="0"/>
          </a:p>
          <a:p>
            <a:pPr>
              <a:lnSpc>
                <a:spcPct val="90000"/>
              </a:lnSpc>
              <a:buNone/>
            </a:pPr>
            <a:r>
              <a:rPr lang="en-US" sz="2000" dirty="0" smtClean="0">
                <a:solidFill>
                  <a:srgbClr val="FF0000"/>
                </a:solidFill>
              </a:rPr>
              <a:t>Step 4</a:t>
            </a:r>
            <a:r>
              <a:rPr lang="en-US" sz="2000" dirty="0" smtClean="0"/>
              <a:t>:  since    AX = AH  AL   =&gt;    AX= 0102(unpacked digit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a:bodyPr>
          <a:lstStyle/>
          <a:p>
            <a:pPr algn="ctr"/>
            <a:r>
              <a:rPr lang="en-US" sz="2400" b="1" dirty="0" smtClean="0">
                <a:solidFill>
                  <a:srgbClr val="FF0000"/>
                </a:solidFill>
              </a:rPr>
              <a:t>AAS</a:t>
            </a:r>
            <a:r>
              <a:rPr lang="en-US" sz="2400" b="1" dirty="0" smtClean="0"/>
              <a:t> </a:t>
            </a:r>
            <a:r>
              <a:rPr lang="en-US" sz="2400" b="1" dirty="0" smtClean="0">
                <a:solidFill>
                  <a:srgbClr val="00B0F0"/>
                </a:solidFill>
              </a:rPr>
              <a:t>(ASCII ADJUST “AL-REG” AFTER SUBTRACTION )</a:t>
            </a:r>
            <a:endParaRPr lang="en-US" sz="2400" dirty="0">
              <a:solidFill>
                <a:srgbClr val="00B0F0"/>
              </a:solidFill>
            </a:endParaRPr>
          </a:p>
        </p:txBody>
      </p:sp>
      <p:sp>
        <p:nvSpPr>
          <p:cNvPr id="3" name="Content Placeholder 2"/>
          <p:cNvSpPr>
            <a:spLocks noGrp="1"/>
          </p:cNvSpPr>
          <p:nvPr>
            <p:ph sz="quarter" idx="1"/>
          </p:nvPr>
        </p:nvSpPr>
        <p:spPr>
          <a:xfrm>
            <a:off x="762000" y="1143000"/>
            <a:ext cx="7772400" cy="4572000"/>
          </a:xfrm>
        </p:spPr>
        <p:txBody>
          <a:bodyPr>
            <a:normAutofit fontScale="92500" lnSpcReduction="10000"/>
          </a:bodyPr>
          <a:lstStyle/>
          <a:p>
            <a:r>
              <a:rPr lang="en-US" dirty="0" smtClean="0"/>
              <a:t>This instruction is used to adjust the result in AL </a:t>
            </a:r>
            <a:r>
              <a:rPr lang="en-US" dirty="0" err="1" smtClean="0"/>
              <a:t>reg</a:t>
            </a:r>
            <a:r>
              <a:rPr lang="en-US" dirty="0" smtClean="0"/>
              <a:t> after performing subtraction.</a:t>
            </a:r>
          </a:p>
          <a:p>
            <a:r>
              <a:rPr lang="en-US" dirty="0" smtClean="0"/>
              <a:t>When operands are ASCII adjust is done as follows</a:t>
            </a:r>
          </a:p>
          <a:p>
            <a:pPr>
              <a:buNone/>
            </a:pPr>
            <a:r>
              <a:rPr lang="en-US" dirty="0" smtClean="0"/>
              <a:t>	</a:t>
            </a:r>
            <a:r>
              <a:rPr lang="en-US" b="1" dirty="0" err="1" smtClean="0"/>
              <a:t>i</a:t>
            </a:r>
            <a:r>
              <a:rPr lang="en-US" b="1" dirty="0" smtClean="0"/>
              <a:t>)</a:t>
            </a:r>
            <a:r>
              <a:rPr lang="en-US" dirty="0" smtClean="0"/>
              <a:t>  if the least significant (LS </a:t>
            </a:r>
            <a:r>
              <a:rPr lang="en-US" dirty="0" err="1" smtClean="0"/>
              <a:t>hexa</a:t>
            </a:r>
            <a:r>
              <a:rPr lang="en-US" dirty="0" smtClean="0"/>
              <a:t>)of AL </a:t>
            </a:r>
            <a:r>
              <a:rPr lang="en-US" dirty="0" err="1" smtClean="0"/>
              <a:t>reg</a:t>
            </a:r>
            <a:r>
              <a:rPr lang="en-US" dirty="0" smtClean="0"/>
              <a:t> is &lt; (or) = to 9 and AF=0 the MS </a:t>
            </a:r>
            <a:r>
              <a:rPr lang="en-US" dirty="0" err="1" smtClean="0"/>
              <a:t>hexa</a:t>
            </a:r>
            <a:r>
              <a:rPr lang="en-US" dirty="0" smtClean="0"/>
              <a:t> of AL </a:t>
            </a:r>
            <a:r>
              <a:rPr lang="en-US" dirty="0" err="1" smtClean="0"/>
              <a:t>reg</a:t>
            </a:r>
            <a:r>
              <a:rPr lang="en-US" dirty="0" smtClean="0"/>
              <a:t> is cleared (</a:t>
            </a:r>
            <a:r>
              <a:rPr lang="en-US" dirty="0" err="1" smtClean="0"/>
              <a:t>i.e</a:t>
            </a:r>
            <a:r>
              <a:rPr lang="en-US" dirty="0" smtClean="0"/>
              <a:t> is made 0) and LS hex digit is Unaltered.</a:t>
            </a:r>
          </a:p>
          <a:p>
            <a:pPr>
              <a:buNone/>
            </a:pPr>
            <a:r>
              <a:rPr lang="en-US" b="1" dirty="0" smtClean="0"/>
              <a:t>	ii)</a:t>
            </a:r>
            <a:r>
              <a:rPr lang="en-US" dirty="0" smtClean="0"/>
              <a:t> if the LS hex is of AL </a:t>
            </a:r>
            <a:r>
              <a:rPr lang="en-US" dirty="0" err="1" smtClean="0"/>
              <a:t>reg</a:t>
            </a:r>
            <a:r>
              <a:rPr lang="en-US" dirty="0" smtClean="0"/>
              <a:t> is  &gt; 9 (or) AF=1 adjustments are as follows.</a:t>
            </a:r>
          </a:p>
          <a:p>
            <a:pPr lvl="1"/>
            <a:r>
              <a:rPr lang="en-US" dirty="0" smtClean="0"/>
              <a:t>A) 6 is subtracted from Ls hex digit of AL </a:t>
            </a:r>
            <a:r>
              <a:rPr lang="en-US" dirty="0" err="1" smtClean="0"/>
              <a:t>reg</a:t>
            </a:r>
            <a:endParaRPr lang="en-US" dirty="0" smtClean="0"/>
          </a:p>
          <a:p>
            <a:pPr lvl="1"/>
            <a:r>
              <a:rPr lang="en-US" dirty="0" smtClean="0"/>
              <a:t>B)the MSB’s of AL </a:t>
            </a:r>
            <a:r>
              <a:rPr lang="en-US" dirty="0" err="1" smtClean="0"/>
              <a:t>reg</a:t>
            </a:r>
            <a:r>
              <a:rPr lang="en-US" dirty="0" smtClean="0"/>
              <a:t> are cleared.</a:t>
            </a:r>
          </a:p>
          <a:p>
            <a:pPr lvl="1"/>
            <a:r>
              <a:rPr lang="en-US" dirty="0" smtClean="0"/>
              <a:t>C) contents of AH are decremented by 1</a:t>
            </a:r>
          </a:p>
          <a:p>
            <a:pPr lvl="1"/>
            <a:r>
              <a:rPr lang="en-US" dirty="0" smtClean="0"/>
              <a:t>D) carry  and AF &amp; CF flags are set to 1</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0"/>
            <a:ext cx="8458200" cy="6400801"/>
          </a:xfrm>
        </p:spPr>
        <p:txBody>
          <a:bodyPr>
            <a:noAutofit/>
          </a:bodyPr>
          <a:lstStyle/>
          <a:p>
            <a:r>
              <a:rPr lang="en-US" sz="1800" b="1" dirty="0" smtClean="0">
                <a:latin typeface="Times New Roman" pitchFamily="18" charset="0"/>
                <a:cs typeface="Times New Roman" pitchFamily="18" charset="0"/>
              </a:rPr>
              <a:t>Case 1:</a:t>
            </a:r>
          </a:p>
          <a:p>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opr1 = 9 &amp; opr2= 5     </a:t>
            </a:r>
            <a:r>
              <a:rPr lang="en-US" sz="1800" dirty="0" err="1" smtClean="0">
                <a:latin typeface="Times New Roman" pitchFamily="18" charset="0"/>
                <a:cs typeface="Times New Roman" pitchFamily="18" charset="0"/>
              </a:rPr>
              <a:t>Ascii</a:t>
            </a:r>
            <a:r>
              <a:rPr lang="en-US" sz="1800" dirty="0" smtClean="0">
                <a:latin typeface="Times New Roman" pitchFamily="18" charset="0"/>
                <a:cs typeface="Times New Roman" pitchFamily="18" charset="0"/>
              </a:rPr>
              <a:t> form is 39  &amp; 35 </a:t>
            </a:r>
          </a:p>
          <a:p>
            <a:pPr>
              <a:buNone/>
            </a:pPr>
            <a:r>
              <a:rPr lang="en-US" sz="1800" dirty="0" smtClean="0">
                <a:latin typeface="Times New Roman" pitchFamily="18" charset="0"/>
                <a:cs typeface="Times New Roman" pitchFamily="18" charset="0"/>
              </a:rPr>
              <a:t>Sub opr2 , opr1   39 (0011   1001)  - 35( 0011  0101)   = 04</a:t>
            </a:r>
          </a:p>
          <a:p>
            <a:pPr>
              <a:buNone/>
            </a:pPr>
            <a:r>
              <a:rPr lang="en-US" sz="1800" dirty="0" err="1" smtClean="0">
                <a:latin typeface="Times New Roman" pitchFamily="18" charset="0"/>
                <a:cs typeface="Times New Roman" pitchFamily="18" charset="0"/>
              </a:rPr>
              <a:t>i.e</a:t>
            </a:r>
            <a:r>
              <a:rPr lang="en-US" sz="1800" dirty="0" smtClean="0">
                <a:latin typeface="Times New Roman" pitchFamily="18" charset="0"/>
                <a:cs typeface="Times New Roman" pitchFamily="18" charset="0"/>
              </a:rPr>
              <a:t>   AL  = 04</a:t>
            </a:r>
          </a:p>
          <a:p>
            <a:pPr>
              <a:buNone/>
            </a:pPr>
            <a:r>
              <a:rPr lang="en-US" sz="1800" b="1" dirty="0" smtClean="0">
                <a:latin typeface="Times New Roman" pitchFamily="18" charset="0"/>
                <a:cs typeface="Times New Roman" pitchFamily="18" charset="0"/>
              </a:rPr>
              <a:t>Case 2: </a:t>
            </a:r>
          </a:p>
          <a:p>
            <a:pPr>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opr1 = 5  &amp;  opr2 =  9</a:t>
            </a:r>
          </a:p>
          <a:p>
            <a:pPr>
              <a:buNone/>
            </a:pPr>
            <a:r>
              <a:rPr lang="en-US" sz="1800" dirty="0" err="1" smtClean="0">
                <a:latin typeface="Times New Roman" pitchFamily="18" charset="0"/>
                <a:cs typeface="Times New Roman" pitchFamily="18" charset="0"/>
              </a:rPr>
              <a:t>Ascii</a:t>
            </a:r>
            <a:r>
              <a:rPr lang="en-US" sz="1800" dirty="0" smtClean="0">
                <a:latin typeface="Times New Roman" pitchFamily="18" charset="0"/>
                <a:cs typeface="Times New Roman" pitchFamily="18" charset="0"/>
              </a:rPr>
              <a:t> form is 35  &amp; 39 </a:t>
            </a:r>
          </a:p>
          <a:p>
            <a:pPr>
              <a:buNone/>
            </a:pPr>
            <a:r>
              <a:rPr lang="en-US" sz="1800" dirty="0" smtClean="0">
                <a:latin typeface="Times New Roman" pitchFamily="18" charset="0"/>
                <a:cs typeface="Times New Roman" pitchFamily="18" charset="0"/>
              </a:rPr>
              <a:t>35 (0011   0101)  -  39 (0011   1001)  = FC</a:t>
            </a:r>
          </a:p>
          <a:p>
            <a:pPr>
              <a:buNone/>
            </a:pPr>
            <a:r>
              <a:rPr lang="en-US" sz="1800" dirty="0" err="1" smtClean="0">
                <a:latin typeface="Times New Roman" pitchFamily="18" charset="0"/>
                <a:cs typeface="Times New Roman" pitchFamily="18" charset="0"/>
              </a:rPr>
              <a:t>i.E</a:t>
            </a:r>
            <a:r>
              <a:rPr lang="en-US" sz="1800" dirty="0" smtClean="0">
                <a:latin typeface="Times New Roman" pitchFamily="18" charset="0"/>
                <a:cs typeface="Times New Roman" pitchFamily="18" charset="0"/>
              </a:rPr>
              <a:t>  AL =   FC </a:t>
            </a:r>
          </a:p>
          <a:p>
            <a:pPr>
              <a:buNone/>
            </a:pPr>
            <a:r>
              <a:rPr lang="en-US" sz="1800" dirty="0" smtClean="0">
                <a:solidFill>
                  <a:srgbClr val="FF0000"/>
                </a:solidFill>
                <a:latin typeface="Times New Roman" pitchFamily="18" charset="0"/>
                <a:cs typeface="Times New Roman" pitchFamily="18" charset="0"/>
              </a:rPr>
              <a:t>Step 2: </a:t>
            </a:r>
          </a:p>
          <a:p>
            <a:pPr>
              <a:buNone/>
            </a:pPr>
            <a:r>
              <a:rPr lang="en-US" sz="1800" dirty="0" smtClean="0">
                <a:latin typeface="Times New Roman" pitchFamily="18" charset="0"/>
                <a:cs typeface="Times New Roman" pitchFamily="18" charset="0"/>
              </a:rPr>
              <a:t>Subtract  06 from AL </a:t>
            </a:r>
            <a:r>
              <a:rPr lang="en-US" sz="1800" dirty="0" err="1" smtClean="0">
                <a:latin typeface="Times New Roman" pitchFamily="18" charset="0"/>
                <a:cs typeface="Times New Roman" pitchFamily="18" charset="0"/>
              </a:rPr>
              <a:t>reg</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AL=  FC  – 06  = F6  where 4-bits of MSB’s are cleared from FC </a:t>
            </a:r>
            <a:r>
              <a:rPr lang="en-US" sz="1800" dirty="0" err="1" smtClean="0">
                <a:latin typeface="Times New Roman" pitchFamily="18" charset="0"/>
                <a:cs typeface="Times New Roman" pitchFamily="18" charset="0"/>
              </a:rPr>
              <a:t>i.e</a:t>
            </a:r>
            <a:r>
              <a:rPr lang="en-US" sz="1800" dirty="0" smtClean="0">
                <a:latin typeface="Times New Roman" pitchFamily="18" charset="0"/>
                <a:cs typeface="Times New Roman" pitchFamily="18" charset="0"/>
              </a:rPr>
              <a:t> AL </a:t>
            </a:r>
            <a:r>
              <a:rPr lang="en-US" sz="1800" dirty="0" err="1" smtClean="0">
                <a:latin typeface="Times New Roman" pitchFamily="18" charset="0"/>
                <a:cs typeface="Times New Roman" pitchFamily="18" charset="0"/>
              </a:rPr>
              <a:t>reg</a:t>
            </a:r>
            <a:endParaRPr lang="en-US" sz="1800" dirty="0" smtClean="0">
              <a:latin typeface="Times New Roman" pitchFamily="18" charset="0"/>
              <a:cs typeface="Times New Roman" pitchFamily="18" charset="0"/>
            </a:endParaRPr>
          </a:p>
          <a:p>
            <a:pPr>
              <a:buNone/>
            </a:pPr>
            <a:r>
              <a:rPr lang="en-US" sz="1800" dirty="0" smtClean="0">
                <a:solidFill>
                  <a:srgbClr val="FF0000"/>
                </a:solidFill>
                <a:latin typeface="Times New Roman" pitchFamily="18" charset="0"/>
                <a:cs typeface="Times New Roman" pitchFamily="18" charset="0"/>
              </a:rPr>
              <a:t>Step :3</a:t>
            </a:r>
          </a:p>
          <a:p>
            <a:pPr>
              <a:buNone/>
            </a:pPr>
            <a:r>
              <a:rPr lang="en-US" sz="1800" dirty="0" smtClean="0">
                <a:latin typeface="Times New Roman" pitchFamily="18" charset="0"/>
                <a:cs typeface="Times New Roman" pitchFamily="18" charset="0"/>
              </a:rPr>
              <a:t>Content s of AH is decremented By 01 </a:t>
            </a:r>
          </a:p>
          <a:p>
            <a:pPr>
              <a:buNone/>
            </a:pPr>
            <a:r>
              <a:rPr lang="en-US" sz="1800" dirty="0" smtClean="0">
                <a:latin typeface="Times New Roman" pitchFamily="18" charset="0"/>
                <a:cs typeface="Times New Roman" pitchFamily="18" charset="0"/>
              </a:rPr>
              <a:t>AH = 00-01 = FF (this is because in AL </a:t>
            </a:r>
            <a:r>
              <a:rPr lang="en-US" sz="1800" dirty="0" err="1" smtClean="0">
                <a:latin typeface="Times New Roman" pitchFamily="18" charset="0"/>
                <a:cs typeface="Times New Roman" pitchFamily="18" charset="0"/>
              </a:rPr>
              <a:t>reg</a:t>
            </a:r>
            <a:r>
              <a:rPr lang="en-US" sz="1800" dirty="0" smtClean="0">
                <a:latin typeface="Times New Roman" pitchFamily="18" charset="0"/>
                <a:cs typeface="Times New Roman" pitchFamily="18" charset="0"/>
              </a:rPr>
              <a:t> FC  result C is &gt; 9)</a:t>
            </a:r>
          </a:p>
          <a:p>
            <a:pPr>
              <a:buNone/>
            </a:pPr>
            <a:r>
              <a:rPr lang="en-US" sz="1800" dirty="0" smtClean="0">
                <a:solidFill>
                  <a:srgbClr val="FF0000"/>
                </a:solidFill>
                <a:latin typeface="Times New Roman" pitchFamily="18" charset="0"/>
                <a:cs typeface="Times New Roman" pitchFamily="18" charset="0"/>
              </a:rPr>
              <a:t>Step : 4   </a:t>
            </a:r>
          </a:p>
          <a:p>
            <a:pPr>
              <a:buNone/>
            </a:pPr>
            <a:r>
              <a:rPr lang="en-US" sz="1800" dirty="0" smtClean="0">
                <a:latin typeface="Times New Roman" pitchFamily="18" charset="0"/>
                <a:cs typeface="Times New Roman" pitchFamily="18" charset="0"/>
              </a:rPr>
              <a:t>Finally AX= FF06  </a:t>
            </a:r>
          </a:p>
          <a:p>
            <a:pPr>
              <a:buNone/>
            </a:pPr>
            <a:r>
              <a:rPr lang="en-US" sz="1800" dirty="0" smtClean="0">
                <a:latin typeface="Times New Roman" pitchFamily="18" charset="0"/>
                <a:cs typeface="Times New Roman" pitchFamily="18" charset="0"/>
              </a:rPr>
              <a:t>Here  AH= FF   &amp; AL= 06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instruction set</a:t>
            </a:r>
          </a:p>
        </p:txBody>
      </p:sp>
      <p:sp>
        <p:nvSpPr>
          <p:cNvPr id="35843" name="Slide Number Placeholder 5"/>
          <p:cNvSpPr>
            <a:spLocks noGrp="1"/>
          </p:cNvSpPr>
          <p:nvPr>
            <p:ph type="sldNum" sz="quarter" idx="12"/>
          </p:nvPr>
        </p:nvSpPr>
        <p:spPr>
          <a:noFill/>
        </p:spPr>
        <p:txBody>
          <a:bodyPr/>
          <a:lstStyle/>
          <a:p>
            <a:pPr>
              <a:defRPr/>
            </a:pPr>
            <a:fld id="{309F19BC-6112-404C-BE42-CFCD40866EC1}" type="slidenum">
              <a:rPr lang="en-US"/>
              <a:pPr>
                <a:defRPr/>
              </a:pPr>
              <a:t>45</a:t>
            </a:fld>
            <a:endParaRPr lang="en-US"/>
          </a:p>
        </p:txBody>
      </p:sp>
      <p:sp>
        <p:nvSpPr>
          <p:cNvPr id="67587" name="Rectangle 3"/>
          <p:cNvSpPr>
            <a:spLocks noGrp="1" noChangeArrowheads="1"/>
          </p:cNvSpPr>
          <p:nvPr>
            <p:ph sz="quarter" idx="1"/>
          </p:nvPr>
        </p:nvSpPr>
        <p:spPr>
          <a:xfrm>
            <a:off x="685800" y="1066800"/>
            <a:ext cx="7772400" cy="5257800"/>
          </a:xfrm>
        </p:spPr>
        <p:txBody>
          <a:bodyPr>
            <a:normAutofit lnSpcReduction="10000"/>
          </a:bodyPr>
          <a:lstStyle/>
          <a:p>
            <a:pPr eaLnBrk="1" hangingPunct="1">
              <a:lnSpc>
                <a:spcPct val="80000"/>
              </a:lnSpc>
              <a:buFont typeface="Wingdings" pitchFamily="2" charset="2"/>
              <a:buNone/>
            </a:pPr>
            <a:r>
              <a:rPr lang="en-US" sz="2000" dirty="0" smtClean="0"/>
              <a:t>	This instruction after execution, converts the product available in AL into unpacked BCD format.</a:t>
            </a:r>
          </a:p>
          <a:p>
            <a:pPr eaLnBrk="1" hangingPunct="1">
              <a:lnSpc>
                <a:spcPct val="80000"/>
              </a:lnSpc>
              <a:buFont typeface="Wingdings" pitchFamily="2" charset="2"/>
              <a:buNone/>
            </a:pPr>
            <a:r>
              <a:rPr lang="en-US" sz="2000" dirty="0" smtClean="0"/>
              <a:t>	The AAM instruction follows a multiplication instruction that multiplies two unpacked BCD operands, i.e., higher nibbles of the multiplication operands should be ‘0’.The multiplication of such operands is carried out using MUL instruction.</a:t>
            </a:r>
          </a:p>
          <a:p>
            <a:pPr eaLnBrk="1" hangingPunct="1">
              <a:lnSpc>
                <a:spcPct val="80000"/>
              </a:lnSpc>
              <a:buFont typeface="Wingdings" pitchFamily="2" charset="2"/>
              <a:buNone/>
            </a:pPr>
            <a:r>
              <a:rPr lang="en-US" sz="2000" dirty="0" smtClean="0"/>
              <a:t>	The result of the multiplication will be available in AX.</a:t>
            </a:r>
          </a:p>
          <a:p>
            <a:pPr eaLnBrk="1" hangingPunct="1">
              <a:lnSpc>
                <a:spcPct val="80000"/>
              </a:lnSpc>
              <a:buFont typeface="Wingdings" pitchFamily="2" charset="2"/>
              <a:buNone/>
            </a:pPr>
            <a:r>
              <a:rPr lang="en-US" sz="2000" dirty="0" smtClean="0"/>
              <a:t>	</a:t>
            </a:r>
            <a:r>
              <a:rPr lang="en-US" sz="2000" dirty="0" smtClean="0">
                <a:solidFill>
                  <a:srgbClr val="FF0000"/>
                </a:solidFill>
              </a:rPr>
              <a:t>(AH) = (AL) </a:t>
            </a:r>
            <a:r>
              <a:rPr lang="en-US" sz="2000" dirty="0" smtClean="0">
                <a:solidFill>
                  <a:srgbClr val="FF0000"/>
                </a:solidFill>
                <a:sym typeface="Symbol" pitchFamily="18" charset="2"/>
              </a:rPr>
              <a:t> 0A </a:t>
            </a:r>
            <a:r>
              <a:rPr lang="en-US" sz="2000" baseline="-25000" dirty="0" smtClean="0">
                <a:solidFill>
                  <a:srgbClr val="FF0000"/>
                </a:solidFill>
                <a:sym typeface="Symbol" pitchFamily="18" charset="2"/>
              </a:rPr>
              <a:t>H </a:t>
            </a:r>
            <a:endParaRPr lang="en-US" sz="2000" dirty="0" smtClean="0">
              <a:solidFill>
                <a:srgbClr val="FF0000"/>
              </a:solidFill>
              <a:sym typeface="Symbol" pitchFamily="18" charset="2"/>
            </a:endParaRPr>
          </a:p>
          <a:p>
            <a:pPr eaLnBrk="1" hangingPunct="1">
              <a:lnSpc>
                <a:spcPct val="80000"/>
              </a:lnSpc>
              <a:buFont typeface="Wingdings" pitchFamily="2" charset="2"/>
              <a:buNone/>
            </a:pPr>
            <a:r>
              <a:rPr lang="en-US" sz="2000" dirty="0" smtClean="0">
                <a:solidFill>
                  <a:srgbClr val="FF0000"/>
                </a:solidFill>
                <a:sym typeface="Symbol" pitchFamily="18" charset="2"/>
              </a:rPr>
              <a:t>	(AL) = (AL) MOD 0A </a:t>
            </a:r>
            <a:r>
              <a:rPr lang="en-US" sz="2000" baseline="-25000" dirty="0" smtClean="0">
                <a:solidFill>
                  <a:srgbClr val="FF0000"/>
                </a:solidFill>
                <a:sym typeface="Symbol" pitchFamily="18" charset="2"/>
              </a:rPr>
              <a:t>H</a:t>
            </a:r>
          </a:p>
          <a:p>
            <a:pPr eaLnBrk="1" hangingPunct="1">
              <a:lnSpc>
                <a:spcPct val="80000"/>
              </a:lnSpc>
              <a:buFont typeface="Wingdings" pitchFamily="2" charset="2"/>
              <a:buNone/>
            </a:pPr>
            <a:r>
              <a:rPr lang="en-US" sz="2000" baseline="-25000" dirty="0" smtClean="0">
                <a:sym typeface="Symbol" pitchFamily="18" charset="2"/>
              </a:rPr>
              <a:t>	</a:t>
            </a:r>
            <a:r>
              <a:rPr lang="en-US" sz="2000" dirty="0" smtClean="0">
                <a:sym typeface="Symbol" pitchFamily="18" charset="2"/>
              </a:rPr>
              <a:t>The AAM instruction replaces the contents of AH by tens of decimal multiplication and AL by singles of the decimal multiplication.</a:t>
            </a:r>
          </a:p>
          <a:p>
            <a:pPr eaLnBrk="1" hangingPunct="1">
              <a:lnSpc>
                <a:spcPct val="80000"/>
              </a:lnSpc>
              <a:buFont typeface="Wingdings" pitchFamily="2" charset="2"/>
              <a:buNone/>
            </a:pPr>
            <a:r>
              <a:rPr lang="en-US" sz="2000" dirty="0" smtClean="0">
                <a:sym typeface="Symbol" pitchFamily="18" charset="2"/>
              </a:rPr>
              <a:t>	MOV AL, 04	; AL </a:t>
            </a:r>
            <a:r>
              <a:rPr lang="en-US" sz="2000" dirty="0" smtClean="0">
                <a:sym typeface="Wingdings" pitchFamily="2" charset="2"/>
              </a:rPr>
              <a:t> 04  [ 0100]</a:t>
            </a:r>
            <a:endParaRPr lang="en-US" sz="2000" dirty="0" smtClean="0">
              <a:sym typeface="Symbol" pitchFamily="18" charset="2"/>
            </a:endParaRPr>
          </a:p>
          <a:p>
            <a:pPr eaLnBrk="1" hangingPunct="1">
              <a:lnSpc>
                <a:spcPct val="80000"/>
              </a:lnSpc>
              <a:buFont typeface="Wingdings" pitchFamily="2" charset="2"/>
              <a:buNone/>
            </a:pPr>
            <a:r>
              <a:rPr lang="en-US" sz="2000" dirty="0" smtClean="0">
                <a:sym typeface="Symbol" pitchFamily="18" charset="2"/>
              </a:rPr>
              <a:t>	MOV BL, 09	; BL </a:t>
            </a:r>
            <a:r>
              <a:rPr lang="en-US" sz="2000" dirty="0" smtClean="0">
                <a:sym typeface="Wingdings" pitchFamily="2" charset="2"/>
              </a:rPr>
              <a:t> 09  [1001]</a:t>
            </a:r>
          </a:p>
          <a:p>
            <a:pPr eaLnBrk="1" hangingPunct="1">
              <a:lnSpc>
                <a:spcPct val="80000"/>
              </a:lnSpc>
              <a:buFont typeface="Wingdings" pitchFamily="2" charset="2"/>
              <a:buNone/>
            </a:pPr>
            <a:r>
              <a:rPr lang="en-US" sz="2000" dirty="0" smtClean="0">
                <a:sym typeface="Wingdings" pitchFamily="2" charset="2"/>
              </a:rPr>
              <a:t>  				 0100 x 1001 = 0010 0100 (24)  = AL</a:t>
            </a:r>
          </a:p>
          <a:p>
            <a:pPr eaLnBrk="1" hangingPunct="1">
              <a:lnSpc>
                <a:spcPct val="80000"/>
              </a:lnSpc>
              <a:buFont typeface="Wingdings" pitchFamily="2" charset="2"/>
              <a:buNone/>
            </a:pPr>
            <a:r>
              <a:rPr lang="en-US" sz="2000" dirty="0" smtClean="0">
                <a:sym typeface="Symbol" pitchFamily="18" charset="2"/>
              </a:rPr>
              <a:t>[ AL </a:t>
            </a:r>
            <a:r>
              <a:rPr lang="en-US" sz="2000" dirty="0" smtClean="0">
                <a:sym typeface="Wingdings" pitchFamily="2" charset="2"/>
              </a:rPr>
              <a:t> AL / 0A ]   24/10 </a:t>
            </a:r>
            <a:endParaRPr lang="en-US" sz="2000" dirty="0" smtClean="0">
              <a:sym typeface="Symbol" pitchFamily="18" charset="2"/>
            </a:endParaRPr>
          </a:p>
          <a:p>
            <a:pPr eaLnBrk="1" hangingPunct="1">
              <a:lnSpc>
                <a:spcPct val="80000"/>
              </a:lnSpc>
              <a:buFont typeface="Wingdings" pitchFamily="2" charset="2"/>
              <a:buNone/>
            </a:pPr>
            <a:r>
              <a:rPr lang="en-US" sz="2000" dirty="0" smtClean="0">
                <a:sym typeface="Symbol" pitchFamily="18" charset="2"/>
              </a:rPr>
              <a:t>	MUL BL	; AH:AL </a:t>
            </a:r>
            <a:r>
              <a:rPr lang="en-US" sz="2000" dirty="0" smtClean="0">
                <a:sym typeface="Wingdings" pitchFamily="2" charset="2"/>
              </a:rPr>
              <a:t> 24 H (9 X 4)</a:t>
            </a:r>
            <a:endParaRPr lang="en-US" sz="2000" dirty="0" smtClean="0">
              <a:sym typeface="Symbol" pitchFamily="18" charset="2"/>
            </a:endParaRPr>
          </a:p>
          <a:p>
            <a:pPr eaLnBrk="1" hangingPunct="1">
              <a:lnSpc>
                <a:spcPct val="80000"/>
              </a:lnSpc>
              <a:buFont typeface="Wingdings" pitchFamily="2" charset="2"/>
              <a:buNone/>
            </a:pPr>
            <a:r>
              <a:rPr lang="en-US" sz="2000" dirty="0" smtClean="0">
                <a:sym typeface="Symbol" pitchFamily="18" charset="2"/>
              </a:rPr>
              <a:t>		AAM	; AH </a:t>
            </a:r>
            <a:r>
              <a:rPr lang="en-US" sz="2000" dirty="0" smtClean="0">
                <a:sym typeface="Wingdings" pitchFamily="2" charset="2"/>
              </a:rPr>
              <a:t> 03</a:t>
            </a:r>
          </a:p>
          <a:p>
            <a:pPr eaLnBrk="1" hangingPunct="1">
              <a:lnSpc>
                <a:spcPct val="80000"/>
              </a:lnSpc>
              <a:buFont typeface="Wingdings" pitchFamily="2" charset="2"/>
              <a:buNone/>
            </a:pPr>
            <a:r>
              <a:rPr lang="en-US" sz="2000" dirty="0" smtClean="0">
                <a:sym typeface="Wingdings" pitchFamily="2" charset="2"/>
              </a:rPr>
              <a:t>			; AL 06</a:t>
            </a:r>
          </a:p>
          <a:p>
            <a:pPr eaLnBrk="1" hangingPunct="1">
              <a:lnSpc>
                <a:spcPct val="80000"/>
              </a:lnSpc>
              <a:buFont typeface="Wingdings" pitchFamily="2" charset="2"/>
              <a:buNone/>
            </a:pPr>
            <a:r>
              <a:rPr lang="en-US" sz="2000" dirty="0" smtClean="0">
                <a:sym typeface="Wingdings" pitchFamily="2" charset="2"/>
              </a:rPr>
              <a:t>Where AX= 0306  unpacked form </a:t>
            </a:r>
          </a:p>
        </p:txBody>
      </p:sp>
      <p:sp>
        <p:nvSpPr>
          <p:cNvPr id="6" name="Title 1"/>
          <p:cNvSpPr txBox="1">
            <a:spLocks/>
          </p:cNvSpPr>
          <p:nvPr/>
        </p:nvSpPr>
        <p:spPr>
          <a:xfrm>
            <a:off x="685800" y="228600"/>
            <a:ext cx="7543800" cy="8382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mj-lt"/>
                <a:ea typeface="+mj-ea"/>
                <a:cs typeface="+mj-cs"/>
              </a:rPr>
              <a:t>AAM</a:t>
            </a:r>
            <a:r>
              <a:rPr kumimoji="0" lang="en-US" sz="2400" b="1" i="0" u="none" strike="noStrike" kern="1200" cap="none" spc="0" normalizeH="0" baseline="0" noProof="0" dirty="0" smtClean="0">
                <a:ln>
                  <a:noFill/>
                </a:ln>
                <a:solidFill>
                  <a:schemeClr val="tx2"/>
                </a:solidFill>
                <a:effectLst/>
                <a:uLnTx/>
                <a:uFillTx/>
                <a:latin typeface="+mj-lt"/>
                <a:ea typeface="+mj-ea"/>
                <a:cs typeface="+mj-cs"/>
              </a:rPr>
              <a:t> </a:t>
            </a:r>
            <a:r>
              <a:rPr kumimoji="0" lang="en-US" sz="2400" b="1" i="0" u="none" strike="noStrike" kern="1200" cap="none" spc="0" normalizeH="0" baseline="0" noProof="0" dirty="0" smtClean="0">
                <a:ln>
                  <a:noFill/>
                </a:ln>
                <a:solidFill>
                  <a:srgbClr val="00B0F0"/>
                </a:solidFill>
                <a:effectLst/>
                <a:uLnTx/>
                <a:uFillTx/>
                <a:latin typeface="+mj-lt"/>
                <a:ea typeface="+mj-ea"/>
                <a:cs typeface="+mj-cs"/>
              </a:rPr>
              <a:t>(ASCII ADJUST AL-REG AFTER MULTIPLICATION )</a:t>
            </a:r>
            <a:endParaRPr kumimoji="0" lang="en-US" sz="2400" b="0" i="0" u="none" strike="noStrike" kern="1200" cap="none" spc="0" normalizeH="0" baseline="0" noProof="0" dirty="0">
              <a:ln>
                <a:noFill/>
              </a:ln>
              <a:solidFill>
                <a:srgbClr val="00B0F0"/>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587">
                                            <p:txEl>
                                              <p:pRg st="4" end="4"/>
                                            </p:txEl>
                                          </p:spTgt>
                                        </p:tgtEl>
                                        <p:attrNameLst>
                                          <p:attrName>style.visibility</p:attrName>
                                        </p:attrNameLst>
                                      </p:cBhvr>
                                      <p:to>
                                        <p:strVal val="visible"/>
                                      </p:to>
                                    </p:set>
                                    <p:anim calcmode="lin" valueType="num">
                                      <p:cBhvr additive="base">
                                        <p:cTn id="31" dur="500" fill="hold"/>
                                        <p:tgtEl>
                                          <p:spTgt spid="675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7587">
                                            <p:txEl>
                                              <p:pRg st="5" end="5"/>
                                            </p:txEl>
                                          </p:spTgt>
                                        </p:tgtEl>
                                        <p:attrNameLst>
                                          <p:attrName>style.visibility</p:attrName>
                                        </p:attrNameLst>
                                      </p:cBhvr>
                                      <p:to>
                                        <p:strVal val="visible"/>
                                      </p:to>
                                    </p:set>
                                    <p:anim calcmode="lin" valueType="num">
                                      <p:cBhvr additive="base">
                                        <p:cTn id="37" dur="500" fill="hold"/>
                                        <p:tgtEl>
                                          <p:spTgt spid="675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75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7587">
                                            <p:txEl>
                                              <p:pRg st="6" end="6"/>
                                            </p:txEl>
                                          </p:spTgt>
                                        </p:tgtEl>
                                        <p:attrNameLst>
                                          <p:attrName>style.visibility</p:attrName>
                                        </p:attrNameLst>
                                      </p:cBhvr>
                                      <p:to>
                                        <p:strVal val="visible"/>
                                      </p:to>
                                    </p:set>
                                    <p:anim calcmode="lin" valueType="num">
                                      <p:cBhvr additive="base">
                                        <p:cTn id="43" dur="500" fill="hold"/>
                                        <p:tgtEl>
                                          <p:spTgt spid="675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75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7587">
                                            <p:txEl>
                                              <p:pRg st="7" end="7"/>
                                            </p:txEl>
                                          </p:spTgt>
                                        </p:tgtEl>
                                        <p:attrNameLst>
                                          <p:attrName>style.visibility</p:attrName>
                                        </p:attrNameLst>
                                      </p:cBhvr>
                                      <p:to>
                                        <p:strVal val="visible"/>
                                      </p:to>
                                    </p:set>
                                    <p:anim calcmode="lin" valueType="num">
                                      <p:cBhvr additive="base">
                                        <p:cTn id="49" dur="500" fill="hold"/>
                                        <p:tgtEl>
                                          <p:spTgt spid="6758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75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7587">
                                            <p:txEl>
                                              <p:pRg st="8" end="8"/>
                                            </p:txEl>
                                          </p:spTgt>
                                        </p:tgtEl>
                                        <p:attrNameLst>
                                          <p:attrName>style.visibility</p:attrName>
                                        </p:attrNameLst>
                                      </p:cBhvr>
                                      <p:to>
                                        <p:strVal val="visible"/>
                                      </p:to>
                                    </p:set>
                                    <p:anim calcmode="lin" valueType="num">
                                      <p:cBhvr additive="base">
                                        <p:cTn id="55" dur="500" fill="hold"/>
                                        <p:tgtEl>
                                          <p:spTgt spid="6758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75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7587">
                                            <p:txEl>
                                              <p:pRg st="9" end="9"/>
                                            </p:txEl>
                                          </p:spTgt>
                                        </p:tgtEl>
                                        <p:attrNameLst>
                                          <p:attrName>style.visibility</p:attrName>
                                        </p:attrNameLst>
                                      </p:cBhvr>
                                      <p:to>
                                        <p:strVal val="visible"/>
                                      </p:to>
                                    </p:set>
                                    <p:anim calcmode="lin" valueType="num">
                                      <p:cBhvr additive="base">
                                        <p:cTn id="61" dur="500" fill="hold"/>
                                        <p:tgtEl>
                                          <p:spTgt spid="6758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75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7587">
                                            <p:txEl>
                                              <p:pRg st="10" end="10"/>
                                            </p:txEl>
                                          </p:spTgt>
                                        </p:tgtEl>
                                        <p:attrNameLst>
                                          <p:attrName>style.visibility</p:attrName>
                                        </p:attrNameLst>
                                      </p:cBhvr>
                                      <p:to>
                                        <p:strVal val="visible"/>
                                      </p:to>
                                    </p:set>
                                    <p:anim calcmode="lin" valueType="num">
                                      <p:cBhvr additive="base">
                                        <p:cTn id="67" dur="500" fill="hold"/>
                                        <p:tgtEl>
                                          <p:spTgt spid="6758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75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7587">
                                            <p:txEl>
                                              <p:pRg st="11" end="11"/>
                                            </p:txEl>
                                          </p:spTgt>
                                        </p:tgtEl>
                                        <p:attrNameLst>
                                          <p:attrName>style.visibility</p:attrName>
                                        </p:attrNameLst>
                                      </p:cBhvr>
                                      <p:to>
                                        <p:strVal val="visible"/>
                                      </p:to>
                                    </p:set>
                                    <p:anim calcmode="lin" valueType="num">
                                      <p:cBhvr additive="base">
                                        <p:cTn id="73" dur="500" fill="hold"/>
                                        <p:tgtEl>
                                          <p:spTgt spid="6758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75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7587">
                                            <p:txEl>
                                              <p:pRg st="12" end="12"/>
                                            </p:txEl>
                                          </p:spTgt>
                                        </p:tgtEl>
                                        <p:attrNameLst>
                                          <p:attrName>style.visibility</p:attrName>
                                        </p:attrNameLst>
                                      </p:cBhvr>
                                      <p:to>
                                        <p:strVal val="visible"/>
                                      </p:to>
                                    </p:set>
                                    <p:anim calcmode="lin" valueType="num">
                                      <p:cBhvr additive="base">
                                        <p:cTn id="79" dur="500" fill="hold"/>
                                        <p:tgtEl>
                                          <p:spTgt spid="6758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75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7587">
                                            <p:txEl>
                                              <p:pRg st="13" end="13"/>
                                            </p:txEl>
                                          </p:spTgt>
                                        </p:tgtEl>
                                        <p:attrNameLst>
                                          <p:attrName>style.visibility</p:attrName>
                                        </p:attrNameLst>
                                      </p:cBhvr>
                                      <p:to>
                                        <p:strVal val="visible"/>
                                      </p:to>
                                    </p:set>
                                    <p:anim calcmode="lin" valueType="num">
                                      <p:cBhvr additive="base">
                                        <p:cTn id="85" dur="500" fill="hold"/>
                                        <p:tgtEl>
                                          <p:spTgt spid="6758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67587">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t>
            </a:r>
            <a:r>
              <a:rPr lang="en-US" sz="2800" b="1" dirty="0" smtClean="0">
                <a:solidFill>
                  <a:srgbClr val="FF0000"/>
                </a:solidFill>
              </a:rPr>
              <a:t>AAD</a:t>
            </a:r>
            <a:r>
              <a:rPr lang="en-US" sz="2800" b="1" dirty="0" smtClean="0"/>
              <a:t> </a:t>
            </a:r>
            <a:r>
              <a:rPr lang="en-US" sz="2800" b="1" dirty="0" smtClean="0">
                <a:solidFill>
                  <a:srgbClr val="00B0F0"/>
                </a:solidFill>
              </a:rPr>
              <a:t>(ASCII ADJUST AL-REG BEFORE DIVISION )</a:t>
            </a:r>
            <a:endParaRPr lang="en-US" sz="2800" dirty="0">
              <a:solidFill>
                <a:srgbClr val="00B0F0"/>
              </a:solidFill>
            </a:endParaRPr>
          </a:p>
        </p:txBody>
      </p:sp>
      <p:sp>
        <p:nvSpPr>
          <p:cNvPr id="5" name="Rectangle 3"/>
          <p:cNvSpPr>
            <a:spLocks noGrp="1" noChangeArrowheads="1"/>
          </p:cNvSpPr>
          <p:nvPr>
            <p:ph sz="quarter" idx="1"/>
          </p:nvPr>
        </p:nvSpPr>
        <p:spPr>
          <a:xfrm>
            <a:off x="685800" y="1524000"/>
            <a:ext cx="7772400" cy="4953000"/>
          </a:xfrm>
        </p:spPr>
        <p:txBody>
          <a:bodyPr>
            <a:normAutofit fontScale="92500" lnSpcReduction="20000"/>
          </a:bodyPr>
          <a:lstStyle/>
          <a:p>
            <a:pPr eaLnBrk="1" hangingPunct="1">
              <a:lnSpc>
                <a:spcPct val="80000"/>
              </a:lnSpc>
            </a:pPr>
            <a:r>
              <a:rPr lang="en-US" sz="2000" dirty="0" smtClean="0"/>
              <a:t>AAD: ASCII adjust before division</a:t>
            </a:r>
          </a:p>
          <a:p>
            <a:pPr eaLnBrk="1" hangingPunct="1">
              <a:lnSpc>
                <a:spcPct val="80000"/>
              </a:lnSpc>
              <a:buFontTx/>
              <a:buNone/>
            </a:pPr>
            <a:r>
              <a:rPr lang="en-US" sz="2000" dirty="0" smtClean="0"/>
              <a:t>	The AAD instruction converts two unpacked BCD digits in AH and AL .</a:t>
            </a:r>
          </a:p>
          <a:p>
            <a:pPr eaLnBrk="1" hangingPunct="1">
              <a:lnSpc>
                <a:spcPct val="80000"/>
              </a:lnSpc>
              <a:buFontTx/>
              <a:buNone/>
            </a:pPr>
            <a:r>
              <a:rPr lang="en-US" sz="2000" dirty="0" smtClean="0"/>
              <a:t>	The ASCII adjustment must be made before dividing the two unpacked BCD digits in AX by an unpacked BCD byte.</a:t>
            </a:r>
          </a:p>
          <a:p>
            <a:pPr eaLnBrk="1" hangingPunct="1">
              <a:lnSpc>
                <a:spcPct val="80000"/>
              </a:lnSpc>
              <a:buFontTx/>
              <a:buNone/>
            </a:pPr>
            <a:r>
              <a:rPr lang="en-US" sz="2000" dirty="0" smtClean="0"/>
              <a:t>	After execution of  AAD instruction PF,SF,ZF are modified but  AF,CF and OF are not defined.</a:t>
            </a:r>
          </a:p>
          <a:p>
            <a:pPr eaLnBrk="1" hangingPunct="1">
              <a:lnSpc>
                <a:spcPct val="80000"/>
              </a:lnSpc>
              <a:buFontTx/>
              <a:buNone/>
            </a:pPr>
            <a:r>
              <a:rPr lang="en-US" sz="2000" dirty="0" smtClean="0"/>
              <a:t>	The AAD instruction has to be used before DIV instruction is used in the program.</a:t>
            </a:r>
          </a:p>
          <a:p>
            <a:pPr eaLnBrk="1" hangingPunct="1">
              <a:lnSpc>
                <a:spcPct val="80000"/>
              </a:lnSpc>
              <a:buFontTx/>
              <a:buNone/>
            </a:pPr>
            <a:r>
              <a:rPr lang="en-US" sz="2000" dirty="0" smtClean="0"/>
              <a:t>	(AL) </a:t>
            </a:r>
            <a:r>
              <a:rPr lang="en-US" sz="2000" dirty="0" smtClean="0">
                <a:sym typeface="Wingdings" pitchFamily="2" charset="2"/>
              </a:rPr>
              <a:t> (AH) X 16</a:t>
            </a:r>
            <a:r>
              <a:rPr lang="en-US" sz="2000" baseline="-25000" dirty="0" smtClean="0">
                <a:sym typeface="Wingdings" pitchFamily="2" charset="2"/>
              </a:rPr>
              <a:t>10 </a:t>
            </a:r>
            <a:r>
              <a:rPr lang="en-US" sz="2000" dirty="0" smtClean="0">
                <a:sym typeface="Wingdings" pitchFamily="2" charset="2"/>
              </a:rPr>
              <a:t>+ (AL)</a:t>
            </a:r>
          </a:p>
          <a:p>
            <a:pPr eaLnBrk="1" hangingPunct="1">
              <a:lnSpc>
                <a:spcPct val="80000"/>
              </a:lnSpc>
              <a:buFontTx/>
              <a:buNone/>
            </a:pPr>
            <a:r>
              <a:rPr lang="en-US" sz="2000" dirty="0" smtClean="0">
                <a:sym typeface="Wingdings" pitchFamily="2" charset="2"/>
              </a:rPr>
              <a:t>	(AH)  00H</a:t>
            </a:r>
          </a:p>
          <a:p>
            <a:r>
              <a:rPr lang="en-US" sz="2000" dirty="0" smtClean="0"/>
              <a:t>AL = (AH * 10) + AL</a:t>
            </a:r>
          </a:p>
          <a:p>
            <a:r>
              <a:rPr lang="en-US" sz="2000" dirty="0" smtClean="0"/>
              <a:t>AH = 0</a:t>
            </a:r>
          </a:p>
          <a:p>
            <a:r>
              <a:rPr lang="en-US" sz="2000" dirty="0" smtClean="0"/>
              <a:t>Example:</a:t>
            </a:r>
          </a:p>
          <a:p>
            <a:r>
              <a:rPr lang="en-US" sz="2000" dirty="0" smtClean="0"/>
              <a:t>MOV AX, 0105h ; AH = 01, AL = 05</a:t>
            </a:r>
          </a:p>
          <a:p>
            <a:r>
              <a:rPr lang="nl-NL" sz="2000" dirty="0" smtClean="0"/>
              <a:t>AAD ; AH = 00, AL = 0Fh (15)</a:t>
            </a:r>
            <a:endParaRPr lang="en-US" sz="2000" dirty="0" smtClean="0">
              <a:sym typeface="Wingdings" pitchFamily="2" charset="2"/>
            </a:endParaRPr>
          </a:p>
          <a:p>
            <a:pPr eaLnBrk="1" hangingPunct="1">
              <a:lnSpc>
                <a:spcPct val="80000"/>
              </a:lnSpc>
              <a:buFontTx/>
              <a:buNone/>
            </a:pPr>
            <a:r>
              <a:rPr lang="en-US" sz="2000" dirty="0" smtClean="0">
                <a:sym typeface="Wingdings" pitchFamily="2" charset="2"/>
              </a:rPr>
              <a:t>	</a:t>
            </a:r>
          </a:p>
          <a:p>
            <a:pPr eaLnBrk="1" hangingPunct="1">
              <a:lnSpc>
                <a:spcPct val="80000"/>
              </a:lnSpc>
              <a:buFontTx/>
              <a:buNone/>
            </a:pPr>
            <a:r>
              <a:rPr lang="en-US" sz="2000" dirty="0" smtClean="0">
                <a:sym typeface="Wingdings" pitchFamily="2" charset="2"/>
              </a:rPr>
              <a:t>Example: AX = 0508</a:t>
            </a:r>
          </a:p>
          <a:p>
            <a:pPr eaLnBrk="1" hangingPunct="1">
              <a:lnSpc>
                <a:spcPct val="80000"/>
              </a:lnSpc>
              <a:buFontTx/>
              <a:buNone/>
            </a:pPr>
            <a:r>
              <a:rPr lang="en-US" sz="2000" dirty="0" smtClean="0">
                <a:sym typeface="Wingdings" pitchFamily="2" charset="2"/>
              </a:rPr>
              <a:t>		       After executing AAD instruction AL = [05*10]+08 =58 decimal  =3A IN HEXA</a:t>
            </a:r>
          </a:p>
          <a:p>
            <a:pPr>
              <a:lnSpc>
                <a:spcPct val="80000"/>
              </a:lnSpc>
              <a:buNone/>
            </a:pPr>
            <a:r>
              <a:rPr lang="en-US" sz="2000" dirty="0" smtClean="0">
                <a:sym typeface="Wingdings" pitchFamily="2" charset="2"/>
              </a:rPr>
              <a:t>	</a:t>
            </a:r>
            <a:r>
              <a:rPr lang="nl-NL" sz="2000" dirty="0" smtClean="0"/>
              <a:t>AAD ; AH = 00, AL = 3Ah (58D)</a:t>
            </a:r>
            <a:endParaRPr lang="en-US" sz="2000" dirty="0" smtClean="0">
              <a:sym typeface="Wingdings" pitchFamily="2" charset="2"/>
            </a:endParaRPr>
          </a:p>
          <a:p>
            <a:pPr eaLnBrk="1" hangingPunct="1">
              <a:lnSpc>
                <a:spcPct val="80000"/>
              </a:lnSpc>
              <a:buFontTx/>
              <a:buNone/>
            </a:pPr>
            <a:endParaRPr lang="en-US" sz="2000" baseline="-25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anim calcmode="lin" valueType="num">
                                      <p:cBhvr additive="base">
                                        <p:cTn id="97" dur="500" fill="hold"/>
                                        <p:tgtEl>
                                          <p:spTgt spid="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5">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304800"/>
            <a:ext cx="7772400" cy="609600"/>
          </a:xfrm>
        </p:spPr>
        <p:txBody>
          <a:bodyPr>
            <a:normAutofit fontScale="90000"/>
          </a:bodyPr>
          <a:lstStyle/>
          <a:p>
            <a:pPr fontAlgn="auto">
              <a:spcAft>
                <a:spcPts val="0"/>
              </a:spcAft>
              <a:defRPr/>
            </a:pPr>
            <a:r>
              <a:rPr lang="en-US" sz="3200" b="1" dirty="0" smtClean="0">
                <a:solidFill>
                  <a:srgbClr val="00B0F0"/>
                </a:solidFill>
              </a:rPr>
              <a:t>Bit Manipulation Instructions</a:t>
            </a:r>
          </a:p>
        </p:txBody>
      </p:sp>
      <p:sp>
        <p:nvSpPr>
          <p:cNvPr id="4710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43011" name="Slide Number Placeholder 5"/>
          <p:cNvSpPr>
            <a:spLocks noGrp="1"/>
          </p:cNvSpPr>
          <p:nvPr>
            <p:ph type="sldNum" sz="quarter" idx="12"/>
          </p:nvPr>
        </p:nvSpPr>
        <p:spPr>
          <a:noFill/>
        </p:spPr>
        <p:txBody>
          <a:bodyPr/>
          <a:lstStyle/>
          <a:p>
            <a:pPr>
              <a:defRPr/>
            </a:pPr>
            <a:fld id="{9A09030C-28ED-4636-9013-9CFBB2229A3C}" type="slidenum">
              <a:rPr lang="en-US"/>
              <a:pPr>
                <a:defRPr/>
              </a:pPr>
              <a:t>47</a:t>
            </a:fld>
            <a:endParaRPr lang="en-US"/>
          </a:p>
        </p:txBody>
      </p:sp>
      <p:sp>
        <p:nvSpPr>
          <p:cNvPr id="114691" name="Rectangle 3"/>
          <p:cNvSpPr>
            <a:spLocks noGrp="1" noChangeArrowheads="1"/>
          </p:cNvSpPr>
          <p:nvPr>
            <p:ph sz="quarter" idx="1"/>
          </p:nvPr>
        </p:nvSpPr>
        <p:spPr>
          <a:xfrm>
            <a:off x="609600" y="1066800"/>
            <a:ext cx="7772400" cy="5257800"/>
          </a:xfrm>
        </p:spPr>
        <p:txBody>
          <a:bodyPr/>
          <a:lstStyle/>
          <a:p>
            <a:pPr>
              <a:lnSpc>
                <a:spcPct val="80000"/>
              </a:lnSpc>
              <a:buFont typeface="Wingdings" pitchFamily="2" charset="2"/>
              <a:buChar char="Ø"/>
            </a:pPr>
            <a:r>
              <a:rPr lang="en-US" sz="2000" dirty="0" smtClean="0"/>
              <a:t>The Logical group includes instructions for performing AND, OR, </a:t>
            </a:r>
          </a:p>
          <a:p>
            <a:pPr>
              <a:lnSpc>
                <a:spcPct val="80000"/>
              </a:lnSpc>
              <a:buFont typeface="Wingdings" pitchFamily="2" charset="2"/>
              <a:buNone/>
            </a:pPr>
            <a:r>
              <a:rPr lang="en-US" sz="2000" dirty="0" smtClean="0"/>
              <a:t>	EX-OR, complement, shift and rotate operations on binary data. The mnemonics used for logical instructions are AND, OR, XOR, TEST etc……….</a:t>
            </a:r>
          </a:p>
          <a:p>
            <a:pPr>
              <a:lnSpc>
                <a:spcPct val="80000"/>
              </a:lnSpc>
              <a:buFont typeface="Wingdings" pitchFamily="2" charset="2"/>
              <a:buChar char="Ø"/>
            </a:pPr>
            <a:r>
              <a:rPr lang="en-US" sz="2000" dirty="0" smtClean="0"/>
              <a:t>The Logical instructions except shift and rotate involve two operands i.e., source and destination operand.</a:t>
            </a:r>
          </a:p>
          <a:p>
            <a:pPr>
              <a:lnSpc>
                <a:spcPct val="80000"/>
              </a:lnSpc>
              <a:buFont typeface="Wingdings" pitchFamily="2" charset="2"/>
              <a:buChar char="Ø"/>
            </a:pPr>
            <a:r>
              <a:rPr lang="en-US" sz="2000" dirty="0" smtClean="0"/>
              <a:t>The source operand can be a register or memory location or immediate data.</a:t>
            </a:r>
          </a:p>
          <a:p>
            <a:pPr>
              <a:lnSpc>
                <a:spcPct val="80000"/>
              </a:lnSpc>
              <a:buFont typeface="Wingdings" pitchFamily="2" charset="2"/>
              <a:buChar char="Ø"/>
            </a:pPr>
            <a:r>
              <a:rPr lang="en-US" sz="2000" dirty="0" smtClean="0"/>
              <a:t>The destination operand can be a register or memory location.</a:t>
            </a:r>
          </a:p>
          <a:p>
            <a:pPr>
              <a:lnSpc>
                <a:spcPct val="80000"/>
              </a:lnSpc>
              <a:buFont typeface="Wingdings" pitchFamily="2" charset="2"/>
              <a:buChar char="Ø"/>
            </a:pPr>
            <a:r>
              <a:rPr lang="en-US" sz="2000" dirty="0" smtClean="0"/>
              <a:t>The result of the logical operation is stored in destination register or memory except in the case of TEST instruction , for which the result is used only to modify the flags and then the result is discarded.</a:t>
            </a:r>
          </a:p>
          <a:p>
            <a:pPr>
              <a:lnSpc>
                <a:spcPct val="80000"/>
              </a:lnSpc>
              <a:buFont typeface="Wingdings" pitchFamily="2" charset="2"/>
              <a:buChar char="Ø"/>
            </a:pPr>
            <a:r>
              <a:rPr lang="en-US" sz="2000" dirty="0" smtClean="0"/>
              <a:t>In double operand logical instructions, both the source and destination cannot refer to memory locations in the same instruction . Thus performing logical operation on two memory bytes or words simultaneously is not possible.</a:t>
            </a:r>
          </a:p>
          <a:p>
            <a:pPr>
              <a:lnSpc>
                <a:spcPct val="80000"/>
              </a:lnSpc>
              <a:buFont typeface="Wingdings" pitchFamily="2" charset="2"/>
              <a:buChar char="Ø"/>
            </a:pPr>
            <a:r>
              <a:rPr lang="en-US" sz="2000" dirty="0" smtClean="0"/>
              <a:t>In double operand logical instructions, the source and destination operand should be of same size, either both the operand size should be byte or word.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304800"/>
            <a:ext cx="7772400" cy="609600"/>
          </a:xfrm>
        </p:spPr>
        <p:txBody>
          <a:bodyPr>
            <a:normAutofit fontScale="90000"/>
          </a:bodyPr>
          <a:lstStyle/>
          <a:p>
            <a:pPr fontAlgn="auto">
              <a:spcAft>
                <a:spcPts val="0"/>
              </a:spcAft>
              <a:defRPr/>
            </a:pPr>
            <a:r>
              <a:rPr lang="en-US" sz="3200" smtClean="0"/>
              <a:t>Bit Manipulation Instructions</a:t>
            </a:r>
          </a:p>
        </p:txBody>
      </p:sp>
      <p:sp>
        <p:nvSpPr>
          <p:cNvPr id="4813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44035" name="Slide Number Placeholder 5"/>
          <p:cNvSpPr>
            <a:spLocks noGrp="1"/>
          </p:cNvSpPr>
          <p:nvPr>
            <p:ph type="sldNum" sz="quarter" idx="12"/>
          </p:nvPr>
        </p:nvSpPr>
        <p:spPr>
          <a:noFill/>
        </p:spPr>
        <p:txBody>
          <a:bodyPr/>
          <a:lstStyle/>
          <a:p>
            <a:pPr>
              <a:defRPr/>
            </a:pPr>
            <a:fld id="{CC825665-62E1-4C34-A766-DE8E9F81206E}" type="slidenum">
              <a:rPr lang="en-US"/>
              <a:pPr>
                <a:defRPr/>
              </a:pPr>
              <a:t>48</a:t>
            </a:fld>
            <a:endParaRPr lang="en-US"/>
          </a:p>
        </p:txBody>
      </p:sp>
      <p:sp>
        <p:nvSpPr>
          <p:cNvPr id="135171" name="Rectangle 3"/>
          <p:cNvSpPr>
            <a:spLocks noGrp="1" noChangeArrowheads="1"/>
          </p:cNvSpPr>
          <p:nvPr>
            <p:ph sz="quarter" idx="1"/>
          </p:nvPr>
        </p:nvSpPr>
        <p:spPr>
          <a:xfrm>
            <a:off x="609600" y="1066800"/>
            <a:ext cx="7772400" cy="5257800"/>
          </a:xfrm>
        </p:spPr>
        <p:txBody>
          <a:bodyPr/>
          <a:lstStyle/>
          <a:p>
            <a:pPr marL="609600" indent="-609600">
              <a:lnSpc>
                <a:spcPct val="80000"/>
              </a:lnSpc>
              <a:buFont typeface="Wingdings" pitchFamily="2" charset="2"/>
              <a:buChar char="Ø"/>
            </a:pPr>
            <a:r>
              <a:rPr lang="en-US" sz="2000" dirty="0" smtClean="0"/>
              <a:t>The Logical instructions alter the flags of 8086.</a:t>
            </a:r>
          </a:p>
          <a:p>
            <a:pPr marL="609600" indent="-609600">
              <a:lnSpc>
                <a:spcPct val="80000"/>
              </a:lnSpc>
              <a:buFont typeface="Wingdings" pitchFamily="2" charset="2"/>
              <a:buChar char="Ø"/>
            </a:pPr>
            <a:r>
              <a:rPr lang="en-US" sz="2000" dirty="0" smtClean="0"/>
              <a:t>The processor uses the result of logical operations to alter the flags which reflect the status of the result.</a:t>
            </a:r>
          </a:p>
          <a:p>
            <a:pPr marL="609600" indent="-609600">
              <a:lnSpc>
                <a:spcPct val="80000"/>
              </a:lnSpc>
              <a:buFont typeface="Wingdings" pitchFamily="2" charset="2"/>
              <a:buNone/>
            </a:pPr>
            <a:endParaRPr lang="en-US" sz="2000" dirty="0" smtClean="0"/>
          </a:p>
          <a:p>
            <a:pPr marL="609600" indent="-609600">
              <a:lnSpc>
                <a:spcPct val="80000"/>
              </a:lnSpc>
              <a:buFont typeface="Wingdings" pitchFamily="2" charset="2"/>
              <a:buChar char="Ø"/>
            </a:pPr>
            <a:r>
              <a:rPr lang="en-US" sz="2000" dirty="0" smtClean="0"/>
              <a:t>The various categories of Bit manipulation instructions are</a:t>
            </a:r>
          </a:p>
          <a:p>
            <a:pPr marL="990600" lvl="1" indent="-533400">
              <a:lnSpc>
                <a:spcPct val="80000"/>
              </a:lnSpc>
              <a:buFont typeface="Wingdings" pitchFamily="2" charset="2"/>
              <a:buAutoNum type="arabicPeriod"/>
            </a:pPr>
            <a:r>
              <a:rPr lang="en-US" sz="2000" b="1" dirty="0" smtClean="0">
                <a:solidFill>
                  <a:srgbClr val="00B0F0"/>
                </a:solidFill>
              </a:rPr>
              <a:t>Logical instructions</a:t>
            </a:r>
          </a:p>
          <a:p>
            <a:pPr marL="990600" lvl="1" indent="-533400">
              <a:lnSpc>
                <a:spcPct val="80000"/>
              </a:lnSpc>
              <a:buFont typeface="Wingdings" pitchFamily="2" charset="2"/>
              <a:buAutoNum type="arabicPeriod"/>
            </a:pPr>
            <a:r>
              <a:rPr lang="en-US" sz="2000" b="1" dirty="0" smtClean="0">
                <a:solidFill>
                  <a:srgbClr val="00B0F0"/>
                </a:solidFill>
              </a:rPr>
              <a:t>Shift instructions</a:t>
            </a:r>
          </a:p>
          <a:p>
            <a:pPr marL="990600" lvl="1" indent="-533400">
              <a:lnSpc>
                <a:spcPct val="80000"/>
              </a:lnSpc>
              <a:buFont typeface="Wingdings" pitchFamily="2" charset="2"/>
              <a:buAutoNum type="arabicPeriod"/>
            </a:pPr>
            <a:r>
              <a:rPr lang="en-US" sz="2000" b="1" dirty="0" smtClean="0">
                <a:solidFill>
                  <a:srgbClr val="00B0F0"/>
                </a:solidFill>
              </a:rPr>
              <a:t>Rotate instructions</a:t>
            </a:r>
          </a:p>
          <a:p>
            <a:pPr marL="609600" indent="-609600">
              <a:lnSpc>
                <a:spcPct val="80000"/>
              </a:lnSpc>
              <a:buFont typeface="Wingdings" pitchFamily="2" charset="2"/>
              <a:buChar char="Ø"/>
            </a:pPr>
            <a:endParaRPr lang="en-US" sz="2000" dirty="0" smtClean="0"/>
          </a:p>
          <a:p>
            <a:pPr marL="609600" indent="-609600">
              <a:lnSpc>
                <a:spcPct val="80000"/>
              </a:lnSpc>
              <a:buFont typeface="Wingdings" pitchFamily="2" charset="2"/>
              <a:buChar char="Ø"/>
            </a:pPr>
            <a:r>
              <a:rPr lang="en-US" sz="2000" dirty="0" smtClean="0"/>
              <a:t>The various logical instructions are</a:t>
            </a:r>
          </a:p>
          <a:p>
            <a:pPr marL="609600" indent="-609600">
              <a:lnSpc>
                <a:spcPct val="80000"/>
              </a:lnSpc>
              <a:buFont typeface="Wingdings" pitchFamily="2" charset="2"/>
              <a:buNone/>
            </a:pPr>
            <a:r>
              <a:rPr lang="en-US" sz="2000" dirty="0" smtClean="0"/>
              <a:t>	</a:t>
            </a:r>
            <a:r>
              <a:rPr lang="en-US" sz="2000" b="1" dirty="0" smtClean="0">
                <a:solidFill>
                  <a:srgbClr val="00B0F0"/>
                </a:solidFill>
              </a:rPr>
              <a:t>NOT</a:t>
            </a:r>
          </a:p>
          <a:p>
            <a:pPr marL="609600" indent="-609600">
              <a:lnSpc>
                <a:spcPct val="80000"/>
              </a:lnSpc>
              <a:buFont typeface="Wingdings" pitchFamily="2" charset="2"/>
              <a:buNone/>
            </a:pPr>
            <a:r>
              <a:rPr lang="en-US" sz="2000" b="1" dirty="0" smtClean="0">
                <a:solidFill>
                  <a:srgbClr val="00B0F0"/>
                </a:solidFill>
              </a:rPr>
              <a:t>	AND</a:t>
            </a:r>
          </a:p>
          <a:p>
            <a:pPr marL="609600" indent="-609600">
              <a:lnSpc>
                <a:spcPct val="80000"/>
              </a:lnSpc>
              <a:buFont typeface="Wingdings" pitchFamily="2" charset="2"/>
              <a:buNone/>
            </a:pPr>
            <a:r>
              <a:rPr lang="en-US" sz="2000" b="1" dirty="0" smtClean="0">
                <a:solidFill>
                  <a:srgbClr val="00B0F0"/>
                </a:solidFill>
              </a:rPr>
              <a:t>	OR</a:t>
            </a:r>
          </a:p>
          <a:p>
            <a:pPr marL="609600" indent="-609600">
              <a:lnSpc>
                <a:spcPct val="80000"/>
              </a:lnSpc>
              <a:buFont typeface="Wingdings" pitchFamily="2" charset="2"/>
              <a:buNone/>
            </a:pPr>
            <a:r>
              <a:rPr lang="en-US" sz="2000" b="1" dirty="0" smtClean="0">
                <a:solidFill>
                  <a:srgbClr val="00B0F0"/>
                </a:solidFill>
              </a:rPr>
              <a:t>	XOR</a:t>
            </a:r>
          </a:p>
          <a:p>
            <a:pPr marL="609600" indent="-609600">
              <a:lnSpc>
                <a:spcPct val="80000"/>
              </a:lnSpc>
              <a:buFont typeface="Wingdings" pitchFamily="2" charset="2"/>
              <a:buNone/>
            </a:pPr>
            <a:r>
              <a:rPr lang="en-US" sz="2000" b="1" dirty="0" smtClean="0">
                <a:solidFill>
                  <a:srgbClr val="00B0F0"/>
                </a:solidFill>
              </a:rPr>
              <a:t>	TEST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228600"/>
            <a:ext cx="7772400" cy="914400"/>
          </a:xfrm>
        </p:spPr>
        <p:txBody>
          <a:bodyPr>
            <a:normAutofit fontScale="90000"/>
          </a:bodyPr>
          <a:lstStyle/>
          <a:p>
            <a:pPr fontAlgn="auto">
              <a:spcAft>
                <a:spcPts val="0"/>
              </a:spcAft>
              <a:defRPr/>
            </a:pPr>
            <a:r>
              <a:rPr lang="en-US" sz="2800" smtClean="0"/>
              <a:t>Bit Manipulation Instructions</a:t>
            </a:r>
            <a:br>
              <a:rPr lang="en-US" sz="2800" smtClean="0"/>
            </a:br>
            <a:r>
              <a:rPr lang="en-US" sz="2400" smtClean="0"/>
              <a:t>Logical Instructions</a:t>
            </a:r>
            <a:endParaRPr lang="en-US" sz="2800" smtClean="0"/>
          </a:p>
        </p:txBody>
      </p:sp>
      <p:sp>
        <p:nvSpPr>
          <p:cNvPr id="4915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45059" name="Slide Number Placeholder 5"/>
          <p:cNvSpPr>
            <a:spLocks noGrp="1"/>
          </p:cNvSpPr>
          <p:nvPr>
            <p:ph type="sldNum" sz="quarter" idx="12"/>
          </p:nvPr>
        </p:nvSpPr>
        <p:spPr>
          <a:noFill/>
        </p:spPr>
        <p:txBody>
          <a:bodyPr/>
          <a:lstStyle/>
          <a:p>
            <a:pPr>
              <a:defRPr/>
            </a:pPr>
            <a:fld id="{1D0BB2D8-A5D5-457C-8BD1-763DEB09D3E6}" type="slidenum">
              <a:rPr lang="en-US"/>
              <a:pPr>
                <a:defRPr/>
              </a:pPr>
              <a:t>49</a:t>
            </a:fld>
            <a:endParaRPr lang="en-US"/>
          </a:p>
        </p:txBody>
      </p:sp>
      <p:sp>
        <p:nvSpPr>
          <p:cNvPr id="137219" name="Rectangle 3"/>
          <p:cNvSpPr>
            <a:spLocks noGrp="1" noChangeArrowheads="1"/>
          </p:cNvSpPr>
          <p:nvPr>
            <p:ph sz="quarter" idx="1"/>
          </p:nvPr>
        </p:nvSpPr>
        <p:spPr>
          <a:xfrm>
            <a:off x="609600" y="1295400"/>
            <a:ext cx="7772400" cy="5029200"/>
          </a:xfrm>
        </p:spPr>
        <p:txBody>
          <a:bodyPr/>
          <a:lstStyle/>
          <a:p>
            <a:pPr>
              <a:lnSpc>
                <a:spcPct val="80000"/>
              </a:lnSpc>
              <a:buFont typeface="Wingdings" pitchFamily="2" charset="2"/>
              <a:buChar char="Ø"/>
            </a:pPr>
            <a:r>
              <a:rPr lang="en-US" sz="2000" b="1" dirty="0" smtClean="0">
                <a:solidFill>
                  <a:srgbClr val="00B0F0"/>
                </a:solidFill>
              </a:rPr>
              <a:t>NOT : Complement / Negation </a:t>
            </a:r>
            <a:r>
              <a:rPr lang="en-US" sz="2000" dirty="0" smtClean="0"/>
              <a:t>(Invert each bit of operand)</a:t>
            </a:r>
          </a:p>
          <a:p>
            <a:pPr>
              <a:lnSpc>
                <a:spcPct val="80000"/>
              </a:lnSpc>
              <a:buFont typeface="Wingdings" pitchFamily="2" charset="2"/>
              <a:buNone/>
            </a:pPr>
            <a:r>
              <a:rPr lang="en-US" sz="2000" dirty="0" smtClean="0"/>
              <a:t>	NOT &lt; Destination&gt;</a:t>
            </a:r>
          </a:p>
          <a:p>
            <a:pPr>
              <a:lnSpc>
                <a:spcPct val="80000"/>
              </a:lnSpc>
              <a:buFont typeface="Wingdings" pitchFamily="2" charset="2"/>
              <a:buNone/>
            </a:pPr>
            <a:r>
              <a:rPr lang="en-US" sz="2000" dirty="0" smtClean="0"/>
              <a:t>	The NOT instruction inverts each bit (forms the 1’s complement) of the byte or word at the specified destination.</a:t>
            </a:r>
          </a:p>
          <a:p>
            <a:pPr>
              <a:lnSpc>
                <a:spcPct val="80000"/>
              </a:lnSpc>
              <a:buFont typeface="Wingdings" pitchFamily="2" charset="2"/>
              <a:buNone/>
            </a:pPr>
            <a:r>
              <a:rPr lang="en-US" sz="2000" dirty="0" smtClean="0"/>
              <a:t>	The destination can be a register or a memory location specified by any one of the addressing mode except for immediate addressing mode.</a:t>
            </a:r>
          </a:p>
          <a:p>
            <a:pPr>
              <a:lnSpc>
                <a:spcPct val="80000"/>
              </a:lnSpc>
              <a:buFont typeface="Wingdings" pitchFamily="2" charset="2"/>
              <a:buNone/>
            </a:pPr>
            <a:r>
              <a:rPr lang="en-US" sz="2000" dirty="0" smtClean="0"/>
              <a:t>	No flags are affected by the NOT instruction.</a:t>
            </a:r>
          </a:p>
          <a:p>
            <a:pPr>
              <a:lnSpc>
                <a:spcPct val="80000"/>
              </a:lnSpc>
              <a:buFont typeface="Wingdings" pitchFamily="2" charset="2"/>
              <a:buNone/>
            </a:pPr>
            <a:r>
              <a:rPr lang="en-US" sz="2000" dirty="0" smtClean="0"/>
              <a:t>	Example: NOT  AL</a:t>
            </a:r>
          </a:p>
          <a:p>
            <a:pPr>
              <a:lnSpc>
                <a:spcPct val="80000"/>
              </a:lnSpc>
              <a:buFont typeface="Wingdings" pitchFamily="2" charset="2"/>
              <a:buNone/>
            </a:pPr>
            <a:r>
              <a:rPr lang="en-US" sz="2000" dirty="0" smtClean="0"/>
              <a:t>		       NOT  [AX]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nvPr>
        </p:nvGraphicFramePr>
        <p:xfrm>
          <a:off x="152400" y="162560"/>
          <a:ext cx="8915400" cy="6466840"/>
        </p:xfrm>
        <a:graphic>
          <a:graphicData uri="http://schemas.openxmlformats.org/drawingml/2006/table">
            <a:tbl>
              <a:tblPr firstRow="1" bandRow="1">
                <a:tableStyleId>{5C22544A-7EE6-4342-B048-85BDC9FD1C3A}</a:tableStyleId>
              </a:tblPr>
              <a:tblGrid>
                <a:gridCol w="4457700"/>
                <a:gridCol w="4457700"/>
              </a:tblGrid>
              <a:tr h="370840">
                <a:tc>
                  <a:txBody>
                    <a:bodyPr/>
                    <a:lstStyle/>
                    <a:p>
                      <a:pPr algn="ctr"/>
                      <a:r>
                        <a:rPr lang="en-US" sz="1400" dirty="0" smtClean="0"/>
                        <a:t>SYNTAX</a:t>
                      </a:r>
                      <a:endParaRPr lang="en-US" sz="1400" dirty="0"/>
                    </a:p>
                  </a:txBody>
                  <a:tcPr/>
                </a:tc>
                <a:tc>
                  <a:txBody>
                    <a:bodyPr/>
                    <a:lstStyle/>
                    <a:p>
                      <a:pPr algn="ctr"/>
                      <a:r>
                        <a:rPr lang="en-US" sz="1400" dirty="0" smtClean="0"/>
                        <a:t>ACTION PERFORMED</a:t>
                      </a:r>
                      <a:endParaRPr lang="en-US" sz="1400" dirty="0"/>
                    </a:p>
                  </a:txBody>
                  <a:tcPr/>
                </a:tc>
              </a:tr>
              <a:tr h="314960">
                <a:tc>
                  <a:txBody>
                    <a:bodyPr/>
                    <a:lstStyle/>
                    <a:p>
                      <a:pPr algn="ctr"/>
                      <a:r>
                        <a:rPr lang="en-US" sz="1600" dirty="0" smtClean="0"/>
                        <a:t>MOV  Destination, Source</a:t>
                      </a:r>
                      <a:endParaRPr lang="en-US" sz="1600" dirty="0"/>
                    </a:p>
                  </a:txBody>
                  <a:tcPr/>
                </a:tc>
                <a:tc>
                  <a:txBody>
                    <a:bodyPr/>
                    <a:lstStyle/>
                    <a:p>
                      <a:r>
                        <a:rPr lang="en-US" sz="1400" dirty="0" smtClean="0"/>
                        <a:t>DATA IS COPIED FROM SOURCE TO DESTINATION</a:t>
                      </a:r>
                      <a:endParaRPr lang="en-US" sz="1400" dirty="0"/>
                    </a:p>
                  </a:txBody>
                  <a:tcPr/>
                </a:tc>
              </a:tr>
              <a:tr h="284480">
                <a:tc>
                  <a:txBody>
                    <a:bodyPr/>
                    <a:lstStyle/>
                    <a:p>
                      <a:pPr algn="ctr"/>
                      <a:r>
                        <a:rPr lang="en-US" sz="1600" dirty="0" smtClean="0"/>
                        <a:t>PUSH Source</a:t>
                      </a:r>
                      <a:endParaRPr lang="en-US" sz="1600" dirty="0"/>
                    </a:p>
                  </a:txBody>
                  <a:tcPr/>
                </a:tc>
                <a:tc>
                  <a:txBody>
                    <a:bodyPr/>
                    <a:lstStyle/>
                    <a:p>
                      <a:r>
                        <a:rPr lang="en-US" sz="1400" dirty="0" smtClean="0"/>
                        <a:t> 2-BYTES IS COPIED FROM SOURCE TO STACK</a:t>
                      </a:r>
                      <a:endParaRPr lang="en-US" sz="1400" dirty="0"/>
                    </a:p>
                  </a:txBody>
                  <a:tcPr/>
                </a:tc>
              </a:tr>
              <a:tr h="330200">
                <a:tc>
                  <a:txBody>
                    <a:bodyPr/>
                    <a:lstStyle/>
                    <a:p>
                      <a:pPr algn="ctr"/>
                      <a:r>
                        <a:rPr lang="en-US" sz="1600" dirty="0" smtClean="0"/>
                        <a:t>POP Destination</a:t>
                      </a:r>
                      <a:endParaRPr lang="en-US" sz="1600" dirty="0"/>
                    </a:p>
                  </a:txBody>
                  <a:tcPr/>
                </a:tc>
                <a:tc>
                  <a:txBody>
                    <a:bodyPr/>
                    <a:lstStyle/>
                    <a:p>
                      <a:r>
                        <a:rPr lang="en-US" sz="1400" dirty="0" smtClean="0"/>
                        <a:t> 2-BYTES IS COPIED FROM  STACK TO DESTIANATION</a:t>
                      </a:r>
                      <a:endParaRPr lang="en-US" sz="1400" dirty="0"/>
                    </a:p>
                  </a:txBody>
                  <a:tcPr/>
                </a:tc>
              </a:tr>
              <a:tr h="223520">
                <a:tc>
                  <a:txBody>
                    <a:bodyPr/>
                    <a:lstStyle/>
                    <a:p>
                      <a:pPr algn="ctr"/>
                      <a:r>
                        <a:rPr lang="en-US" sz="1600" dirty="0" smtClean="0"/>
                        <a:t>PUSHF</a:t>
                      </a:r>
                      <a:endParaRPr lang="en-US" sz="1600" dirty="0"/>
                    </a:p>
                  </a:txBody>
                  <a:tcPr/>
                </a:tc>
                <a:tc>
                  <a:txBody>
                    <a:bodyPr/>
                    <a:lstStyle/>
                    <a:p>
                      <a:r>
                        <a:rPr lang="en-US" sz="1400" dirty="0" smtClean="0"/>
                        <a:t>COPIES</a:t>
                      </a:r>
                      <a:r>
                        <a:rPr lang="en-US" sz="1400" baseline="0" dirty="0" smtClean="0"/>
                        <a:t> FLAG REGISTER ON TO STACK</a:t>
                      </a:r>
                      <a:endParaRPr lang="en-US" sz="1400" dirty="0"/>
                    </a:p>
                  </a:txBody>
                  <a:tcPr/>
                </a:tc>
              </a:tr>
              <a:tr h="269240">
                <a:tc>
                  <a:txBody>
                    <a:bodyPr/>
                    <a:lstStyle/>
                    <a:p>
                      <a:pPr algn="ctr"/>
                      <a:r>
                        <a:rPr lang="en-US" sz="1600" dirty="0" smtClean="0"/>
                        <a:t>POPF</a:t>
                      </a:r>
                      <a:endParaRPr lang="en-US" sz="1600" dirty="0"/>
                    </a:p>
                  </a:txBody>
                  <a:tcPr/>
                </a:tc>
                <a:tc>
                  <a:txBody>
                    <a:bodyPr/>
                    <a:lstStyle/>
                    <a:p>
                      <a:r>
                        <a:rPr lang="en-US" sz="1400" dirty="0" smtClean="0"/>
                        <a:t>COPIES 2-BYTES FROM TOP OF STACK TO FLAG REGISTER</a:t>
                      </a:r>
                      <a:r>
                        <a:rPr lang="en-US" sz="1400" baseline="0" dirty="0" smtClean="0"/>
                        <a:t> </a:t>
                      </a:r>
                      <a:endParaRPr lang="en-US" sz="1400" dirty="0"/>
                    </a:p>
                  </a:txBody>
                  <a:tcPr/>
                </a:tc>
              </a:tr>
              <a:tr h="314960">
                <a:tc>
                  <a:txBody>
                    <a:bodyPr/>
                    <a:lstStyle/>
                    <a:p>
                      <a:pPr algn="ctr"/>
                      <a:r>
                        <a:rPr lang="en-US" sz="1600" dirty="0" smtClean="0"/>
                        <a:t>XCHG Operand1,</a:t>
                      </a:r>
                      <a:r>
                        <a:rPr lang="en-US" sz="1600" baseline="0" dirty="0" smtClean="0"/>
                        <a:t> Operand2</a:t>
                      </a:r>
                      <a:endParaRPr lang="en-US" sz="1600" dirty="0"/>
                    </a:p>
                  </a:txBody>
                  <a:tcPr/>
                </a:tc>
                <a:tc>
                  <a:txBody>
                    <a:bodyPr/>
                    <a:lstStyle/>
                    <a:p>
                      <a:r>
                        <a:rPr lang="en-US" sz="1400" dirty="0" smtClean="0"/>
                        <a:t>EXCHANGE DATA STORED</a:t>
                      </a:r>
                      <a:r>
                        <a:rPr lang="en-US" sz="1400" baseline="0" dirty="0" smtClean="0"/>
                        <a:t> IN OPR1 &amp; OPR2</a:t>
                      </a:r>
                      <a:endParaRPr lang="en-US" sz="1400" dirty="0"/>
                    </a:p>
                  </a:txBody>
                  <a:tcPr/>
                </a:tc>
              </a:tr>
              <a:tr h="284480">
                <a:tc>
                  <a:txBody>
                    <a:bodyPr/>
                    <a:lstStyle/>
                    <a:p>
                      <a:pPr algn="ctr"/>
                      <a:r>
                        <a:rPr lang="en-US" sz="1600" dirty="0" smtClean="0"/>
                        <a:t>XLAT</a:t>
                      </a:r>
                      <a:endParaRPr lang="en-US" sz="1600" dirty="0"/>
                    </a:p>
                  </a:txBody>
                  <a:tcPr/>
                </a:tc>
                <a:tc>
                  <a:txBody>
                    <a:bodyPr/>
                    <a:lstStyle/>
                    <a:p>
                      <a:r>
                        <a:rPr lang="en-US" sz="1400" dirty="0" smtClean="0"/>
                        <a:t>TRANSLATE</a:t>
                      </a:r>
                      <a:r>
                        <a:rPr lang="en-US" sz="1400" baseline="0" dirty="0" smtClean="0"/>
                        <a:t> A BYTE FROM ONE CODE TO ANOTHER</a:t>
                      </a:r>
                      <a:endParaRPr lang="en-US" sz="1400" dirty="0"/>
                    </a:p>
                  </a:txBody>
                  <a:tcPr/>
                </a:tc>
              </a:tr>
              <a:tr h="330200">
                <a:tc>
                  <a:txBody>
                    <a:bodyPr/>
                    <a:lstStyle/>
                    <a:p>
                      <a:pPr algn="ctr"/>
                      <a:r>
                        <a:rPr lang="en-US" sz="1600" dirty="0" smtClean="0"/>
                        <a:t>LEA Register, Source</a:t>
                      </a:r>
                      <a:endParaRPr lang="en-US" sz="1600" dirty="0"/>
                    </a:p>
                  </a:txBody>
                  <a:tcPr/>
                </a:tc>
                <a:tc>
                  <a:txBody>
                    <a:bodyPr/>
                    <a:lstStyle/>
                    <a:p>
                      <a:r>
                        <a:rPr lang="en-US" sz="1400" dirty="0" smtClean="0"/>
                        <a:t>LOADS EA</a:t>
                      </a:r>
                      <a:r>
                        <a:rPr lang="en-US" sz="1400" baseline="0" dirty="0" smtClean="0"/>
                        <a:t> FROM SOURCE TO REGISTER</a:t>
                      </a:r>
                      <a:endParaRPr lang="en-US" sz="1400" dirty="0"/>
                    </a:p>
                  </a:txBody>
                  <a:tcPr/>
                </a:tc>
              </a:tr>
              <a:tr h="452120">
                <a:tc>
                  <a:txBody>
                    <a:bodyPr/>
                    <a:lstStyle/>
                    <a:p>
                      <a:pPr algn="ctr"/>
                      <a:r>
                        <a:rPr lang="en-US" sz="1600" dirty="0" smtClean="0"/>
                        <a:t>LDS Register, Memory</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LOADS  TWO </a:t>
                      </a:r>
                      <a:r>
                        <a:rPr lang="en-US" sz="1400" baseline="0" dirty="0" smtClean="0"/>
                        <a:t> 2 CONSECTIVE WORDS FROM  MEMORY  TO REGISTER &amp; DS</a:t>
                      </a:r>
                      <a:endParaRPr lang="en-US" sz="1400" dirty="0"/>
                    </a:p>
                  </a:txBody>
                  <a:tcPr/>
                </a:tc>
              </a:tr>
              <a:tr h="467360">
                <a:tc>
                  <a:txBody>
                    <a:bodyPr/>
                    <a:lstStyle/>
                    <a:p>
                      <a:pPr algn="ctr"/>
                      <a:r>
                        <a:rPr lang="en-US" sz="1600" dirty="0" smtClean="0"/>
                        <a:t>LES  Register, Memory</a:t>
                      </a:r>
                      <a:endParaRPr lang="en-US" sz="1600" dirty="0"/>
                    </a:p>
                  </a:txBody>
                  <a:tcPr/>
                </a:tc>
                <a:tc>
                  <a:txBody>
                    <a:bodyPr/>
                    <a:lstStyle/>
                    <a:p>
                      <a:r>
                        <a:rPr lang="en-US" sz="1400" dirty="0" smtClean="0"/>
                        <a:t>LOADS  TWO </a:t>
                      </a:r>
                      <a:r>
                        <a:rPr lang="en-US" sz="1400" baseline="0" dirty="0" smtClean="0"/>
                        <a:t> 2 CONSECTIVE WORDS FROM  MEMORY  TO REGISTER &amp; ES</a:t>
                      </a:r>
                      <a:endParaRPr lang="en-US" sz="1400" dirty="0"/>
                    </a:p>
                  </a:txBody>
                  <a:tcPr/>
                </a:tc>
              </a:tr>
              <a:tr h="254000">
                <a:tc>
                  <a:txBody>
                    <a:bodyPr/>
                    <a:lstStyle/>
                    <a:p>
                      <a:pPr algn="ctr"/>
                      <a:r>
                        <a:rPr lang="en-US" sz="1600" dirty="0" smtClean="0"/>
                        <a:t>IN AL,PORT</a:t>
                      </a:r>
                      <a:endParaRPr lang="en-US" sz="1600" dirty="0"/>
                    </a:p>
                  </a:txBody>
                  <a:tcPr/>
                </a:tc>
                <a:tc>
                  <a:txBody>
                    <a:bodyPr/>
                    <a:lstStyle/>
                    <a:p>
                      <a:r>
                        <a:rPr lang="en-US" sz="1400" dirty="0" smtClean="0"/>
                        <a:t>ONE BYTE IS COPIED FROM SPECIFIED PORT TO AL</a:t>
                      </a:r>
                      <a:endParaRPr lang="en-US" sz="1400" dirty="0"/>
                    </a:p>
                  </a:txBody>
                  <a:tcPr/>
                </a:tc>
              </a:tr>
              <a:tr h="299720">
                <a:tc>
                  <a:txBody>
                    <a:bodyPr/>
                    <a:lstStyle/>
                    <a:p>
                      <a:pPr algn="ctr"/>
                      <a:r>
                        <a:rPr lang="en-US" sz="1600" dirty="0" smtClean="0"/>
                        <a:t>IN AX,DX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ONE BYTE IS COPIED FROM SPECIFIED PORT  IN DX TO AX</a:t>
                      </a:r>
                      <a:endParaRPr lang="en-US" sz="1400" dirty="0"/>
                    </a:p>
                  </a:txBody>
                  <a:tcPr/>
                </a:tc>
              </a:tr>
              <a:tr h="269240">
                <a:tc>
                  <a:txBody>
                    <a:bodyPr/>
                    <a:lstStyle/>
                    <a:p>
                      <a:pPr algn="ctr"/>
                      <a:r>
                        <a:rPr lang="en-US" sz="1600" dirty="0" smtClean="0"/>
                        <a:t>OUT PORT,AL</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ONE BYTE FROM AL</a:t>
                      </a:r>
                      <a:r>
                        <a:rPr lang="en-US" sz="1400" baseline="0" dirty="0" smtClean="0"/>
                        <a:t> </a:t>
                      </a:r>
                      <a:r>
                        <a:rPr lang="en-US" sz="1400" dirty="0" smtClean="0"/>
                        <a:t> IS COPIED</a:t>
                      </a:r>
                      <a:r>
                        <a:rPr lang="en-US" sz="1400" baseline="0" dirty="0" smtClean="0"/>
                        <a:t> IN TO</a:t>
                      </a:r>
                      <a:r>
                        <a:rPr lang="en-US" sz="1400" dirty="0" smtClean="0"/>
                        <a:t> SPECIFIED PORT </a:t>
                      </a:r>
                      <a:endParaRPr lang="en-US" sz="1400" dirty="0"/>
                    </a:p>
                  </a:txBody>
                  <a:tcPr/>
                </a:tc>
              </a:tr>
              <a:tr h="467360">
                <a:tc>
                  <a:txBody>
                    <a:bodyPr/>
                    <a:lstStyle/>
                    <a:p>
                      <a:pPr algn="ctr"/>
                      <a:r>
                        <a:rPr lang="en-US" sz="1600" dirty="0" smtClean="0"/>
                        <a:t>OUT DX,AX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ONE BYTE FROM AL</a:t>
                      </a:r>
                      <a:r>
                        <a:rPr lang="en-US" sz="1400" baseline="0" dirty="0" smtClean="0"/>
                        <a:t> </a:t>
                      </a:r>
                      <a:r>
                        <a:rPr lang="en-US" sz="1400" dirty="0" smtClean="0"/>
                        <a:t> IS COPIED</a:t>
                      </a:r>
                      <a:r>
                        <a:rPr lang="en-US" sz="1400" baseline="0" dirty="0" smtClean="0"/>
                        <a:t> IN TO</a:t>
                      </a:r>
                      <a:r>
                        <a:rPr lang="en-US" sz="1400" dirty="0" smtClean="0"/>
                        <a:t> PORT SPECIFIED</a:t>
                      </a:r>
                      <a:r>
                        <a:rPr lang="en-US" sz="1400" baseline="0" dirty="0" smtClean="0"/>
                        <a:t> IN DX</a:t>
                      </a:r>
                      <a:r>
                        <a:rPr lang="en-US" sz="1400" dirty="0" smtClean="0"/>
                        <a:t>  </a:t>
                      </a:r>
                      <a:endParaRPr lang="en-US" sz="1400" dirty="0"/>
                    </a:p>
                  </a:txBody>
                  <a:tcPr/>
                </a:tc>
              </a:tr>
              <a:tr h="330200">
                <a:tc>
                  <a:txBody>
                    <a:bodyPr/>
                    <a:lstStyle/>
                    <a:p>
                      <a:pPr algn="ctr"/>
                      <a:r>
                        <a:rPr lang="en-US" sz="1600" dirty="0" smtClean="0"/>
                        <a:t>LAHF</a:t>
                      </a:r>
                      <a:endParaRPr lang="en-US" sz="1600" dirty="0"/>
                    </a:p>
                  </a:txBody>
                  <a:tcPr/>
                </a:tc>
                <a:tc>
                  <a:txBody>
                    <a:bodyPr/>
                    <a:lstStyle/>
                    <a:p>
                      <a:r>
                        <a:rPr lang="en-US" sz="1400" dirty="0" smtClean="0"/>
                        <a:t>COPY</a:t>
                      </a:r>
                      <a:r>
                        <a:rPr lang="en-US" sz="1400" baseline="0" dirty="0" smtClean="0"/>
                        <a:t> THE LOWER BYTE FROM FLAG REGISTER TO AH</a:t>
                      </a:r>
                      <a:endParaRPr lang="en-US" sz="1400" dirty="0" smtClean="0"/>
                    </a:p>
                  </a:txBody>
                  <a:tcPr/>
                </a:tc>
              </a:tr>
              <a:tr h="452120">
                <a:tc>
                  <a:txBody>
                    <a:bodyPr/>
                    <a:lstStyle/>
                    <a:p>
                      <a:pPr algn="ctr"/>
                      <a:r>
                        <a:rPr lang="en-US" sz="1600" dirty="0" smtClean="0"/>
                        <a:t>SAHF</a:t>
                      </a:r>
                      <a:endParaRPr lang="en-US" sz="1600" dirty="0"/>
                    </a:p>
                  </a:txBody>
                  <a:tcPr/>
                </a:tc>
                <a:tc>
                  <a:txBody>
                    <a:bodyPr/>
                    <a:lstStyle/>
                    <a:p>
                      <a:r>
                        <a:rPr lang="en-US" sz="1400" dirty="0" smtClean="0"/>
                        <a:t>COPY THE BYTE FROM AH TO LOWER</a:t>
                      </a:r>
                      <a:r>
                        <a:rPr lang="en-US" sz="1400" baseline="0" dirty="0" smtClean="0"/>
                        <a:t> BYTE OF FLAG REGISTER</a:t>
                      </a:r>
                      <a:endParaRPr lang="en-US" sz="1400" dirty="0" smtClean="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228600"/>
            <a:ext cx="7696200" cy="838200"/>
          </a:xfrm>
        </p:spPr>
        <p:txBody>
          <a:bodyPr>
            <a:normAutofit fontScale="90000"/>
          </a:bodyPr>
          <a:lstStyle/>
          <a:p>
            <a:pPr fontAlgn="auto">
              <a:spcAft>
                <a:spcPts val="0"/>
              </a:spcAft>
              <a:defRPr/>
            </a:pPr>
            <a:r>
              <a:rPr lang="en-US" sz="2800" smtClean="0"/>
              <a:t>Bit Manipulation Instructions</a:t>
            </a:r>
            <a:br>
              <a:rPr lang="en-US" sz="2800" smtClean="0"/>
            </a:br>
            <a:r>
              <a:rPr lang="en-US" sz="2400" smtClean="0"/>
              <a:t>Logical Instructions</a:t>
            </a:r>
          </a:p>
        </p:txBody>
      </p:sp>
      <p:sp>
        <p:nvSpPr>
          <p:cNvPr id="5017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46083" name="Slide Number Placeholder 5"/>
          <p:cNvSpPr>
            <a:spLocks noGrp="1"/>
          </p:cNvSpPr>
          <p:nvPr>
            <p:ph type="sldNum" sz="quarter" idx="12"/>
          </p:nvPr>
        </p:nvSpPr>
        <p:spPr>
          <a:noFill/>
        </p:spPr>
        <p:txBody>
          <a:bodyPr/>
          <a:lstStyle/>
          <a:p>
            <a:pPr>
              <a:defRPr/>
            </a:pPr>
            <a:fld id="{F1E8B2D0-42EB-4E6A-A63E-5F9565767AF7}" type="slidenum">
              <a:rPr lang="en-US"/>
              <a:pPr>
                <a:defRPr/>
              </a:pPr>
              <a:t>50</a:t>
            </a:fld>
            <a:endParaRPr lang="en-US"/>
          </a:p>
        </p:txBody>
      </p:sp>
      <p:sp>
        <p:nvSpPr>
          <p:cNvPr id="139267" name="Rectangle 3"/>
          <p:cNvSpPr>
            <a:spLocks noGrp="1" noChangeArrowheads="1"/>
          </p:cNvSpPr>
          <p:nvPr>
            <p:ph sz="quarter" idx="1"/>
          </p:nvPr>
        </p:nvSpPr>
        <p:spPr>
          <a:xfrm>
            <a:off x="457200" y="1143000"/>
            <a:ext cx="8305800" cy="5181600"/>
          </a:xfrm>
        </p:spPr>
        <p:txBody>
          <a:bodyPr/>
          <a:lstStyle/>
          <a:p>
            <a:pPr>
              <a:lnSpc>
                <a:spcPct val="80000"/>
              </a:lnSpc>
              <a:buFont typeface="Wingdings" pitchFamily="2" charset="2"/>
              <a:buChar char="Ø"/>
            </a:pPr>
            <a:r>
              <a:rPr lang="en-US" sz="2000" b="1" dirty="0" smtClean="0">
                <a:solidFill>
                  <a:srgbClr val="00B0F0"/>
                </a:solidFill>
              </a:rPr>
              <a:t>AND : Logical AND</a:t>
            </a:r>
            <a:r>
              <a:rPr lang="en-US" sz="2000" dirty="0" smtClean="0"/>
              <a:t> of corresponding bits of two operands</a:t>
            </a:r>
          </a:p>
          <a:p>
            <a:pPr>
              <a:lnSpc>
                <a:spcPct val="80000"/>
              </a:lnSpc>
              <a:buFont typeface="Wingdings" pitchFamily="2" charset="2"/>
              <a:buNone/>
            </a:pPr>
            <a:r>
              <a:rPr lang="en-US" sz="2000" dirty="0" smtClean="0"/>
              <a:t>	AND &lt;Destination&gt; , &lt;Source&gt;</a:t>
            </a:r>
          </a:p>
          <a:p>
            <a:pPr>
              <a:lnSpc>
                <a:spcPct val="80000"/>
              </a:lnSpc>
              <a:buFont typeface="Wingdings" pitchFamily="2" charset="2"/>
              <a:buNone/>
            </a:pPr>
            <a:r>
              <a:rPr lang="en-US" sz="2000" dirty="0" smtClean="0"/>
              <a:t>	This instruction ANDs each bit in a source byte or word (which might be  a register or a memory location or an immediate data) with the same number bit in a destination (which might be a register or a memory location) byte or word.</a:t>
            </a:r>
          </a:p>
          <a:p>
            <a:pPr>
              <a:lnSpc>
                <a:spcPct val="80000"/>
              </a:lnSpc>
              <a:buFont typeface="Wingdings" pitchFamily="2" charset="2"/>
              <a:buNone/>
            </a:pPr>
            <a:r>
              <a:rPr lang="en-US" sz="2000" dirty="0" smtClean="0"/>
              <a:t>	The result is stored in destination operand. At least one of the operands should be a register or an memory location , but both the operands cannot be memory locations or immediate operands and also immediate operand cannot be a destination operand.</a:t>
            </a:r>
          </a:p>
          <a:p>
            <a:pPr>
              <a:lnSpc>
                <a:spcPct val="80000"/>
              </a:lnSpc>
              <a:buFont typeface="Wingdings" pitchFamily="2" charset="2"/>
              <a:buNone/>
            </a:pPr>
            <a:r>
              <a:rPr lang="en-US" sz="2000" dirty="0" smtClean="0"/>
              <a:t>	The AND operation gives output 1 only when both the inputs are high.</a:t>
            </a:r>
          </a:p>
          <a:p>
            <a:pPr>
              <a:lnSpc>
                <a:spcPct val="80000"/>
              </a:lnSpc>
              <a:buFont typeface="Wingdings" pitchFamily="2" charset="2"/>
              <a:buNone/>
            </a:pPr>
            <a:r>
              <a:rPr lang="en-US" sz="2000" dirty="0" smtClean="0"/>
              <a:t>	AND AX , 0008H (let [AX] = 4567H</a:t>
            </a:r>
          </a:p>
          <a:p>
            <a:pPr>
              <a:lnSpc>
                <a:spcPct val="80000"/>
              </a:lnSpc>
              <a:buFont typeface="Wingdings" pitchFamily="2" charset="2"/>
              <a:buNone/>
            </a:pPr>
            <a:r>
              <a:rPr lang="en-US" sz="1600" dirty="0" smtClean="0"/>
              <a:t>	</a:t>
            </a:r>
            <a:r>
              <a:rPr lang="en-US" sz="2000" dirty="0" smtClean="0"/>
              <a:t>4567 =  0100 0101 0110 0111	; 0008 = 0000 0000 0000 1000</a:t>
            </a:r>
          </a:p>
          <a:p>
            <a:pPr>
              <a:lnSpc>
                <a:spcPct val="80000"/>
              </a:lnSpc>
              <a:buFont typeface="Wingdings" pitchFamily="2" charset="2"/>
              <a:buNone/>
            </a:pPr>
            <a:r>
              <a:rPr lang="en-US" sz="2000" dirty="0" smtClean="0"/>
              <a:t>	</a:t>
            </a:r>
            <a:r>
              <a:rPr lang="en-US" sz="2000" dirty="0" smtClean="0">
                <a:sym typeface="Symbol" pitchFamily="18" charset="2"/>
              </a:rPr>
              <a:t> 4567 AND 0008 </a:t>
            </a:r>
            <a:r>
              <a:rPr lang="en-US" sz="2000" dirty="0" smtClean="0">
                <a:sym typeface="Wingdings" pitchFamily="2" charset="2"/>
              </a:rPr>
              <a:t> 0  1 0  0    0 1  0 1    0  1 1 0    0 1  1 1</a:t>
            </a:r>
          </a:p>
          <a:p>
            <a:pPr>
              <a:lnSpc>
                <a:spcPct val="80000"/>
              </a:lnSpc>
              <a:buFont typeface="Wingdings" pitchFamily="2" charset="2"/>
              <a:buNone/>
            </a:pPr>
            <a:r>
              <a:rPr lang="en-US" sz="2000" dirty="0" smtClean="0">
                <a:sym typeface="Wingdings" pitchFamily="2" charset="2"/>
              </a:rPr>
              <a:t>			AND     </a:t>
            </a:r>
            <a:r>
              <a:rPr lang="en-US" sz="2000" dirty="0" smtClean="0">
                <a:sym typeface="Symbol" pitchFamily="18" charset="2"/>
              </a:rPr>
              <a:t>                       </a:t>
            </a: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0 0  0 0     0 0  0 0    0  0 0 0    1 0  0 0</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0 0  0 0     0 0  0 0    0  0 0 0    1 0  0 0 = 0008H</a:t>
            </a:r>
          </a:p>
        </p:txBody>
      </p:sp>
      <p:sp>
        <p:nvSpPr>
          <p:cNvPr id="139268" name="Line 4"/>
          <p:cNvSpPr>
            <a:spLocks noChangeShapeType="1"/>
          </p:cNvSpPr>
          <p:nvPr/>
        </p:nvSpPr>
        <p:spPr bwMode="auto">
          <a:xfrm>
            <a:off x="3124200" y="5791200"/>
            <a:ext cx="4343400" cy="0"/>
          </a:xfrm>
          <a:prstGeom prst="line">
            <a:avLst/>
          </a:prstGeom>
          <a:noFill/>
          <a:ln w="9525">
            <a:solidFill>
              <a:schemeClr val="tx1"/>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228600"/>
            <a:ext cx="7696200" cy="838200"/>
          </a:xfrm>
        </p:spPr>
        <p:txBody>
          <a:bodyPr>
            <a:normAutofit fontScale="90000"/>
          </a:bodyPr>
          <a:lstStyle/>
          <a:p>
            <a:pPr fontAlgn="auto">
              <a:spcAft>
                <a:spcPts val="0"/>
              </a:spcAft>
              <a:defRPr/>
            </a:pPr>
            <a:r>
              <a:rPr lang="en-US" sz="2800" smtClean="0"/>
              <a:t>Bit Manipulation Instructions</a:t>
            </a:r>
            <a:br>
              <a:rPr lang="en-US" sz="2800" smtClean="0"/>
            </a:br>
            <a:r>
              <a:rPr lang="en-US" sz="2400" smtClean="0"/>
              <a:t>Logical Instructions</a:t>
            </a:r>
          </a:p>
        </p:txBody>
      </p:sp>
      <p:sp>
        <p:nvSpPr>
          <p:cNvPr id="5120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47107" name="Slide Number Placeholder 5"/>
          <p:cNvSpPr>
            <a:spLocks noGrp="1"/>
          </p:cNvSpPr>
          <p:nvPr>
            <p:ph type="sldNum" sz="quarter" idx="12"/>
          </p:nvPr>
        </p:nvSpPr>
        <p:spPr>
          <a:noFill/>
        </p:spPr>
        <p:txBody>
          <a:bodyPr/>
          <a:lstStyle/>
          <a:p>
            <a:pPr>
              <a:defRPr/>
            </a:pPr>
            <a:fld id="{522F8F49-99EE-4B96-A2BA-CC43B8A03875}" type="slidenum">
              <a:rPr lang="en-US"/>
              <a:pPr>
                <a:defRPr/>
              </a:pPr>
              <a:t>51</a:t>
            </a:fld>
            <a:endParaRPr lang="en-US"/>
          </a:p>
        </p:txBody>
      </p:sp>
      <p:sp>
        <p:nvSpPr>
          <p:cNvPr id="151555" name="Rectangle 3"/>
          <p:cNvSpPr>
            <a:spLocks noGrp="1" noChangeArrowheads="1"/>
          </p:cNvSpPr>
          <p:nvPr>
            <p:ph sz="quarter" idx="1"/>
          </p:nvPr>
        </p:nvSpPr>
        <p:spPr>
          <a:xfrm>
            <a:off x="457200" y="1143000"/>
            <a:ext cx="8305800" cy="5181600"/>
          </a:xfrm>
        </p:spPr>
        <p:txBody>
          <a:bodyPr/>
          <a:lstStyle/>
          <a:p>
            <a:pPr>
              <a:lnSpc>
                <a:spcPct val="80000"/>
              </a:lnSpc>
              <a:buFont typeface="Wingdings" pitchFamily="2" charset="2"/>
              <a:buChar char="Ø"/>
            </a:pPr>
            <a:r>
              <a:rPr lang="en-US" sz="2000" b="1" dirty="0" smtClean="0">
                <a:solidFill>
                  <a:srgbClr val="00B0F0"/>
                </a:solidFill>
              </a:rPr>
              <a:t>OR : Logical OR </a:t>
            </a:r>
            <a:r>
              <a:rPr lang="en-US" sz="2000" dirty="0" smtClean="0"/>
              <a:t>of corresponding bits of two operands</a:t>
            </a:r>
          </a:p>
          <a:p>
            <a:pPr>
              <a:lnSpc>
                <a:spcPct val="80000"/>
              </a:lnSpc>
              <a:buFont typeface="Wingdings" pitchFamily="2" charset="2"/>
              <a:buNone/>
            </a:pPr>
            <a:r>
              <a:rPr lang="en-US" sz="2000" dirty="0" smtClean="0"/>
              <a:t>	OR &lt;Destination&gt; , &lt;Source&gt;</a:t>
            </a:r>
          </a:p>
          <a:p>
            <a:pPr>
              <a:lnSpc>
                <a:spcPct val="80000"/>
              </a:lnSpc>
              <a:buFont typeface="Wingdings" pitchFamily="2" charset="2"/>
              <a:buNone/>
            </a:pPr>
            <a:r>
              <a:rPr lang="en-US" sz="2000" dirty="0" smtClean="0"/>
              <a:t>	This instruction ORs each bit in a source byte or word (which might be  a register or a memory location or an immediate data) with the same number bit in a destination (which might be a register or a memory location) byte or word.</a:t>
            </a:r>
          </a:p>
          <a:p>
            <a:pPr>
              <a:lnSpc>
                <a:spcPct val="80000"/>
              </a:lnSpc>
              <a:buFont typeface="Wingdings" pitchFamily="2" charset="2"/>
              <a:buNone/>
            </a:pPr>
            <a:r>
              <a:rPr lang="en-US" sz="2000" dirty="0" smtClean="0"/>
              <a:t>	The result is stored in destination operand. At least one of the operands should be a register or an memory location , but both the operands cannot be memory locations or immediate operands and also immediate operand cannot be a destination operand.</a:t>
            </a:r>
          </a:p>
          <a:p>
            <a:pPr>
              <a:lnSpc>
                <a:spcPct val="80000"/>
              </a:lnSpc>
              <a:buFont typeface="Wingdings" pitchFamily="2" charset="2"/>
              <a:buNone/>
            </a:pPr>
            <a:r>
              <a:rPr lang="en-US" sz="2000" dirty="0" smtClean="0"/>
              <a:t>	 The OR operation gives output 1 when any one of the inputs are high.</a:t>
            </a:r>
          </a:p>
          <a:p>
            <a:pPr>
              <a:lnSpc>
                <a:spcPct val="80000"/>
              </a:lnSpc>
              <a:buFont typeface="Wingdings" pitchFamily="2" charset="2"/>
              <a:buNone/>
            </a:pPr>
            <a:r>
              <a:rPr lang="en-US" sz="2000" dirty="0" smtClean="0"/>
              <a:t>	OR AX , 0008H (let [AX] = 4567H</a:t>
            </a:r>
          </a:p>
          <a:p>
            <a:pPr>
              <a:lnSpc>
                <a:spcPct val="80000"/>
              </a:lnSpc>
              <a:buFont typeface="Wingdings" pitchFamily="2" charset="2"/>
              <a:buNone/>
            </a:pPr>
            <a:r>
              <a:rPr lang="en-US" sz="1600" dirty="0" smtClean="0"/>
              <a:t>	</a:t>
            </a:r>
            <a:r>
              <a:rPr lang="en-US" sz="2000" dirty="0" smtClean="0"/>
              <a:t>4567 =  0100 0101 0110 0111	; 0008 = 0000 0000 0000 1000</a:t>
            </a:r>
          </a:p>
          <a:p>
            <a:pPr>
              <a:lnSpc>
                <a:spcPct val="80000"/>
              </a:lnSpc>
              <a:buFont typeface="Wingdings" pitchFamily="2" charset="2"/>
              <a:buNone/>
            </a:pPr>
            <a:r>
              <a:rPr lang="en-US" sz="2000" dirty="0" smtClean="0"/>
              <a:t>	</a:t>
            </a:r>
            <a:r>
              <a:rPr lang="en-US" sz="2000" dirty="0" smtClean="0">
                <a:sym typeface="Symbol" pitchFamily="18" charset="2"/>
              </a:rPr>
              <a:t> 4567   OR  0008 </a:t>
            </a:r>
            <a:r>
              <a:rPr lang="en-US" sz="2000" dirty="0" smtClean="0">
                <a:sym typeface="Wingdings" pitchFamily="2" charset="2"/>
              </a:rPr>
              <a:t> 0  1 0  0    0 1 0 1     0  1 1 0    0 1  1 1</a:t>
            </a:r>
          </a:p>
          <a:p>
            <a:pPr>
              <a:lnSpc>
                <a:spcPct val="80000"/>
              </a:lnSpc>
              <a:buFont typeface="Wingdings" pitchFamily="2" charset="2"/>
              <a:buNone/>
            </a:pPr>
            <a:r>
              <a:rPr lang="en-US" sz="2000" dirty="0" smtClean="0">
                <a:sym typeface="Wingdings" pitchFamily="2" charset="2"/>
              </a:rPr>
              <a:t>			OR        </a:t>
            </a:r>
            <a:r>
              <a:rPr lang="en-US" sz="2000" dirty="0" smtClean="0">
                <a:sym typeface="Symbol" pitchFamily="18" charset="2"/>
              </a:rPr>
              <a:t>                       </a:t>
            </a: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0 0  0 0     0 0 0 0     0 0 0  0    1 0 0 0</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0 1  0 0     0 1  0 1    0 1 1 0    1 1  1 1  = 456F H</a:t>
            </a:r>
          </a:p>
        </p:txBody>
      </p:sp>
      <p:sp>
        <p:nvSpPr>
          <p:cNvPr id="151556" name="Line 4"/>
          <p:cNvSpPr>
            <a:spLocks noChangeShapeType="1"/>
          </p:cNvSpPr>
          <p:nvPr/>
        </p:nvSpPr>
        <p:spPr bwMode="auto">
          <a:xfrm>
            <a:off x="3124200" y="5791200"/>
            <a:ext cx="4343400" cy="0"/>
          </a:xfrm>
          <a:prstGeom prst="line">
            <a:avLst/>
          </a:prstGeom>
          <a:noFill/>
          <a:ln w="9525">
            <a:solidFill>
              <a:schemeClr val="tx1"/>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85800" y="228600"/>
            <a:ext cx="7696200" cy="838200"/>
          </a:xfrm>
        </p:spPr>
        <p:txBody>
          <a:bodyPr>
            <a:normAutofit fontScale="90000"/>
          </a:bodyPr>
          <a:lstStyle/>
          <a:p>
            <a:pPr fontAlgn="auto">
              <a:spcAft>
                <a:spcPts val="0"/>
              </a:spcAft>
              <a:defRPr/>
            </a:pPr>
            <a:r>
              <a:rPr lang="en-US" sz="2800" smtClean="0"/>
              <a:t>Bit Manipulation Instructions</a:t>
            </a:r>
            <a:br>
              <a:rPr lang="en-US" sz="2800" smtClean="0"/>
            </a:br>
            <a:r>
              <a:rPr lang="en-US" sz="2400" smtClean="0"/>
              <a:t>Logical Instructions</a:t>
            </a:r>
          </a:p>
        </p:txBody>
      </p:sp>
      <p:sp>
        <p:nvSpPr>
          <p:cNvPr id="5222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48131" name="Slide Number Placeholder 5"/>
          <p:cNvSpPr>
            <a:spLocks noGrp="1"/>
          </p:cNvSpPr>
          <p:nvPr>
            <p:ph type="sldNum" sz="quarter" idx="12"/>
          </p:nvPr>
        </p:nvSpPr>
        <p:spPr>
          <a:noFill/>
        </p:spPr>
        <p:txBody>
          <a:bodyPr/>
          <a:lstStyle/>
          <a:p>
            <a:pPr>
              <a:defRPr/>
            </a:pPr>
            <a:fld id="{C8723DD2-54B2-40BB-8D8F-0CF22E7D4218}" type="slidenum">
              <a:rPr lang="en-US"/>
              <a:pPr>
                <a:defRPr/>
              </a:pPr>
              <a:t>52</a:t>
            </a:fld>
            <a:endParaRPr lang="en-US"/>
          </a:p>
        </p:txBody>
      </p:sp>
      <p:sp>
        <p:nvSpPr>
          <p:cNvPr id="153603" name="Rectangle 3"/>
          <p:cNvSpPr>
            <a:spLocks noGrp="1" noChangeArrowheads="1"/>
          </p:cNvSpPr>
          <p:nvPr>
            <p:ph sz="quarter" idx="1"/>
          </p:nvPr>
        </p:nvSpPr>
        <p:spPr>
          <a:xfrm>
            <a:off x="457200" y="1143000"/>
            <a:ext cx="8305800" cy="5181600"/>
          </a:xfrm>
        </p:spPr>
        <p:txBody>
          <a:bodyPr/>
          <a:lstStyle/>
          <a:p>
            <a:pPr>
              <a:lnSpc>
                <a:spcPct val="80000"/>
              </a:lnSpc>
              <a:buFont typeface="Wingdings" pitchFamily="2" charset="2"/>
              <a:buChar char="Ø"/>
            </a:pPr>
            <a:r>
              <a:rPr lang="en-US" sz="2000" b="1" dirty="0" smtClean="0">
                <a:solidFill>
                  <a:srgbClr val="00B0F0"/>
                </a:solidFill>
              </a:rPr>
              <a:t>XOR : Logical XOR </a:t>
            </a:r>
            <a:r>
              <a:rPr lang="en-US" sz="2000" dirty="0" smtClean="0"/>
              <a:t>of  corresponding bits of two operands</a:t>
            </a:r>
          </a:p>
          <a:p>
            <a:pPr>
              <a:lnSpc>
                <a:spcPct val="80000"/>
              </a:lnSpc>
              <a:buFont typeface="Wingdings" pitchFamily="2" charset="2"/>
              <a:buNone/>
            </a:pPr>
            <a:r>
              <a:rPr lang="en-US" sz="2000" dirty="0" smtClean="0"/>
              <a:t>	XOR &lt;Destination&gt; , &lt;Source&gt;</a:t>
            </a:r>
          </a:p>
          <a:p>
            <a:pPr>
              <a:lnSpc>
                <a:spcPct val="80000"/>
              </a:lnSpc>
              <a:buFont typeface="Wingdings" pitchFamily="2" charset="2"/>
              <a:buNone/>
            </a:pPr>
            <a:r>
              <a:rPr lang="en-US" sz="2000" dirty="0" smtClean="0"/>
              <a:t>	This instruction XORs each bit in a source byte or word (which might be  a register or a memory location or an immediate data) with the same number bit in a destination (which might be a register or a memory location) byte or word.</a:t>
            </a:r>
          </a:p>
          <a:p>
            <a:pPr>
              <a:lnSpc>
                <a:spcPct val="80000"/>
              </a:lnSpc>
              <a:buFont typeface="Wingdings" pitchFamily="2" charset="2"/>
              <a:buNone/>
            </a:pPr>
            <a:r>
              <a:rPr lang="en-US" sz="2000" dirty="0" smtClean="0"/>
              <a:t>	The result is stored in destination operand. At least one of the operands should be a register or an memory location , but both the operands cannot be memory locations or immediate operands and also immediate operand cannot be a destination operand.</a:t>
            </a:r>
          </a:p>
          <a:p>
            <a:pPr>
              <a:lnSpc>
                <a:spcPct val="80000"/>
              </a:lnSpc>
              <a:buFont typeface="Wingdings" pitchFamily="2" charset="2"/>
              <a:buNone/>
            </a:pPr>
            <a:r>
              <a:rPr lang="en-US" sz="2000" dirty="0" smtClean="0"/>
              <a:t>	 The XOR operation gives output 1 only when both the inputs are dissimilar.</a:t>
            </a:r>
          </a:p>
          <a:p>
            <a:pPr>
              <a:lnSpc>
                <a:spcPct val="80000"/>
              </a:lnSpc>
              <a:buFont typeface="Wingdings" pitchFamily="2" charset="2"/>
              <a:buNone/>
            </a:pPr>
            <a:r>
              <a:rPr lang="en-US" sz="2000" dirty="0" smtClean="0"/>
              <a:t>	XOR AX , 0018H (let [AX] = 4567H</a:t>
            </a:r>
          </a:p>
          <a:p>
            <a:pPr>
              <a:lnSpc>
                <a:spcPct val="80000"/>
              </a:lnSpc>
              <a:buFont typeface="Wingdings" pitchFamily="2" charset="2"/>
              <a:buNone/>
            </a:pPr>
            <a:r>
              <a:rPr lang="en-US" sz="1600" dirty="0" smtClean="0"/>
              <a:t>	</a:t>
            </a:r>
            <a:r>
              <a:rPr lang="en-US" sz="2000" dirty="0" smtClean="0"/>
              <a:t>4567 =  0100 0101 0110 0111	; 0008 = 0000 0000 0000 1000</a:t>
            </a:r>
          </a:p>
          <a:p>
            <a:pPr>
              <a:lnSpc>
                <a:spcPct val="80000"/>
              </a:lnSpc>
              <a:buFont typeface="Wingdings" pitchFamily="2" charset="2"/>
              <a:buNone/>
            </a:pPr>
            <a:r>
              <a:rPr lang="en-US" sz="2000" dirty="0" smtClean="0"/>
              <a:t>	</a:t>
            </a:r>
            <a:r>
              <a:rPr lang="en-US" sz="2000" dirty="0" smtClean="0">
                <a:sym typeface="Symbol" pitchFamily="18" charset="2"/>
              </a:rPr>
              <a:t> 4567 XOR 0018 </a:t>
            </a:r>
            <a:r>
              <a:rPr lang="en-US" sz="2000" dirty="0" smtClean="0">
                <a:sym typeface="Wingdings" pitchFamily="2" charset="2"/>
              </a:rPr>
              <a:t> 0  1 0  0    0 1 0 1     0  1 1 0    0 1  1 1</a:t>
            </a:r>
          </a:p>
          <a:p>
            <a:pPr>
              <a:lnSpc>
                <a:spcPct val="80000"/>
              </a:lnSpc>
              <a:buFont typeface="Wingdings" pitchFamily="2" charset="2"/>
              <a:buNone/>
            </a:pPr>
            <a:r>
              <a:rPr lang="en-US" sz="2000" dirty="0" smtClean="0">
                <a:sym typeface="Wingdings" pitchFamily="2" charset="2"/>
              </a:rPr>
              <a:t>			XOR     </a:t>
            </a:r>
            <a:r>
              <a:rPr lang="en-US" sz="2000" dirty="0" smtClean="0">
                <a:sym typeface="Symbol" pitchFamily="18" charset="2"/>
              </a:rPr>
              <a:t>                       </a:t>
            </a: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0 0  0 0     0 0 0 0     0 0 0  1    1 0 0 0</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0 1  0 0     0 1  0 1    0 1 1 1    1 1  1 1  = 457F H</a:t>
            </a:r>
          </a:p>
        </p:txBody>
      </p:sp>
      <p:sp>
        <p:nvSpPr>
          <p:cNvPr id="153604" name="Line 4"/>
          <p:cNvSpPr>
            <a:spLocks noChangeShapeType="1"/>
          </p:cNvSpPr>
          <p:nvPr/>
        </p:nvSpPr>
        <p:spPr bwMode="auto">
          <a:xfrm>
            <a:off x="3276600" y="5410200"/>
            <a:ext cx="4343400" cy="0"/>
          </a:xfrm>
          <a:prstGeom prst="line">
            <a:avLst/>
          </a:prstGeom>
          <a:noFill/>
          <a:ln w="9525">
            <a:solidFill>
              <a:schemeClr val="tx1"/>
            </a:solidFill>
            <a:round/>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85800" y="228600"/>
            <a:ext cx="7696200" cy="838200"/>
          </a:xfrm>
        </p:spPr>
        <p:txBody>
          <a:bodyPr>
            <a:normAutofit fontScale="90000"/>
          </a:bodyPr>
          <a:lstStyle/>
          <a:p>
            <a:pPr fontAlgn="auto">
              <a:spcAft>
                <a:spcPts val="0"/>
              </a:spcAft>
              <a:defRPr/>
            </a:pPr>
            <a:r>
              <a:rPr lang="en-US" sz="2800" smtClean="0"/>
              <a:t>Bit Manipulation Instructions</a:t>
            </a:r>
            <a:br>
              <a:rPr lang="en-US" sz="2800" smtClean="0"/>
            </a:br>
            <a:r>
              <a:rPr lang="en-US" sz="2400" smtClean="0"/>
              <a:t>Logical Instructions</a:t>
            </a:r>
          </a:p>
        </p:txBody>
      </p:sp>
      <p:sp>
        <p:nvSpPr>
          <p:cNvPr id="5325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49155" name="Slide Number Placeholder 5"/>
          <p:cNvSpPr>
            <a:spLocks noGrp="1"/>
          </p:cNvSpPr>
          <p:nvPr>
            <p:ph type="sldNum" sz="quarter" idx="12"/>
          </p:nvPr>
        </p:nvSpPr>
        <p:spPr>
          <a:noFill/>
        </p:spPr>
        <p:txBody>
          <a:bodyPr/>
          <a:lstStyle/>
          <a:p>
            <a:pPr>
              <a:defRPr/>
            </a:pPr>
            <a:fld id="{1A46529D-B845-4267-8A70-27652F8FC46F}" type="slidenum">
              <a:rPr lang="en-US"/>
              <a:pPr>
                <a:defRPr/>
              </a:pPr>
              <a:t>53</a:t>
            </a:fld>
            <a:endParaRPr lang="en-US"/>
          </a:p>
        </p:txBody>
      </p:sp>
      <p:sp>
        <p:nvSpPr>
          <p:cNvPr id="155651" name="Rectangle 3"/>
          <p:cNvSpPr>
            <a:spLocks noGrp="1" noChangeArrowheads="1"/>
          </p:cNvSpPr>
          <p:nvPr>
            <p:ph sz="quarter" idx="1"/>
          </p:nvPr>
        </p:nvSpPr>
        <p:spPr>
          <a:xfrm>
            <a:off x="457200" y="1143000"/>
            <a:ext cx="8305800" cy="5181600"/>
          </a:xfrm>
        </p:spPr>
        <p:txBody>
          <a:bodyPr/>
          <a:lstStyle/>
          <a:p>
            <a:pPr>
              <a:lnSpc>
                <a:spcPct val="80000"/>
              </a:lnSpc>
              <a:buFont typeface="Wingdings" pitchFamily="2" charset="2"/>
              <a:buChar char="Ø"/>
            </a:pPr>
            <a:r>
              <a:rPr lang="en-US" sz="2000" b="1" dirty="0" smtClean="0">
                <a:solidFill>
                  <a:srgbClr val="00B0F0"/>
                </a:solidFill>
              </a:rPr>
              <a:t>TEST</a:t>
            </a:r>
            <a:r>
              <a:rPr lang="en-US" sz="2000" dirty="0" smtClean="0"/>
              <a:t> : Logical Compare instruction( AND operands to update flags)</a:t>
            </a:r>
          </a:p>
          <a:p>
            <a:pPr>
              <a:lnSpc>
                <a:spcPct val="80000"/>
              </a:lnSpc>
              <a:buFont typeface="Wingdings" pitchFamily="2" charset="2"/>
              <a:buNone/>
            </a:pPr>
            <a:r>
              <a:rPr lang="en-US" sz="2000" dirty="0" smtClean="0"/>
              <a:t>	TEST &lt;Destination&gt; , &lt;Source&gt;</a:t>
            </a:r>
          </a:p>
          <a:p>
            <a:pPr>
              <a:lnSpc>
                <a:spcPct val="80000"/>
              </a:lnSpc>
              <a:buFont typeface="Wingdings" pitchFamily="2" charset="2"/>
              <a:buNone/>
            </a:pPr>
            <a:r>
              <a:rPr lang="en-US" sz="2000" dirty="0" smtClean="0"/>
              <a:t>	This instruction performs a bit by bit logical AND operation on two operands.</a:t>
            </a:r>
          </a:p>
          <a:p>
            <a:pPr>
              <a:lnSpc>
                <a:spcPct val="80000"/>
              </a:lnSpc>
              <a:buFont typeface="Wingdings" pitchFamily="2" charset="2"/>
              <a:buNone/>
            </a:pPr>
            <a:r>
              <a:rPr lang="en-US" sz="2000" dirty="0" smtClean="0"/>
              <a:t>	The source and destination operands are not altered they simply update the flags.</a:t>
            </a:r>
          </a:p>
          <a:p>
            <a:pPr>
              <a:lnSpc>
                <a:spcPct val="80000"/>
              </a:lnSpc>
              <a:buFont typeface="Wingdings" pitchFamily="2" charset="2"/>
              <a:buNone/>
            </a:pPr>
            <a:r>
              <a:rPr lang="en-US" sz="2000" dirty="0" smtClean="0"/>
              <a:t>	The result of the </a:t>
            </a:r>
            <a:r>
              <a:rPr lang="en-US" sz="2000" dirty="0" err="1" smtClean="0"/>
              <a:t>ANDing</a:t>
            </a:r>
            <a:r>
              <a:rPr lang="en-US" sz="2000" dirty="0" smtClean="0"/>
              <a:t> operation is not available for further </a:t>
            </a:r>
            <a:r>
              <a:rPr lang="en-US" sz="2000" dirty="0" err="1" smtClean="0"/>
              <a:t>use,but</a:t>
            </a:r>
            <a:r>
              <a:rPr lang="en-US" sz="2000" dirty="0" smtClean="0"/>
              <a:t> flags are </a:t>
            </a:r>
            <a:r>
              <a:rPr lang="en-US" sz="2000" dirty="0" err="1" smtClean="0"/>
              <a:t>affected.The</a:t>
            </a:r>
            <a:r>
              <a:rPr lang="en-US" sz="2000" dirty="0" smtClean="0"/>
              <a:t> affected flags are OF, CF,SF,ZF and PF.</a:t>
            </a:r>
          </a:p>
          <a:p>
            <a:pPr>
              <a:lnSpc>
                <a:spcPct val="80000"/>
              </a:lnSpc>
              <a:buFont typeface="Wingdings" pitchFamily="2" charset="2"/>
              <a:buNone/>
            </a:pPr>
            <a:r>
              <a:rPr lang="en-US" sz="2000" dirty="0" smtClean="0"/>
              <a:t>	The TEST instruction is often used to set flags before a conditional jump instruction.</a:t>
            </a:r>
          </a:p>
          <a:p>
            <a:pPr>
              <a:lnSpc>
                <a:spcPct val="80000"/>
              </a:lnSpc>
              <a:buFont typeface="Wingdings" pitchFamily="2" charset="2"/>
              <a:buNone/>
            </a:pPr>
            <a:r>
              <a:rPr lang="en-US" sz="2000" dirty="0" smtClean="0"/>
              <a:t>	The source operand can be a register or a memory location or immediate data.</a:t>
            </a:r>
          </a:p>
          <a:p>
            <a:pPr>
              <a:lnSpc>
                <a:spcPct val="80000"/>
              </a:lnSpc>
              <a:buFont typeface="Wingdings" pitchFamily="2" charset="2"/>
              <a:buNone/>
            </a:pPr>
            <a:r>
              <a:rPr lang="en-US" sz="2000" dirty="0" smtClean="0"/>
              <a:t>	The destination operand can be either a register or a memory location .</a:t>
            </a:r>
          </a:p>
          <a:p>
            <a:pPr>
              <a:lnSpc>
                <a:spcPct val="80000"/>
              </a:lnSpc>
              <a:buFont typeface="Wingdings" pitchFamily="2" charset="2"/>
              <a:buNone/>
            </a:pPr>
            <a:r>
              <a:rPr lang="en-US" sz="2000" dirty="0" smtClean="0"/>
              <a:t>	But both source and destination cannot be memory location.</a:t>
            </a:r>
          </a:p>
          <a:p>
            <a:pPr>
              <a:lnSpc>
                <a:spcPct val="80000"/>
              </a:lnSpc>
              <a:buFont typeface="Wingdings" pitchFamily="2" charset="2"/>
              <a:buNone/>
            </a:pPr>
            <a:r>
              <a:rPr lang="en-US" sz="2000" dirty="0" smtClean="0"/>
              <a:t>	CF and OF are both 0’s after TEST instruction execution.</a:t>
            </a:r>
          </a:p>
          <a:p>
            <a:pPr>
              <a:lnSpc>
                <a:spcPct val="80000"/>
              </a:lnSpc>
              <a:buFont typeface="Wingdings" pitchFamily="2" charset="2"/>
              <a:buNone/>
            </a:pPr>
            <a:r>
              <a:rPr lang="en-US" sz="2000" dirty="0" smtClean="0"/>
              <a:t>	AF will be undefined for TEST instruction.</a:t>
            </a:r>
          </a:p>
          <a:p>
            <a:pPr>
              <a:lnSpc>
                <a:spcPct val="80000"/>
              </a:lnSpc>
              <a:buFont typeface="Wingdings" pitchFamily="2" charset="2"/>
              <a:buNone/>
            </a:pPr>
            <a:r>
              <a:rPr lang="en-US" sz="2000" dirty="0" smtClean="0"/>
              <a:t>	</a:t>
            </a:r>
            <a:endParaRPr lang="en-US" sz="2000" dirty="0" smtClean="0">
              <a:sym typeface="Wingdings" pitchFamily="2" charset="2"/>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304800"/>
            <a:ext cx="7772400" cy="838200"/>
          </a:xfrm>
        </p:spPr>
        <p:txBody>
          <a:bodyPr>
            <a:normAutofit fontScale="90000"/>
          </a:bodyPr>
          <a:lstStyle/>
          <a:p>
            <a:pPr fontAlgn="auto">
              <a:spcAft>
                <a:spcPts val="0"/>
              </a:spcAft>
              <a:defRPr/>
            </a:pPr>
            <a:r>
              <a:rPr lang="en-US" sz="2800" smtClean="0"/>
              <a:t>Bit Manipulation Instructions</a:t>
            </a:r>
            <a:br>
              <a:rPr lang="en-US" sz="2800" smtClean="0"/>
            </a:br>
            <a:r>
              <a:rPr lang="en-US" sz="2400" smtClean="0"/>
              <a:t>Shift Instructions</a:t>
            </a:r>
          </a:p>
        </p:txBody>
      </p:sp>
      <p:sp>
        <p:nvSpPr>
          <p:cNvPr id="5427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0179" name="Slide Number Placeholder 5"/>
          <p:cNvSpPr>
            <a:spLocks noGrp="1"/>
          </p:cNvSpPr>
          <p:nvPr>
            <p:ph type="sldNum" sz="quarter" idx="12"/>
          </p:nvPr>
        </p:nvSpPr>
        <p:spPr>
          <a:noFill/>
        </p:spPr>
        <p:txBody>
          <a:bodyPr/>
          <a:lstStyle/>
          <a:p>
            <a:pPr>
              <a:defRPr/>
            </a:pPr>
            <a:fld id="{3D73A1AB-F9FF-45C0-B4AB-8FD1C5F5B1DA}" type="slidenum">
              <a:rPr lang="en-US"/>
              <a:pPr>
                <a:defRPr/>
              </a:pPr>
              <a:t>54</a:t>
            </a:fld>
            <a:endParaRPr lang="en-US"/>
          </a:p>
        </p:txBody>
      </p:sp>
      <p:sp>
        <p:nvSpPr>
          <p:cNvPr id="149507" name="Rectangle 3"/>
          <p:cNvSpPr>
            <a:spLocks noGrp="1" noChangeArrowheads="1"/>
          </p:cNvSpPr>
          <p:nvPr>
            <p:ph sz="quarter" idx="1"/>
          </p:nvPr>
        </p:nvSpPr>
        <p:spPr>
          <a:xfrm>
            <a:off x="609600" y="1295400"/>
            <a:ext cx="7772400" cy="5029200"/>
          </a:xfrm>
        </p:spPr>
        <p:txBody>
          <a:bodyPr/>
          <a:lstStyle/>
          <a:p>
            <a:pPr algn="ctr">
              <a:lnSpc>
                <a:spcPct val="80000"/>
              </a:lnSpc>
              <a:buFont typeface="Wingdings" pitchFamily="2" charset="2"/>
              <a:buNone/>
            </a:pPr>
            <a:r>
              <a:rPr lang="en-US" sz="2000" dirty="0" smtClean="0">
                <a:solidFill>
                  <a:schemeClr val="tx2"/>
                </a:solidFill>
              </a:rPr>
              <a:t>Shift instructions</a:t>
            </a:r>
          </a:p>
          <a:p>
            <a:pPr algn="ctr">
              <a:lnSpc>
                <a:spcPct val="80000"/>
              </a:lnSpc>
              <a:buFont typeface="Wingdings" pitchFamily="2" charset="2"/>
              <a:buNone/>
            </a:pPr>
            <a:r>
              <a:rPr lang="en-US" sz="2000" dirty="0" smtClean="0">
                <a:solidFill>
                  <a:schemeClr val="tx2"/>
                </a:solidFill>
              </a:rPr>
              <a:t>SHL / SAL, SHR, SAR</a:t>
            </a:r>
          </a:p>
          <a:p>
            <a:pPr>
              <a:lnSpc>
                <a:spcPct val="80000"/>
              </a:lnSpc>
              <a:buFont typeface="Wingdings" pitchFamily="2" charset="2"/>
              <a:buNone/>
            </a:pPr>
            <a:r>
              <a:rPr lang="en-US" sz="2000" b="1" dirty="0" smtClean="0">
                <a:solidFill>
                  <a:srgbClr val="00B0F0"/>
                </a:solidFill>
              </a:rPr>
              <a:t>SHL / SAL : Shift Logical / Arithmetic Left</a:t>
            </a:r>
          </a:p>
          <a:p>
            <a:pPr>
              <a:lnSpc>
                <a:spcPct val="80000"/>
              </a:lnSpc>
              <a:buFont typeface="Wingdings" pitchFamily="2" charset="2"/>
              <a:buNone/>
            </a:pPr>
            <a:r>
              <a:rPr lang="en-US" sz="2000" dirty="0" smtClean="0"/>
              <a:t>	SHL &lt;reg. / </a:t>
            </a:r>
            <a:r>
              <a:rPr lang="en-US" sz="2000" dirty="0" err="1" smtClean="0"/>
              <a:t>Mem</a:t>
            </a:r>
            <a:r>
              <a:rPr lang="en-US" sz="2000" dirty="0" smtClean="0"/>
              <a:t>&gt;</a:t>
            </a:r>
          </a:p>
          <a:p>
            <a:pPr>
              <a:lnSpc>
                <a:spcPct val="80000"/>
              </a:lnSpc>
              <a:buFont typeface="Wingdings" pitchFamily="2" charset="2"/>
              <a:buNone/>
            </a:pPr>
            <a:r>
              <a:rPr lang="en-US" sz="2000" dirty="0" smtClean="0"/>
              <a:t>	CF </a:t>
            </a:r>
            <a:r>
              <a:rPr lang="en-US" sz="2000" dirty="0" smtClean="0">
                <a:sym typeface="Wingdings" pitchFamily="2" charset="2"/>
              </a:rPr>
              <a:t> R(MSB) ; R(n+1)  R(n) ; R(LSD)  0</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a:t>
            </a:r>
            <a:r>
              <a:rPr lang="en-US" sz="2000" dirty="0" smtClean="0"/>
              <a:t>  </a:t>
            </a:r>
          </a:p>
          <a:p>
            <a:pPr>
              <a:lnSpc>
                <a:spcPct val="80000"/>
              </a:lnSpc>
              <a:buFont typeface="Wingdings" pitchFamily="2" charset="2"/>
              <a:buNone/>
            </a:pPr>
            <a:r>
              <a:rPr lang="en-US" sz="2000" dirty="0" smtClean="0"/>
              <a:t>	These instructions shift the operand word or byte bit by bit to the left and insert zeros in the newly introduced least significant bits.</a:t>
            </a:r>
          </a:p>
          <a:p>
            <a:pPr>
              <a:lnSpc>
                <a:spcPct val="80000"/>
              </a:lnSpc>
              <a:buFont typeface="Wingdings" pitchFamily="2" charset="2"/>
              <a:buNone/>
            </a:pPr>
            <a:r>
              <a:rPr lang="en-US" sz="2000" dirty="0" smtClean="0"/>
              <a:t>	The number of bits to be shifted if 1 will be specified in the instruction itself if the count is more than 1 then the count will be in CL register.</a:t>
            </a:r>
          </a:p>
          <a:p>
            <a:pPr>
              <a:lnSpc>
                <a:spcPct val="80000"/>
              </a:lnSpc>
              <a:buFont typeface="Wingdings" pitchFamily="2" charset="2"/>
              <a:buNone/>
            </a:pPr>
            <a:r>
              <a:rPr lang="en-US" sz="2000" dirty="0" smtClean="0"/>
              <a:t>	The operand to be shifted can be either register or memory location contents but cannot be immediate data.</a:t>
            </a:r>
          </a:p>
          <a:p>
            <a:pPr>
              <a:lnSpc>
                <a:spcPct val="80000"/>
              </a:lnSpc>
              <a:buFont typeface="Wingdings" pitchFamily="2" charset="2"/>
              <a:buNone/>
            </a:pPr>
            <a:r>
              <a:rPr lang="en-US" sz="2000" dirty="0" smtClean="0"/>
              <a:t>	All the flags are affected depending upon the </a:t>
            </a:r>
            <a:r>
              <a:rPr lang="en-US" sz="2000" dirty="0" err="1" smtClean="0"/>
              <a:t>result.The</a:t>
            </a:r>
            <a:r>
              <a:rPr lang="en-US" sz="2000" dirty="0" smtClean="0"/>
              <a:t> shift operation will considering using carry flag.</a:t>
            </a:r>
          </a:p>
        </p:txBody>
      </p:sp>
      <p:grpSp>
        <p:nvGrpSpPr>
          <p:cNvPr id="2" name="Group 38"/>
          <p:cNvGrpSpPr>
            <a:grpSpLocks/>
          </p:cNvGrpSpPr>
          <p:nvPr/>
        </p:nvGrpSpPr>
        <p:grpSpPr bwMode="auto">
          <a:xfrm>
            <a:off x="1981200" y="3124200"/>
            <a:ext cx="3581400" cy="381000"/>
            <a:chOff x="1248" y="2352"/>
            <a:chExt cx="2256" cy="240"/>
          </a:xfrm>
        </p:grpSpPr>
        <p:sp>
          <p:nvSpPr>
            <p:cNvPr id="54279" name="Rectangle 31"/>
            <p:cNvSpPr>
              <a:spLocks noChangeArrowheads="1"/>
            </p:cNvSpPr>
            <p:nvPr/>
          </p:nvSpPr>
          <p:spPr bwMode="auto">
            <a:xfrm>
              <a:off x="1248" y="2352"/>
              <a:ext cx="336"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r>
                <a:rPr lang="en-US" sz="1800">
                  <a:solidFill>
                    <a:schemeClr val="tx2"/>
                  </a:solidFill>
                </a:rPr>
                <a:t>CF</a:t>
              </a:r>
            </a:p>
          </p:txBody>
        </p:sp>
        <p:sp>
          <p:nvSpPr>
            <p:cNvPr id="54280" name="Rectangle 32"/>
            <p:cNvSpPr>
              <a:spLocks noChangeArrowheads="1"/>
            </p:cNvSpPr>
            <p:nvPr/>
          </p:nvSpPr>
          <p:spPr bwMode="auto">
            <a:xfrm>
              <a:off x="1872" y="2352"/>
              <a:ext cx="384"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r>
                <a:rPr lang="en-US" sz="1800">
                  <a:solidFill>
                    <a:schemeClr val="tx2"/>
                  </a:solidFill>
                </a:rPr>
                <a:t>MSD</a:t>
              </a:r>
            </a:p>
          </p:txBody>
        </p:sp>
        <p:sp>
          <p:nvSpPr>
            <p:cNvPr id="54281" name="Rectangle 33"/>
            <p:cNvSpPr>
              <a:spLocks noChangeArrowheads="1"/>
            </p:cNvSpPr>
            <p:nvPr/>
          </p:nvSpPr>
          <p:spPr bwMode="auto">
            <a:xfrm>
              <a:off x="2256" y="2352"/>
              <a:ext cx="1056"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endParaRPr lang="en-US" sz="1800">
                <a:solidFill>
                  <a:schemeClr val="tx2"/>
                </a:solidFill>
              </a:endParaRPr>
            </a:p>
          </p:txBody>
        </p:sp>
        <p:sp>
          <p:nvSpPr>
            <p:cNvPr id="54282" name="Line 35"/>
            <p:cNvSpPr>
              <a:spLocks noChangeShapeType="1"/>
            </p:cNvSpPr>
            <p:nvPr/>
          </p:nvSpPr>
          <p:spPr bwMode="auto">
            <a:xfrm flipH="1">
              <a:off x="2496" y="2496"/>
              <a:ext cx="480" cy="0"/>
            </a:xfrm>
            <a:prstGeom prst="line">
              <a:avLst/>
            </a:prstGeom>
            <a:noFill/>
            <a:ln w="9525">
              <a:solidFill>
                <a:schemeClr val="tx2"/>
              </a:solidFill>
              <a:round/>
              <a:headEnd/>
              <a:tailEnd type="triangle" w="med" len="med"/>
            </a:ln>
          </p:spPr>
          <p:txBody>
            <a:bodyPr wrap="none"/>
            <a:lstStyle/>
            <a:p>
              <a:endParaRPr lang="en-US"/>
            </a:p>
          </p:txBody>
        </p:sp>
        <p:sp>
          <p:nvSpPr>
            <p:cNvPr id="54283" name="Rectangle 36"/>
            <p:cNvSpPr>
              <a:spLocks noChangeArrowheads="1"/>
            </p:cNvSpPr>
            <p:nvPr/>
          </p:nvSpPr>
          <p:spPr bwMode="auto">
            <a:xfrm>
              <a:off x="3312" y="2352"/>
              <a:ext cx="192"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r>
                <a:rPr lang="en-US" sz="1800">
                  <a:solidFill>
                    <a:schemeClr val="tx2"/>
                  </a:solidFill>
                </a:rPr>
                <a:t>0</a:t>
              </a:r>
            </a:p>
          </p:txBody>
        </p:sp>
        <p:sp>
          <p:nvSpPr>
            <p:cNvPr id="54284" name="Line 37"/>
            <p:cNvSpPr>
              <a:spLocks noChangeShapeType="1"/>
            </p:cNvSpPr>
            <p:nvPr/>
          </p:nvSpPr>
          <p:spPr bwMode="auto">
            <a:xfrm flipH="1">
              <a:off x="1584" y="2448"/>
              <a:ext cx="288" cy="0"/>
            </a:xfrm>
            <a:prstGeom prst="line">
              <a:avLst/>
            </a:prstGeom>
            <a:noFill/>
            <a:ln w="9525">
              <a:solidFill>
                <a:schemeClr val="tx2"/>
              </a:solidFill>
              <a:round/>
              <a:headEnd/>
              <a:tailEnd type="triangle" w="med" len="med"/>
            </a:ln>
          </p:spPr>
          <p:txBody>
            <a:bodyPr wrap="none"/>
            <a:lstStyle/>
            <a:p>
              <a:endParaRPr lang="en-US"/>
            </a:p>
          </p:txBody>
        </p:sp>
      </p:gr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304800"/>
            <a:ext cx="7772400" cy="838200"/>
          </a:xfrm>
        </p:spPr>
        <p:txBody>
          <a:bodyPr>
            <a:normAutofit fontScale="90000"/>
          </a:bodyPr>
          <a:lstStyle/>
          <a:p>
            <a:pPr fontAlgn="auto">
              <a:spcAft>
                <a:spcPts val="0"/>
              </a:spcAft>
              <a:defRPr/>
            </a:pPr>
            <a:r>
              <a:rPr lang="en-US" sz="2800" smtClean="0"/>
              <a:t>Bit Manipulation Instructions</a:t>
            </a:r>
            <a:br>
              <a:rPr lang="en-US" sz="2800" smtClean="0"/>
            </a:br>
            <a:r>
              <a:rPr lang="en-US" sz="2400" smtClean="0"/>
              <a:t>Shift Instructions</a:t>
            </a:r>
          </a:p>
        </p:txBody>
      </p:sp>
      <p:sp>
        <p:nvSpPr>
          <p:cNvPr id="5529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1203" name="Slide Number Placeholder 5"/>
          <p:cNvSpPr>
            <a:spLocks noGrp="1"/>
          </p:cNvSpPr>
          <p:nvPr>
            <p:ph type="sldNum" sz="quarter" idx="12"/>
          </p:nvPr>
        </p:nvSpPr>
        <p:spPr>
          <a:noFill/>
        </p:spPr>
        <p:txBody>
          <a:bodyPr/>
          <a:lstStyle/>
          <a:p>
            <a:pPr>
              <a:defRPr/>
            </a:pPr>
            <a:fld id="{0B4EBCCA-769B-40B3-B630-81AB5155345B}" type="slidenum">
              <a:rPr lang="en-US"/>
              <a:pPr>
                <a:defRPr/>
              </a:pPr>
              <a:t>55</a:t>
            </a:fld>
            <a:endParaRPr lang="en-US"/>
          </a:p>
        </p:txBody>
      </p:sp>
      <p:sp>
        <p:nvSpPr>
          <p:cNvPr id="163843" name="Rectangle 3"/>
          <p:cNvSpPr>
            <a:spLocks noGrp="1" noChangeArrowheads="1"/>
          </p:cNvSpPr>
          <p:nvPr>
            <p:ph sz="quarter" idx="1"/>
          </p:nvPr>
        </p:nvSpPr>
        <p:spPr>
          <a:xfrm>
            <a:off x="609600" y="1295400"/>
            <a:ext cx="7772400" cy="5029200"/>
          </a:xfrm>
        </p:spPr>
        <p:txBody>
          <a:bodyPr/>
          <a:lstStyle/>
          <a:p>
            <a:pPr>
              <a:lnSpc>
                <a:spcPct val="80000"/>
              </a:lnSpc>
              <a:buFont typeface="Wingdings" pitchFamily="2" charset="2"/>
              <a:buNone/>
            </a:pPr>
            <a:r>
              <a:rPr lang="en-US" sz="2000" dirty="0" smtClean="0"/>
              <a:t>	</a:t>
            </a:r>
            <a:r>
              <a:rPr lang="en-US" sz="2000" b="1" dirty="0" smtClean="0">
                <a:solidFill>
                  <a:srgbClr val="00B0F0"/>
                </a:solidFill>
              </a:rPr>
              <a:t>SHR : Shift Logical Right </a:t>
            </a:r>
          </a:p>
          <a:p>
            <a:pPr>
              <a:lnSpc>
                <a:spcPct val="80000"/>
              </a:lnSpc>
              <a:buFont typeface="Wingdings" pitchFamily="2" charset="2"/>
              <a:buNone/>
            </a:pPr>
            <a:r>
              <a:rPr lang="en-US" sz="2000" dirty="0" smtClean="0"/>
              <a:t>	SHR  &lt;reg. / </a:t>
            </a:r>
            <a:r>
              <a:rPr lang="en-US" sz="2000" dirty="0" err="1" smtClean="0"/>
              <a:t>Mem</a:t>
            </a:r>
            <a:r>
              <a:rPr lang="en-US" sz="2000" dirty="0" smtClean="0"/>
              <a:t>&gt;</a:t>
            </a:r>
          </a:p>
          <a:p>
            <a:pPr>
              <a:lnSpc>
                <a:spcPct val="80000"/>
              </a:lnSpc>
              <a:buFont typeface="Wingdings" pitchFamily="2" charset="2"/>
              <a:buNone/>
            </a:pPr>
            <a:r>
              <a:rPr lang="en-US" sz="2000" dirty="0" smtClean="0"/>
              <a:t>	CF </a:t>
            </a:r>
            <a:r>
              <a:rPr lang="en-US" sz="2000" dirty="0" smtClean="0">
                <a:sym typeface="Wingdings" pitchFamily="2" charset="2"/>
              </a:rPr>
              <a:t> R(LSB) ; R(n)  R(n+1) ; R(MSD)  0</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a:t>
            </a:r>
            <a:r>
              <a:rPr lang="en-US" sz="2000" dirty="0" smtClean="0">
                <a:solidFill>
                  <a:schemeClr val="tx2"/>
                </a:solidFill>
                <a:sym typeface="Wingdings" pitchFamily="2" charset="2"/>
              </a:rPr>
              <a:t>0</a:t>
            </a:r>
            <a:r>
              <a:rPr lang="en-US" sz="2000" dirty="0" smtClean="0">
                <a:sym typeface="Wingdings" pitchFamily="2" charset="2"/>
              </a:rPr>
              <a:t>	</a:t>
            </a:r>
          </a:p>
          <a:p>
            <a:pPr>
              <a:lnSpc>
                <a:spcPct val="80000"/>
              </a:lnSpc>
              <a:buFont typeface="Wingdings" pitchFamily="2" charset="2"/>
              <a:buNone/>
            </a:pPr>
            <a:r>
              <a:rPr lang="en-US" sz="2000" dirty="0" smtClean="0">
                <a:sym typeface="Wingdings" pitchFamily="2" charset="2"/>
              </a:rPr>
              <a:t>	</a:t>
            </a:r>
            <a:r>
              <a:rPr lang="en-US" sz="2000" dirty="0" smtClean="0"/>
              <a:t>  </a:t>
            </a:r>
          </a:p>
          <a:p>
            <a:pPr>
              <a:lnSpc>
                <a:spcPct val="80000"/>
              </a:lnSpc>
              <a:buFont typeface="Wingdings" pitchFamily="2" charset="2"/>
              <a:buNone/>
            </a:pPr>
            <a:r>
              <a:rPr lang="en-US" sz="2000" dirty="0" smtClean="0"/>
              <a:t>	These instructions shift the operand word or byte bit by bit to the right and insert zeros in the newly introduced Most significant bits.</a:t>
            </a:r>
          </a:p>
          <a:p>
            <a:pPr>
              <a:lnSpc>
                <a:spcPct val="80000"/>
              </a:lnSpc>
              <a:buFont typeface="Wingdings" pitchFamily="2" charset="2"/>
              <a:buNone/>
            </a:pPr>
            <a:r>
              <a:rPr lang="en-US" sz="2000" dirty="0" smtClean="0"/>
              <a:t>	The result of the shift operation will be stored in the register itself.</a:t>
            </a:r>
          </a:p>
          <a:p>
            <a:pPr>
              <a:lnSpc>
                <a:spcPct val="80000"/>
              </a:lnSpc>
              <a:buFont typeface="Wingdings" pitchFamily="2" charset="2"/>
              <a:buNone/>
            </a:pPr>
            <a:r>
              <a:rPr lang="en-US" sz="2000" dirty="0" smtClean="0"/>
              <a:t>	The number of bits to be shifted if 1 will be specified in the instruction itself if the count is more than 1 then the count will be in CL register.</a:t>
            </a:r>
          </a:p>
          <a:p>
            <a:pPr>
              <a:lnSpc>
                <a:spcPct val="80000"/>
              </a:lnSpc>
              <a:buFont typeface="Wingdings" pitchFamily="2" charset="2"/>
              <a:buNone/>
            </a:pPr>
            <a:r>
              <a:rPr lang="en-US" sz="2000" dirty="0" smtClean="0"/>
              <a:t>	The operand to be shifted can be either register or memory location contents but cannot be immediate data.</a:t>
            </a:r>
          </a:p>
          <a:p>
            <a:pPr>
              <a:lnSpc>
                <a:spcPct val="80000"/>
              </a:lnSpc>
              <a:buFont typeface="Wingdings" pitchFamily="2" charset="2"/>
              <a:buNone/>
            </a:pPr>
            <a:r>
              <a:rPr lang="en-US" sz="2000" dirty="0" smtClean="0"/>
              <a:t>	All the flags are affected depending upon the </a:t>
            </a:r>
            <a:r>
              <a:rPr lang="en-US" sz="2000" dirty="0" err="1" smtClean="0"/>
              <a:t>result.The</a:t>
            </a:r>
            <a:r>
              <a:rPr lang="en-US" sz="2000" dirty="0" smtClean="0"/>
              <a:t> shift operation will considering using carry flag.</a:t>
            </a:r>
          </a:p>
        </p:txBody>
      </p:sp>
      <p:grpSp>
        <p:nvGrpSpPr>
          <p:cNvPr id="2" name="Group 16"/>
          <p:cNvGrpSpPr>
            <a:grpSpLocks/>
          </p:cNvGrpSpPr>
          <p:nvPr/>
        </p:nvGrpSpPr>
        <p:grpSpPr bwMode="auto">
          <a:xfrm>
            <a:off x="1828800" y="2514600"/>
            <a:ext cx="4648200" cy="381000"/>
            <a:chOff x="1152" y="1584"/>
            <a:chExt cx="2928" cy="240"/>
          </a:xfrm>
        </p:grpSpPr>
        <p:sp>
          <p:nvSpPr>
            <p:cNvPr id="55303" name="Rectangle 5"/>
            <p:cNvSpPr>
              <a:spLocks noChangeArrowheads="1"/>
            </p:cNvSpPr>
            <p:nvPr/>
          </p:nvSpPr>
          <p:spPr bwMode="auto">
            <a:xfrm>
              <a:off x="3744" y="1584"/>
              <a:ext cx="336"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r>
                <a:rPr lang="en-US" sz="1800">
                  <a:solidFill>
                    <a:schemeClr val="tx2"/>
                  </a:solidFill>
                </a:rPr>
                <a:t>CF</a:t>
              </a:r>
            </a:p>
          </p:txBody>
        </p:sp>
        <p:sp>
          <p:nvSpPr>
            <p:cNvPr id="55304" name="Rectangle 6"/>
            <p:cNvSpPr>
              <a:spLocks noChangeArrowheads="1"/>
            </p:cNvSpPr>
            <p:nvPr/>
          </p:nvSpPr>
          <p:spPr bwMode="auto">
            <a:xfrm>
              <a:off x="1680" y="1584"/>
              <a:ext cx="384"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r>
                <a:rPr lang="en-US" sz="1800">
                  <a:solidFill>
                    <a:schemeClr val="tx2"/>
                  </a:solidFill>
                </a:rPr>
                <a:t>MSD</a:t>
              </a:r>
            </a:p>
          </p:txBody>
        </p:sp>
        <p:sp>
          <p:nvSpPr>
            <p:cNvPr id="55305" name="Rectangle 7"/>
            <p:cNvSpPr>
              <a:spLocks noChangeArrowheads="1"/>
            </p:cNvSpPr>
            <p:nvPr/>
          </p:nvSpPr>
          <p:spPr bwMode="auto">
            <a:xfrm>
              <a:off x="2064" y="1584"/>
              <a:ext cx="1056"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endParaRPr lang="en-US" sz="1800">
                <a:solidFill>
                  <a:schemeClr val="tx2"/>
                </a:solidFill>
              </a:endParaRPr>
            </a:p>
          </p:txBody>
        </p:sp>
        <p:sp>
          <p:nvSpPr>
            <p:cNvPr id="55306" name="Rectangle 9"/>
            <p:cNvSpPr>
              <a:spLocks noChangeArrowheads="1"/>
            </p:cNvSpPr>
            <p:nvPr/>
          </p:nvSpPr>
          <p:spPr bwMode="auto">
            <a:xfrm>
              <a:off x="3120" y="1584"/>
              <a:ext cx="336"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r>
                <a:rPr lang="en-US" sz="1800">
                  <a:solidFill>
                    <a:schemeClr val="tx2"/>
                  </a:solidFill>
                </a:rPr>
                <a:t>LSD</a:t>
              </a:r>
            </a:p>
          </p:txBody>
        </p:sp>
        <p:sp>
          <p:nvSpPr>
            <p:cNvPr id="55307" name="Line 11"/>
            <p:cNvSpPr>
              <a:spLocks noChangeShapeType="1"/>
            </p:cNvSpPr>
            <p:nvPr/>
          </p:nvSpPr>
          <p:spPr bwMode="auto">
            <a:xfrm>
              <a:off x="3456" y="1728"/>
              <a:ext cx="288" cy="0"/>
            </a:xfrm>
            <a:prstGeom prst="line">
              <a:avLst/>
            </a:prstGeom>
            <a:noFill/>
            <a:ln w="9525">
              <a:solidFill>
                <a:schemeClr val="tx2"/>
              </a:solidFill>
              <a:round/>
              <a:headEnd/>
              <a:tailEnd type="triangle" w="med" len="med"/>
            </a:ln>
          </p:spPr>
          <p:txBody>
            <a:bodyPr wrap="none"/>
            <a:lstStyle/>
            <a:p>
              <a:endParaRPr lang="en-US"/>
            </a:p>
          </p:txBody>
        </p:sp>
        <p:sp>
          <p:nvSpPr>
            <p:cNvPr id="55308" name="Line 12"/>
            <p:cNvSpPr>
              <a:spLocks noChangeShapeType="1"/>
            </p:cNvSpPr>
            <p:nvPr/>
          </p:nvSpPr>
          <p:spPr bwMode="auto">
            <a:xfrm>
              <a:off x="2352" y="1680"/>
              <a:ext cx="624" cy="0"/>
            </a:xfrm>
            <a:prstGeom prst="line">
              <a:avLst/>
            </a:prstGeom>
            <a:noFill/>
            <a:ln w="9525">
              <a:solidFill>
                <a:schemeClr val="tx2"/>
              </a:solidFill>
              <a:round/>
              <a:headEnd/>
              <a:tailEnd type="triangle" w="med" len="med"/>
            </a:ln>
          </p:spPr>
          <p:txBody>
            <a:bodyPr wrap="none"/>
            <a:lstStyle/>
            <a:p>
              <a:endParaRPr lang="en-US"/>
            </a:p>
          </p:txBody>
        </p:sp>
        <p:sp>
          <p:nvSpPr>
            <p:cNvPr id="55309" name="Line 15"/>
            <p:cNvSpPr>
              <a:spLocks noChangeShapeType="1"/>
            </p:cNvSpPr>
            <p:nvPr/>
          </p:nvSpPr>
          <p:spPr bwMode="auto">
            <a:xfrm>
              <a:off x="1152" y="1680"/>
              <a:ext cx="480" cy="0"/>
            </a:xfrm>
            <a:prstGeom prst="line">
              <a:avLst/>
            </a:prstGeom>
            <a:noFill/>
            <a:ln w="9525">
              <a:solidFill>
                <a:schemeClr val="tx2"/>
              </a:solidFill>
              <a:round/>
              <a:headEnd/>
              <a:tailEnd type="triangle" w="med" len="med"/>
            </a:ln>
          </p:spPr>
          <p:txBody>
            <a:bodyPr wrap="none"/>
            <a:lstStyle/>
            <a:p>
              <a:endParaRPr lang="en-US"/>
            </a:p>
          </p:txBody>
        </p: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85800" y="304800"/>
            <a:ext cx="7772400" cy="838200"/>
          </a:xfrm>
        </p:spPr>
        <p:txBody>
          <a:bodyPr>
            <a:normAutofit fontScale="90000"/>
          </a:bodyPr>
          <a:lstStyle/>
          <a:p>
            <a:r>
              <a:rPr lang="en-US" sz="2800" smtClean="0"/>
              <a:t>Bit Manipulation Instructions</a:t>
            </a:r>
            <a:br>
              <a:rPr lang="en-US" sz="2800" smtClean="0"/>
            </a:br>
            <a:r>
              <a:rPr lang="en-US" sz="2400" smtClean="0"/>
              <a:t>Shift Instructions</a:t>
            </a:r>
          </a:p>
        </p:txBody>
      </p:sp>
      <p:sp>
        <p:nvSpPr>
          <p:cNvPr id="5632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2227" name="Slide Number Placeholder 5"/>
          <p:cNvSpPr>
            <a:spLocks noGrp="1"/>
          </p:cNvSpPr>
          <p:nvPr>
            <p:ph type="sldNum" sz="quarter" idx="12"/>
          </p:nvPr>
        </p:nvSpPr>
        <p:spPr>
          <a:noFill/>
        </p:spPr>
        <p:txBody>
          <a:bodyPr/>
          <a:lstStyle/>
          <a:p>
            <a:pPr>
              <a:defRPr/>
            </a:pPr>
            <a:fld id="{626B575A-B7E5-45A4-A4A3-79B9476C373C}" type="slidenum">
              <a:rPr lang="en-US"/>
              <a:pPr>
                <a:defRPr/>
              </a:pPr>
              <a:t>56</a:t>
            </a:fld>
            <a:endParaRPr lang="en-US"/>
          </a:p>
        </p:txBody>
      </p:sp>
      <p:sp>
        <p:nvSpPr>
          <p:cNvPr id="167939" name="Rectangle 3"/>
          <p:cNvSpPr>
            <a:spLocks noGrp="1" noChangeArrowheads="1"/>
          </p:cNvSpPr>
          <p:nvPr>
            <p:ph sz="quarter" idx="1"/>
          </p:nvPr>
        </p:nvSpPr>
        <p:spPr>
          <a:xfrm>
            <a:off x="609600" y="1295400"/>
            <a:ext cx="7772400" cy="5029200"/>
          </a:xfrm>
        </p:spPr>
        <p:txBody>
          <a:bodyPr>
            <a:normAutofit lnSpcReduction="10000"/>
          </a:bodyPr>
          <a:lstStyle/>
          <a:p>
            <a:pPr>
              <a:lnSpc>
                <a:spcPct val="80000"/>
              </a:lnSpc>
              <a:buFont typeface="Wingdings" pitchFamily="2" charset="2"/>
              <a:buNone/>
            </a:pPr>
            <a:r>
              <a:rPr lang="en-US" sz="2000" dirty="0" smtClean="0"/>
              <a:t>	</a:t>
            </a:r>
            <a:r>
              <a:rPr lang="en-US" sz="2000" b="1" dirty="0" smtClean="0">
                <a:solidFill>
                  <a:srgbClr val="00B0F0"/>
                </a:solidFill>
              </a:rPr>
              <a:t>SAR : Shift Logical Right </a:t>
            </a:r>
          </a:p>
          <a:p>
            <a:pPr>
              <a:lnSpc>
                <a:spcPct val="80000"/>
              </a:lnSpc>
              <a:buFont typeface="Wingdings" pitchFamily="2" charset="2"/>
              <a:buNone/>
            </a:pPr>
            <a:r>
              <a:rPr lang="en-US" sz="2000" dirty="0" smtClean="0"/>
              <a:t>	SAR  &lt;reg. / </a:t>
            </a:r>
            <a:r>
              <a:rPr lang="en-US" sz="2000" dirty="0" err="1" smtClean="0"/>
              <a:t>Mem</a:t>
            </a:r>
            <a:r>
              <a:rPr lang="en-US" sz="2000" dirty="0" smtClean="0"/>
              <a:t>&gt; , &lt;count&gt;</a:t>
            </a:r>
          </a:p>
          <a:p>
            <a:pPr>
              <a:lnSpc>
                <a:spcPct val="80000"/>
              </a:lnSpc>
              <a:buFont typeface="Wingdings" pitchFamily="2" charset="2"/>
              <a:buNone/>
            </a:pPr>
            <a:r>
              <a:rPr lang="en-US" sz="2000" dirty="0" smtClean="0"/>
              <a:t>	CF </a:t>
            </a:r>
            <a:r>
              <a:rPr lang="en-US" sz="2000" dirty="0" smtClean="0">
                <a:sym typeface="Wingdings" pitchFamily="2" charset="2"/>
              </a:rPr>
              <a:t> R(LSB) ; R(n)  R(n+1) ; R(MSD)  R(MSD)</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a:t>
            </a:r>
          </a:p>
          <a:p>
            <a:pPr>
              <a:lnSpc>
                <a:spcPct val="80000"/>
              </a:lnSpc>
              <a:buFont typeface="Wingdings" pitchFamily="2" charset="2"/>
              <a:buNone/>
            </a:pPr>
            <a:r>
              <a:rPr lang="en-US" sz="2000" dirty="0" smtClean="0">
                <a:sym typeface="Wingdings" pitchFamily="2" charset="2"/>
              </a:rPr>
              <a:t>	</a:t>
            </a:r>
            <a:r>
              <a:rPr lang="en-US" sz="2000" dirty="0" smtClean="0"/>
              <a:t>  </a:t>
            </a:r>
          </a:p>
          <a:p>
            <a:pPr>
              <a:lnSpc>
                <a:spcPct val="80000"/>
              </a:lnSpc>
              <a:buFont typeface="Wingdings" pitchFamily="2" charset="2"/>
              <a:buNone/>
            </a:pPr>
            <a:r>
              <a:rPr lang="en-US" sz="2000" dirty="0" smtClean="0"/>
              <a:t>	</a:t>
            </a:r>
          </a:p>
          <a:p>
            <a:pPr>
              <a:lnSpc>
                <a:spcPct val="80000"/>
              </a:lnSpc>
              <a:buFont typeface="Wingdings" pitchFamily="2" charset="2"/>
              <a:buNone/>
            </a:pPr>
            <a:r>
              <a:rPr lang="en-US" sz="2000" dirty="0" smtClean="0"/>
              <a:t>	These instructions shift the operand word or byte bit by bit to the right.</a:t>
            </a:r>
          </a:p>
          <a:p>
            <a:pPr>
              <a:lnSpc>
                <a:spcPct val="80000"/>
              </a:lnSpc>
              <a:buFont typeface="Wingdings" pitchFamily="2" charset="2"/>
              <a:buNone/>
            </a:pPr>
            <a:r>
              <a:rPr lang="en-US" sz="2000" dirty="0" smtClean="0"/>
              <a:t>	SAR instruction inserts the most significant bit of the operand in the newly inserted bit positions.</a:t>
            </a:r>
          </a:p>
          <a:p>
            <a:pPr>
              <a:lnSpc>
                <a:spcPct val="80000"/>
              </a:lnSpc>
              <a:buFont typeface="Wingdings" pitchFamily="2" charset="2"/>
              <a:buNone/>
            </a:pPr>
            <a:r>
              <a:rPr lang="en-US" sz="2000" dirty="0" smtClean="0"/>
              <a:t>	The result will be stored in the register or memory itself.</a:t>
            </a:r>
          </a:p>
          <a:p>
            <a:pPr>
              <a:lnSpc>
                <a:spcPct val="80000"/>
              </a:lnSpc>
              <a:buFont typeface="Wingdings" pitchFamily="2" charset="2"/>
              <a:buNone/>
            </a:pPr>
            <a:r>
              <a:rPr lang="en-US" sz="2000" dirty="0" smtClean="0"/>
              <a:t>	 The number of bits to be shifted if 1 will be specified in the instruction itself if the count is more than 1 then the count will be in CL register.</a:t>
            </a:r>
          </a:p>
          <a:p>
            <a:pPr>
              <a:lnSpc>
                <a:spcPct val="80000"/>
              </a:lnSpc>
              <a:buFont typeface="Wingdings" pitchFamily="2" charset="2"/>
              <a:buNone/>
            </a:pPr>
            <a:r>
              <a:rPr lang="en-US" sz="2000" dirty="0" smtClean="0"/>
              <a:t>	The operand to be shifted can be either register or memory location contents but cannot be immediate data.</a:t>
            </a:r>
          </a:p>
          <a:p>
            <a:pPr>
              <a:lnSpc>
                <a:spcPct val="80000"/>
              </a:lnSpc>
              <a:buFont typeface="Wingdings" pitchFamily="2" charset="2"/>
              <a:buNone/>
            </a:pPr>
            <a:r>
              <a:rPr lang="en-US" sz="2000" dirty="0" smtClean="0"/>
              <a:t>	All the flags are affected depending upon the </a:t>
            </a:r>
            <a:r>
              <a:rPr lang="en-US" sz="2000" dirty="0" err="1" smtClean="0"/>
              <a:t>result.The</a:t>
            </a:r>
            <a:r>
              <a:rPr lang="en-US" sz="2000" dirty="0" smtClean="0"/>
              <a:t> shift operation will considering using carry flag.</a:t>
            </a:r>
          </a:p>
        </p:txBody>
      </p:sp>
      <p:grpSp>
        <p:nvGrpSpPr>
          <p:cNvPr id="2" name="Group 17"/>
          <p:cNvGrpSpPr>
            <a:grpSpLocks/>
          </p:cNvGrpSpPr>
          <p:nvPr/>
        </p:nvGrpSpPr>
        <p:grpSpPr bwMode="auto">
          <a:xfrm>
            <a:off x="1828800" y="2514600"/>
            <a:ext cx="4648200" cy="609600"/>
            <a:chOff x="1152" y="1584"/>
            <a:chExt cx="2928" cy="384"/>
          </a:xfrm>
        </p:grpSpPr>
        <p:grpSp>
          <p:nvGrpSpPr>
            <p:cNvPr id="3" name="Group 4"/>
            <p:cNvGrpSpPr>
              <a:grpSpLocks/>
            </p:cNvGrpSpPr>
            <p:nvPr/>
          </p:nvGrpSpPr>
          <p:grpSpPr bwMode="auto">
            <a:xfrm>
              <a:off x="1152" y="1584"/>
              <a:ext cx="2928" cy="240"/>
              <a:chOff x="1152" y="1584"/>
              <a:chExt cx="2928" cy="240"/>
            </a:xfrm>
          </p:grpSpPr>
          <p:sp>
            <p:nvSpPr>
              <p:cNvPr id="56332" name="Rectangle 5"/>
              <p:cNvSpPr>
                <a:spLocks noChangeArrowheads="1"/>
              </p:cNvSpPr>
              <p:nvPr/>
            </p:nvSpPr>
            <p:spPr bwMode="auto">
              <a:xfrm>
                <a:off x="3744" y="1584"/>
                <a:ext cx="336"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r>
                  <a:rPr lang="en-US" sz="1800">
                    <a:solidFill>
                      <a:schemeClr val="tx2"/>
                    </a:solidFill>
                  </a:rPr>
                  <a:t>CF</a:t>
                </a:r>
              </a:p>
            </p:txBody>
          </p:sp>
          <p:sp>
            <p:nvSpPr>
              <p:cNvPr id="56333" name="Rectangle 6"/>
              <p:cNvSpPr>
                <a:spLocks noChangeArrowheads="1"/>
              </p:cNvSpPr>
              <p:nvPr/>
            </p:nvSpPr>
            <p:spPr bwMode="auto">
              <a:xfrm>
                <a:off x="1680" y="1584"/>
                <a:ext cx="384"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r>
                  <a:rPr lang="en-US" sz="1800">
                    <a:solidFill>
                      <a:schemeClr val="tx2"/>
                    </a:solidFill>
                  </a:rPr>
                  <a:t>MSD</a:t>
                </a:r>
              </a:p>
            </p:txBody>
          </p:sp>
          <p:sp>
            <p:nvSpPr>
              <p:cNvPr id="56334" name="Rectangle 7"/>
              <p:cNvSpPr>
                <a:spLocks noChangeArrowheads="1"/>
              </p:cNvSpPr>
              <p:nvPr/>
            </p:nvSpPr>
            <p:spPr bwMode="auto">
              <a:xfrm>
                <a:off x="2064" y="1584"/>
                <a:ext cx="1056"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endParaRPr lang="en-US" sz="1800">
                  <a:solidFill>
                    <a:schemeClr val="tx2"/>
                  </a:solidFill>
                </a:endParaRPr>
              </a:p>
            </p:txBody>
          </p:sp>
          <p:sp>
            <p:nvSpPr>
              <p:cNvPr id="56335" name="Rectangle 8"/>
              <p:cNvSpPr>
                <a:spLocks noChangeArrowheads="1"/>
              </p:cNvSpPr>
              <p:nvPr/>
            </p:nvSpPr>
            <p:spPr bwMode="auto">
              <a:xfrm>
                <a:off x="3120" y="1584"/>
                <a:ext cx="336" cy="240"/>
              </a:xfrm>
              <a:prstGeom prst="rect">
                <a:avLst/>
              </a:prstGeom>
              <a:solidFill>
                <a:schemeClr val="bg2"/>
              </a:solidFill>
              <a:ln w="9525">
                <a:solidFill>
                  <a:schemeClr val="tx1"/>
                </a:solidFill>
                <a:miter lim="800000"/>
                <a:headEnd/>
                <a:tailEnd/>
              </a:ln>
            </p:spPr>
            <p:txBody>
              <a:bodyPr wrap="none" anchor="ctr"/>
              <a:lstStyle/>
              <a:p>
                <a:pPr algn="ctr">
                  <a:lnSpc>
                    <a:spcPct val="100000"/>
                  </a:lnSpc>
                  <a:spcBef>
                    <a:spcPct val="0"/>
                  </a:spcBef>
                </a:pPr>
                <a:r>
                  <a:rPr lang="en-US" sz="1800">
                    <a:solidFill>
                      <a:schemeClr val="tx2"/>
                    </a:solidFill>
                  </a:rPr>
                  <a:t>LSD</a:t>
                </a:r>
              </a:p>
            </p:txBody>
          </p:sp>
          <p:sp>
            <p:nvSpPr>
              <p:cNvPr id="56336" name="Line 9"/>
              <p:cNvSpPr>
                <a:spLocks noChangeShapeType="1"/>
              </p:cNvSpPr>
              <p:nvPr/>
            </p:nvSpPr>
            <p:spPr bwMode="auto">
              <a:xfrm>
                <a:off x="3456" y="1728"/>
                <a:ext cx="288" cy="0"/>
              </a:xfrm>
              <a:prstGeom prst="line">
                <a:avLst/>
              </a:prstGeom>
              <a:noFill/>
              <a:ln w="9525">
                <a:solidFill>
                  <a:schemeClr val="tx2"/>
                </a:solidFill>
                <a:round/>
                <a:headEnd/>
                <a:tailEnd type="triangle" w="med" len="med"/>
              </a:ln>
            </p:spPr>
            <p:txBody>
              <a:bodyPr wrap="none"/>
              <a:lstStyle/>
              <a:p>
                <a:endParaRPr lang="en-US"/>
              </a:p>
            </p:txBody>
          </p:sp>
          <p:sp>
            <p:nvSpPr>
              <p:cNvPr id="56337" name="Line 10"/>
              <p:cNvSpPr>
                <a:spLocks noChangeShapeType="1"/>
              </p:cNvSpPr>
              <p:nvPr/>
            </p:nvSpPr>
            <p:spPr bwMode="auto">
              <a:xfrm>
                <a:off x="2352" y="1680"/>
                <a:ext cx="624" cy="0"/>
              </a:xfrm>
              <a:prstGeom prst="line">
                <a:avLst/>
              </a:prstGeom>
              <a:noFill/>
              <a:ln w="9525">
                <a:solidFill>
                  <a:schemeClr val="tx2"/>
                </a:solidFill>
                <a:round/>
                <a:headEnd/>
                <a:tailEnd type="triangle" w="med" len="med"/>
              </a:ln>
            </p:spPr>
            <p:txBody>
              <a:bodyPr wrap="none"/>
              <a:lstStyle/>
              <a:p>
                <a:endParaRPr lang="en-US"/>
              </a:p>
            </p:txBody>
          </p:sp>
          <p:sp>
            <p:nvSpPr>
              <p:cNvPr id="56338" name="Line 11"/>
              <p:cNvSpPr>
                <a:spLocks noChangeShapeType="1"/>
              </p:cNvSpPr>
              <p:nvPr/>
            </p:nvSpPr>
            <p:spPr bwMode="auto">
              <a:xfrm>
                <a:off x="1152" y="1680"/>
                <a:ext cx="480" cy="0"/>
              </a:xfrm>
              <a:prstGeom prst="line">
                <a:avLst/>
              </a:prstGeom>
              <a:noFill/>
              <a:ln w="9525">
                <a:solidFill>
                  <a:schemeClr val="tx2"/>
                </a:solidFill>
                <a:round/>
                <a:headEnd/>
                <a:tailEnd type="triangle" w="med" len="med"/>
              </a:ln>
            </p:spPr>
            <p:txBody>
              <a:bodyPr wrap="none"/>
              <a:lstStyle/>
              <a:p>
                <a:endParaRPr lang="en-US"/>
              </a:p>
            </p:txBody>
          </p:sp>
        </p:grpSp>
        <p:grpSp>
          <p:nvGrpSpPr>
            <p:cNvPr id="4" name="Group 16"/>
            <p:cNvGrpSpPr>
              <a:grpSpLocks/>
            </p:cNvGrpSpPr>
            <p:nvPr/>
          </p:nvGrpSpPr>
          <p:grpSpPr bwMode="auto">
            <a:xfrm>
              <a:off x="1344" y="1680"/>
              <a:ext cx="528" cy="288"/>
              <a:chOff x="1344" y="1680"/>
              <a:chExt cx="528" cy="288"/>
            </a:xfrm>
          </p:grpSpPr>
          <p:sp>
            <p:nvSpPr>
              <p:cNvPr id="56329" name="Line 13"/>
              <p:cNvSpPr>
                <a:spLocks noChangeShapeType="1"/>
              </p:cNvSpPr>
              <p:nvPr/>
            </p:nvSpPr>
            <p:spPr bwMode="auto">
              <a:xfrm>
                <a:off x="1872" y="1824"/>
                <a:ext cx="0" cy="144"/>
              </a:xfrm>
              <a:prstGeom prst="line">
                <a:avLst/>
              </a:prstGeom>
              <a:noFill/>
              <a:ln w="9525">
                <a:solidFill>
                  <a:schemeClr val="tx2"/>
                </a:solidFill>
                <a:round/>
                <a:headEnd/>
                <a:tailEnd/>
              </a:ln>
            </p:spPr>
            <p:txBody>
              <a:bodyPr wrap="none"/>
              <a:lstStyle/>
              <a:p>
                <a:endParaRPr lang="en-US"/>
              </a:p>
            </p:txBody>
          </p:sp>
          <p:sp>
            <p:nvSpPr>
              <p:cNvPr id="56330" name="Line 14"/>
              <p:cNvSpPr>
                <a:spLocks noChangeShapeType="1"/>
              </p:cNvSpPr>
              <p:nvPr/>
            </p:nvSpPr>
            <p:spPr bwMode="auto">
              <a:xfrm flipH="1">
                <a:off x="1344" y="1968"/>
                <a:ext cx="528" cy="0"/>
              </a:xfrm>
              <a:prstGeom prst="line">
                <a:avLst/>
              </a:prstGeom>
              <a:noFill/>
              <a:ln w="9525">
                <a:solidFill>
                  <a:schemeClr val="tx2"/>
                </a:solidFill>
                <a:round/>
                <a:headEnd/>
                <a:tailEnd/>
              </a:ln>
            </p:spPr>
            <p:txBody>
              <a:bodyPr wrap="none"/>
              <a:lstStyle/>
              <a:p>
                <a:endParaRPr lang="en-US"/>
              </a:p>
            </p:txBody>
          </p:sp>
          <p:sp>
            <p:nvSpPr>
              <p:cNvPr id="56331" name="Line 15"/>
              <p:cNvSpPr>
                <a:spLocks noChangeShapeType="1"/>
              </p:cNvSpPr>
              <p:nvPr/>
            </p:nvSpPr>
            <p:spPr bwMode="auto">
              <a:xfrm flipV="1">
                <a:off x="1344" y="1680"/>
                <a:ext cx="0" cy="288"/>
              </a:xfrm>
              <a:prstGeom prst="line">
                <a:avLst/>
              </a:prstGeom>
              <a:noFill/>
              <a:ln w="9525">
                <a:solidFill>
                  <a:schemeClr val="tx2"/>
                </a:solidFill>
                <a:round/>
                <a:headEnd/>
                <a:tailEnd type="triangle" w="med" len="med"/>
              </a:ln>
            </p:spPr>
            <p:txBody>
              <a:bodyPr wrap="none"/>
              <a:lstStyle/>
              <a:p>
                <a:endParaRPr lang="en-US"/>
              </a:p>
            </p:txBody>
          </p:sp>
        </p:grpSp>
      </p:gr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85800" y="304800"/>
            <a:ext cx="7772400" cy="838200"/>
          </a:xfrm>
        </p:spPr>
        <p:txBody>
          <a:bodyPr>
            <a:normAutofit fontScale="90000"/>
          </a:bodyPr>
          <a:lstStyle/>
          <a:p>
            <a:r>
              <a:rPr lang="en-US" sz="2800" smtClean="0"/>
              <a:t>Bit Manipulation Instructions</a:t>
            </a:r>
            <a:br>
              <a:rPr lang="en-US" sz="2800" smtClean="0"/>
            </a:br>
            <a:r>
              <a:rPr lang="en-US" sz="2400" smtClean="0"/>
              <a:t>Rotate Instructions</a:t>
            </a:r>
          </a:p>
        </p:txBody>
      </p:sp>
      <p:sp>
        <p:nvSpPr>
          <p:cNvPr id="5734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3251" name="Slide Number Placeholder 5"/>
          <p:cNvSpPr>
            <a:spLocks noGrp="1"/>
          </p:cNvSpPr>
          <p:nvPr>
            <p:ph type="sldNum" sz="quarter" idx="12"/>
          </p:nvPr>
        </p:nvSpPr>
        <p:spPr>
          <a:noFill/>
        </p:spPr>
        <p:txBody>
          <a:bodyPr/>
          <a:lstStyle/>
          <a:p>
            <a:pPr>
              <a:defRPr/>
            </a:pPr>
            <a:fld id="{BC69CFDC-6674-48F7-A873-54C3D77DFA3D}" type="slidenum">
              <a:rPr lang="en-US"/>
              <a:pPr>
                <a:defRPr/>
              </a:pPr>
              <a:t>57</a:t>
            </a:fld>
            <a:endParaRPr lang="en-US"/>
          </a:p>
        </p:txBody>
      </p:sp>
      <p:sp>
        <p:nvSpPr>
          <p:cNvPr id="165891" name="Rectangle 3"/>
          <p:cNvSpPr>
            <a:spLocks noGrp="1" noChangeArrowheads="1"/>
          </p:cNvSpPr>
          <p:nvPr>
            <p:ph sz="quarter" idx="1"/>
          </p:nvPr>
        </p:nvSpPr>
        <p:spPr>
          <a:xfrm>
            <a:off x="304800" y="1295400"/>
            <a:ext cx="8610600" cy="5105400"/>
          </a:xfrm>
        </p:spPr>
        <p:txBody>
          <a:bodyPr/>
          <a:lstStyle/>
          <a:p>
            <a:pPr algn="ctr">
              <a:lnSpc>
                <a:spcPct val="80000"/>
              </a:lnSpc>
              <a:buFont typeface="Wingdings" pitchFamily="2" charset="2"/>
              <a:buNone/>
            </a:pPr>
            <a:r>
              <a:rPr lang="en-US" sz="2000" dirty="0" smtClean="0">
                <a:solidFill>
                  <a:schemeClr val="tx2"/>
                </a:solidFill>
              </a:rPr>
              <a:t>Rotate instructions</a:t>
            </a:r>
          </a:p>
          <a:p>
            <a:pPr algn="ctr">
              <a:lnSpc>
                <a:spcPct val="80000"/>
              </a:lnSpc>
              <a:buFont typeface="Wingdings" pitchFamily="2" charset="2"/>
              <a:buNone/>
            </a:pPr>
            <a:r>
              <a:rPr lang="en-US" sz="2000" dirty="0" smtClean="0">
                <a:solidFill>
                  <a:schemeClr val="tx2"/>
                </a:solidFill>
              </a:rPr>
              <a:t>ROL, RCL, ROR, RCR</a:t>
            </a:r>
          </a:p>
          <a:p>
            <a:pPr>
              <a:lnSpc>
                <a:spcPct val="80000"/>
              </a:lnSpc>
              <a:buFont typeface="Wingdings" pitchFamily="2" charset="2"/>
              <a:buChar char="Ø"/>
            </a:pPr>
            <a:r>
              <a:rPr lang="en-US" sz="2000" b="1" dirty="0" smtClean="0">
                <a:solidFill>
                  <a:srgbClr val="00B0F0"/>
                </a:solidFill>
              </a:rPr>
              <a:t>ROL : Rotate left without carry</a:t>
            </a:r>
          </a:p>
          <a:p>
            <a:pPr>
              <a:lnSpc>
                <a:spcPct val="80000"/>
              </a:lnSpc>
              <a:buFont typeface="Wingdings" pitchFamily="2" charset="2"/>
              <a:buNone/>
            </a:pPr>
            <a:r>
              <a:rPr lang="en-US" sz="2000" b="1" dirty="0" smtClean="0">
                <a:solidFill>
                  <a:srgbClr val="00B0F0"/>
                </a:solidFill>
              </a:rPr>
              <a:t>	ROL &lt;Reg. / </a:t>
            </a:r>
            <a:r>
              <a:rPr lang="en-US" sz="2000" b="1" dirty="0" err="1" smtClean="0">
                <a:solidFill>
                  <a:srgbClr val="00B0F0"/>
                </a:solidFill>
              </a:rPr>
              <a:t>Mem</a:t>
            </a:r>
            <a:r>
              <a:rPr lang="en-US" sz="2000" b="1" dirty="0" smtClean="0">
                <a:solidFill>
                  <a:srgbClr val="00B0F0"/>
                </a:solidFill>
              </a:rPr>
              <a:t>&gt; , &lt;Count&gt;</a:t>
            </a:r>
          </a:p>
          <a:p>
            <a:pPr>
              <a:lnSpc>
                <a:spcPct val="80000"/>
              </a:lnSpc>
              <a:buFont typeface="Wingdings" pitchFamily="2" charset="2"/>
              <a:buNone/>
            </a:pPr>
            <a:r>
              <a:rPr lang="en-US" sz="2000" dirty="0" smtClean="0"/>
              <a:t>	R(n+1) </a:t>
            </a:r>
            <a:r>
              <a:rPr lang="en-US" sz="2000" dirty="0" smtClean="0">
                <a:sym typeface="Wingdings" pitchFamily="2" charset="2"/>
              </a:rPr>
              <a:t> R(n) ; CF  R(MSB) ; R(LSB)  R(MSB)</a:t>
            </a:r>
          </a:p>
          <a:p>
            <a:pPr>
              <a:lnSpc>
                <a:spcPct val="80000"/>
              </a:lnSpc>
              <a:buFont typeface="Wingdings" pitchFamily="2" charset="2"/>
              <a:buNone/>
            </a:pPr>
            <a:r>
              <a:rPr lang="en-US" sz="2000" dirty="0" smtClean="0">
                <a:sym typeface="Wingdings" pitchFamily="2" charset="2"/>
              </a:rPr>
              <a:t>			  </a:t>
            </a:r>
            <a:r>
              <a:rPr lang="en-US" sz="2000" dirty="0" smtClean="0">
                <a:solidFill>
                  <a:schemeClr val="tx2"/>
                </a:solidFill>
                <a:sym typeface="Wingdings" pitchFamily="2" charset="2"/>
              </a:rPr>
              <a:t>MSB</a:t>
            </a:r>
            <a:r>
              <a:rPr lang="en-US" sz="2000" dirty="0" smtClean="0">
                <a:sym typeface="Wingdings" pitchFamily="2" charset="2"/>
              </a:rPr>
              <a:t>		        </a:t>
            </a:r>
            <a:r>
              <a:rPr lang="en-US" sz="2000" dirty="0" smtClean="0">
                <a:solidFill>
                  <a:schemeClr val="tx2"/>
                </a:solidFill>
                <a:sym typeface="Wingdings" pitchFamily="2" charset="2"/>
              </a:rPr>
              <a:t>LSB</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t>	</a:t>
            </a:r>
          </a:p>
          <a:p>
            <a:pPr>
              <a:lnSpc>
                <a:spcPct val="80000"/>
              </a:lnSpc>
              <a:buFont typeface="Wingdings" pitchFamily="2" charset="2"/>
              <a:buNone/>
            </a:pPr>
            <a:endParaRPr lang="en-US" sz="2000" dirty="0" smtClean="0"/>
          </a:p>
          <a:p>
            <a:pPr>
              <a:lnSpc>
                <a:spcPct val="80000"/>
              </a:lnSpc>
              <a:buFont typeface="Wingdings" pitchFamily="2" charset="2"/>
              <a:buNone/>
            </a:pPr>
            <a:r>
              <a:rPr lang="en-US" sz="2000" dirty="0" smtClean="0"/>
              <a:t>	This instruction rotates all the bits in a specified word or byte to the left by the specified count (bit-wise) excluding carry.</a:t>
            </a:r>
          </a:p>
          <a:p>
            <a:pPr>
              <a:lnSpc>
                <a:spcPct val="80000"/>
              </a:lnSpc>
              <a:buFont typeface="Wingdings" pitchFamily="2" charset="2"/>
              <a:buNone/>
            </a:pPr>
            <a:r>
              <a:rPr lang="en-US" sz="2000" dirty="0" smtClean="0"/>
              <a:t>	The MSB is pushed into the carry flag as well as into LSB at each operation. The remaining bits are shifted left subsequently by the specified count positions.</a:t>
            </a:r>
          </a:p>
          <a:p>
            <a:pPr>
              <a:lnSpc>
                <a:spcPct val="80000"/>
              </a:lnSpc>
              <a:buFont typeface="Wingdings" pitchFamily="2" charset="2"/>
              <a:buNone/>
            </a:pPr>
            <a:r>
              <a:rPr lang="en-US" sz="2000" dirty="0" smtClean="0"/>
              <a:t>	The PF, SF, and ZF flags are left unchanged in this rotate operation . The operand can be a register or a memory location.</a:t>
            </a:r>
          </a:p>
          <a:p>
            <a:pPr>
              <a:lnSpc>
                <a:spcPct val="80000"/>
              </a:lnSpc>
              <a:buFont typeface="Wingdings" pitchFamily="2" charset="2"/>
              <a:buNone/>
            </a:pPr>
            <a:r>
              <a:rPr lang="en-US" sz="2000" dirty="0" smtClean="0"/>
              <a:t>	The count will be in instruction if it is 1, and in CL register if greater than 1.	</a:t>
            </a:r>
          </a:p>
        </p:txBody>
      </p:sp>
      <p:grpSp>
        <p:nvGrpSpPr>
          <p:cNvPr id="2" name="Group 17"/>
          <p:cNvGrpSpPr>
            <a:grpSpLocks/>
          </p:cNvGrpSpPr>
          <p:nvPr/>
        </p:nvGrpSpPr>
        <p:grpSpPr bwMode="auto">
          <a:xfrm>
            <a:off x="1371600" y="2895600"/>
            <a:ext cx="4038600" cy="1066800"/>
            <a:chOff x="864" y="2064"/>
            <a:chExt cx="2544" cy="672"/>
          </a:xfrm>
        </p:grpSpPr>
        <p:sp>
          <p:nvSpPr>
            <p:cNvPr id="57351" name="Rectangle 5"/>
            <p:cNvSpPr>
              <a:spLocks noChangeArrowheads="1"/>
            </p:cNvSpPr>
            <p:nvPr/>
          </p:nvSpPr>
          <p:spPr bwMode="auto">
            <a:xfrm>
              <a:off x="1440" y="2256"/>
              <a:ext cx="1728" cy="288"/>
            </a:xfrm>
            <a:prstGeom prst="rect">
              <a:avLst/>
            </a:prstGeom>
            <a:solidFill>
              <a:schemeClr val="bg2"/>
            </a:solidFill>
            <a:ln w="9525">
              <a:solidFill>
                <a:schemeClr val="tx2"/>
              </a:solidFill>
              <a:miter lim="800000"/>
              <a:headEnd/>
              <a:tailEnd/>
            </a:ln>
          </p:spPr>
          <p:txBody>
            <a:bodyPr wrap="none" anchor="ctr"/>
            <a:lstStyle/>
            <a:p>
              <a:endParaRPr lang="en-US"/>
            </a:p>
          </p:txBody>
        </p:sp>
        <p:sp>
          <p:nvSpPr>
            <p:cNvPr id="57352" name="Rectangle 6"/>
            <p:cNvSpPr>
              <a:spLocks noChangeArrowheads="1"/>
            </p:cNvSpPr>
            <p:nvPr/>
          </p:nvSpPr>
          <p:spPr bwMode="auto">
            <a:xfrm>
              <a:off x="864" y="2256"/>
              <a:ext cx="336" cy="288"/>
            </a:xfrm>
            <a:prstGeom prst="rect">
              <a:avLst/>
            </a:prstGeom>
            <a:solidFill>
              <a:schemeClr val="bg2"/>
            </a:solidFill>
            <a:ln w="9525">
              <a:solidFill>
                <a:schemeClr val="tx2"/>
              </a:solidFill>
              <a:miter lim="800000"/>
              <a:headEnd/>
              <a:tailEnd/>
            </a:ln>
          </p:spPr>
          <p:txBody>
            <a:bodyPr wrap="none" anchor="ctr"/>
            <a:lstStyle/>
            <a:p>
              <a:pPr algn="ctr">
                <a:lnSpc>
                  <a:spcPct val="100000"/>
                </a:lnSpc>
                <a:spcBef>
                  <a:spcPct val="0"/>
                </a:spcBef>
              </a:pPr>
              <a:r>
                <a:rPr lang="en-US" sz="1800">
                  <a:solidFill>
                    <a:schemeClr val="tx2"/>
                  </a:solidFill>
                </a:rPr>
                <a:t>CF</a:t>
              </a:r>
            </a:p>
          </p:txBody>
        </p:sp>
        <p:sp>
          <p:nvSpPr>
            <p:cNvPr id="57353" name="Line 10"/>
            <p:cNvSpPr>
              <a:spLocks noChangeShapeType="1"/>
            </p:cNvSpPr>
            <p:nvPr/>
          </p:nvSpPr>
          <p:spPr bwMode="auto">
            <a:xfrm flipH="1">
              <a:off x="2016" y="2064"/>
              <a:ext cx="624" cy="0"/>
            </a:xfrm>
            <a:prstGeom prst="line">
              <a:avLst/>
            </a:prstGeom>
            <a:noFill/>
            <a:ln w="9525">
              <a:solidFill>
                <a:schemeClr val="tx2"/>
              </a:solidFill>
              <a:round/>
              <a:headEnd/>
              <a:tailEnd type="triangle" w="med" len="med"/>
            </a:ln>
          </p:spPr>
          <p:txBody>
            <a:bodyPr wrap="none"/>
            <a:lstStyle/>
            <a:p>
              <a:endParaRPr lang="en-US"/>
            </a:p>
          </p:txBody>
        </p:sp>
        <p:sp>
          <p:nvSpPr>
            <p:cNvPr id="57354" name="Line 11"/>
            <p:cNvSpPr>
              <a:spLocks noChangeShapeType="1"/>
            </p:cNvSpPr>
            <p:nvPr/>
          </p:nvSpPr>
          <p:spPr bwMode="auto">
            <a:xfrm flipH="1">
              <a:off x="1680" y="2400"/>
              <a:ext cx="1296" cy="0"/>
            </a:xfrm>
            <a:prstGeom prst="line">
              <a:avLst/>
            </a:prstGeom>
            <a:noFill/>
            <a:ln w="9525">
              <a:solidFill>
                <a:schemeClr val="tx2"/>
              </a:solidFill>
              <a:round/>
              <a:headEnd/>
              <a:tailEnd type="triangle" w="med" len="med"/>
            </a:ln>
          </p:spPr>
          <p:txBody>
            <a:bodyPr wrap="none"/>
            <a:lstStyle/>
            <a:p>
              <a:endParaRPr lang="en-US"/>
            </a:p>
          </p:txBody>
        </p:sp>
        <p:sp>
          <p:nvSpPr>
            <p:cNvPr id="57355" name="Line 12"/>
            <p:cNvSpPr>
              <a:spLocks noChangeShapeType="1"/>
            </p:cNvSpPr>
            <p:nvPr/>
          </p:nvSpPr>
          <p:spPr bwMode="auto">
            <a:xfrm flipH="1">
              <a:off x="1200" y="2400"/>
              <a:ext cx="240" cy="0"/>
            </a:xfrm>
            <a:prstGeom prst="line">
              <a:avLst/>
            </a:prstGeom>
            <a:noFill/>
            <a:ln w="9525">
              <a:solidFill>
                <a:schemeClr val="tx2"/>
              </a:solidFill>
              <a:round/>
              <a:headEnd/>
              <a:tailEnd type="triangle" w="med" len="med"/>
            </a:ln>
          </p:spPr>
          <p:txBody>
            <a:bodyPr wrap="none"/>
            <a:lstStyle/>
            <a:p>
              <a:endParaRPr lang="en-US"/>
            </a:p>
          </p:txBody>
        </p:sp>
        <p:sp>
          <p:nvSpPr>
            <p:cNvPr id="57356" name="Line 13"/>
            <p:cNvSpPr>
              <a:spLocks noChangeShapeType="1"/>
            </p:cNvSpPr>
            <p:nvPr/>
          </p:nvSpPr>
          <p:spPr bwMode="auto">
            <a:xfrm>
              <a:off x="1344" y="2400"/>
              <a:ext cx="0" cy="336"/>
            </a:xfrm>
            <a:prstGeom prst="line">
              <a:avLst/>
            </a:prstGeom>
            <a:noFill/>
            <a:ln w="9525">
              <a:solidFill>
                <a:schemeClr val="tx2"/>
              </a:solidFill>
              <a:round/>
              <a:headEnd/>
              <a:tailEnd/>
            </a:ln>
          </p:spPr>
          <p:txBody>
            <a:bodyPr wrap="none"/>
            <a:lstStyle/>
            <a:p>
              <a:endParaRPr lang="en-US"/>
            </a:p>
          </p:txBody>
        </p:sp>
        <p:sp>
          <p:nvSpPr>
            <p:cNvPr id="57357" name="Line 14"/>
            <p:cNvSpPr>
              <a:spLocks noChangeShapeType="1"/>
            </p:cNvSpPr>
            <p:nvPr/>
          </p:nvSpPr>
          <p:spPr bwMode="auto">
            <a:xfrm>
              <a:off x="1344" y="2736"/>
              <a:ext cx="2064" cy="0"/>
            </a:xfrm>
            <a:prstGeom prst="line">
              <a:avLst/>
            </a:prstGeom>
            <a:noFill/>
            <a:ln w="9525">
              <a:solidFill>
                <a:schemeClr val="tx2"/>
              </a:solidFill>
              <a:round/>
              <a:headEnd/>
              <a:tailEnd/>
            </a:ln>
          </p:spPr>
          <p:txBody>
            <a:bodyPr wrap="none"/>
            <a:lstStyle/>
            <a:p>
              <a:endParaRPr lang="en-US"/>
            </a:p>
          </p:txBody>
        </p:sp>
        <p:sp>
          <p:nvSpPr>
            <p:cNvPr id="57358" name="Line 15"/>
            <p:cNvSpPr>
              <a:spLocks noChangeShapeType="1"/>
            </p:cNvSpPr>
            <p:nvPr/>
          </p:nvSpPr>
          <p:spPr bwMode="auto">
            <a:xfrm flipV="1">
              <a:off x="3408" y="2400"/>
              <a:ext cx="0" cy="336"/>
            </a:xfrm>
            <a:prstGeom prst="line">
              <a:avLst/>
            </a:prstGeom>
            <a:noFill/>
            <a:ln w="9525">
              <a:solidFill>
                <a:schemeClr val="tx2"/>
              </a:solidFill>
              <a:round/>
              <a:headEnd/>
              <a:tailEnd/>
            </a:ln>
          </p:spPr>
          <p:txBody>
            <a:bodyPr wrap="none"/>
            <a:lstStyle/>
            <a:p>
              <a:endParaRPr lang="en-US"/>
            </a:p>
          </p:txBody>
        </p:sp>
        <p:sp>
          <p:nvSpPr>
            <p:cNvPr id="57359" name="Line 16"/>
            <p:cNvSpPr>
              <a:spLocks noChangeShapeType="1"/>
            </p:cNvSpPr>
            <p:nvPr/>
          </p:nvSpPr>
          <p:spPr bwMode="auto">
            <a:xfrm flipH="1">
              <a:off x="3168" y="2400"/>
              <a:ext cx="240" cy="0"/>
            </a:xfrm>
            <a:prstGeom prst="line">
              <a:avLst/>
            </a:prstGeom>
            <a:noFill/>
            <a:ln w="9525">
              <a:solidFill>
                <a:schemeClr val="tx2"/>
              </a:solidFill>
              <a:round/>
              <a:headEnd/>
              <a:tailEnd type="triangle" w="med" len="med"/>
            </a:ln>
          </p:spPr>
          <p:txBody>
            <a:bodyPr wrap="none"/>
            <a:lstStyle/>
            <a:p>
              <a:endParaRPr lang="en-US"/>
            </a:p>
          </p:txBody>
        </p:sp>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304800"/>
            <a:ext cx="7772400" cy="838200"/>
          </a:xfrm>
        </p:spPr>
        <p:txBody>
          <a:bodyPr>
            <a:normAutofit fontScale="90000"/>
          </a:bodyPr>
          <a:lstStyle/>
          <a:p>
            <a:r>
              <a:rPr lang="en-US" sz="2800" smtClean="0"/>
              <a:t>Bit Manipulation Instructions</a:t>
            </a:r>
            <a:br>
              <a:rPr lang="en-US" sz="2800" smtClean="0"/>
            </a:br>
            <a:r>
              <a:rPr lang="en-US" sz="2400" smtClean="0"/>
              <a:t>Rotate Instructions</a:t>
            </a:r>
          </a:p>
        </p:txBody>
      </p:sp>
      <p:sp>
        <p:nvSpPr>
          <p:cNvPr id="5837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4275" name="Slide Number Placeholder 5"/>
          <p:cNvSpPr>
            <a:spLocks noGrp="1"/>
          </p:cNvSpPr>
          <p:nvPr>
            <p:ph type="sldNum" sz="quarter" idx="12"/>
          </p:nvPr>
        </p:nvSpPr>
        <p:spPr>
          <a:noFill/>
        </p:spPr>
        <p:txBody>
          <a:bodyPr/>
          <a:lstStyle/>
          <a:p>
            <a:pPr>
              <a:defRPr/>
            </a:pPr>
            <a:fld id="{774522DF-B051-43BC-8F45-18DA6EE668EC}" type="slidenum">
              <a:rPr lang="en-US"/>
              <a:pPr>
                <a:defRPr/>
              </a:pPr>
              <a:t>58</a:t>
            </a:fld>
            <a:endParaRPr lang="en-US"/>
          </a:p>
        </p:txBody>
      </p:sp>
      <p:sp>
        <p:nvSpPr>
          <p:cNvPr id="176131" name="Rectangle 3"/>
          <p:cNvSpPr>
            <a:spLocks noGrp="1" noChangeArrowheads="1"/>
          </p:cNvSpPr>
          <p:nvPr>
            <p:ph sz="quarter" idx="1"/>
          </p:nvPr>
        </p:nvSpPr>
        <p:spPr>
          <a:xfrm>
            <a:off x="381000" y="1295400"/>
            <a:ext cx="8458200" cy="5181600"/>
          </a:xfrm>
        </p:spPr>
        <p:txBody>
          <a:bodyPr/>
          <a:lstStyle/>
          <a:p>
            <a:pPr>
              <a:lnSpc>
                <a:spcPct val="80000"/>
              </a:lnSpc>
              <a:buFont typeface="Wingdings" pitchFamily="2" charset="2"/>
              <a:buChar char="Ø"/>
            </a:pPr>
            <a:r>
              <a:rPr lang="en-US" sz="2000" b="1" dirty="0" smtClean="0">
                <a:solidFill>
                  <a:srgbClr val="00B0F0"/>
                </a:solidFill>
              </a:rPr>
              <a:t>RCL : Rotate left through i.e., with carry</a:t>
            </a:r>
          </a:p>
          <a:p>
            <a:pPr>
              <a:lnSpc>
                <a:spcPct val="80000"/>
              </a:lnSpc>
              <a:buFont typeface="Wingdings" pitchFamily="2" charset="2"/>
              <a:buNone/>
            </a:pPr>
            <a:r>
              <a:rPr lang="en-US" sz="2000" dirty="0" smtClean="0"/>
              <a:t>	RCL &lt;Reg. / </a:t>
            </a:r>
            <a:r>
              <a:rPr lang="en-US" sz="2000" dirty="0" err="1" smtClean="0"/>
              <a:t>Mem</a:t>
            </a:r>
            <a:r>
              <a:rPr lang="en-US" sz="2000" dirty="0" smtClean="0"/>
              <a:t>&gt; , &lt;Count&gt;</a:t>
            </a:r>
          </a:p>
          <a:p>
            <a:pPr>
              <a:lnSpc>
                <a:spcPct val="80000"/>
              </a:lnSpc>
              <a:buFont typeface="Wingdings" pitchFamily="2" charset="2"/>
              <a:buNone/>
            </a:pPr>
            <a:r>
              <a:rPr lang="en-US" sz="2000" dirty="0" smtClean="0"/>
              <a:t>	R(n+1) </a:t>
            </a:r>
            <a:r>
              <a:rPr lang="en-US" sz="2000" dirty="0" smtClean="0">
                <a:sym typeface="Wingdings" pitchFamily="2" charset="2"/>
              </a:rPr>
              <a:t> R(n) ; CF  R(MSB) ; R(LSB)  CF</a:t>
            </a:r>
          </a:p>
          <a:p>
            <a:pPr>
              <a:lnSpc>
                <a:spcPct val="80000"/>
              </a:lnSpc>
              <a:buFont typeface="Wingdings" pitchFamily="2" charset="2"/>
              <a:buNone/>
            </a:pPr>
            <a:r>
              <a:rPr lang="en-US" sz="2000" dirty="0" smtClean="0">
                <a:sym typeface="Wingdings" pitchFamily="2" charset="2"/>
              </a:rPr>
              <a:t>				   </a:t>
            </a:r>
            <a:r>
              <a:rPr lang="en-US" sz="2000" dirty="0" smtClean="0">
                <a:solidFill>
                  <a:schemeClr val="tx2"/>
                </a:solidFill>
                <a:sym typeface="Wingdings" pitchFamily="2" charset="2"/>
              </a:rPr>
              <a:t>MSB</a:t>
            </a:r>
            <a:r>
              <a:rPr lang="en-US" sz="2000" dirty="0" smtClean="0">
                <a:sym typeface="Wingdings" pitchFamily="2" charset="2"/>
              </a:rPr>
              <a:t>	                       </a:t>
            </a:r>
            <a:r>
              <a:rPr lang="en-US" sz="2000" dirty="0" smtClean="0">
                <a:solidFill>
                  <a:schemeClr val="tx2"/>
                </a:solidFill>
                <a:sym typeface="Wingdings" pitchFamily="2" charset="2"/>
              </a:rPr>
              <a:t>LSB</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t>	</a:t>
            </a:r>
          </a:p>
          <a:p>
            <a:pPr>
              <a:lnSpc>
                <a:spcPct val="80000"/>
              </a:lnSpc>
              <a:buFont typeface="Wingdings" pitchFamily="2" charset="2"/>
              <a:buNone/>
            </a:pPr>
            <a:endParaRPr lang="en-US" sz="2000" dirty="0" smtClean="0"/>
          </a:p>
          <a:p>
            <a:pPr>
              <a:lnSpc>
                <a:spcPct val="80000"/>
              </a:lnSpc>
              <a:buFont typeface="Wingdings" pitchFamily="2" charset="2"/>
              <a:buNone/>
            </a:pPr>
            <a:endParaRPr lang="en-US" sz="2000" dirty="0" smtClean="0"/>
          </a:p>
          <a:p>
            <a:pPr>
              <a:lnSpc>
                <a:spcPct val="80000"/>
              </a:lnSpc>
              <a:buFont typeface="Wingdings" pitchFamily="2" charset="2"/>
              <a:buNone/>
            </a:pPr>
            <a:r>
              <a:rPr lang="en-US" sz="2000" dirty="0" smtClean="0"/>
              <a:t>	This instruction rotates all the bits in a specified word or byte to the left by the specified count (bit-wise) including carry.</a:t>
            </a:r>
          </a:p>
          <a:p>
            <a:pPr>
              <a:lnSpc>
                <a:spcPct val="80000"/>
              </a:lnSpc>
              <a:buFont typeface="Wingdings" pitchFamily="2" charset="2"/>
              <a:buNone/>
            </a:pPr>
            <a:r>
              <a:rPr lang="en-US" sz="2000" dirty="0" smtClean="0"/>
              <a:t>	The MSB is pushed into the CF and CF into LSB at each operation. The remaining bits are shifted left subsequently by the specified count positions.</a:t>
            </a:r>
          </a:p>
          <a:p>
            <a:pPr>
              <a:lnSpc>
                <a:spcPct val="80000"/>
              </a:lnSpc>
              <a:buFont typeface="Wingdings" pitchFamily="2" charset="2"/>
              <a:buNone/>
            </a:pPr>
            <a:r>
              <a:rPr lang="en-US" sz="2000" dirty="0" smtClean="0"/>
              <a:t>	The PF, SF, and ZF flags are left unchanged in this rotate operation . The operand can be a register or a memory location.</a:t>
            </a:r>
          </a:p>
          <a:p>
            <a:pPr>
              <a:lnSpc>
                <a:spcPct val="80000"/>
              </a:lnSpc>
              <a:buFont typeface="Wingdings" pitchFamily="2" charset="2"/>
              <a:buNone/>
            </a:pPr>
            <a:r>
              <a:rPr lang="en-US" sz="2000" dirty="0" smtClean="0"/>
              <a:t>	The count will be in instruction if it is 1, and in CL register if greater than 1.	</a:t>
            </a:r>
          </a:p>
        </p:txBody>
      </p:sp>
      <p:grpSp>
        <p:nvGrpSpPr>
          <p:cNvPr id="2" name="Group 20"/>
          <p:cNvGrpSpPr>
            <a:grpSpLocks/>
          </p:cNvGrpSpPr>
          <p:nvPr/>
        </p:nvGrpSpPr>
        <p:grpSpPr bwMode="auto">
          <a:xfrm>
            <a:off x="1752600" y="2362200"/>
            <a:ext cx="4876800" cy="1066800"/>
            <a:chOff x="1248" y="2064"/>
            <a:chExt cx="3072" cy="672"/>
          </a:xfrm>
        </p:grpSpPr>
        <p:sp>
          <p:nvSpPr>
            <p:cNvPr id="58375" name="Rectangle 5"/>
            <p:cNvSpPr>
              <a:spLocks noChangeArrowheads="1"/>
            </p:cNvSpPr>
            <p:nvPr/>
          </p:nvSpPr>
          <p:spPr bwMode="auto">
            <a:xfrm>
              <a:off x="2256" y="2256"/>
              <a:ext cx="1728" cy="288"/>
            </a:xfrm>
            <a:prstGeom prst="rect">
              <a:avLst/>
            </a:prstGeom>
            <a:solidFill>
              <a:schemeClr val="bg2"/>
            </a:solidFill>
            <a:ln w="9525">
              <a:solidFill>
                <a:schemeClr val="tx2"/>
              </a:solidFill>
              <a:miter lim="800000"/>
              <a:headEnd/>
              <a:tailEnd/>
            </a:ln>
          </p:spPr>
          <p:txBody>
            <a:bodyPr wrap="none" anchor="ctr"/>
            <a:lstStyle/>
            <a:p>
              <a:endParaRPr lang="en-US"/>
            </a:p>
          </p:txBody>
        </p:sp>
        <p:sp>
          <p:nvSpPr>
            <p:cNvPr id="58376" name="Rectangle 6"/>
            <p:cNvSpPr>
              <a:spLocks noChangeArrowheads="1"/>
            </p:cNvSpPr>
            <p:nvPr/>
          </p:nvSpPr>
          <p:spPr bwMode="auto">
            <a:xfrm>
              <a:off x="1680" y="2256"/>
              <a:ext cx="336" cy="288"/>
            </a:xfrm>
            <a:prstGeom prst="rect">
              <a:avLst/>
            </a:prstGeom>
            <a:solidFill>
              <a:schemeClr val="bg2"/>
            </a:solidFill>
            <a:ln w="9525">
              <a:solidFill>
                <a:schemeClr val="tx2"/>
              </a:solidFill>
              <a:miter lim="800000"/>
              <a:headEnd/>
              <a:tailEnd/>
            </a:ln>
          </p:spPr>
          <p:txBody>
            <a:bodyPr wrap="none" anchor="ctr"/>
            <a:lstStyle/>
            <a:p>
              <a:pPr algn="ctr">
                <a:lnSpc>
                  <a:spcPct val="100000"/>
                </a:lnSpc>
                <a:spcBef>
                  <a:spcPct val="0"/>
                </a:spcBef>
              </a:pPr>
              <a:r>
                <a:rPr lang="en-US" sz="1800">
                  <a:solidFill>
                    <a:schemeClr val="tx2"/>
                  </a:solidFill>
                </a:rPr>
                <a:t>CF</a:t>
              </a:r>
            </a:p>
          </p:txBody>
        </p:sp>
        <p:sp>
          <p:nvSpPr>
            <p:cNvPr id="58377" name="Line 7"/>
            <p:cNvSpPr>
              <a:spLocks noChangeShapeType="1"/>
            </p:cNvSpPr>
            <p:nvPr/>
          </p:nvSpPr>
          <p:spPr bwMode="auto">
            <a:xfrm flipH="1">
              <a:off x="2832" y="2064"/>
              <a:ext cx="624" cy="0"/>
            </a:xfrm>
            <a:prstGeom prst="line">
              <a:avLst/>
            </a:prstGeom>
            <a:noFill/>
            <a:ln w="9525">
              <a:solidFill>
                <a:schemeClr val="tx2"/>
              </a:solidFill>
              <a:round/>
              <a:headEnd/>
              <a:tailEnd type="triangle" w="med" len="med"/>
            </a:ln>
          </p:spPr>
          <p:txBody>
            <a:bodyPr wrap="none"/>
            <a:lstStyle/>
            <a:p>
              <a:endParaRPr lang="en-US"/>
            </a:p>
          </p:txBody>
        </p:sp>
        <p:sp>
          <p:nvSpPr>
            <p:cNvPr id="58378" name="Line 8"/>
            <p:cNvSpPr>
              <a:spLocks noChangeShapeType="1"/>
            </p:cNvSpPr>
            <p:nvPr/>
          </p:nvSpPr>
          <p:spPr bwMode="auto">
            <a:xfrm flipH="1">
              <a:off x="2496" y="2400"/>
              <a:ext cx="1296" cy="0"/>
            </a:xfrm>
            <a:prstGeom prst="line">
              <a:avLst/>
            </a:prstGeom>
            <a:noFill/>
            <a:ln w="9525">
              <a:solidFill>
                <a:schemeClr val="tx2"/>
              </a:solidFill>
              <a:round/>
              <a:headEnd/>
              <a:tailEnd type="triangle" w="med" len="med"/>
            </a:ln>
          </p:spPr>
          <p:txBody>
            <a:bodyPr wrap="none"/>
            <a:lstStyle/>
            <a:p>
              <a:endParaRPr lang="en-US"/>
            </a:p>
          </p:txBody>
        </p:sp>
        <p:sp>
          <p:nvSpPr>
            <p:cNvPr id="58379" name="Line 9"/>
            <p:cNvSpPr>
              <a:spLocks noChangeShapeType="1"/>
            </p:cNvSpPr>
            <p:nvPr/>
          </p:nvSpPr>
          <p:spPr bwMode="auto">
            <a:xfrm flipH="1">
              <a:off x="2016" y="2400"/>
              <a:ext cx="240" cy="0"/>
            </a:xfrm>
            <a:prstGeom prst="line">
              <a:avLst/>
            </a:prstGeom>
            <a:noFill/>
            <a:ln w="9525">
              <a:solidFill>
                <a:schemeClr val="tx2"/>
              </a:solidFill>
              <a:round/>
              <a:headEnd/>
              <a:tailEnd type="triangle" w="med" len="med"/>
            </a:ln>
          </p:spPr>
          <p:txBody>
            <a:bodyPr wrap="none"/>
            <a:lstStyle/>
            <a:p>
              <a:endParaRPr lang="en-US"/>
            </a:p>
          </p:txBody>
        </p:sp>
        <p:sp>
          <p:nvSpPr>
            <p:cNvPr id="58380" name="Line 14"/>
            <p:cNvSpPr>
              <a:spLocks noChangeShapeType="1"/>
            </p:cNvSpPr>
            <p:nvPr/>
          </p:nvSpPr>
          <p:spPr bwMode="auto">
            <a:xfrm flipH="1">
              <a:off x="1248" y="2400"/>
              <a:ext cx="432" cy="0"/>
            </a:xfrm>
            <a:prstGeom prst="line">
              <a:avLst/>
            </a:prstGeom>
            <a:noFill/>
            <a:ln w="9525">
              <a:solidFill>
                <a:schemeClr val="tx2"/>
              </a:solidFill>
              <a:round/>
              <a:headEnd/>
              <a:tailEnd type="triangle" w="med" len="med"/>
            </a:ln>
          </p:spPr>
          <p:txBody>
            <a:bodyPr wrap="none"/>
            <a:lstStyle/>
            <a:p>
              <a:endParaRPr lang="en-US"/>
            </a:p>
          </p:txBody>
        </p:sp>
        <p:sp>
          <p:nvSpPr>
            <p:cNvPr id="58381" name="Line 15"/>
            <p:cNvSpPr>
              <a:spLocks noChangeShapeType="1"/>
            </p:cNvSpPr>
            <p:nvPr/>
          </p:nvSpPr>
          <p:spPr bwMode="auto">
            <a:xfrm>
              <a:off x="1248" y="2400"/>
              <a:ext cx="0" cy="336"/>
            </a:xfrm>
            <a:prstGeom prst="line">
              <a:avLst/>
            </a:prstGeom>
            <a:noFill/>
            <a:ln w="9525">
              <a:solidFill>
                <a:schemeClr val="tx2"/>
              </a:solidFill>
              <a:round/>
              <a:headEnd/>
              <a:tailEnd type="triangle" w="med" len="med"/>
            </a:ln>
          </p:spPr>
          <p:txBody>
            <a:bodyPr wrap="none"/>
            <a:lstStyle/>
            <a:p>
              <a:endParaRPr lang="en-US"/>
            </a:p>
          </p:txBody>
        </p:sp>
        <p:sp>
          <p:nvSpPr>
            <p:cNvPr id="58382" name="Line 17"/>
            <p:cNvSpPr>
              <a:spLocks noChangeShapeType="1"/>
            </p:cNvSpPr>
            <p:nvPr/>
          </p:nvSpPr>
          <p:spPr bwMode="auto">
            <a:xfrm>
              <a:off x="1248" y="2736"/>
              <a:ext cx="3072" cy="0"/>
            </a:xfrm>
            <a:prstGeom prst="line">
              <a:avLst/>
            </a:prstGeom>
            <a:noFill/>
            <a:ln w="9525">
              <a:solidFill>
                <a:schemeClr val="tx2"/>
              </a:solidFill>
              <a:round/>
              <a:headEnd/>
              <a:tailEnd type="triangle" w="med" len="med"/>
            </a:ln>
          </p:spPr>
          <p:txBody>
            <a:bodyPr wrap="none"/>
            <a:lstStyle/>
            <a:p>
              <a:endParaRPr lang="en-US"/>
            </a:p>
          </p:txBody>
        </p:sp>
        <p:sp>
          <p:nvSpPr>
            <p:cNvPr id="58383" name="Line 18"/>
            <p:cNvSpPr>
              <a:spLocks noChangeShapeType="1"/>
            </p:cNvSpPr>
            <p:nvPr/>
          </p:nvSpPr>
          <p:spPr bwMode="auto">
            <a:xfrm flipV="1">
              <a:off x="4320" y="2400"/>
              <a:ext cx="0" cy="336"/>
            </a:xfrm>
            <a:prstGeom prst="line">
              <a:avLst/>
            </a:prstGeom>
            <a:noFill/>
            <a:ln w="9525">
              <a:solidFill>
                <a:schemeClr val="tx2"/>
              </a:solidFill>
              <a:round/>
              <a:headEnd/>
              <a:tailEnd type="triangle" w="med" len="med"/>
            </a:ln>
          </p:spPr>
          <p:txBody>
            <a:bodyPr wrap="none"/>
            <a:lstStyle/>
            <a:p>
              <a:endParaRPr lang="en-US"/>
            </a:p>
          </p:txBody>
        </p:sp>
        <p:sp>
          <p:nvSpPr>
            <p:cNvPr id="58384" name="Line 19"/>
            <p:cNvSpPr>
              <a:spLocks noChangeShapeType="1"/>
            </p:cNvSpPr>
            <p:nvPr/>
          </p:nvSpPr>
          <p:spPr bwMode="auto">
            <a:xfrm flipH="1">
              <a:off x="3984" y="2400"/>
              <a:ext cx="336" cy="0"/>
            </a:xfrm>
            <a:prstGeom prst="line">
              <a:avLst/>
            </a:prstGeom>
            <a:noFill/>
            <a:ln w="9525">
              <a:solidFill>
                <a:schemeClr val="tx2"/>
              </a:solidFill>
              <a:round/>
              <a:headEnd/>
              <a:tailEnd type="triangle" w="med" len="med"/>
            </a:ln>
          </p:spPr>
          <p:txBody>
            <a:bodyPr wrap="none"/>
            <a:lstStyle/>
            <a:p>
              <a:endParaRPr lang="en-US"/>
            </a:p>
          </p:txBody>
        </p:sp>
      </p:gr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5800" y="304800"/>
            <a:ext cx="7772400" cy="838200"/>
          </a:xfrm>
        </p:spPr>
        <p:txBody>
          <a:bodyPr>
            <a:normAutofit fontScale="90000"/>
          </a:bodyPr>
          <a:lstStyle/>
          <a:p>
            <a:pPr fontAlgn="auto">
              <a:spcAft>
                <a:spcPts val="0"/>
              </a:spcAft>
              <a:defRPr/>
            </a:pPr>
            <a:r>
              <a:rPr lang="en-US" sz="2800" smtClean="0"/>
              <a:t>Bit Manipulation Instructions</a:t>
            </a:r>
            <a:br>
              <a:rPr lang="en-US" sz="2800" smtClean="0"/>
            </a:br>
            <a:r>
              <a:rPr lang="en-US" sz="2400" smtClean="0"/>
              <a:t>Rotate Instructions</a:t>
            </a:r>
          </a:p>
        </p:txBody>
      </p:sp>
      <p:sp>
        <p:nvSpPr>
          <p:cNvPr id="5939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5299" name="Slide Number Placeholder 5"/>
          <p:cNvSpPr>
            <a:spLocks noGrp="1"/>
          </p:cNvSpPr>
          <p:nvPr>
            <p:ph type="sldNum" sz="quarter" idx="12"/>
          </p:nvPr>
        </p:nvSpPr>
        <p:spPr>
          <a:noFill/>
        </p:spPr>
        <p:txBody>
          <a:bodyPr/>
          <a:lstStyle/>
          <a:p>
            <a:pPr>
              <a:defRPr/>
            </a:pPr>
            <a:fld id="{EBC92236-5E54-48B6-87E5-85CCC242B68C}" type="slidenum">
              <a:rPr lang="en-US"/>
              <a:pPr>
                <a:defRPr/>
              </a:pPr>
              <a:t>59</a:t>
            </a:fld>
            <a:endParaRPr lang="en-US"/>
          </a:p>
        </p:txBody>
      </p:sp>
      <p:sp>
        <p:nvSpPr>
          <p:cNvPr id="178179" name="Rectangle 3"/>
          <p:cNvSpPr>
            <a:spLocks noGrp="1" noChangeArrowheads="1"/>
          </p:cNvSpPr>
          <p:nvPr>
            <p:ph sz="quarter" idx="1"/>
          </p:nvPr>
        </p:nvSpPr>
        <p:spPr>
          <a:xfrm>
            <a:off x="304800" y="1295400"/>
            <a:ext cx="8610600" cy="5105400"/>
          </a:xfrm>
        </p:spPr>
        <p:txBody>
          <a:bodyPr/>
          <a:lstStyle/>
          <a:p>
            <a:pPr algn="ctr">
              <a:lnSpc>
                <a:spcPct val="80000"/>
              </a:lnSpc>
              <a:buFont typeface="Wingdings" pitchFamily="2" charset="2"/>
              <a:buNone/>
            </a:pPr>
            <a:endParaRPr lang="en-US" sz="2000" b="1" dirty="0" smtClean="0">
              <a:solidFill>
                <a:srgbClr val="00B0F0"/>
              </a:solidFill>
            </a:endParaRPr>
          </a:p>
          <a:p>
            <a:pPr>
              <a:lnSpc>
                <a:spcPct val="80000"/>
              </a:lnSpc>
              <a:buFont typeface="Wingdings" pitchFamily="2" charset="2"/>
              <a:buChar char="Ø"/>
            </a:pPr>
            <a:r>
              <a:rPr lang="en-US" sz="2000" b="1" dirty="0" smtClean="0">
                <a:solidFill>
                  <a:srgbClr val="00B0F0"/>
                </a:solidFill>
              </a:rPr>
              <a:t>ROR : Rotate right without carry</a:t>
            </a:r>
          </a:p>
          <a:p>
            <a:pPr>
              <a:lnSpc>
                <a:spcPct val="80000"/>
              </a:lnSpc>
              <a:buFont typeface="Wingdings" pitchFamily="2" charset="2"/>
              <a:buNone/>
            </a:pPr>
            <a:r>
              <a:rPr lang="en-US" sz="2000" dirty="0" smtClean="0"/>
              <a:t>	ROR &lt;Reg. / </a:t>
            </a:r>
            <a:r>
              <a:rPr lang="en-US" sz="2000" dirty="0" err="1" smtClean="0"/>
              <a:t>Mem</a:t>
            </a:r>
            <a:r>
              <a:rPr lang="en-US" sz="2000" dirty="0" smtClean="0"/>
              <a:t>&gt; , &lt;Count&gt;</a:t>
            </a:r>
          </a:p>
          <a:p>
            <a:pPr>
              <a:lnSpc>
                <a:spcPct val="80000"/>
              </a:lnSpc>
              <a:buFont typeface="Wingdings" pitchFamily="2" charset="2"/>
              <a:buNone/>
            </a:pPr>
            <a:r>
              <a:rPr lang="en-US" sz="2000" dirty="0" smtClean="0"/>
              <a:t>	R(n) </a:t>
            </a:r>
            <a:r>
              <a:rPr lang="en-US" sz="2000" dirty="0" smtClean="0">
                <a:sym typeface="Wingdings" pitchFamily="2" charset="2"/>
              </a:rPr>
              <a:t> R(n + 1) ; R(MSB)  R(LSB) ; CF  R(LSB)</a:t>
            </a:r>
          </a:p>
          <a:p>
            <a:pPr>
              <a:lnSpc>
                <a:spcPct val="80000"/>
              </a:lnSpc>
              <a:buFont typeface="Wingdings" pitchFamily="2" charset="2"/>
              <a:buNone/>
            </a:pPr>
            <a:r>
              <a:rPr lang="en-US" sz="2000" dirty="0" smtClean="0">
                <a:sym typeface="Wingdings" pitchFamily="2" charset="2"/>
              </a:rPr>
              <a:t>			  </a:t>
            </a:r>
            <a:r>
              <a:rPr lang="en-US" sz="2000" dirty="0" smtClean="0">
                <a:solidFill>
                  <a:schemeClr val="tx2"/>
                </a:solidFill>
                <a:sym typeface="Wingdings" pitchFamily="2" charset="2"/>
              </a:rPr>
              <a:t>MSB</a:t>
            </a:r>
            <a:r>
              <a:rPr lang="en-US" sz="2000" dirty="0" smtClean="0">
                <a:sym typeface="Wingdings" pitchFamily="2" charset="2"/>
              </a:rPr>
              <a:t>		        </a:t>
            </a:r>
            <a:r>
              <a:rPr lang="en-US" sz="2000" dirty="0" smtClean="0">
                <a:solidFill>
                  <a:schemeClr val="tx2"/>
                </a:solidFill>
                <a:sym typeface="Wingdings" pitchFamily="2" charset="2"/>
              </a:rPr>
              <a:t>LSB</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t>	</a:t>
            </a:r>
          </a:p>
          <a:p>
            <a:pPr>
              <a:lnSpc>
                <a:spcPct val="80000"/>
              </a:lnSpc>
              <a:buFont typeface="Wingdings" pitchFamily="2" charset="2"/>
              <a:buNone/>
            </a:pPr>
            <a:endParaRPr lang="en-US" sz="2000" dirty="0" smtClean="0"/>
          </a:p>
          <a:p>
            <a:pPr>
              <a:lnSpc>
                <a:spcPct val="80000"/>
              </a:lnSpc>
              <a:buFont typeface="Wingdings" pitchFamily="2" charset="2"/>
              <a:buNone/>
            </a:pPr>
            <a:r>
              <a:rPr lang="en-US" sz="2000" dirty="0" smtClean="0"/>
              <a:t>	</a:t>
            </a:r>
          </a:p>
          <a:p>
            <a:pPr>
              <a:lnSpc>
                <a:spcPct val="80000"/>
              </a:lnSpc>
              <a:buFont typeface="Wingdings" pitchFamily="2" charset="2"/>
              <a:buNone/>
            </a:pPr>
            <a:r>
              <a:rPr lang="en-US" sz="2000" dirty="0" smtClean="0"/>
              <a:t>	This instruction rotates all the bits in a specified word or byte to the right by the specified count (bit-wise) excluding carry.</a:t>
            </a:r>
          </a:p>
          <a:p>
            <a:pPr>
              <a:lnSpc>
                <a:spcPct val="80000"/>
              </a:lnSpc>
              <a:buFont typeface="Wingdings" pitchFamily="2" charset="2"/>
              <a:buNone/>
            </a:pPr>
            <a:r>
              <a:rPr lang="en-US" sz="2000" dirty="0" smtClean="0"/>
              <a:t>	The LSB is pushed into the carry flag as well as the MSB at each operation. The remaining bits are shifted right subsequently by the specified count positions.</a:t>
            </a:r>
          </a:p>
          <a:p>
            <a:pPr>
              <a:lnSpc>
                <a:spcPct val="80000"/>
              </a:lnSpc>
              <a:buFont typeface="Wingdings" pitchFamily="2" charset="2"/>
              <a:buNone/>
            </a:pPr>
            <a:r>
              <a:rPr lang="en-US" sz="2000" dirty="0" smtClean="0"/>
              <a:t>	The PF, SF, and ZF flags are left unchanged in this rotate operation . The operand can be a register or a memory location.</a:t>
            </a:r>
          </a:p>
          <a:p>
            <a:pPr>
              <a:lnSpc>
                <a:spcPct val="80000"/>
              </a:lnSpc>
              <a:buFont typeface="Wingdings" pitchFamily="2" charset="2"/>
              <a:buNone/>
            </a:pPr>
            <a:r>
              <a:rPr lang="en-US" sz="2000" dirty="0" smtClean="0"/>
              <a:t>	The count will be in instruction if it is 1, and in CL register if greater than 1.	</a:t>
            </a:r>
          </a:p>
        </p:txBody>
      </p:sp>
      <p:grpSp>
        <p:nvGrpSpPr>
          <p:cNvPr id="2" name="Group 25"/>
          <p:cNvGrpSpPr>
            <a:grpSpLocks/>
          </p:cNvGrpSpPr>
          <p:nvPr/>
        </p:nvGrpSpPr>
        <p:grpSpPr bwMode="auto">
          <a:xfrm>
            <a:off x="1371600" y="2667000"/>
            <a:ext cx="4191000" cy="1066800"/>
            <a:chOff x="864" y="1680"/>
            <a:chExt cx="2640" cy="672"/>
          </a:xfrm>
        </p:grpSpPr>
        <p:sp>
          <p:nvSpPr>
            <p:cNvPr id="59399" name="Rectangle 5"/>
            <p:cNvSpPr>
              <a:spLocks noChangeArrowheads="1"/>
            </p:cNvSpPr>
            <p:nvPr/>
          </p:nvSpPr>
          <p:spPr bwMode="auto">
            <a:xfrm>
              <a:off x="1440" y="1872"/>
              <a:ext cx="1728" cy="288"/>
            </a:xfrm>
            <a:prstGeom prst="rect">
              <a:avLst/>
            </a:prstGeom>
            <a:solidFill>
              <a:schemeClr val="bg2"/>
            </a:solidFill>
            <a:ln w="9525">
              <a:solidFill>
                <a:schemeClr val="tx2"/>
              </a:solidFill>
              <a:miter lim="800000"/>
              <a:headEnd/>
              <a:tailEnd/>
            </a:ln>
          </p:spPr>
          <p:txBody>
            <a:bodyPr wrap="none" anchor="ctr"/>
            <a:lstStyle/>
            <a:p>
              <a:endParaRPr lang="en-US"/>
            </a:p>
          </p:txBody>
        </p:sp>
        <p:sp>
          <p:nvSpPr>
            <p:cNvPr id="59400" name="Rectangle 6"/>
            <p:cNvSpPr>
              <a:spLocks noChangeArrowheads="1"/>
            </p:cNvSpPr>
            <p:nvPr/>
          </p:nvSpPr>
          <p:spPr bwMode="auto">
            <a:xfrm>
              <a:off x="864" y="1872"/>
              <a:ext cx="336" cy="288"/>
            </a:xfrm>
            <a:prstGeom prst="rect">
              <a:avLst/>
            </a:prstGeom>
            <a:solidFill>
              <a:schemeClr val="bg2"/>
            </a:solidFill>
            <a:ln w="9525">
              <a:solidFill>
                <a:schemeClr val="tx2"/>
              </a:solidFill>
              <a:miter lim="800000"/>
              <a:headEnd/>
              <a:tailEnd/>
            </a:ln>
          </p:spPr>
          <p:txBody>
            <a:bodyPr wrap="none" anchor="ctr"/>
            <a:lstStyle/>
            <a:p>
              <a:pPr algn="ctr">
                <a:lnSpc>
                  <a:spcPct val="100000"/>
                </a:lnSpc>
                <a:spcBef>
                  <a:spcPct val="0"/>
                </a:spcBef>
              </a:pPr>
              <a:r>
                <a:rPr lang="en-US" sz="1800">
                  <a:solidFill>
                    <a:schemeClr val="tx2"/>
                  </a:solidFill>
                </a:rPr>
                <a:t>CF</a:t>
              </a:r>
            </a:p>
          </p:txBody>
        </p:sp>
        <p:sp>
          <p:nvSpPr>
            <p:cNvPr id="59401" name="Line 15"/>
            <p:cNvSpPr>
              <a:spLocks noChangeShapeType="1"/>
            </p:cNvSpPr>
            <p:nvPr/>
          </p:nvSpPr>
          <p:spPr bwMode="auto">
            <a:xfrm>
              <a:off x="1920" y="1680"/>
              <a:ext cx="816" cy="0"/>
            </a:xfrm>
            <a:prstGeom prst="line">
              <a:avLst/>
            </a:prstGeom>
            <a:noFill/>
            <a:ln w="9525">
              <a:solidFill>
                <a:schemeClr val="tx2"/>
              </a:solidFill>
              <a:round/>
              <a:headEnd/>
              <a:tailEnd type="triangle" w="med" len="med"/>
            </a:ln>
          </p:spPr>
          <p:txBody>
            <a:bodyPr wrap="none"/>
            <a:lstStyle/>
            <a:p>
              <a:endParaRPr lang="en-US"/>
            </a:p>
          </p:txBody>
        </p:sp>
        <p:sp>
          <p:nvSpPr>
            <p:cNvPr id="59402" name="Line 16"/>
            <p:cNvSpPr>
              <a:spLocks noChangeShapeType="1"/>
            </p:cNvSpPr>
            <p:nvPr/>
          </p:nvSpPr>
          <p:spPr bwMode="auto">
            <a:xfrm>
              <a:off x="1632" y="2016"/>
              <a:ext cx="1296" cy="0"/>
            </a:xfrm>
            <a:prstGeom prst="line">
              <a:avLst/>
            </a:prstGeom>
            <a:noFill/>
            <a:ln w="9525">
              <a:solidFill>
                <a:schemeClr val="tx2"/>
              </a:solidFill>
              <a:round/>
              <a:headEnd/>
              <a:tailEnd type="triangle" w="med" len="med"/>
            </a:ln>
          </p:spPr>
          <p:txBody>
            <a:bodyPr wrap="none"/>
            <a:lstStyle/>
            <a:p>
              <a:endParaRPr lang="en-US"/>
            </a:p>
          </p:txBody>
        </p:sp>
        <p:sp>
          <p:nvSpPr>
            <p:cNvPr id="59403" name="Line 17"/>
            <p:cNvSpPr>
              <a:spLocks noChangeShapeType="1"/>
            </p:cNvSpPr>
            <p:nvPr/>
          </p:nvSpPr>
          <p:spPr bwMode="auto">
            <a:xfrm>
              <a:off x="3168" y="2016"/>
              <a:ext cx="336" cy="0"/>
            </a:xfrm>
            <a:prstGeom prst="line">
              <a:avLst/>
            </a:prstGeom>
            <a:noFill/>
            <a:ln w="9525">
              <a:solidFill>
                <a:schemeClr val="tx2"/>
              </a:solidFill>
              <a:round/>
              <a:headEnd/>
              <a:tailEnd type="triangle" w="med" len="med"/>
            </a:ln>
          </p:spPr>
          <p:txBody>
            <a:bodyPr wrap="none"/>
            <a:lstStyle/>
            <a:p>
              <a:endParaRPr lang="en-US"/>
            </a:p>
          </p:txBody>
        </p:sp>
        <p:sp>
          <p:nvSpPr>
            <p:cNvPr id="59404" name="Line 19"/>
            <p:cNvSpPr>
              <a:spLocks noChangeShapeType="1"/>
            </p:cNvSpPr>
            <p:nvPr/>
          </p:nvSpPr>
          <p:spPr bwMode="auto">
            <a:xfrm>
              <a:off x="3504" y="2016"/>
              <a:ext cx="0" cy="336"/>
            </a:xfrm>
            <a:prstGeom prst="line">
              <a:avLst/>
            </a:prstGeom>
            <a:noFill/>
            <a:ln w="9525">
              <a:solidFill>
                <a:schemeClr val="tx2"/>
              </a:solidFill>
              <a:round/>
              <a:headEnd/>
              <a:tailEnd type="triangle" w="med" len="med"/>
            </a:ln>
          </p:spPr>
          <p:txBody>
            <a:bodyPr wrap="none"/>
            <a:lstStyle/>
            <a:p>
              <a:endParaRPr lang="en-US"/>
            </a:p>
          </p:txBody>
        </p:sp>
        <p:sp>
          <p:nvSpPr>
            <p:cNvPr id="59405" name="Line 20"/>
            <p:cNvSpPr>
              <a:spLocks noChangeShapeType="1"/>
            </p:cNvSpPr>
            <p:nvPr/>
          </p:nvSpPr>
          <p:spPr bwMode="auto">
            <a:xfrm flipH="1">
              <a:off x="1008" y="2352"/>
              <a:ext cx="2496" cy="0"/>
            </a:xfrm>
            <a:prstGeom prst="line">
              <a:avLst/>
            </a:prstGeom>
            <a:noFill/>
            <a:ln w="9525">
              <a:solidFill>
                <a:schemeClr val="tx2"/>
              </a:solidFill>
              <a:round/>
              <a:headEnd/>
              <a:tailEnd type="triangle" w="med" len="med"/>
            </a:ln>
          </p:spPr>
          <p:txBody>
            <a:bodyPr wrap="none"/>
            <a:lstStyle/>
            <a:p>
              <a:endParaRPr lang="en-US"/>
            </a:p>
          </p:txBody>
        </p:sp>
        <p:sp>
          <p:nvSpPr>
            <p:cNvPr id="59406" name="Line 21"/>
            <p:cNvSpPr>
              <a:spLocks noChangeShapeType="1"/>
            </p:cNvSpPr>
            <p:nvPr/>
          </p:nvSpPr>
          <p:spPr bwMode="auto">
            <a:xfrm flipV="1">
              <a:off x="1008" y="2160"/>
              <a:ext cx="0" cy="192"/>
            </a:xfrm>
            <a:prstGeom prst="line">
              <a:avLst/>
            </a:prstGeom>
            <a:noFill/>
            <a:ln w="9525">
              <a:solidFill>
                <a:schemeClr val="tx2"/>
              </a:solidFill>
              <a:round/>
              <a:headEnd/>
              <a:tailEnd type="triangle" w="med" len="med"/>
            </a:ln>
          </p:spPr>
          <p:txBody>
            <a:bodyPr wrap="none"/>
            <a:lstStyle/>
            <a:p>
              <a:endParaRPr lang="en-US"/>
            </a:p>
          </p:txBody>
        </p:sp>
        <p:sp>
          <p:nvSpPr>
            <p:cNvPr id="59407" name="Line 22"/>
            <p:cNvSpPr>
              <a:spLocks noChangeShapeType="1"/>
            </p:cNvSpPr>
            <p:nvPr/>
          </p:nvSpPr>
          <p:spPr bwMode="auto">
            <a:xfrm flipV="1">
              <a:off x="1296" y="2016"/>
              <a:ext cx="0" cy="336"/>
            </a:xfrm>
            <a:prstGeom prst="line">
              <a:avLst/>
            </a:prstGeom>
            <a:noFill/>
            <a:ln w="9525">
              <a:solidFill>
                <a:schemeClr val="tx2"/>
              </a:solidFill>
              <a:round/>
              <a:headEnd/>
              <a:tailEnd type="triangle" w="med" len="med"/>
            </a:ln>
          </p:spPr>
          <p:txBody>
            <a:bodyPr wrap="none"/>
            <a:lstStyle/>
            <a:p>
              <a:endParaRPr lang="en-US"/>
            </a:p>
          </p:txBody>
        </p:sp>
        <p:sp>
          <p:nvSpPr>
            <p:cNvPr id="59408" name="Line 24"/>
            <p:cNvSpPr>
              <a:spLocks noChangeShapeType="1"/>
            </p:cNvSpPr>
            <p:nvPr/>
          </p:nvSpPr>
          <p:spPr bwMode="auto">
            <a:xfrm>
              <a:off x="1296" y="2016"/>
              <a:ext cx="144" cy="0"/>
            </a:xfrm>
            <a:prstGeom prst="line">
              <a:avLst/>
            </a:prstGeom>
            <a:noFill/>
            <a:ln w="9525">
              <a:solidFill>
                <a:schemeClr val="tx2"/>
              </a:solidFill>
              <a:round/>
              <a:headEnd/>
              <a:tailEnd type="triangle" w="med" len="med"/>
            </a:ln>
          </p:spPr>
          <p:txBody>
            <a:bodyPr wrap="none"/>
            <a:lstStyle/>
            <a:p>
              <a:endParaRPr lang="en-US"/>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610600" cy="6001643"/>
          </a:xfrm>
          <a:prstGeom prst="rect">
            <a:avLst/>
          </a:prstGeom>
        </p:spPr>
        <p:txBody>
          <a:bodyPr wrap="square">
            <a:spAutoFit/>
          </a:bodyPr>
          <a:lstStyle/>
          <a:p>
            <a:pPr marL="342900" indent="-342900">
              <a:buAutoNum type="arabicPeriod"/>
            </a:pPr>
            <a:r>
              <a:rPr lang="en-US" sz="2400" b="1" dirty="0" smtClean="0">
                <a:solidFill>
                  <a:srgbClr val="7030A0"/>
                </a:solidFill>
              </a:rPr>
              <a:t>MOV (move):-</a:t>
            </a:r>
          </a:p>
          <a:p>
            <a:pPr algn="just">
              <a:buFont typeface="Wingdings" pitchFamily="2" charset="2"/>
              <a:buChar char="§"/>
            </a:pPr>
            <a:r>
              <a:rPr lang="en-US" sz="2400" dirty="0" smtClean="0"/>
              <a:t>  Copy byte(8-BIT) or word(16-BIT) from specified &lt;source&gt; to specified &lt;destination&gt;.</a:t>
            </a:r>
          </a:p>
          <a:p>
            <a:pPr algn="just">
              <a:buFontTx/>
              <a:buNone/>
            </a:pPr>
            <a:endParaRPr lang="en-US" sz="2400" dirty="0" smtClean="0"/>
          </a:p>
          <a:p>
            <a:pPr algn="just">
              <a:buFontTx/>
              <a:buNone/>
            </a:pPr>
            <a:r>
              <a:rPr lang="en-US" sz="2400" b="1" dirty="0" smtClean="0"/>
              <a:t>Format:</a:t>
            </a:r>
            <a:r>
              <a:rPr lang="en-US" sz="2400" dirty="0" smtClean="0"/>
              <a:t>	MOV &lt;</a:t>
            </a:r>
            <a:r>
              <a:rPr lang="en-US" sz="2400" dirty="0" err="1" smtClean="0"/>
              <a:t>dest</a:t>
            </a:r>
            <a:r>
              <a:rPr lang="en-US" sz="2400" dirty="0" smtClean="0"/>
              <a:t>&gt;, &lt;source&gt;</a:t>
            </a:r>
          </a:p>
          <a:p>
            <a:pPr algn="just">
              <a:buFontTx/>
              <a:buNone/>
            </a:pPr>
            <a:r>
              <a:rPr lang="en-US" sz="2400" b="1" dirty="0" smtClean="0"/>
              <a:t>Operation:</a:t>
            </a:r>
            <a:r>
              <a:rPr lang="en-US" sz="2400" dirty="0" smtClean="0"/>
              <a:t>	(</a:t>
            </a:r>
            <a:r>
              <a:rPr lang="en-US" sz="2400" dirty="0" err="1" smtClean="0"/>
              <a:t>dest</a:t>
            </a:r>
            <a:r>
              <a:rPr lang="en-US" sz="2400" dirty="0" smtClean="0"/>
              <a:t>) </a:t>
            </a:r>
            <a:r>
              <a:rPr lang="en-US" sz="2400" dirty="0" smtClean="0">
                <a:sym typeface="Wingdings" pitchFamily="2" charset="2"/>
              </a:rPr>
              <a:t> (source)</a:t>
            </a:r>
          </a:p>
          <a:p>
            <a:pPr algn="just">
              <a:buFontTx/>
              <a:buNone/>
            </a:pPr>
            <a:r>
              <a:rPr lang="en-US" sz="2400" dirty="0" smtClean="0">
                <a:sym typeface="Wingdings" pitchFamily="2" charset="2"/>
              </a:rPr>
              <a:t>  </a:t>
            </a:r>
          </a:p>
          <a:p>
            <a:pPr algn="just">
              <a:buFontTx/>
              <a:buNone/>
            </a:pPr>
            <a:r>
              <a:rPr lang="en-US" sz="2400" b="1" dirty="0" smtClean="0">
                <a:sym typeface="Wingdings" pitchFamily="2" charset="2"/>
              </a:rPr>
              <a:t>Examples:</a:t>
            </a:r>
          </a:p>
          <a:p>
            <a:pPr algn="just">
              <a:buFontTx/>
              <a:buNone/>
            </a:pPr>
            <a:r>
              <a:rPr lang="en-US" sz="2400" dirty="0" smtClean="0">
                <a:sym typeface="Wingdings" pitchFamily="2" charset="2"/>
              </a:rPr>
              <a:t>1.  MOV AX, 5000H   ;	// VALID </a:t>
            </a:r>
          </a:p>
          <a:p>
            <a:pPr algn="just">
              <a:buFontTx/>
              <a:buNone/>
            </a:pPr>
            <a:r>
              <a:rPr lang="en-US" sz="2400" dirty="0" smtClean="0"/>
              <a:t>2.  MOV BX,AX  ;  // VALID</a:t>
            </a:r>
          </a:p>
          <a:p>
            <a:pPr algn="just">
              <a:buFontTx/>
              <a:buNone/>
            </a:pPr>
            <a:r>
              <a:rPr lang="en-US" sz="2400" dirty="0" smtClean="0"/>
              <a:t>3. MOV DS,1234H  ; INVALID : Immediate data cannot be copied to segment </a:t>
            </a:r>
          </a:p>
          <a:p>
            <a:pPr algn="just">
              <a:buFontTx/>
              <a:buNone/>
            </a:pPr>
            <a:r>
              <a:rPr lang="en-US" sz="2400" dirty="0" smtClean="0"/>
              <a:t>4.MOV AL,BX  ; invalid should have same size</a:t>
            </a:r>
          </a:p>
          <a:p>
            <a:pPr algn="just">
              <a:buFontTx/>
              <a:buNone/>
            </a:pPr>
            <a:r>
              <a:rPr lang="en-US" sz="2400" dirty="0" smtClean="0"/>
              <a:t>5.MOV DS,ES	; invalid </a:t>
            </a:r>
          </a:p>
          <a:p>
            <a:pPr algn="just">
              <a:buFontTx/>
              <a:buNone/>
            </a:pPr>
            <a:endParaRPr lang="en-US" sz="2400" dirty="0" smtClean="0"/>
          </a:p>
          <a:p>
            <a:pPr marL="800100" lvl="1" indent="-342900">
              <a:buAutoNum type="arabicPeriod" startAt="3"/>
            </a:pPr>
            <a:endParaRPr lang="en-US" sz="2400" b="1" dirty="0" smtClean="0">
              <a:solidFill>
                <a:srgbClr val="7030A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85800" y="304800"/>
            <a:ext cx="7772400" cy="838200"/>
          </a:xfrm>
        </p:spPr>
        <p:txBody>
          <a:bodyPr>
            <a:normAutofit fontScale="90000"/>
          </a:bodyPr>
          <a:lstStyle/>
          <a:p>
            <a:pPr fontAlgn="auto">
              <a:spcAft>
                <a:spcPts val="0"/>
              </a:spcAft>
              <a:defRPr/>
            </a:pPr>
            <a:r>
              <a:rPr lang="en-US" sz="2800" smtClean="0"/>
              <a:t>Bit Manipulation Instructions</a:t>
            </a:r>
            <a:br>
              <a:rPr lang="en-US" sz="2800" smtClean="0"/>
            </a:br>
            <a:r>
              <a:rPr lang="en-US" sz="2400" smtClean="0"/>
              <a:t>Rotate Instructions</a:t>
            </a:r>
          </a:p>
        </p:txBody>
      </p:sp>
      <p:sp>
        <p:nvSpPr>
          <p:cNvPr id="6041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6323" name="Slide Number Placeholder 5"/>
          <p:cNvSpPr>
            <a:spLocks noGrp="1"/>
          </p:cNvSpPr>
          <p:nvPr>
            <p:ph type="sldNum" sz="quarter" idx="12"/>
          </p:nvPr>
        </p:nvSpPr>
        <p:spPr>
          <a:noFill/>
        </p:spPr>
        <p:txBody>
          <a:bodyPr/>
          <a:lstStyle/>
          <a:p>
            <a:pPr>
              <a:defRPr/>
            </a:pPr>
            <a:fld id="{DDB14568-1972-4E56-9286-8840F3EA9596}" type="slidenum">
              <a:rPr lang="en-US"/>
              <a:pPr>
                <a:defRPr/>
              </a:pPr>
              <a:t>60</a:t>
            </a:fld>
            <a:endParaRPr lang="en-US"/>
          </a:p>
        </p:txBody>
      </p:sp>
      <p:sp>
        <p:nvSpPr>
          <p:cNvPr id="180227" name="Rectangle 3"/>
          <p:cNvSpPr>
            <a:spLocks noGrp="1" noChangeArrowheads="1"/>
          </p:cNvSpPr>
          <p:nvPr>
            <p:ph sz="quarter" idx="1"/>
          </p:nvPr>
        </p:nvSpPr>
        <p:spPr>
          <a:xfrm>
            <a:off x="304800" y="1295400"/>
            <a:ext cx="8610600" cy="5105400"/>
          </a:xfrm>
        </p:spPr>
        <p:txBody>
          <a:bodyPr/>
          <a:lstStyle/>
          <a:p>
            <a:pPr algn="ctr">
              <a:lnSpc>
                <a:spcPct val="80000"/>
              </a:lnSpc>
              <a:buFont typeface="Wingdings" pitchFamily="2" charset="2"/>
              <a:buNone/>
            </a:pPr>
            <a:endParaRPr lang="en-US" sz="2000" dirty="0" smtClean="0">
              <a:solidFill>
                <a:schemeClr val="tx2"/>
              </a:solidFill>
            </a:endParaRPr>
          </a:p>
          <a:p>
            <a:pPr>
              <a:lnSpc>
                <a:spcPct val="80000"/>
              </a:lnSpc>
              <a:buFont typeface="Wingdings" pitchFamily="2" charset="2"/>
              <a:buChar char="Ø"/>
            </a:pPr>
            <a:r>
              <a:rPr lang="en-US" sz="2000" b="1" dirty="0" smtClean="0">
                <a:solidFill>
                  <a:srgbClr val="00B0F0"/>
                </a:solidFill>
              </a:rPr>
              <a:t>RCR : Rotate right through i.e., with carry</a:t>
            </a:r>
          </a:p>
          <a:p>
            <a:pPr>
              <a:lnSpc>
                <a:spcPct val="80000"/>
              </a:lnSpc>
              <a:buFont typeface="Wingdings" pitchFamily="2" charset="2"/>
              <a:buNone/>
            </a:pPr>
            <a:r>
              <a:rPr lang="en-US" sz="2000" dirty="0" smtClean="0"/>
              <a:t>	RCR &lt;Reg. / </a:t>
            </a:r>
            <a:r>
              <a:rPr lang="en-US" sz="2000" dirty="0" err="1" smtClean="0"/>
              <a:t>Mem</a:t>
            </a:r>
            <a:r>
              <a:rPr lang="en-US" sz="2000" dirty="0" smtClean="0"/>
              <a:t>&gt; , &lt;Count&gt;</a:t>
            </a:r>
          </a:p>
          <a:p>
            <a:pPr>
              <a:lnSpc>
                <a:spcPct val="80000"/>
              </a:lnSpc>
              <a:buFont typeface="Wingdings" pitchFamily="2" charset="2"/>
              <a:buNone/>
            </a:pPr>
            <a:r>
              <a:rPr lang="en-US" sz="2000" dirty="0" smtClean="0"/>
              <a:t>	R(n) </a:t>
            </a:r>
            <a:r>
              <a:rPr lang="en-US" sz="2000" dirty="0" smtClean="0">
                <a:sym typeface="Wingdings" pitchFamily="2" charset="2"/>
              </a:rPr>
              <a:t> R(n + 1) ; R(MSB)  CF  ; CF  R(LSB)</a:t>
            </a:r>
          </a:p>
          <a:p>
            <a:pPr>
              <a:lnSpc>
                <a:spcPct val="80000"/>
              </a:lnSpc>
              <a:buFont typeface="Wingdings" pitchFamily="2" charset="2"/>
              <a:buNone/>
            </a:pPr>
            <a:r>
              <a:rPr lang="en-US" sz="2000" dirty="0" smtClean="0">
                <a:sym typeface="Wingdings" pitchFamily="2" charset="2"/>
              </a:rPr>
              <a:t>			                     </a:t>
            </a:r>
            <a:r>
              <a:rPr lang="en-US" sz="2000" dirty="0" smtClean="0">
                <a:solidFill>
                  <a:schemeClr val="tx2"/>
                </a:solidFill>
                <a:sym typeface="Wingdings" pitchFamily="2" charset="2"/>
              </a:rPr>
              <a:t>MSB</a:t>
            </a:r>
            <a:r>
              <a:rPr lang="en-US" sz="2000" dirty="0" smtClean="0">
                <a:sym typeface="Wingdings" pitchFamily="2" charset="2"/>
              </a:rPr>
              <a:t>	              </a:t>
            </a:r>
            <a:r>
              <a:rPr lang="en-US" sz="2000" dirty="0" smtClean="0">
                <a:solidFill>
                  <a:schemeClr val="tx2"/>
                </a:solidFill>
                <a:sym typeface="Wingdings" pitchFamily="2" charset="2"/>
              </a:rPr>
              <a:t>LSB</a:t>
            </a:r>
          </a:p>
          <a:p>
            <a:pPr>
              <a:lnSpc>
                <a:spcPct val="80000"/>
              </a:lnSpc>
              <a:buFont typeface="Wingdings" pitchFamily="2" charset="2"/>
              <a:buNone/>
            </a:pPr>
            <a:endParaRPr lang="en-US" sz="2000" dirty="0" smtClean="0">
              <a:sym typeface="Wingdings" pitchFamily="2" charset="2"/>
            </a:endParaRPr>
          </a:p>
          <a:p>
            <a:pPr>
              <a:lnSpc>
                <a:spcPct val="80000"/>
              </a:lnSpc>
              <a:buFont typeface="Wingdings" pitchFamily="2" charset="2"/>
              <a:buNone/>
            </a:pPr>
            <a:r>
              <a:rPr lang="en-US" sz="2000" dirty="0" smtClean="0"/>
              <a:t>	</a:t>
            </a:r>
          </a:p>
          <a:p>
            <a:pPr>
              <a:lnSpc>
                <a:spcPct val="80000"/>
              </a:lnSpc>
              <a:buFont typeface="Wingdings" pitchFamily="2" charset="2"/>
              <a:buNone/>
            </a:pPr>
            <a:endParaRPr lang="en-US" sz="2000" dirty="0" smtClean="0"/>
          </a:p>
          <a:p>
            <a:pPr>
              <a:lnSpc>
                <a:spcPct val="80000"/>
              </a:lnSpc>
              <a:buFont typeface="Wingdings" pitchFamily="2" charset="2"/>
              <a:buNone/>
            </a:pPr>
            <a:r>
              <a:rPr lang="en-US" sz="2000" dirty="0" smtClean="0"/>
              <a:t>	</a:t>
            </a:r>
          </a:p>
          <a:p>
            <a:pPr>
              <a:lnSpc>
                <a:spcPct val="80000"/>
              </a:lnSpc>
              <a:buFont typeface="Wingdings" pitchFamily="2" charset="2"/>
              <a:buNone/>
            </a:pPr>
            <a:r>
              <a:rPr lang="en-US" sz="2000" dirty="0" smtClean="0"/>
              <a:t>	This instruction rotates all the bits in a specified word or byte to the right by the specified count (bit-wise) excluding carry.</a:t>
            </a:r>
          </a:p>
          <a:p>
            <a:pPr>
              <a:lnSpc>
                <a:spcPct val="80000"/>
              </a:lnSpc>
              <a:buFont typeface="Wingdings" pitchFamily="2" charset="2"/>
              <a:buNone/>
            </a:pPr>
            <a:r>
              <a:rPr lang="en-US" sz="2000" dirty="0" smtClean="0"/>
              <a:t>	The LSB is pushed into the carry flag as well as the MSB at each operation. The remaining bits are shifted right subsequently by the specified count positions.</a:t>
            </a:r>
          </a:p>
          <a:p>
            <a:pPr>
              <a:lnSpc>
                <a:spcPct val="80000"/>
              </a:lnSpc>
              <a:buFont typeface="Wingdings" pitchFamily="2" charset="2"/>
              <a:buNone/>
            </a:pPr>
            <a:r>
              <a:rPr lang="en-US" sz="2000" dirty="0" smtClean="0"/>
              <a:t>	The PF, SF, and ZF flags are left unchanged in this rotate operation . The operand can be a register or a memory location.</a:t>
            </a:r>
          </a:p>
          <a:p>
            <a:pPr>
              <a:lnSpc>
                <a:spcPct val="80000"/>
              </a:lnSpc>
              <a:buFont typeface="Wingdings" pitchFamily="2" charset="2"/>
              <a:buNone/>
            </a:pPr>
            <a:r>
              <a:rPr lang="en-US" sz="2000" dirty="0" smtClean="0"/>
              <a:t>	The count will be in instruction if it is 1, and in CL register if greater than 1.	</a:t>
            </a:r>
          </a:p>
        </p:txBody>
      </p:sp>
      <p:grpSp>
        <p:nvGrpSpPr>
          <p:cNvPr id="2" name="Group 33"/>
          <p:cNvGrpSpPr>
            <a:grpSpLocks/>
          </p:cNvGrpSpPr>
          <p:nvPr/>
        </p:nvGrpSpPr>
        <p:grpSpPr bwMode="auto">
          <a:xfrm>
            <a:off x="1981200" y="2667000"/>
            <a:ext cx="4953000" cy="1066800"/>
            <a:chOff x="1248" y="1680"/>
            <a:chExt cx="3120" cy="672"/>
          </a:xfrm>
        </p:grpSpPr>
        <p:sp>
          <p:nvSpPr>
            <p:cNvPr id="60423" name="Rectangle 16"/>
            <p:cNvSpPr>
              <a:spLocks noChangeArrowheads="1"/>
            </p:cNvSpPr>
            <p:nvPr/>
          </p:nvSpPr>
          <p:spPr bwMode="auto">
            <a:xfrm>
              <a:off x="2256" y="1872"/>
              <a:ext cx="1728" cy="288"/>
            </a:xfrm>
            <a:prstGeom prst="rect">
              <a:avLst/>
            </a:prstGeom>
            <a:solidFill>
              <a:schemeClr val="bg2"/>
            </a:solidFill>
            <a:ln w="9525">
              <a:solidFill>
                <a:schemeClr val="tx2"/>
              </a:solidFill>
              <a:miter lim="800000"/>
              <a:headEnd/>
              <a:tailEnd/>
            </a:ln>
          </p:spPr>
          <p:txBody>
            <a:bodyPr wrap="none" anchor="ctr"/>
            <a:lstStyle/>
            <a:p>
              <a:endParaRPr lang="en-US"/>
            </a:p>
          </p:txBody>
        </p:sp>
        <p:sp>
          <p:nvSpPr>
            <p:cNvPr id="60424" name="Rectangle 17"/>
            <p:cNvSpPr>
              <a:spLocks noChangeArrowheads="1"/>
            </p:cNvSpPr>
            <p:nvPr/>
          </p:nvSpPr>
          <p:spPr bwMode="auto">
            <a:xfrm>
              <a:off x="1680" y="1872"/>
              <a:ext cx="336" cy="288"/>
            </a:xfrm>
            <a:prstGeom prst="rect">
              <a:avLst/>
            </a:prstGeom>
            <a:solidFill>
              <a:schemeClr val="bg2"/>
            </a:solidFill>
            <a:ln w="9525">
              <a:solidFill>
                <a:schemeClr val="tx2"/>
              </a:solidFill>
              <a:miter lim="800000"/>
              <a:headEnd/>
              <a:tailEnd/>
            </a:ln>
          </p:spPr>
          <p:txBody>
            <a:bodyPr wrap="none" anchor="ctr"/>
            <a:lstStyle/>
            <a:p>
              <a:pPr algn="ctr">
                <a:lnSpc>
                  <a:spcPct val="100000"/>
                </a:lnSpc>
                <a:spcBef>
                  <a:spcPct val="0"/>
                </a:spcBef>
              </a:pPr>
              <a:r>
                <a:rPr lang="en-US" sz="1800">
                  <a:solidFill>
                    <a:schemeClr val="tx2"/>
                  </a:solidFill>
                </a:rPr>
                <a:t>CF</a:t>
              </a:r>
            </a:p>
          </p:txBody>
        </p:sp>
        <p:sp>
          <p:nvSpPr>
            <p:cNvPr id="60425" name="Line 22"/>
            <p:cNvSpPr>
              <a:spLocks noChangeShapeType="1"/>
            </p:cNvSpPr>
            <p:nvPr/>
          </p:nvSpPr>
          <p:spPr bwMode="auto">
            <a:xfrm>
              <a:off x="4368" y="2016"/>
              <a:ext cx="0" cy="336"/>
            </a:xfrm>
            <a:prstGeom prst="line">
              <a:avLst/>
            </a:prstGeom>
            <a:noFill/>
            <a:ln w="9525">
              <a:solidFill>
                <a:schemeClr val="tx2"/>
              </a:solidFill>
              <a:round/>
              <a:headEnd/>
              <a:tailEnd type="triangle" w="med" len="med"/>
            </a:ln>
          </p:spPr>
          <p:txBody>
            <a:bodyPr wrap="none"/>
            <a:lstStyle/>
            <a:p>
              <a:endParaRPr lang="en-US"/>
            </a:p>
          </p:txBody>
        </p:sp>
        <p:sp>
          <p:nvSpPr>
            <p:cNvPr id="60426" name="Line 24"/>
            <p:cNvSpPr>
              <a:spLocks noChangeShapeType="1"/>
            </p:cNvSpPr>
            <p:nvPr/>
          </p:nvSpPr>
          <p:spPr bwMode="auto">
            <a:xfrm flipV="1">
              <a:off x="1248" y="2016"/>
              <a:ext cx="0" cy="336"/>
            </a:xfrm>
            <a:prstGeom prst="line">
              <a:avLst/>
            </a:prstGeom>
            <a:noFill/>
            <a:ln w="9525">
              <a:solidFill>
                <a:schemeClr val="tx2"/>
              </a:solidFill>
              <a:round/>
              <a:headEnd/>
              <a:tailEnd type="triangle" w="med" len="med"/>
            </a:ln>
          </p:spPr>
          <p:txBody>
            <a:bodyPr wrap="none"/>
            <a:lstStyle/>
            <a:p>
              <a:endParaRPr lang="en-US"/>
            </a:p>
          </p:txBody>
        </p:sp>
        <p:sp>
          <p:nvSpPr>
            <p:cNvPr id="60427" name="Line 26"/>
            <p:cNvSpPr>
              <a:spLocks noChangeShapeType="1"/>
            </p:cNvSpPr>
            <p:nvPr/>
          </p:nvSpPr>
          <p:spPr bwMode="auto">
            <a:xfrm>
              <a:off x="2688" y="1680"/>
              <a:ext cx="912" cy="0"/>
            </a:xfrm>
            <a:prstGeom prst="line">
              <a:avLst/>
            </a:prstGeom>
            <a:noFill/>
            <a:ln w="9525">
              <a:solidFill>
                <a:schemeClr val="tx2"/>
              </a:solidFill>
              <a:round/>
              <a:headEnd/>
              <a:tailEnd type="triangle" w="med" len="med"/>
            </a:ln>
          </p:spPr>
          <p:txBody>
            <a:bodyPr wrap="none"/>
            <a:lstStyle/>
            <a:p>
              <a:endParaRPr lang="en-US"/>
            </a:p>
          </p:txBody>
        </p:sp>
        <p:sp>
          <p:nvSpPr>
            <p:cNvPr id="60428" name="Line 28"/>
            <p:cNvSpPr>
              <a:spLocks noChangeShapeType="1"/>
            </p:cNvSpPr>
            <p:nvPr/>
          </p:nvSpPr>
          <p:spPr bwMode="auto">
            <a:xfrm>
              <a:off x="2448" y="2016"/>
              <a:ext cx="1392" cy="0"/>
            </a:xfrm>
            <a:prstGeom prst="line">
              <a:avLst/>
            </a:prstGeom>
            <a:noFill/>
            <a:ln w="9525">
              <a:solidFill>
                <a:schemeClr val="tx2"/>
              </a:solidFill>
              <a:round/>
              <a:headEnd/>
              <a:tailEnd type="triangle" w="med" len="med"/>
            </a:ln>
          </p:spPr>
          <p:txBody>
            <a:bodyPr wrap="none"/>
            <a:lstStyle/>
            <a:p>
              <a:endParaRPr lang="en-US"/>
            </a:p>
          </p:txBody>
        </p:sp>
        <p:sp>
          <p:nvSpPr>
            <p:cNvPr id="60429" name="Line 29"/>
            <p:cNvSpPr>
              <a:spLocks noChangeShapeType="1"/>
            </p:cNvSpPr>
            <p:nvPr/>
          </p:nvSpPr>
          <p:spPr bwMode="auto">
            <a:xfrm>
              <a:off x="2016" y="2016"/>
              <a:ext cx="240" cy="0"/>
            </a:xfrm>
            <a:prstGeom prst="line">
              <a:avLst/>
            </a:prstGeom>
            <a:noFill/>
            <a:ln w="9525">
              <a:solidFill>
                <a:schemeClr val="tx2"/>
              </a:solidFill>
              <a:round/>
              <a:headEnd/>
              <a:tailEnd type="triangle" w="med" len="med"/>
            </a:ln>
          </p:spPr>
          <p:txBody>
            <a:bodyPr wrap="none"/>
            <a:lstStyle/>
            <a:p>
              <a:endParaRPr lang="en-US"/>
            </a:p>
          </p:txBody>
        </p:sp>
        <p:sp>
          <p:nvSpPr>
            <p:cNvPr id="60430" name="Line 30"/>
            <p:cNvSpPr>
              <a:spLocks noChangeShapeType="1"/>
            </p:cNvSpPr>
            <p:nvPr/>
          </p:nvSpPr>
          <p:spPr bwMode="auto">
            <a:xfrm>
              <a:off x="1248" y="2016"/>
              <a:ext cx="432" cy="0"/>
            </a:xfrm>
            <a:prstGeom prst="line">
              <a:avLst/>
            </a:prstGeom>
            <a:noFill/>
            <a:ln w="9525">
              <a:solidFill>
                <a:schemeClr val="tx2"/>
              </a:solidFill>
              <a:round/>
              <a:headEnd/>
              <a:tailEnd type="triangle" w="med" len="med"/>
            </a:ln>
          </p:spPr>
          <p:txBody>
            <a:bodyPr wrap="none"/>
            <a:lstStyle/>
            <a:p>
              <a:endParaRPr lang="en-US"/>
            </a:p>
          </p:txBody>
        </p:sp>
        <p:sp>
          <p:nvSpPr>
            <p:cNvPr id="60431" name="Line 31"/>
            <p:cNvSpPr>
              <a:spLocks noChangeShapeType="1"/>
            </p:cNvSpPr>
            <p:nvPr/>
          </p:nvSpPr>
          <p:spPr bwMode="auto">
            <a:xfrm>
              <a:off x="3984" y="2016"/>
              <a:ext cx="384" cy="0"/>
            </a:xfrm>
            <a:prstGeom prst="line">
              <a:avLst/>
            </a:prstGeom>
            <a:noFill/>
            <a:ln w="9525">
              <a:solidFill>
                <a:schemeClr val="tx2"/>
              </a:solidFill>
              <a:round/>
              <a:headEnd/>
              <a:tailEnd type="triangle" w="med" len="med"/>
            </a:ln>
          </p:spPr>
          <p:txBody>
            <a:bodyPr wrap="none"/>
            <a:lstStyle/>
            <a:p>
              <a:endParaRPr lang="en-US"/>
            </a:p>
          </p:txBody>
        </p:sp>
        <p:sp>
          <p:nvSpPr>
            <p:cNvPr id="60432" name="Line 32"/>
            <p:cNvSpPr>
              <a:spLocks noChangeShapeType="1"/>
            </p:cNvSpPr>
            <p:nvPr/>
          </p:nvSpPr>
          <p:spPr bwMode="auto">
            <a:xfrm flipH="1">
              <a:off x="1248" y="2352"/>
              <a:ext cx="3120" cy="0"/>
            </a:xfrm>
            <a:prstGeom prst="line">
              <a:avLst/>
            </a:prstGeom>
            <a:noFill/>
            <a:ln w="9525">
              <a:solidFill>
                <a:schemeClr val="tx2"/>
              </a:solidFill>
              <a:round/>
              <a:headEnd/>
              <a:tailEnd type="triangle" w="med" len="med"/>
            </a:ln>
          </p:spPr>
          <p:txBody>
            <a:bodyPr wrap="none"/>
            <a:lstStyle/>
            <a:p>
              <a:endParaRPr lang="en-US"/>
            </a:p>
          </p:txBody>
        </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685800" y="685800"/>
            <a:ext cx="7772400" cy="685800"/>
          </a:xfrm>
        </p:spPr>
        <p:txBody>
          <a:bodyPr/>
          <a:lstStyle/>
          <a:p>
            <a:r>
              <a:rPr lang="en-US" sz="3200" b="1" dirty="0" smtClean="0">
                <a:solidFill>
                  <a:srgbClr val="00B0F0"/>
                </a:solidFill>
              </a:rPr>
              <a:t>String Instructions</a:t>
            </a:r>
          </a:p>
        </p:txBody>
      </p:sp>
      <p:sp>
        <p:nvSpPr>
          <p:cNvPr id="6144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7347" name="Slide Number Placeholder 5"/>
          <p:cNvSpPr>
            <a:spLocks noGrp="1"/>
          </p:cNvSpPr>
          <p:nvPr>
            <p:ph type="sldNum" sz="quarter" idx="12"/>
          </p:nvPr>
        </p:nvSpPr>
        <p:spPr>
          <a:noFill/>
        </p:spPr>
        <p:txBody>
          <a:bodyPr/>
          <a:lstStyle/>
          <a:p>
            <a:pPr>
              <a:defRPr/>
            </a:pPr>
            <a:fld id="{19737DA8-502D-4185-938D-6052AC3EFED7}" type="slidenum">
              <a:rPr lang="en-US"/>
              <a:pPr>
                <a:defRPr/>
              </a:pPr>
              <a:t>61</a:t>
            </a:fld>
            <a:endParaRPr lang="en-US"/>
          </a:p>
        </p:txBody>
      </p:sp>
      <p:sp>
        <p:nvSpPr>
          <p:cNvPr id="182275" name="Rectangle 3"/>
          <p:cNvSpPr>
            <a:spLocks noGrp="1" noChangeArrowheads="1"/>
          </p:cNvSpPr>
          <p:nvPr>
            <p:ph sz="quarter" idx="1"/>
          </p:nvPr>
        </p:nvSpPr>
        <p:spPr>
          <a:xfrm>
            <a:off x="685800" y="1600200"/>
            <a:ext cx="8001000" cy="4038600"/>
          </a:xfrm>
        </p:spPr>
        <p:txBody>
          <a:bodyPr>
            <a:normAutofit lnSpcReduction="10000"/>
          </a:bodyPr>
          <a:lstStyle/>
          <a:p>
            <a:pPr>
              <a:lnSpc>
                <a:spcPct val="80000"/>
              </a:lnSpc>
              <a:buFont typeface="Wingdings" pitchFamily="2" charset="2"/>
              <a:buChar char="Ø"/>
            </a:pPr>
            <a:r>
              <a:rPr lang="en-US" sz="2800" dirty="0" smtClean="0"/>
              <a:t>A string is a sequence of bytes or words i.e., a series of data bytes or words available in memory at consecutive locations, to be referred to collectively or individually and is known as </a:t>
            </a:r>
            <a:r>
              <a:rPr lang="en-US" sz="2800" i="1" dirty="0" smtClean="0">
                <a:latin typeface="Arial Unicode MS" pitchFamily="34" charset="-128"/>
              </a:rPr>
              <a:t>byte strings</a:t>
            </a:r>
            <a:r>
              <a:rPr lang="en-US" sz="2800" dirty="0" smtClean="0"/>
              <a:t> or </a:t>
            </a:r>
            <a:r>
              <a:rPr lang="en-US" sz="2800" i="1" dirty="0" smtClean="0">
                <a:latin typeface="Arial Unicode MS" pitchFamily="34" charset="-128"/>
              </a:rPr>
              <a:t>word strings</a:t>
            </a:r>
            <a:r>
              <a:rPr lang="en-US" sz="2800" dirty="0" smtClean="0">
                <a:latin typeface="Arial Unicode MS" pitchFamily="34" charset="-128"/>
              </a:rPr>
              <a:t>. </a:t>
            </a:r>
          </a:p>
          <a:p>
            <a:pPr>
              <a:lnSpc>
                <a:spcPct val="80000"/>
              </a:lnSpc>
              <a:buFont typeface="Wingdings" pitchFamily="2" charset="2"/>
              <a:buChar char="Ø"/>
            </a:pPr>
            <a:endParaRPr lang="en-US" sz="2800" dirty="0" smtClean="0">
              <a:latin typeface="Arial Unicode MS" pitchFamily="34" charset="-128"/>
            </a:endParaRPr>
          </a:p>
          <a:p>
            <a:pPr>
              <a:lnSpc>
                <a:spcPct val="80000"/>
              </a:lnSpc>
              <a:buFont typeface="Wingdings" pitchFamily="2" charset="2"/>
              <a:buChar char="Ø"/>
            </a:pPr>
            <a:r>
              <a:rPr lang="en-US" sz="2800" dirty="0" smtClean="0"/>
              <a:t>For</a:t>
            </a:r>
            <a:r>
              <a:rPr lang="en-US" sz="2000" dirty="0" smtClean="0">
                <a:latin typeface="Arial Unicode MS" pitchFamily="34" charset="-128"/>
              </a:rPr>
              <a:t> </a:t>
            </a:r>
            <a:r>
              <a:rPr lang="en-US" sz="2800" dirty="0" smtClean="0"/>
              <a:t>referring to a string, two parameters are required,</a:t>
            </a:r>
          </a:p>
          <a:p>
            <a:pPr lvl="1">
              <a:lnSpc>
                <a:spcPct val="80000"/>
              </a:lnSpc>
              <a:buFont typeface="Wingdings" pitchFamily="2" charset="2"/>
              <a:buChar char="ü"/>
            </a:pPr>
            <a:r>
              <a:rPr lang="en-US" sz="2800" dirty="0" smtClean="0">
                <a:solidFill>
                  <a:srgbClr val="FF0000"/>
                </a:solidFill>
              </a:rPr>
              <a:t>Starting </a:t>
            </a:r>
            <a:r>
              <a:rPr lang="en-US" sz="2800" dirty="0" smtClean="0"/>
              <a:t>or</a:t>
            </a:r>
            <a:r>
              <a:rPr lang="en-US" sz="2800" dirty="0" smtClean="0">
                <a:solidFill>
                  <a:srgbClr val="FF0000"/>
                </a:solidFill>
              </a:rPr>
              <a:t> end address of the string.</a:t>
            </a:r>
          </a:p>
          <a:p>
            <a:pPr lvl="1">
              <a:lnSpc>
                <a:spcPct val="80000"/>
              </a:lnSpc>
              <a:buFont typeface="Wingdings" pitchFamily="2" charset="2"/>
              <a:buChar char="ü"/>
            </a:pPr>
            <a:r>
              <a:rPr lang="en-US" sz="2800" dirty="0" smtClean="0">
                <a:solidFill>
                  <a:srgbClr val="FF0000"/>
                </a:solidFill>
              </a:rPr>
              <a:t>Length of the string.</a:t>
            </a:r>
          </a:p>
          <a:p>
            <a:pPr lvl="1">
              <a:lnSpc>
                <a:spcPct val="80000"/>
              </a:lnSpc>
              <a:buFont typeface="Wingdings" pitchFamily="2" charset="2"/>
              <a:buChar char="ü"/>
            </a:pPr>
            <a:endParaRPr lang="en-US" sz="2800" dirty="0" smtClean="0">
              <a:solidFill>
                <a:srgbClr val="FF0000"/>
              </a:solidFill>
            </a:endParaRPr>
          </a:p>
          <a:p>
            <a:pPr>
              <a:lnSpc>
                <a:spcPct val="80000"/>
              </a:lnSpc>
              <a:buFont typeface="Wingdings" pitchFamily="2" charset="2"/>
              <a:buChar char="Ø"/>
            </a:pPr>
            <a:r>
              <a:rPr lang="en-US" sz="2800" dirty="0" smtClean="0"/>
              <a:t>The length of the string is usually stored as count in the CX register.</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strings</a:t>
            </a:r>
            <a:endParaRPr lang="en-US" dirty="0"/>
          </a:p>
        </p:txBody>
      </p:sp>
      <p:sp>
        <p:nvSpPr>
          <p:cNvPr id="3" name="Content Placeholder 2"/>
          <p:cNvSpPr>
            <a:spLocks noGrp="1"/>
          </p:cNvSpPr>
          <p:nvPr>
            <p:ph sz="quarter" idx="1"/>
          </p:nvPr>
        </p:nvSpPr>
        <p:spPr>
          <a:xfrm>
            <a:off x="914400" y="1143000"/>
            <a:ext cx="7848600" cy="5105400"/>
          </a:xfrm>
        </p:spPr>
        <p:txBody>
          <a:bodyPr>
            <a:normAutofit fontScale="92500" lnSpcReduction="20000"/>
          </a:bodyPr>
          <a:lstStyle/>
          <a:p>
            <a:pPr>
              <a:lnSpc>
                <a:spcPct val="80000"/>
              </a:lnSpc>
              <a:buFont typeface="Wingdings" pitchFamily="2" charset="2"/>
              <a:buChar char="Ø"/>
            </a:pPr>
            <a:r>
              <a:rPr lang="en-US" sz="2800" dirty="0" smtClean="0"/>
              <a:t>In case of</a:t>
            </a:r>
            <a:r>
              <a:rPr lang="en-US" sz="2800" dirty="0" smtClean="0">
                <a:solidFill>
                  <a:srgbClr val="C00000"/>
                </a:solidFill>
              </a:rPr>
              <a:t> 8085</a:t>
            </a:r>
            <a:r>
              <a:rPr lang="en-US" sz="2800" dirty="0" smtClean="0"/>
              <a:t>, the strings are referred by </a:t>
            </a:r>
            <a:r>
              <a:rPr lang="en-US" sz="2800" dirty="0" smtClean="0">
                <a:solidFill>
                  <a:srgbClr val="C00000"/>
                </a:solidFill>
              </a:rPr>
              <a:t>using pointers and counter arrangement which are modified at each iteration</a:t>
            </a:r>
            <a:r>
              <a:rPr lang="en-US" sz="2800" dirty="0" smtClean="0"/>
              <a:t>, till the required condition for proceeding further is satisfied.</a:t>
            </a:r>
          </a:p>
          <a:p>
            <a:pPr>
              <a:lnSpc>
                <a:spcPct val="80000"/>
              </a:lnSpc>
              <a:buFont typeface="Wingdings" pitchFamily="2" charset="2"/>
              <a:buChar char="Ø"/>
            </a:pPr>
            <a:endParaRPr lang="en-US" sz="2800" dirty="0" smtClean="0"/>
          </a:p>
          <a:p>
            <a:pPr>
              <a:lnSpc>
                <a:spcPct val="80000"/>
              </a:lnSpc>
              <a:buFont typeface="Wingdings" pitchFamily="2" charset="2"/>
              <a:buChar char="Ø"/>
            </a:pPr>
            <a:r>
              <a:rPr lang="en-US" sz="2800" dirty="0" smtClean="0"/>
              <a:t>But in the case of </a:t>
            </a:r>
            <a:r>
              <a:rPr lang="en-US" sz="2800" dirty="0" smtClean="0">
                <a:solidFill>
                  <a:srgbClr val="C00000"/>
                </a:solidFill>
              </a:rPr>
              <a:t>8086</a:t>
            </a:r>
            <a:r>
              <a:rPr lang="en-US" sz="2800" dirty="0" smtClean="0"/>
              <a:t>, a set of instructions are used for manipulating the string bytes or words and </a:t>
            </a:r>
            <a:r>
              <a:rPr lang="en-US" sz="2800" dirty="0" smtClean="0">
                <a:solidFill>
                  <a:srgbClr val="C00000"/>
                </a:solidFill>
              </a:rPr>
              <a:t>the index registers are used as pointers for the source and destination strings (SI and DI respectively).</a:t>
            </a:r>
            <a:r>
              <a:rPr lang="en-US" sz="2800" dirty="0" smtClean="0"/>
              <a:t> The pointers are updated i.e., </a:t>
            </a:r>
            <a:r>
              <a:rPr lang="en-US" sz="2800" dirty="0" smtClean="0">
                <a:solidFill>
                  <a:srgbClr val="C00000"/>
                </a:solidFill>
              </a:rPr>
              <a:t>incrementing and decrementing of the pointers depending on the status of the DF flag.</a:t>
            </a:r>
          </a:p>
          <a:p>
            <a:pPr>
              <a:lnSpc>
                <a:spcPct val="80000"/>
              </a:lnSpc>
              <a:buFont typeface="Wingdings" pitchFamily="2" charset="2"/>
              <a:buChar char="Ø"/>
            </a:pPr>
            <a:endParaRPr lang="en-US" sz="2800" dirty="0" smtClean="0"/>
          </a:p>
          <a:p>
            <a:pPr>
              <a:lnSpc>
                <a:spcPct val="80000"/>
              </a:lnSpc>
              <a:buFont typeface="Wingdings" pitchFamily="2" charset="2"/>
              <a:buChar char="Ø"/>
            </a:pPr>
            <a:r>
              <a:rPr lang="en-US" sz="2800" dirty="0" smtClean="0"/>
              <a:t>If the pointers are </a:t>
            </a:r>
            <a:r>
              <a:rPr lang="en-US" sz="2800" dirty="0" smtClean="0">
                <a:solidFill>
                  <a:srgbClr val="C00000"/>
                </a:solidFill>
              </a:rPr>
              <a:t>byte pointers </a:t>
            </a:r>
            <a:r>
              <a:rPr lang="en-US" sz="2800" dirty="0" smtClean="0"/>
              <a:t>then they are updated </a:t>
            </a:r>
            <a:r>
              <a:rPr lang="en-US" sz="2800" dirty="0" smtClean="0">
                <a:solidFill>
                  <a:srgbClr val="C00000"/>
                </a:solidFill>
              </a:rPr>
              <a:t>by one</a:t>
            </a:r>
            <a:r>
              <a:rPr lang="en-US" sz="2800" dirty="0" smtClean="0"/>
              <a:t>. </a:t>
            </a:r>
          </a:p>
          <a:p>
            <a:pPr>
              <a:lnSpc>
                <a:spcPct val="80000"/>
              </a:lnSpc>
              <a:buFont typeface="Wingdings" pitchFamily="2" charset="2"/>
              <a:buChar char="Ø"/>
            </a:pPr>
            <a:endParaRPr lang="en-US" sz="2800" dirty="0" smtClean="0"/>
          </a:p>
          <a:p>
            <a:pPr>
              <a:lnSpc>
                <a:spcPct val="80000"/>
              </a:lnSpc>
              <a:buFont typeface="Wingdings" pitchFamily="2" charset="2"/>
              <a:buChar char="Ø"/>
            </a:pPr>
            <a:r>
              <a:rPr lang="en-US" sz="2800" dirty="0" smtClean="0"/>
              <a:t>On the other hand, if it is a word string operation</a:t>
            </a:r>
            <a:r>
              <a:rPr lang="en-US" sz="2800" dirty="0" smtClean="0">
                <a:solidFill>
                  <a:srgbClr val="C00000"/>
                </a:solidFill>
              </a:rPr>
              <a:t>, the index registers </a:t>
            </a:r>
            <a:r>
              <a:rPr lang="en-US" sz="2800" dirty="0" smtClean="0"/>
              <a:t>are updated by</a:t>
            </a:r>
            <a:r>
              <a:rPr lang="en-US" sz="2800" dirty="0" smtClean="0">
                <a:solidFill>
                  <a:srgbClr val="C00000"/>
                </a:solidFill>
              </a:rPr>
              <a:t> two</a:t>
            </a:r>
            <a:r>
              <a:rPr lang="en-US" sz="2800" dirty="0" smtClean="0"/>
              <a:t>. </a:t>
            </a:r>
          </a:p>
          <a:p>
            <a:pPr>
              <a:lnSpc>
                <a:spcPct val="80000"/>
              </a:lnSpc>
              <a:buFont typeface="Wingdings" pitchFamily="2" charset="2"/>
              <a:buChar char="Ø"/>
            </a:pPr>
            <a:endParaRPr lang="en-US" sz="2800" dirty="0" smtClean="0"/>
          </a:p>
          <a:p>
            <a:pPr>
              <a:lnSpc>
                <a:spcPct val="80000"/>
              </a:lnSpc>
              <a:buFont typeface="Wingdings" pitchFamily="2" charset="2"/>
              <a:buChar char="Ø"/>
            </a:pPr>
            <a:r>
              <a:rPr lang="en-US" sz="2800" dirty="0" smtClean="0">
                <a:solidFill>
                  <a:srgbClr val="C00000"/>
                </a:solidFill>
              </a:rPr>
              <a:t>The counter is decremented </a:t>
            </a:r>
            <a:r>
              <a:rPr lang="en-US" sz="2800" dirty="0" smtClean="0"/>
              <a:t>by </a:t>
            </a:r>
            <a:r>
              <a:rPr lang="en-US" sz="2800" dirty="0" smtClean="0">
                <a:solidFill>
                  <a:srgbClr val="C00000"/>
                </a:solidFill>
              </a:rPr>
              <a:t>one for both byte and word strings.  </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228600"/>
            <a:ext cx="7772400" cy="533400"/>
          </a:xfrm>
        </p:spPr>
        <p:txBody>
          <a:bodyPr>
            <a:normAutofit fontScale="90000"/>
          </a:bodyPr>
          <a:lstStyle/>
          <a:p>
            <a:pPr fontAlgn="auto">
              <a:spcAft>
                <a:spcPts val="0"/>
              </a:spcAft>
              <a:defRPr/>
            </a:pPr>
            <a:r>
              <a:rPr lang="en-US" sz="3200" smtClean="0"/>
              <a:t>String Instructions</a:t>
            </a:r>
          </a:p>
        </p:txBody>
      </p:sp>
      <p:sp>
        <p:nvSpPr>
          <p:cNvPr id="6246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8371" name="Slide Number Placeholder 5"/>
          <p:cNvSpPr>
            <a:spLocks noGrp="1"/>
          </p:cNvSpPr>
          <p:nvPr>
            <p:ph type="sldNum" sz="quarter" idx="12"/>
          </p:nvPr>
        </p:nvSpPr>
        <p:spPr>
          <a:noFill/>
        </p:spPr>
        <p:txBody>
          <a:bodyPr/>
          <a:lstStyle/>
          <a:p>
            <a:pPr>
              <a:defRPr/>
            </a:pPr>
            <a:fld id="{1FF92AE2-2CB7-4165-83AA-8244CE6B9B05}" type="slidenum">
              <a:rPr lang="en-US"/>
              <a:pPr>
                <a:defRPr/>
              </a:pPr>
              <a:t>63</a:t>
            </a:fld>
            <a:endParaRPr lang="en-US"/>
          </a:p>
        </p:txBody>
      </p:sp>
      <p:sp>
        <p:nvSpPr>
          <p:cNvPr id="184323" name="Rectangle 3"/>
          <p:cNvSpPr>
            <a:spLocks noGrp="1" noChangeArrowheads="1"/>
          </p:cNvSpPr>
          <p:nvPr>
            <p:ph sz="quarter" idx="1"/>
          </p:nvPr>
        </p:nvSpPr>
        <p:spPr>
          <a:xfrm>
            <a:off x="457200" y="1219200"/>
            <a:ext cx="8458200" cy="5105400"/>
          </a:xfrm>
        </p:spPr>
        <p:txBody>
          <a:bodyPr>
            <a:noAutofit/>
          </a:bodyPr>
          <a:lstStyle/>
          <a:p>
            <a:pPr>
              <a:lnSpc>
                <a:spcPct val="80000"/>
              </a:lnSpc>
              <a:buFont typeface="Wingdings" pitchFamily="2" charset="2"/>
              <a:buChar char="Ø"/>
            </a:pPr>
            <a:r>
              <a:rPr lang="en-US" sz="2800" dirty="0" smtClean="0"/>
              <a:t>The </a:t>
            </a:r>
            <a:r>
              <a:rPr lang="en-US" sz="2800" dirty="0" smtClean="0">
                <a:solidFill>
                  <a:srgbClr val="C00000"/>
                </a:solidFill>
              </a:rPr>
              <a:t>8086</a:t>
            </a:r>
            <a:r>
              <a:rPr lang="en-US" sz="2800" dirty="0" smtClean="0"/>
              <a:t> instruction set includes instructions for </a:t>
            </a:r>
            <a:r>
              <a:rPr lang="en-US" sz="2800" dirty="0" smtClean="0">
                <a:solidFill>
                  <a:srgbClr val="C00000"/>
                </a:solidFill>
              </a:rPr>
              <a:t>string movement, comparison, scanning, loading and storing.</a:t>
            </a:r>
          </a:p>
          <a:p>
            <a:pPr>
              <a:lnSpc>
                <a:spcPct val="80000"/>
              </a:lnSpc>
              <a:buFont typeface="Wingdings" pitchFamily="2" charset="2"/>
              <a:buChar char="Ø"/>
            </a:pPr>
            <a:endParaRPr lang="en-US" sz="2800" dirty="0" smtClean="0">
              <a:solidFill>
                <a:srgbClr val="C00000"/>
              </a:solidFill>
            </a:endParaRPr>
          </a:p>
          <a:p>
            <a:pPr>
              <a:lnSpc>
                <a:spcPct val="80000"/>
              </a:lnSpc>
              <a:buFont typeface="Wingdings" pitchFamily="2" charset="2"/>
              <a:buChar char="Ø"/>
            </a:pPr>
            <a:r>
              <a:rPr lang="en-US" sz="2800" dirty="0" smtClean="0"/>
              <a:t>Generally the </a:t>
            </a:r>
            <a:r>
              <a:rPr lang="en-US" sz="2800" dirty="0" smtClean="0">
                <a:solidFill>
                  <a:srgbClr val="C00000"/>
                </a:solidFill>
              </a:rPr>
              <a:t>string </a:t>
            </a:r>
            <a:r>
              <a:rPr lang="en-US" sz="2800" dirty="0" smtClean="0"/>
              <a:t>instructions </a:t>
            </a:r>
            <a:r>
              <a:rPr lang="en-US" sz="2800" dirty="0" smtClean="0">
                <a:solidFill>
                  <a:srgbClr val="C00000"/>
                </a:solidFill>
              </a:rPr>
              <a:t>have prefix for repeating the execution of string instructions till the condition</a:t>
            </a:r>
            <a:r>
              <a:rPr lang="en-US" sz="2800" dirty="0" smtClean="0"/>
              <a:t> is satisfied.</a:t>
            </a:r>
          </a:p>
          <a:p>
            <a:pPr>
              <a:lnSpc>
                <a:spcPct val="80000"/>
              </a:lnSpc>
              <a:buFont typeface="Wingdings" pitchFamily="2" charset="2"/>
              <a:buChar char="Ø"/>
            </a:pPr>
            <a:endParaRPr lang="en-US" sz="2800" dirty="0" smtClean="0"/>
          </a:p>
          <a:p>
            <a:pPr>
              <a:lnSpc>
                <a:spcPct val="80000"/>
              </a:lnSpc>
              <a:buFont typeface="Wingdings" pitchFamily="2" charset="2"/>
              <a:buChar char="Ø"/>
            </a:pPr>
            <a:r>
              <a:rPr lang="en-US" sz="2800" dirty="0" smtClean="0"/>
              <a:t>The string instructions end with </a:t>
            </a:r>
            <a:r>
              <a:rPr lang="en-US" sz="2800" dirty="0" smtClean="0">
                <a:solidFill>
                  <a:srgbClr val="C00000"/>
                </a:solidFill>
              </a:rPr>
              <a:t>“S” or “SB” or “SW” </a:t>
            </a:r>
            <a:r>
              <a:rPr lang="en-US" sz="2800" dirty="0" smtClean="0"/>
              <a:t>, where “S” represents string, “SB” represents string byte, “SW” represents string word.</a:t>
            </a:r>
          </a:p>
          <a:p>
            <a:pPr>
              <a:lnSpc>
                <a:spcPct val="80000"/>
              </a:lnSpc>
              <a:buFont typeface="Wingdings" pitchFamily="2" charset="2"/>
              <a:buChar char="Ø"/>
            </a:pPr>
            <a:endParaRPr lang="en-US" sz="2800" dirty="0" smtClean="0"/>
          </a:p>
          <a:p>
            <a:pPr>
              <a:lnSpc>
                <a:spcPct val="80000"/>
              </a:lnSpc>
              <a:buFont typeface="Wingdings" pitchFamily="2" charset="2"/>
              <a:buChar char="Ø"/>
            </a:pPr>
            <a:r>
              <a:rPr lang="en-US" sz="2800" dirty="0" smtClean="0"/>
              <a:t>All the string instructions has implied source and destination operand (i.e., the operands are not specified as a part of the instruction).</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85800" y="228600"/>
            <a:ext cx="7772400" cy="685800"/>
          </a:xfrm>
        </p:spPr>
        <p:txBody>
          <a:bodyPr/>
          <a:lstStyle/>
          <a:p>
            <a:r>
              <a:rPr lang="en-US" sz="3200" smtClean="0"/>
              <a:t>String Instructions</a:t>
            </a:r>
          </a:p>
        </p:txBody>
      </p:sp>
      <p:sp>
        <p:nvSpPr>
          <p:cNvPr id="6349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59395" name="Slide Number Placeholder 5"/>
          <p:cNvSpPr>
            <a:spLocks noGrp="1"/>
          </p:cNvSpPr>
          <p:nvPr>
            <p:ph type="sldNum" sz="quarter" idx="12"/>
          </p:nvPr>
        </p:nvSpPr>
        <p:spPr>
          <a:noFill/>
        </p:spPr>
        <p:txBody>
          <a:bodyPr/>
          <a:lstStyle/>
          <a:p>
            <a:pPr>
              <a:defRPr/>
            </a:pPr>
            <a:fld id="{06B7D779-FDFE-4897-AA26-1502D253B49C}" type="slidenum">
              <a:rPr lang="en-US"/>
              <a:pPr>
                <a:defRPr/>
              </a:pPr>
              <a:t>64</a:t>
            </a:fld>
            <a:endParaRPr lang="en-US"/>
          </a:p>
        </p:txBody>
      </p:sp>
      <p:sp>
        <p:nvSpPr>
          <p:cNvPr id="186371" name="Rectangle 3"/>
          <p:cNvSpPr>
            <a:spLocks noGrp="1" noChangeArrowheads="1"/>
          </p:cNvSpPr>
          <p:nvPr>
            <p:ph sz="quarter" idx="1"/>
          </p:nvPr>
        </p:nvSpPr>
        <p:spPr>
          <a:xfrm>
            <a:off x="609600" y="914400"/>
            <a:ext cx="7772400" cy="5410200"/>
          </a:xfrm>
        </p:spPr>
        <p:txBody>
          <a:bodyPr/>
          <a:lstStyle/>
          <a:p>
            <a:pPr marL="609600" indent="-609600">
              <a:lnSpc>
                <a:spcPct val="80000"/>
              </a:lnSpc>
              <a:buFont typeface="Wingdings" pitchFamily="2" charset="2"/>
              <a:buChar char="Ø"/>
            </a:pPr>
            <a:r>
              <a:rPr lang="en-US" sz="2000" dirty="0" smtClean="0"/>
              <a:t>The string instructions are categorized as </a:t>
            </a:r>
          </a:p>
          <a:p>
            <a:pPr marL="990600" lvl="1" indent="-533400">
              <a:lnSpc>
                <a:spcPct val="80000"/>
              </a:lnSpc>
              <a:buFont typeface="Wingdings" pitchFamily="2" charset="2"/>
              <a:buAutoNum type="arabicPeriod"/>
            </a:pPr>
            <a:r>
              <a:rPr lang="en-US" sz="2000" dirty="0" smtClean="0"/>
              <a:t>Prefix instructions</a:t>
            </a:r>
          </a:p>
          <a:p>
            <a:pPr marL="990600" lvl="1" indent="-533400">
              <a:lnSpc>
                <a:spcPct val="80000"/>
              </a:lnSpc>
              <a:buFont typeface="Wingdings" pitchFamily="2" charset="2"/>
              <a:buAutoNum type="arabicPeriod"/>
            </a:pPr>
            <a:r>
              <a:rPr lang="en-US" sz="2000" dirty="0" smtClean="0"/>
              <a:t>String data manipulation instructions</a:t>
            </a:r>
          </a:p>
          <a:p>
            <a:pPr marL="990600" lvl="1" indent="-533400">
              <a:lnSpc>
                <a:spcPct val="80000"/>
              </a:lnSpc>
              <a:buFont typeface="Wingdings" pitchFamily="2" charset="2"/>
              <a:buNone/>
            </a:pPr>
            <a:endParaRPr lang="en-US" sz="2000" dirty="0" smtClean="0"/>
          </a:p>
          <a:p>
            <a:pPr marL="609600" indent="-609600">
              <a:lnSpc>
                <a:spcPct val="80000"/>
              </a:lnSpc>
              <a:buFont typeface="Wingdings" pitchFamily="2" charset="2"/>
              <a:buChar char="Ø"/>
            </a:pPr>
            <a:r>
              <a:rPr lang="en-US" sz="2000" dirty="0" smtClean="0"/>
              <a:t>The Prefix instructions are:</a:t>
            </a:r>
          </a:p>
          <a:p>
            <a:pPr marL="609600" indent="-609600">
              <a:lnSpc>
                <a:spcPct val="80000"/>
              </a:lnSpc>
              <a:buFont typeface="Wingdings" pitchFamily="2" charset="2"/>
              <a:buNone/>
            </a:pPr>
            <a:r>
              <a:rPr lang="en-US" sz="2000" dirty="0" smtClean="0"/>
              <a:t>	REP</a:t>
            </a:r>
          </a:p>
          <a:p>
            <a:pPr marL="609600" indent="-609600">
              <a:lnSpc>
                <a:spcPct val="80000"/>
              </a:lnSpc>
              <a:buFont typeface="Wingdings" pitchFamily="2" charset="2"/>
              <a:buNone/>
            </a:pPr>
            <a:r>
              <a:rPr lang="en-US" sz="2000" dirty="0" smtClean="0"/>
              <a:t>	REPE / REPZ</a:t>
            </a:r>
          </a:p>
          <a:p>
            <a:pPr marL="609600" indent="-609600">
              <a:lnSpc>
                <a:spcPct val="80000"/>
              </a:lnSpc>
              <a:buFont typeface="Wingdings" pitchFamily="2" charset="2"/>
              <a:buNone/>
            </a:pPr>
            <a:r>
              <a:rPr lang="en-US" sz="2000" dirty="0" smtClean="0"/>
              <a:t>	REPNE / REPNZ</a:t>
            </a:r>
          </a:p>
          <a:p>
            <a:pPr marL="609600" indent="-609600">
              <a:lnSpc>
                <a:spcPct val="80000"/>
              </a:lnSpc>
              <a:buFont typeface="Wingdings" pitchFamily="2" charset="2"/>
              <a:buNone/>
            </a:pPr>
            <a:endParaRPr lang="en-US" sz="2000" dirty="0" smtClean="0"/>
          </a:p>
          <a:p>
            <a:pPr marL="609600" indent="-609600">
              <a:lnSpc>
                <a:spcPct val="80000"/>
              </a:lnSpc>
              <a:buFont typeface="Wingdings" pitchFamily="2" charset="2"/>
              <a:buChar char="Ø"/>
            </a:pPr>
            <a:r>
              <a:rPr lang="en-US" sz="2000" dirty="0" smtClean="0"/>
              <a:t>The string data manipulation instructions are :</a:t>
            </a:r>
          </a:p>
          <a:p>
            <a:pPr marL="609600" indent="-609600">
              <a:lnSpc>
                <a:spcPct val="80000"/>
              </a:lnSpc>
              <a:buFont typeface="Wingdings" pitchFamily="2" charset="2"/>
              <a:buNone/>
            </a:pPr>
            <a:r>
              <a:rPr lang="en-US" sz="2000" dirty="0" smtClean="0"/>
              <a:t>	MOVS / MOVSB / MOVSW</a:t>
            </a:r>
          </a:p>
          <a:p>
            <a:pPr marL="609600" indent="-609600">
              <a:lnSpc>
                <a:spcPct val="80000"/>
              </a:lnSpc>
              <a:buFont typeface="Wingdings" pitchFamily="2" charset="2"/>
              <a:buNone/>
            </a:pPr>
            <a:r>
              <a:rPr lang="en-US" sz="2000" dirty="0" smtClean="0"/>
              <a:t>	CMPS / CMPSB / CMPSW</a:t>
            </a:r>
          </a:p>
          <a:p>
            <a:pPr marL="609600" indent="-609600">
              <a:lnSpc>
                <a:spcPct val="80000"/>
              </a:lnSpc>
              <a:buFont typeface="Wingdings" pitchFamily="2" charset="2"/>
              <a:buNone/>
            </a:pPr>
            <a:r>
              <a:rPr lang="en-US" sz="2000" dirty="0" smtClean="0"/>
              <a:t>	SCAS / SCASB / SCASW</a:t>
            </a:r>
          </a:p>
          <a:p>
            <a:pPr marL="609600" indent="-609600">
              <a:lnSpc>
                <a:spcPct val="80000"/>
              </a:lnSpc>
              <a:buFont typeface="Wingdings" pitchFamily="2" charset="2"/>
              <a:buNone/>
            </a:pPr>
            <a:r>
              <a:rPr lang="en-US" sz="2000" dirty="0" smtClean="0"/>
              <a:t>	LODS / LODSB / LODSW</a:t>
            </a:r>
          </a:p>
          <a:p>
            <a:pPr marL="609600" indent="-609600">
              <a:lnSpc>
                <a:spcPct val="80000"/>
              </a:lnSpc>
              <a:buFont typeface="Wingdings" pitchFamily="2" charset="2"/>
              <a:buNone/>
            </a:pPr>
            <a:r>
              <a:rPr lang="en-US" sz="2000" dirty="0" smtClean="0"/>
              <a:t>	STOS / STOSB / STOSW	</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09600" y="228600"/>
            <a:ext cx="7772400" cy="762000"/>
          </a:xfrm>
        </p:spPr>
        <p:txBody>
          <a:bodyPr/>
          <a:lstStyle/>
          <a:p>
            <a:r>
              <a:rPr lang="en-US" sz="2400" dirty="0" smtClean="0"/>
              <a:t>Prefix instructions</a:t>
            </a:r>
            <a:endParaRPr lang="en-US" sz="3200" dirty="0" smtClean="0"/>
          </a:p>
        </p:txBody>
      </p:sp>
      <p:sp>
        <p:nvSpPr>
          <p:cNvPr id="6451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0419" name="Slide Number Placeholder 5"/>
          <p:cNvSpPr>
            <a:spLocks noGrp="1"/>
          </p:cNvSpPr>
          <p:nvPr>
            <p:ph type="sldNum" sz="quarter" idx="12"/>
          </p:nvPr>
        </p:nvSpPr>
        <p:spPr>
          <a:noFill/>
        </p:spPr>
        <p:txBody>
          <a:bodyPr/>
          <a:lstStyle/>
          <a:p>
            <a:pPr>
              <a:defRPr/>
            </a:pPr>
            <a:fld id="{6754A23A-7B63-4C36-8A2D-59C7A84D86EB}" type="slidenum">
              <a:rPr lang="en-US"/>
              <a:pPr>
                <a:defRPr/>
              </a:pPr>
              <a:t>65</a:t>
            </a:fld>
            <a:endParaRPr lang="en-US"/>
          </a:p>
        </p:txBody>
      </p:sp>
      <p:sp>
        <p:nvSpPr>
          <p:cNvPr id="188419" name="Rectangle 3"/>
          <p:cNvSpPr>
            <a:spLocks noGrp="1" noChangeArrowheads="1"/>
          </p:cNvSpPr>
          <p:nvPr>
            <p:ph sz="quarter" idx="1"/>
          </p:nvPr>
        </p:nvSpPr>
        <p:spPr>
          <a:xfrm>
            <a:off x="152400" y="990600"/>
            <a:ext cx="8763000" cy="5486400"/>
          </a:xfrm>
        </p:spPr>
        <p:txBody>
          <a:bodyPr>
            <a:noAutofit/>
          </a:bodyPr>
          <a:lstStyle/>
          <a:p>
            <a:pPr>
              <a:lnSpc>
                <a:spcPct val="80000"/>
              </a:lnSpc>
              <a:buFont typeface="Wingdings" pitchFamily="2" charset="2"/>
              <a:buChar char="Ø"/>
            </a:pPr>
            <a:r>
              <a:rPr lang="en-US" sz="2400" b="1" dirty="0" smtClean="0">
                <a:solidFill>
                  <a:srgbClr val="002060"/>
                </a:solidFill>
              </a:rPr>
              <a:t>REP : Repeat instruction Prefix</a:t>
            </a:r>
          </a:p>
          <a:p>
            <a:pPr>
              <a:lnSpc>
                <a:spcPct val="80000"/>
              </a:lnSpc>
              <a:buFont typeface="Wingdings" pitchFamily="2" charset="2"/>
              <a:buNone/>
            </a:pPr>
            <a:r>
              <a:rPr lang="en-US" sz="1800" dirty="0" smtClean="0"/>
              <a:t>	</a:t>
            </a:r>
            <a:r>
              <a:rPr lang="en-US" sz="2400" dirty="0" smtClean="0"/>
              <a:t>The instruction with REP prefix will be executed repeatedly until the </a:t>
            </a:r>
            <a:r>
              <a:rPr lang="en-US" sz="2400" dirty="0" smtClean="0">
                <a:solidFill>
                  <a:srgbClr val="C00000"/>
                </a:solidFill>
              </a:rPr>
              <a:t>CX register becomes zero( </a:t>
            </a:r>
            <a:r>
              <a:rPr lang="en-US" sz="2400" dirty="0" smtClean="0"/>
              <a:t>for each iteration </a:t>
            </a:r>
            <a:r>
              <a:rPr lang="en-US" sz="2400" dirty="0" smtClean="0">
                <a:solidFill>
                  <a:srgbClr val="C00000"/>
                </a:solidFill>
              </a:rPr>
              <a:t>CX is automatically decremented by one).</a:t>
            </a:r>
            <a:r>
              <a:rPr lang="en-US" sz="2400" dirty="0" smtClean="0"/>
              <a:t>When CX = 0 , the execution proceeds to the next instruction in the sequence.</a:t>
            </a:r>
          </a:p>
          <a:p>
            <a:pPr>
              <a:lnSpc>
                <a:spcPct val="80000"/>
              </a:lnSpc>
              <a:buFont typeface="Wingdings" pitchFamily="2" charset="2"/>
              <a:buNone/>
            </a:pPr>
            <a:endParaRPr lang="en-US" sz="2400" dirty="0" smtClean="0"/>
          </a:p>
          <a:p>
            <a:pPr>
              <a:lnSpc>
                <a:spcPct val="80000"/>
              </a:lnSpc>
              <a:buFont typeface="Wingdings" pitchFamily="2" charset="2"/>
              <a:buChar char="Ø"/>
            </a:pPr>
            <a:r>
              <a:rPr lang="en-US" sz="2400" b="1" dirty="0" smtClean="0">
                <a:solidFill>
                  <a:srgbClr val="002060"/>
                </a:solidFill>
              </a:rPr>
              <a:t>REPE / REPZ : Repeat when equal or till ZF = 1.</a:t>
            </a:r>
          </a:p>
          <a:p>
            <a:pPr>
              <a:lnSpc>
                <a:spcPct val="80000"/>
              </a:lnSpc>
              <a:buFont typeface="Wingdings" pitchFamily="2" charset="2"/>
              <a:buNone/>
            </a:pPr>
            <a:r>
              <a:rPr lang="en-US" sz="2400" dirty="0" smtClean="0"/>
              <a:t>	The instruction with REPE / REPZ prefix will be repeated if CX </a:t>
            </a:r>
            <a:r>
              <a:rPr lang="en-US" sz="2400" dirty="0" smtClean="0">
                <a:sym typeface="Symbol" pitchFamily="18" charset="2"/>
              </a:rPr>
              <a:t> 0 and ZF =1 ( for each iteration CX is automatically decremented by 1).</a:t>
            </a:r>
          </a:p>
          <a:p>
            <a:pPr>
              <a:lnSpc>
                <a:spcPct val="80000"/>
              </a:lnSpc>
              <a:buFont typeface="Wingdings" pitchFamily="2" charset="2"/>
              <a:buNone/>
            </a:pPr>
            <a:r>
              <a:rPr lang="en-US" sz="2400" dirty="0" smtClean="0">
                <a:sym typeface="Symbol" pitchFamily="18" charset="2"/>
              </a:rPr>
              <a:t>	The repeat operation is terminated if CX = 0 or ZF = 0.</a:t>
            </a:r>
          </a:p>
          <a:p>
            <a:pPr>
              <a:lnSpc>
                <a:spcPct val="80000"/>
              </a:lnSpc>
              <a:buFont typeface="Wingdings" pitchFamily="2" charset="2"/>
              <a:buNone/>
            </a:pPr>
            <a:endParaRPr lang="en-US" sz="2400" dirty="0" smtClean="0">
              <a:sym typeface="Symbol" pitchFamily="18" charset="2"/>
            </a:endParaRPr>
          </a:p>
          <a:p>
            <a:pPr>
              <a:lnSpc>
                <a:spcPct val="80000"/>
              </a:lnSpc>
              <a:buFont typeface="Wingdings" pitchFamily="2" charset="2"/>
              <a:buChar char="Ø"/>
            </a:pPr>
            <a:r>
              <a:rPr lang="en-US" sz="2400" b="1" dirty="0" smtClean="0">
                <a:solidFill>
                  <a:srgbClr val="002060"/>
                </a:solidFill>
              </a:rPr>
              <a:t>REPNE / REPNZ : Repeat when not equal or till ZF = 0.</a:t>
            </a:r>
          </a:p>
          <a:p>
            <a:pPr>
              <a:lnSpc>
                <a:spcPct val="80000"/>
              </a:lnSpc>
              <a:buFont typeface="Wingdings" pitchFamily="2" charset="2"/>
              <a:buNone/>
            </a:pPr>
            <a:r>
              <a:rPr lang="en-US" sz="2400" dirty="0" smtClean="0"/>
              <a:t>	 The instruction with REPNE / REPNZ prefix will be repeated if         CX </a:t>
            </a:r>
            <a:r>
              <a:rPr lang="en-US" sz="2400" dirty="0" smtClean="0">
                <a:sym typeface="Symbol" pitchFamily="18" charset="2"/>
              </a:rPr>
              <a:t> 0 and ZF =0 ( for each iteration CX is automatically decremented by 1).</a:t>
            </a:r>
          </a:p>
          <a:p>
            <a:pPr>
              <a:lnSpc>
                <a:spcPct val="80000"/>
              </a:lnSpc>
              <a:buFont typeface="Wingdings" pitchFamily="2" charset="2"/>
              <a:buNone/>
            </a:pPr>
            <a:r>
              <a:rPr lang="en-US" sz="2400" dirty="0" smtClean="0">
                <a:sym typeface="Symbol" pitchFamily="18" charset="2"/>
              </a:rPr>
              <a:t>	 The repeat operation is terminated if CX = 0 or ZF = 1.</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152400"/>
            <a:ext cx="7772400" cy="914400"/>
          </a:xfrm>
        </p:spPr>
        <p:txBody>
          <a:bodyPr>
            <a:normAutofit fontScale="90000"/>
          </a:bodyPr>
          <a:lstStyle/>
          <a:p>
            <a:pPr fontAlgn="auto">
              <a:spcAft>
                <a:spcPts val="0"/>
              </a:spcAft>
              <a:defRPr/>
            </a:pPr>
            <a:r>
              <a:rPr lang="en-US" sz="3200" dirty="0" smtClean="0"/>
              <a:t>String Instructions</a:t>
            </a:r>
            <a:br>
              <a:rPr lang="en-US" sz="3200" dirty="0" smtClean="0"/>
            </a:br>
            <a:r>
              <a:rPr lang="en-US" sz="2400" dirty="0" smtClean="0"/>
              <a:t>String data byte/word manipulation instructions</a:t>
            </a:r>
            <a:endParaRPr lang="en-US" sz="3200" dirty="0" smtClean="0"/>
          </a:p>
        </p:txBody>
      </p:sp>
      <p:sp>
        <p:nvSpPr>
          <p:cNvPr id="6553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1443" name="Slide Number Placeholder 5"/>
          <p:cNvSpPr>
            <a:spLocks noGrp="1"/>
          </p:cNvSpPr>
          <p:nvPr>
            <p:ph type="sldNum" sz="quarter" idx="12"/>
          </p:nvPr>
        </p:nvSpPr>
        <p:spPr>
          <a:noFill/>
        </p:spPr>
        <p:txBody>
          <a:bodyPr/>
          <a:lstStyle/>
          <a:p>
            <a:pPr>
              <a:defRPr/>
            </a:pPr>
            <a:fld id="{9E2685DB-2340-499D-9651-E8344AE4A1F4}" type="slidenum">
              <a:rPr lang="en-US"/>
              <a:pPr>
                <a:defRPr/>
              </a:pPr>
              <a:t>66</a:t>
            </a:fld>
            <a:endParaRPr lang="en-US"/>
          </a:p>
        </p:txBody>
      </p:sp>
      <p:sp>
        <p:nvSpPr>
          <p:cNvPr id="196611" name="Rectangle 3"/>
          <p:cNvSpPr>
            <a:spLocks noGrp="1" noChangeArrowheads="1"/>
          </p:cNvSpPr>
          <p:nvPr>
            <p:ph sz="quarter" idx="1"/>
          </p:nvPr>
        </p:nvSpPr>
        <p:spPr>
          <a:xfrm>
            <a:off x="609600" y="1066800"/>
            <a:ext cx="8077200" cy="5257800"/>
          </a:xfrm>
        </p:spPr>
        <p:txBody>
          <a:bodyPr/>
          <a:lstStyle/>
          <a:p>
            <a:pPr>
              <a:lnSpc>
                <a:spcPct val="80000"/>
              </a:lnSpc>
              <a:buFont typeface="Wingdings" pitchFamily="2" charset="2"/>
              <a:buChar char="Ø"/>
            </a:pPr>
            <a:r>
              <a:rPr lang="en-US" sz="2000" b="1" dirty="0" smtClean="0">
                <a:solidFill>
                  <a:srgbClr val="002060"/>
                </a:solidFill>
              </a:rPr>
              <a:t>MOVS / MOVSB / MOVSW: Move string byte or word</a:t>
            </a:r>
          </a:p>
          <a:p>
            <a:pPr>
              <a:lnSpc>
                <a:spcPct val="80000"/>
              </a:lnSpc>
              <a:buFont typeface="Wingdings" pitchFamily="2" charset="2"/>
              <a:buNone/>
            </a:pPr>
            <a:r>
              <a:rPr lang="en-US" sz="1600" dirty="0" smtClean="0"/>
              <a:t>	</a:t>
            </a:r>
            <a:r>
              <a:rPr lang="en-US" sz="2000" dirty="0" smtClean="0"/>
              <a:t>One byte or word of a string data stored in data segment is copied into extra segment.</a:t>
            </a:r>
          </a:p>
          <a:p>
            <a:pPr>
              <a:lnSpc>
                <a:spcPct val="80000"/>
              </a:lnSpc>
              <a:buFont typeface="Wingdings" pitchFamily="2" charset="2"/>
              <a:buNone/>
            </a:pPr>
            <a:r>
              <a:rPr lang="en-US" sz="2000" dirty="0" smtClean="0"/>
              <a:t>	The SI register points to the source string and DI register points to the destination string.</a:t>
            </a:r>
          </a:p>
          <a:p>
            <a:pPr>
              <a:lnSpc>
                <a:spcPct val="80000"/>
              </a:lnSpc>
              <a:buFont typeface="Wingdings" pitchFamily="2" charset="2"/>
              <a:buNone/>
            </a:pPr>
            <a:r>
              <a:rPr lang="en-US" sz="2000" dirty="0" smtClean="0"/>
              <a:t>	The CX register is decremented by one for each byte / word movement.</a:t>
            </a:r>
          </a:p>
          <a:p>
            <a:pPr>
              <a:lnSpc>
                <a:spcPct val="80000"/>
              </a:lnSpc>
              <a:buFont typeface="Wingdings" pitchFamily="2" charset="2"/>
              <a:buNone/>
            </a:pPr>
            <a:r>
              <a:rPr lang="en-US" sz="2000" dirty="0" smtClean="0"/>
              <a:t>	The SI and DI registers are automatically incremented or decremented depending on the status of  DF.</a:t>
            </a:r>
          </a:p>
          <a:p>
            <a:pPr>
              <a:lnSpc>
                <a:spcPct val="80000"/>
              </a:lnSpc>
              <a:buFont typeface="Wingdings" pitchFamily="2" charset="2"/>
              <a:buNone/>
            </a:pPr>
            <a:r>
              <a:rPr lang="en-US" sz="2000" dirty="0" smtClean="0"/>
              <a:t>	MA = (DS) X 16</a:t>
            </a:r>
            <a:r>
              <a:rPr lang="en-US" sz="2000" baseline="-25000" dirty="0" smtClean="0"/>
              <a:t>10</a:t>
            </a:r>
            <a:r>
              <a:rPr lang="en-US" sz="2000" dirty="0" smtClean="0"/>
              <a:t> + (SI)</a:t>
            </a:r>
          </a:p>
          <a:p>
            <a:pPr>
              <a:lnSpc>
                <a:spcPct val="80000"/>
              </a:lnSpc>
              <a:buFont typeface="Wingdings" pitchFamily="2" charset="2"/>
              <a:buNone/>
            </a:pPr>
            <a:r>
              <a:rPr lang="en-US" sz="2000" dirty="0" smtClean="0"/>
              <a:t>	MA</a:t>
            </a:r>
            <a:r>
              <a:rPr lang="en-US" sz="2000" baseline="-25000" dirty="0" smtClean="0"/>
              <a:t>E</a:t>
            </a:r>
            <a:r>
              <a:rPr lang="en-US" sz="2000" dirty="0" smtClean="0"/>
              <a:t> = (ES) X 16</a:t>
            </a:r>
            <a:r>
              <a:rPr lang="en-US" sz="2000" baseline="-25000" dirty="0" smtClean="0"/>
              <a:t>10</a:t>
            </a:r>
            <a:r>
              <a:rPr lang="en-US" sz="2000" dirty="0" smtClean="0"/>
              <a:t> + (DI)</a:t>
            </a:r>
          </a:p>
          <a:p>
            <a:pPr>
              <a:lnSpc>
                <a:spcPct val="80000"/>
              </a:lnSpc>
              <a:buFont typeface="Wingdings" pitchFamily="2" charset="2"/>
              <a:buNone/>
            </a:pPr>
            <a:r>
              <a:rPr lang="en-US" sz="2000" dirty="0" smtClean="0"/>
              <a:t>	(MA</a:t>
            </a:r>
            <a:r>
              <a:rPr lang="en-US" sz="2000" baseline="-25000" dirty="0" smtClean="0"/>
              <a:t>E</a:t>
            </a:r>
            <a:r>
              <a:rPr lang="en-US" sz="2000" dirty="0" smtClean="0"/>
              <a:t>) </a:t>
            </a:r>
            <a:r>
              <a:rPr lang="en-US" sz="2000" dirty="0" smtClean="0">
                <a:sym typeface="Wingdings" pitchFamily="2" charset="2"/>
              </a:rPr>
              <a:t> (MA)</a:t>
            </a:r>
          </a:p>
          <a:p>
            <a:pPr>
              <a:lnSpc>
                <a:spcPct val="80000"/>
              </a:lnSpc>
              <a:buFont typeface="Wingdings" pitchFamily="2" charset="2"/>
              <a:buNone/>
            </a:pPr>
            <a:r>
              <a:rPr lang="en-US" sz="2000" dirty="0" smtClean="0">
                <a:sym typeface="Wingdings" pitchFamily="2" charset="2"/>
              </a:rPr>
              <a:t>	For byte operation</a:t>
            </a:r>
          </a:p>
          <a:p>
            <a:pPr>
              <a:lnSpc>
                <a:spcPct val="80000"/>
              </a:lnSpc>
              <a:buFont typeface="Wingdings" pitchFamily="2" charset="2"/>
              <a:buNone/>
            </a:pPr>
            <a:r>
              <a:rPr lang="en-US" sz="2000" dirty="0" smtClean="0">
                <a:sym typeface="Wingdings" pitchFamily="2" charset="2"/>
              </a:rPr>
              <a:t>	If  DF = 0, then (DI)  (DI) + 1 ; (SI)  (SI) + 1</a:t>
            </a:r>
          </a:p>
          <a:p>
            <a:pPr>
              <a:lnSpc>
                <a:spcPct val="80000"/>
              </a:lnSpc>
              <a:buFont typeface="Wingdings" pitchFamily="2" charset="2"/>
              <a:buNone/>
            </a:pPr>
            <a:r>
              <a:rPr lang="en-US" sz="2000" dirty="0" smtClean="0">
                <a:sym typeface="Wingdings" pitchFamily="2" charset="2"/>
              </a:rPr>
              <a:t>	If  DF = 1, then (DI)  (DI) - 1 ; (SI)  (SI) – 1</a:t>
            </a:r>
          </a:p>
          <a:p>
            <a:pPr>
              <a:lnSpc>
                <a:spcPct val="80000"/>
              </a:lnSpc>
              <a:buFont typeface="Wingdings" pitchFamily="2" charset="2"/>
              <a:buNone/>
            </a:pPr>
            <a:r>
              <a:rPr lang="en-US" sz="2000" dirty="0" smtClean="0">
                <a:sym typeface="Wingdings" pitchFamily="2" charset="2"/>
              </a:rPr>
              <a:t>	For word operation</a:t>
            </a:r>
          </a:p>
          <a:p>
            <a:pPr>
              <a:lnSpc>
                <a:spcPct val="80000"/>
              </a:lnSpc>
              <a:buFont typeface="Wingdings" pitchFamily="2" charset="2"/>
              <a:buNone/>
            </a:pPr>
            <a:r>
              <a:rPr lang="en-US" sz="2000" dirty="0" smtClean="0">
                <a:sym typeface="Wingdings" pitchFamily="2" charset="2"/>
              </a:rPr>
              <a:t>	If  DF = 0, then (DI)  (DI) + 2 ; (SI)  (SI) + 2</a:t>
            </a:r>
          </a:p>
          <a:p>
            <a:pPr>
              <a:lnSpc>
                <a:spcPct val="80000"/>
              </a:lnSpc>
              <a:buFont typeface="Wingdings" pitchFamily="2" charset="2"/>
              <a:buNone/>
            </a:pPr>
            <a:r>
              <a:rPr lang="en-US" sz="2000" dirty="0" smtClean="0">
                <a:sym typeface="Wingdings" pitchFamily="2" charset="2"/>
              </a:rPr>
              <a:t>	If  DF = 1, then (DI)  (DI) - 2 ; (SI)  (SI) - 2</a:t>
            </a:r>
          </a:p>
          <a:p>
            <a:pPr>
              <a:lnSpc>
                <a:spcPct val="80000"/>
              </a:lnSpc>
              <a:buFont typeface="Wingdings" pitchFamily="2" charset="2"/>
              <a:buNone/>
            </a:pPr>
            <a:endParaRPr lang="en-US" sz="2000" dirty="0" smtClean="0">
              <a:sym typeface="Wingdings" pitchFamily="2" charset="2"/>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400800"/>
          </a:xfrm>
        </p:spPr>
        <p:txBody>
          <a:bodyPr>
            <a:normAutofit/>
          </a:bodyPr>
          <a:lstStyle/>
          <a:p>
            <a:pPr>
              <a:lnSpc>
                <a:spcPct val="80000"/>
              </a:lnSpc>
              <a:buFont typeface="Wingdings" pitchFamily="2" charset="2"/>
              <a:buChar char="Ø"/>
            </a:pPr>
            <a:r>
              <a:rPr lang="en-US" sz="2800" dirty="0" smtClean="0"/>
              <a:t>The string instructions </a:t>
            </a:r>
            <a:r>
              <a:rPr lang="en-US" sz="2800" dirty="0" smtClean="0">
                <a:solidFill>
                  <a:srgbClr val="C00000"/>
                </a:solidFill>
              </a:rPr>
              <a:t>MOVS </a:t>
            </a:r>
            <a:r>
              <a:rPr lang="en-US" sz="2800" dirty="0" smtClean="0"/>
              <a:t>and </a:t>
            </a:r>
            <a:r>
              <a:rPr lang="en-US" sz="2800" dirty="0" smtClean="0">
                <a:solidFill>
                  <a:srgbClr val="C00000"/>
                </a:solidFill>
              </a:rPr>
              <a:t>CMPS</a:t>
            </a:r>
            <a:r>
              <a:rPr lang="en-US" sz="2800" dirty="0" smtClean="0"/>
              <a:t> assume that the </a:t>
            </a:r>
            <a:r>
              <a:rPr lang="en-US" sz="2800" dirty="0" smtClean="0">
                <a:solidFill>
                  <a:srgbClr val="C00000"/>
                </a:solidFill>
              </a:rPr>
              <a:t>source</a:t>
            </a:r>
            <a:r>
              <a:rPr lang="en-US" sz="2800" dirty="0" smtClean="0"/>
              <a:t> operand is in </a:t>
            </a:r>
            <a:r>
              <a:rPr lang="en-US" sz="2800" dirty="0" smtClean="0">
                <a:solidFill>
                  <a:srgbClr val="C00000"/>
                </a:solidFill>
              </a:rPr>
              <a:t>data segment memory</a:t>
            </a:r>
            <a:r>
              <a:rPr lang="en-US" sz="2800" dirty="0" smtClean="0"/>
              <a:t>, and the </a:t>
            </a:r>
            <a:r>
              <a:rPr lang="en-US" sz="2800" dirty="0" smtClean="0">
                <a:solidFill>
                  <a:srgbClr val="C00000"/>
                </a:solidFill>
              </a:rPr>
              <a:t>destination is in extra segment memory</a:t>
            </a:r>
            <a:r>
              <a:rPr lang="en-US" sz="2800" dirty="0" smtClean="0"/>
              <a:t>.</a:t>
            </a:r>
          </a:p>
          <a:p>
            <a:pPr>
              <a:lnSpc>
                <a:spcPct val="80000"/>
              </a:lnSpc>
              <a:buFont typeface="Wingdings" pitchFamily="2" charset="2"/>
              <a:buChar char="Ø"/>
            </a:pPr>
            <a:endParaRPr lang="en-US" sz="2800" dirty="0" smtClean="0"/>
          </a:p>
          <a:p>
            <a:pPr>
              <a:lnSpc>
                <a:spcPct val="80000"/>
              </a:lnSpc>
              <a:buFont typeface="Wingdings" pitchFamily="2" charset="2"/>
              <a:buChar char="Ø"/>
            </a:pPr>
            <a:r>
              <a:rPr lang="en-US" sz="2800" dirty="0" err="1" smtClean="0"/>
              <a:t>Mov</a:t>
            </a:r>
            <a:r>
              <a:rPr lang="en-US" sz="2800" dirty="0" smtClean="0"/>
              <a:t> AX,5000h	 //* source segment address is 5000h</a:t>
            </a:r>
          </a:p>
          <a:p>
            <a:r>
              <a:rPr lang="en-US" dirty="0" err="1" smtClean="0"/>
              <a:t>Mov</a:t>
            </a:r>
            <a:r>
              <a:rPr lang="en-US" dirty="0" smtClean="0"/>
              <a:t>  DS,AX 		//* loads it to DS</a:t>
            </a:r>
          </a:p>
          <a:p>
            <a:pPr>
              <a:lnSpc>
                <a:spcPct val="80000"/>
              </a:lnSpc>
              <a:buFont typeface="Wingdings" pitchFamily="2" charset="2"/>
              <a:buChar char="Ø"/>
            </a:pPr>
            <a:r>
              <a:rPr lang="en-US" sz="2400" dirty="0" err="1" smtClean="0"/>
              <a:t>Mov</a:t>
            </a:r>
            <a:r>
              <a:rPr lang="en-US" sz="2400" dirty="0" smtClean="0"/>
              <a:t> AX,6000h	 //* destination  segment address is 5000h</a:t>
            </a:r>
          </a:p>
          <a:p>
            <a:r>
              <a:rPr lang="en-US" dirty="0" err="1" smtClean="0"/>
              <a:t>Mov</a:t>
            </a:r>
            <a:r>
              <a:rPr lang="en-US" dirty="0" smtClean="0"/>
              <a:t>  ES,AX 		//* loads it to ES</a:t>
            </a:r>
          </a:p>
          <a:p>
            <a:r>
              <a:rPr lang="en-US" dirty="0" err="1" smtClean="0"/>
              <a:t>Mov</a:t>
            </a:r>
            <a:r>
              <a:rPr lang="en-US" dirty="0" smtClean="0"/>
              <a:t> CX,0FFH 	//* </a:t>
            </a:r>
            <a:r>
              <a:rPr lang="en-US" dirty="0" err="1" smtClean="0"/>
              <a:t>mov</a:t>
            </a:r>
            <a:r>
              <a:rPr lang="en-US" dirty="0" smtClean="0"/>
              <a:t> length of string to CX </a:t>
            </a:r>
            <a:r>
              <a:rPr lang="en-US" dirty="0" err="1" smtClean="0"/>
              <a:t>reg</a:t>
            </a:r>
            <a:endParaRPr lang="en-US" dirty="0" smtClean="0"/>
          </a:p>
          <a:p>
            <a:r>
              <a:rPr lang="en-US" dirty="0" err="1" smtClean="0"/>
              <a:t>Mov</a:t>
            </a:r>
            <a:r>
              <a:rPr lang="en-US" dirty="0" smtClean="0"/>
              <a:t> SI,1000H	//*source index </a:t>
            </a:r>
            <a:r>
              <a:rPr lang="en-US" dirty="0" err="1" smtClean="0"/>
              <a:t>addres</a:t>
            </a:r>
            <a:r>
              <a:rPr lang="en-US" dirty="0" smtClean="0"/>
              <a:t>  </a:t>
            </a:r>
            <a:r>
              <a:rPr lang="en-US" dirty="0" err="1" smtClean="0"/>
              <a:t>mov</a:t>
            </a:r>
            <a:r>
              <a:rPr lang="en-US" dirty="0" smtClean="0"/>
              <a:t> to SI </a:t>
            </a:r>
            <a:r>
              <a:rPr lang="en-US" dirty="0" err="1" smtClean="0"/>
              <a:t>reg</a:t>
            </a:r>
            <a:endParaRPr lang="en-US" dirty="0" smtClean="0"/>
          </a:p>
          <a:p>
            <a:r>
              <a:rPr lang="en-US" dirty="0" err="1" smtClean="0"/>
              <a:t>Mov</a:t>
            </a:r>
            <a:r>
              <a:rPr lang="en-US" dirty="0" smtClean="0"/>
              <a:t> DI,2000h 	//* destination index </a:t>
            </a:r>
            <a:r>
              <a:rPr lang="en-US" dirty="0" err="1" smtClean="0"/>
              <a:t>Mov</a:t>
            </a:r>
            <a:r>
              <a:rPr lang="en-US" dirty="0" smtClean="0"/>
              <a:t> to DI </a:t>
            </a:r>
            <a:r>
              <a:rPr lang="en-US" dirty="0" err="1" smtClean="0"/>
              <a:t>reg</a:t>
            </a:r>
            <a:endParaRPr lang="en-US" dirty="0" smtClean="0"/>
          </a:p>
          <a:p>
            <a:r>
              <a:rPr lang="en-US" dirty="0" smtClean="0"/>
              <a:t>CLD 		// CLEAR DF  -- Auto incremented mode</a:t>
            </a:r>
          </a:p>
          <a:p>
            <a:r>
              <a:rPr lang="en-US" dirty="0" smtClean="0"/>
              <a:t>REP MOVSB	//* </a:t>
            </a:r>
            <a:r>
              <a:rPr lang="en-US" dirty="0" err="1" smtClean="0"/>
              <a:t>mov</a:t>
            </a:r>
            <a:r>
              <a:rPr lang="en-US" dirty="0" smtClean="0"/>
              <a:t> 0FFH string </a:t>
            </a:r>
            <a:r>
              <a:rPr lang="en-US" dirty="0" err="1" smtClean="0"/>
              <a:t>byt</a:t>
            </a:r>
            <a:r>
              <a:rPr lang="en-US" dirty="0" smtClean="0"/>
              <a:t> </a:t>
            </a:r>
            <a:r>
              <a:rPr lang="en-US" dirty="0" err="1" smtClean="0"/>
              <a:t>frm</a:t>
            </a:r>
            <a:r>
              <a:rPr lang="en-US" dirty="0" smtClean="0"/>
              <a:t> source to 					destination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685800" y="152400"/>
            <a:ext cx="7772400" cy="914400"/>
          </a:xfrm>
        </p:spPr>
        <p:txBody>
          <a:bodyPr>
            <a:normAutofit fontScale="90000"/>
          </a:bodyPr>
          <a:lstStyle/>
          <a:p>
            <a:pPr fontAlgn="auto">
              <a:spcAft>
                <a:spcPts val="0"/>
              </a:spcAft>
              <a:defRPr/>
            </a:pPr>
            <a:r>
              <a:rPr lang="en-US" sz="3200" smtClean="0"/>
              <a:t>String Instructions</a:t>
            </a:r>
            <a:br>
              <a:rPr lang="en-US" sz="3200" smtClean="0"/>
            </a:br>
            <a:r>
              <a:rPr lang="en-US" sz="2400" smtClean="0"/>
              <a:t>String data byte/word manipulation instructions</a:t>
            </a:r>
            <a:endParaRPr lang="en-US" sz="3200" smtClean="0"/>
          </a:p>
        </p:txBody>
      </p:sp>
      <p:sp>
        <p:nvSpPr>
          <p:cNvPr id="6656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2467" name="Slide Number Placeholder 5"/>
          <p:cNvSpPr>
            <a:spLocks noGrp="1"/>
          </p:cNvSpPr>
          <p:nvPr>
            <p:ph type="sldNum" sz="quarter" idx="12"/>
          </p:nvPr>
        </p:nvSpPr>
        <p:spPr>
          <a:noFill/>
        </p:spPr>
        <p:txBody>
          <a:bodyPr/>
          <a:lstStyle/>
          <a:p>
            <a:pPr>
              <a:defRPr/>
            </a:pPr>
            <a:fld id="{D782082B-665C-43F4-9B7A-B60F695E2C79}" type="slidenum">
              <a:rPr lang="en-US"/>
              <a:pPr>
                <a:defRPr/>
              </a:pPr>
              <a:t>68</a:t>
            </a:fld>
            <a:endParaRPr lang="en-US"/>
          </a:p>
        </p:txBody>
      </p:sp>
      <p:sp>
        <p:nvSpPr>
          <p:cNvPr id="206851" name="Rectangle 3"/>
          <p:cNvSpPr>
            <a:spLocks noGrp="1" noChangeArrowheads="1"/>
          </p:cNvSpPr>
          <p:nvPr>
            <p:ph sz="quarter" idx="1"/>
          </p:nvPr>
        </p:nvSpPr>
        <p:spPr>
          <a:xfrm>
            <a:off x="609600" y="1219200"/>
            <a:ext cx="7924800" cy="5105400"/>
          </a:xfrm>
        </p:spPr>
        <p:txBody>
          <a:bodyPr/>
          <a:lstStyle/>
          <a:p>
            <a:pPr>
              <a:lnSpc>
                <a:spcPct val="80000"/>
              </a:lnSpc>
              <a:buFont typeface="Wingdings" pitchFamily="2" charset="2"/>
              <a:buChar char="Ø"/>
            </a:pPr>
            <a:r>
              <a:rPr lang="en-US" sz="2000" b="1" dirty="0" smtClean="0">
                <a:solidFill>
                  <a:srgbClr val="002060"/>
                </a:solidFill>
              </a:rPr>
              <a:t>CMPS / CMPSB / CMPSW: Compare string byte or word</a:t>
            </a:r>
          </a:p>
          <a:p>
            <a:pPr>
              <a:lnSpc>
                <a:spcPct val="80000"/>
              </a:lnSpc>
              <a:buFont typeface="Wingdings" pitchFamily="2" charset="2"/>
              <a:buNone/>
            </a:pPr>
            <a:r>
              <a:rPr lang="en-US" sz="1600" dirty="0" smtClean="0"/>
              <a:t>	</a:t>
            </a:r>
            <a:r>
              <a:rPr lang="en-US" sz="2000" dirty="0" smtClean="0"/>
              <a:t>Compare one byte or word of a string data stored in data segment with that stored in extra segment.</a:t>
            </a:r>
          </a:p>
          <a:p>
            <a:pPr>
              <a:lnSpc>
                <a:spcPct val="80000"/>
              </a:lnSpc>
              <a:buFont typeface="Wingdings" pitchFamily="2" charset="2"/>
              <a:buNone/>
            </a:pPr>
            <a:r>
              <a:rPr lang="en-US" sz="2000" dirty="0" smtClean="0"/>
              <a:t>	The SI register points to the source string and DI register points to the destination string.</a:t>
            </a:r>
          </a:p>
          <a:p>
            <a:pPr>
              <a:lnSpc>
                <a:spcPct val="80000"/>
              </a:lnSpc>
              <a:buFont typeface="Wingdings" pitchFamily="2" charset="2"/>
              <a:buNone/>
            </a:pPr>
            <a:r>
              <a:rPr lang="en-US" sz="2000" dirty="0" smtClean="0"/>
              <a:t>	The CX register is decremented by one for each byte / word movement.</a:t>
            </a:r>
          </a:p>
          <a:p>
            <a:pPr>
              <a:lnSpc>
                <a:spcPct val="80000"/>
              </a:lnSpc>
              <a:buFont typeface="Wingdings" pitchFamily="2" charset="2"/>
              <a:buNone/>
            </a:pPr>
            <a:r>
              <a:rPr lang="en-US" sz="2000" dirty="0" smtClean="0"/>
              <a:t>	The SI and DI registers are automatically incremented or decremented depending on the status of  DF.</a:t>
            </a:r>
          </a:p>
          <a:p>
            <a:pPr>
              <a:lnSpc>
                <a:spcPct val="80000"/>
              </a:lnSpc>
              <a:buFont typeface="Wingdings" pitchFamily="2" charset="2"/>
              <a:buNone/>
            </a:pPr>
            <a:r>
              <a:rPr lang="en-US" sz="2000" dirty="0" smtClean="0"/>
              <a:t>	MA = (DS) X 16</a:t>
            </a:r>
            <a:r>
              <a:rPr lang="en-US" sz="2000" baseline="-25000" dirty="0" smtClean="0"/>
              <a:t>10</a:t>
            </a:r>
            <a:r>
              <a:rPr lang="en-US" sz="2000" dirty="0" smtClean="0"/>
              <a:t> + (SI)</a:t>
            </a:r>
          </a:p>
          <a:p>
            <a:pPr>
              <a:lnSpc>
                <a:spcPct val="80000"/>
              </a:lnSpc>
              <a:buFont typeface="Wingdings" pitchFamily="2" charset="2"/>
              <a:buNone/>
            </a:pPr>
            <a:r>
              <a:rPr lang="en-US" sz="2000" dirty="0" smtClean="0"/>
              <a:t>	MA</a:t>
            </a:r>
            <a:r>
              <a:rPr lang="en-US" sz="2000" baseline="-25000" dirty="0" smtClean="0"/>
              <a:t>E</a:t>
            </a:r>
            <a:r>
              <a:rPr lang="en-US" sz="2000" dirty="0" smtClean="0"/>
              <a:t> = (ES) X 16</a:t>
            </a:r>
            <a:r>
              <a:rPr lang="en-US" sz="2000" baseline="-25000" dirty="0" smtClean="0"/>
              <a:t>10</a:t>
            </a:r>
            <a:r>
              <a:rPr lang="en-US" sz="2000" dirty="0" smtClean="0"/>
              <a:t> + (DI)</a:t>
            </a:r>
          </a:p>
          <a:p>
            <a:pPr>
              <a:lnSpc>
                <a:spcPct val="80000"/>
              </a:lnSpc>
              <a:buFont typeface="Wingdings" pitchFamily="2" charset="2"/>
              <a:buNone/>
            </a:pPr>
            <a:r>
              <a:rPr lang="en-US" sz="2000" dirty="0" smtClean="0"/>
              <a:t>	Modify flags </a:t>
            </a:r>
            <a:r>
              <a:rPr lang="en-US" sz="2000" dirty="0" smtClean="0">
                <a:sym typeface="Wingdings" pitchFamily="2" charset="2"/>
              </a:rPr>
              <a:t> (MA) - </a:t>
            </a:r>
            <a:r>
              <a:rPr lang="en-US" sz="2000" dirty="0" smtClean="0"/>
              <a:t>(MA</a:t>
            </a:r>
            <a:r>
              <a:rPr lang="en-US" sz="2000" baseline="-25000" dirty="0" smtClean="0"/>
              <a:t>E</a:t>
            </a:r>
            <a:r>
              <a:rPr lang="en-US" sz="2000" dirty="0" smtClean="0"/>
              <a:t>)</a:t>
            </a:r>
            <a:endParaRPr lang="en-US" sz="2000" dirty="0" smtClean="0">
              <a:sym typeface="Wingdings" pitchFamily="2" charset="2"/>
            </a:endParaRPr>
          </a:p>
          <a:p>
            <a:pPr>
              <a:lnSpc>
                <a:spcPct val="80000"/>
              </a:lnSpc>
              <a:buFont typeface="Wingdings" pitchFamily="2" charset="2"/>
              <a:buNone/>
            </a:pPr>
            <a:r>
              <a:rPr lang="en-US" sz="2000" dirty="0" smtClean="0">
                <a:sym typeface="Wingdings" pitchFamily="2" charset="2"/>
              </a:rPr>
              <a:t>	If  (MA) &gt; </a:t>
            </a:r>
            <a:r>
              <a:rPr lang="en-US" sz="2000" dirty="0" smtClean="0"/>
              <a:t>(MA</a:t>
            </a:r>
            <a:r>
              <a:rPr lang="en-US" sz="2000" baseline="-25000" dirty="0" smtClean="0"/>
              <a:t>E</a:t>
            </a:r>
            <a:r>
              <a:rPr lang="en-US" sz="2000" dirty="0" smtClean="0"/>
              <a:t>) then CF = 0 ; ZF = 0 ; SF = 0</a:t>
            </a:r>
          </a:p>
          <a:p>
            <a:pPr>
              <a:lnSpc>
                <a:spcPct val="80000"/>
              </a:lnSpc>
              <a:buFont typeface="Wingdings" pitchFamily="2" charset="2"/>
              <a:buNone/>
            </a:pPr>
            <a:r>
              <a:rPr lang="en-US" sz="2000" dirty="0" smtClean="0"/>
              <a:t>	</a:t>
            </a:r>
            <a:r>
              <a:rPr lang="en-US" sz="2000" dirty="0" smtClean="0">
                <a:sym typeface="Wingdings" pitchFamily="2" charset="2"/>
              </a:rPr>
              <a:t>If  (MA) &lt; </a:t>
            </a:r>
            <a:r>
              <a:rPr lang="en-US" sz="2000" dirty="0" smtClean="0"/>
              <a:t>(MA</a:t>
            </a:r>
            <a:r>
              <a:rPr lang="en-US" sz="2000" baseline="-25000" dirty="0" smtClean="0"/>
              <a:t>E</a:t>
            </a:r>
            <a:r>
              <a:rPr lang="en-US" sz="2000" dirty="0" smtClean="0"/>
              <a:t>) then CF = 1 ; ZF = 0 ; SF = 1</a:t>
            </a:r>
          </a:p>
          <a:p>
            <a:pPr>
              <a:lnSpc>
                <a:spcPct val="80000"/>
              </a:lnSpc>
              <a:buFont typeface="Wingdings" pitchFamily="2" charset="2"/>
              <a:buNone/>
            </a:pPr>
            <a:r>
              <a:rPr lang="en-US" sz="2000" dirty="0" smtClean="0"/>
              <a:t>	</a:t>
            </a:r>
            <a:r>
              <a:rPr lang="en-US" sz="2000" dirty="0" smtClean="0">
                <a:sym typeface="Wingdings" pitchFamily="2" charset="2"/>
              </a:rPr>
              <a:t>If  (MA) = </a:t>
            </a:r>
            <a:r>
              <a:rPr lang="en-US" sz="2000" dirty="0" smtClean="0"/>
              <a:t>(MA</a:t>
            </a:r>
            <a:r>
              <a:rPr lang="en-US" sz="2000" baseline="-25000" dirty="0" smtClean="0"/>
              <a:t>E</a:t>
            </a:r>
            <a:r>
              <a:rPr lang="en-US" sz="2000" dirty="0" smtClean="0"/>
              <a:t>) then CF = 0 ; ZF = 1 ; SF = 0</a:t>
            </a:r>
          </a:p>
          <a:p>
            <a:pPr>
              <a:lnSpc>
                <a:spcPct val="80000"/>
              </a:lnSpc>
              <a:buFont typeface="Wingdings" pitchFamily="2" charset="2"/>
              <a:buNone/>
            </a:pPr>
            <a:endParaRPr lang="en-US" sz="2000"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533400" y="838200"/>
            <a:ext cx="8229600" cy="5410200"/>
          </a:xfrm>
        </p:spPr>
        <p:txBody>
          <a:bodyPr>
            <a:normAutofit/>
          </a:bodyPr>
          <a:lstStyle/>
          <a:p>
            <a:pPr>
              <a:lnSpc>
                <a:spcPct val="80000"/>
              </a:lnSpc>
              <a:buFont typeface="Wingdings" pitchFamily="2" charset="2"/>
              <a:buChar char="Ø"/>
            </a:pPr>
            <a:r>
              <a:rPr lang="en-US" sz="2800" dirty="0" err="1" smtClean="0"/>
              <a:t>Mov</a:t>
            </a:r>
            <a:r>
              <a:rPr lang="en-US" sz="2800" dirty="0" smtClean="0"/>
              <a:t> AX,SEG1	</a:t>
            </a:r>
            <a:r>
              <a:rPr lang="en-US" sz="2000" dirty="0" smtClean="0"/>
              <a:t> //* source segment address of string1 moved in AX</a:t>
            </a:r>
            <a:r>
              <a:rPr lang="en-US" sz="2800" dirty="0" smtClean="0"/>
              <a:t> </a:t>
            </a:r>
          </a:p>
          <a:p>
            <a:r>
              <a:rPr lang="en-US" dirty="0" err="1" smtClean="0"/>
              <a:t>Mov</a:t>
            </a:r>
            <a:r>
              <a:rPr lang="en-US" dirty="0" smtClean="0"/>
              <a:t>  DS,AX 		//* loads it to DS</a:t>
            </a:r>
          </a:p>
          <a:p>
            <a:pPr>
              <a:lnSpc>
                <a:spcPct val="80000"/>
              </a:lnSpc>
              <a:buFont typeface="Wingdings" pitchFamily="2" charset="2"/>
              <a:buChar char="Ø"/>
            </a:pPr>
            <a:r>
              <a:rPr lang="en-US" sz="2400" dirty="0" err="1" smtClean="0"/>
              <a:t>Mov</a:t>
            </a:r>
            <a:r>
              <a:rPr lang="en-US" sz="2400" dirty="0" smtClean="0"/>
              <a:t> AX,SEG2	</a:t>
            </a:r>
            <a:r>
              <a:rPr lang="en-US" sz="2000" dirty="0" smtClean="0"/>
              <a:t>  //* source segment address of string2 moved in AX</a:t>
            </a:r>
            <a:r>
              <a:rPr lang="en-US" sz="2800" dirty="0" smtClean="0"/>
              <a:t> </a:t>
            </a:r>
            <a:endParaRPr lang="en-US" sz="2400" dirty="0" smtClean="0"/>
          </a:p>
          <a:p>
            <a:r>
              <a:rPr lang="en-US" dirty="0" err="1" smtClean="0"/>
              <a:t>Mov</a:t>
            </a:r>
            <a:r>
              <a:rPr lang="en-US" dirty="0" smtClean="0"/>
              <a:t>  ES,AX 		//* loads it to ES</a:t>
            </a:r>
          </a:p>
          <a:p>
            <a:r>
              <a:rPr lang="en-US" dirty="0" err="1" smtClean="0"/>
              <a:t>Mov</a:t>
            </a:r>
            <a:r>
              <a:rPr lang="en-US" dirty="0" smtClean="0"/>
              <a:t> SI,0FFSET STRING1 	//*offset string1  moved to SI </a:t>
            </a:r>
            <a:r>
              <a:rPr lang="en-US" dirty="0" err="1" smtClean="0"/>
              <a:t>reg</a:t>
            </a:r>
            <a:endParaRPr lang="en-US" dirty="0" smtClean="0"/>
          </a:p>
          <a:p>
            <a:r>
              <a:rPr lang="en-US" dirty="0" err="1" smtClean="0"/>
              <a:t>Mov</a:t>
            </a:r>
            <a:r>
              <a:rPr lang="en-US" dirty="0" smtClean="0"/>
              <a:t> DI,0FFSET STRING2 	//*offset string2  moved to DI </a:t>
            </a:r>
            <a:r>
              <a:rPr lang="en-US" dirty="0" err="1" smtClean="0"/>
              <a:t>reg</a:t>
            </a:r>
            <a:endParaRPr lang="en-US" dirty="0" smtClean="0"/>
          </a:p>
          <a:p>
            <a:r>
              <a:rPr lang="en-US" dirty="0" smtClean="0"/>
              <a:t>CLD 		// CLEAR DF  -- Auto incremented mode</a:t>
            </a:r>
          </a:p>
          <a:p>
            <a:r>
              <a:rPr lang="en-US" dirty="0" smtClean="0"/>
              <a:t>REP CMPSW	//*compare 0101H string1 and string2 </a:t>
            </a:r>
            <a:r>
              <a:rPr lang="en-US" dirty="0"/>
              <a:t> </a:t>
            </a:r>
            <a:r>
              <a:rPr lang="en-US" dirty="0" smtClean="0"/>
              <a:t>while they are equal, if mismatch found modify flag and proceed with further execution.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342900" indent="-342900"/>
            <a:r>
              <a:rPr lang="en-US" b="1" dirty="0" smtClean="0">
                <a:solidFill>
                  <a:srgbClr val="7030A0"/>
                </a:solidFill>
              </a:rPr>
              <a:t>2.    PUSH (push to stack)</a:t>
            </a:r>
          </a:p>
          <a:p>
            <a:r>
              <a:rPr lang="en-US" b="1" dirty="0" smtClean="0">
                <a:solidFill>
                  <a:srgbClr val="7030A0"/>
                </a:solidFill>
              </a:rPr>
              <a:t>	</a:t>
            </a:r>
            <a:r>
              <a:rPr lang="en-US" dirty="0" smtClean="0"/>
              <a:t>  Copies  specified memory/ register   to the stack.</a:t>
            </a:r>
          </a:p>
          <a:p>
            <a:r>
              <a:rPr lang="en-US" dirty="0" smtClean="0"/>
              <a:t>	The stack pointer is decremented by 2 after each instruction , no flags affected in instruction</a:t>
            </a:r>
          </a:p>
          <a:p>
            <a:pPr algn="just">
              <a:buFontTx/>
              <a:buNone/>
            </a:pPr>
            <a:r>
              <a:rPr lang="en-US" dirty="0" smtClean="0"/>
              <a:t>	</a:t>
            </a:r>
            <a:r>
              <a:rPr lang="en-US" b="1" dirty="0" smtClean="0"/>
              <a:t>Format:</a:t>
            </a:r>
            <a:r>
              <a:rPr lang="en-US" dirty="0" smtClean="0"/>
              <a:t>		PUSH &lt; source &gt;</a:t>
            </a:r>
          </a:p>
          <a:p>
            <a:pPr algn="just">
              <a:buFontTx/>
              <a:buNone/>
            </a:pPr>
            <a:r>
              <a:rPr lang="en-US" dirty="0" smtClean="0"/>
              <a:t>	</a:t>
            </a:r>
            <a:r>
              <a:rPr lang="en-US" b="1" dirty="0" smtClean="0"/>
              <a:t>Operation:</a:t>
            </a:r>
            <a:r>
              <a:rPr lang="en-US" dirty="0" smtClean="0"/>
              <a:t>	(SP) </a:t>
            </a:r>
            <a:r>
              <a:rPr lang="en-US" dirty="0" smtClean="0">
                <a:sym typeface="Symbol" pitchFamily="18" charset="2"/>
              </a:rPr>
              <a:t> (SP) – 2 </a:t>
            </a:r>
            <a:endParaRPr lang="en-US" dirty="0" smtClean="0"/>
          </a:p>
          <a:p>
            <a:pPr algn="just">
              <a:buFontTx/>
              <a:buNone/>
            </a:pPr>
            <a:r>
              <a:rPr lang="en-US" dirty="0" smtClean="0"/>
              <a:t>	EXAMPLE:- 	PUSH BX</a:t>
            </a:r>
          </a:p>
          <a:p>
            <a:pPr algn="just">
              <a:buFontTx/>
              <a:buNone/>
            </a:pPr>
            <a:r>
              <a:rPr lang="en-US" dirty="0" smtClean="0"/>
              <a:t>			PUSH DS</a:t>
            </a:r>
          </a:p>
          <a:p>
            <a:pPr algn="just">
              <a:buFontTx/>
              <a:buNone/>
            </a:pPr>
            <a:r>
              <a:rPr lang="en-US" b="1" dirty="0" smtClean="0">
                <a:solidFill>
                  <a:srgbClr val="7030A0"/>
                </a:solidFill>
              </a:rPr>
              <a:t>			</a:t>
            </a:r>
            <a:r>
              <a:rPr lang="en-US" dirty="0" smtClean="0"/>
              <a:t> PUSH [5000H]</a:t>
            </a:r>
            <a:endParaRPr lang="en-US" b="1" dirty="0" smtClean="0">
              <a:solidFill>
                <a:srgbClr val="7030A0"/>
              </a:solidFill>
            </a:endParaRP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152400"/>
            <a:ext cx="7772400" cy="609600"/>
          </a:xfrm>
        </p:spPr>
        <p:txBody>
          <a:bodyPr>
            <a:normAutofit fontScale="90000"/>
          </a:bodyPr>
          <a:lstStyle/>
          <a:p>
            <a:pPr fontAlgn="auto">
              <a:spcAft>
                <a:spcPts val="0"/>
              </a:spcAft>
              <a:defRPr/>
            </a:pPr>
            <a:r>
              <a:rPr lang="en-US" sz="2400" smtClean="0"/>
              <a:t>String Instructions</a:t>
            </a:r>
            <a:r>
              <a:rPr lang="en-US" sz="3200" smtClean="0"/>
              <a:t/>
            </a:r>
            <a:br>
              <a:rPr lang="en-US" sz="3200" smtClean="0"/>
            </a:br>
            <a:r>
              <a:rPr lang="en-US" sz="2400" smtClean="0"/>
              <a:t>String data byte/word manipulation instructions</a:t>
            </a:r>
            <a:endParaRPr lang="en-US" sz="3200" smtClean="0"/>
          </a:p>
        </p:txBody>
      </p:sp>
      <p:sp>
        <p:nvSpPr>
          <p:cNvPr id="6861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4515" name="Slide Number Placeholder 5"/>
          <p:cNvSpPr>
            <a:spLocks noGrp="1"/>
          </p:cNvSpPr>
          <p:nvPr>
            <p:ph type="sldNum" sz="quarter" idx="12"/>
          </p:nvPr>
        </p:nvSpPr>
        <p:spPr>
          <a:noFill/>
        </p:spPr>
        <p:txBody>
          <a:bodyPr/>
          <a:lstStyle/>
          <a:p>
            <a:pPr>
              <a:defRPr/>
            </a:pPr>
            <a:fld id="{B85AE196-57ED-4595-85D0-4B308F24A557}" type="slidenum">
              <a:rPr lang="en-US"/>
              <a:pPr>
                <a:defRPr/>
              </a:pPr>
              <a:t>70</a:t>
            </a:fld>
            <a:endParaRPr lang="en-US"/>
          </a:p>
        </p:txBody>
      </p:sp>
      <p:sp>
        <p:nvSpPr>
          <p:cNvPr id="210947" name="Rectangle 3"/>
          <p:cNvSpPr>
            <a:spLocks noGrp="1" noChangeArrowheads="1"/>
          </p:cNvSpPr>
          <p:nvPr>
            <p:ph sz="quarter" idx="1"/>
          </p:nvPr>
        </p:nvSpPr>
        <p:spPr>
          <a:xfrm>
            <a:off x="609600" y="838200"/>
            <a:ext cx="8305800" cy="5791200"/>
          </a:xfrm>
        </p:spPr>
        <p:txBody>
          <a:bodyPr>
            <a:normAutofit lnSpcReduction="10000"/>
          </a:bodyPr>
          <a:lstStyle/>
          <a:p>
            <a:pPr marL="274320" indent="-274320" fontAlgn="auto">
              <a:lnSpc>
                <a:spcPct val="80000"/>
              </a:lnSpc>
              <a:spcBef>
                <a:spcPts val="580"/>
              </a:spcBef>
              <a:spcAft>
                <a:spcPts val="0"/>
              </a:spcAft>
              <a:buFont typeface="Wingdings" pitchFamily="2" charset="2"/>
              <a:buChar char="Ø"/>
              <a:defRPr/>
            </a:pPr>
            <a:r>
              <a:rPr lang="en-US" sz="2000" b="1" dirty="0" smtClean="0">
                <a:solidFill>
                  <a:srgbClr val="0070C0"/>
                </a:solidFill>
              </a:rPr>
              <a:t>SCAS / SCASB / SCASW: Scan string byte or String word</a:t>
            </a:r>
          </a:p>
          <a:p>
            <a:pPr marL="274320" indent="-274320" fontAlgn="auto">
              <a:lnSpc>
                <a:spcPct val="80000"/>
              </a:lnSpc>
              <a:spcBef>
                <a:spcPts val="580"/>
              </a:spcBef>
              <a:spcAft>
                <a:spcPts val="0"/>
              </a:spcAft>
              <a:buFont typeface="Wingdings" pitchFamily="2" charset="2"/>
              <a:buNone/>
              <a:defRPr/>
            </a:pPr>
            <a:r>
              <a:rPr lang="en-US" sz="2000" dirty="0" smtClean="0"/>
              <a:t>	One byte or word of a string data stored in extra segment is subtracted from the contents of  AL / AX and the result modifies the flags.</a:t>
            </a:r>
          </a:p>
          <a:p>
            <a:pPr marL="274320" indent="-274320" fontAlgn="auto">
              <a:lnSpc>
                <a:spcPct val="80000"/>
              </a:lnSpc>
              <a:spcBef>
                <a:spcPts val="580"/>
              </a:spcBef>
              <a:spcAft>
                <a:spcPts val="0"/>
              </a:spcAft>
              <a:buFont typeface="Wingdings" pitchFamily="2" charset="2"/>
              <a:buNone/>
              <a:defRPr/>
            </a:pPr>
            <a:r>
              <a:rPr lang="en-US" sz="2000" dirty="0" smtClean="0"/>
              <a:t>	The DI register points to the string byte or word.</a:t>
            </a:r>
          </a:p>
          <a:p>
            <a:pPr marL="274320" indent="-274320" fontAlgn="auto">
              <a:lnSpc>
                <a:spcPct val="80000"/>
              </a:lnSpc>
              <a:spcBef>
                <a:spcPts val="580"/>
              </a:spcBef>
              <a:spcAft>
                <a:spcPts val="0"/>
              </a:spcAft>
              <a:buFont typeface="Wingdings" pitchFamily="2" charset="2"/>
              <a:buNone/>
              <a:defRPr/>
            </a:pPr>
            <a:r>
              <a:rPr lang="en-US" sz="2000" dirty="0" smtClean="0"/>
              <a:t>	The CX register is decremented by one for each byte / word movement.</a:t>
            </a:r>
          </a:p>
          <a:p>
            <a:pPr marL="274320" indent="-274320" fontAlgn="auto">
              <a:lnSpc>
                <a:spcPct val="80000"/>
              </a:lnSpc>
              <a:spcBef>
                <a:spcPts val="580"/>
              </a:spcBef>
              <a:spcAft>
                <a:spcPts val="0"/>
              </a:spcAft>
              <a:buFont typeface="Wingdings" pitchFamily="2" charset="2"/>
              <a:buNone/>
              <a:defRPr/>
            </a:pPr>
            <a:r>
              <a:rPr lang="en-US" sz="2000" dirty="0" smtClean="0"/>
              <a:t>	The DI register is automatically incremented or decremented depending on the status of  DF.</a:t>
            </a:r>
          </a:p>
          <a:p>
            <a:pPr marL="274320" indent="-274320" fontAlgn="auto">
              <a:lnSpc>
                <a:spcPct val="80000"/>
              </a:lnSpc>
              <a:spcBef>
                <a:spcPts val="580"/>
              </a:spcBef>
              <a:spcAft>
                <a:spcPts val="0"/>
              </a:spcAft>
              <a:buFont typeface="Wingdings" pitchFamily="2" charset="2"/>
              <a:buNone/>
              <a:defRPr/>
            </a:pPr>
            <a:r>
              <a:rPr lang="en-US" sz="2000" dirty="0" smtClean="0"/>
              <a:t>	MA = (DS) X 16</a:t>
            </a:r>
            <a:r>
              <a:rPr lang="en-US" sz="2000" baseline="-25000" dirty="0" smtClean="0"/>
              <a:t>10</a:t>
            </a:r>
            <a:r>
              <a:rPr lang="en-US" sz="2000" dirty="0" smtClean="0"/>
              <a:t> + (SI)</a:t>
            </a:r>
          </a:p>
          <a:p>
            <a:pPr marL="274320" indent="-274320" fontAlgn="auto">
              <a:lnSpc>
                <a:spcPct val="80000"/>
              </a:lnSpc>
              <a:spcBef>
                <a:spcPts val="580"/>
              </a:spcBef>
              <a:spcAft>
                <a:spcPts val="0"/>
              </a:spcAft>
              <a:buFont typeface="Wingdings" pitchFamily="2" charset="2"/>
              <a:buNone/>
              <a:defRPr/>
            </a:pPr>
            <a:r>
              <a:rPr lang="en-US" sz="2000" dirty="0" smtClean="0"/>
              <a:t>	MA</a:t>
            </a:r>
            <a:r>
              <a:rPr lang="en-US" sz="2000" baseline="-25000" dirty="0" smtClean="0"/>
              <a:t>E</a:t>
            </a:r>
            <a:r>
              <a:rPr lang="en-US" sz="2000" dirty="0" smtClean="0"/>
              <a:t> = (ES) X 16</a:t>
            </a:r>
            <a:r>
              <a:rPr lang="en-US" sz="2000" baseline="-25000" dirty="0" smtClean="0"/>
              <a:t>10</a:t>
            </a:r>
            <a:r>
              <a:rPr lang="en-US" sz="2000" dirty="0" smtClean="0"/>
              <a:t> + (DI)</a:t>
            </a:r>
          </a:p>
          <a:p>
            <a:pPr marL="274320" indent="-274320" fontAlgn="auto">
              <a:lnSpc>
                <a:spcPct val="80000"/>
              </a:lnSpc>
              <a:spcBef>
                <a:spcPts val="580"/>
              </a:spcBef>
              <a:spcAft>
                <a:spcPts val="0"/>
              </a:spcAft>
              <a:buFont typeface="Wingdings" pitchFamily="2" charset="2"/>
              <a:buNone/>
              <a:defRPr/>
            </a:pPr>
            <a:r>
              <a:rPr lang="en-US" sz="2000" dirty="0" smtClean="0"/>
              <a:t>	 Modify flags </a:t>
            </a:r>
            <a:r>
              <a:rPr lang="en-US" sz="2000" dirty="0" smtClean="0">
                <a:sym typeface="Wingdings" pitchFamily="2" charset="2"/>
              </a:rPr>
              <a:t> (AL) - </a:t>
            </a:r>
            <a:r>
              <a:rPr lang="en-US" sz="2000" dirty="0" smtClean="0"/>
              <a:t>(MA</a:t>
            </a:r>
            <a:r>
              <a:rPr lang="en-US" sz="2000" baseline="-25000" dirty="0" smtClean="0"/>
              <a:t>E</a:t>
            </a:r>
            <a:r>
              <a:rPr lang="en-US" sz="2000" dirty="0" smtClean="0"/>
              <a:t>)</a:t>
            </a:r>
            <a:r>
              <a:rPr lang="en-US" sz="2000" dirty="0" smtClean="0">
                <a:sym typeface="Wingdings" pitchFamily="2" charset="2"/>
              </a:rPr>
              <a:t> 	/ (AX) - </a:t>
            </a:r>
            <a:r>
              <a:rPr lang="en-US" sz="2000" dirty="0" smtClean="0"/>
              <a:t>(MA</a:t>
            </a:r>
            <a:r>
              <a:rPr lang="en-US" sz="2000" baseline="-25000" dirty="0" smtClean="0"/>
              <a:t>E</a:t>
            </a:r>
            <a:r>
              <a:rPr lang="en-US" sz="2000" dirty="0" smtClean="0"/>
              <a:t> : MA</a:t>
            </a:r>
            <a:r>
              <a:rPr lang="en-US" sz="2000" baseline="-25000" dirty="0" smtClean="0"/>
              <a:t>E </a:t>
            </a:r>
            <a:r>
              <a:rPr lang="en-US" sz="2000" dirty="0" smtClean="0"/>
              <a:t>+ 1)</a:t>
            </a:r>
            <a:r>
              <a:rPr lang="en-US" sz="2000" dirty="0" smtClean="0">
                <a:sym typeface="Wingdings" pitchFamily="2" charset="2"/>
              </a:rPr>
              <a:t> </a:t>
            </a:r>
          </a:p>
          <a:p>
            <a:pPr marL="274320" indent="-274320" fontAlgn="auto">
              <a:lnSpc>
                <a:spcPct val="80000"/>
              </a:lnSpc>
              <a:spcBef>
                <a:spcPts val="580"/>
              </a:spcBef>
              <a:spcAft>
                <a:spcPts val="0"/>
              </a:spcAft>
              <a:buFont typeface="Wingdings" pitchFamily="2" charset="2"/>
              <a:buNone/>
              <a:defRPr/>
            </a:pPr>
            <a:r>
              <a:rPr lang="en-US" sz="2000" dirty="0" smtClean="0">
                <a:sym typeface="Wingdings" pitchFamily="2" charset="2"/>
              </a:rPr>
              <a:t>	If  (AL) &gt; </a:t>
            </a:r>
            <a:r>
              <a:rPr lang="en-US" sz="2000" dirty="0" smtClean="0"/>
              <a:t>(MA</a:t>
            </a:r>
            <a:r>
              <a:rPr lang="en-US" sz="2000" baseline="-25000" dirty="0" smtClean="0"/>
              <a:t>E</a:t>
            </a:r>
            <a:r>
              <a:rPr lang="en-US" sz="2000" dirty="0" smtClean="0"/>
              <a:t>) then CF = 0 ; ZF = 0 ; SF = 0</a:t>
            </a:r>
          </a:p>
          <a:p>
            <a:pPr marL="274320" indent="-274320" fontAlgn="auto">
              <a:lnSpc>
                <a:spcPct val="80000"/>
              </a:lnSpc>
              <a:spcBef>
                <a:spcPts val="580"/>
              </a:spcBef>
              <a:spcAft>
                <a:spcPts val="0"/>
              </a:spcAft>
              <a:buFont typeface="Wingdings" pitchFamily="2" charset="2"/>
              <a:buNone/>
              <a:defRPr/>
            </a:pPr>
            <a:r>
              <a:rPr lang="en-US" sz="2000" dirty="0" smtClean="0"/>
              <a:t>	</a:t>
            </a:r>
            <a:r>
              <a:rPr lang="en-US" sz="2000" dirty="0" smtClean="0">
                <a:sym typeface="Wingdings" pitchFamily="2" charset="2"/>
              </a:rPr>
              <a:t>If  (AL) &lt; </a:t>
            </a:r>
            <a:r>
              <a:rPr lang="en-US" sz="2000" dirty="0" smtClean="0"/>
              <a:t>(MA</a:t>
            </a:r>
            <a:r>
              <a:rPr lang="en-US" sz="2000" baseline="-25000" dirty="0" smtClean="0"/>
              <a:t>E</a:t>
            </a:r>
            <a:r>
              <a:rPr lang="en-US" sz="2000" dirty="0" smtClean="0"/>
              <a:t>) then CF = 1 ; ZF = 0 ; SF = 1</a:t>
            </a:r>
          </a:p>
          <a:p>
            <a:pPr marL="274320" indent="-274320" fontAlgn="auto">
              <a:lnSpc>
                <a:spcPct val="80000"/>
              </a:lnSpc>
              <a:spcBef>
                <a:spcPts val="580"/>
              </a:spcBef>
              <a:spcAft>
                <a:spcPts val="0"/>
              </a:spcAft>
              <a:buFont typeface="Wingdings" pitchFamily="2" charset="2"/>
              <a:buNone/>
              <a:defRPr/>
            </a:pPr>
            <a:r>
              <a:rPr lang="en-US" sz="2000" dirty="0" smtClean="0"/>
              <a:t>	</a:t>
            </a:r>
            <a:r>
              <a:rPr lang="en-US" sz="2000" dirty="0" smtClean="0">
                <a:sym typeface="Wingdings" pitchFamily="2" charset="2"/>
              </a:rPr>
              <a:t>If  (AL) = </a:t>
            </a:r>
            <a:r>
              <a:rPr lang="en-US" sz="2000" dirty="0" smtClean="0"/>
              <a:t>(MA</a:t>
            </a:r>
            <a:r>
              <a:rPr lang="en-US" sz="2000" baseline="-25000" dirty="0" smtClean="0"/>
              <a:t>E</a:t>
            </a:r>
            <a:r>
              <a:rPr lang="en-US" sz="2000" dirty="0" smtClean="0"/>
              <a:t>) then CF = 0 ; ZF = 1 ; SF = 0</a:t>
            </a:r>
          </a:p>
          <a:p>
            <a:pPr marL="274320" indent="-274320" fontAlgn="auto">
              <a:lnSpc>
                <a:spcPct val="80000"/>
              </a:lnSpc>
              <a:spcBef>
                <a:spcPts val="580"/>
              </a:spcBef>
              <a:spcAft>
                <a:spcPts val="0"/>
              </a:spcAft>
              <a:buFont typeface="Wingdings" pitchFamily="2" charset="2"/>
              <a:buNone/>
              <a:defRPr/>
            </a:pPr>
            <a:r>
              <a:rPr lang="en-US" sz="2000" dirty="0" smtClean="0">
                <a:sym typeface="Wingdings" pitchFamily="2" charset="2"/>
              </a:rPr>
              <a:t>	For byte operation</a:t>
            </a:r>
          </a:p>
          <a:p>
            <a:pPr marL="274320" indent="-274320" fontAlgn="auto">
              <a:lnSpc>
                <a:spcPct val="80000"/>
              </a:lnSpc>
              <a:spcBef>
                <a:spcPts val="580"/>
              </a:spcBef>
              <a:spcAft>
                <a:spcPts val="0"/>
              </a:spcAft>
              <a:buFont typeface="Wingdings" pitchFamily="2" charset="2"/>
              <a:buNone/>
              <a:defRPr/>
            </a:pPr>
            <a:r>
              <a:rPr lang="en-US" sz="2000" dirty="0" smtClean="0">
                <a:sym typeface="Wingdings" pitchFamily="2" charset="2"/>
              </a:rPr>
              <a:t>	If  DF = 0, then (DI)  (DI) + 1 </a:t>
            </a:r>
          </a:p>
          <a:p>
            <a:pPr marL="274320" indent="-274320" fontAlgn="auto">
              <a:lnSpc>
                <a:spcPct val="80000"/>
              </a:lnSpc>
              <a:spcBef>
                <a:spcPts val="580"/>
              </a:spcBef>
              <a:spcAft>
                <a:spcPts val="0"/>
              </a:spcAft>
              <a:buFont typeface="Wingdings" pitchFamily="2" charset="2"/>
              <a:buNone/>
              <a:defRPr/>
            </a:pPr>
            <a:r>
              <a:rPr lang="en-US" sz="2000" dirty="0" smtClean="0">
                <a:sym typeface="Wingdings" pitchFamily="2" charset="2"/>
              </a:rPr>
              <a:t>	If  DF = 1, then (DI)  (DI) - 1 </a:t>
            </a:r>
          </a:p>
          <a:p>
            <a:pPr marL="274320" indent="-274320" fontAlgn="auto">
              <a:lnSpc>
                <a:spcPct val="80000"/>
              </a:lnSpc>
              <a:spcBef>
                <a:spcPts val="580"/>
              </a:spcBef>
              <a:spcAft>
                <a:spcPts val="0"/>
              </a:spcAft>
              <a:buFont typeface="Wingdings" pitchFamily="2" charset="2"/>
              <a:buNone/>
              <a:defRPr/>
            </a:pPr>
            <a:r>
              <a:rPr lang="en-US" sz="2000" dirty="0" smtClean="0">
                <a:sym typeface="Wingdings" pitchFamily="2" charset="2"/>
              </a:rPr>
              <a:t>	For word operation</a:t>
            </a:r>
          </a:p>
          <a:p>
            <a:pPr marL="274320" indent="-274320" fontAlgn="auto">
              <a:lnSpc>
                <a:spcPct val="80000"/>
              </a:lnSpc>
              <a:spcBef>
                <a:spcPts val="580"/>
              </a:spcBef>
              <a:spcAft>
                <a:spcPts val="0"/>
              </a:spcAft>
              <a:buFont typeface="Wingdings" pitchFamily="2" charset="2"/>
              <a:buNone/>
              <a:defRPr/>
            </a:pPr>
            <a:r>
              <a:rPr lang="en-US" sz="2000" dirty="0" smtClean="0">
                <a:sym typeface="Wingdings" pitchFamily="2" charset="2"/>
              </a:rPr>
              <a:t>	If  DF = 0, then (DI)  (DI) + 2</a:t>
            </a:r>
          </a:p>
          <a:p>
            <a:pPr marL="274320" indent="-274320" fontAlgn="auto">
              <a:lnSpc>
                <a:spcPct val="80000"/>
              </a:lnSpc>
              <a:spcBef>
                <a:spcPts val="580"/>
              </a:spcBef>
              <a:spcAft>
                <a:spcPts val="0"/>
              </a:spcAft>
              <a:buFont typeface="Wingdings" pitchFamily="2" charset="2"/>
              <a:buNone/>
              <a:defRPr/>
            </a:pPr>
            <a:r>
              <a:rPr lang="en-US" sz="2000" dirty="0" smtClean="0">
                <a:sym typeface="Wingdings" pitchFamily="2" charset="2"/>
              </a:rPr>
              <a:t>	If  DF = 1, then (DI)  (DI) - 2</a:t>
            </a:r>
            <a:r>
              <a:rPr lang="en-US" sz="1800" dirty="0" smtClean="0">
                <a:sym typeface="Wingdings" pitchFamily="2" charset="2"/>
              </a:rPr>
              <a:t> </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5800" y="152400"/>
            <a:ext cx="7772400" cy="914400"/>
          </a:xfrm>
        </p:spPr>
        <p:txBody>
          <a:bodyPr>
            <a:normAutofit fontScale="90000"/>
          </a:bodyPr>
          <a:lstStyle/>
          <a:p>
            <a:pPr fontAlgn="auto">
              <a:spcAft>
                <a:spcPts val="0"/>
              </a:spcAft>
              <a:defRPr/>
            </a:pPr>
            <a:r>
              <a:rPr lang="en-US" sz="3200" smtClean="0"/>
              <a:t>String Instructions</a:t>
            </a:r>
            <a:br>
              <a:rPr lang="en-US" sz="3200" smtClean="0"/>
            </a:br>
            <a:r>
              <a:rPr lang="en-US" sz="2400" smtClean="0"/>
              <a:t>String data byte/word manipulation instructions</a:t>
            </a:r>
            <a:endParaRPr lang="en-US" sz="3200" smtClean="0"/>
          </a:p>
        </p:txBody>
      </p:sp>
      <p:sp>
        <p:nvSpPr>
          <p:cNvPr id="6758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3491" name="Slide Number Placeholder 5"/>
          <p:cNvSpPr>
            <a:spLocks noGrp="1"/>
          </p:cNvSpPr>
          <p:nvPr>
            <p:ph type="sldNum" sz="quarter" idx="12"/>
          </p:nvPr>
        </p:nvSpPr>
        <p:spPr>
          <a:noFill/>
        </p:spPr>
        <p:txBody>
          <a:bodyPr/>
          <a:lstStyle/>
          <a:p>
            <a:pPr>
              <a:defRPr/>
            </a:pPr>
            <a:fld id="{B454B3AD-B4DF-4CE8-80B9-7112AF687C8E}" type="slidenum">
              <a:rPr lang="en-US"/>
              <a:pPr>
                <a:defRPr/>
              </a:pPr>
              <a:t>71</a:t>
            </a:fld>
            <a:endParaRPr lang="en-US"/>
          </a:p>
        </p:txBody>
      </p:sp>
      <p:sp>
        <p:nvSpPr>
          <p:cNvPr id="208899" name="Rectangle 3"/>
          <p:cNvSpPr>
            <a:spLocks noGrp="1" noChangeArrowheads="1"/>
          </p:cNvSpPr>
          <p:nvPr>
            <p:ph sz="quarter" idx="1"/>
          </p:nvPr>
        </p:nvSpPr>
        <p:spPr>
          <a:xfrm>
            <a:off x="609600" y="1066800"/>
            <a:ext cx="8077200" cy="5257800"/>
          </a:xfrm>
        </p:spPr>
        <p:txBody>
          <a:bodyPr/>
          <a:lstStyle/>
          <a:p>
            <a:pPr>
              <a:lnSpc>
                <a:spcPct val="80000"/>
              </a:lnSpc>
              <a:buFont typeface="Wingdings" pitchFamily="2" charset="2"/>
              <a:buChar char="Ø"/>
            </a:pPr>
            <a:r>
              <a:rPr lang="en-US" sz="2000" smtClean="0">
                <a:sym typeface="Wingdings" pitchFamily="2" charset="2"/>
              </a:rPr>
              <a:t>For byte operation</a:t>
            </a:r>
          </a:p>
          <a:p>
            <a:pPr>
              <a:lnSpc>
                <a:spcPct val="80000"/>
              </a:lnSpc>
              <a:buFont typeface="Wingdings" pitchFamily="2" charset="2"/>
              <a:buNone/>
            </a:pPr>
            <a:r>
              <a:rPr lang="en-US" sz="2000" smtClean="0">
                <a:sym typeface="Wingdings" pitchFamily="2" charset="2"/>
              </a:rPr>
              <a:t>	If  DF = 0, then (DI)  (DI) + 1 ; (SI)  (SI) + 1</a:t>
            </a:r>
          </a:p>
          <a:p>
            <a:pPr>
              <a:lnSpc>
                <a:spcPct val="80000"/>
              </a:lnSpc>
              <a:buFont typeface="Wingdings" pitchFamily="2" charset="2"/>
              <a:buNone/>
            </a:pPr>
            <a:r>
              <a:rPr lang="en-US" sz="2000" smtClean="0">
                <a:sym typeface="Wingdings" pitchFamily="2" charset="2"/>
              </a:rPr>
              <a:t>	If  DF = 1, then (DI)  (DI) - 1 ; (SI)  (SI) – 1</a:t>
            </a:r>
          </a:p>
          <a:p>
            <a:pPr>
              <a:lnSpc>
                <a:spcPct val="80000"/>
              </a:lnSpc>
              <a:buFont typeface="Wingdings" pitchFamily="2" charset="2"/>
              <a:buNone/>
            </a:pPr>
            <a:r>
              <a:rPr lang="en-US" sz="2000" smtClean="0">
                <a:sym typeface="Wingdings" pitchFamily="2" charset="2"/>
              </a:rPr>
              <a:t>	For word operation</a:t>
            </a:r>
          </a:p>
          <a:p>
            <a:pPr>
              <a:lnSpc>
                <a:spcPct val="80000"/>
              </a:lnSpc>
              <a:buFont typeface="Wingdings" pitchFamily="2" charset="2"/>
              <a:buNone/>
            </a:pPr>
            <a:r>
              <a:rPr lang="en-US" sz="2000" smtClean="0">
                <a:sym typeface="Wingdings" pitchFamily="2" charset="2"/>
              </a:rPr>
              <a:t>	If  DF = 0, then (DI)  (DI) + 2 ; (SI)  (SI) + 2</a:t>
            </a:r>
          </a:p>
          <a:p>
            <a:pPr>
              <a:lnSpc>
                <a:spcPct val="80000"/>
              </a:lnSpc>
              <a:buFont typeface="Wingdings" pitchFamily="2" charset="2"/>
              <a:buNone/>
            </a:pPr>
            <a:r>
              <a:rPr lang="en-US" sz="2000" smtClean="0">
                <a:sym typeface="Wingdings" pitchFamily="2" charset="2"/>
              </a:rPr>
              <a:t>	If  DF = 1, then (DI)  (DI) - 2 ; (SI)  (SI) - 2</a:t>
            </a:r>
          </a:p>
          <a:p>
            <a:pPr>
              <a:lnSpc>
                <a:spcPct val="80000"/>
              </a:lnSpc>
              <a:buFont typeface="Wingdings" pitchFamily="2" charset="2"/>
              <a:buNone/>
            </a:pPr>
            <a:endParaRPr lang="en-US" sz="2000" smtClean="0">
              <a:sym typeface="Wingdings" pitchFamily="2" charset="2"/>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152400"/>
            <a:ext cx="7772400" cy="914400"/>
          </a:xfrm>
        </p:spPr>
        <p:txBody>
          <a:bodyPr>
            <a:normAutofit fontScale="90000"/>
          </a:bodyPr>
          <a:lstStyle/>
          <a:p>
            <a:pPr fontAlgn="auto">
              <a:spcAft>
                <a:spcPts val="0"/>
              </a:spcAft>
              <a:defRPr/>
            </a:pPr>
            <a:r>
              <a:rPr lang="en-US" sz="3200" smtClean="0"/>
              <a:t>String Instructions</a:t>
            </a:r>
            <a:br>
              <a:rPr lang="en-US" sz="3200" smtClean="0"/>
            </a:br>
            <a:r>
              <a:rPr lang="en-US" sz="2400" smtClean="0"/>
              <a:t>String data byte/word manipulation instructions</a:t>
            </a:r>
            <a:endParaRPr lang="en-US" sz="3200" smtClean="0"/>
          </a:p>
        </p:txBody>
      </p:sp>
      <p:sp>
        <p:nvSpPr>
          <p:cNvPr id="7065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6563" name="Slide Number Placeholder 5"/>
          <p:cNvSpPr>
            <a:spLocks noGrp="1"/>
          </p:cNvSpPr>
          <p:nvPr>
            <p:ph type="sldNum" sz="quarter" idx="12"/>
          </p:nvPr>
        </p:nvSpPr>
        <p:spPr>
          <a:noFill/>
        </p:spPr>
        <p:txBody>
          <a:bodyPr/>
          <a:lstStyle/>
          <a:p>
            <a:pPr>
              <a:defRPr/>
            </a:pPr>
            <a:fld id="{D3F78138-101E-421B-BB77-20BC1483A455}" type="slidenum">
              <a:rPr lang="en-US"/>
              <a:pPr>
                <a:defRPr/>
              </a:pPr>
              <a:t>72</a:t>
            </a:fld>
            <a:endParaRPr lang="en-US"/>
          </a:p>
        </p:txBody>
      </p:sp>
      <p:sp>
        <p:nvSpPr>
          <p:cNvPr id="215043" name="Rectangle 3"/>
          <p:cNvSpPr>
            <a:spLocks noGrp="1" noChangeArrowheads="1"/>
          </p:cNvSpPr>
          <p:nvPr>
            <p:ph sz="quarter" idx="1"/>
          </p:nvPr>
        </p:nvSpPr>
        <p:spPr>
          <a:xfrm>
            <a:off x="609600" y="1066800"/>
            <a:ext cx="8077200" cy="5257800"/>
          </a:xfrm>
        </p:spPr>
        <p:txBody>
          <a:bodyPr/>
          <a:lstStyle/>
          <a:p>
            <a:pPr>
              <a:lnSpc>
                <a:spcPct val="80000"/>
              </a:lnSpc>
              <a:buFont typeface="Wingdings" pitchFamily="2" charset="2"/>
              <a:buChar char="Ø"/>
            </a:pPr>
            <a:r>
              <a:rPr lang="en-US" sz="2000" smtClean="0"/>
              <a:t>STOS / STOSB / STOSW: Store string byte or word from AL register.</a:t>
            </a:r>
          </a:p>
          <a:p>
            <a:pPr>
              <a:lnSpc>
                <a:spcPct val="80000"/>
              </a:lnSpc>
              <a:buFont typeface="Wingdings" pitchFamily="2" charset="2"/>
              <a:buNone/>
            </a:pPr>
            <a:r>
              <a:rPr lang="en-US" sz="1600" smtClean="0"/>
              <a:t>	</a:t>
            </a:r>
            <a:r>
              <a:rPr lang="en-US" sz="2000" smtClean="0"/>
              <a:t>One byte or word of a string data stored in AL / AX register is copied or stored as string data into extra segment.</a:t>
            </a:r>
          </a:p>
          <a:p>
            <a:pPr>
              <a:lnSpc>
                <a:spcPct val="80000"/>
              </a:lnSpc>
              <a:buFont typeface="Wingdings" pitchFamily="2" charset="2"/>
              <a:buNone/>
            </a:pPr>
            <a:r>
              <a:rPr lang="en-US" sz="2000" smtClean="0"/>
              <a:t>	The DI register points to the destination string.</a:t>
            </a:r>
          </a:p>
          <a:p>
            <a:pPr>
              <a:lnSpc>
                <a:spcPct val="80000"/>
              </a:lnSpc>
              <a:buFont typeface="Wingdings" pitchFamily="2" charset="2"/>
              <a:buNone/>
            </a:pPr>
            <a:r>
              <a:rPr lang="en-US" sz="2000" smtClean="0"/>
              <a:t>	The DI register is automatically incremented or decremented depending on the status of  DF.</a:t>
            </a:r>
          </a:p>
          <a:p>
            <a:pPr>
              <a:lnSpc>
                <a:spcPct val="80000"/>
              </a:lnSpc>
              <a:buFont typeface="Wingdings" pitchFamily="2" charset="2"/>
              <a:buNone/>
            </a:pPr>
            <a:r>
              <a:rPr lang="en-US" sz="2000" smtClean="0"/>
              <a:t>	MA</a:t>
            </a:r>
            <a:r>
              <a:rPr lang="en-US" sz="2000" baseline="-25000" smtClean="0"/>
              <a:t>E</a:t>
            </a:r>
            <a:r>
              <a:rPr lang="en-US" sz="2000" smtClean="0"/>
              <a:t> = (ES) X 16</a:t>
            </a:r>
            <a:r>
              <a:rPr lang="en-US" sz="2000" baseline="-25000" smtClean="0"/>
              <a:t>10</a:t>
            </a:r>
            <a:r>
              <a:rPr lang="en-US" sz="2000" smtClean="0"/>
              <a:t> + (DI)</a:t>
            </a:r>
          </a:p>
          <a:p>
            <a:pPr>
              <a:lnSpc>
                <a:spcPct val="80000"/>
              </a:lnSpc>
              <a:buFont typeface="Wingdings" pitchFamily="2" charset="2"/>
              <a:buNone/>
            </a:pPr>
            <a:r>
              <a:rPr lang="en-US" sz="2000" smtClean="0"/>
              <a:t>	(MA</a:t>
            </a:r>
            <a:r>
              <a:rPr lang="en-US" sz="2000" baseline="-25000" smtClean="0"/>
              <a:t>E</a:t>
            </a:r>
            <a:r>
              <a:rPr lang="en-US" sz="2000" smtClean="0"/>
              <a:t>) </a:t>
            </a:r>
            <a:r>
              <a:rPr lang="en-US" sz="2000" smtClean="0">
                <a:sym typeface="Wingdings" pitchFamily="2" charset="2"/>
              </a:rPr>
              <a:t> (AL) / </a:t>
            </a:r>
            <a:r>
              <a:rPr lang="en-US" sz="2000" smtClean="0"/>
              <a:t>(MA</a:t>
            </a:r>
            <a:r>
              <a:rPr lang="en-US" sz="2000" baseline="-25000" smtClean="0"/>
              <a:t>E </a:t>
            </a:r>
            <a:r>
              <a:rPr lang="en-US" sz="2000" smtClean="0"/>
              <a:t>: MA</a:t>
            </a:r>
            <a:r>
              <a:rPr lang="en-US" sz="2000" baseline="-25000" smtClean="0"/>
              <a:t>E </a:t>
            </a:r>
            <a:r>
              <a:rPr lang="en-US" sz="2000" smtClean="0"/>
              <a:t>+ 1) </a:t>
            </a:r>
            <a:r>
              <a:rPr lang="en-US" sz="2000" smtClean="0">
                <a:sym typeface="Wingdings" pitchFamily="2" charset="2"/>
              </a:rPr>
              <a:t> (AX) </a:t>
            </a:r>
          </a:p>
          <a:p>
            <a:pPr>
              <a:lnSpc>
                <a:spcPct val="80000"/>
              </a:lnSpc>
              <a:buFont typeface="Wingdings" pitchFamily="2" charset="2"/>
              <a:buNone/>
            </a:pPr>
            <a:r>
              <a:rPr lang="en-US" sz="2000" smtClean="0">
                <a:sym typeface="Wingdings" pitchFamily="2" charset="2"/>
              </a:rPr>
              <a:t>	For byte operation</a:t>
            </a:r>
          </a:p>
          <a:p>
            <a:pPr>
              <a:lnSpc>
                <a:spcPct val="80000"/>
              </a:lnSpc>
              <a:buFont typeface="Wingdings" pitchFamily="2" charset="2"/>
              <a:buNone/>
            </a:pPr>
            <a:r>
              <a:rPr lang="en-US" sz="2000" smtClean="0">
                <a:sym typeface="Wingdings" pitchFamily="2" charset="2"/>
              </a:rPr>
              <a:t>	If  DF = 0, then (DI)  (DI) + 1 </a:t>
            </a:r>
          </a:p>
          <a:p>
            <a:pPr>
              <a:lnSpc>
                <a:spcPct val="80000"/>
              </a:lnSpc>
              <a:buFont typeface="Wingdings" pitchFamily="2" charset="2"/>
              <a:buNone/>
            </a:pPr>
            <a:r>
              <a:rPr lang="en-US" sz="2000" smtClean="0">
                <a:sym typeface="Wingdings" pitchFamily="2" charset="2"/>
              </a:rPr>
              <a:t>	If  DF = 1, then (DI)  (DI) - 1 </a:t>
            </a:r>
          </a:p>
          <a:p>
            <a:pPr>
              <a:lnSpc>
                <a:spcPct val="80000"/>
              </a:lnSpc>
              <a:buFont typeface="Wingdings" pitchFamily="2" charset="2"/>
              <a:buNone/>
            </a:pPr>
            <a:r>
              <a:rPr lang="en-US" sz="2000" smtClean="0">
                <a:sym typeface="Wingdings" pitchFamily="2" charset="2"/>
              </a:rPr>
              <a:t>	For word operation</a:t>
            </a:r>
          </a:p>
          <a:p>
            <a:pPr>
              <a:lnSpc>
                <a:spcPct val="80000"/>
              </a:lnSpc>
              <a:buFont typeface="Wingdings" pitchFamily="2" charset="2"/>
              <a:buNone/>
            </a:pPr>
            <a:r>
              <a:rPr lang="en-US" sz="2000" smtClean="0">
                <a:sym typeface="Wingdings" pitchFamily="2" charset="2"/>
              </a:rPr>
              <a:t>	If  DF = 0, then (DI)  (DI) + 2</a:t>
            </a:r>
          </a:p>
          <a:p>
            <a:pPr>
              <a:lnSpc>
                <a:spcPct val="80000"/>
              </a:lnSpc>
              <a:buFont typeface="Wingdings" pitchFamily="2" charset="2"/>
              <a:buNone/>
            </a:pPr>
            <a:r>
              <a:rPr lang="en-US" sz="2000" smtClean="0">
                <a:sym typeface="Wingdings" pitchFamily="2" charset="2"/>
              </a:rPr>
              <a:t>	If  DF = 1, then (DI)  (DI) - 2 </a:t>
            </a:r>
          </a:p>
          <a:p>
            <a:pPr>
              <a:lnSpc>
                <a:spcPct val="80000"/>
              </a:lnSpc>
              <a:buFont typeface="Wingdings" pitchFamily="2" charset="2"/>
              <a:buNone/>
            </a:pPr>
            <a:endParaRPr lang="en-US" sz="2000" smtClean="0">
              <a:sym typeface="Wingdings" pitchFamily="2" charset="2"/>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838200"/>
            <a:ext cx="7772400" cy="4572000"/>
          </a:xfrm>
        </p:spPr>
        <p:txBody>
          <a:bodyPr>
            <a:normAutofit/>
          </a:bodyPr>
          <a:lstStyle/>
          <a:p>
            <a:pPr>
              <a:lnSpc>
                <a:spcPct val="80000"/>
              </a:lnSpc>
              <a:buFont typeface="Wingdings" pitchFamily="2" charset="2"/>
              <a:buChar char="Ø"/>
            </a:pPr>
            <a:r>
              <a:rPr lang="en-US" sz="2400" dirty="0" smtClean="0"/>
              <a:t>The string instructions STOS and SCANS assumes that the source operand is in accumulator, and the destination is in extra segment memory.</a:t>
            </a:r>
          </a:p>
          <a:p>
            <a:pPr>
              <a:lnSpc>
                <a:spcPct val="80000"/>
              </a:lnSpc>
              <a:buFont typeface="Wingdings" pitchFamily="2" charset="2"/>
              <a:buChar char="Ø"/>
            </a:pPr>
            <a:r>
              <a:rPr lang="en-US" sz="2400" dirty="0" err="1" smtClean="0"/>
              <a:t>Mov</a:t>
            </a:r>
            <a:r>
              <a:rPr lang="en-US" sz="2400" dirty="0" smtClean="0"/>
              <a:t> AX,SEG	</a:t>
            </a:r>
            <a:r>
              <a:rPr lang="en-US" sz="1800" dirty="0" smtClean="0"/>
              <a:t> //* source segment address of string moved in AX</a:t>
            </a:r>
            <a:r>
              <a:rPr lang="en-US" sz="2400" dirty="0" smtClean="0"/>
              <a:t> </a:t>
            </a:r>
          </a:p>
          <a:p>
            <a:r>
              <a:rPr lang="en-US" sz="2400" dirty="0" err="1" smtClean="0"/>
              <a:t>Mov</a:t>
            </a:r>
            <a:r>
              <a:rPr lang="en-US" sz="2400" dirty="0" smtClean="0"/>
              <a:t>  ES,AX 		//* loads it to ES</a:t>
            </a:r>
          </a:p>
          <a:p>
            <a:r>
              <a:rPr lang="en-US" sz="2400" dirty="0" err="1" smtClean="0"/>
              <a:t>Mov</a:t>
            </a:r>
            <a:r>
              <a:rPr lang="en-US" sz="2400" dirty="0" smtClean="0"/>
              <a:t> DI,0FFSET  	//*offset string  moved to DI </a:t>
            </a:r>
            <a:r>
              <a:rPr lang="en-US" sz="2400" dirty="0" err="1" smtClean="0"/>
              <a:t>reg</a:t>
            </a:r>
            <a:endParaRPr lang="en-US" sz="2400" dirty="0" smtClean="0"/>
          </a:p>
          <a:p>
            <a:r>
              <a:rPr lang="en-US" sz="2400" dirty="0" smtClean="0"/>
              <a:t>MOV CX,010H	//Length of string is moved to CX</a:t>
            </a:r>
          </a:p>
          <a:p>
            <a:r>
              <a:rPr lang="en-US" sz="2400" dirty="0" smtClean="0"/>
              <a:t>MOV AX,WORD	// The word is </a:t>
            </a:r>
            <a:r>
              <a:rPr lang="en-US" sz="2400" dirty="0" err="1" smtClean="0"/>
              <a:t>scaned</a:t>
            </a:r>
            <a:r>
              <a:rPr lang="en-US" sz="2400" dirty="0" smtClean="0"/>
              <a:t> which is in AL</a:t>
            </a:r>
          </a:p>
          <a:p>
            <a:r>
              <a:rPr lang="en-US" sz="2400" dirty="0" smtClean="0"/>
              <a:t>CLD 		// CLEAR DF  -- Auto incremented mode</a:t>
            </a:r>
          </a:p>
          <a:p>
            <a:r>
              <a:rPr lang="en-US" sz="2400" dirty="0" smtClean="0"/>
              <a:t>REPNE     SCASW	//*SCANS 010H Bytes of  string1 till a match to word is found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152400"/>
            <a:ext cx="7772400" cy="914400"/>
          </a:xfrm>
        </p:spPr>
        <p:txBody>
          <a:bodyPr>
            <a:normAutofit fontScale="90000"/>
          </a:bodyPr>
          <a:lstStyle/>
          <a:p>
            <a:pPr fontAlgn="auto">
              <a:spcAft>
                <a:spcPts val="0"/>
              </a:spcAft>
              <a:defRPr/>
            </a:pPr>
            <a:r>
              <a:rPr lang="en-US" sz="3200" smtClean="0"/>
              <a:t>String Instructions</a:t>
            </a:r>
            <a:br>
              <a:rPr lang="en-US" sz="3200" smtClean="0"/>
            </a:br>
            <a:r>
              <a:rPr lang="en-US" sz="2400" smtClean="0"/>
              <a:t>String data byte/word manipulation instructions</a:t>
            </a:r>
            <a:endParaRPr lang="en-US" sz="3200" smtClean="0"/>
          </a:p>
        </p:txBody>
      </p:sp>
      <p:sp>
        <p:nvSpPr>
          <p:cNvPr id="6963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5539" name="Slide Number Placeholder 5"/>
          <p:cNvSpPr>
            <a:spLocks noGrp="1"/>
          </p:cNvSpPr>
          <p:nvPr>
            <p:ph type="sldNum" sz="quarter" idx="12"/>
          </p:nvPr>
        </p:nvSpPr>
        <p:spPr>
          <a:noFill/>
        </p:spPr>
        <p:txBody>
          <a:bodyPr/>
          <a:lstStyle/>
          <a:p>
            <a:pPr>
              <a:defRPr/>
            </a:pPr>
            <a:fld id="{2F1E7C5C-12AB-440D-8E9E-9E9FB9D2BBF7}" type="slidenum">
              <a:rPr lang="en-US"/>
              <a:pPr>
                <a:defRPr/>
              </a:pPr>
              <a:t>74</a:t>
            </a:fld>
            <a:endParaRPr lang="en-US"/>
          </a:p>
        </p:txBody>
      </p:sp>
      <p:sp>
        <p:nvSpPr>
          <p:cNvPr id="212995" name="Rectangle 3"/>
          <p:cNvSpPr>
            <a:spLocks noGrp="1" noChangeArrowheads="1"/>
          </p:cNvSpPr>
          <p:nvPr>
            <p:ph sz="quarter" idx="1"/>
          </p:nvPr>
        </p:nvSpPr>
        <p:spPr>
          <a:xfrm>
            <a:off x="609600" y="1066800"/>
            <a:ext cx="8077200" cy="5257800"/>
          </a:xfrm>
        </p:spPr>
        <p:txBody>
          <a:bodyPr/>
          <a:lstStyle/>
          <a:p>
            <a:pPr>
              <a:lnSpc>
                <a:spcPct val="80000"/>
              </a:lnSpc>
              <a:buFont typeface="Wingdings" pitchFamily="2" charset="2"/>
              <a:buChar char="Ø"/>
            </a:pPr>
            <a:r>
              <a:rPr lang="en-US" sz="2000" dirty="0" smtClean="0"/>
              <a:t>LODS / LODSB / LODSW: Load string byte or word into AL register.</a:t>
            </a:r>
          </a:p>
          <a:p>
            <a:pPr>
              <a:lnSpc>
                <a:spcPct val="80000"/>
              </a:lnSpc>
              <a:buFont typeface="Wingdings" pitchFamily="2" charset="2"/>
              <a:buNone/>
            </a:pPr>
            <a:r>
              <a:rPr lang="en-US" sz="1600" dirty="0" smtClean="0"/>
              <a:t>	</a:t>
            </a:r>
            <a:r>
              <a:rPr lang="en-US" sz="2000" dirty="0" smtClean="0"/>
              <a:t>One byte or word of a string data stored in data segment is loaded or stored into AL / AX register.</a:t>
            </a:r>
          </a:p>
          <a:p>
            <a:pPr>
              <a:lnSpc>
                <a:spcPct val="80000"/>
              </a:lnSpc>
              <a:buFont typeface="Wingdings" pitchFamily="2" charset="2"/>
              <a:buNone/>
            </a:pPr>
            <a:r>
              <a:rPr lang="en-US" sz="2000" dirty="0" smtClean="0"/>
              <a:t>	The SI register points to the source string .</a:t>
            </a:r>
          </a:p>
          <a:p>
            <a:pPr>
              <a:lnSpc>
                <a:spcPct val="80000"/>
              </a:lnSpc>
              <a:buFont typeface="Wingdings" pitchFamily="2" charset="2"/>
              <a:buNone/>
            </a:pPr>
            <a:r>
              <a:rPr lang="en-US" sz="2000" dirty="0" smtClean="0"/>
              <a:t>	The SI register is automatically incremented or decremented depending on the status of  DF.</a:t>
            </a:r>
          </a:p>
          <a:p>
            <a:pPr>
              <a:lnSpc>
                <a:spcPct val="80000"/>
              </a:lnSpc>
              <a:buFont typeface="Wingdings" pitchFamily="2" charset="2"/>
              <a:buNone/>
            </a:pPr>
            <a:r>
              <a:rPr lang="en-US" sz="2000" dirty="0" smtClean="0"/>
              <a:t>	load instruction does not affect any flags.</a:t>
            </a:r>
          </a:p>
          <a:p>
            <a:pPr>
              <a:lnSpc>
                <a:spcPct val="80000"/>
              </a:lnSpc>
              <a:buFont typeface="Wingdings" pitchFamily="2" charset="2"/>
              <a:buNone/>
            </a:pPr>
            <a:r>
              <a:rPr lang="en-US" sz="2000" dirty="0" smtClean="0"/>
              <a:t>	MA = (DS) X 16</a:t>
            </a:r>
            <a:r>
              <a:rPr lang="en-US" sz="2000" baseline="-25000" dirty="0" smtClean="0"/>
              <a:t>10</a:t>
            </a:r>
            <a:r>
              <a:rPr lang="en-US" sz="2000" dirty="0" smtClean="0"/>
              <a:t> + (SI)</a:t>
            </a:r>
          </a:p>
          <a:p>
            <a:pPr>
              <a:lnSpc>
                <a:spcPct val="80000"/>
              </a:lnSpc>
              <a:buFont typeface="Wingdings" pitchFamily="2" charset="2"/>
              <a:buNone/>
            </a:pPr>
            <a:r>
              <a:rPr lang="en-US" sz="2000" dirty="0" smtClean="0"/>
              <a:t>	(AL) </a:t>
            </a:r>
            <a:r>
              <a:rPr lang="en-US" sz="2000" dirty="0" smtClean="0">
                <a:sym typeface="Wingdings" pitchFamily="2" charset="2"/>
              </a:rPr>
              <a:t> (MA) / </a:t>
            </a:r>
            <a:r>
              <a:rPr lang="en-US" sz="2000" dirty="0" smtClean="0"/>
              <a:t>(AX) </a:t>
            </a:r>
            <a:r>
              <a:rPr lang="en-US" sz="2000" dirty="0" smtClean="0">
                <a:sym typeface="Wingdings" pitchFamily="2" charset="2"/>
              </a:rPr>
              <a:t> (MA : MA + 1) </a:t>
            </a:r>
          </a:p>
          <a:p>
            <a:pPr>
              <a:lnSpc>
                <a:spcPct val="80000"/>
              </a:lnSpc>
              <a:buFont typeface="Wingdings" pitchFamily="2" charset="2"/>
              <a:buNone/>
            </a:pPr>
            <a:r>
              <a:rPr lang="en-US" sz="2000" dirty="0" smtClean="0">
                <a:sym typeface="Wingdings" pitchFamily="2" charset="2"/>
              </a:rPr>
              <a:t>	For byte operation</a:t>
            </a:r>
          </a:p>
          <a:p>
            <a:pPr>
              <a:lnSpc>
                <a:spcPct val="80000"/>
              </a:lnSpc>
              <a:buFont typeface="Wingdings" pitchFamily="2" charset="2"/>
              <a:buNone/>
            </a:pPr>
            <a:r>
              <a:rPr lang="en-US" sz="2000" dirty="0" smtClean="0">
                <a:sym typeface="Wingdings" pitchFamily="2" charset="2"/>
              </a:rPr>
              <a:t>	If  DF = 0, then (SI)  (SI) + 1</a:t>
            </a:r>
          </a:p>
          <a:p>
            <a:pPr>
              <a:lnSpc>
                <a:spcPct val="80000"/>
              </a:lnSpc>
              <a:buFont typeface="Wingdings" pitchFamily="2" charset="2"/>
              <a:buNone/>
            </a:pPr>
            <a:r>
              <a:rPr lang="en-US" sz="2000" dirty="0" smtClean="0">
                <a:sym typeface="Wingdings" pitchFamily="2" charset="2"/>
              </a:rPr>
              <a:t>	If  DF = 1, then (SI)  (SI) – 1</a:t>
            </a:r>
          </a:p>
          <a:p>
            <a:pPr>
              <a:lnSpc>
                <a:spcPct val="80000"/>
              </a:lnSpc>
              <a:buFont typeface="Wingdings" pitchFamily="2" charset="2"/>
              <a:buNone/>
            </a:pPr>
            <a:r>
              <a:rPr lang="en-US" sz="2000" dirty="0" smtClean="0">
                <a:sym typeface="Wingdings" pitchFamily="2" charset="2"/>
              </a:rPr>
              <a:t>	For word operation</a:t>
            </a:r>
          </a:p>
          <a:p>
            <a:pPr>
              <a:lnSpc>
                <a:spcPct val="80000"/>
              </a:lnSpc>
              <a:buFont typeface="Wingdings" pitchFamily="2" charset="2"/>
              <a:buNone/>
            </a:pPr>
            <a:r>
              <a:rPr lang="en-US" sz="2000" dirty="0" smtClean="0">
                <a:sym typeface="Wingdings" pitchFamily="2" charset="2"/>
              </a:rPr>
              <a:t>	If  DF = 0, then (SI)  (SI) + 2</a:t>
            </a:r>
          </a:p>
          <a:p>
            <a:pPr>
              <a:lnSpc>
                <a:spcPct val="80000"/>
              </a:lnSpc>
              <a:buFont typeface="Wingdings" pitchFamily="2" charset="2"/>
              <a:buNone/>
            </a:pPr>
            <a:r>
              <a:rPr lang="en-US" sz="2000" dirty="0" smtClean="0">
                <a:sym typeface="Wingdings" pitchFamily="2" charset="2"/>
              </a:rPr>
              <a:t>	If  DF = 1, then (SI)  (SI) - 2</a:t>
            </a:r>
          </a:p>
          <a:p>
            <a:pPr>
              <a:lnSpc>
                <a:spcPct val="80000"/>
              </a:lnSpc>
              <a:buFont typeface="Wingdings" pitchFamily="2" charset="2"/>
              <a:buNone/>
            </a:pPr>
            <a:endParaRPr lang="en-US" sz="2000" dirty="0" smtClean="0">
              <a:sym typeface="Wingdings" pitchFamily="2" charset="2"/>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990600"/>
            <a:ext cx="7772400" cy="4572000"/>
          </a:xfrm>
        </p:spPr>
        <p:txBody>
          <a:bodyPr>
            <a:normAutofit lnSpcReduction="10000"/>
          </a:bodyPr>
          <a:lstStyle/>
          <a:p>
            <a:pPr>
              <a:lnSpc>
                <a:spcPct val="80000"/>
              </a:lnSpc>
              <a:buFont typeface="Wingdings" pitchFamily="2" charset="2"/>
              <a:buChar char="Ø"/>
            </a:pPr>
            <a:r>
              <a:rPr lang="en-US" sz="2800" dirty="0" smtClean="0"/>
              <a:t>The string instruction LODS assumes that the source operand is in data segment memory and the destination is accumulator.</a:t>
            </a:r>
          </a:p>
          <a:p>
            <a:pPr>
              <a:lnSpc>
                <a:spcPct val="80000"/>
              </a:lnSpc>
              <a:buFont typeface="Wingdings" pitchFamily="2" charset="2"/>
              <a:buChar char="Ø"/>
            </a:pPr>
            <a:endParaRPr lang="en-US" sz="2800" dirty="0" smtClean="0"/>
          </a:p>
          <a:p>
            <a:pPr>
              <a:lnSpc>
                <a:spcPct val="80000"/>
              </a:lnSpc>
              <a:buFont typeface="Wingdings" pitchFamily="2" charset="2"/>
              <a:buChar char="Ø"/>
            </a:pPr>
            <a:r>
              <a:rPr lang="en-US" sz="2800" dirty="0" smtClean="0"/>
              <a:t>For string operations, the offset or the effective address of the source operand is stored in SI register and that of destination operand is stored in DI register.</a:t>
            </a:r>
          </a:p>
          <a:p>
            <a:pPr>
              <a:lnSpc>
                <a:spcPct val="80000"/>
              </a:lnSpc>
              <a:buFont typeface="Wingdings" pitchFamily="2" charset="2"/>
              <a:buChar char="Ø"/>
            </a:pPr>
            <a:endParaRPr lang="en-US" sz="2800" dirty="0" smtClean="0"/>
          </a:p>
          <a:p>
            <a:pPr>
              <a:lnSpc>
                <a:spcPct val="80000"/>
              </a:lnSpc>
              <a:buFont typeface="Wingdings" pitchFamily="2" charset="2"/>
              <a:buChar char="Ø"/>
            </a:pPr>
            <a:r>
              <a:rPr lang="en-US" sz="2800" dirty="0" smtClean="0"/>
              <a:t>On execution of string instruction depending on DF, SI and DI registers are automatically updated to point to the next byte / word of the source and </a:t>
            </a:r>
            <a:r>
              <a:rPr lang="en-US" sz="2800" dirty="0" err="1" smtClean="0"/>
              <a:t>destination.If</a:t>
            </a:r>
            <a:r>
              <a:rPr lang="en-US" sz="2800" dirty="0" smtClean="0"/>
              <a:t> DF = 0 SI and DI are incremented by 1 and if DF = 1 then SI and DI are decremented by 1.</a:t>
            </a:r>
            <a:endParaRPr lang="en-US" sz="2000" dirty="0" smtClean="0"/>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228600"/>
            <a:ext cx="7772400" cy="609600"/>
          </a:xfrm>
        </p:spPr>
        <p:txBody>
          <a:bodyPr/>
          <a:lstStyle/>
          <a:p>
            <a:pPr algn="ctr"/>
            <a:r>
              <a:rPr lang="en-US" sz="2800" dirty="0" smtClean="0">
                <a:solidFill>
                  <a:srgbClr val="00B0F0"/>
                </a:solidFill>
              </a:rPr>
              <a:t>Processor Control Instructions</a:t>
            </a:r>
            <a:endParaRPr lang="en-US" sz="3200" dirty="0" smtClean="0">
              <a:solidFill>
                <a:srgbClr val="00B0F0"/>
              </a:solidFill>
            </a:endParaRPr>
          </a:p>
        </p:txBody>
      </p:sp>
      <p:sp>
        <p:nvSpPr>
          <p:cNvPr id="7168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7587" name="Slide Number Placeholder 5"/>
          <p:cNvSpPr>
            <a:spLocks noGrp="1"/>
          </p:cNvSpPr>
          <p:nvPr>
            <p:ph type="sldNum" sz="quarter" idx="12"/>
          </p:nvPr>
        </p:nvSpPr>
        <p:spPr>
          <a:noFill/>
        </p:spPr>
        <p:txBody>
          <a:bodyPr/>
          <a:lstStyle/>
          <a:p>
            <a:pPr>
              <a:defRPr/>
            </a:pPr>
            <a:fld id="{4AEB9D0E-6CB8-47F5-BB4F-6F7E36EF6FA8}" type="slidenum">
              <a:rPr lang="en-US"/>
              <a:pPr>
                <a:defRPr/>
              </a:pPr>
              <a:t>76</a:t>
            </a:fld>
            <a:endParaRPr lang="en-US"/>
          </a:p>
        </p:txBody>
      </p:sp>
      <p:sp>
        <p:nvSpPr>
          <p:cNvPr id="217091" name="Rectangle 3"/>
          <p:cNvSpPr>
            <a:spLocks noGrp="1" noChangeArrowheads="1"/>
          </p:cNvSpPr>
          <p:nvPr>
            <p:ph sz="quarter" idx="1"/>
          </p:nvPr>
        </p:nvSpPr>
        <p:spPr>
          <a:xfrm>
            <a:off x="457200" y="762000"/>
            <a:ext cx="8382000" cy="5638800"/>
          </a:xfrm>
        </p:spPr>
        <p:txBody>
          <a:bodyPr/>
          <a:lstStyle/>
          <a:p>
            <a:pPr marL="609600" indent="-609600">
              <a:lnSpc>
                <a:spcPct val="80000"/>
              </a:lnSpc>
              <a:buFont typeface="Wingdings" pitchFamily="2" charset="2"/>
              <a:buChar char="Ø"/>
            </a:pPr>
            <a:r>
              <a:rPr lang="en-US" sz="2000" dirty="0" smtClean="0">
                <a:sym typeface="Wingdings" pitchFamily="2" charset="2"/>
              </a:rPr>
              <a:t>The Processor control instructions include flag manipulation and processor control </a:t>
            </a:r>
            <a:r>
              <a:rPr lang="en-US" sz="2000" dirty="0" err="1" smtClean="0">
                <a:sym typeface="Wingdings" pitchFamily="2" charset="2"/>
              </a:rPr>
              <a:t>instructions.These</a:t>
            </a:r>
            <a:r>
              <a:rPr lang="en-US" sz="2000" dirty="0" smtClean="0">
                <a:sym typeface="Wingdings" pitchFamily="2" charset="2"/>
              </a:rPr>
              <a:t> instructions control the functioning of the available hardware (programmer accessible hardware) inside the processor chip.</a:t>
            </a:r>
          </a:p>
          <a:p>
            <a:pPr marL="609600" indent="-609600">
              <a:lnSpc>
                <a:spcPct val="80000"/>
              </a:lnSpc>
              <a:buFont typeface="Wingdings" pitchFamily="2" charset="2"/>
              <a:buChar char="Ø"/>
            </a:pPr>
            <a:r>
              <a:rPr lang="en-US" sz="2000" dirty="0" smtClean="0">
                <a:sym typeface="Wingdings" pitchFamily="2" charset="2"/>
              </a:rPr>
              <a:t>These are categorized into two types:</a:t>
            </a:r>
          </a:p>
          <a:p>
            <a:pPr marL="990600" lvl="1" indent="-533400">
              <a:lnSpc>
                <a:spcPct val="80000"/>
              </a:lnSpc>
              <a:buFont typeface="Wingdings" pitchFamily="2" charset="2"/>
              <a:buAutoNum type="alphaLcParenR"/>
            </a:pPr>
            <a:r>
              <a:rPr lang="en-US" sz="2000" dirty="0" smtClean="0">
                <a:solidFill>
                  <a:schemeClr val="accent2"/>
                </a:solidFill>
                <a:sym typeface="Wingdings" pitchFamily="2" charset="2"/>
              </a:rPr>
              <a:t>Flag manipulation instructions</a:t>
            </a:r>
          </a:p>
          <a:p>
            <a:pPr marL="990600" lvl="1" indent="-533400">
              <a:lnSpc>
                <a:spcPct val="80000"/>
              </a:lnSpc>
              <a:buFont typeface="Wingdings" pitchFamily="2" charset="2"/>
              <a:buAutoNum type="alphaLcParenR"/>
            </a:pPr>
            <a:r>
              <a:rPr lang="en-US" sz="2000" dirty="0" smtClean="0">
                <a:solidFill>
                  <a:schemeClr val="accent2"/>
                </a:solidFill>
                <a:sym typeface="Wingdings" pitchFamily="2" charset="2"/>
              </a:rPr>
              <a:t>Machine control instructions</a:t>
            </a:r>
          </a:p>
          <a:p>
            <a:pPr marL="990600" lvl="1" indent="-533400">
              <a:lnSpc>
                <a:spcPct val="80000"/>
              </a:lnSpc>
              <a:buFont typeface="Wingdings" pitchFamily="2" charset="2"/>
              <a:buNone/>
            </a:pPr>
            <a:endParaRPr lang="en-US" sz="1800" dirty="0" smtClean="0">
              <a:sym typeface="Wingdings" pitchFamily="2" charset="2"/>
            </a:endParaRPr>
          </a:p>
          <a:p>
            <a:pPr marL="609600" indent="-609600">
              <a:lnSpc>
                <a:spcPct val="80000"/>
              </a:lnSpc>
              <a:buFont typeface="Wingdings" pitchFamily="2" charset="2"/>
              <a:buChar char="Ø"/>
            </a:pPr>
            <a:r>
              <a:rPr lang="en-US" sz="2000" dirty="0" smtClean="0">
                <a:sym typeface="Wingdings" pitchFamily="2" charset="2"/>
              </a:rPr>
              <a:t>The flag manipulation instructions directly modify some of the flags of the 8086 flag register.</a:t>
            </a:r>
          </a:p>
          <a:p>
            <a:pPr marL="609600" indent="-609600">
              <a:lnSpc>
                <a:spcPct val="80000"/>
              </a:lnSpc>
              <a:buFont typeface="Wingdings" pitchFamily="2" charset="2"/>
              <a:buChar char="Ø"/>
            </a:pPr>
            <a:r>
              <a:rPr lang="en-US" sz="2000" dirty="0" smtClean="0">
                <a:sym typeface="Wingdings" pitchFamily="2" charset="2"/>
              </a:rPr>
              <a:t>The machine control instructions controls the bus usage and execution.</a:t>
            </a:r>
          </a:p>
          <a:p>
            <a:pPr marL="609600" indent="-609600">
              <a:lnSpc>
                <a:spcPct val="80000"/>
              </a:lnSpc>
              <a:buFont typeface="Wingdings" pitchFamily="2" charset="2"/>
              <a:buChar char="Ø"/>
            </a:pPr>
            <a:r>
              <a:rPr lang="en-US" sz="2000" dirty="0" smtClean="0">
                <a:sym typeface="Wingdings" pitchFamily="2" charset="2"/>
              </a:rPr>
              <a:t>The processor control group includes instructions to set or clear carry flag, direction flag, and interrupt </a:t>
            </a:r>
            <a:r>
              <a:rPr lang="en-US" sz="2000" dirty="0" err="1" smtClean="0">
                <a:sym typeface="Wingdings" pitchFamily="2" charset="2"/>
              </a:rPr>
              <a:t>flag.It</a:t>
            </a:r>
            <a:r>
              <a:rPr lang="en-US" sz="2000" dirty="0" smtClean="0">
                <a:sym typeface="Wingdings" pitchFamily="2" charset="2"/>
              </a:rPr>
              <a:t> also includes the HLT, NOP, LOCK and ESC instructions which controls the processor operation</a:t>
            </a:r>
          </a:p>
          <a:p>
            <a:pPr marL="609600" indent="-609600">
              <a:lnSpc>
                <a:spcPct val="80000"/>
              </a:lnSpc>
              <a:buFont typeface="Wingdings" pitchFamily="2" charset="2"/>
              <a:buChar char="Ø"/>
            </a:pPr>
            <a:r>
              <a:rPr lang="en-US" sz="2000" dirty="0" smtClean="0">
                <a:sym typeface="Wingdings" pitchFamily="2" charset="2"/>
              </a:rPr>
              <a:t>The Various Flag manipulation instructions are</a:t>
            </a:r>
          </a:p>
          <a:p>
            <a:pPr marL="609600" indent="-609600">
              <a:lnSpc>
                <a:spcPct val="80000"/>
              </a:lnSpc>
              <a:buFont typeface="Wingdings" pitchFamily="2" charset="2"/>
              <a:buNone/>
            </a:pPr>
            <a:r>
              <a:rPr lang="en-US" sz="2000" dirty="0" smtClean="0">
                <a:sym typeface="Wingdings" pitchFamily="2" charset="2"/>
              </a:rPr>
              <a:t>	CLC, CMC, STC, CLD, STD, CLI, STI</a:t>
            </a:r>
          </a:p>
          <a:p>
            <a:pPr marL="609600" indent="-609600">
              <a:lnSpc>
                <a:spcPct val="80000"/>
              </a:lnSpc>
              <a:buFont typeface="Wingdings" pitchFamily="2" charset="2"/>
              <a:buChar char="Ø"/>
            </a:pPr>
            <a:r>
              <a:rPr lang="en-US" sz="2000" dirty="0" smtClean="0">
                <a:sym typeface="Wingdings" pitchFamily="2" charset="2"/>
              </a:rPr>
              <a:t>The Various machine control instructions are</a:t>
            </a:r>
          </a:p>
          <a:p>
            <a:pPr marL="609600" indent="-609600">
              <a:lnSpc>
                <a:spcPct val="80000"/>
              </a:lnSpc>
              <a:buFont typeface="Wingdings" pitchFamily="2" charset="2"/>
              <a:buNone/>
            </a:pPr>
            <a:r>
              <a:rPr lang="en-US" sz="2000" dirty="0" smtClean="0">
                <a:sym typeface="Wingdings" pitchFamily="2" charset="2"/>
              </a:rPr>
              <a:t>	WAIT, HLT, NOP, ESC, LOCK	</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228600"/>
            <a:ext cx="7772400" cy="838200"/>
          </a:xfrm>
        </p:spPr>
        <p:txBody>
          <a:bodyPr>
            <a:normAutofit fontScale="90000"/>
          </a:bodyPr>
          <a:lstStyle/>
          <a:p>
            <a:pPr fontAlgn="auto">
              <a:spcAft>
                <a:spcPts val="0"/>
              </a:spcAft>
              <a:defRPr/>
            </a:pPr>
            <a:r>
              <a:rPr lang="en-US" sz="2800" smtClean="0"/>
              <a:t>Processor Control Instructions</a:t>
            </a:r>
            <a:br>
              <a:rPr lang="en-US" sz="2800" smtClean="0"/>
            </a:br>
            <a:r>
              <a:rPr lang="en-US" sz="2400" smtClean="0"/>
              <a:t>Flag manipulation instructions</a:t>
            </a:r>
          </a:p>
        </p:txBody>
      </p:sp>
      <p:sp>
        <p:nvSpPr>
          <p:cNvPr id="7270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8611" name="Slide Number Placeholder 5"/>
          <p:cNvSpPr>
            <a:spLocks noGrp="1"/>
          </p:cNvSpPr>
          <p:nvPr>
            <p:ph type="sldNum" sz="quarter" idx="12"/>
          </p:nvPr>
        </p:nvSpPr>
        <p:spPr>
          <a:noFill/>
        </p:spPr>
        <p:txBody>
          <a:bodyPr/>
          <a:lstStyle/>
          <a:p>
            <a:pPr>
              <a:defRPr/>
            </a:pPr>
            <a:fld id="{15F5AF09-0258-48ED-AB46-F9529A028344}" type="slidenum">
              <a:rPr lang="en-US"/>
              <a:pPr>
                <a:defRPr/>
              </a:pPr>
              <a:t>77</a:t>
            </a:fld>
            <a:endParaRPr lang="en-US"/>
          </a:p>
        </p:txBody>
      </p:sp>
      <p:sp>
        <p:nvSpPr>
          <p:cNvPr id="219139" name="Rectangle 3"/>
          <p:cNvSpPr>
            <a:spLocks noGrp="1" noChangeArrowheads="1"/>
          </p:cNvSpPr>
          <p:nvPr>
            <p:ph sz="quarter" idx="1"/>
          </p:nvPr>
        </p:nvSpPr>
        <p:spPr>
          <a:xfrm>
            <a:off x="457200" y="1295400"/>
            <a:ext cx="8382000" cy="5105400"/>
          </a:xfrm>
        </p:spPr>
        <p:txBody>
          <a:bodyPr/>
          <a:lstStyle/>
          <a:p>
            <a:pPr marL="609600" indent="-609600">
              <a:lnSpc>
                <a:spcPct val="80000"/>
              </a:lnSpc>
              <a:buFont typeface="Wingdings" pitchFamily="2" charset="2"/>
              <a:buChar char="Ø"/>
            </a:pPr>
            <a:r>
              <a:rPr lang="en-US" sz="2000" smtClean="0">
                <a:sym typeface="Wingdings" pitchFamily="2" charset="2"/>
              </a:rPr>
              <a:t>CLC : Clear Carry</a:t>
            </a:r>
          </a:p>
          <a:p>
            <a:pPr marL="609600" indent="-609600">
              <a:lnSpc>
                <a:spcPct val="80000"/>
              </a:lnSpc>
              <a:buFont typeface="Wingdings" pitchFamily="2" charset="2"/>
              <a:buNone/>
            </a:pPr>
            <a:r>
              <a:rPr lang="en-US" sz="2000" smtClean="0">
                <a:sym typeface="Wingdings" pitchFamily="2" charset="2"/>
              </a:rPr>
              <a:t>	The carry flag is reset to zero i.e., CF = 0 </a:t>
            </a:r>
          </a:p>
          <a:p>
            <a:pPr marL="609600" indent="-609600">
              <a:lnSpc>
                <a:spcPct val="80000"/>
              </a:lnSpc>
              <a:buFont typeface="Wingdings" pitchFamily="2" charset="2"/>
              <a:buNone/>
            </a:pPr>
            <a:r>
              <a:rPr lang="en-US" sz="2000" smtClean="0">
                <a:sym typeface="Wingdings" pitchFamily="2" charset="2"/>
              </a:rPr>
              <a:t>	CF  0</a:t>
            </a:r>
          </a:p>
          <a:p>
            <a:pPr marL="609600" indent="-609600">
              <a:lnSpc>
                <a:spcPct val="80000"/>
              </a:lnSpc>
              <a:buFont typeface="Wingdings" pitchFamily="2" charset="2"/>
              <a:buChar char="Ø"/>
            </a:pPr>
            <a:r>
              <a:rPr lang="en-US" sz="2000" smtClean="0">
                <a:sym typeface="Wingdings" pitchFamily="2" charset="2"/>
              </a:rPr>
              <a:t>CMC : Complement the carry</a:t>
            </a:r>
          </a:p>
          <a:p>
            <a:pPr marL="609600" indent="-609600">
              <a:lnSpc>
                <a:spcPct val="80000"/>
              </a:lnSpc>
              <a:buFont typeface="Wingdings" pitchFamily="2" charset="2"/>
              <a:buNone/>
            </a:pPr>
            <a:r>
              <a:rPr lang="en-US" sz="2000" smtClean="0">
                <a:sym typeface="Wingdings" pitchFamily="2" charset="2"/>
              </a:rPr>
              <a:t>	The carry Flag is Complemented i.e., if CF = 0 before CMC then after CMC CF =1 and vice versa.</a:t>
            </a:r>
          </a:p>
          <a:p>
            <a:pPr marL="609600" indent="-609600">
              <a:lnSpc>
                <a:spcPct val="80000"/>
              </a:lnSpc>
              <a:buFont typeface="Wingdings" pitchFamily="2" charset="2"/>
              <a:buNone/>
            </a:pPr>
            <a:r>
              <a:rPr lang="en-US" sz="2000" smtClean="0">
                <a:sym typeface="Wingdings" pitchFamily="2" charset="2"/>
              </a:rPr>
              <a:t>	CF  ~ CF</a:t>
            </a:r>
          </a:p>
          <a:p>
            <a:pPr marL="609600" indent="-609600">
              <a:lnSpc>
                <a:spcPct val="80000"/>
              </a:lnSpc>
              <a:buFont typeface="Wingdings" pitchFamily="2" charset="2"/>
              <a:buChar char="Ø"/>
            </a:pPr>
            <a:r>
              <a:rPr lang="en-US" sz="2000" smtClean="0">
                <a:sym typeface="Wingdings" pitchFamily="2" charset="2"/>
              </a:rPr>
              <a:t>STC : Set Carry</a:t>
            </a:r>
          </a:p>
          <a:p>
            <a:pPr marL="609600" indent="-609600">
              <a:lnSpc>
                <a:spcPct val="80000"/>
              </a:lnSpc>
              <a:buFont typeface="Wingdings" pitchFamily="2" charset="2"/>
              <a:buNone/>
            </a:pPr>
            <a:r>
              <a:rPr lang="en-US" sz="2000" smtClean="0">
                <a:sym typeface="Wingdings" pitchFamily="2" charset="2"/>
              </a:rPr>
              <a:t>	The carry flag is set to one i.e., CF = 1</a:t>
            </a:r>
          </a:p>
          <a:p>
            <a:pPr marL="609600" indent="-609600">
              <a:lnSpc>
                <a:spcPct val="80000"/>
              </a:lnSpc>
              <a:buFont typeface="Wingdings" pitchFamily="2" charset="2"/>
              <a:buNone/>
            </a:pPr>
            <a:r>
              <a:rPr lang="en-US" sz="2000" smtClean="0">
                <a:sym typeface="Wingdings" pitchFamily="2" charset="2"/>
              </a:rPr>
              <a:t>	CF  1</a:t>
            </a:r>
          </a:p>
          <a:p>
            <a:pPr marL="609600" indent="-609600">
              <a:lnSpc>
                <a:spcPct val="80000"/>
              </a:lnSpc>
              <a:buFont typeface="Wingdings" pitchFamily="2" charset="2"/>
              <a:buChar char="Ø"/>
            </a:pPr>
            <a:r>
              <a:rPr lang="en-US" sz="2000" smtClean="0">
                <a:sym typeface="Wingdings" pitchFamily="2" charset="2"/>
              </a:rPr>
              <a:t>CLD : Clear direction</a:t>
            </a:r>
          </a:p>
          <a:p>
            <a:pPr marL="609600" indent="-609600">
              <a:lnSpc>
                <a:spcPct val="80000"/>
              </a:lnSpc>
              <a:buFont typeface="Wingdings" pitchFamily="2" charset="2"/>
              <a:buNone/>
            </a:pPr>
            <a:r>
              <a:rPr lang="en-US" sz="2000" smtClean="0">
                <a:sym typeface="Wingdings" pitchFamily="2" charset="2"/>
              </a:rPr>
              <a:t>	The direction flag is cleared to zero i.e., DF = 0</a:t>
            </a:r>
          </a:p>
          <a:p>
            <a:pPr marL="609600" indent="-609600">
              <a:lnSpc>
                <a:spcPct val="80000"/>
              </a:lnSpc>
              <a:buFont typeface="Wingdings" pitchFamily="2" charset="2"/>
              <a:buNone/>
            </a:pPr>
            <a:r>
              <a:rPr lang="en-US" sz="2000" smtClean="0">
                <a:sym typeface="Wingdings" pitchFamily="2" charset="2"/>
              </a:rPr>
              <a:t>	DF  0</a:t>
            </a:r>
          </a:p>
          <a:p>
            <a:pPr marL="609600" indent="-609600">
              <a:lnSpc>
                <a:spcPct val="80000"/>
              </a:lnSpc>
              <a:buFont typeface="Wingdings" pitchFamily="2" charset="2"/>
              <a:buChar char="Ø"/>
            </a:pPr>
            <a:r>
              <a:rPr lang="en-US" sz="2000" smtClean="0">
                <a:sym typeface="Wingdings" pitchFamily="2" charset="2"/>
              </a:rPr>
              <a:t>STD : Set direction</a:t>
            </a:r>
          </a:p>
          <a:p>
            <a:pPr marL="609600" indent="-609600">
              <a:lnSpc>
                <a:spcPct val="80000"/>
              </a:lnSpc>
              <a:buFont typeface="Wingdings" pitchFamily="2" charset="2"/>
              <a:buNone/>
            </a:pPr>
            <a:r>
              <a:rPr lang="en-US" sz="2000" smtClean="0">
                <a:sym typeface="Wingdings" pitchFamily="2" charset="2"/>
              </a:rPr>
              <a:t>	The direction flag is set to 1 i.e., DF = 1</a:t>
            </a:r>
          </a:p>
          <a:p>
            <a:pPr marL="609600" indent="-609600">
              <a:lnSpc>
                <a:spcPct val="80000"/>
              </a:lnSpc>
              <a:buFont typeface="Wingdings" pitchFamily="2" charset="2"/>
              <a:buNone/>
            </a:pPr>
            <a:r>
              <a:rPr lang="en-US" sz="2000" smtClean="0">
                <a:sym typeface="Wingdings" pitchFamily="2" charset="2"/>
              </a:rPr>
              <a:t>	DF  1</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85800" y="228600"/>
            <a:ext cx="7772400" cy="838200"/>
          </a:xfrm>
        </p:spPr>
        <p:txBody>
          <a:bodyPr>
            <a:normAutofit fontScale="90000"/>
          </a:bodyPr>
          <a:lstStyle/>
          <a:p>
            <a:pPr fontAlgn="auto">
              <a:spcAft>
                <a:spcPts val="0"/>
              </a:spcAft>
              <a:defRPr/>
            </a:pPr>
            <a:r>
              <a:rPr lang="en-US" sz="2800" b="1" dirty="0" smtClean="0">
                <a:solidFill>
                  <a:srgbClr val="00B0F0"/>
                </a:solidFill>
              </a:rPr>
              <a:t>Processor Control Instructions</a:t>
            </a:r>
            <a:br>
              <a:rPr lang="en-US" sz="2800" b="1" dirty="0" smtClean="0">
                <a:solidFill>
                  <a:srgbClr val="00B0F0"/>
                </a:solidFill>
              </a:rPr>
            </a:br>
            <a:r>
              <a:rPr lang="en-US" sz="2400" b="1" dirty="0" smtClean="0">
                <a:solidFill>
                  <a:srgbClr val="00B0F0"/>
                </a:solidFill>
              </a:rPr>
              <a:t>Flag manipulation instructions</a:t>
            </a:r>
          </a:p>
        </p:txBody>
      </p:sp>
      <p:sp>
        <p:nvSpPr>
          <p:cNvPr id="7373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69635" name="Slide Number Placeholder 5"/>
          <p:cNvSpPr>
            <a:spLocks noGrp="1"/>
          </p:cNvSpPr>
          <p:nvPr>
            <p:ph type="sldNum" sz="quarter" idx="12"/>
          </p:nvPr>
        </p:nvSpPr>
        <p:spPr>
          <a:noFill/>
        </p:spPr>
        <p:txBody>
          <a:bodyPr/>
          <a:lstStyle/>
          <a:p>
            <a:pPr>
              <a:defRPr/>
            </a:pPr>
            <a:fld id="{8F9A42DA-C741-4004-ACFF-FC49796AE562}" type="slidenum">
              <a:rPr lang="en-US"/>
              <a:pPr>
                <a:defRPr/>
              </a:pPr>
              <a:t>78</a:t>
            </a:fld>
            <a:endParaRPr lang="en-US"/>
          </a:p>
        </p:txBody>
      </p:sp>
      <p:sp>
        <p:nvSpPr>
          <p:cNvPr id="221187" name="Rectangle 3"/>
          <p:cNvSpPr>
            <a:spLocks noGrp="1" noChangeArrowheads="1"/>
          </p:cNvSpPr>
          <p:nvPr>
            <p:ph sz="quarter" idx="1"/>
          </p:nvPr>
        </p:nvSpPr>
        <p:spPr>
          <a:xfrm>
            <a:off x="457200" y="1143000"/>
            <a:ext cx="8382000" cy="5257800"/>
          </a:xfrm>
        </p:spPr>
        <p:txBody>
          <a:bodyPr/>
          <a:lstStyle/>
          <a:p>
            <a:pPr marL="609600" indent="-609600">
              <a:lnSpc>
                <a:spcPct val="80000"/>
              </a:lnSpc>
              <a:buFont typeface="Wingdings" pitchFamily="2" charset="2"/>
              <a:buChar char="Ø"/>
            </a:pPr>
            <a:endParaRPr lang="en-US" sz="2400" smtClean="0">
              <a:sym typeface="Wingdings" pitchFamily="2" charset="2"/>
            </a:endParaRPr>
          </a:p>
          <a:p>
            <a:pPr marL="609600" indent="-609600">
              <a:lnSpc>
                <a:spcPct val="80000"/>
              </a:lnSpc>
              <a:buFont typeface="Wingdings" pitchFamily="2" charset="2"/>
              <a:buChar char="Ø"/>
            </a:pPr>
            <a:r>
              <a:rPr lang="en-US" sz="2400" smtClean="0">
                <a:sym typeface="Wingdings" pitchFamily="2" charset="2"/>
              </a:rPr>
              <a:t>CLI : Clear Interrupt</a:t>
            </a:r>
          </a:p>
          <a:p>
            <a:pPr marL="609600" indent="-609600">
              <a:lnSpc>
                <a:spcPct val="80000"/>
              </a:lnSpc>
              <a:buFont typeface="Wingdings" pitchFamily="2" charset="2"/>
              <a:buNone/>
            </a:pPr>
            <a:r>
              <a:rPr lang="en-US" sz="2400" smtClean="0">
                <a:sym typeface="Wingdings" pitchFamily="2" charset="2"/>
              </a:rPr>
              <a:t>	The Interrupt flag is cleared to zero i.e., IF = 0</a:t>
            </a:r>
          </a:p>
          <a:p>
            <a:pPr marL="609600" indent="-609600">
              <a:lnSpc>
                <a:spcPct val="80000"/>
              </a:lnSpc>
              <a:buFont typeface="Wingdings" pitchFamily="2" charset="2"/>
              <a:buNone/>
            </a:pPr>
            <a:r>
              <a:rPr lang="en-US" sz="2400" smtClean="0">
                <a:sym typeface="Wingdings" pitchFamily="2" charset="2"/>
              </a:rPr>
              <a:t>	IF  0</a:t>
            </a:r>
          </a:p>
          <a:p>
            <a:pPr marL="609600" indent="-609600">
              <a:lnSpc>
                <a:spcPct val="80000"/>
              </a:lnSpc>
              <a:buFont typeface="Wingdings" pitchFamily="2" charset="2"/>
              <a:buNone/>
            </a:pPr>
            <a:endParaRPr lang="en-US" sz="2400" smtClean="0">
              <a:sym typeface="Wingdings" pitchFamily="2" charset="2"/>
            </a:endParaRPr>
          </a:p>
          <a:p>
            <a:pPr marL="609600" indent="-609600">
              <a:lnSpc>
                <a:spcPct val="80000"/>
              </a:lnSpc>
              <a:buFont typeface="Wingdings" pitchFamily="2" charset="2"/>
              <a:buChar char="Ø"/>
            </a:pPr>
            <a:r>
              <a:rPr lang="en-US" sz="2400" smtClean="0">
                <a:sym typeface="Wingdings" pitchFamily="2" charset="2"/>
              </a:rPr>
              <a:t>STI : Set Interrupt</a:t>
            </a:r>
          </a:p>
          <a:p>
            <a:pPr marL="609600" indent="-609600">
              <a:lnSpc>
                <a:spcPct val="80000"/>
              </a:lnSpc>
              <a:buFont typeface="Wingdings" pitchFamily="2" charset="2"/>
              <a:buNone/>
            </a:pPr>
            <a:r>
              <a:rPr lang="en-US" sz="2400" smtClean="0">
                <a:sym typeface="Wingdings" pitchFamily="2" charset="2"/>
              </a:rPr>
              <a:t>	The Interrupt flag is set to 1 i.e., IF = 1.</a:t>
            </a:r>
          </a:p>
          <a:p>
            <a:pPr marL="609600" indent="-609600">
              <a:lnSpc>
                <a:spcPct val="80000"/>
              </a:lnSpc>
              <a:buFont typeface="Wingdings" pitchFamily="2" charset="2"/>
              <a:buNone/>
            </a:pPr>
            <a:r>
              <a:rPr lang="en-US" sz="2400" smtClean="0">
                <a:sym typeface="Wingdings" pitchFamily="2" charset="2"/>
              </a:rPr>
              <a:t>	IF  1</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85800" y="228600"/>
            <a:ext cx="7772400" cy="762000"/>
          </a:xfrm>
        </p:spPr>
        <p:txBody>
          <a:bodyPr>
            <a:normAutofit fontScale="90000"/>
          </a:bodyPr>
          <a:lstStyle/>
          <a:p>
            <a:pPr algn="ctr" fontAlgn="auto">
              <a:spcAft>
                <a:spcPts val="0"/>
              </a:spcAft>
              <a:defRPr/>
            </a:pPr>
            <a:r>
              <a:rPr lang="en-US" sz="2800" dirty="0" smtClean="0">
                <a:solidFill>
                  <a:srgbClr val="00B0F0"/>
                </a:solidFill>
              </a:rPr>
              <a:t>Processor Control Instructions</a:t>
            </a:r>
            <a:br>
              <a:rPr lang="en-US" sz="2800" dirty="0" smtClean="0">
                <a:solidFill>
                  <a:srgbClr val="00B0F0"/>
                </a:solidFill>
              </a:rPr>
            </a:br>
            <a:r>
              <a:rPr lang="en-US" sz="2400" dirty="0" smtClean="0">
                <a:solidFill>
                  <a:srgbClr val="00B0F0"/>
                </a:solidFill>
              </a:rPr>
              <a:t>Machine control instructions</a:t>
            </a:r>
          </a:p>
        </p:txBody>
      </p:sp>
      <p:sp>
        <p:nvSpPr>
          <p:cNvPr id="7475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0659" name="Slide Number Placeholder 5"/>
          <p:cNvSpPr>
            <a:spLocks noGrp="1"/>
          </p:cNvSpPr>
          <p:nvPr>
            <p:ph type="sldNum" sz="quarter" idx="12"/>
          </p:nvPr>
        </p:nvSpPr>
        <p:spPr>
          <a:noFill/>
        </p:spPr>
        <p:txBody>
          <a:bodyPr/>
          <a:lstStyle/>
          <a:p>
            <a:pPr>
              <a:defRPr/>
            </a:pPr>
            <a:fld id="{5BA7E00F-FAA8-468E-9942-3C50A0FF32AF}" type="slidenum">
              <a:rPr lang="en-US"/>
              <a:pPr>
                <a:defRPr/>
              </a:pPr>
              <a:t>79</a:t>
            </a:fld>
            <a:endParaRPr lang="en-US"/>
          </a:p>
        </p:txBody>
      </p:sp>
      <p:sp>
        <p:nvSpPr>
          <p:cNvPr id="223235" name="Rectangle 3"/>
          <p:cNvSpPr>
            <a:spLocks noGrp="1" noChangeArrowheads="1"/>
          </p:cNvSpPr>
          <p:nvPr>
            <p:ph sz="quarter" idx="1"/>
          </p:nvPr>
        </p:nvSpPr>
        <p:spPr>
          <a:xfrm>
            <a:off x="457200" y="1066800"/>
            <a:ext cx="8382000" cy="5410200"/>
          </a:xfrm>
        </p:spPr>
        <p:txBody>
          <a:bodyPr/>
          <a:lstStyle/>
          <a:p>
            <a:pPr marL="609600" indent="-609600">
              <a:lnSpc>
                <a:spcPct val="80000"/>
              </a:lnSpc>
              <a:buFont typeface="Wingdings" pitchFamily="2" charset="2"/>
              <a:buChar char="Ø"/>
            </a:pPr>
            <a:r>
              <a:rPr lang="en-US" sz="2000" b="1" dirty="0" smtClean="0">
                <a:solidFill>
                  <a:srgbClr val="0070C0"/>
                </a:solidFill>
                <a:sym typeface="Wingdings" pitchFamily="2" charset="2"/>
              </a:rPr>
              <a:t>WAIT : Wait for Test input pin to go low or an interrupt signal</a:t>
            </a:r>
          </a:p>
          <a:p>
            <a:pPr marL="609600" indent="-609600">
              <a:lnSpc>
                <a:spcPct val="80000"/>
              </a:lnSpc>
              <a:buFont typeface="Wingdings" pitchFamily="2" charset="2"/>
              <a:buNone/>
            </a:pPr>
            <a:r>
              <a:rPr lang="en-US" sz="2000" dirty="0" smtClean="0">
                <a:sym typeface="Wingdings" pitchFamily="2" charset="2"/>
              </a:rPr>
              <a:t>	This instruction causes the processor to enter into an idle state or wait state and continue to remain in that state until a signal is asserted on the TEST input pin or until a valid interrupt signal is received on the INTR or NMI interrupt input pin.</a:t>
            </a:r>
          </a:p>
          <a:p>
            <a:pPr marL="609600" indent="-609600">
              <a:lnSpc>
                <a:spcPct val="80000"/>
              </a:lnSpc>
              <a:buFont typeface="Wingdings" pitchFamily="2" charset="2"/>
              <a:buNone/>
            </a:pPr>
            <a:r>
              <a:rPr lang="en-US" sz="2000" dirty="0" smtClean="0">
                <a:sym typeface="Wingdings" pitchFamily="2" charset="2"/>
              </a:rPr>
              <a:t>	If a valid interrupt signal occurs while the 8086 is in idle state, the 8086 will return to the idle state after the interrupt service procedure executes. It returns to the idle state because the address of the WAIT instruction is the address pushed on to the stack when the 8086 responds to the interrupt request.</a:t>
            </a:r>
          </a:p>
          <a:p>
            <a:pPr marL="609600" indent="-609600">
              <a:lnSpc>
                <a:spcPct val="80000"/>
              </a:lnSpc>
              <a:buFont typeface="Wingdings" pitchFamily="2" charset="2"/>
              <a:buNone/>
            </a:pPr>
            <a:r>
              <a:rPr lang="en-US" sz="2000" dirty="0" smtClean="0">
                <a:sym typeface="Wingdings" pitchFamily="2" charset="2"/>
              </a:rPr>
              <a:t>	WAIT affects no flags</a:t>
            </a:r>
          </a:p>
          <a:p>
            <a:pPr marL="609600" indent="-609600">
              <a:lnSpc>
                <a:spcPct val="80000"/>
              </a:lnSpc>
              <a:buFont typeface="Wingdings" pitchFamily="2" charset="2"/>
              <a:buNone/>
            </a:pPr>
            <a:r>
              <a:rPr lang="en-US" sz="2000" dirty="0" smtClean="0">
                <a:sym typeface="Wingdings" pitchFamily="2" charset="2"/>
              </a:rPr>
              <a:t>	The WAIT instruction is used to synchronize the 8086 processor with the external hardware such as the 8087 math processor. </a:t>
            </a:r>
          </a:p>
          <a:p>
            <a:pPr marL="609600" indent="-609600">
              <a:lnSpc>
                <a:spcPct val="80000"/>
              </a:lnSpc>
              <a:buFont typeface="Wingdings" pitchFamily="2" charset="2"/>
              <a:buChar char="Ø"/>
            </a:pPr>
            <a:r>
              <a:rPr lang="en-US" sz="2000" b="1" dirty="0" smtClean="0">
                <a:solidFill>
                  <a:srgbClr val="0070C0"/>
                </a:solidFill>
                <a:sym typeface="Wingdings" pitchFamily="2" charset="2"/>
              </a:rPr>
              <a:t>HLT : Halt Processing</a:t>
            </a:r>
          </a:p>
          <a:p>
            <a:pPr marL="609600" indent="-609600">
              <a:lnSpc>
                <a:spcPct val="80000"/>
              </a:lnSpc>
              <a:buFont typeface="Wingdings" pitchFamily="2" charset="2"/>
              <a:buNone/>
            </a:pPr>
            <a:r>
              <a:rPr lang="en-US" sz="2000" dirty="0" smtClean="0">
                <a:sym typeface="Wingdings" pitchFamily="2" charset="2"/>
              </a:rPr>
              <a:t>	The HLT instruction will cause the 8086 to stop the fetching and execution of the instructions. The 8086 will enter a halt state i.e., used to terminate a program.</a:t>
            </a:r>
          </a:p>
          <a:p>
            <a:pPr marL="609600" indent="-609600">
              <a:lnSpc>
                <a:spcPct val="80000"/>
              </a:lnSpc>
              <a:buFont typeface="Wingdings" pitchFamily="2" charset="2"/>
              <a:buNone/>
            </a:pPr>
            <a:r>
              <a:rPr lang="en-US" sz="2000" dirty="0" smtClean="0">
                <a:sym typeface="Wingdings" pitchFamily="2" charset="2"/>
              </a:rPr>
              <a:t>	The only ways to get processor out of Halt state are with an interrupt signal on INTR pin, an interrupt signal on NMI pin, or a valid reset signal on RESET input.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066800"/>
            <a:ext cx="89916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228600"/>
            <a:ext cx="7772400" cy="838200"/>
          </a:xfrm>
        </p:spPr>
        <p:txBody>
          <a:bodyPr>
            <a:normAutofit fontScale="90000"/>
          </a:bodyPr>
          <a:lstStyle/>
          <a:p>
            <a:pPr fontAlgn="auto">
              <a:spcAft>
                <a:spcPts val="0"/>
              </a:spcAft>
              <a:defRPr/>
            </a:pPr>
            <a:r>
              <a:rPr lang="en-US" sz="2800" smtClean="0"/>
              <a:t>Processor Control Instructions</a:t>
            </a:r>
            <a:br>
              <a:rPr lang="en-US" sz="2800" smtClean="0"/>
            </a:br>
            <a:r>
              <a:rPr lang="en-US" sz="2400" smtClean="0"/>
              <a:t>Machine control instructions</a:t>
            </a:r>
          </a:p>
        </p:txBody>
      </p:sp>
      <p:sp>
        <p:nvSpPr>
          <p:cNvPr id="7577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1683" name="Slide Number Placeholder 5"/>
          <p:cNvSpPr>
            <a:spLocks noGrp="1"/>
          </p:cNvSpPr>
          <p:nvPr>
            <p:ph type="sldNum" sz="quarter" idx="12"/>
          </p:nvPr>
        </p:nvSpPr>
        <p:spPr>
          <a:noFill/>
        </p:spPr>
        <p:txBody>
          <a:bodyPr/>
          <a:lstStyle/>
          <a:p>
            <a:pPr>
              <a:defRPr/>
            </a:pPr>
            <a:fld id="{62CA4AF5-0720-4540-8005-A1E085C053F0}" type="slidenum">
              <a:rPr lang="en-US"/>
              <a:pPr>
                <a:defRPr/>
              </a:pPr>
              <a:t>80</a:t>
            </a:fld>
            <a:endParaRPr lang="en-US"/>
          </a:p>
        </p:txBody>
      </p:sp>
      <p:sp>
        <p:nvSpPr>
          <p:cNvPr id="227331" name="Rectangle 3"/>
          <p:cNvSpPr>
            <a:spLocks noGrp="1" noChangeArrowheads="1"/>
          </p:cNvSpPr>
          <p:nvPr>
            <p:ph sz="quarter" idx="1"/>
          </p:nvPr>
        </p:nvSpPr>
        <p:spPr>
          <a:xfrm>
            <a:off x="457200" y="1143000"/>
            <a:ext cx="8382000" cy="5257800"/>
          </a:xfrm>
        </p:spPr>
        <p:txBody>
          <a:bodyPr/>
          <a:lstStyle/>
          <a:p>
            <a:pPr marL="609600" indent="-609600">
              <a:lnSpc>
                <a:spcPct val="80000"/>
              </a:lnSpc>
              <a:buFont typeface="Wingdings" pitchFamily="2" charset="2"/>
              <a:buChar char="Ø"/>
            </a:pPr>
            <a:r>
              <a:rPr lang="en-US" sz="2000" b="1" dirty="0" smtClean="0">
                <a:solidFill>
                  <a:srgbClr val="0070C0"/>
                </a:solidFill>
                <a:sym typeface="Wingdings" pitchFamily="2" charset="2"/>
              </a:rPr>
              <a:t>NOP : No Operation</a:t>
            </a:r>
          </a:p>
          <a:p>
            <a:pPr marL="609600" indent="-609600">
              <a:lnSpc>
                <a:spcPct val="80000"/>
              </a:lnSpc>
              <a:buFont typeface="Wingdings" pitchFamily="2" charset="2"/>
              <a:buNone/>
            </a:pPr>
            <a:r>
              <a:rPr lang="en-US" sz="2000" dirty="0" smtClean="0">
                <a:sym typeface="Wingdings" pitchFamily="2" charset="2"/>
              </a:rPr>
              <a:t>	No operation is performed for three clock periods</a:t>
            </a:r>
          </a:p>
          <a:p>
            <a:pPr marL="609600" indent="-609600">
              <a:lnSpc>
                <a:spcPct val="80000"/>
              </a:lnSpc>
              <a:buFont typeface="Wingdings" pitchFamily="2" charset="2"/>
              <a:buNone/>
            </a:pPr>
            <a:r>
              <a:rPr lang="en-US" sz="2000" dirty="0" smtClean="0">
                <a:sym typeface="Wingdings" pitchFamily="2" charset="2"/>
              </a:rPr>
              <a:t>	This instruction simply uses up three clock cycles and increments the instruction pointer to point to the next instruction.</a:t>
            </a:r>
          </a:p>
          <a:p>
            <a:pPr marL="609600" indent="-609600">
              <a:lnSpc>
                <a:spcPct val="80000"/>
              </a:lnSpc>
              <a:buFont typeface="Wingdings" pitchFamily="2" charset="2"/>
              <a:buNone/>
            </a:pPr>
            <a:r>
              <a:rPr lang="en-US" sz="2000" dirty="0" smtClean="0">
                <a:sym typeface="Wingdings" pitchFamily="2" charset="2"/>
              </a:rPr>
              <a:t>	The NOP instruction does not affect any flag.</a:t>
            </a:r>
          </a:p>
          <a:p>
            <a:pPr marL="609600" indent="-609600">
              <a:lnSpc>
                <a:spcPct val="80000"/>
              </a:lnSpc>
              <a:buFont typeface="Wingdings" pitchFamily="2" charset="2"/>
              <a:buNone/>
            </a:pPr>
            <a:r>
              <a:rPr lang="en-US" sz="2000" dirty="0" smtClean="0">
                <a:sym typeface="Wingdings" pitchFamily="2" charset="2"/>
              </a:rPr>
              <a:t>	The NOP instruction can be used to increase the delay of a delay loop.</a:t>
            </a:r>
          </a:p>
          <a:p>
            <a:pPr marL="609600" indent="-609600">
              <a:lnSpc>
                <a:spcPct val="80000"/>
              </a:lnSpc>
              <a:buFont typeface="Wingdings" pitchFamily="2" charset="2"/>
              <a:buNone/>
            </a:pPr>
            <a:r>
              <a:rPr lang="en-US" sz="2000" dirty="0" smtClean="0">
                <a:sym typeface="Wingdings" pitchFamily="2" charset="2"/>
              </a:rPr>
              <a:t>	When hand coding, a NOP can also be used to hold a place in a program for instruction that will be added later.</a:t>
            </a:r>
          </a:p>
          <a:p>
            <a:pPr marL="609600" indent="-609600">
              <a:lnSpc>
                <a:spcPct val="80000"/>
              </a:lnSpc>
              <a:buFont typeface="Wingdings" pitchFamily="2" charset="2"/>
              <a:buNone/>
            </a:pPr>
            <a:endParaRPr lang="en-US" sz="2000" dirty="0" smtClean="0">
              <a:sym typeface="Wingdings" pitchFamily="2" charset="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85800" y="228600"/>
            <a:ext cx="7772400" cy="838200"/>
          </a:xfrm>
        </p:spPr>
        <p:txBody>
          <a:bodyPr>
            <a:normAutofit fontScale="90000"/>
          </a:bodyPr>
          <a:lstStyle/>
          <a:p>
            <a:pPr fontAlgn="auto">
              <a:spcAft>
                <a:spcPts val="0"/>
              </a:spcAft>
              <a:defRPr/>
            </a:pPr>
            <a:r>
              <a:rPr lang="en-US" sz="2800" smtClean="0"/>
              <a:t>Processor Control Instructions</a:t>
            </a:r>
            <a:br>
              <a:rPr lang="en-US" sz="2800" smtClean="0"/>
            </a:br>
            <a:r>
              <a:rPr lang="en-US" sz="2400" smtClean="0"/>
              <a:t>Machine control instructions</a:t>
            </a:r>
          </a:p>
        </p:txBody>
      </p:sp>
      <p:sp>
        <p:nvSpPr>
          <p:cNvPr id="7680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2707" name="Slide Number Placeholder 5"/>
          <p:cNvSpPr>
            <a:spLocks noGrp="1"/>
          </p:cNvSpPr>
          <p:nvPr>
            <p:ph type="sldNum" sz="quarter" idx="12"/>
          </p:nvPr>
        </p:nvSpPr>
        <p:spPr>
          <a:noFill/>
        </p:spPr>
        <p:txBody>
          <a:bodyPr/>
          <a:lstStyle/>
          <a:p>
            <a:pPr>
              <a:defRPr/>
            </a:pPr>
            <a:fld id="{714483B7-7363-4225-996B-1F3FE6C5D899}" type="slidenum">
              <a:rPr lang="en-US"/>
              <a:pPr>
                <a:defRPr/>
              </a:pPr>
              <a:t>81</a:t>
            </a:fld>
            <a:endParaRPr lang="en-US"/>
          </a:p>
        </p:txBody>
      </p:sp>
      <p:sp>
        <p:nvSpPr>
          <p:cNvPr id="229379" name="Rectangle 3"/>
          <p:cNvSpPr>
            <a:spLocks noGrp="1" noChangeArrowheads="1"/>
          </p:cNvSpPr>
          <p:nvPr>
            <p:ph sz="quarter" idx="1"/>
          </p:nvPr>
        </p:nvSpPr>
        <p:spPr>
          <a:xfrm>
            <a:off x="457200" y="1143000"/>
            <a:ext cx="8382000" cy="5257800"/>
          </a:xfrm>
        </p:spPr>
        <p:txBody>
          <a:bodyPr/>
          <a:lstStyle/>
          <a:p>
            <a:pPr marL="609600" indent="-609600">
              <a:lnSpc>
                <a:spcPct val="80000"/>
              </a:lnSpc>
              <a:buFont typeface="Wingdings" pitchFamily="2" charset="2"/>
              <a:buChar char="Ø"/>
            </a:pPr>
            <a:r>
              <a:rPr lang="en-US" sz="2000" b="1" dirty="0" smtClean="0">
                <a:solidFill>
                  <a:srgbClr val="0070C0"/>
                </a:solidFill>
                <a:sym typeface="Wingdings" pitchFamily="2" charset="2"/>
              </a:rPr>
              <a:t>ESC : Escape</a:t>
            </a:r>
          </a:p>
          <a:p>
            <a:pPr marL="609600" indent="-609600">
              <a:lnSpc>
                <a:spcPct val="80000"/>
              </a:lnSpc>
              <a:buFont typeface="Wingdings" pitchFamily="2" charset="2"/>
              <a:buNone/>
            </a:pPr>
            <a:r>
              <a:rPr lang="en-US" sz="2000" dirty="0" smtClean="0">
                <a:sym typeface="Wingdings" pitchFamily="2" charset="2"/>
              </a:rPr>
              <a:t>	ESC </a:t>
            </a:r>
            <a:r>
              <a:rPr lang="en-US" sz="2000" dirty="0" err="1" smtClean="0">
                <a:sym typeface="Wingdings" pitchFamily="2" charset="2"/>
              </a:rPr>
              <a:t>opcode</a:t>
            </a:r>
            <a:r>
              <a:rPr lang="en-US" sz="2000" dirty="0" smtClean="0">
                <a:sym typeface="Wingdings" pitchFamily="2" charset="2"/>
              </a:rPr>
              <a:t>, </a:t>
            </a:r>
            <a:r>
              <a:rPr lang="en-US" sz="2000" dirty="0" err="1" smtClean="0">
                <a:sym typeface="Wingdings" pitchFamily="2" charset="2"/>
              </a:rPr>
              <a:t>Mem</a:t>
            </a:r>
            <a:r>
              <a:rPr lang="en-US" sz="2000" dirty="0" smtClean="0">
                <a:sym typeface="Wingdings" pitchFamily="2" charset="2"/>
              </a:rPr>
              <a:t>. / Reg.</a:t>
            </a:r>
          </a:p>
          <a:p>
            <a:pPr marL="609600" indent="-609600">
              <a:lnSpc>
                <a:spcPct val="80000"/>
              </a:lnSpc>
              <a:buFont typeface="Wingdings" pitchFamily="2" charset="2"/>
              <a:buNone/>
            </a:pPr>
            <a:r>
              <a:rPr lang="en-US" sz="2000" dirty="0" smtClean="0">
                <a:sym typeface="Wingdings" pitchFamily="2" charset="2"/>
              </a:rPr>
              <a:t>	This instruction is used to pass instructions to a coprocessor , such as the 8087 math coprocessor which shares the address and data bus with 8086</a:t>
            </a:r>
          </a:p>
          <a:p>
            <a:pPr marL="609600" indent="-609600">
              <a:lnSpc>
                <a:spcPct val="80000"/>
              </a:lnSpc>
              <a:buFont typeface="Wingdings" pitchFamily="2" charset="2"/>
              <a:buNone/>
            </a:pPr>
            <a:r>
              <a:rPr lang="en-US" sz="2000" dirty="0" smtClean="0">
                <a:sym typeface="Wingdings" pitchFamily="2" charset="2"/>
              </a:rPr>
              <a:t>	Instructions for coprocessor are represented by a 6-bit code embedded in the escape instruction.</a:t>
            </a:r>
          </a:p>
          <a:p>
            <a:pPr marL="609600" indent="-609600">
              <a:lnSpc>
                <a:spcPct val="80000"/>
              </a:lnSpc>
              <a:buFont typeface="Wingdings" pitchFamily="2" charset="2"/>
              <a:buNone/>
            </a:pPr>
            <a:r>
              <a:rPr lang="en-US" sz="2000" dirty="0" smtClean="0">
                <a:sym typeface="Wingdings" pitchFamily="2" charset="2"/>
              </a:rPr>
              <a:t>	As 8086 fetches the instructions bytes, the coprocessor also catches these bytes from the data bus and puts them in its queue , but treats all the normal 8086 instructions as NOPs and when ESC instruction is fetched by 8086, the coprocessor decodes the instruction and carries out the action specified by the 6-bit code in the instruction.</a:t>
            </a:r>
          </a:p>
          <a:p>
            <a:pPr marL="609600" indent="-609600">
              <a:lnSpc>
                <a:spcPct val="80000"/>
              </a:lnSpc>
              <a:buFont typeface="Wingdings" pitchFamily="2" charset="2"/>
              <a:buNone/>
            </a:pPr>
            <a:r>
              <a:rPr lang="en-US" sz="2000" dirty="0" smtClean="0">
                <a:sym typeface="Wingdings" pitchFamily="2" charset="2"/>
              </a:rPr>
              <a:t>	In most cases 8086 treats the ESC instruction as NOP but in some cases 8086 will access a data item in memory for the coprocessor.</a:t>
            </a:r>
          </a:p>
          <a:p>
            <a:pPr marL="609600" indent="-609600">
              <a:lnSpc>
                <a:spcPct val="80000"/>
              </a:lnSpc>
              <a:buFont typeface="Wingdings" pitchFamily="2" charset="2"/>
              <a:buNone/>
            </a:pPr>
            <a:r>
              <a:rPr lang="en-US" sz="2000" dirty="0" smtClean="0">
                <a:sym typeface="Wingdings" pitchFamily="2" charset="2"/>
              </a:rPr>
              <a:t>	For ESC </a:t>
            </a:r>
            <a:r>
              <a:rPr lang="en-US" sz="2000" dirty="0" err="1" smtClean="0">
                <a:sym typeface="Wingdings" pitchFamily="2" charset="2"/>
              </a:rPr>
              <a:t>opcode</a:t>
            </a:r>
            <a:r>
              <a:rPr lang="en-US" sz="2000" dirty="0" smtClean="0">
                <a:sym typeface="Wingdings" pitchFamily="2" charset="2"/>
              </a:rPr>
              <a:t>, </a:t>
            </a:r>
            <a:r>
              <a:rPr lang="en-US" sz="2000" dirty="0" err="1" smtClean="0">
                <a:sym typeface="Wingdings" pitchFamily="2" charset="2"/>
              </a:rPr>
              <a:t>Mem</a:t>
            </a:r>
            <a:r>
              <a:rPr lang="en-US" sz="2000" dirty="0" smtClean="0">
                <a:sym typeface="Wingdings" pitchFamily="2" charset="2"/>
              </a:rPr>
              <a:t> format the data is accessed by 8087 from memory </a:t>
            </a:r>
          </a:p>
          <a:p>
            <a:pPr marL="609600" indent="-609600">
              <a:lnSpc>
                <a:spcPct val="80000"/>
              </a:lnSpc>
              <a:buFont typeface="Wingdings" pitchFamily="2" charset="2"/>
              <a:buNone/>
            </a:pPr>
            <a:r>
              <a:rPr lang="en-US" sz="2000" dirty="0" smtClean="0">
                <a:sym typeface="Wingdings" pitchFamily="2" charset="2"/>
              </a:rPr>
              <a:t>	For ESC </a:t>
            </a:r>
            <a:r>
              <a:rPr lang="en-US" sz="2000" dirty="0" err="1" smtClean="0">
                <a:sym typeface="Wingdings" pitchFamily="2" charset="2"/>
              </a:rPr>
              <a:t>opcode</a:t>
            </a:r>
            <a:r>
              <a:rPr lang="en-US" sz="2000" dirty="0" smtClean="0">
                <a:sym typeface="Wingdings" pitchFamily="2" charset="2"/>
              </a:rPr>
              <a:t>, </a:t>
            </a:r>
            <a:r>
              <a:rPr lang="en-US" sz="2000" dirty="0" err="1" smtClean="0">
                <a:sym typeface="Wingdings" pitchFamily="2" charset="2"/>
              </a:rPr>
              <a:t>Mem</a:t>
            </a:r>
            <a:r>
              <a:rPr lang="en-US" sz="2000" dirty="0" smtClean="0">
                <a:sym typeface="Wingdings" pitchFamily="2" charset="2"/>
              </a:rPr>
              <a:t> format the data is accessed by 8087 from 8086 register specified in the instruction. </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228600"/>
            <a:ext cx="7772400" cy="838200"/>
          </a:xfrm>
        </p:spPr>
        <p:txBody>
          <a:bodyPr>
            <a:normAutofit fontScale="90000"/>
          </a:bodyPr>
          <a:lstStyle/>
          <a:p>
            <a:pPr fontAlgn="auto">
              <a:spcAft>
                <a:spcPts val="0"/>
              </a:spcAft>
              <a:defRPr/>
            </a:pPr>
            <a:r>
              <a:rPr lang="en-US" sz="2800" dirty="0" smtClean="0"/>
              <a:t>Processor Control Instructions</a:t>
            </a:r>
            <a:br>
              <a:rPr lang="en-US" sz="2800" dirty="0" smtClean="0"/>
            </a:br>
            <a:r>
              <a:rPr lang="en-US" sz="2400" dirty="0" smtClean="0"/>
              <a:t>Machine control instructions</a:t>
            </a:r>
          </a:p>
        </p:txBody>
      </p:sp>
      <p:sp>
        <p:nvSpPr>
          <p:cNvPr id="7782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3731" name="Slide Number Placeholder 5"/>
          <p:cNvSpPr>
            <a:spLocks noGrp="1"/>
          </p:cNvSpPr>
          <p:nvPr>
            <p:ph type="sldNum" sz="quarter" idx="12"/>
          </p:nvPr>
        </p:nvSpPr>
        <p:spPr>
          <a:noFill/>
        </p:spPr>
        <p:txBody>
          <a:bodyPr/>
          <a:lstStyle/>
          <a:p>
            <a:pPr>
              <a:defRPr/>
            </a:pPr>
            <a:fld id="{8BC08527-5B9A-415A-AE19-0EA70E08B81C}" type="slidenum">
              <a:rPr lang="en-US"/>
              <a:pPr>
                <a:defRPr/>
              </a:pPr>
              <a:t>82</a:t>
            </a:fld>
            <a:endParaRPr lang="en-US"/>
          </a:p>
        </p:txBody>
      </p:sp>
      <p:sp>
        <p:nvSpPr>
          <p:cNvPr id="231427" name="Rectangle 3"/>
          <p:cNvSpPr>
            <a:spLocks noGrp="1" noChangeArrowheads="1"/>
          </p:cNvSpPr>
          <p:nvPr>
            <p:ph sz="quarter" idx="1"/>
          </p:nvPr>
        </p:nvSpPr>
        <p:spPr>
          <a:xfrm>
            <a:off x="457200" y="1143000"/>
            <a:ext cx="8382000" cy="5257800"/>
          </a:xfrm>
        </p:spPr>
        <p:txBody>
          <a:bodyPr/>
          <a:lstStyle/>
          <a:p>
            <a:pPr marL="609600" indent="-609600">
              <a:lnSpc>
                <a:spcPct val="80000"/>
              </a:lnSpc>
              <a:buFont typeface="Wingdings" pitchFamily="2" charset="2"/>
              <a:buChar char="Ø"/>
            </a:pPr>
            <a:r>
              <a:rPr lang="en-US" sz="2000" b="1" dirty="0" smtClean="0">
                <a:solidFill>
                  <a:srgbClr val="0070C0"/>
                </a:solidFill>
                <a:sym typeface="Wingdings" pitchFamily="2" charset="2"/>
              </a:rPr>
              <a:t>LOCK : Assert Bus Lock signal</a:t>
            </a:r>
          </a:p>
          <a:p>
            <a:pPr marL="609600" indent="-609600">
              <a:lnSpc>
                <a:spcPct val="80000"/>
              </a:lnSpc>
              <a:buFont typeface="Wingdings" pitchFamily="2" charset="2"/>
              <a:buNone/>
            </a:pPr>
            <a:r>
              <a:rPr lang="en-US" sz="2000" dirty="0" smtClean="0">
                <a:sym typeface="Wingdings" pitchFamily="2" charset="2"/>
              </a:rPr>
              <a:t>	The LOCK is used as a prefix to a critical instruction which has to be executed without any disturbances to system bus from other bus masters.</a:t>
            </a:r>
          </a:p>
          <a:p>
            <a:pPr marL="609600" indent="-609600">
              <a:lnSpc>
                <a:spcPct val="80000"/>
              </a:lnSpc>
              <a:buFont typeface="Wingdings" pitchFamily="2" charset="2"/>
              <a:buNone/>
            </a:pPr>
            <a:r>
              <a:rPr lang="en-US" sz="2000" dirty="0" smtClean="0">
                <a:sym typeface="Wingdings" pitchFamily="2" charset="2"/>
              </a:rPr>
              <a:t>	When LOCK prefix is used in an instruction then during execution of this instruction the lock prefix ensures that the shared system resources are not taken over by other bus masters in the middle of the critical instruction execution. </a:t>
            </a:r>
          </a:p>
          <a:p>
            <a:pPr marL="609600" indent="-609600">
              <a:lnSpc>
                <a:spcPct val="80000"/>
              </a:lnSpc>
              <a:buFont typeface="Wingdings" pitchFamily="2" charset="2"/>
              <a:buNone/>
            </a:pPr>
            <a:r>
              <a:rPr lang="en-US" sz="2000" dirty="0" smtClean="0">
                <a:sym typeface="Wingdings" pitchFamily="2" charset="2"/>
              </a:rPr>
              <a:t>	When an instruction with LOCK prefix is executed the 8086 will assert its bus lock signal </a:t>
            </a:r>
            <a:r>
              <a:rPr lang="en-US" sz="2000" dirty="0" err="1" smtClean="0">
                <a:sym typeface="Wingdings" pitchFamily="2" charset="2"/>
              </a:rPr>
              <a:t>output.This</a:t>
            </a:r>
            <a:r>
              <a:rPr lang="en-US" sz="2000" dirty="0" smtClean="0">
                <a:sym typeface="Wingdings" pitchFamily="2" charset="2"/>
              </a:rPr>
              <a:t> signal is connected to an external bus controller device, which then prevents any other processor from taking over the system bus</a:t>
            </a:r>
          </a:p>
          <a:p>
            <a:pPr marL="609600" indent="-609600">
              <a:lnSpc>
                <a:spcPct val="80000"/>
              </a:lnSpc>
              <a:buFont typeface="Wingdings" pitchFamily="2" charset="2"/>
              <a:buNone/>
            </a:pPr>
            <a:r>
              <a:rPr lang="en-US" sz="2000" dirty="0" smtClean="0">
                <a:sym typeface="Wingdings" pitchFamily="2" charset="2"/>
              </a:rPr>
              <a:t>	LOCK affects no flags.</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a:xfrm>
            <a:off x="762000" y="228600"/>
            <a:ext cx="7772400" cy="457200"/>
          </a:xfrm>
        </p:spPr>
        <p:txBody>
          <a:bodyPr>
            <a:normAutofit fontScale="90000"/>
          </a:bodyPr>
          <a:lstStyle/>
          <a:p>
            <a:pPr fontAlgn="auto">
              <a:spcAft>
                <a:spcPts val="0"/>
              </a:spcAft>
              <a:defRPr/>
            </a:pPr>
            <a:r>
              <a:rPr lang="en-US" sz="2800" smtClean="0"/>
              <a:t>Program execution transfer instructions</a:t>
            </a:r>
          </a:p>
        </p:txBody>
      </p:sp>
      <p:sp>
        <p:nvSpPr>
          <p:cNvPr id="7885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4755" name="Slide Number Placeholder 5"/>
          <p:cNvSpPr>
            <a:spLocks noGrp="1"/>
          </p:cNvSpPr>
          <p:nvPr>
            <p:ph type="sldNum" sz="quarter" idx="12"/>
          </p:nvPr>
        </p:nvSpPr>
        <p:spPr>
          <a:noFill/>
        </p:spPr>
        <p:txBody>
          <a:bodyPr/>
          <a:lstStyle/>
          <a:p>
            <a:pPr>
              <a:defRPr/>
            </a:pPr>
            <a:fld id="{9A254C4A-E337-40AE-8FC1-8172925DC07A}" type="slidenum">
              <a:rPr lang="en-US"/>
              <a:pPr>
                <a:defRPr/>
              </a:pPr>
              <a:t>83</a:t>
            </a:fld>
            <a:endParaRPr lang="en-US"/>
          </a:p>
        </p:txBody>
      </p:sp>
      <p:sp>
        <p:nvSpPr>
          <p:cNvPr id="78853" name="Rectangle 3"/>
          <p:cNvSpPr>
            <a:spLocks noGrp="1" noChangeArrowheads="1"/>
          </p:cNvSpPr>
          <p:nvPr>
            <p:ph sz="quarter" idx="1"/>
          </p:nvPr>
        </p:nvSpPr>
        <p:spPr>
          <a:xfrm>
            <a:off x="533400" y="762000"/>
            <a:ext cx="8229600" cy="5562600"/>
          </a:xfrm>
        </p:spPr>
        <p:txBody>
          <a:bodyPr/>
          <a:lstStyle/>
          <a:p>
            <a:pPr>
              <a:buFont typeface="Wingdings" pitchFamily="2" charset="2"/>
              <a:buChar char="Ø"/>
            </a:pPr>
            <a:r>
              <a:rPr lang="en-US" sz="2000" smtClean="0"/>
              <a:t>The control transfer group consists of call, jump, loop and software interrupt instructions.</a:t>
            </a:r>
          </a:p>
          <a:p>
            <a:pPr>
              <a:buFont typeface="Wingdings" pitchFamily="2" charset="2"/>
              <a:buChar char="Ø"/>
            </a:pPr>
            <a:r>
              <a:rPr lang="en-US" sz="2000" smtClean="0"/>
              <a:t>Normally a program is executed sequentially( i.e., the program instructions are executed one after the other), when a branch instruction is encountered the program execution control is transferred to the specified destination or target instructions. The transfer of program execution control is done either by changing the content of IP or by changing the contents of IP and CS.</a:t>
            </a:r>
          </a:p>
          <a:p>
            <a:pPr>
              <a:buFont typeface="Wingdings" pitchFamily="2" charset="2"/>
              <a:buChar char="Ø"/>
            </a:pPr>
            <a:r>
              <a:rPr lang="en-US" sz="2000" smtClean="0"/>
              <a:t>When the content of IP alone is modified, the program control branches to new memory location in the same segment.</a:t>
            </a:r>
          </a:p>
          <a:p>
            <a:pPr>
              <a:buFont typeface="Wingdings" pitchFamily="2" charset="2"/>
              <a:buChar char="Ø"/>
            </a:pPr>
            <a:r>
              <a:rPr lang="en-US" sz="2000" smtClean="0"/>
              <a:t>When the contents of IP and CS are modified, the program control branches to new memory location in another memory segment.</a:t>
            </a:r>
          </a:p>
          <a:p>
            <a:pPr>
              <a:buFont typeface="Wingdings" pitchFamily="2" charset="2"/>
              <a:buChar char="Ø"/>
            </a:pPr>
            <a:r>
              <a:rPr lang="en-US" sz="2000" smtClean="0"/>
              <a:t>The control transfer instructions do not affect the flags of 8086.</a:t>
            </a:r>
          </a:p>
          <a:p>
            <a:pPr>
              <a:buFont typeface="Wingdings" pitchFamily="2" charset="2"/>
              <a:buChar char="Ø"/>
            </a:pPr>
            <a:r>
              <a:rPr lang="en-US" sz="2000" smtClean="0"/>
              <a:t>The jump and loop instructions can be classified into conditional and unconditional instructions.</a:t>
            </a:r>
          </a:p>
          <a:p>
            <a:pPr>
              <a:buFont typeface="Wingdings" pitchFamily="2" charset="2"/>
              <a:buChar char="Ø"/>
            </a:pPr>
            <a:r>
              <a:rPr lang="en-US" sz="2000" smtClean="0"/>
              <a:t>In conditional instructions, the status of one or more flags are checked and control transfer takes place only if the specified condition is satisfied. </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762000" y="228600"/>
            <a:ext cx="7772400" cy="457200"/>
          </a:xfrm>
        </p:spPr>
        <p:txBody>
          <a:bodyPr>
            <a:normAutofit fontScale="90000"/>
          </a:bodyPr>
          <a:lstStyle/>
          <a:p>
            <a:pPr algn="ctr" fontAlgn="auto">
              <a:spcAft>
                <a:spcPts val="0"/>
              </a:spcAft>
              <a:defRPr/>
            </a:pPr>
            <a:r>
              <a:rPr lang="en-US" sz="2800" dirty="0" smtClean="0">
                <a:solidFill>
                  <a:srgbClr val="00B0F0"/>
                </a:solidFill>
              </a:rPr>
              <a:t>Program execution transfer instructions</a:t>
            </a:r>
          </a:p>
        </p:txBody>
      </p:sp>
      <p:sp>
        <p:nvSpPr>
          <p:cNvPr id="7987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5779" name="Slide Number Placeholder 5"/>
          <p:cNvSpPr>
            <a:spLocks noGrp="1"/>
          </p:cNvSpPr>
          <p:nvPr>
            <p:ph type="sldNum" sz="quarter" idx="12"/>
          </p:nvPr>
        </p:nvSpPr>
        <p:spPr>
          <a:noFill/>
        </p:spPr>
        <p:txBody>
          <a:bodyPr/>
          <a:lstStyle/>
          <a:p>
            <a:pPr>
              <a:defRPr/>
            </a:pPr>
            <a:fld id="{1252D354-5EBF-4FAF-80B8-E46C01BA876C}" type="slidenum">
              <a:rPr lang="en-US"/>
              <a:pPr>
                <a:defRPr/>
              </a:pPr>
              <a:t>84</a:t>
            </a:fld>
            <a:endParaRPr lang="en-US"/>
          </a:p>
        </p:txBody>
      </p:sp>
      <p:sp>
        <p:nvSpPr>
          <p:cNvPr id="79877" name="Rectangle 3"/>
          <p:cNvSpPr>
            <a:spLocks noGrp="1" noChangeArrowheads="1"/>
          </p:cNvSpPr>
          <p:nvPr>
            <p:ph sz="quarter" idx="1"/>
          </p:nvPr>
        </p:nvSpPr>
        <p:spPr>
          <a:xfrm>
            <a:off x="533400" y="762000"/>
            <a:ext cx="8229600" cy="5562600"/>
          </a:xfrm>
        </p:spPr>
        <p:txBody>
          <a:bodyPr/>
          <a:lstStyle/>
          <a:p>
            <a:pPr>
              <a:buFont typeface="Wingdings" pitchFamily="2" charset="2"/>
              <a:buChar char="Ø"/>
            </a:pPr>
            <a:r>
              <a:rPr lang="en-US" sz="2000" dirty="0" smtClean="0"/>
              <a:t>The program execution transfer instructions can be categorized as:</a:t>
            </a:r>
          </a:p>
          <a:p>
            <a:pPr lvl="1">
              <a:buSzPct val="50000"/>
              <a:buFont typeface="Wingdings" pitchFamily="2" charset="2"/>
              <a:buChar char="Ì"/>
            </a:pPr>
            <a:r>
              <a:rPr lang="en-US" sz="2000" b="1" dirty="0" smtClean="0">
                <a:solidFill>
                  <a:srgbClr val="FF6600"/>
                </a:solidFill>
              </a:rPr>
              <a:t>Unconditional transfer instructions</a:t>
            </a:r>
          </a:p>
          <a:p>
            <a:pPr lvl="1">
              <a:buSzPct val="50000"/>
              <a:buFont typeface="Wingdings" pitchFamily="2" charset="2"/>
              <a:buChar char="Ì"/>
            </a:pPr>
            <a:r>
              <a:rPr lang="en-US" sz="2000" b="1" dirty="0" smtClean="0">
                <a:solidFill>
                  <a:srgbClr val="FF6600"/>
                </a:solidFill>
              </a:rPr>
              <a:t>Conditional transfer instructions</a:t>
            </a:r>
          </a:p>
          <a:p>
            <a:pPr lvl="1">
              <a:buSzPct val="50000"/>
              <a:buFont typeface="Wingdings" pitchFamily="2" charset="2"/>
              <a:buChar char="Ì"/>
            </a:pPr>
            <a:r>
              <a:rPr lang="en-US" sz="2000" b="1" dirty="0" smtClean="0">
                <a:solidFill>
                  <a:srgbClr val="FF6600"/>
                </a:solidFill>
              </a:rPr>
              <a:t>Iteration control instructions</a:t>
            </a:r>
          </a:p>
          <a:p>
            <a:pPr lvl="1">
              <a:buSzPct val="50000"/>
              <a:buFont typeface="Wingdings" pitchFamily="2" charset="2"/>
              <a:buChar char="Ì"/>
            </a:pPr>
            <a:r>
              <a:rPr lang="en-US" sz="2000" b="1" dirty="0" smtClean="0">
                <a:solidFill>
                  <a:srgbClr val="FF6600"/>
                </a:solidFill>
              </a:rPr>
              <a:t>Software interrupt instructions</a:t>
            </a:r>
          </a:p>
          <a:p>
            <a:pPr>
              <a:buFont typeface="Wingdings" pitchFamily="2" charset="2"/>
              <a:buChar char="Ø"/>
            </a:pPr>
            <a:r>
              <a:rPr lang="en-US" sz="2000" dirty="0" smtClean="0">
                <a:solidFill>
                  <a:schemeClr val="accent2"/>
                </a:solidFill>
              </a:rPr>
              <a:t>Unconditional transfer instructions:</a:t>
            </a:r>
          </a:p>
          <a:p>
            <a:pPr>
              <a:buFont typeface="Wingdings" pitchFamily="2" charset="2"/>
              <a:buNone/>
            </a:pPr>
            <a:r>
              <a:rPr lang="en-US" sz="2000" dirty="0" smtClean="0"/>
              <a:t>	CALL</a:t>
            </a:r>
          </a:p>
          <a:p>
            <a:pPr>
              <a:buFont typeface="Wingdings" pitchFamily="2" charset="2"/>
              <a:buNone/>
            </a:pPr>
            <a:r>
              <a:rPr lang="en-US" sz="2000" dirty="0" smtClean="0"/>
              <a:t>	RET</a:t>
            </a:r>
          </a:p>
          <a:p>
            <a:pPr>
              <a:buFont typeface="Wingdings" pitchFamily="2" charset="2"/>
              <a:buNone/>
            </a:pPr>
            <a:r>
              <a:rPr lang="en-US" sz="2000" dirty="0" smtClean="0"/>
              <a:t>	JMP	</a:t>
            </a:r>
          </a:p>
          <a:p>
            <a:pPr>
              <a:buFont typeface="Wingdings" pitchFamily="2" charset="2"/>
              <a:buChar char="Ø"/>
            </a:pPr>
            <a:r>
              <a:rPr lang="en-US" sz="2000" b="1" dirty="0" smtClean="0">
                <a:solidFill>
                  <a:srgbClr val="0070C0"/>
                </a:solidFill>
              </a:rPr>
              <a:t>CALL : Unconditional Call</a:t>
            </a:r>
          </a:p>
          <a:p>
            <a:pPr>
              <a:buFont typeface="Wingdings" pitchFamily="2" charset="2"/>
              <a:buNone/>
            </a:pPr>
            <a:r>
              <a:rPr lang="en-US" sz="2000" dirty="0" smtClean="0"/>
              <a:t>	The CALL instructions transfer control to a subprogram or subroutine or a procedure after saving return address in the stack memory.</a:t>
            </a:r>
          </a:p>
          <a:p>
            <a:pPr>
              <a:buFont typeface="Wingdings" pitchFamily="2" charset="2"/>
              <a:buNone/>
            </a:pPr>
            <a:r>
              <a:rPr lang="en-US" sz="2000" dirty="0" smtClean="0"/>
              <a:t>	There are two types of CALL instructions:</a:t>
            </a:r>
          </a:p>
          <a:p>
            <a:pPr>
              <a:buFont typeface="Wingdings" pitchFamily="2" charset="2"/>
              <a:buNone/>
            </a:pPr>
            <a:r>
              <a:rPr lang="en-US" sz="2000" dirty="0" smtClean="0"/>
              <a:t>		Intra-segment or near call </a:t>
            </a:r>
          </a:p>
          <a:p>
            <a:pPr>
              <a:buFont typeface="Wingdings" pitchFamily="2" charset="2"/>
              <a:buNone/>
            </a:pPr>
            <a:r>
              <a:rPr lang="en-US" sz="2000" dirty="0" smtClean="0"/>
              <a:t>		Inter-segment or far call  </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762000" y="228600"/>
            <a:ext cx="7772400" cy="914400"/>
          </a:xfrm>
        </p:spPr>
        <p:txBody>
          <a:bodyPr>
            <a:normAutofit fontScale="90000"/>
          </a:bodyPr>
          <a:lstStyle/>
          <a:p>
            <a:pPr algn="ctr" fontAlgn="auto">
              <a:spcAft>
                <a:spcPts val="0"/>
              </a:spcAft>
              <a:defRPr/>
            </a:pPr>
            <a:r>
              <a:rPr lang="en-US" sz="2800" b="1" dirty="0" smtClean="0">
                <a:solidFill>
                  <a:srgbClr val="00B0F0"/>
                </a:solidFill>
              </a:rPr>
              <a:t>Program execution transfer instructions</a:t>
            </a:r>
            <a:br>
              <a:rPr lang="en-US" sz="2800" b="1" dirty="0" smtClean="0">
                <a:solidFill>
                  <a:srgbClr val="00B0F0"/>
                </a:solidFill>
              </a:rPr>
            </a:br>
            <a:r>
              <a:rPr lang="en-US" sz="2400" b="1" dirty="0" smtClean="0">
                <a:solidFill>
                  <a:srgbClr val="00B0F0"/>
                </a:solidFill>
              </a:rPr>
              <a:t>Unconditional transfer instructions</a:t>
            </a:r>
          </a:p>
        </p:txBody>
      </p:sp>
      <p:sp>
        <p:nvSpPr>
          <p:cNvPr id="8089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6803" name="Slide Number Placeholder 5"/>
          <p:cNvSpPr>
            <a:spLocks noGrp="1"/>
          </p:cNvSpPr>
          <p:nvPr>
            <p:ph type="sldNum" sz="quarter" idx="12"/>
          </p:nvPr>
        </p:nvSpPr>
        <p:spPr>
          <a:noFill/>
        </p:spPr>
        <p:txBody>
          <a:bodyPr/>
          <a:lstStyle/>
          <a:p>
            <a:pPr>
              <a:defRPr/>
            </a:pPr>
            <a:fld id="{163D9AB3-2034-4706-8BBF-7446F2EE9ACE}" type="slidenum">
              <a:rPr lang="en-US"/>
              <a:pPr>
                <a:defRPr/>
              </a:pPr>
              <a:t>85</a:t>
            </a:fld>
            <a:endParaRPr lang="en-US"/>
          </a:p>
        </p:txBody>
      </p:sp>
      <p:sp>
        <p:nvSpPr>
          <p:cNvPr id="80901" name="Rectangle 3"/>
          <p:cNvSpPr>
            <a:spLocks noGrp="1" noChangeArrowheads="1"/>
          </p:cNvSpPr>
          <p:nvPr>
            <p:ph sz="quarter" idx="1"/>
          </p:nvPr>
        </p:nvSpPr>
        <p:spPr>
          <a:xfrm>
            <a:off x="533400" y="1219200"/>
            <a:ext cx="8229600" cy="5181600"/>
          </a:xfrm>
        </p:spPr>
        <p:txBody>
          <a:bodyPr/>
          <a:lstStyle/>
          <a:p>
            <a:pPr>
              <a:buFont typeface="Wingdings" pitchFamily="2" charset="2"/>
              <a:buChar char="Ø"/>
            </a:pPr>
            <a:endParaRPr lang="en-US" sz="2000" smtClean="0"/>
          </a:p>
          <a:p>
            <a:pPr>
              <a:buFont typeface="Wingdings" pitchFamily="2" charset="2"/>
              <a:buChar char="Ø"/>
            </a:pPr>
            <a:r>
              <a:rPr lang="en-US" sz="2800" smtClean="0"/>
              <a:t>A near call refers to calling a procedure stored in the same code segment memory in which main program( or calling program) resides.</a:t>
            </a:r>
          </a:p>
          <a:p>
            <a:pPr>
              <a:buFont typeface="Wingdings" pitchFamily="2" charset="2"/>
              <a:buChar char="Ø"/>
            </a:pPr>
            <a:r>
              <a:rPr lang="en-US" sz="2800" smtClean="0"/>
              <a:t>A far call refers to calling a procedure stored in different code segment memory than that of main program.</a:t>
            </a:r>
          </a:p>
          <a:p>
            <a:pPr>
              <a:buFont typeface="Wingdings" pitchFamily="2" charset="2"/>
              <a:buChar char="Ø"/>
            </a:pPr>
            <a:r>
              <a:rPr lang="en-US" sz="2800" smtClean="0"/>
              <a:t>While executing near call, the content of IP alone is pushed to stack. While executing far call the contents of  CS and IP are pushed to stack.</a:t>
            </a:r>
          </a:p>
          <a:p>
            <a:pPr>
              <a:buFont typeface="Wingdings" pitchFamily="2" charset="2"/>
              <a:buNone/>
            </a:pPr>
            <a:endParaRPr lang="en-US" sz="2800" smtClean="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7827" name="Slide Number Placeholder 5"/>
          <p:cNvSpPr>
            <a:spLocks noGrp="1"/>
          </p:cNvSpPr>
          <p:nvPr>
            <p:ph type="sldNum" sz="quarter" idx="12"/>
          </p:nvPr>
        </p:nvSpPr>
        <p:spPr>
          <a:noFill/>
        </p:spPr>
        <p:txBody>
          <a:bodyPr/>
          <a:lstStyle/>
          <a:p>
            <a:pPr>
              <a:defRPr/>
            </a:pPr>
            <a:fld id="{BE5722F4-19E6-4DDF-BD02-576A0A9B4E55}" type="slidenum">
              <a:rPr lang="en-US"/>
              <a:pPr>
                <a:defRPr/>
              </a:pPr>
              <a:t>86</a:t>
            </a:fld>
            <a:endParaRPr lang="en-US"/>
          </a:p>
        </p:txBody>
      </p:sp>
      <p:sp>
        <p:nvSpPr>
          <p:cNvPr id="81925" name="Rectangle 3"/>
          <p:cNvSpPr>
            <a:spLocks noGrp="1" noChangeArrowheads="1"/>
          </p:cNvSpPr>
          <p:nvPr>
            <p:ph sz="quarter" idx="1"/>
          </p:nvPr>
        </p:nvSpPr>
        <p:spPr>
          <a:xfrm>
            <a:off x="533400" y="1371600"/>
            <a:ext cx="8229600" cy="4953000"/>
          </a:xfrm>
        </p:spPr>
        <p:txBody>
          <a:bodyPr/>
          <a:lstStyle/>
          <a:p>
            <a:pPr>
              <a:buFont typeface="Wingdings" pitchFamily="2" charset="2"/>
              <a:buChar char="Ø"/>
            </a:pPr>
            <a:r>
              <a:rPr lang="en-US" sz="2000" b="1" dirty="0" smtClean="0">
                <a:solidFill>
                  <a:srgbClr val="0070C0"/>
                </a:solidFill>
              </a:rPr>
              <a:t>Direct near call:</a:t>
            </a:r>
          </a:p>
          <a:p>
            <a:pPr>
              <a:buFont typeface="Wingdings" pitchFamily="2" charset="2"/>
              <a:buNone/>
            </a:pPr>
            <a:r>
              <a:rPr lang="en-US" sz="2000" dirty="0" smtClean="0"/>
              <a:t>	CALL Disp-16</a:t>
            </a:r>
          </a:p>
          <a:p>
            <a:pPr>
              <a:buFont typeface="Wingdings" pitchFamily="2" charset="2"/>
              <a:buNone/>
            </a:pPr>
            <a:r>
              <a:rPr lang="en-US" sz="2000" dirty="0" smtClean="0"/>
              <a:t>	This instruction is near-direct call in which the program control is transferred within the same segment.</a:t>
            </a:r>
          </a:p>
          <a:p>
            <a:pPr>
              <a:buFont typeface="Wingdings" pitchFamily="2" charset="2"/>
              <a:buNone/>
            </a:pPr>
            <a:r>
              <a:rPr lang="en-US" sz="2000" dirty="0" smtClean="0"/>
              <a:t>	The stack pointer is decremented by 2, the IP is pushed into stack and effective address (Disp-16) of the subroutine or procedure to be executed is loaded in IP.</a:t>
            </a:r>
          </a:p>
          <a:p>
            <a:pPr>
              <a:buFont typeface="Wingdings" pitchFamily="2" charset="2"/>
              <a:buNone/>
            </a:pPr>
            <a:endParaRPr lang="en-US" sz="2000" dirty="0" smtClean="0"/>
          </a:p>
          <a:p>
            <a:pPr>
              <a:buFont typeface="Wingdings" pitchFamily="2" charset="2"/>
              <a:buChar char="Ø"/>
            </a:pPr>
            <a:r>
              <a:rPr lang="en-US" sz="2000" dirty="0" smtClean="0"/>
              <a:t>CALL Disp-16</a:t>
            </a:r>
          </a:p>
          <a:p>
            <a:pPr>
              <a:buFont typeface="Wingdings" pitchFamily="2" charset="2"/>
              <a:buNone/>
            </a:pPr>
            <a:r>
              <a:rPr lang="en-US" sz="2000" dirty="0" smtClean="0"/>
              <a:t>	(SP) </a:t>
            </a:r>
            <a:r>
              <a:rPr lang="en-US" sz="2000" dirty="0" smtClean="0">
                <a:sym typeface="Wingdings" pitchFamily="2" charset="2"/>
              </a:rPr>
              <a:t> (SP) – 2</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(IP)</a:t>
            </a:r>
          </a:p>
          <a:p>
            <a:pPr>
              <a:buFont typeface="Wingdings" pitchFamily="2" charset="2"/>
              <a:buNone/>
            </a:pPr>
            <a:r>
              <a:rPr lang="en-US" sz="2000" dirty="0" smtClean="0">
                <a:sym typeface="Wingdings" pitchFamily="2" charset="2"/>
              </a:rPr>
              <a:t>	(IP)  Disp-16</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8851" name="Slide Number Placeholder 5"/>
          <p:cNvSpPr>
            <a:spLocks noGrp="1"/>
          </p:cNvSpPr>
          <p:nvPr>
            <p:ph type="sldNum" sz="quarter" idx="12"/>
          </p:nvPr>
        </p:nvSpPr>
        <p:spPr>
          <a:noFill/>
        </p:spPr>
        <p:txBody>
          <a:bodyPr/>
          <a:lstStyle/>
          <a:p>
            <a:pPr>
              <a:defRPr/>
            </a:pPr>
            <a:fld id="{42F3B9E5-E7D6-45CD-B52D-47DC7B75FE95}" type="slidenum">
              <a:rPr lang="en-US"/>
              <a:pPr>
                <a:defRPr/>
              </a:pPr>
              <a:t>87</a:t>
            </a:fld>
            <a:endParaRPr lang="en-US"/>
          </a:p>
        </p:txBody>
      </p:sp>
      <p:sp>
        <p:nvSpPr>
          <p:cNvPr id="82949" name="Rectangle 3"/>
          <p:cNvSpPr>
            <a:spLocks noGrp="1" noChangeArrowheads="1"/>
          </p:cNvSpPr>
          <p:nvPr>
            <p:ph sz="quarter" idx="1"/>
          </p:nvPr>
        </p:nvSpPr>
        <p:spPr>
          <a:xfrm>
            <a:off x="685800" y="914400"/>
            <a:ext cx="8229600" cy="4953000"/>
          </a:xfrm>
        </p:spPr>
        <p:txBody>
          <a:bodyPr/>
          <a:lstStyle/>
          <a:p>
            <a:pPr>
              <a:buFont typeface="Wingdings" pitchFamily="2" charset="2"/>
              <a:buChar char="Ø"/>
            </a:pPr>
            <a:r>
              <a:rPr lang="en-US" sz="2000" b="1" dirty="0" smtClean="0">
                <a:solidFill>
                  <a:srgbClr val="0070C0"/>
                </a:solidFill>
              </a:rPr>
              <a:t>In-direct Near CALL</a:t>
            </a:r>
          </a:p>
          <a:p>
            <a:pPr>
              <a:buFont typeface="Wingdings" pitchFamily="2" charset="2"/>
              <a:buNone/>
            </a:pPr>
            <a:r>
              <a:rPr lang="en-US" sz="2000" dirty="0" smtClean="0"/>
              <a:t>	</a:t>
            </a:r>
            <a:r>
              <a:rPr lang="en-US" sz="2000" b="1" dirty="0" smtClean="0">
                <a:solidFill>
                  <a:srgbClr val="0070C0"/>
                </a:solidFill>
              </a:rPr>
              <a:t>CALL  reg. / </a:t>
            </a:r>
            <a:r>
              <a:rPr lang="en-US" sz="2000" b="1" dirty="0" err="1" smtClean="0">
                <a:solidFill>
                  <a:srgbClr val="0070C0"/>
                </a:solidFill>
              </a:rPr>
              <a:t>Mem</a:t>
            </a:r>
            <a:r>
              <a:rPr lang="en-US" sz="2000" b="1" dirty="0" smtClean="0">
                <a:solidFill>
                  <a:srgbClr val="0070C0"/>
                </a:solidFill>
              </a:rPr>
              <a:t>.</a:t>
            </a:r>
          </a:p>
          <a:p>
            <a:pPr>
              <a:buFont typeface="Wingdings" pitchFamily="2" charset="2"/>
              <a:buNone/>
            </a:pPr>
            <a:r>
              <a:rPr lang="en-US" sz="2000" dirty="0" smtClean="0"/>
              <a:t>	This instruction is near- indirect call in which the control transfer is within same segment and the effective address of subroutine / procedure to be called is stored in register or memory.</a:t>
            </a:r>
          </a:p>
          <a:p>
            <a:pPr>
              <a:buFont typeface="Wingdings" pitchFamily="2" charset="2"/>
              <a:buNone/>
            </a:pPr>
            <a:r>
              <a:rPr lang="en-US" sz="2000" dirty="0" smtClean="0"/>
              <a:t>	The stack pointer is decremented by 2, the IP is pushed into the stack and the effective address of the subroutine / procedure to be executed is loaded in IP from the register / memory.</a:t>
            </a:r>
          </a:p>
          <a:p>
            <a:pPr>
              <a:buFont typeface="Wingdings" pitchFamily="2" charset="2"/>
              <a:buNone/>
            </a:pPr>
            <a:r>
              <a:rPr lang="en-US" sz="2000" dirty="0" smtClean="0"/>
              <a:t>	CALL reg. / CALL </a:t>
            </a:r>
            <a:r>
              <a:rPr lang="en-US" sz="2000" dirty="0" err="1" smtClean="0"/>
              <a:t>Mem</a:t>
            </a:r>
            <a:r>
              <a:rPr lang="en-US" sz="2000" dirty="0" smtClean="0"/>
              <a:t>.</a:t>
            </a:r>
          </a:p>
          <a:p>
            <a:pPr>
              <a:buFont typeface="Wingdings" pitchFamily="2" charset="2"/>
              <a:buNone/>
            </a:pPr>
            <a:r>
              <a:rPr lang="en-US" sz="2000" dirty="0" smtClean="0"/>
              <a:t>	 (SP) </a:t>
            </a:r>
            <a:r>
              <a:rPr lang="en-US" sz="2000" dirty="0" smtClean="0">
                <a:sym typeface="Wingdings" pitchFamily="2" charset="2"/>
              </a:rPr>
              <a:t> (SP) – 2</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(IP)</a:t>
            </a:r>
          </a:p>
          <a:p>
            <a:pPr>
              <a:buFont typeface="Wingdings" pitchFamily="2" charset="2"/>
              <a:buNone/>
            </a:pPr>
            <a:r>
              <a:rPr lang="en-US" sz="2000" dirty="0" smtClean="0">
                <a:sym typeface="Wingdings" pitchFamily="2" charset="2"/>
              </a:rPr>
              <a:t>	(IP)  (reg.) / (IP)  (</a:t>
            </a:r>
            <a:r>
              <a:rPr lang="en-US" sz="2000" dirty="0" err="1" smtClean="0">
                <a:sym typeface="Wingdings" pitchFamily="2" charset="2"/>
              </a:rPr>
              <a:t>Mem</a:t>
            </a:r>
            <a:r>
              <a:rPr lang="en-US" sz="2000" dirty="0" smtClean="0">
                <a:sym typeface="Wingdings" pitchFamily="2" charset="2"/>
              </a:rPr>
              <a:t>.)</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79875" name="Slide Number Placeholder 5"/>
          <p:cNvSpPr>
            <a:spLocks noGrp="1"/>
          </p:cNvSpPr>
          <p:nvPr>
            <p:ph type="sldNum" sz="quarter" idx="12"/>
          </p:nvPr>
        </p:nvSpPr>
        <p:spPr>
          <a:noFill/>
        </p:spPr>
        <p:txBody>
          <a:bodyPr/>
          <a:lstStyle/>
          <a:p>
            <a:pPr>
              <a:defRPr/>
            </a:pPr>
            <a:fld id="{986CB62D-146C-4FFB-97A3-A9F3969093EC}" type="slidenum">
              <a:rPr lang="en-US"/>
              <a:pPr>
                <a:defRPr/>
              </a:pPr>
              <a:t>88</a:t>
            </a:fld>
            <a:endParaRPr lang="en-US"/>
          </a:p>
        </p:txBody>
      </p:sp>
      <p:sp>
        <p:nvSpPr>
          <p:cNvPr id="79877" name="Rectangle 3"/>
          <p:cNvSpPr>
            <a:spLocks noGrp="1" noChangeArrowheads="1"/>
          </p:cNvSpPr>
          <p:nvPr>
            <p:ph sz="quarter" idx="1"/>
          </p:nvPr>
        </p:nvSpPr>
        <p:spPr>
          <a:xfrm>
            <a:off x="533400" y="990600"/>
            <a:ext cx="8229600" cy="5486400"/>
          </a:xfrm>
        </p:spPr>
        <p:txBody>
          <a:bodyPr>
            <a:normAutofit lnSpcReduction="10000"/>
          </a:bodyPr>
          <a:lstStyle/>
          <a:p>
            <a:pPr marL="274320" indent="-274320" fontAlgn="auto">
              <a:lnSpc>
                <a:spcPct val="90000"/>
              </a:lnSpc>
              <a:spcBef>
                <a:spcPts val="580"/>
              </a:spcBef>
              <a:spcAft>
                <a:spcPts val="0"/>
              </a:spcAft>
              <a:buFont typeface="Wingdings" pitchFamily="2" charset="2"/>
              <a:buChar char="Ø"/>
              <a:defRPr/>
            </a:pPr>
            <a:r>
              <a:rPr lang="en-US" sz="2000" dirty="0" smtClean="0"/>
              <a:t>Direct Far CALL</a:t>
            </a:r>
          </a:p>
          <a:p>
            <a:pPr marL="274320" indent="-274320" fontAlgn="auto">
              <a:lnSpc>
                <a:spcPct val="90000"/>
              </a:lnSpc>
              <a:spcBef>
                <a:spcPts val="580"/>
              </a:spcBef>
              <a:spcAft>
                <a:spcPts val="0"/>
              </a:spcAft>
              <a:buFont typeface="Wingdings" pitchFamily="2" charset="2"/>
              <a:buNone/>
              <a:defRPr/>
            </a:pPr>
            <a:r>
              <a:rPr lang="en-US" sz="2000" b="1" dirty="0" smtClean="0">
                <a:solidFill>
                  <a:srgbClr val="0070C0"/>
                </a:solidFill>
              </a:rPr>
              <a:t>	CALL  </a:t>
            </a:r>
            <a:r>
              <a:rPr lang="en-US" sz="2000" b="1" dirty="0" err="1" smtClean="0">
                <a:solidFill>
                  <a:srgbClr val="0070C0"/>
                </a:solidFill>
              </a:rPr>
              <a:t>Addr</a:t>
            </a:r>
            <a:r>
              <a:rPr lang="en-US" sz="2000" b="1" baseline="-25000" dirty="0" err="1" smtClean="0">
                <a:solidFill>
                  <a:srgbClr val="0070C0"/>
                </a:solidFill>
              </a:rPr>
              <a:t>offset</a:t>
            </a:r>
            <a:r>
              <a:rPr lang="en-US" sz="2000" b="1" dirty="0" smtClean="0">
                <a:solidFill>
                  <a:srgbClr val="0070C0"/>
                </a:solidFill>
              </a:rPr>
              <a:t>, </a:t>
            </a:r>
            <a:r>
              <a:rPr lang="en-US" sz="2000" b="1" dirty="0" err="1" smtClean="0">
                <a:solidFill>
                  <a:srgbClr val="0070C0"/>
                </a:solidFill>
              </a:rPr>
              <a:t>Addr</a:t>
            </a:r>
            <a:r>
              <a:rPr lang="en-US" sz="2000" b="1" baseline="-25000" dirty="0" err="1" smtClean="0">
                <a:solidFill>
                  <a:srgbClr val="0070C0"/>
                </a:solidFill>
              </a:rPr>
              <a:t>base</a:t>
            </a:r>
            <a:endParaRPr lang="en-US" sz="2000" b="1" baseline="-25000" dirty="0" smtClean="0">
              <a:solidFill>
                <a:srgbClr val="0070C0"/>
              </a:solidFill>
            </a:endParaRPr>
          </a:p>
          <a:p>
            <a:pPr marL="274320" indent="-274320" fontAlgn="auto">
              <a:lnSpc>
                <a:spcPct val="90000"/>
              </a:lnSpc>
              <a:spcBef>
                <a:spcPts val="580"/>
              </a:spcBef>
              <a:spcAft>
                <a:spcPts val="0"/>
              </a:spcAft>
              <a:buFont typeface="Wingdings" pitchFamily="2" charset="2"/>
              <a:buNone/>
              <a:defRPr/>
            </a:pPr>
            <a:r>
              <a:rPr lang="en-US" sz="2000" dirty="0" smtClean="0"/>
              <a:t>	This instruction is far-direct call in which the program control is transferred to another segment.</a:t>
            </a:r>
          </a:p>
          <a:p>
            <a:pPr marL="274320" indent="-274320" fontAlgn="auto">
              <a:lnSpc>
                <a:spcPct val="90000"/>
              </a:lnSpc>
              <a:spcBef>
                <a:spcPts val="580"/>
              </a:spcBef>
              <a:spcAft>
                <a:spcPts val="0"/>
              </a:spcAft>
              <a:buFont typeface="Wingdings" pitchFamily="2" charset="2"/>
              <a:buNone/>
              <a:defRPr/>
            </a:pPr>
            <a:r>
              <a:rPr lang="en-US" sz="2000" dirty="0" smtClean="0"/>
              <a:t>	The offset and segment base address of the procedure to be executed are stored in memory.</a:t>
            </a:r>
          </a:p>
          <a:p>
            <a:pPr marL="274320" indent="-274320" fontAlgn="auto">
              <a:lnSpc>
                <a:spcPct val="90000"/>
              </a:lnSpc>
              <a:spcBef>
                <a:spcPts val="580"/>
              </a:spcBef>
              <a:spcAft>
                <a:spcPts val="0"/>
              </a:spcAft>
              <a:buFont typeface="Wingdings" pitchFamily="2" charset="2"/>
              <a:buNone/>
              <a:defRPr/>
            </a:pPr>
            <a:r>
              <a:rPr lang="en-US" sz="2000" dirty="0" smtClean="0"/>
              <a:t>	The stack pointer is decremented by 2, the IP is pushed into the stack. The stack pointer is again decremented by 2 and CS is pushed onto the stack and the base address of the procedure to be executed is loaded into CS.</a:t>
            </a:r>
          </a:p>
          <a:p>
            <a:pPr marL="274320" indent="-274320" fontAlgn="auto">
              <a:lnSpc>
                <a:spcPct val="90000"/>
              </a:lnSpc>
              <a:spcBef>
                <a:spcPts val="580"/>
              </a:spcBef>
              <a:spcAft>
                <a:spcPts val="0"/>
              </a:spcAft>
              <a:buFont typeface="Wingdings" pitchFamily="2" charset="2"/>
              <a:buNone/>
              <a:defRPr/>
            </a:pPr>
            <a:r>
              <a:rPr lang="en-US" sz="2000" dirty="0" smtClean="0"/>
              <a:t>	 (SP) </a:t>
            </a:r>
            <a:r>
              <a:rPr lang="en-US" sz="2000" dirty="0" smtClean="0">
                <a:sym typeface="Wingdings" pitchFamily="2" charset="2"/>
              </a:rPr>
              <a:t> (SP) – 2</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(IP)</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(IP)  </a:t>
            </a:r>
            <a:r>
              <a:rPr lang="en-US" sz="2000" dirty="0" err="1" smtClean="0"/>
              <a:t>Addr</a:t>
            </a:r>
            <a:r>
              <a:rPr lang="en-US" sz="2000" baseline="-12000" dirty="0" err="1" smtClean="0"/>
              <a:t>offset</a:t>
            </a:r>
            <a:r>
              <a:rPr lang="en-US" sz="2000" baseline="-12000" dirty="0" smtClean="0">
                <a:sym typeface="Wingdings" pitchFamily="2" charset="2"/>
              </a:rPr>
              <a:t> </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a:t>
            </a:r>
            <a:r>
              <a:rPr lang="en-US" sz="2000" dirty="0" smtClean="0"/>
              <a:t>(SP) </a:t>
            </a:r>
            <a:r>
              <a:rPr lang="en-US" sz="2000" dirty="0" smtClean="0">
                <a:sym typeface="Wingdings" pitchFamily="2" charset="2"/>
              </a:rPr>
              <a:t> (SP) – 2</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(CS)</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(IP)  </a:t>
            </a:r>
            <a:r>
              <a:rPr lang="en-US" sz="2000" dirty="0" err="1" smtClean="0"/>
              <a:t>Addr</a:t>
            </a:r>
            <a:r>
              <a:rPr lang="en-US" sz="2000" baseline="-25000" dirty="0" err="1" smtClean="0"/>
              <a:t>base</a:t>
            </a:r>
            <a:endParaRPr lang="en-US" sz="2000" baseline="-25000"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80899" name="Slide Number Placeholder 5"/>
          <p:cNvSpPr>
            <a:spLocks noGrp="1"/>
          </p:cNvSpPr>
          <p:nvPr>
            <p:ph type="sldNum" sz="quarter" idx="12"/>
          </p:nvPr>
        </p:nvSpPr>
        <p:spPr>
          <a:noFill/>
        </p:spPr>
        <p:txBody>
          <a:bodyPr/>
          <a:lstStyle/>
          <a:p>
            <a:pPr>
              <a:defRPr/>
            </a:pPr>
            <a:fld id="{F67E939D-A00A-468F-8125-665691646189}" type="slidenum">
              <a:rPr lang="en-US"/>
              <a:pPr>
                <a:defRPr/>
              </a:pPr>
              <a:t>89</a:t>
            </a:fld>
            <a:endParaRPr lang="en-US"/>
          </a:p>
        </p:txBody>
      </p:sp>
      <p:sp>
        <p:nvSpPr>
          <p:cNvPr id="80901" name="Rectangle 3"/>
          <p:cNvSpPr>
            <a:spLocks noGrp="1" noChangeArrowheads="1"/>
          </p:cNvSpPr>
          <p:nvPr>
            <p:ph sz="quarter" idx="1"/>
          </p:nvPr>
        </p:nvSpPr>
        <p:spPr>
          <a:xfrm>
            <a:off x="533400" y="914400"/>
            <a:ext cx="8229600" cy="5562600"/>
          </a:xfrm>
        </p:spPr>
        <p:txBody>
          <a:bodyPr>
            <a:normAutofit lnSpcReduction="10000"/>
          </a:bodyPr>
          <a:lstStyle/>
          <a:p>
            <a:pPr marL="274320" indent="-274320" fontAlgn="auto">
              <a:lnSpc>
                <a:spcPct val="90000"/>
              </a:lnSpc>
              <a:spcBef>
                <a:spcPts val="580"/>
              </a:spcBef>
              <a:spcAft>
                <a:spcPts val="0"/>
              </a:spcAft>
              <a:buFont typeface="Wingdings" pitchFamily="2" charset="2"/>
              <a:buChar char="Ø"/>
              <a:defRPr/>
            </a:pPr>
            <a:r>
              <a:rPr lang="en-US" sz="2000" dirty="0" smtClean="0"/>
              <a:t>In-direct Far CALL</a:t>
            </a:r>
          </a:p>
          <a:p>
            <a:pPr marL="274320" indent="-274320" fontAlgn="auto">
              <a:lnSpc>
                <a:spcPct val="90000"/>
              </a:lnSpc>
              <a:spcBef>
                <a:spcPts val="580"/>
              </a:spcBef>
              <a:spcAft>
                <a:spcPts val="0"/>
              </a:spcAft>
              <a:buFont typeface="Wingdings" pitchFamily="2" charset="2"/>
              <a:buNone/>
              <a:defRPr/>
            </a:pPr>
            <a:r>
              <a:rPr lang="en-US" sz="2000" dirty="0" smtClean="0"/>
              <a:t>	</a:t>
            </a:r>
            <a:r>
              <a:rPr lang="en-US" sz="2000" b="1" dirty="0" smtClean="0">
                <a:solidFill>
                  <a:srgbClr val="0070C0"/>
                </a:solidFill>
              </a:rPr>
              <a:t>CALL  </a:t>
            </a:r>
            <a:r>
              <a:rPr lang="en-US" sz="2000" b="1" dirty="0" err="1" smtClean="0">
                <a:solidFill>
                  <a:srgbClr val="0070C0"/>
                </a:solidFill>
              </a:rPr>
              <a:t>Mem</a:t>
            </a:r>
            <a:r>
              <a:rPr lang="en-US" sz="2000" b="1" dirty="0" smtClean="0">
                <a:solidFill>
                  <a:srgbClr val="0070C0"/>
                </a:solidFill>
              </a:rPr>
              <a:t>.</a:t>
            </a:r>
          </a:p>
          <a:p>
            <a:pPr marL="274320" indent="-274320" fontAlgn="auto">
              <a:lnSpc>
                <a:spcPct val="90000"/>
              </a:lnSpc>
              <a:spcBef>
                <a:spcPts val="580"/>
              </a:spcBef>
              <a:spcAft>
                <a:spcPts val="0"/>
              </a:spcAft>
              <a:buFont typeface="Wingdings" pitchFamily="2" charset="2"/>
              <a:buNone/>
              <a:defRPr/>
            </a:pPr>
            <a:r>
              <a:rPr lang="en-US" sz="2000" dirty="0" smtClean="0"/>
              <a:t>	This instruction is far-indirect call in which the program control is transferred to another segment.</a:t>
            </a:r>
          </a:p>
          <a:p>
            <a:pPr marL="274320" indent="-274320" fontAlgn="auto">
              <a:lnSpc>
                <a:spcPct val="90000"/>
              </a:lnSpc>
              <a:spcBef>
                <a:spcPts val="580"/>
              </a:spcBef>
              <a:spcAft>
                <a:spcPts val="0"/>
              </a:spcAft>
              <a:buFont typeface="Wingdings" pitchFamily="2" charset="2"/>
              <a:buNone/>
              <a:defRPr/>
            </a:pPr>
            <a:r>
              <a:rPr lang="en-US" sz="2000" dirty="0" smtClean="0"/>
              <a:t>	The offset and segment base address of the procedure to be executed are directly given in the instruction.</a:t>
            </a:r>
          </a:p>
          <a:p>
            <a:pPr marL="274320" indent="-274320" fontAlgn="auto">
              <a:lnSpc>
                <a:spcPct val="90000"/>
              </a:lnSpc>
              <a:spcBef>
                <a:spcPts val="580"/>
              </a:spcBef>
              <a:spcAft>
                <a:spcPts val="0"/>
              </a:spcAft>
              <a:buFont typeface="Wingdings" pitchFamily="2" charset="2"/>
              <a:buNone/>
              <a:defRPr/>
            </a:pPr>
            <a:r>
              <a:rPr lang="en-US" sz="2000" dirty="0" smtClean="0"/>
              <a:t>	The stack pointer is decremented by 2, the IP is pushed into the stack. The stack pointer is again decremented by 2 and CS is pushed onto the stack and the base address available in memory is loaded into CS.</a:t>
            </a:r>
          </a:p>
          <a:p>
            <a:pPr marL="274320" indent="-274320" fontAlgn="auto">
              <a:lnSpc>
                <a:spcPct val="90000"/>
              </a:lnSpc>
              <a:spcBef>
                <a:spcPts val="580"/>
              </a:spcBef>
              <a:spcAft>
                <a:spcPts val="0"/>
              </a:spcAft>
              <a:buFont typeface="Wingdings" pitchFamily="2" charset="2"/>
              <a:buNone/>
              <a:defRPr/>
            </a:pPr>
            <a:r>
              <a:rPr lang="en-US" sz="2000" dirty="0" smtClean="0"/>
              <a:t>	(SP) </a:t>
            </a:r>
            <a:r>
              <a:rPr lang="en-US" sz="2000" dirty="0" smtClean="0">
                <a:sym typeface="Wingdings" pitchFamily="2" charset="2"/>
              </a:rPr>
              <a:t> (SP) – 2</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(IP)</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(IP)  </a:t>
            </a:r>
            <a:r>
              <a:rPr lang="en-US" sz="2000" dirty="0" smtClean="0"/>
              <a:t>(</a:t>
            </a:r>
            <a:r>
              <a:rPr lang="en-US" sz="2000" dirty="0" err="1" smtClean="0"/>
              <a:t>Mem</a:t>
            </a:r>
            <a:r>
              <a:rPr lang="en-US" sz="2000" dirty="0" smtClean="0"/>
              <a:t>.)</a:t>
            </a:r>
            <a:r>
              <a:rPr lang="en-US" sz="2000" baseline="-25000" dirty="0" smtClean="0"/>
              <a:t>(offset address)</a:t>
            </a:r>
            <a:r>
              <a:rPr lang="en-US" sz="2000" dirty="0" smtClean="0">
                <a:sym typeface="Wingdings" pitchFamily="2" charset="2"/>
              </a:rPr>
              <a:t> </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a:t>
            </a:r>
            <a:r>
              <a:rPr lang="en-US" sz="2000" dirty="0" smtClean="0"/>
              <a:t>(SP) </a:t>
            </a:r>
            <a:r>
              <a:rPr lang="en-US" sz="2000" dirty="0" smtClean="0">
                <a:sym typeface="Wingdings" pitchFamily="2" charset="2"/>
              </a:rPr>
              <a:t> (SP) – 2</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(CS)</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(IP)  </a:t>
            </a:r>
            <a:r>
              <a:rPr lang="en-US" sz="2000" dirty="0" smtClean="0"/>
              <a:t>(</a:t>
            </a:r>
            <a:r>
              <a:rPr lang="en-US" sz="2000" dirty="0" err="1" smtClean="0"/>
              <a:t>Mem</a:t>
            </a:r>
            <a:r>
              <a:rPr lang="en-US" sz="2000" dirty="0" smtClean="0"/>
              <a:t>.)</a:t>
            </a:r>
            <a:r>
              <a:rPr lang="en-US" sz="2000" baseline="-25000" dirty="0" smtClean="0"/>
              <a:t>(base address)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66285"/>
            <a:ext cx="8610600" cy="5187574"/>
          </a:xfrm>
          <a:prstGeom prst="rect">
            <a:avLst/>
          </a:prstGeom>
        </p:spPr>
        <p:txBody>
          <a:bodyPr wrap="square">
            <a:spAutoFit/>
          </a:bodyPr>
          <a:lstStyle/>
          <a:p>
            <a:pPr marL="342900" indent="-342900">
              <a:buAutoNum type="arabicPeriod" startAt="3"/>
            </a:pPr>
            <a:r>
              <a:rPr lang="en-US" sz="2800" b="1" dirty="0" smtClean="0">
                <a:solidFill>
                  <a:srgbClr val="7030A0"/>
                </a:solidFill>
              </a:rPr>
              <a:t>POP(pop from stack)</a:t>
            </a:r>
          </a:p>
          <a:p>
            <a:pPr>
              <a:lnSpc>
                <a:spcPct val="90000"/>
              </a:lnSpc>
            </a:pPr>
            <a:r>
              <a:rPr lang="en-US" sz="2800" dirty="0" smtClean="0"/>
              <a:t>	The instruction when executed loads the specified register/memory location with content from the stack  pointed to stack pointer.</a:t>
            </a:r>
          </a:p>
          <a:p>
            <a:pPr algn="just">
              <a:lnSpc>
                <a:spcPct val="90000"/>
              </a:lnSpc>
              <a:buFontTx/>
              <a:buNone/>
            </a:pPr>
            <a:r>
              <a:rPr lang="en-US" sz="2800" dirty="0" smtClean="0">
                <a:cs typeface="Times New Roman" pitchFamily="18" charset="0"/>
                <a:sym typeface="Symbol" pitchFamily="18" charset="2"/>
              </a:rPr>
              <a:t>The stack pointer is incremented by 2  after instruction executes, no flags affected</a:t>
            </a:r>
            <a:r>
              <a:rPr lang="en-US" sz="2800" dirty="0" smtClean="0"/>
              <a:t>	.</a:t>
            </a:r>
          </a:p>
          <a:p>
            <a:pPr algn="just">
              <a:lnSpc>
                <a:spcPct val="90000"/>
              </a:lnSpc>
              <a:buFontTx/>
              <a:buNone/>
            </a:pPr>
            <a:r>
              <a:rPr lang="en-US" sz="2800" dirty="0" smtClean="0"/>
              <a:t>	</a:t>
            </a:r>
            <a:r>
              <a:rPr lang="en-US" sz="2800" b="1" dirty="0" smtClean="0"/>
              <a:t>Format:</a:t>
            </a:r>
            <a:r>
              <a:rPr lang="en-US" sz="2800" dirty="0" smtClean="0"/>
              <a:t>	POP &lt; destination &gt;</a:t>
            </a:r>
          </a:p>
          <a:p>
            <a:pPr algn="just">
              <a:lnSpc>
                <a:spcPct val="90000"/>
              </a:lnSpc>
              <a:buFontTx/>
              <a:buNone/>
            </a:pPr>
            <a:r>
              <a:rPr lang="en-US" sz="2800" dirty="0" smtClean="0"/>
              <a:t>	</a:t>
            </a:r>
            <a:r>
              <a:rPr lang="en-US" sz="2800" b="1" dirty="0" smtClean="0"/>
              <a:t>Operation:</a:t>
            </a:r>
            <a:r>
              <a:rPr lang="en-US" sz="2800" dirty="0" smtClean="0"/>
              <a:t>	(PA) = (SS) X 16</a:t>
            </a:r>
            <a:r>
              <a:rPr lang="en-US" sz="2800" baseline="-25000" dirty="0" smtClean="0"/>
              <a:t>10</a:t>
            </a:r>
            <a:r>
              <a:rPr lang="en-US" sz="2800" dirty="0" smtClean="0"/>
              <a:t> + </a:t>
            </a:r>
            <a:r>
              <a:rPr lang="en-US" sz="2800" dirty="0" smtClean="0">
                <a:sym typeface="Wingdings" pitchFamily="2" charset="2"/>
              </a:rPr>
              <a:t>(SP)</a:t>
            </a:r>
          </a:p>
          <a:p>
            <a:pPr algn="just">
              <a:lnSpc>
                <a:spcPct val="90000"/>
              </a:lnSpc>
              <a:buFontTx/>
              <a:buNone/>
            </a:pPr>
            <a:r>
              <a:rPr lang="en-US" sz="2800" dirty="0" smtClean="0">
                <a:sym typeface="Wingdings" pitchFamily="2" charset="2"/>
              </a:rPr>
              <a:t>			</a:t>
            </a:r>
            <a:r>
              <a:rPr lang="en-US" sz="2800" dirty="0" smtClean="0">
                <a:cs typeface="Times New Roman" pitchFamily="18" charset="0"/>
                <a:sym typeface="Symbol" pitchFamily="18" charset="2"/>
              </a:rPr>
              <a:t>destination  </a:t>
            </a:r>
            <a:r>
              <a:rPr lang="en-US" sz="2800" dirty="0" smtClean="0">
                <a:sym typeface="Wingdings" pitchFamily="2" charset="2"/>
              </a:rPr>
              <a:t>(PA; PA+1)</a:t>
            </a:r>
          </a:p>
          <a:p>
            <a:pPr algn="just">
              <a:lnSpc>
                <a:spcPct val="90000"/>
              </a:lnSpc>
              <a:buFontTx/>
              <a:buNone/>
            </a:pPr>
            <a:r>
              <a:rPr lang="en-US" sz="2800" dirty="0" smtClean="0"/>
              <a:t>			(SP) </a:t>
            </a:r>
            <a:r>
              <a:rPr lang="en-US" sz="2800" dirty="0" smtClean="0">
                <a:sym typeface="Symbol" pitchFamily="18" charset="2"/>
              </a:rPr>
              <a:t> (SP) + 2 </a:t>
            </a:r>
            <a:endParaRPr lang="en-US" sz="2800" dirty="0" smtClean="0"/>
          </a:p>
          <a:p>
            <a:pPr algn="just">
              <a:lnSpc>
                <a:spcPct val="90000"/>
              </a:lnSpc>
              <a:buFontTx/>
              <a:buNone/>
            </a:pPr>
            <a:r>
              <a:rPr lang="en-US" sz="2800" dirty="0" smtClean="0">
                <a:cs typeface="Times New Roman" pitchFamily="18" charset="0"/>
                <a:sym typeface="Symbol" pitchFamily="18" charset="2"/>
              </a:rPr>
              <a:t>	</a:t>
            </a:r>
            <a:r>
              <a:rPr lang="en-US" sz="2800" b="1" dirty="0" smtClean="0">
                <a:sym typeface="Wingdings" pitchFamily="2" charset="2"/>
              </a:rPr>
              <a:t>Examples:</a:t>
            </a:r>
            <a:r>
              <a:rPr lang="en-US" sz="2800" dirty="0" smtClean="0">
                <a:sym typeface="Wingdings" pitchFamily="2" charset="2"/>
              </a:rPr>
              <a:t>	POP   AX</a:t>
            </a:r>
          </a:p>
          <a:p>
            <a:pPr algn="just">
              <a:lnSpc>
                <a:spcPct val="90000"/>
              </a:lnSpc>
              <a:buFontTx/>
              <a:buNone/>
            </a:pPr>
            <a:r>
              <a:rPr lang="en-US" sz="2800" dirty="0" smtClean="0"/>
              <a:t>			POP  DS</a:t>
            </a:r>
          </a:p>
          <a:p>
            <a:pPr algn="just">
              <a:lnSpc>
                <a:spcPct val="90000"/>
              </a:lnSpc>
              <a:buFontTx/>
              <a:buNone/>
            </a:pPr>
            <a:r>
              <a:rPr lang="en-US" sz="2800" dirty="0" smtClean="0"/>
              <a:t>			POP  [5000H]</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81923" name="Slide Number Placeholder 5"/>
          <p:cNvSpPr>
            <a:spLocks noGrp="1"/>
          </p:cNvSpPr>
          <p:nvPr>
            <p:ph type="sldNum" sz="quarter" idx="12"/>
          </p:nvPr>
        </p:nvSpPr>
        <p:spPr>
          <a:noFill/>
        </p:spPr>
        <p:txBody>
          <a:bodyPr/>
          <a:lstStyle/>
          <a:p>
            <a:pPr>
              <a:defRPr/>
            </a:pPr>
            <a:fld id="{08FC26BE-C4BD-40E2-8188-D4D441D02A7A}" type="slidenum">
              <a:rPr lang="en-US"/>
              <a:pPr>
                <a:defRPr/>
              </a:pPr>
              <a:t>90</a:t>
            </a:fld>
            <a:endParaRPr lang="en-US"/>
          </a:p>
        </p:txBody>
      </p:sp>
      <p:sp>
        <p:nvSpPr>
          <p:cNvPr id="86021" name="Rectangle 3"/>
          <p:cNvSpPr>
            <a:spLocks noGrp="1" noChangeArrowheads="1"/>
          </p:cNvSpPr>
          <p:nvPr>
            <p:ph sz="quarter" idx="1"/>
          </p:nvPr>
        </p:nvSpPr>
        <p:spPr>
          <a:xfrm>
            <a:off x="533400" y="1219200"/>
            <a:ext cx="8229600" cy="5029200"/>
          </a:xfrm>
        </p:spPr>
        <p:txBody>
          <a:bodyPr/>
          <a:lstStyle/>
          <a:p>
            <a:pPr marL="609600" indent="-609600">
              <a:buFont typeface="Wingdings" pitchFamily="2" charset="2"/>
              <a:buChar char="Ø"/>
            </a:pPr>
            <a:r>
              <a:rPr lang="en-US" sz="2000" smtClean="0"/>
              <a:t>Every procedure or subroutine end with RET instruction.</a:t>
            </a:r>
          </a:p>
          <a:p>
            <a:pPr marL="609600" indent="-609600">
              <a:buFont typeface="Wingdings" pitchFamily="2" charset="2"/>
              <a:buChar char="Ø"/>
            </a:pPr>
            <a:r>
              <a:rPr lang="en-US" sz="2000" smtClean="0"/>
              <a:t>The execution of RET instruction at the end of subroutine or procedure, will pop the contents of top of the stack to IP in case of near call or to IP and CS in case of far call. Thus the program control return back to main program.</a:t>
            </a:r>
          </a:p>
          <a:p>
            <a:pPr marL="609600" indent="-609600">
              <a:buFont typeface="Wingdings" pitchFamily="2" charset="2"/>
              <a:buChar char="Ø"/>
            </a:pPr>
            <a:r>
              <a:rPr lang="en-US" sz="2000" smtClean="0"/>
              <a:t>Return instruction does not affect any flags.</a:t>
            </a:r>
          </a:p>
          <a:p>
            <a:pPr marL="609600" indent="-609600">
              <a:buFont typeface="Wingdings" pitchFamily="2" charset="2"/>
              <a:buChar char="Ø"/>
            </a:pPr>
            <a:r>
              <a:rPr lang="en-US" sz="2000" smtClean="0"/>
              <a:t>Depending upon the type of procedure and the SP contents, the RET instruction is of four types.</a:t>
            </a:r>
          </a:p>
          <a:p>
            <a:pPr marL="990600" lvl="1" indent="-533400">
              <a:buFont typeface="Wingdings" pitchFamily="2" charset="2"/>
              <a:buAutoNum type="arabicPeriod"/>
            </a:pPr>
            <a:r>
              <a:rPr lang="en-US" sz="2000" smtClean="0"/>
              <a:t>Return within segment</a:t>
            </a:r>
          </a:p>
          <a:p>
            <a:pPr marL="990600" lvl="1" indent="-533400">
              <a:buFont typeface="Wingdings" pitchFamily="2" charset="2"/>
              <a:buAutoNum type="arabicPeriod"/>
            </a:pPr>
            <a:r>
              <a:rPr lang="en-US" sz="2000" smtClean="0"/>
              <a:t>Return within segment adding 16-bit immediate displacement to the SP contents.</a:t>
            </a:r>
          </a:p>
          <a:p>
            <a:pPr marL="990600" lvl="1" indent="-533400">
              <a:buFont typeface="Wingdings" pitchFamily="2" charset="2"/>
              <a:buAutoNum type="arabicPeriod"/>
            </a:pPr>
            <a:r>
              <a:rPr lang="en-US" sz="2000" smtClean="0"/>
              <a:t>Return inter-segment</a:t>
            </a:r>
          </a:p>
          <a:p>
            <a:pPr marL="990600" lvl="1" indent="-533400">
              <a:buFont typeface="Wingdings" pitchFamily="2" charset="2"/>
              <a:buAutoNum type="arabicPeriod"/>
            </a:pPr>
            <a:r>
              <a:rPr lang="en-US" sz="2000" smtClean="0"/>
              <a:t>Return inter-segment adding 16-bit immediate to the SP contents</a:t>
            </a:r>
          </a:p>
          <a:p>
            <a:pPr marL="990600" lvl="1" indent="-533400">
              <a:buFont typeface="Wingdings" pitchFamily="2" charset="2"/>
              <a:buNone/>
            </a:pPr>
            <a:endParaRPr lang="en-US" sz="200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83971" name="Slide Number Placeholder 5"/>
          <p:cNvSpPr>
            <a:spLocks noGrp="1"/>
          </p:cNvSpPr>
          <p:nvPr>
            <p:ph type="sldNum" sz="quarter" idx="12"/>
          </p:nvPr>
        </p:nvSpPr>
        <p:spPr>
          <a:noFill/>
        </p:spPr>
        <p:txBody>
          <a:bodyPr/>
          <a:lstStyle/>
          <a:p>
            <a:pPr>
              <a:defRPr/>
            </a:pPr>
            <a:fld id="{AB51A9BD-30BB-4020-9DC7-4BA34F405316}" type="slidenum">
              <a:rPr lang="en-US"/>
              <a:pPr>
                <a:defRPr/>
              </a:pPr>
              <a:t>91</a:t>
            </a:fld>
            <a:endParaRPr lang="en-US"/>
          </a:p>
        </p:txBody>
      </p:sp>
      <p:sp>
        <p:nvSpPr>
          <p:cNvPr id="88069" name="Rectangle 3"/>
          <p:cNvSpPr>
            <a:spLocks noGrp="1" noChangeArrowheads="1"/>
          </p:cNvSpPr>
          <p:nvPr>
            <p:ph sz="quarter" idx="1"/>
          </p:nvPr>
        </p:nvSpPr>
        <p:spPr>
          <a:xfrm>
            <a:off x="533400" y="990600"/>
            <a:ext cx="8229600" cy="5334000"/>
          </a:xfrm>
        </p:spPr>
        <p:txBody>
          <a:bodyPr/>
          <a:lstStyle/>
          <a:p>
            <a:pPr>
              <a:buFont typeface="Wingdings" pitchFamily="2" charset="2"/>
              <a:buChar char="Ø"/>
            </a:pPr>
            <a:r>
              <a:rPr lang="en-US" sz="2000" dirty="0" smtClean="0"/>
              <a:t>Return from call within segment adding immediate value to SP</a:t>
            </a:r>
          </a:p>
          <a:p>
            <a:pPr>
              <a:buFont typeface="Wingdings" pitchFamily="2" charset="2"/>
              <a:buNone/>
            </a:pPr>
            <a:r>
              <a:rPr lang="en-US" sz="2000" dirty="0" smtClean="0"/>
              <a:t>	</a:t>
            </a:r>
            <a:r>
              <a:rPr lang="en-US" sz="2000" b="1" dirty="0" smtClean="0">
                <a:solidFill>
                  <a:srgbClr val="0070C0"/>
                </a:solidFill>
              </a:rPr>
              <a:t>RET data-16</a:t>
            </a:r>
          </a:p>
          <a:p>
            <a:pPr>
              <a:buFont typeface="Wingdings" pitchFamily="2" charset="2"/>
              <a:buNone/>
            </a:pPr>
            <a:r>
              <a:rPr lang="en-US" sz="2000" dirty="0" smtClean="0"/>
              <a:t>	Return the control back to calling procedure from the called procedure within the segment. The content of top of the stack is transferred to IP and the SP is incremented by a value (data-16) specified in the instruction.</a:t>
            </a:r>
          </a:p>
          <a:p>
            <a:pPr>
              <a:buFont typeface="Wingdings" pitchFamily="2" charset="2"/>
              <a:buNone/>
            </a:pPr>
            <a:endParaRPr lang="en-US" sz="2000" dirty="0" smtClean="0"/>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a:buFont typeface="Wingdings" pitchFamily="2" charset="2"/>
              <a:buNone/>
            </a:pPr>
            <a:r>
              <a:rPr lang="en-US" sz="2000" dirty="0" smtClean="0">
                <a:sym typeface="Wingdings" pitchFamily="2" charset="2"/>
              </a:rPr>
              <a:t>	(IP)  (MA</a:t>
            </a:r>
            <a:r>
              <a:rPr lang="en-US" sz="2000" baseline="-25000" dirty="0" smtClean="0">
                <a:sym typeface="Wingdings" pitchFamily="2" charset="2"/>
              </a:rPr>
              <a:t>S</a:t>
            </a:r>
            <a:r>
              <a:rPr lang="en-US" sz="2000" dirty="0" smtClean="0">
                <a:sym typeface="Wingdings" pitchFamily="2" charset="2"/>
              </a:rPr>
              <a:t>)</a:t>
            </a:r>
          </a:p>
          <a:p>
            <a:pPr>
              <a:buFont typeface="Wingdings" pitchFamily="2" charset="2"/>
              <a:buNone/>
            </a:pPr>
            <a:r>
              <a:rPr lang="en-US" sz="2000" dirty="0" smtClean="0">
                <a:sym typeface="Wingdings" pitchFamily="2" charset="2"/>
              </a:rPr>
              <a:t>	(SP)  (SP) + data-16</a:t>
            </a:r>
            <a:endParaRPr lang="en-US" sz="2000" dirty="0" smtClean="0"/>
          </a:p>
          <a:p>
            <a:pPr>
              <a:buFont typeface="Wingdings" pitchFamily="2" charset="2"/>
              <a:buNone/>
            </a:pPr>
            <a:endParaRPr lang="en-US" sz="2000" dirty="0" smtClean="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84995" name="Slide Number Placeholder 5"/>
          <p:cNvSpPr>
            <a:spLocks noGrp="1"/>
          </p:cNvSpPr>
          <p:nvPr>
            <p:ph type="sldNum" sz="quarter" idx="12"/>
          </p:nvPr>
        </p:nvSpPr>
        <p:spPr>
          <a:noFill/>
        </p:spPr>
        <p:txBody>
          <a:bodyPr/>
          <a:lstStyle/>
          <a:p>
            <a:pPr>
              <a:defRPr/>
            </a:pPr>
            <a:fld id="{C75817AF-E06D-4ACE-92D4-9772F21F875D}" type="slidenum">
              <a:rPr lang="en-US"/>
              <a:pPr>
                <a:defRPr/>
              </a:pPr>
              <a:t>92</a:t>
            </a:fld>
            <a:endParaRPr lang="en-US"/>
          </a:p>
        </p:txBody>
      </p:sp>
      <p:sp>
        <p:nvSpPr>
          <p:cNvPr id="89093" name="Rectangle 3"/>
          <p:cNvSpPr>
            <a:spLocks noGrp="1" noChangeArrowheads="1"/>
          </p:cNvSpPr>
          <p:nvPr>
            <p:ph sz="quarter" idx="1"/>
          </p:nvPr>
        </p:nvSpPr>
        <p:spPr>
          <a:xfrm>
            <a:off x="533400" y="914400"/>
            <a:ext cx="8229600" cy="5562600"/>
          </a:xfrm>
        </p:spPr>
        <p:txBody>
          <a:bodyPr/>
          <a:lstStyle/>
          <a:p>
            <a:pPr>
              <a:buFont typeface="Wingdings" pitchFamily="2" charset="2"/>
              <a:buChar char="Ø"/>
            </a:pPr>
            <a:r>
              <a:rPr lang="en-US" sz="2000" dirty="0" smtClean="0"/>
              <a:t>Return from inter-segment call</a:t>
            </a:r>
          </a:p>
          <a:p>
            <a:pPr>
              <a:buFont typeface="Wingdings" pitchFamily="2" charset="2"/>
              <a:buNone/>
            </a:pPr>
            <a:r>
              <a:rPr lang="en-US" sz="2000" dirty="0" smtClean="0"/>
              <a:t>	</a:t>
            </a:r>
            <a:r>
              <a:rPr lang="en-US" sz="2000" b="1" dirty="0" smtClean="0">
                <a:solidFill>
                  <a:srgbClr val="0070C0"/>
                </a:solidFill>
              </a:rPr>
              <a:t>RET </a:t>
            </a:r>
          </a:p>
          <a:p>
            <a:pPr>
              <a:buFont typeface="Wingdings" pitchFamily="2" charset="2"/>
              <a:buNone/>
            </a:pPr>
            <a:r>
              <a:rPr lang="en-US" sz="2000" dirty="0" smtClean="0"/>
              <a:t>	Return the control back to calling procedure from the called procedure which is in different segment. The content of top of the stack is transferred to IP and the SP is incremented by 2. Next the content of the current top of the stack is moved to CS and SP is incremented by 2.</a:t>
            </a:r>
          </a:p>
          <a:p>
            <a:pPr>
              <a:buFont typeface="Wingdings" pitchFamily="2" charset="2"/>
              <a:buNone/>
            </a:pPr>
            <a:endParaRPr lang="en-US" sz="2000" dirty="0" smtClean="0"/>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a:buFont typeface="Wingdings" pitchFamily="2" charset="2"/>
              <a:buNone/>
            </a:pPr>
            <a:r>
              <a:rPr lang="en-US" sz="2000" dirty="0" smtClean="0">
                <a:sym typeface="Wingdings" pitchFamily="2" charset="2"/>
              </a:rPr>
              <a:t>	(IP)  (MA</a:t>
            </a:r>
            <a:r>
              <a:rPr lang="en-US" sz="2000" baseline="-25000" dirty="0" smtClean="0">
                <a:sym typeface="Wingdings" pitchFamily="2" charset="2"/>
              </a:rPr>
              <a:t>S</a:t>
            </a:r>
            <a:r>
              <a:rPr lang="en-US" sz="2000" dirty="0" smtClean="0">
                <a:sym typeface="Wingdings" pitchFamily="2" charset="2"/>
              </a:rPr>
              <a:t>)</a:t>
            </a:r>
          </a:p>
          <a:p>
            <a:pPr>
              <a:buFont typeface="Wingdings" pitchFamily="2" charset="2"/>
              <a:buNone/>
            </a:pPr>
            <a:r>
              <a:rPr lang="en-US" sz="2000" dirty="0" smtClean="0">
                <a:sym typeface="Wingdings" pitchFamily="2" charset="2"/>
              </a:rPr>
              <a:t>	(SP)  (SP) + 2</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a:buFont typeface="Wingdings" pitchFamily="2" charset="2"/>
              <a:buNone/>
            </a:pPr>
            <a:r>
              <a:rPr lang="en-US" sz="2000" dirty="0" smtClean="0">
                <a:sym typeface="Wingdings" pitchFamily="2" charset="2"/>
              </a:rPr>
              <a:t>	(CS)  (MA</a:t>
            </a:r>
            <a:r>
              <a:rPr lang="en-US" sz="2000" baseline="-25000" dirty="0" smtClean="0">
                <a:sym typeface="Wingdings" pitchFamily="2" charset="2"/>
              </a:rPr>
              <a:t>S</a:t>
            </a:r>
            <a:r>
              <a:rPr lang="en-US" sz="2000" dirty="0" smtClean="0">
                <a:sym typeface="Wingdings" pitchFamily="2" charset="2"/>
              </a:rPr>
              <a:t>)</a:t>
            </a:r>
          </a:p>
          <a:p>
            <a:pPr>
              <a:buFont typeface="Wingdings" pitchFamily="2" charset="2"/>
              <a:buNone/>
            </a:pPr>
            <a:r>
              <a:rPr lang="en-US" sz="2000" dirty="0" smtClean="0">
                <a:sym typeface="Wingdings" pitchFamily="2" charset="2"/>
              </a:rPr>
              <a:t>	(SP)  (SP) + 2</a:t>
            </a:r>
          </a:p>
          <a:p>
            <a:pPr>
              <a:buFont typeface="Wingdings" pitchFamily="2" charset="2"/>
              <a:buNone/>
            </a:pPr>
            <a:endParaRPr lang="en-US" sz="2000" dirty="0" smtClean="0">
              <a:sym typeface="Wingdings" pitchFamily="2" charset="2"/>
            </a:endParaRPr>
          </a:p>
          <a:p>
            <a:pPr>
              <a:buFont typeface="Wingdings" pitchFamily="2" charset="2"/>
              <a:buNone/>
            </a:pPr>
            <a:endParaRPr lang="en-US" sz="2000" dirty="0" smtClean="0">
              <a:sym typeface="Wingdings" pitchFamily="2" charset="2"/>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86019" name="Slide Number Placeholder 5"/>
          <p:cNvSpPr>
            <a:spLocks noGrp="1"/>
          </p:cNvSpPr>
          <p:nvPr>
            <p:ph type="sldNum" sz="quarter" idx="12"/>
          </p:nvPr>
        </p:nvSpPr>
        <p:spPr>
          <a:noFill/>
        </p:spPr>
        <p:txBody>
          <a:bodyPr/>
          <a:lstStyle/>
          <a:p>
            <a:pPr>
              <a:defRPr/>
            </a:pPr>
            <a:fld id="{C3CB532C-D73A-487C-8FDC-AE5074FB6CAD}" type="slidenum">
              <a:rPr lang="en-US"/>
              <a:pPr>
                <a:defRPr/>
              </a:pPr>
              <a:t>93</a:t>
            </a:fld>
            <a:endParaRPr lang="en-US"/>
          </a:p>
        </p:txBody>
      </p:sp>
      <p:sp>
        <p:nvSpPr>
          <p:cNvPr id="90117" name="Rectangle 3"/>
          <p:cNvSpPr>
            <a:spLocks noGrp="1" noChangeArrowheads="1"/>
          </p:cNvSpPr>
          <p:nvPr>
            <p:ph sz="quarter" idx="1"/>
          </p:nvPr>
        </p:nvSpPr>
        <p:spPr>
          <a:xfrm>
            <a:off x="533400" y="914400"/>
            <a:ext cx="8229600" cy="5562600"/>
          </a:xfrm>
        </p:spPr>
        <p:txBody>
          <a:bodyPr/>
          <a:lstStyle/>
          <a:p>
            <a:pPr>
              <a:buFont typeface="Wingdings" pitchFamily="2" charset="2"/>
              <a:buChar char="Ø"/>
            </a:pPr>
            <a:r>
              <a:rPr lang="en-US" sz="2000" dirty="0" smtClean="0"/>
              <a:t>Return from inter-segment call adding immediate data to SP.</a:t>
            </a:r>
          </a:p>
          <a:p>
            <a:pPr>
              <a:buFont typeface="Wingdings" pitchFamily="2" charset="2"/>
              <a:buNone/>
            </a:pPr>
            <a:r>
              <a:rPr lang="en-US" sz="2000" dirty="0" smtClean="0"/>
              <a:t>	</a:t>
            </a:r>
            <a:r>
              <a:rPr lang="en-US" sz="2000" b="1" dirty="0" smtClean="0">
                <a:solidFill>
                  <a:srgbClr val="0070C0"/>
                </a:solidFill>
              </a:rPr>
              <a:t>RET data-16</a:t>
            </a:r>
          </a:p>
          <a:p>
            <a:pPr>
              <a:buFont typeface="Wingdings" pitchFamily="2" charset="2"/>
              <a:buNone/>
            </a:pPr>
            <a:r>
              <a:rPr lang="en-US" sz="2000" dirty="0" smtClean="0"/>
              <a:t>	Return the control back to calling procedure from the called procedure which is in different segment. The content of top of the stack is transferred to IP and the SP is incremented by 2. Next the content of the current top of the stack is moved to CS and SP is incremented by a value (data-16) specified in the instruction.</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a:buFont typeface="Wingdings" pitchFamily="2" charset="2"/>
              <a:buNone/>
            </a:pPr>
            <a:r>
              <a:rPr lang="en-US" sz="2000" dirty="0" smtClean="0">
                <a:sym typeface="Wingdings" pitchFamily="2" charset="2"/>
              </a:rPr>
              <a:t>	(IP)  (MA</a:t>
            </a:r>
            <a:r>
              <a:rPr lang="en-US" sz="2000" baseline="-25000" dirty="0" smtClean="0">
                <a:sym typeface="Wingdings" pitchFamily="2" charset="2"/>
              </a:rPr>
              <a:t>S</a:t>
            </a:r>
            <a:r>
              <a:rPr lang="en-US" sz="2000" dirty="0" smtClean="0">
                <a:sym typeface="Wingdings" pitchFamily="2" charset="2"/>
              </a:rPr>
              <a:t>)</a:t>
            </a:r>
          </a:p>
          <a:p>
            <a:pPr>
              <a:buFont typeface="Wingdings" pitchFamily="2" charset="2"/>
              <a:buNone/>
            </a:pPr>
            <a:r>
              <a:rPr lang="en-US" sz="2000" dirty="0" smtClean="0">
                <a:sym typeface="Wingdings" pitchFamily="2" charset="2"/>
              </a:rPr>
              <a:t>	(SP)  (SP) + 2</a:t>
            </a:r>
          </a:p>
          <a:p>
            <a:pPr>
              <a:buFont typeface="Wingdings" pitchFamily="2" charset="2"/>
              <a:buNone/>
            </a:pPr>
            <a:r>
              <a:rPr lang="en-US" sz="2000" dirty="0" smtClean="0">
                <a:sym typeface="Wingdings" pitchFamily="2" charset="2"/>
              </a:rPr>
              <a:t>	MA</a:t>
            </a:r>
            <a:r>
              <a:rPr lang="en-US" sz="2000" baseline="-25000" dirty="0" smtClean="0">
                <a:sym typeface="Wingdings" pitchFamily="2" charset="2"/>
              </a:rPr>
              <a:t>S</a:t>
            </a:r>
            <a:r>
              <a:rPr lang="en-US" sz="2000" dirty="0" smtClean="0">
                <a:sym typeface="Wingdings" pitchFamily="2" charset="2"/>
              </a:rPr>
              <a:t> = (SS) X 16</a:t>
            </a:r>
            <a:r>
              <a:rPr lang="en-US" sz="2000" baseline="-25000" dirty="0" smtClean="0">
                <a:sym typeface="Wingdings" pitchFamily="2" charset="2"/>
              </a:rPr>
              <a:t>10</a:t>
            </a:r>
            <a:r>
              <a:rPr lang="en-US" sz="2000" dirty="0" smtClean="0">
                <a:sym typeface="Wingdings" pitchFamily="2" charset="2"/>
              </a:rPr>
              <a:t> + (SP)</a:t>
            </a:r>
          </a:p>
          <a:p>
            <a:pPr>
              <a:buFont typeface="Wingdings" pitchFamily="2" charset="2"/>
              <a:buNone/>
            </a:pPr>
            <a:r>
              <a:rPr lang="en-US" sz="2000" dirty="0" smtClean="0">
                <a:sym typeface="Wingdings" pitchFamily="2" charset="2"/>
              </a:rPr>
              <a:t>	(CS)  (MA</a:t>
            </a:r>
            <a:r>
              <a:rPr lang="en-US" sz="2000" baseline="-25000" dirty="0" smtClean="0">
                <a:sym typeface="Wingdings" pitchFamily="2" charset="2"/>
              </a:rPr>
              <a:t>S</a:t>
            </a:r>
            <a:r>
              <a:rPr lang="en-US" sz="2000" dirty="0" smtClean="0">
                <a:sym typeface="Wingdings" pitchFamily="2" charset="2"/>
              </a:rPr>
              <a:t>)</a:t>
            </a:r>
          </a:p>
          <a:p>
            <a:pPr>
              <a:buFont typeface="Wingdings" pitchFamily="2" charset="2"/>
              <a:buNone/>
            </a:pPr>
            <a:r>
              <a:rPr lang="en-US" sz="2000" dirty="0" smtClean="0">
                <a:sym typeface="Wingdings" pitchFamily="2" charset="2"/>
              </a:rPr>
              <a:t>	(SP)  (SP) + data-16</a:t>
            </a:r>
          </a:p>
          <a:p>
            <a:pPr>
              <a:buFont typeface="Wingdings" pitchFamily="2" charset="2"/>
              <a:buNone/>
            </a:pPr>
            <a:endParaRPr lang="en-US" sz="2000" dirty="0" smtClean="0">
              <a:sym typeface="Wingdings" pitchFamily="2" charset="2"/>
            </a:endParaRPr>
          </a:p>
          <a:p>
            <a:pPr>
              <a:buFont typeface="Wingdings" pitchFamily="2" charset="2"/>
              <a:buNone/>
            </a:pPr>
            <a:endParaRPr lang="en-US" sz="2000" dirty="0" smtClean="0">
              <a:sym typeface="Wingdings" pitchFamily="2" charset="2"/>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87043" name="Slide Number Placeholder 5"/>
          <p:cNvSpPr>
            <a:spLocks noGrp="1"/>
          </p:cNvSpPr>
          <p:nvPr>
            <p:ph type="sldNum" sz="quarter" idx="12"/>
          </p:nvPr>
        </p:nvSpPr>
        <p:spPr>
          <a:noFill/>
        </p:spPr>
        <p:txBody>
          <a:bodyPr/>
          <a:lstStyle/>
          <a:p>
            <a:pPr>
              <a:defRPr/>
            </a:pPr>
            <a:fld id="{112EFFF1-E7AF-4413-89E8-1A155E2908E9}" type="slidenum">
              <a:rPr lang="en-US"/>
              <a:pPr>
                <a:defRPr/>
              </a:pPr>
              <a:t>94</a:t>
            </a:fld>
            <a:endParaRPr lang="en-US"/>
          </a:p>
        </p:txBody>
      </p:sp>
      <p:sp>
        <p:nvSpPr>
          <p:cNvPr id="91141" name="Rectangle 3"/>
          <p:cNvSpPr>
            <a:spLocks noGrp="1" noChangeArrowheads="1"/>
          </p:cNvSpPr>
          <p:nvPr>
            <p:ph sz="quarter" idx="1"/>
          </p:nvPr>
        </p:nvSpPr>
        <p:spPr>
          <a:xfrm>
            <a:off x="533400" y="1066800"/>
            <a:ext cx="8229600" cy="5257800"/>
          </a:xfrm>
        </p:spPr>
        <p:txBody>
          <a:bodyPr/>
          <a:lstStyle/>
          <a:p>
            <a:pPr>
              <a:buFont typeface="Wingdings" pitchFamily="2" charset="2"/>
              <a:buChar char="Ø"/>
            </a:pPr>
            <a:r>
              <a:rPr lang="en-US" sz="2000" b="1" dirty="0" smtClean="0">
                <a:solidFill>
                  <a:srgbClr val="0070C0"/>
                </a:solidFill>
                <a:sym typeface="Wingdings" pitchFamily="2" charset="2"/>
              </a:rPr>
              <a:t>JMP : Unconditional Jump</a:t>
            </a:r>
          </a:p>
          <a:p>
            <a:pPr>
              <a:buFont typeface="Wingdings" pitchFamily="2" charset="2"/>
              <a:buNone/>
            </a:pPr>
            <a:r>
              <a:rPr lang="en-US" sz="2000" dirty="0" smtClean="0">
                <a:sym typeface="Wingdings" pitchFamily="2" charset="2"/>
              </a:rPr>
              <a:t>	The unconditional jump instructions does not check for any flag condition. When the unconditional jump instruction is executed the program control is transferred to new memory location either in same segment or in another segment.</a:t>
            </a:r>
          </a:p>
          <a:p>
            <a:pPr>
              <a:buFont typeface="Wingdings" pitchFamily="2" charset="2"/>
              <a:buNone/>
            </a:pPr>
            <a:r>
              <a:rPr lang="en-US" sz="2000" dirty="0" smtClean="0">
                <a:sym typeface="Wingdings" pitchFamily="2" charset="2"/>
              </a:rPr>
              <a:t>	In near jump instruction the program control is transferred to new memory location in the same segment by modifying the content of instruction pointer (IP).</a:t>
            </a:r>
          </a:p>
          <a:p>
            <a:pPr>
              <a:buFont typeface="Wingdings" pitchFamily="2" charset="2"/>
              <a:buNone/>
            </a:pPr>
            <a:r>
              <a:rPr lang="en-US" sz="2000" dirty="0" smtClean="0">
                <a:sym typeface="Wingdings" pitchFamily="2" charset="2"/>
              </a:rPr>
              <a:t>	In far jump instruction the program control is transferred to new memory location in another segment by modifying the content of instruction pointer (IP) and code segment (CS) register.</a:t>
            </a:r>
          </a:p>
          <a:p>
            <a:pPr>
              <a:buFont typeface="Wingdings" pitchFamily="2" charset="2"/>
              <a:buChar char="Ø"/>
            </a:pPr>
            <a:r>
              <a:rPr lang="en-US" sz="2000" b="1" dirty="0" smtClean="0">
                <a:solidFill>
                  <a:srgbClr val="0070C0"/>
                </a:solidFill>
                <a:sym typeface="Wingdings" pitchFamily="2" charset="2"/>
              </a:rPr>
              <a:t>JMP Disp-16 (near jump instruction)</a:t>
            </a:r>
          </a:p>
          <a:p>
            <a:pPr>
              <a:buFont typeface="Wingdings" pitchFamily="2" charset="2"/>
              <a:buNone/>
            </a:pPr>
            <a:r>
              <a:rPr lang="en-US" sz="2000" dirty="0" smtClean="0">
                <a:sym typeface="Wingdings" pitchFamily="2" charset="2"/>
              </a:rPr>
              <a:t>	The 16-bit value (Disp-16)given in the instruction is added to instruction pointer (IP).</a:t>
            </a:r>
          </a:p>
          <a:p>
            <a:pPr>
              <a:buFont typeface="Wingdings" pitchFamily="2" charset="2"/>
              <a:buNone/>
            </a:pPr>
            <a:r>
              <a:rPr lang="en-US" sz="2000" dirty="0" smtClean="0">
                <a:sym typeface="Wingdings" pitchFamily="2" charset="2"/>
              </a:rPr>
              <a:t>	(IP)  (IP) + Disp-16</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88067" name="Slide Number Placeholder 5"/>
          <p:cNvSpPr>
            <a:spLocks noGrp="1"/>
          </p:cNvSpPr>
          <p:nvPr>
            <p:ph type="sldNum" sz="quarter" idx="12"/>
          </p:nvPr>
        </p:nvSpPr>
        <p:spPr>
          <a:noFill/>
        </p:spPr>
        <p:txBody>
          <a:bodyPr/>
          <a:lstStyle/>
          <a:p>
            <a:pPr>
              <a:defRPr/>
            </a:pPr>
            <a:fld id="{F03C8F93-2991-45A7-807F-8CE473F13429}" type="slidenum">
              <a:rPr lang="en-US"/>
              <a:pPr>
                <a:defRPr/>
              </a:pPr>
              <a:t>95</a:t>
            </a:fld>
            <a:endParaRPr lang="en-US"/>
          </a:p>
        </p:txBody>
      </p:sp>
      <p:sp>
        <p:nvSpPr>
          <p:cNvPr id="92165" name="Rectangle 3"/>
          <p:cNvSpPr>
            <a:spLocks noGrp="1" noChangeArrowheads="1"/>
          </p:cNvSpPr>
          <p:nvPr>
            <p:ph sz="quarter" idx="1"/>
          </p:nvPr>
        </p:nvSpPr>
        <p:spPr>
          <a:xfrm>
            <a:off x="533400" y="1066800"/>
            <a:ext cx="8229600" cy="5257800"/>
          </a:xfrm>
        </p:spPr>
        <p:txBody>
          <a:bodyPr/>
          <a:lstStyle/>
          <a:p>
            <a:pPr>
              <a:buFont typeface="Wingdings" pitchFamily="2" charset="2"/>
              <a:buChar char="Ø"/>
            </a:pPr>
            <a:r>
              <a:rPr lang="en-US" sz="2000" b="1" dirty="0" smtClean="0">
                <a:solidFill>
                  <a:srgbClr val="0070C0"/>
                </a:solidFill>
                <a:sym typeface="Wingdings" pitchFamily="2" charset="2"/>
              </a:rPr>
              <a:t>JMP Disp-8 (near jump instruction)</a:t>
            </a:r>
          </a:p>
          <a:p>
            <a:pPr>
              <a:buFont typeface="Wingdings" pitchFamily="2" charset="2"/>
              <a:buNone/>
            </a:pPr>
            <a:r>
              <a:rPr lang="en-US" sz="2000" dirty="0" smtClean="0">
                <a:sym typeface="Wingdings" pitchFamily="2" charset="2"/>
              </a:rPr>
              <a:t>	The 8-bit value (Disp-8) given in the instruction is sign extended to 16-bit and added to instruction pointer(IP).</a:t>
            </a:r>
          </a:p>
          <a:p>
            <a:pPr>
              <a:buFont typeface="Wingdings" pitchFamily="2" charset="2"/>
              <a:buNone/>
            </a:pPr>
            <a:r>
              <a:rPr lang="en-US" sz="2000" dirty="0" smtClean="0">
                <a:sym typeface="Wingdings" pitchFamily="2" charset="2"/>
              </a:rPr>
              <a:t>	Disp-16  (sign extended) Disp-8</a:t>
            </a:r>
          </a:p>
          <a:p>
            <a:pPr>
              <a:buFont typeface="Wingdings" pitchFamily="2" charset="2"/>
              <a:buNone/>
            </a:pPr>
            <a:r>
              <a:rPr lang="en-US" sz="2000" dirty="0" smtClean="0">
                <a:sym typeface="Wingdings" pitchFamily="2" charset="2"/>
              </a:rPr>
              <a:t>	(IP)  (IP) + Disp-16</a:t>
            </a:r>
          </a:p>
          <a:p>
            <a:pPr>
              <a:buFont typeface="Wingdings" pitchFamily="2" charset="2"/>
              <a:buNone/>
            </a:pPr>
            <a:endParaRPr lang="en-US" sz="2000" dirty="0" smtClean="0">
              <a:sym typeface="Wingdings" pitchFamily="2" charset="2"/>
            </a:endParaRPr>
          </a:p>
          <a:p>
            <a:pPr>
              <a:buFont typeface="Wingdings" pitchFamily="2" charset="2"/>
              <a:buChar char="Ø"/>
            </a:pPr>
            <a:r>
              <a:rPr lang="en-US" sz="2000" b="1" dirty="0" smtClean="0">
                <a:solidFill>
                  <a:srgbClr val="0070C0"/>
                </a:solidFill>
                <a:sym typeface="Wingdings" pitchFamily="2" charset="2"/>
              </a:rPr>
              <a:t>JMP reg. / </a:t>
            </a:r>
            <a:r>
              <a:rPr lang="en-US" sz="2000" b="1" dirty="0" err="1" smtClean="0">
                <a:solidFill>
                  <a:srgbClr val="0070C0"/>
                </a:solidFill>
                <a:sym typeface="Wingdings" pitchFamily="2" charset="2"/>
              </a:rPr>
              <a:t>Mem</a:t>
            </a:r>
            <a:r>
              <a:rPr lang="en-US" sz="2000" b="1" dirty="0" smtClean="0">
                <a:solidFill>
                  <a:srgbClr val="0070C0"/>
                </a:solidFill>
                <a:sym typeface="Wingdings" pitchFamily="2" charset="2"/>
              </a:rPr>
              <a:t>. (near jump instruction)</a:t>
            </a:r>
          </a:p>
          <a:p>
            <a:pPr>
              <a:buFont typeface="Wingdings" pitchFamily="2" charset="2"/>
              <a:buNone/>
            </a:pPr>
            <a:r>
              <a:rPr lang="en-US" sz="2000" dirty="0" smtClean="0">
                <a:sym typeface="Wingdings" pitchFamily="2" charset="2"/>
              </a:rPr>
              <a:t>	JMP Reg.</a:t>
            </a:r>
          </a:p>
          <a:p>
            <a:pPr>
              <a:buFont typeface="Wingdings" pitchFamily="2" charset="2"/>
              <a:buNone/>
            </a:pPr>
            <a:r>
              <a:rPr lang="en-US" sz="2000" dirty="0" smtClean="0">
                <a:sym typeface="Wingdings" pitchFamily="2" charset="2"/>
              </a:rPr>
              <a:t>	JMP </a:t>
            </a:r>
            <a:r>
              <a:rPr lang="en-US" sz="2000" dirty="0" err="1" smtClean="0">
                <a:sym typeface="Wingdings" pitchFamily="2" charset="2"/>
              </a:rPr>
              <a:t>Mem</a:t>
            </a:r>
            <a:r>
              <a:rPr lang="en-US" sz="2000" dirty="0" smtClean="0">
                <a:sym typeface="Wingdings" pitchFamily="2" charset="2"/>
              </a:rPr>
              <a:t>.</a:t>
            </a:r>
          </a:p>
          <a:p>
            <a:pPr>
              <a:buFont typeface="Wingdings" pitchFamily="2" charset="2"/>
              <a:buNone/>
            </a:pPr>
            <a:r>
              <a:rPr lang="en-US" sz="2000" dirty="0" smtClean="0">
                <a:sym typeface="Wingdings" pitchFamily="2" charset="2"/>
              </a:rPr>
              <a:t>	The 16-bit value stored in the register or memory is added to instruction pointer (IP).</a:t>
            </a:r>
          </a:p>
          <a:p>
            <a:pPr>
              <a:buFont typeface="Wingdings" pitchFamily="2" charset="2"/>
              <a:buNone/>
            </a:pPr>
            <a:r>
              <a:rPr lang="en-US" sz="2000" dirty="0" smtClean="0">
                <a:sym typeface="Wingdings" pitchFamily="2" charset="2"/>
              </a:rPr>
              <a:t>	(IP)  (IP) + (Reg.)</a:t>
            </a:r>
          </a:p>
          <a:p>
            <a:pPr>
              <a:buFont typeface="Wingdings" pitchFamily="2" charset="2"/>
              <a:buNone/>
            </a:pPr>
            <a:r>
              <a:rPr lang="en-US" sz="2000" dirty="0" smtClean="0">
                <a:sym typeface="Wingdings" pitchFamily="2" charset="2"/>
              </a:rPr>
              <a:t>	(IP)  (IP) + (</a:t>
            </a:r>
            <a:r>
              <a:rPr lang="en-US" sz="2000" dirty="0" err="1" smtClean="0">
                <a:sym typeface="Wingdings" pitchFamily="2" charset="2"/>
              </a:rPr>
              <a:t>Mem</a:t>
            </a:r>
            <a:r>
              <a:rPr lang="en-US" sz="2000" dirty="0" smtClean="0">
                <a:sym typeface="Wingdings" pitchFamily="2" charset="2"/>
              </a:rPr>
              <a:t>)</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89091" name="Slide Number Placeholder 5"/>
          <p:cNvSpPr>
            <a:spLocks noGrp="1"/>
          </p:cNvSpPr>
          <p:nvPr>
            <p:ph type="sldNum" sz="quarter" idx="12"/>
          </p:nvPr>
        </p:nvSpPr>
        <p:spPr>
          <a:noFill/>
        </p:spPr>
        <p:txBody>
          <a:bodyPr/>
          <a:lstStyle/>
          <a:p>
            <a:pPr>
              <a:defRPr/>
            </a:pPr>
            <a:fld id="{B65DCE92-1B19-409D-B3E2-33B1A98FF0AD}" type="slidenum">
              <a:rPr lang="en-US"/>
              <a:pPr>
                <a:defRPr/>
              </a:pPr>
              <a:t>96</a:t>
            </a:fld>
            <a:endParaRPr lang="en-US"/>
          </a:p>
        </p:txBody>
      </p:sp>
      <p:sp>
        <p:nvSpPr>
          <p:cNvPr id="93189" name="Rectangle 3"/>
          <p:cNvSpPr>
            <a:spLocks noGrp="1" noChangeArrowheads="1"/>
          </p:cNvSpPr>
          <p:nvPr>
            <p:ph sz="quarter" idx="1"/>
          </p:nvPr>
        </p:nvSpPr>
        <p:spPr>
          <a:xfrm>
            <a:off x="533400" y="1066800"/>
            <a:ext cx="8229600" cy="5257800"/>
          </a:xfrm>
        </p:spPr>
        <p:txBody>
          <a:bodyPr/>
          <a:lstStyle/>
          <a:p>
            <a:pPr>
              <a:buFont typeface="Wingdings" pitchFamily="2" charset="2"/>
              <a:buChar char="Ø"/>
            </a:pPr>
            <a:r>
              <a:rPr lang="en-US" sz="2000" b="1" dirty="0" smtClean="0">
                <a:solidFill>
                  <a:srgbClr val="0070C0"/>
                </a:solidFill>
                <a:sym typeface="Wingdings" pitchFamily="2" charset="2"/>
              </a:rPr>
              <a:t>JMP </a:t>
            </a:r>
            <a:r>
              <a:rPr lang="en-US" sz="2000" b="1" dirty="0" err="1" smtClean="0">
                <a:solidFill>
                  <a:srgbClr val="0070C0"/>
                </a:solidFill>
              </a:rPr>
              <a:t>Addr</a:t>
            </a:r>
            <a:r>
              <a:rPr lang="en-US" sz="2000" b="1" baseline="-25000" dirty="0" err="1" smtClean="0">
                <a:solidFill>
                  <a:srgbClr val="0070C0"/>
                </a:solidFill>
              </a:rPr>
              <a:t>offset</a:t>
            </a:r>
            <a:r>
              <a:rPr lang="en-US" sz="2000" b="1" dirty="0" smtClean="0">
                <a:solidFill>
                  <a:srgbClr val="0070C0"/>
                </a:solidFill>
              </a:rPr>
              <a:t>, </a:t>
            </a:r>
            <a:r>
              <a:rPr lang="en-US" sz="2000" b="1" dirty="0" err="1" smtClean="0">
                <a:solidFill>
                  <a:srgbClr val="0070C0"/>
                </a:solidFill>
              </a:rPr>
              <a:t>Addr</a:t>
            </a:r>
            <a:r>
              <a:rPr lang="en-US" sz="2000" b="1" baseline="-25000" dirty="0" err="1" smtClean="0">
                <a:solidFill>
                  <a:srgbClr val="0070C0"/>
                </a:solidFill>
              </a:rPr>
              <a:t>base</a:t>
            </a:r>
            <a:r>
              <a:rPr lang="en-US" sz="2000" b="1" dirty="0" smtClean="0">
                <a:solidFill>
                  <a:srgbClr val="0070C0"/>
                </a:solidFill>
                <a:sym typeface="Wingdings" pitchFamily="2" charset="2"/>
              </a:rPr>
              <a:t> (Far jump instruction)</a:t>
            </a:r>
          </a:p>
          <a:p>
            <a:pPr>
              <a:buFont typeface="Wingdings" pitchFamily="2" charset="2"/>
              <a:buNone/>
            </a:pPr>
            <a:r>
              <a:rPr lang="en-US" sz="2000" dirty="0" smtClean="0">
                <a:sym typeface="Wingdings" pitchFamily="2" charset="2"/>
              </a:rPr>
              <a:t>	The offset address given in the instruction is loaded in IP and the base address given in the instruction is loaded in CS register.</a:t>
            </a:r>
          </a:p>
          <a:p>
            <a:pPr>
              <a:buFont typeface="Wingdings" pitchFamily="2" charset="2"/>
              <a:buNone/>
            </a:pPr>
            <a:r>
              <a:rPr lang="en-US" sz="2000" dirty="0" smtClean="0">
                <a:sym typeface="Wingdings" pitchFamily="2" charset="2"/>
              </a:rPr>
              <a:t>	(IP)  </a:t>
            </a:r>
            <a:r>
              <a:rPr lang="en-US" sz="2000" dirty="0" err="1" smtClean="0"/>
              <a:t>Addr</a:t>
            </a:r>
            <a:r>
              <a:rPr lang="en-US" sz="2000" baseline="-25000" dirty="0" err="1" smtClean="0"/>
              <a:t>offset</a:t>
            </a:r>
            <a:endParaRPr lang="en-US" sz="2000" baseline="-25000" dirty="0" smtClean="0"/>
          </a:p>
          <a:p>
            <a:pPr>
              <a:buFont typeface="Wingdings" pitchFamily="2" charset="2"/>
              <a:buNone/>
            </a:pPr>
            <a:r>
              <a:rPr lang="en-US" sz="2000" baseline="-25000" dirty="0" smtClean="0"/>
              <a:t>	</a:t>
            </a:r>
            <a:r>
              <a:rPr lang="en-US" sz="2000" dirty="0" smtClean="0"/>
              <a:t>(CS) </a:t>
            </a:r>
            <a:r>
              <a:rPr lang="en-US" sz="2000" dirty="0" smtClean="0">
                <a:sym typeface="Wingdings" pitchFamily="2" charset="2"/>
              </a:rPr>
              <a:t></a:t>
            </a:r>
            <a:r>
              <a:rPr lang="en-US" sz="2000" baseline="-25000" dirty="0" smtClean="0">
                <a:sym typeface="Wingdings" pitchFamily="2" charset="2"/>
              </a:rPr>
              <a:t> </a:t>
            </a:r>
            <a:r>
              <a:rPr lang="en-US" sz="2000" dirty="0" err="1" smtClean="0"/>
              <a:t>Addr</a:t>
            </a:r>
            <a:r>
              <a:rPr lang="en-US" sz="2000" baseline="-25000" dirty="0" err="1" smtClean="0"/>
              <a:t>base</a:t>
            </a:r>
            <a:endParaRPr lang="en-US" sz="2000" baseline="-25000" dirty="0" smtClean="0"/>
          </a:p>
          <a:p>
            <a:pPr>
              <a:buFont typeface="Wingdings" pitchFamily="2" charset="2"/>
              <a:buNone/>
            </a:pPr>
            <a:endParaRPr lang="en-US" sz="2000" baseline="-25000" dirty="0" smtClean="0"/>
          </a:p>
          <a:p>
            <a:pPr>
              <a:buFont typeface="Wingdings" pitchFamily="2" charset="2"/>
              <a:buChar char="Ø"/>
            </a:pPr>
            <a:r>
              <a:rPr lang="en-US" sz="2000" b="1" dirty="0" smtClean="0">
                <a:solidFill>
                  <a:srgbClr val="0070C0"/>
                </a:solidFill>
              </a:rPr>
              <a:t>JMP </a:t>
            </a:r>
            <a:r>
              <a:rPr lang="en-US" sz="2000" b="1" dirty="0" err="1" smtClean="0">
                <a:solidFill>
                  <a:srgbClr val="0070C0"/>
                </a:solidFill>
              </a:rPr>
              <a:t>Mem</a:t>
            </a:r>
            <a:r>
              <a:rPr lang="en-US" sz="2000" b="1" dirty="0" smtClean="0">
                <a:solidFill>
                  <a:srgbClr val="0070C0"/>
                </a:solidFill>
              </a:rPr>
              <a:t>.</a:t>
            </a:r>
          </a:p>
          <a:p>
            <a:pPr>
              <a:buFont typeface="Wingdings" pitchFamily="2" charset="2"/>
              <a:buNone/>
            </a:pPr>
            <a:r>
              <a:rPr lang="en-US" sz="2000" dirty="0" smtClean="0"/>
              <a:t>	The content of (16-bit) memory is moved into IP and the next word in memory is moved into CS register.</a:t>
            </a:r>
          </a:p>
          <a:p>
            <a:pPr>
              <a:buFont typeface="Wingdings" pitchFamily="2" charset="2"/>
              <a:buNone/>
            </a:pPr>
            <a:r>
              <a:rPr lang="en-US" sz="2000" dirty="0" smtClean="0"/>
              <a:t>	(IP) </a:t>
            </a:r>
            <a:r>
              <a:rPr lang="en-US" sz="2000" dirty="0" smtClean="0">
                <a:sym typeface="Wingdings" pitchFamily="2" charset="2"/>
              </a:rPr>
              <a:t> (</a:t>
            </a:r>
            <a:r>
              <a:rPr lang="en-US" sz="2000" dirty="0" err="1" smtClean="0">
                <a:sym typeface="Wingdings" pitchFamily="2" charset="2"/>
              </a:rPr>
              <a:t>Mem</a:t>
            </a:r>
            <a:r>
              <a:rPr lang="en-US" sz="2000" dirty="0" smtClean="0">
                <a:sym typeface="Wingdings" pitchFamily="2" charset="2"/>
              </a:rPr>
              <a:t>.)</a:t>
            </a:r>
          </a:p>
          <a:p>
            <a:pPr>
              <a:buFont typeface="Wingdings" pitchFamily="2" charset="2"/>
              <a:buNone/>
            </a:pPr>
            <a:r>
              <a:rPr lang="en-US" sz="2000" dirty="0" smtClean="0">
                <a:sym typeface="Wingdings" pitchFamily="2" charset="2"/>
              </a:rPr>
              <a:t>	(CS)  (</a:t>
            </a:r>
            <a:r>
              <a:rPr lang="en-US" sz="2000" dirty="0" err="1" smtClean="0">
                <a:sym typeface="Wingdings" pitchFamily="2" charset="2"/>
              </a:rPr>
              <a:t>Mem</a:t>
            </a:r>
            <a:r>
              <a:rPr lang="en-US" sz="2000" dirty="0" smtClean="0">
                <a:sym typeface="Wingdings" pitchFamily="2" charset="2"/>
              </a:rPr>
              <a:t>. + 2)</a:t>
            </a:r>
            <a:endParaRPr lang="en-US" sz="2000" dirty="0"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228600"/>
            <a:ext cx="7772400" cy="762000"/>
          </a:xfrm>
        </p:spPr>
        <p:txBody>
          <a:bodyPr>
            <a:normAutofit fontScale="90000"/>
          </a:bodyPr>
          <a:lstStyle/>
          <a:p>
            <a:pPr algn="ctr"/>
            <a:r>
              <a:rPr lang="en-US" sz="2800" b="1" dirty="0" smtClean="0">
                <a:solidFill>
                  <a:srgbClr val="00B0F0"/>
                </a:solidFill>
              </a:rPr>
              <a:t>Program execution transfer instructions</a:t>
            </a:r>
            <a:br>
              <a:rPr lang="en-US" sz="2800" b="1" dirty="0" smtClean="0">
                <a:solidFill>
                  <a:srgbClr val="00B0F0"/>
                </a:solidFill>
              </a:rPr>
            </a:br>
            <a:r>
              <a:rPr lang="en-US" sz="2400" b="1" dirty="0" smtClean="0">
                <a:solidFill>
                  <a:srgbClr val="00B0F0"/>
                </a:solidFill>
              </a:rPr>
              <a:t>Iteration control instructions</a:t>
            </a:r>
          </a:p>
        </p:txBody>
      </p:sp>
      <p:sp>
        <p:nvSpPr>
          <p:cNvPr id="94211"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0115" name="Slide Number Placeholder 5"/>
          <p:cNvSpPr>
            <a:spLocks noGrp="1"/>
          </p:cNvSpPr>
          <p:nvPr>
            <p:ph type="sldNum" sz="quarter" idx="12"/>
          </p:nvPr>
        </p:nvSpPr>
        <p:spPr>
          <a:noFill/>
        </p:spPr>
        <p:txBody>
          <a:bodyPr/>
          <a:lstStyle/>
          <a:p>
            <a:pPr>
              <a:defRPr/>
            </a:pPr>
            <a:fld id="{065A9387-C25B-4EC1-8403-5AA6B1DE13A5}" type="slidenum">
              <a:rPr lang="en-US"/>
              <a:pPr>
                <a:defRPr/>
              </a:pPr>
              <a:t>97</a:t>
            </a:fld>
            <a:endParaRPr lang="en-US"/>
          </a:p>
        </p:txBody>
      </p:sp>
      <p:sp>
        <p:nvSpPr>
          <p:cNvPr id="94213" name="Rectangle 3"/>
          <p:cNvSpPr>
            <a:spLocks noGrp="1" noChangeArrowheads="1"/>
          </p:cNvSpPr>
          <p:nvPr>
            <p:ph sz="quarter" idx="1"/>
          </p:nvPr>
        </p:nvSpPr>
        <p:spPr>
          <a:xfrm>
            <a:off x="457200" y="1295400"/>
            <a:ext cx="8305800" cy="4876800"/>
          </a:xfrm>
        </p:spPr>
        <p:txBody>
          <a:bodyPr/>
          <a:lstStyle/>
          <a:p>
            <a:pPr>
              <a:buFont typeface="Wingdings" pitchFamily="2" charset="2"/>
              <a:buChar char="Ø"/>
            </a:pPr>
            <a:r>
              <a:rPr lang="en-US" sz="2000" dirty="0" smtClean="0"/>
              <a:t>The iteration instructions are also known as Loop instructions.</a:t>
            </a:r>
          </a:p>
          <a:p>
            <a:pPr>
              <a:buFont typeface="Wingdings" pitchFamily="2" charset="2"/>
              <a:buChar char="Ø"/>
            </a:pPr>
            <a:r>
              <a:rPr lang="en-US" sz="2000" dirty="0" smtClean="0"/>
              <a:t>Loop instructions are used to execute a group of instructions, a number of times as specified by a count value stored in CX register.</a:t>
            </a:r>
          </a:p>
          <a:p>
            <a:pPr>
              <a:buFont typeface="Wingdings" pitchFamily="2" charset="2"/>
              <a:buChar char="Ø"/>
            </a:pPr>
            <a:r>
              <a:rPr lang="en-US" sz="2000" dirty="0" smtClean="0"/>
              <a:t>The number of instructions to be looped will be specified directly in the instruction as a signed eight bit number ( Displacement 0r Disp-8).</a:t>
            </a:r>
          </a:p>
          <a:p>
            <a:pPr>
              <a:buFont typeface="Wingdings" pitchFamily="2" charset="2"/>
              <a:buChar char="Ø"/>
            </a:pPr>
            <a:r>
              <a:rPr lang="en-US" sz="2000" dirty="0" smtClean="0"/>
              <a:t>For positive displacement the instructions below the LOOP instruction are executed and for negative displacement the instructions above the LOOP instruction are executed.</a:t>
            </a:r>
          </a:p>
          <a:p>
            <a:pPr>
              <a:buFont typeface="Wingdings" pitchFamily="2" charset="2"/>
              <a:buChar char="Ø"/>
            </a:pPr>
            <a:r>
              <a:rPr lang="en-US" sz="2000" dirty="0" smtClean="0"/>
              <a:t>The contents of CX register is decremented by one after each execution of looped instructions. The effective address of first instruction of the loop is obtained by sign extending the Disp-8 to 16-bit and adding to IP.</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1139" name="Slide Number Placeholder 5"/>
          <p:cNvSpPr>
            <a:spLocks noGrp="1"/>
          </p:cNvSpPr>
          <p:nvPr>
            <p:ph type="sldNum" sz="quarter" idx="12"/>
          </p:nvPr>
        </p:nvSpPr>
        <p:spPr>
          <a:noFill/>
        </p:spPr>
        <p:txBody>
          <a:bodyPr/>
          <a:lstStyle/>
          <a:p>
            <a:pPr>
              <a:defRPr/>
            </a:pPr>
            <a:fld id="{FB16B057-5119-4445-8A5D-FD08B889F1E0}" type="slidenum">
              <a:rPr lang="en-US"/>
              <a:pPr>
                <a:defRPr/>
              </a:pPr>
              <a:t>98</a:t>
            </a:fld>
            <a:endParaRPr lang="en-US"/>
          </a:p>
        </p:txBody>
      </p:sp>
      <p:sp>
        <p:nvSpPr>
          <p:cNvPr id="95237" name="Rectangle 3"/>
          <p:cNvSpPr>
            <a:spLocks noGrp="1" noChangeArrowheads="1"/>
          </p:cNvSpPr>
          <p:nvPr>
            <p:ph sz="quarter" idx="1"/>
          </p:nvPr>
        </p:nvSpPr>
        <p:spPr>
          <a:xfrm>
            <a:off x="533400" y="1066800"/>
            <a:ext cx="8001000" cy="5334000"/>
          </a:xfrm>
        </p:spPr>
        <p:txBody>
          <a:bodyPr>
            <a:normAutofit lnSpcReduction="10000"/>
          </a:bodyPr>
          <a:lstStyle/>
          <a:p>
            <a:pPr>
              <a:lnSpc>
                <a:spcPct val="90000"/>
              </a:lnSpc>
              <a:buFont typeface="Wingdings" pitchFamily="2" charset="2"/>
              <a:buChar char="Ø"/>
            </a:pPr>
            <a:r>
              <a:rPr lang="en-US" sz="2000" b="1" dirty="0" smtClean="0">
                <a:solidFill>
                  <a:srgbClr val="0070C0"/>
                </a:solidFill>
              </a:rPr>
              <a:t>LOOP Disp-8</a:t>
            </a:r>
          </a:p>
          <a:p>
            <a:pPr>
              <a:lnSpc>
                <a:spcPct val="90000"/>
              </a:lnSpc>
              <a:buFont typeface="Wingdings" pitchFamily="2" charset="2"/>
              <a:buNone/>
            </a:pPr>
            <a:r>
              <a:rPr lang="en-US" sz="2000" dirty="0" smtClean="0"/>
              <a:t>	LOOP &lt;</a:t>
            </a:r>
            <a:r>
              <a:rPr lang="en-US" sz="2000" dirty="0" err="1" smtClean="0"/>
              <a:t>Disp</a:t>
            </a:r>
            <a:r>
              <a:rPr lang="en-US" sz="2000" dirty="0" smtClean="0"/>
              <a:t>-8&gt;</a:t>
            </a:r>
          </a:p>
          <a:p>
            <a:pPr>
              <a:lnSpc>
                <a:spcPct val="90000"/>
              </a:lnSpc>
              <a:buFont typeface="Wingdings" pitchFamily="2" charset="2"/>
              <a:buNone/>
            </a:pPr>
            <a:r>
              <a:rPr lang="en-US" sz="2000" dirty="0" smtClean="0"/>
              <a:t>	Repeat execution of the group of instructions until the content of CX is zero. After each execution CX is decremented by one.</a:t>
            </a:r>
          </a:p>
          <a:p>
            <a:pPr>
              <a:lnSpc>
                <a:spcPct val="90000"/>
              </a:lnSpc>
              <a:buFont typeface="Wingdings" pitchFamily="2" charset="2"/>
              <a:buNone/>
            </a:pPr>
            <a:r>
              <a:rPr lang="en-US" sz="2000" dirty="0" smtClean="0"/>
              <a:t>	Loop if (CX) </a:t>
            </a:r>
            <a:r>
              <a:rPr lang="en-US" sz="2000" dirty="0" smtClean="0">
                <a:sym typeface="Symbol" pitchFamily="18" charset="2"/>
              </a:rPr>
              <a:t> 0</a:t>
            </a:r>
          </a:p>
          <a:p>
            <a:pPr>
              <a:lnSpc>
                <a:spcPct val="90000"/>
              </a:lnSpc>
              <a:buFont typeface="Wingdings" pitchFamily="2" charset="2"/>
              <a:buNone/>
            </a:pPr>
            <a:r>
              <a:rPr lang="en-US" sz="2000" dirty="0" smtClean="0">
                <a:sym typeface="Symbol" pitchFamily="18" charset="2"/>
              </a:rPr>
              <a:t>	(CX) </a:t>
            </a:r>
            <a:r>
              <a:rPr lang="en-US" sz="2000" dirty="0" smtClean="0">
                <a:sym typeface="Wingdings" pitchFamily="2" charset="2"/>
              </a:rPr>
              <a:t> (CX) – 1 </a:t>
            </a:r>
          </a:p>
          <a:p>
            <a:pPr>
              <a:lnSpc>
                <a:spcPct val="90000"/>
              </a:lnSpc>
              <a:buFont typeface="Wingdings" pitchFamily="2" charset="2"/>
              <a:buChar char="Ø"/>
            </a:pPr>
            <a:r>
              <a:rPr lang="en-US" sz="2000" dirty="0" smtClean="0"/>
              <a:t>Example: </a:t>
            </a:r>
          </a:p>
          <a:p>
            <a:pPr>
              <a:lnSpc>
                <a:spcPct val="90000"/>
              </a:lnSpc>
              <a:buFont typeface="Wingdings" pitchFamily="2" charset="2"/>
              <a:buNone/>
            </a:pPr>
            <a:r>
              <a:rPr lang="en-US" sz="2000" dirty="0" smtClean="0"/>
              <a:t>		MOV BX, OFFSET List ; BX loaded with the address of 1</a:t>
            </a:r>
            <a:r>
              <a:rPr lang="en-US" sz="2000" baseline="30000" dirty="0" smtClean="0"/>
              <a:t>st</a:t>
            </a:r>
            <a:r>
              <a:rPr lang="en-US" sz="2000" dirty="0" smtClean="0"/>
              <a:t> 				            ;element in array List array .</a:t>
            </a:r>
          </a:p>
          <a:p>
            <a:pPr>
              <a:lnSpc>
                <a:spcPct val="90000"/>
              </a:lnSpc>
              <a:buFont typeface="Wingdings" pitchFamily="2" charset="2"/>
              <a:buNone/>
            </a:pPr>
            <a:r>
              <a:rPr lang="en-US" sz="2000" dirty="0" smtClean="0"/>
              <a:t>		MOV CX, 20 ; load the no. of elements in array List into CX Reg.</a:t>
            </a:r>
          </a:p>
          <a:p>
            <a:pPr>
              <a:lnSpc>
                <a:spcPct val="90000"/>
              </a:lnSpc>
              <a:buFont typeface="Wingdings" pitchFamily="2" charset="2"/>
              <a:buNone/>
            </a:pPr>
            <a:r>
              <a:rPr lang="en-US" sz="2000" dirty="0" smtClean="0"/>
              <a:t>	X1 :  MOV AL, [BX] ; get the element pointed by BX into AL Reg.</a:t>
            </a:r>
          </a:p>
          <a:p>
            <a:pPr>
              <a:lnSpc>
                <a:spcPct val="90000"/>
              </a:lnSpc>
              <a:buFont typeface="Wingdings" pitchFamily="2" charset="2"/>
              <a:buNone/>
            </a:pPr>
            <a:r>
              <a:rPr lang="en-US" sz="2000" dirty="0" smtClean="0"/>
              <a:t>		ADD AL, 05H ; Add 5H to element</a:t>
            </a:r>
          </a:p>
          <a:p>
            <a:pPr>
              <a:lnSpc>
                <a:spcPct val="90000"/>
              </a:lnSpc>
              <a:buFont typeface="Wingdings" pitchFamily="2" charset="2"/>
              <a:buNone/>
            </a:pPr>
            <a:r>
              <a:rPr lang="en-US" sz="2000" dirty="0" smtClean="0"/>
              <a:t>		MOV [BX], AL ; Store the result back into array List</a:t>
            </a:r>
          </a:p>
          <a:p>
            <a:pPr>
              <a:lnSpc>
                <a:spcPct val="90000"/>
              </a:lnSpc>
              <a:buFont typeface="Wingdings" pitchFamily="2" charset="2"/>
              <a:buNone/>
            </a:pPr>
            <a:r>
              <a:rPr lang="en-US" sz="2000" dirty="0" smtClean="0"/>
              <a:t>		INC BX ; Increment pointer</a:t>
            </a:r>
          </a:p>
          <a:p>
            <a:pPr>
              <a:lnSpc>
                <a:spcPct val="90000"/>
              </a:lnSpc>
              <a:buFont typeface="Wingdings" pitchFamily="2" charset="2"/>
              <a:buNone/>
            </a:pPr>
            <a:r>
              <a:rPr lang="en-US" sz="2000" dirty="0" smtClean="0"/>
              <a:t>		LOOP X1 ; Repeat the process till count is zero </a:t>
            </a:r>
          </a:p>
          <a:p>
            <a:pPr>
              <a:lnSpc>
                <a:spcPct val="90000"/>
              </a:lnSpc>
              <a:buFont typeface="Wingdings" pitchFamily="2" charset="2"/>
              <a:buNone/>
            </a:pPr>
            <a:r>
              <a:rPr lang="en-US" sz="2000" dirty="0" smtClean="0"/>
              <a:t>		LOOP X1 similar to DEC CX ; JNZ X1</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Footer Placeholder 4"/>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a:t>instruction set</a:t>
            </a:r>
          </a:p>
        </p:txBody>
      </p:sp>
      <p:sp>
        <p:nvSpPr>
          <p:cNvPr id="92163" name="Slide Number Placeholder 5"/>
          <p:cNvSpPr>
            <a:spLocks noGrp="1"/>
          </p:cNvSpPr>
          <p:nvPr>
            <p:ph type="sldNum" sz="quarter" idx="12"/>
          </p:nvPr>
        </p:nvSpPr>
        <p:spPr>
          <a:noFill/>
        </p:spPr>
        <p:txBody>
          <a:bodyPr/>
          <a:lstStyle/>
          <a:p>
            <a:pPr>
              <a:defRPr/>
            </a:pPr>
            <a:fld id="{351CF0C1-6EA1-4ED1-B069-85660E7D6DB4}" type="slidenum">
              <a:rPr lang="en-US"/>
              <a:pPr>
                <a:defRPr/>
              </a:pPr>
              <a:t>99</a:t>
            </a:fld>
            <a:endParaRPr lang="en-US"/>
          </a:p>
        </p:txBody>
      </p:sp>
      <p:sp>
        <p:nvSpPr>
          <p:cNvPr id="92165" name="Rectangle 3"/>
          <p:cNvSpPr>
            <a:spLocks noGrp="1" noChangeArrowheads="1"/>
          </p:cNvSpPr>
          <p:nvPr>
            <p:ph sz="quarter" idx="1"/>
          </p:nvPr>
        </p:nvSpPr>
        <p:spPr>
          <a:xfrm>
            <a:off x="685800" y="1066800"/>
            <a:ext cx="7848600" cy="5334000"/>
          </a:xfrm>
        </p:spPr>
        <p:txBody>
          <a:bodyPr>
            <a:normAutofit lnSpcReduction="10000"/>
          </a:bodyPr>
          <a:lstStyle/>
          <a:p>
            <a:pPr marL="274320" indent="-274320" fontAlgn="auto">
              <a:lnSpc>
                <a:spcPct val="90000"/>
              </a:lnSpc>
              <a:spcBef>
                <a:spcPts val="580"/>
              </a:spcBef>
              <a:spcAft>
                <a:spcPts val="0"/>
              </a:spcAft>
              <a:buFont typeface="Wingdings" pitchFamily="2" charset="2"/>
              <a:buChar char="Ø"/>
              <a:defRPr/>
            </a:pPr>
            <a:r>
              <a:rPr lang="en-US" sz="2000" b="1" dirty="0" smtClean="0">
                <a:solidFill>
                  <a:srgbClr val="0070C0"/>
                </a:solidFill>
              </a:rPr>
              <a:t>LOOPZ / LOOPE &lt;</a:t>
            </a:r>
            <a:r>
              <a:rPr lang="en-US" sz="2000" b="1" dirty="0" err="1" smtClean="0">
                <a:solidFill>
                  <a:srgbClr val="0070C0"/>
                </a:solidFill>
              </a:rPr>
              <a:t>Disp</a:t>
            </a:r>
            <a:r>
              <a:rPr lang="en-US" sz="2000" b="1" dirty="0" smtClean="0">
                <a:solidFill>
                  <a:srgbClr val="0070C0"/>
                </a:solidFill>
              </a:rPr>
              <a:t>-8&gt;</a:t>
            </a:r>
          </a:p>
          <a:p>
            <a:pPr marL="274320" indent="-274320" fontAlgn="auto">
              <a:lnSpc>
                <a:spcPct val="90000"/>
              </a:lnSpc>
              <a:spcBef>
                <a:spcPts val="580"/>
              </a:spcBef>
              <a:spcAft>
                <a:spcPts val="0"/>
              </a:spcAft>
              <a:buFont typeface="Wingdings" pitchFamily="2" charset="2"/>
              <a:buNone/>
              <a:defRPr/>
            </a:pPr>
            <a:r>
              <a:rPr lang="en-US" sz="2000" dirty="0" smtClean="0"/>
              <a:t>	Repeat execution of the group of instructions, if the content of CX is not zero and ZF = 1. After each execution CX is decremented by one.</a:t>
            </a:r>
          </a:p>
          <a:p>
            <a:pPr marL="274320" indent="-274320" fontAlgn="auto">
              <a:lnSpc>
                <a:spcPct val="90000"/>
              </a:lnSpc>
              <a:spcBef>
                <a:spcPts val="580"/>
              </a:spcBef>
              <a:spcAft>
                <a:spcPts val="0"/>
              </a:spcAft>
              <a:buFont typeface="Wingdings" pitchFamily="2" charset="2"/>
              <a:buNone/>
              <a:defRPr/>
            </a:pPr>
            <a:r>
              <a:rPr lang="en-US" sz="2000" dirty="0" smtClean="0"/>
              <a:t>	Loop if (CX) </a:t>
            </a:r>
            <a:r>
              <a:rPr lang="en-US" sz="2000" dirty="0" smtClean="0">
                <a:sym typeface="Symbol" pitchFamily="18" charset="2"/>
              </a:rPr>
              <a:t></a:t>
            </a:r>
            <a:r>
              <a:rPr lang="en-US" sz="2000" dirty="0" smtClean="0"/>
              <a:t> 0 and ZF =1</a:t>
            </a:r>
          </a:p>
          <a:p>
            <a:pPr marL="274320" indent="-274320" fontAlgn="auto">
              <a:lnSpc>
                <a:spcPct val="90000"/>
              </a:lnSpc>
              <a:spcBef>
                <a:spcPts val="580"/>
              </a:spcBef>
              <a:spcAft>
                <a:spcPts val="0"/>
              </a:spcAft>
              <a:buFont typeface="Wingdings" pitchFamily="2" charset="2"/>
              <a:buNone/>
              <a:defRPr/>
            </a:pPr>
            <a:r>
              <a:rPr lang="en-US" sz="2000" dirty="0" smtClean="0"/>
              <a:t>	(CX) </a:t>
            </a:r>
            <a:r>
              <a:rPr lang="en-US" sz="2000" dirty="0" smtClean="0">
                <a:sym typeface="Wingdings" pitchFamily="2" charset="2"/>
              </a:rPr>
              <a:t> (CX) – 1</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Example:</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MOV BX, OFFSET List ; Get offset of 1</a:t>
            </a:r>
            <a:r>
              <a:rPr lang="en-US" sz="2000" baseline="30000" dirty="0" smtClean="0">
                <a:sym typeface="Wingdings" pitchFamily="2" charset="2"/>
              </a:rPr>
              <a:t>st</a:t>
            </a:r>
            <a:r>
              <a:rPr lang="en-US" sz="2000" dirty="0" smtClean="0">
                <a:sym typeface="Wingdings" pitchFamily="2" charset="2"/>
              </a:rPr>
              <a:t> element of List array 			             ; into BX.</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MOV CX, 10 ; Count in CX</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DEC BX</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X1 :  INC BX</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CMP [BX] , 45H 	     ; compare all array elements with 45H</a:t>
            </a:r>
          </a:p>
          <a:p>
            <a:pPr marL="274320" indent="-274320" fontAlgn="auto">
              <a:lnSpc>
                <a:spcPct val="90000"/>
              </a:lnSpc>
              <a:spcBef>
                <a:spcPts val="580"/>
              </a:spcBef>
              <a:spcAft>
                <a:spcPts val="0"/>
              </a:spcAft>
              <a:buFont typeface="Wingdings" pitchFamily="2" charset="2"/>
              <a:buNone/>
              <a:defRPr/>
            </a:pPr>
            <a:r>
              <a:rPr lang="en-US" sz="2000" dirty="0" smtClean="0">
                <a:sym typeface="Wingdings" pitchFamily="2" charset="2"/>
              </a:rPr>
              <a:t>		LOOPE X1	</a:t>
            </a:r>
            <a:r>
              <a:rPr lang="en-US" sz="2000" dirty="0" smtClean="0"/>
              <a:t>	</a:t>
            </a:r>
          </a:p>
          <a:p>
            <a:pPr marL="274320" indent="-274320" fontAlgn="auto">
              <a:lnSpc>
                <a:spcPct val="90000"/>
              </a:lnSpc>
              <a:spcBef>
                <a:spcPts val="580"/>
              </a:spcBef>
              <a:spcAft>
                <a:spcPts val="0"/>
              </a:spcAft>
              <a:buFont typeface="Wingdings" pitchFamily="2" charset="2"/>
              <a:buNone/>
              <a:defRPr/>
            </a:pPr>
            <a:r>
              <a:rPr lang="en-US" sz="2000" dirty="0" smtClean="0"/>
              <a:t>	If (CX) = 0 and ZF = 1 on exit then all elements of  array are 45H;</a:t>
            </a:r>
          </a:p>
          <a:p>
            <a:pPr marL="274320" indent="-274320" fontAlgn="auto">
              <a:lnSpc>
                <a:spcPct val="90000"/>
              </a:lnSpc>
              <a:spcBef>
                <a:spcPts val="580"/>
              </a:spcBef>
              <a:spcAft>
                <a:spcPts val="0"/>
              </a:spcAft>
              <a:buFont typeface="Wingdings" pitchFamily="2" charset="2"/>
              <a:buNone/>
              <a:defRPr/>
            </a:pPr>
            <a:r>
              <a:rPr lang="en-US" sz="2000" dirty="0" smtClean="0"/>
              <a:t>	If (CX) </a:t>
            </a:r>
            <a:r>
              <a:rPr lang="en-US" sz="2000" dirty="0" smtClean="0">
                <a:sym typeface="Symbol" pitchFamily="18" charset="2"/>
              </a:rPr>
              <a:t></a:t>
            </a:r>
            <a:r>
              <a:rPr lang="en-US" sz="2000" dirty="0" smtClean="0"/>
              <a:t> 0 and ZF = 0 BX pointing to first element  </a:t>
            </a:r>
            <a:r>
              <a:rPr lang="en-US" sz="2000" dirty="0" smtClean="0">
                <a:sym typeface="Symbol" pitchFamily="18" charset="2"/>
              </a:rPr>
              <a:t> 45H in array ;</a:t>
            </a:r>
          </a:p>
          <a:p>
            <a:pPr marL="274320" indent="-274320" fontAlgn="auto">
              <a:lnSpc>
                <a:spcPct val="90000"/>
              </a:lnSpc>
              <a:spcBef>
                <a:spcPts val="580"/>
              </a:spcBef>
              <a:spcAft>
                <a:spcPts val="0"/>
              </a:spcAft>
              <a:buFont typeface="Wingdings" pitchFamily="2" charset="2"/>
              <a:buNone/>
              <a:defRPr/>
            </a:pPr>
            <a:r>
              <a:rPr lang="en-US" sz="2000" dirty="0" smtClean="0">
                <a:sym typeface="Symbol" pitchFamily="18" charset="2"/>
              </a:rPr>
              <a:t>	If (CX) = 0 and ZF =0 then last element of the array is 45 H.</a:t>
            </a:r>
          </a:p>
        </p:txBody>
      </p:sp>
      <p:sp>
        <p:nvSpPr>
          <p:cNvPr id="96262" name="AutoShape 5"/>
          <p:cNvSpPr>
            <a:spLocks/>
          </p:cNvSpPr>
          <p:nvPr/>
        </p:nvSpPr>
        <p:spPr bwMode="auto">
          <a:xfrm>
            <a:off x="3505200" y="4343400"/>
            <a:ext cx="152400" cy="914400"/>
          </a:xfrm>
          <a:prstGeom prst="rightBrace">
            <a:avLst>
              <a:gd name="adj1" fmla="val 50000"/>
              <a:gd name="adj2" fmla="val 50000"/>
            </a:avLst>
          </a:prstGeom>
          <a:noFill/>
          <a:ln w="9525">
            <a:solidFill>
              <a:schemeClr val="tx2"/>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875</TotalTime>
  <Words>4997</Words>
  <Application>Microsoft Office PowerPoint</Application>
  <PresentationFormat>On-screen Show (4:3)</PresentationFormat>
  <Paragraphs>1561</Paragraphs>
  <Slides>115</Slides>
  <Notes>79</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Equity</vt:lpstr>
      <vt:lpstr>INSTRUCTION SETS OF 8086 MICRO PROCESSORS </vt:lpstr>
      <vt:lpstr>Slide 2</vt:lpstr>
      <vt:lpstr>Slide 3</vt:lpstr>
      <vt:lpstr>Slide 4</vt:lpstr>
      <vt:lpstr>Slide 5</vt:lpstr>
      <vt:lpstr>Slide 6</vt:lpstr>
      <vt:lpstr>Slide 7</vt:lpstr>
      <vt:lpstr>Slide 8</vt:lpstr>
      <vt:lpstr>Slide 9</vt:lpstr>
      <vt:lpstr>Slide 10</vt:lpstr>
      <vt:lpstr>Slide 11</vt:lpstr>
      <vt:lpstr>IN (input the port)   </vt:lpstr>
      <vt:lpstr> OUT (output the port)</vt:lpstr>
      <vt:lpstr>PUSHF (push flag to stack)</vt:lpstr>
      <vt:lpstr>LAHF  ( load AH from lower byte of Flag)</vt:lpstr>
      <vt:lpstr>SAHF (store AH to lower byte of flag register)</vt:lpstr>
      <vt:lpstr>Slide 17</vt:lpstr>
      <vt:lpstr>Slide 18</vt:lpstr>
      <vt:lpstr>XLAT (translate)</vt:lpstr>
      <vt:lpstr>Slide 20</vt:lpstr>
      <vt:lpstr>Slide 21</vt:lpstr>
      <vt:lpstr>Slide 22</vt:lpstr>
      <vt:lpstr>Slide 23</vt:lpstr>
      <vt:lpstr>MUL (unsigned)</vt:lpstr>
      <vt:lpstr>Slide 25</vt:lpstr>
      <vt:lpstr>Slide 26</vt:lpstr>
      <vt:lpstr>Slide 27</vt:lpstr>
      <vt:lpstr>ARITHMETIC INSTRUCTIONS Division instructions</vt:lpstr>
      <vt:lpstr>Slide 29</vt:lpstr>
      <vt:lpstr>ARITHMETIC INSTRUCTIONS Division instructions</vt:lpstr>
      <vt:lpstr>Slide 31</vt:lpstr>
      <vt:lpstr>Slide 32</vt:lpstr>
      <vt:lpstr>Slide 33</vt:lpstr>
      <vt:lpstr>Slide 34</vt:lpstr>
      <vt:lpstr>Slide 35</vt:lpstr>
      <vt:lpstr>Slide 36</vt:lpstr>
      <vt:lpstr>ARITHMETIC INSTRUCTIONS Division instructions</vt:lpstr>
      <vt:lpstr>ARITHMETIC INSTRUCTIONS Division instructions</vt:lpstr>
      <vt:lpstr>ASCII INSTRUCTIONS</vt:lpstr>
      <vt:lpstr> AAA (ASCII ADJUST “AL-REG” AFTER ADDITION )</vt:lpstr>
      <vt:lpstr>Slide 41</vt:lpstr>
      <vt:lpstr>Slide 42</vt:lpstr>
      <vt:lpstr>AAS (ASCII ADJUST “AL-REG” AFTER SUBTRACTION )</vt:lpstr>
      <vt:lpstr>Slide 44</vt:lpstr>
      <vt:lpstr>Slide 45</vt:lpstr>
      <vt:lpstr> AAD (ASCII ADJUST AL-REG BEFORE DIVISION )</vt:lpstr>
      <vt:lpstr>Bit Manipulation Instructions</vt:lpstr>
      <vt:lpstr>Bit Manipulation Instructions</vt:lpstr>
      <vt:lpstr>Bit Manipulation Instructions Logical Instructions</vt:lpstr>
      <vt:lpstr>Bit Manipulation Instructions Logical Instructions</vt:lpstr>
      <vt:lpstr>Bit Manipulation Instructions Logical Instructions</vt:lpstr>
      <vt:lpstr>Bit Manipulation Instructions Logical Instructions</vt:lpstr>
      <vt:lpstr>Bit Manipulation Instructions Logical Instructions</vt:lpstr>
      <vt:lpstr>Bit Manipulation Instructions Shift Instructions</vt:lpstr>
      <vt:lpstr>Bit Manipulation Instructions Shift Instructions</vt:lpstr>
      <vt:lpstr>Bit Manipulation Instructions Shift Instructions</vt:lpstr>
      <vt:lpstr>Bit Manipulation Instructions Rotate Instructions</vt:lpstr>
      <vt:lpstr>Bit Manipulation Instructions Rotate Instructions</vt:lpstr>
      <vt:lpstr>Bit Manipulation Instructions Rotate Instructions</vt:lpstr>
      <vt:lpstr>Bit Manipulation Instructions Rotate Instructions</vt:lpstr>
      <vt:lpstr>String Instructions</vt:lpstr>
      <vt:lpstr>strings</vt:lpstr>
      <vt:lpstr>String Instructions</vt:lpstr>
      <vt:lpstr>String Instructions</vt:lpstr>
      <vt:lpstr>Prefix instructions</vt:lpstr>
      <vt:lpstr>String Instructions String data byte/word manipulation instructions</vt:lpstr>
      <vt:lpstr>Slide 67</vt:lpstr>
      <vt:lpstr>String Instructions String data byte/word manipulation instructions</vt:lpstr>
      <vt:lpstr>Slide 69</vt:lpstr>
      <vt:lpstr>String Instructions String data byte/word manipulation instructions</vt:lpstr>
      <vt:lpstr>String Instructions String data byte/word manipulation instructions</vt:lpstr>
      <vt:lpstr>String Instructions String data byte/word manipulation instructions</vt:lpstr>
      <vt:lpstr>Slide 73</vt:lpstr>
      <vt:lpstr>String Instructions String data byte/word manipulation instructions</vt:lpstr>
      <vt:lpstr>Slide 75</vt:lpstr>
      <vt:lpstr>Processor Control Instructions</vt:lpstr>
      <vt:lpstr>Processor Control Instructions Flag manipulation instructions</vt:lpstr>
      <vt:lpstr>Processor Control Instructions Flag manipulation instructions</vt:lpstr>
      <vt:lpstr>Processor Control Instructions Machine control instructions</vt:lpstr>
      <vt:lpstr>Processor Control Instructions Machine control instructions</vt:lpstr>
      <vt:lpstr>Processor Control Instructions Machine control instructions</vt:lpstr>
      <vt:lpstr>Processor Control Instructions Machine control instructions</vt:lpstr>
      <vt:lpstr>Program execution transfer instructions</vt:lpstr>
      <vt:lpstr>Program execution transfer instructions</vt:lpstr>
      <vt:lpstr>Program execution transfer instructions Unconditional transfer instructions</vt:lpstr>
      <vt:lpstr>Slide 86</vt:lpstr>
      <vt:lpstr>Slide 87</vt:lpstr>
      <vt:lpstr>Slide 88</vt:lpstr>
      <vt:lpstr>Slide 89</vt:lpstr>
      <vt:lpstr>Slide 90</vt:lpstr>
      <vt:lpstr>Slide 91</vt:lpstr>
      <vt:lpstr>Slide 92</vt:lpstr>
      <vt:lpstr>Slide 93</vt:lpstr>
      <vt:lpstr>Slide 94</vt:lpstr>
      <vt:lpstr>Slide 95</vt:lpstr>
      <vt:lpstr>Slide 96</vt:lpstr>
      <vt:lpstr>Program execution transfer instructions Iteration control instructions</vt:lpstr>
      <vt:lpstr>Slide 98</vt:lpstr>
      <vt:lpstr>Slide 99</vt:lpstr>
      <vt:lpstr>Slide 100</vt:lpstr>
      <vt:lpstr>Slide 101</vt:lpstr>
      <vt:lpstr>Program execution transfer instructions Software Interrupt Instructions</vt:lpstr>
      <vt:lpstr>Slide 103</vt:lpstr>
      <vt:lpstr>Slide 104</vt:lpstr>
      <vt:lpstr>Slide 105</vt:lpstr>
      <vt:lpstr>Slide 106</vt:lpstr>
      <vt:lpstr>Slide 107</vt:lpstr>
      <vt:lpstr>Slide 108</vt:lpstr>
      <vt:lpstr>Slide 109</vt:lpstr>
      <vt:lpstr>Conditional Jump Instructions</vt:lpstr>
      <vt:lpstr>Slide 111</vt:lpstr>
      <vt:lpstr>Program execution transfer instructions Conditional Jump Instructions</vt:lpstr>
      <vt:lpstr>Program execution transfer instructions Conditional Jump Instructions</vt:lpstr>
      <vt:lpstr>Program execution transfer instructions Conditional Jump Instructions</vt:lpstr>
      <vt:lpstr>Program execution transfer instructions Conditional Jump Instructions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SETS</dc:title>
  <dc:creator>Rajesh</dc:creator>
  <cp:lastModifiedBy>RAJESH</cp:lastModifiedBy>
  <cp:revision>729</cp:revision>
  <dcterms:created xsi:type="dcterms:W3CDTF">2006-08-16T00:00:00Z</dcterms:created>
  <dcterms:modified xsi:type="dcterms:W3CDTF">2016-04-06T03:42:42Z</dcterms:modified>
</cp:coreProperties>
</file>