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772400" cy="1470025"/>
          </a:xfrm>
        </p:spPr>
        <p:txBody>
          <a:bodyPr/>
          <a:lstStyle/>
          <a:p>
            <a:r>
              <a:rPr lang="en-US" b="1" dirty="0" smtClean="0"/>
              <a:t>Procedures and </a:t>
            </a:r>
            <a:r>
              <a:rPr lang="en-US" b="1" dirty="0" smtClean="0"/>
              <a:t>Macros</a:t>
            </a:r>
            <a:endParaRPr lang="en-US" dirty="0"/>
          </a:p>
        </p:txBody>
      </p:sp>
      <p:sp>
        <p:nvSpPr>
          <p:cNvPr id="3" name="Subtitle 2"/>
          <p:cNvSpPr>
            <a:spLocks noGrp="1"/>
          </p:cNvSpPr>
          <p:nvPr>
            <p:ph type="subTitle" idx="1"/>
          </p:nvPr>
        </p:nvSpPr>
        <p:spPr>
          <a:xfrm>
            <a:off x="1066800" y="3276600"/>
            <a:ext cx="7772400" cy="1676400"/>
          </a:xfrm>
        </p:spPr>
        <p:txBody>
          <a:bodyPr>
            <a:normAutofit/>
          </a:bodyPr>
          <a:lstStyle/>
          <a:p>
            <a:pPr algn="r"/>
            <a:r>
              <a:rPr lang="en-US" dirty="0" smtClean="0">
                <a:solidFill>
                  <a:schemeClr val="tx1">
                    <a:lumMod val="95000"/>
                    <a:lumOff val="5000"/>
                  </a:schemeClr>
                </a:solidFill>
              </a:rPr>
              <a:t>P.RAJESH  </a:t>
            </a:r>
            <a:r>
              <a:rPr lang="en-US" sz="1600" dirty="0" err="1" smtClean="0">
                <a:solidFill>
                  <a:schemeClr val="tx1">
                    <a:lumMod val="95000"/>
                    <a:lumOff val="5000"/>
                  </a:schemeClr>
                </a:solidFill>
              </a:rPr>
              <a:t>M.Tech</a:t>
            </a:r>
            <a:r>
              <a:rPr lang="en-US" sz="1600" dirty="0" smtClean="0">
                <a:solidFill>
                  <a:schemeClr val="tx1">
                    <a:lumMod val="95000"/>
                    <a:lumOff val="5000"/>
                  </a:schemeClr>
                </a:solidFill>
              </a:rPr>
              <a:t>.,</a:t>
            </a:r>
          </a:p>
          <a:p>
            <a:pPr algn="r"/>
            <a:r>
              <a:rPr lang="en-US" dirty="0" err="1" smtClean="0">
                <a:solidFill>
                  <a:schemeClr val="tx1">
                    <a:lumMod val="95000"/>
                    <a:lumOff val="5000"/>
                  </a:schemeClr>
                </a:solidFill>
              </a:rPr>
              <a:t>Assitant</a:t>
            </a:r>
            <a:r>
              <a:rPr lang="en-US" dirty="0" smtClean="0">
                <a:solidFill>
                  <a:schemeClr val="tx1">
                    <a:lumMod val="95000"/>
                    <a:lumOff val="5000"/>
                  </a:schemeClr>
                </a:solidFill>
              </a:rPr>
              <a:t> Professor </a:t>
            </a:r>
          </a:p>
          <a:p>
            <a:pPr algn="r"/>
            <a:r>
              <a:rPr lang="en-US" dirty="0" smtClean="0">
                <a:solidFill>
                  <a:schemeClr val="tx1">
                    <a:lumMod val="95000"/>
                    <a:lumOff val="5000"/>
                  </a:schemeClr>
                </a:solidFill>
              </a:rPr>
              <a:t>CRIT </a:t>
            </a:r>
            <a:r>
              <a:rPr lang="en-US" dirty="0" err="1" smtClean="0">
                <a:solidFill>
                  <a:schemeClr val="tx1">
                    <a:lumMod val="95000"/>
                    <a:lumOff val="5000"/>
                  </a:schemeClr>
                </a:solidFill>
              </a:rPr>
              <a:t>engg</a:t>
            </a:r>
            <a:r>
              <a:rPr lang="en-US" dirty="0" smtClean="0">
                <a:solidFill>
                  <a:schemeClr val="tx1">
                    <a:lumMod val="95000"/>
                    <a:lumOff val="5000"/>
                  </a:schemeClr>
                </a:solidFill>
              </a:rPr>
              <a:t> college</a:t>
            </a:r>
          </a:p>
          <a:p>
            <a:pPr algn="r"/>
            <a:endParaRPr lang="en-US" sz="1800" dirty="0" smtClean="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85800"/>
            <a:ext cx="8229600" cy="4525963"/>
          </a:xfrm>
        </p:spPr>
        <p:txBody>
          <a:bodyPr/>
          <a:lstStyle/>
          <a:p>
            <a:r>
              <a:rPr lang="en-US" dirty="0" smtClean="0"/>
              <a:t>Re-Entrant Procedures:</a:t>
            </a:r>
            <a:endParaRPr lang="en-US" dirty="0"/>
          </a:p>
        </p:txBody>
      </p:sp>
      <p:grpSp>
        <p:nvGrpSpPr>
          <p:cNvPr id="4" name="Group 3"/>
          <p:cNvGrpSpPr>
            <a:grpSpLocks/>
          </p:cNvGrpSpPr>
          <p:nvPr/>
        </p:nvGrpSpPr>
        <p:grpSpPr bwMode="auto">
          <a:xfrm>
            <a:off x="2171701" y="1935162"/>
            <a:ext cx="5372099" cy="3627438"/>
            <a:chOff x="1872" y="816"/>
            <a:chExt cx="3024" cy="1882"/>
          </a:xfrm>
        </p:grpSpPr>
        <p:sp>
          <p:nvSpPr>
            <p:cNvPr id="5" name="Oval 4"/>
            <p:cNvSpPr>
              <a:spLocks noChangeArrowheads="1"/>
            </p:cNvSpPr>
            <p:nvPr/>
          </p:nvSpPr>
          <p:spPr bwMode="auto">
            <a:xfrm>
              <a:off x="2448" y="158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6" name="Oval 5"/>
            <p:cNvSpPr>
              <a:spLocks noChangeArrowheads="1"/>
            </p:cNvSpPr>
            <p:nvPr/>
          </p:nvSpPr>
          <p:spPr bwMode="auto">
            <a:xfrm>
              <a:off x="3024" y="115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7" name="Oval 6"/>
            <p:cNvSpPr>
              <a:spLocks noChangeArrowheads="1"/>
            </p:cNvSpPr>
            <p:nvPr/>
          </p:nvSpPr>
          <p:spPr bwMode="auto">
            <a:xfrm>
              <a:off x="3024" y="148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8" name="Oval 7"/>
            <p:cNvSpPr>
              <a:spLocks noChangeArrowheads="1"/>
            </p:cNvSpPr>
            <p:nvPr/>
          </p:nvSpPr>
          <p:spPr bwMode="auto">
            <a:xfrm>
              <a:off x="3840" y="115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9" name="Oval 8"/>
            <p:cNvSpPr>
              <a:spLocks noChangeArrowheads="1"/>
            </p:cNvSpPr>
            <p:nvPr/>
          </p:nvSpPr>
          <p:spPr bwMode="auto">
            <a:xfrm>
              <a:off x="3888" y="1536"/>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0" name="Oval 9"/>
            <p:cNvSpPr>
              <a:spLocks noChangeArrowheads="1"/>
            </p:cNvSpPr>
            <p:nvPr/>
          </p:nvSpPr>
          <p:spPr bwMode="auto">
            <a:xfrm>
              <a:off x="3888" y="187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1" name="Oval 10"/>
            <p:cNvSpPr>
              <a:spLocks noChangeArrowheads="1"/>
            </p:cNvSpPr>
            <p:nvPr/>
          </p:nvSpPr>
          <p:spPr bwMode="auto">
            <a:xfrm>
              <a:off x="3888" y="235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2" name="Oval 11"/>
            <p:cNvSpPr>
              <a:spLocks noChangeArrowheads="1"/>
            </p:cNvSpPr>
            <p:nvPr/>
          </p:nvSpPr>
          <p:spPr bwMode="auto">
            <a:xfrm>
              <a:off x="3072" y="187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3" name="Oval 12"/>
            <p:cNvSpPr>
              <a:spLocks noChangeArrowheads="1"/>
            </p:cNvSpPr>
            <p:nvPr/>
          </p:nvSpPr>
          <p:spPr bwMode="auto">
            <a:xfrm>
              <a:off x="3072" y="230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4" name="Oval 13"/>
            <p:cNvSpPr>
              <a:spLocks noChangeArrowheads="1"/>
            </p:cNvSpPr>
            <p:nvPr/>
          </p:nvSpPr>
          <p:spPr bwMode="auto">
            <a:xfrm>
              <a:off x="2496" y="1920"/>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5" name="Line 16"/>
            <p:cNvSpPr>
              <a:spLocks noChangeShapeType="1"/>
            </p:cNvSpPr>
            <p:nvPr/>
          </p:nvSpPr>
          <p:spPr bwMode="auto">
            <a:xfrm>
              <a:off x="2496" y="1152"/>
              <a:ext cx="0" cy="43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6" name="Line 18"/>
            <p:cNvSpPr>
              <a:spLocks noChangeShapeType="1"/>
            </p:cNvSpPr>
            <p:nvPr/>
          </p:nvSpPr>
          <p:spPr bwMode="auto">
            <a:xfrm flipV="1">
              <a:off x="2544" y="1200"/>
              <a:ext cx="480" cy="43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7" name="Line 19"/>
            <p:cNvSpPr>
              <a:spLocks noChangeShapeType="1"/>
            </p:cNvSpPr>
            <p:nvPr/>
          </p:nvSpPr>
          <p:spPr bwMode="auto">
            <a:xfrm>
              <a:off x="3072" y="1248"/>
              <a:ext cx="0" cy="240"/>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8" name="Line 20"/>
            <p:cNvSpPr>
              <a:spLocks noChangeShapeType="1"/>
            </p:cNvSpPr>
            <p:nvPr/>
          </p:nvSpPr>
          <p:spPr bwMode="auto">
            <a:xfrm flipV="1">
              <a:off x="3120" y="1200"/>
              <a:ext cx="720" cy="28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9" name="Line 21"/>
            <p:cNvSpPr>
              <a:spLocks noChangeShapeType="1"/>
            </p:cNvSpPr>
            <p:nvPr/>
          </p:nvSpPr>
          <p:spPr bwMode="auto">
            <a:xfrm>
              <a:off x="3888" y="1248"/>
              <a:ext cx="48" cy="28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0" name="Line 22"/>
            <p:cNvSpPr>
              <a:spLocks noChangeShapeType="1"/>
            </p:cNvSpPr>
            <p:nvPr/>
          </p:nvSpPr>
          <p:spPr bwMode="auto">
            <a:xfrm>
              <a:off x="3936" y="1968"/>
              <a:ext cx="0"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1" name="Line 23"/>
            <p:cNvSpPr>
              <a:spLocks noChangeShapeType="1"/>
            </p:cNvSpPr>
            <p:nvPr/>
          </p:nvSpPr>
          <p:spPr bwMode="auto">
            <a:xfrm flipH="1" flipV="1">
              <a:off x="3168" y="1920"/>
              <a:ext cx="720" cy="480"/>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2" name="Line 24"/>
            <p:cNvSpPr>
              <a:spLocks noChangeShapeType="1"/>
            </p:cNvSpPr>
            <p:nvPr/>
          </p:nvSpPr>
          <p:spPr bwMode="auto">
            <a:xfrm>
              <a:off x="3120" y="1968"/>
              <a:ext cx="0" cy="33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3" name="Line 25"/>
            <p:cNvSpPr>
              <a:spLocks noChangeShapeType="1"/>
            </p:cNvSpPr>
            <p:nvPr/>
          </p:nvSpPr>
          <p:spPr bwMode="auto">
            <a:xfrm flipH="1" flipV="1">
              <a:off x="2592" y="1968"/>
              <a:ext cx="480"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4" name="Line 26"/>
            <p:cNvSpPr>
              <a:spLocks noChangeShapeType="1"/>
            </p:cNvSpPr>
            <p:nvPr/>
          </p:nvSpPr>
          <p:spPr bwMode="auto">
            <a:xfrm>
              <a:off x="2544" y="2016"/>
              <a:ext cx="0" cy="43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cxnSp>
          <p:nvCxnSpPr>
            <p:cNvPr id="25" name="AutoShape 27"/>
            <p:cNvCxnSpPr>
              <a:cxnSpLocks noChangeShapeType="1"/>
              <a:stCxn id="9" idx="6"/>
              <a:endCxn id="6" idx="0"/>
            </p:cNvCxnSpPr>
            <p:nvPr/>
          </p:nvCxnSpPr>
          <p:spPr bwMode="auto">
            <a:xfrm flipH="1" flipV="1">
              <a:off x="3072" y="1152"/>
              <a:ext cx="912" cy="432"/>
            </a:xfrm>
            <a:prstGeom prst="curvedConnector4">
              <a:avLst>
                <a:gd name="adj1" fmla="val -57898"/>
                <a:gd name="adj2" fmla="val 224074"/>
              </a:avLst>
            </a:prstGeom>
            <a:noFill/>
            <a:ln w="9525">
              <a:solidFill>
                <a:schemeClr val="tx1"/>
              </a:solidFill>
              <a:round/>
              <a:headEnd/>
              <a:tailEnd type="triangle" w="med" len="med"/>
            </a:ln>
            <a:effectLst/>
          </p:spPr>
        </p:cxnSp>
        <p:cxnSp>
          <p:nvCxnSpPr>
            <p:cNvPr id="26" name="AutoShape 32"/>
            <p:cNvCxnSpPr>
              <a:cxnSpLocks noChangeShapeType="1"/>
              <a:stCxn id="13" idx="4"/>
              <a:endCxn id="10" idx="6"/>
            </p:cNvCxnSpPr>
            <p:nvPr/>
          </p:nvCxnSpPr>
          <p:spPr bwMode="auto">
            <a:xfrm rot="5400000" flipH="1" flipV="1">
              <a:off x="3312" y="1728"/>
              <a:ext cx="480" cy="864"/>
            </a:xfrm>
            <a:prstGeom prst="curvedConnector4">
              <a:avLst>
                <a:gd name="adj1" fmla="val -134583"/>
                <a:gd name="adj2" fmla="val 157287"/>
              </a:avLst>
            </a:prstGeom>
            <a:noFill/>
            <a:ln w="9525">
              <a:solidFill>
                <a:schemeClr val="tx1"/>
              </a:solidFill>
              <a:round/>
              <a:headEnd/>
              <a:tailEnd type="triangle" w="med" len="med"/>
            </a:ln>
            <a:effectLst/>
          </p:spPr>
        </p:cxnSp>
        <p:sp>
          <p:nvSpPr>
            <p:cNvPr id="27" name="Rectangle 26"/>
            <p:cNvSpPr>
              <a:spLocks noChangeArrowheads="1"/>
            </p:cNvSpPr>
            <p:nvPr/>
          </p:nvSpPr>
          <p:spPr bwMode="auto">
            <a:xfrm>
              <a:off x="3744" y="864"/>
              <a:ext cx="365"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a:t>ISR</a:t>
              </a:r>
            </a:p>
          </p:txBody>
        </p:sp>
        <p:sp>
          <p:nvSpPr>
            <p:cNvPr id="28" name="Rectangle 27"/>
            <p:cNvSpPr>
              <a:spLocks noChangeArrowheads="1"/>
            </p:cNvSpPr>
            <p:nvPr/>
          </p:nvSpPr>
          <p:spPr bwMode="auto">
            <a:xfrm>
              <a:off x="2688" y="864"/>
              <a:ext cx="29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a:t>SP</a:t>
              </a:r>
            </a:p>
          </p:txBody>
        </p:sp>
        <p:sp>
          <p:nvSpPr>
            <p:cNvPr id="29" name="Rectangle 28"/>
            <p:cNvSpPr>
              <a:spLocks noChangeArrowheads="1"/>
            </p:cNvSpPr>
            <p:nvPr/>
          </p:nvSpPr>
          <p:spPr bwMode="auto">
            <a:xfrm>
              <a:off x="2208" y="816"/>
              <a:ext cx="347"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a:t>MP</a:t>
              </a:r>
            </a:p>
          </p:txBody>
        </p:sp>
        <p:sp>
          <p:nvSpPr>
            <p:cNvPr id="30" name="Rectangle 29"/>
            <p:cNvSpPr>
              <a:spLocks noChangeArrowheads="1"/>
            </p:cNvSpPr>
            <p:nvPr/>
          </p:nvSpPr>
          <p:spPr bwMode="auto">
            <a:xfrm>
              <a:off x="3168" y="1488"/>
              <a:ext cx="383"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INT</a:t>
              </a:r>
            </a:p>
          </p:txBody>
        </p:sp>
        <p:sp>
          <p:nvSpPr>
            <p:cNvPr id="31" name="Rectangle 30"/>
            <p:cNvSpPr>
              <a:spLocks noChangeArrowheads="1"/>
            </p:cNvSpPr>
            <p:nvPr/>
          </p:nvSpPr>
          <p:spPr bwMode="auto">
            <a:xfrm>
              <a:off x="1872" y="1584"/>
              <a:ext cx="535"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CALL</a:t>
              </a:r>
            </a:p>
          </p:txBody>
        </p:sp>
        <p:sp>
          <p:nvSpPr>
            <p:cNvPr id="32" name="Rectangle 31"/>
            <p:cNvSpPr>
              <a:spLocks noChangeArrowheads="1"/>
            </p:cNvSpPr>
            <p:nvPr/>
          </p:nvSpPr>
          <p:spPr bwMode="auto">
            <a:xfrm>
              <a:off x="3216" y="2352"/>
              <a:ext cx="419"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RET</a:t>
              </a:r>
            </a:p>
          </p:txBody>
        </p:sp>
        <p:sp>
          <p:nvSpPr>
            <p:cNvPr id="33" name="Rectangle 32"/>
            <p:cNvSpPr>
              <a:spLocks noChangeArrowheads="1"/>
            </p:cNvSpPr>
            <p:nvPr/>
          </p:nvSpPr>
          <p:spPr bwMode="auto">
            <a:xfrm>
              <a:off x="3888" y="2448"/>
              <a:ext cx="472"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IRET</a:t>
              </a:r>
            </a:p>
          </p:txBody>
        </p:sp>
        <p:sp>
          <p:nvSpPr>
            <p:cNvPr id="34" name="Rectangle 33"/>
            <p:cNvSpPr>
              <a:spLocks noChangeArrowheads="1"/>
            </p:cNvSpPr>
            <p:nvPr/>
          </p:nvSpPr>
          <p:spPr bwMode="auto">
            <a:xfrm>
              <a:off x="4128" y="1584"/>
              <a:ext cx="768" cy="25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CALL SP</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smtClean="0"/>
              <a:t>When a group of instructions are to be used several times to perform a same function in a program and they are too small to be written as a procedure, then they can be defined as a MACRO.</a:t>
            </a:r>
          </a:p>
          <a:p>
            <a:pPr lvl="0"/>
            <a:r>
              <a:rPr lang="en-US" dirty="0" smtClean="0"/>
              <a:t>A MACRO is a small group of instructions enclosed by the assembler directives MACRO and ENDM.</a:t>
            </a:r>
          </a:p>
          <a:p>
            <a:pPr lvl="0"/>
            <a:r>
              <a:rPr lang="en-US" dirty="0" smtClean="0"/>
              <a:t>The MACROS are identified by their names and usually defined at the start of a program.</a:t>
            </a:r>
          </a:p>
          <a:p>
            <a:r>
              <a:rPr lang="en-US" dirty="0" smtClean="0"/>
              <a:t>The Macro is called by its name in the program, whenever the MACRO is called in the program, the assembler will insert the defined group of instructions in place of CALL instruction.</a:t>
            </a:r>
            <a:endParaRPr lang="en-US" dirty="0"/>
          </a:p>
        </p:txBody>
      </p:sp>
      <p:sp>
        <p:nvSpPr>
          <p:cNvPr id="3" name="Title 2"/>
          <p:cNvSpPr>
            <a:spLocks noGrp="1"/>
          </p:cNvSpPr>
          <p:nvPr>
            <p:ph type="title"/>
          </p:nvPr>
        </p:nvSpPr>
        <p:spPr/>
        <p:txBody>
          <a:bodyPr/>
          <a:lstStyle/>
          <a:p>
            <a:pPr lvl="0"/>
            <a:r>
              <a:rPr lang="en-US" dirty="0" smtClean="0"/>
              <a:t>MACROS: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X1  MACRO</a:t>
            </a:r>
          </a:p>
          <a:p>
            <a:r>
              <a:rPr lang="en-US" dirty="0" err="1" smtClean="0"/>
              <a:t>Mov</a:t>
            </a:r>
            <a:r>
              <a:rPr lang="en-US" dirty="0" smtClean="0"/>
              <a:t> SI, OFFSET  </a:t>
            </a:r>
            <a:r>
              <a:rPr lang="en-US" dirty="0" err="1" smtClean="0"/>
              <a:t>Arr</a:t>
            </a:r>
            <a:r>
              <a:rPr lang="en-US" dirty="0" smtClean="0"/>
              <a:t> </a:t>
            </a:r>
          </a:p>
          <a:p>
            <a:r>
              <a:rPr lang="en-US" dirty="0" err="1" smtClean="0"/>
              <a:t>Mov</a:t>
            </a:r>
            <a:r>
              <a:rPr lang="en-US" dirty="0" smtClean="0"/>
              <a:t> DI, OFFSET Arr1</a:t>
            </a:r>
          </a:p>
          <a:p>
            <a:r>
              <a:rPr lang="en-US" dirty="0" err="1" smtClean="0"/>
              <a:t>Mov</a:t>
            </a:r>
            <a:r>
              <a:rPr lang="en-US" dirty="0" smtClean="0"/>
              <a:t> AL, (SI)</a:t>
            </a:r>
          </a:p>
          <a:p>
            <a:r>
              <a:rPr lang="en-US" dirty="0" smtClean="0"/>
              <a:t>Add AL, (DI)</a:t>
            </a:r>
          </a:p>
          <a:p>
            <a:r>
              <a:rPr lang="en-US" dirty="0" smtClean="0"/>
              <a:t>Inc SI</a:t>
            </a:r>
          </a:p>
          <a:p>
            <a:r>
              <a:rPr lang="en-US" dirty="0" smtClean="0"/>
              <a:t>Inc DI</a:t>
            </a:r>
          </a:p>
          <a:p>
            <a:r>
              <a:rPr lang="en-US" dirty="0" smtClean="0"/>
              <a:t>ENDM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Passing parameters in MACROS:</a:t>
            </a:r>
          </a:p>
          <a:p>
            <a:r>
              <a:rPr lang="en-US" dirty="0" smtClean="0"/>
              <a:t>X1 MACRO </a:t>
            </a:r>
            <a:r>
              <a:rPr lang="en-US" dirty="0" err="1" smtClean="0"/>
              <a:t>Arr</a:t>
            </a:r>
            <a:r>
              <a:rPr lang="en-US" dirty="0" smtClean="0"/>
              <a:t>, Arr1 </a:t>
            </a:r>
          </a:p>
          <a:p>
            <a:r>
              <a:rPr lang="en-US" dirty="0" smtClean="0"/>
              <a:t>:</a:t>
            </a:r>
          </a:p>
          <a:p>
            <a:r>
              <a:rPr lang="en-US" dirty="0" smtClean="0"/>
              <a:t>	END M</a:t>
            </a:r>
          </a:p>
          <a:p>
            <a:r>
              <a:rPr lang="en-US" dirty="0" smtClean="0"/>
              <a:t>		:</a:t>
            </a:r>
          </a:p>
          <a:p>
            <a:r>
              <a:rPr lang="en-US" dirty="0" smtClean="0"/>
              <a:t>X1 Arr2,Arr3</a:t>
            </a:r>
          </a:p>
          <a:p>
            <a:r>
              <a:rPr lang="en-US" i="1" dirty="0" smtClean="0"/>
              <a:t>:</a:t>
            </a:r>
            <a:endParaRPr lang="en-US" dirty="0" smtClean="0"/>
          </a:p>
          <a:p>
            <a:r>
              <a:rPr lang="en-US" dirty="0" smtClean="0"/>
              <a:t>X1 Arr4, Arr5</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Procedures:   Advantages:</a:t>
            </a:r>
          </a:p>
          <a:p>
            <a:r>
              <a:rPr lang="en-US" dirty="0" smtClean="0"/>
              <a:t>	1. Machine codes for the group of instructions in the procedure has to be                 	put in memory only once.</a:t>
            </a:r>
          </a:p>
          <a:p>
            <a:r>
              <a:rPr lang="en-US" dirty="0" smtClean="0"/>
              <a:t>	2. Each set of instructions can be individually assembled and debugged. </a:t>
            </a:r>
          </a:p>
          <a:p>
            <a:pPr lvl="0"/>
            <a:r>
              <a:rPr lang="en-US" dirty="0" smtClean="0"/>
              <a:t>Disadvantages:</a:t>
            </a:r>
          </a:p>
          <a:p>
            <a:r>
              <a:rPr lang="en-US" dirty="0" smtClean="0"/>
              <a:t>	1. Need stack operations performed.</a:t>
            </a:r>
          </a:p>
          <a:p>
            <a:r>
              <a:rPr lang="en-US" dirty="0" smtClean="0"/>
              <a:t>	2. Over-head time required to call the procedure and return to the calling   	program.</a:t>
            </a:r>
          </a:p>
          <a:p>
            <a:endParaRPr lang="en-US" dirty="0"/>
          </a:p>
        </p:txBody>
      </p:sp>
      <p:sp>
        <p:nvSpPr>
          <p:cNvPr id="3" name="Title 2"/>
          <p:cNvSpPr>
            <a:spLocks noGrp="1"/>
          </p:cNvSpPr>
          <p:nvPr>
            <p:ph type="title"/>
          </p:nvPr>
        </p:nvSpPr>
        <p:spPr/>
        <p:txBody>
          <a:bodyPr>
            <a:normAutofit fontScale="90000"/>
          </a:bodyPr>
          <a:lstStyle/>
          <a:p>
            <a:pPr lvl="0"/>
            <a:r>
              <a:rPr lang="en-US" dirty="0" smtClean="0"/>
              <a:t>Advantages and Disadvantages Of Procedures and Macros:</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Macros  Advantages:</a:t>
            </a:r>
          </a:p>
          <a:p>
            <a:r>
              <a:rPr lang="en-US" dirty="0" smtClean="0"/>
              <a:t>	1. Simple</a:t>
            </a:r>
          </a:p>
          <a:p>
            <a:r>
              <a:rPr lang="en-US" dirty="0" smtClean="0"/>
              <a:t>	2. No over-head time required.</a:t>
            </a:r>
          </a:p>
          <a:p>
            <a:pPr lvl="0"/>
            <a:r>
              <a:rPr lang="en-US" dirty="0" smtClean="0"/>
              <a:t>Disadvantages:</a:t>
            </a:r>
          </a:p>
          <a:p>
            <a:r>
              <a:rPr lang="en-US" dirty="0" smtClean="0"/>
              <a:t>Program may take up more memory due to insertion of machine codes in the program at the place of Macros.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228601"/>
          <a:ext cx="8534400" cy="6324599"/>
        </p:xfrm>
        <a:graphic>
          <a:graphicData uri="http://schemas.openxmlformats.org/drawingml/2006/table">
            <a:tbl>
              <a:tblPr/>
              <a:tblGrid>
                <a:gridCol w="871252"/>
                <a:gridCol w="3609308"/>
                <a:gridCol w="4053840"/>
              </a:tblGrid>
              <a:tr h="494345">
                <a:tc>
                  <a:txBody>
                    <a:bodyPr/>
                    <a:lstStyle/>
                    <a:p>
                      <a:pPr marL="0" marR="0" algn="ctr" fontAlgn="base">
                        <a:lnSpc>
                          <a:spcPct val="115000"/>
                        </a:lnSpc>
                        <a:spcBef>
                          <a:spcPts val="430"/>
                        </a:spcBef>
                        <a:spcAft>
                          <a:spcPts val="0"/>
                        </a:spcAft>
                      </a:pPr>
                      <a:r>
                        <a:rPr lang="en-US" sz="1800" b="1" kern="1200" dirty="0" err="1">
                          <a:latin typeface="Times New Roman"/>
                          <a:ea typeface="Times New Roman"/>
                          <a:cs typeface="Times New Roman"/>
                        </a:rPr>
                        <a:t>S.No</a:t>
                      </a:r>
                      <a:r>
                        <a:rPr lang="en-US" sz="1800" b="1" kern="1200" dirty="0">
                          <a:latin typeface="Times New Roman"/>
                          <a:ea typeface="Times New Roman"/>
                          <a:cs typeface="Times New Roman"/>
                        </a:rPr>
                        <a:t>.</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fontAlgn="base">
                        <a:lnSpc>
                          <a:spcPct val="115000"/>
                        </a:lnSpc>
                        <a:spcBef>
                          <a:spcPts val="430"/>
                        </a:spcBef>
                        <a:spcAft>
                          <a:spcPts val="0"/>
                        </a:spcAft>
                      </a:pPr>
                      <a:r>
                        <a:rPr lang="en-US" sz="1800" b="1" kern="1200" dirty="0">
                          <a:latin typeface="Times New Roman"/>
                          <a:ea typeface="Times New Roman"/>
                          <a:cs typeface="Times New Roman"/>
                        </a:rPr>
                        <a:t>Procedures</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fontAlgn="base">
                        <a:lnSpc>
                          <a:spcPct val="115000"/>
                        </a:lnSpc>
                        <a:spcBef>
                          <a:spcPts val="430"/>
                        </a:spcBef>
                        <a:spcAft>
                          <a:spcPts val="0"/>
                        </a:spcAft>
                      </a:pPr>
                      <a:r>
                        <a:rPr lang="en-US" sz="1800" b="1" kern="1200">
                          <a:latin typeface="Times New Roman"/>
                          <a:ea typeface="Times New Roman"/>
                          <a:cs typeface="Times New Roman"/>
                        </a:rPr>
                        <a:t>Macros</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335362">
                <a:tc>
                  <a:txBody>
                    <a:bodyPr/>
                    <a:lstStyle/>
                    <a:p>
                      <a:pPr marL="0" marR="0" algn="ctr" fontAlgn="base">
                        <a:lnSpc>
                          <a:spcPct val="115000"/>
                        </a:lnSpc>
                        <a:spcBef>
                          <a:spcPts val="430"/>
                        </a:spcBef>
                        <a:spcAft>
                          <a:spcPts val="0"/>
                        </a:spcAft>
                      </a:pPr>
                      <a:r>
                        <a:rPr lang="en-US" sz="1800" b="1" kern="1200">
                          <a:latin typeface="Times New Roman"/>
                          <a:ea typeface="Times New Roman"/>
                          <a:cs typeface="Times New Roman"/>
                        </a:rPr>
                        <a:t>1.</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fontAlgn="base">
                        <a:lnSpc>
                          <a:spcPct val="115000"/>
                        </a:lnSpc>
                        <a:spcBef>
                          <a:spcPts val="430"/>
                        </a:spcBef>
                        <a:spcAft>
                          <a:spcPts val="0"/>
                        </a:spcAft>
                      </a:pPr>
                      <a:r>
                        <a:rPr lang="en-US" sz="1800" kern="1200" dirty="0">
                          <a:latin typeface="Times New Roman"/>
                          <a:ea typeface="Times New Roman"/>
                          <a:cs typeface="Times New Roman"/>
                        </a:rPr>
                        <a:t>Machine code for instructions are stored in memory only once.</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fontAlgn="base">
                        <a:lnSpc>
                          <a:spcPct val="115000"/>
                        </a:lnSpc>
                        <a:spcBef>
                          <a:spcPts val="430"/>
                        </a:spcBef>
                        <a:spcAft>
                          <a:spcPts val="0"/>
                        </a:spcAft>
                      </a:pPr>
                      <a:r>
                        <a:rPr lang="en-US" sz="1800" kern="1200" dirty="0">
                          <a:latin typeface="Times New Roman"/>
                          <a:ea typeface="Times New Roman"/>
                          <a:cs typeface="Times New Roman"/>
                        </a:rPr>
                        <a:t>Machine codes are generated for instructions in the Macro each time it is called in the main program.</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481988">
                <a:tc>
                  <a:txBody>
                    <a:bodyPr/>
                    <a:lstStyle/>
                    <a:p>
                      <a:pPr marL="0" marR="0" algn="ctr" fontAlgn="base">
                        <a:lnSpc>
                          <a:spcPct val="115000"/>
                        </a:lnSpc>
                        <a:spcBef>
                          <a:spcPts val="430"/>
                        </a:spcBef>
                        <a:spcAft>
                          <a:spcPts val="0"/>
                        </a:spcAft>
                      </a:pPr>
                      <a:r>
                        <a:rPr lang="en-US" sz="1800" b="1" kern="1200">
                          <a:latin typeface="Times New Roman"/>
                          <a:ea typeface="Times New Roman"/>
                          <a:cs typeface="Times New Roman"/>
                        </a:rPr>
                        <a:t>2.</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ase">
                        <a:lnSpc>
                          <a:spcPct val="115000"/>
                        </a:lnSpc>
                        <a:spcBef>
                          <a:spcPts val="430"/>
                        </a:spcBef>
                        <a:spcAft>
                          <a:spcPts val="0"/>
                        </a:spcAft>
                      </a:pPr>
                      <a:r>
                        <a:rPr lang="en-US" sz="1800" kern="1200">
                          <a:latin typeface="Times New Roman"/>
                          <a:ea typeface="Times New Roman"/>
                          <a:cs typeface="Times New Roman"/>
                        </a:rPr>
                        <a:t>Accessed by CALL and RET mechanisms during program execution.</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ase">
                        <a:lnSpc>
                          <a:spcPct val="115000"/>
                        </a:lnSpc>
                        <a:spcBef>
                          <a:spcPts val="430"/>
                        </a:spcBef>
                        <a:spcAft>
                          <a:spcPts val="0"/>
                        </a:spcAft>
                      </a:pPr>
                      <a:r>
                        <a:rPr lang="en-US" sz="1800" kern="1200" dirty="0">
                          <a:latin typeface="Times New Roman"/>
                          <a:ea typeface="Times New Roman"/>
                          <a:cs typeface="Times New Roman"/>
                        </a:rPr>
                        <a:t>Accessed during assembly with name given to Macro when defining it.</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890">
                <a:tc>
                  <a:txBody>
                    <a:bodyPr/>
                    <a:lstStyle/>
                    <a:p>
                      <a:pPr marL="0" marR="0" algn="ctr" fontAlgn="base">
                        <a:lnSpc>
                          <a:spcPct val="115000"/>
                        </a:lnSpc>
                        <a:spcBef>
                          <a:spcPts val="430"/>
                        </a:spcBef>
                        <a:spcAft>
                          <a:spcPts val="0"/>
                        </a:spcAft>
                      </a:pPr>
                      <a:r>
                        <a:rPr lang="en-US" sz="1800" b="1" kern="1200">
                          <a:latin typeface="Times New Roman"/>
                          <a:ea typeface="Times New Roman"/>
                          <a:cs typeface="Times New Roman"/>
                        </a:rPr>
                        <a:t>3.</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fontAlgn="base">
                        <a:lnSpc>
                          <a:spcPct val="115000"/>
                        </a:lnSpc>
                        <a:spcBef>
                          <a:spcPts val="430"/>
                        </a:spcBef>
                        <a:spcAft>
                          <a:spcPts val="0"/>
                        </a:spcAft>
                      </a:pPr>
                      <a:r>
                        <a:rPr lang="en-US" sz="1800" kern="1200">
                          <a:latin typeface="Times New Roman"/>
                          <a:ea typeface="Times New Roman"/>
                          <a:cs typeface="Times New Roman"/>
                        </a:rPr>
                        <a:t>Size is unlimited.</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fontAlgn="base">
                        <a:lnSpc>
                          <a:spcPct val="115000"/>
                        </a:lnSpc>
                        <a:spcBef>
                          <a:spcPts val="430"/>
                        </a:spcBef>
                        <a:spcAft>
                          <a:spcPts val="0"/>
                        </a:spcAft>
                      </a:pPr>
                      <a:r>
                        <a:rPr lang="en-US" sz="1800" kern="1200">
                          <a:latin typeface="Times New Roman"/>
                          <a:ea typeface="Times New Roman"/>
                          <a:cs typeface="Times New Roman"/>
                        </a:rPr>
                        <a:t>Size is limited to few lines.</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481988">
                <a:tc>
                  <a:txBody>
                    <a:bodyPr/>
                    <a:lstStyle/>
                    <a:p>
                      <a:pPr marL="0" marR="0" algn="ctr" fontAlgn="base">
                        <a:lnSpc>
                          <a:spcPct val="115000"/>
                        </a:lnSpc>
                        <a:spcBef>
                          <a:spcPts val="430"/>
                        </a:spcBef>
                        <a:spcAft>
                          <a:spcPts val="0"/>
                        </a:spcAft>
                      </a:pPr>
                      <a:r>
                        <a:rPr lang="en-US" sz="1800" b="1" kern="1200">
                          <a:latin typeface="Times New Roman"/>
                          <a:ea typeface="Times New Roman"/>
                          <a:cs typeface="Times New Roman"/>
                        </a:rPr>
                        <a:t>4.</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ase">
                        <a:lnSpc>
                          <a:spcPct val="115000"/>
                        </a:lnSpc>
                        <a:spcBef>
                          <a:spcPts val="430"/>
                        </a:spcBef>
                        <a:spcAft>
                          <a:spcPts val="0"/>
                        </a:spcAft>
                      </a:pPr>
                      <a:r>
                        <a:rPr lang="en-US" sz="1800" kern="1200">
                          <a:latin typeface="Times New Roman"/>
                          <a:ea typeface="Times New Roman"/>
                          <a:cs typeface="Times New Roman"/>
                        </a:rPr>
                        <a:t>Parameters are passed in registers, Memory locations or stack.</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ase">
                        <a:lnSpc>
                          <a:spcPct val="115000"/>
                        </a:lnSpc>
                        <a:spcBef>
                          <a:spcPts val="430"/>
                        </a:spcBef>
                        <a:spcAft>
                          <a:spcPts val="0"/>
                        </a:spcAft>
                      </a:pPr>
                      <a:r>
                        <a:rPr lang="en-US" sz="1800" kern="1200" dirty="0">
                          <a:latin typeface="Times New Roman"/>
                          <a:ea typeface="Times New Roman"/>
                          <a:cs typeface="Times New Roman"/>
                        </a:rPr>
                        <a:t>Parameters are passed as part of  statement which calls Macro.</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026">
                <a:tc>
                  <a:txBody>
                    <a:bodyPr/>
                    <a:lstStyle/>
                    <a:p>
                      <a:pPr marL="0" marR="0" algn="ctr" fontAlgn="base">
                        <a:lnSpc>
                          <a:spcPct val="115000"/>
                        </a:lnSpc>
                        <a:spcBef>
                          <a:spcPts val="430"/>
                        </a:spcBef>
                        <a:spcAft>
                          <a:spcPts val="0"/>
                        </a:spcAft>
                      </a:pPr>
                      <a:r>
                        <a:rPr lang="en-US" sz="1800" b="1" kern="1200">
                          <a:latin typeface="Times New Roman"/>
                          <a:ea typeface="Times New Roman"/>
                          <a:cs typeface="Times New Roman"/>
                        </a:rPr>
                        <a:t>5.</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fontAlgn="base">
                        <a:lnSpc>
                          <a:spcPct val="115000"/>
                        </a:lnSpc>
                        <a:spcBef>
                          <a:spcPts val="430"/>
                        </a:spcBef>
                        <a:spcAft>
                          <a:spcPts val="0"/>
                        </a:spcAft>
                      </a:pPr>
                      <a:r>
                        <a:rPr lang="en-US" sz="1800" kern="1200">
                          <a:latin typeface="Times New Roman"/>
                          <a:ea typeface="Times New Roman"/>
                          <a:cs typeface="Times New Roman"/>
                        </a:rPr>
                        <a:t>Can be present in Same (or) different segment as that of the main program.</a:t>
                      </a:r>
                      <a:endParaRPr lang="en-US" sz="180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fontAlgn="base">
                        <a:lnSpc>
                          <a:spcPct val="115000"/>
                        </a:lnSpc>
                        <a:spcBef>
                          <a:spcPts val="430"/>
                        </a:spcBef>
                        <a:spcAft>
                          <a:spcPts val="0"/>
                        </a:spcAft>
                      </a:pPr>
                      <a:r>
                        <a:rPr lang="en-US" sz="1800" kern="1200" dirty="0">
                          <a:latin typeface="Times New Roman"/>
                          <a:ea typeface="Times New Roman"/>
                          <a:cs typeface="Times New Roman"/>
                        </a:rPr>
                        <a:t>Usually defined at the beginning of program in the same segment.</a:t>
                      </a:r>
                      <a:endParaRPr lang="en-US" sz="1800" dirty="0">
                        <a:latin typeface="Calibri"/>
                        <a:ea typeface="Times New Roman"/>
                        <a:cs typeface="Times New Roman"/>
                      </a:endParaRPr>
                    </a:p>
                  </a:txBody>
                  <a:tcPr marL="64813" marR="648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486400"/>
          </a:xfrm>
        </p:spPr>
        <p:txBody>
          <a:bodyPr>
            <a:noAutofit/>
          </a:bodyPr>
          <a:lstStyle/>
          <a:p>
            <a:r>
              <a:rPr lang="en-US" sz="2000" dirty="0" smtClean="0"/>
              <a:t>		When a group of instructions are to be used several times to perform a same function in a program, then we can write them as separate subprogram called procedure or subroutine</a:t>
            </a:r>
            <a:r>
              <a:rPr lang="en-US" sz="2000" dirty="0" smtClean="0"/>
              <a:t>.</a:t>
            </a:r>
          </a:p>
          <a:p>
            <a:r>
              <a:rPr lang="en-US" sz="2000" dirty="0" smtClean="0"/>
              <a:t>		Procedures can be called in a program using CALL instructions.</a:t>
            </a:r>
          </a:p>
          <a:p>
            <a:r>
              <a:rPr lang="en-US" sz="2000" dirty="0" smtClean="0"/>
              <a:t>		Procedures are written and assembled as separate program modules and stored in the memory. The assembling of procedures will be done without considering the main program i.e., independent of calling program.</a:t>
            </a:r>
          </a:p>
          <a:p>
            <a:pPr>
              <a:buNone/>
            </a:pPr>
            <a:endParaRPr lang="en-US" sz="2000" dirty="0" smtClean="0"/>
          </a:p>
          <a:p>
            <a:endParaRPr lang="en-US" sz="2000" dirty="0" smtClean="0"/>
          </a:p>
          <a:p>
            <a:endParaRPr lang="en-US" sz="2000" dirty="0"/>
          </a:p>
        </p:txBody>
      </p:sp>
      <p:sp>
        <p:nvSpPr>
          <p:cNvPr id="2" name="Title 1"/>
          <p:cNvSpPr>
            <a:spLocks noGrp="1"/>
          </p:cNvSpPr>
          <p:nvPr>
            <p:ph type="title"/>
          </p:nvPr>
        </p:nvSpPr>
        <p:spPr>
          <a:xfrm>
            <a:off x="1219200" y="228600"/>
            <a:ext cx="6812280" cy="762000"/>
          </a:xfrm>
        </p:spPr>
        <p:txBody>
          <a:bodyPr>
            <a:normAutofit/>
          </a:bodyPr>
          <a:lstStyle/>
          <a:p>
            <a:pPr lvl="0" algn="ctr"/>
            <a:r>
              <a:rPr lang="en-US" dirty="0" smtClean="0">
                <a:solidFill>
                  <a:srgbClr val="00B0F0"/>
                </a:solidFill>
              </a:rPr>
              <a:t>Procedures: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2984309"/>
            <a:ext cx="6858000" cy="3873691"/>
          </a:xfrm>
        </p:spPr>
        <p:txBody>
          <a:bodyPr/>
          <a:lstStyle/>
          <a:p>
            <a:pPr lvl="0"/>
            <a:r>
              <a:rPr lang="en-US" b="1" dirty="0" smtClean="0"/>
              <a:t>Label PROC Far / Near</a:t>
            </a:r>
            <a:endParaRPr lang="en-US" dirty="0" smtClean="0"/>
          </a:p>
          <a:p>
            <a:r>
              <a:rPr lang="en-US" dirty="0" smtClean="0"/>
              <a:t>	------</a:t>
            </a:r>
          </a:p>
          <a:p>
            <a:r>
              <a:rPr lang="en-US" dirty="0" smtClean="0"/>
              <a:t>	------</a:t>
            </a:r>
          </a:p>
          <a:p>
            <a:r>
              <a:rPr lang="en-US" dirty="0" smtClean="0"/>
              <a:t>	RET Label ENDP.</a:t>
            </a:r>
          </a:p>
          <a:p>
            <a:endParaRPr lang="en-US" dirty="0"/>
          </a:p>
        </p:txBody>
      </p:sp>
      <p:sp>
        <p:nvSpPr>
          <p:cNvPr id="4" name="Rectangle 3"/>
          <p:cNvSpPr/>
          <p:nvPr/>
        </p:nvSpPr>
        <p:spPr>
          <a:xfrm>
            <a:off x="457200" y="533400"/>
            <a:ext cx="8229600" cy="1938992"/>
          </a:xfrm>
          <a:prstGeom prst="rect">
            <a:avLst/>
          </a:prstGeom>
        </p:spPr>
        <p:txBody>
          <a:bodyPr wrap="square">
            <a:spAutoFit/>
          </a:bodyPr>
          <a:lstStyle/>
          <a:p>
            <a:pPr algn="just"/>
            <a:r>
              <a:rPr lang="en-US" sz="2400" dirty="0" smtClean="0"/>
              <a:t>When procedure is called in main-program control is  transferred to procedure and after execution the control is transferred back to main program, procedures are called using CALL instruction and returned back using RET instruction.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229600" cy="4525963"/>
          </a:xfrm>
        </p:spPr>
        <p:txBody>
          <a:bodyPr/>
          <a:lstStyle/>
          <a:p>
            <a:pPr lvl="0"/>
            <a:r>
              <a:rPr lang="en-US" sz="2800" b="1" dirty="0" smtClean="0"/>
              <a:t>Types of Procedures:</a:t>
            </a:r>
            <a:endParaRPr lang="en-US" sz="2400" dirty="0" smtClean="0"/>
          </a:p>
          <a:p>
            <a:pPr lvl="1"/>
            <a:r>
              <a:rPr lang="en-US" sz="2400" dirty="0" smtClean="0"/>
              <a:t>Depending on Position of procedure in memory</a:t>
            </a:r>
            <a:endParaRPr lang="en-US" sz="2000" dirty="0" smtClean="0"/>
          </a:p>
          <a:p>
            <a:pPr lvl="2"/>
            <a:r>
              <a:rPr lang="en-US" sz="2400" dirty="0" smtClean="0"/>
              <a:t>Intra-segment Procedure</a:t>
            </a:r>
            <a:endParaRPr lang="en-US" sz="2000" dirty="0" smtClean="0"/>
          </a:p>
          <a:p>
            <a:pPr lvl="2"/>
            <a:r>
              <a:rPr lang="en-US" sz="2400" dirty="0" smtClean="0"/>
              <a:t>Inter-segment Procedure</a:t>
            </a:r>
            <a:endParaRPr lang="en-US" sz="2000" dirty="0" smtClean="0"/>
          </a:p>
          <a:p>
            <a:pPr lvl="1"/>
            <a:r>
              <a:rPr lang="en-US" sz="2400" dirty="0" smtClean="0"/>
              <a:t>Depending on occurrence in program</a:t>
            </a:r>
            <a:endParaRPr lang="en-US" sz="2000" dirty="0" smtClean="0"/>
          </a:p>
          <a:p>
            <a:pPr lvl="2"/>
            <a:r>
              <a:rPr lang="en-US" sz="2400" dirty="0" smtClean="0"/>
              <a:t>Single Procedure</a:t>
            </a:r>
            <a:endParaRPr lang="en-US" sz="2000" dirty="0" smtClean="0"/>
          </a:p>
          <a:p>
            <a:pPr lvl="2"/>
            <a:r>
              <a:rPr lang="en-US" sz="2400" dirty="0" smtClean="0"/>
              <a:t>Nested Procedure</a:t>
            </a:r>
            <a:endParaRPr lang="en-US" sz="2000" dirty="0" smtClean="0"/>
          </a:p>
          <a:p>
            <a:pPr lvl="2"/>
            <a:r>
              <a:rPr lang="en-US" sz="2400" dirty="0" smtClean="0"/>
              <a:t>Re-Cursive Procedure</a:t>
            </a:r>
            <a:endParaRPr lang="en-US" sz="2000" dirty="0" smtClean="0"/>
          </a:p>
          <a:p>
            <a:pPr lvl="2"/>
            <a:r>
              <a:rPr lang="en-US" sz="2400" dirty="0" smtClean="0"/>
              <a:t>Re-Entrant Procedure</a:t>
            </a:r>
            <a:endParaRPr lang="en-US" sz="20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Intra-Segment Procedure</a:t>
            </a:r>
            <a:r>
              <a:rPr lang="en-US" b="1" dirty="0" smtClean="0"/>
              <a:t>:</a:t>
            </a:r>
          </a:p>
          <a:p>
            <a:pPr lvl="0"/>
            <a:endParaRPr lang="en-US" dirty="0" smtClean="0"/>
          </a:p>
          <a:p>
            <a:r>
              <a:rPr lang="en-US" dirty="0" smtClean="0"/>
              <a:t>	CALL </a:t>
            </a:r>
            <a:r>
              <a:rPr lang="en-US" dirty="0" smtClean="0">
                <a:sym typeface="Wingdings"/>
              </a:rPr>
              <a:t></a:t>
            </a:r>
            <a:r>
              <a:rPr lang="en-US" dirty="0" smtClean="0"/>
              <a:t> (SP) </a:t>
            </a:r>
            <a:r>
              <a:rPr lang="en-US" dirty="0" smtClean="0">
                <a:sym typeface="Wingdings"/>
              </a:rPr>
              <a:t></a:t>
            </a:r>
            <a:r>
              <a:rPr lang="en-US" dirty="0" smtClean="0"/>
              <a:t> (SP) – 2</a:t>
            </a:r>
          </a:p>
          <a:p>
            <a:r>
              <a:rPr lang="en-US" dirty="0" smtClean="0"/>
              <a:t>		        ((SP) + 1 : (SP)) </a:t>
            </a:r>
            <a:r>
              <a:rPr lang="en-US" dirty="0" smtClean="0">
                <a:sym typeface="Wingdings"/>
              </a:rPr>
              <a:t></a:t>
            </a:r>
            <a:r>
              <a:rPr lang="en-US" dirty="0" smtClean="0"/>
              <a:t> (IP)</a:t>
            </a:r>
          </a:p>
          <a:p>
            <a:r>
              <a:rPr lang="en-US" dirty="0" smtClean="0"/>
              <a:t>		         (IP) </a:t>
            </a:r>
            <a:r>
              <a:rPr lang="en-US" dirty="0" smtClean="0">
                <a:sym typeface="Wingdings"/>
              </a:rPr>
              <a:t></a:t>
            </a:r>
            <a:r>
              <a:rPr lang="en-US" dirty="0" smtClean="0"/>
              <a:t> (EA)</a:t>
            </a:r>
          </a:p>
          <a:p>
            <a:r>
              <a:rPr lang="en-US" dirty="0" smtClean="0"/>
              <a:t>	RET </a:t>
            </a:r>
            <a:r>
              <a:rPr lang="en-US" dirty="0" smtClean="0">
                <a:sym typeface="Wingdings"/>
              </a:rPr>
              <a:t></a:t>
            </a:r>
            <a:r>
              <a:rPr lang="en-US" dirty="0" smtClean="0"/>
              <a:t> (IP) </a:t>
            </a:r>
            <a:r>
              <a:rPr lang="en-US" dirty="0" smtClean="0">
                <a:sym typeface="Wingdings"/>
              </a:rPr>
              <a:t></a:t>
            </a:r>
            <a:r>
              <a:rPr lang="en-US" dirty="0" smtClean="0"/>
              <a:t> ((SP) + 1 : (SP)) </a:t>
            </a:r>
          </a:p>
          <a:p>
            <a:r>
              <a:rPr lang="en-US" dirty="0" smtClean="0"/>
              <a:t>			   (SP) </a:t>
            </a:r>
            <a:r>
              <a:rPr lang="en-US" dirty="0" smtClean="0">
                <a:sym typeface="Wingdings"/>
              </a:rPr>
              <a:t></a:t>
            </a:r>
            <a:r>
              <a:rPr lang="en-US" dirty="0" smtClean="0"/>
              <a:t> (SP) +2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229600" cy="4525963"/>
          </a:xfrm>
        </p:spPr>
        <p:txBody>
          <a:bodyPr>
            <a:normAutofit fontScale="77500" lnSpcReduction="20000"/>
          </a:bodyPr>
          <a:lstStyle/>
          <a:p>
            <a:pPr lvl="0"/>
            <a:r>
              <a:rPr lang="en-US" b="1" dirty="0" smtClean="0"/>
              <a:t>Inter-Segment Procedure:</a:t>
            </a:r>
            <a:endParaRPr lang="en-US" dirty="0" smtClean="0"/>
          </a:p>
          <a:p>
            <a:pPr>
              <a:buNone/>
            </a:pPr>
            <a:r>
              <a:rPr lang="en-US" dirty="0" smtClean="0"/>
              <a:t>	</a:t>
            </a:r>
            <a:r>
              <a:rPr lang="en-US" dirty="0" smtClean="0"/>
              <a:t>	CALL </a:t>
            </a:r>
            <a:r>
              <a:rPr lang="en-US" dirty="0" smtClean="0">
                <a:sym typeface="Wingdings"/>
              </a:rPr>
              <a:t></a:t>
            </a:r>
            <a:r>
              <a:rPr lang="en-US" dirty="0" smtClean="0"/>
              <a:t> (SP) </a:t>
            </a:r>
            <a:r>
              <a:rPr lang="en-US" dirty="0" smtClean="0">
                <a:sym typeface="Wingdings"/>
              </a:rPr>
              <a:t></a:t>
            </a:r>
            <a:r>
              <a:rPr lang="en-US" dirty="0" smtClean="0"/>
              <a:t> (SP) – 2</a:t>
            </a:r>
          </a:p>
          <a:p>
            <a:pPr>
              <a:buNone/>
            </a:pPr>
            <a:r>
              <a:rPr lang="en-US" dirty="0" smtClean="0"/>
              <a:t>		        (((SP) + 1) : (SP)) </a:t>
            </a:r>
            <a:r>
              <a:rPr lang="en-US" dirty="0" smtClean="0">
                <a:sym typeface="Wingdings"/>
              </a:rPr>
              <a:t></a:t>
            </a:r>
            <a:r>
              <a:rPr lang="en-US" dirty="0" smtClean="0"/>
              <a:t> (CS)</a:t>
            </a:r>
          </a:p>
          <a:p>
            <a:pPr>
              <a:buNone/>
            </a:pPr>
            <a:r>
              <a:rPr lang="en-US" dirty="0" smtClean="0"/>
              <a:t>		         (SP) </a:t>
            </a:r>
            <a:r>
              <a:rPr lang="en-US" dirty="0" smtClean="0">
                <a:sym typeface="Wingdings"/>
              </a:rPr>
              <a:t></a:t>
            </a:r>
            <a:r>
              <a:rPr lang="en-US" dirty="0" smtClean="0"/>
              <a:t> (SP) –2 </a:t>
            </a:r>
          </a:p>
          <a:p>
            <a:pPr>
              <a:buNone/>
            </a:pPr>
            <a:r>
              <a:rPr lang="en-US" dirty="0" smtClean="0"/>
              <a:t>		         (((SP) + 1) : (SP)) </a:t>
            </a:r>
            <a:r>
              <a:rPr lang="en-US" dirty="0" smtClean="0">
                <a:sym typeface="Wingdings"/>
              </a:rPr>
              <a:t></a:t>
            </a:r>
            <a:r>
              <a:rPr lang="en-US" dirty="0" smtClean="0"/>
              <a:t> (IP)</a:t>
            </a:r>
          </a:p>
          <a:p>
            <a:pPr>
              <a:buNone/>
            </a:pPr>
            <a:r>
              <a:rPr lang="en-US" dirty="0" smtClean="0"/>
              <a:t>		          (IP) </a:t>
            </a:r>
            <a:r>
              <a:rPr lang="en-US" dirty="0" smtClean="0">
                <a:sym typeface="Wingdings"/>
              </a:rPr>
              <a:t></a:t>
            </a:r>
            <a:r>
              <a:rPr lang="en-US" dirty="0" smtClean="0"/>
              <a:t> (EA)</a:t>
            </a:r>
          </a:p>
          <a:p>
            <a:pPr lvl="1">
              <a:buNone/>
            </a:pPr>
            <a:r>
              <a:rPr lang="en-US" dirty="0" smtClean="0"/>
              <a:t>	</a:t>
            </a:r>
            <a:r>
              <a:rPr lang="en-US" dirty="0" smtClean="0"/>
              <a:t>	          (CS) </a:t>
            </a:r>
            <a:r>
              <a:rPr lang="en-US" dirty="0" smtClean="0">
                <a:sym typeface="Wingdings"/>
              </a:rPr>
              <a:t></a:t>
            </a:r>
            <a:r>
              <a:rPr lang="en-US" dirty="0" smtClean="0"/>
              <a:t> </a:t>
            </a:r>
            <a:r>
              <a:rPr lang="en-US" dirty="0" err="1" smtClean="0"/>
              <a:t>Seg</a:t>
            </a:r>
            <a:r>
              <a:rPr lang="en-US" dirty="0" smtClean="0"/>
              <a:t>. Address</a:t>
            </a:r>
          </a:p>
          <a:p>
            <a:pPr lvl="0"/>
            <a:r>
              <a:rPr lang="en-US" dirty="0" smtClean="0"/>
              <a:t>RET </a:t>
            </a:r>
            <a:r>
              <a:rPr lang="en-US" dirty="0" smtClean="0">
                <a:sym typeface="Wingdings"/>
              </a:rPr>
              <a:t></a:t>
            </a:r>
            <a:r>
              <a:rPr lang="en-US" dirty="0" smtClean="0"/>
              <a:t> (IP) </a:t>
            </a:r>
            <a:r>
              <a:rPr lang="en-US" dirty="0" smtClean="0">
                <a:sym typeface="Wingdings"/>
              </a:rPr>
              <a:t></a:t>
            </a:r>
            <a:r>
              <a:rPr lang="en-US" dirty="0" smtClean="0"/>
              <a:t> ((SP) + 1 : (SP)) </a:t>
            </a:r>
          </a:p>
          <a:p>
            <a:pPr>
              <a:buNone/>
            </a:pPr>
            <a:r>
              <a:rPr lang="en-US" dirty="0" smtClean="0"/>
              <a:t>		</a:t>
            </a:r>
            <a:r>
              <a:rPr lang="en-US" dirty="0" smtClean="0"/>
              <a:t>	     (SP) </a:t>
            </a:r>
            <a:r>
              <a:rPr lang="en-US" dirty="0" smtClean="0">
                <a:sym typeface="Wingdings"/>
              </a:rPr>
              <a:t></a:t>
            </a:r>
            <a:r>
              <a:rPr lang="en-US" dirty="0" smtClean="0"/>
              <a:t> (SP) – 2</a:t>
            </a:r>
          </a:p>
          <a:p>
            <a:pPr>
              <a:buNone/>
            </a:pPr>
            <a:r>
              <a:rPr lang="en-US" dirty="0" smtClean="0"/>
              <a:t>	</a:t>
            </a:r>
            <a:r>
              <a:rPr lang="en-US" dirty="0" smtClean="0"/>
              <a:t>	</a:t>
            </a:r>
            <a:r>
              <a:rPr lang="en-US" dirty="0" smtClean="0"/>
              <a:t>              </a:t>
            </a:r>
            <a:r>
              <a:rPr lang="en-US" dirty="0" smtClean="0"/>
              <a:t>(CS) </a:t>
            </a:r>
            <a:r>
              <a:rPr lang="en-US" dirty="0" smtClean="0">
                <a:sym typeface="Wingdings"/>
              </a:rPr>
              <a:t></a:t>
            </a:r>
            <a:r>
              <a:rPr lang="en-US" dirty="0" smtClean="0"/>
              <a:t> ((SP) + 1 : (SP)) </a:t>
            </a:r>
          </a:p>
          <a:p>
            <a:pPr>
              <a:buNone/>
            </a:pPr>
            <a:r>
              <a:rPr lang="en-US" dirty="0" smtClean="0"/>
              <a:t>		              </a:t>
            </a:r>
            <a:r>
              <a:rPr lang="en-US" dirty="0" smtClean="0"/>
              <a:t>(SP) </a:t>
            </a:r>
            <a:r>
              <a:rPr lang="en-US" dirty="0" smtClean="0">
                <a:sym typeface="Wingdings"/>
              </a:rPr>
              <a:t></a:t>
            </a:r>
            <a:r>
              <a:rPr lang="en-US" dirty="0" smtClean="0"/>
              <a:t> (SP) – 2</a:t>
            </a:r>
          </a:p>
          <a:p>
            <a:pPr lvl="0"/>
            <a:r>
              <a:rPr lang="en-US" dirty="0" smtClean="0"/>
              <a:t>  Single Procedure:</a:t>
            </a:r>
          </a:p>
          <a:p>
            <a:pPr>
              <a:buNone/>
            </a:pPr>
            <a:r>
              <a:rPr lang="en-US" dirty="0" smtClean="0"/>
              <a:t>		MP </a:t>
            </a:r>
            <a:r>
              <a:rPr lang="en-US" dirty="0" smtClean="0">
                <a:sym typeface="Wingdings"/>
              </a:rPr>
              <a:t></a:t>
            </a:r>
            <a:r>
              <a:rPr lang="en-US" dirty="0" smtClean="0"/>
              <a:t> Main Program</a:t>
            </a:r>
          </a:p>
          <a:p>
            <a:pPr>
              <a:buNone/>
            </a:pPr>
            <a:r>
              <a:rPr lang="en-US" dirty="0" smtClean="0"/>
              <a:t>		SP </a:t>
            </a:r>
            <a:r>
              <a:rPr lang="en-US" dirty="0" smtClean="0">
                <a:sym typeface="Wingdings"/>
              </a:rPr>
              <a:t></a:t>
            </a:r>
            <a:r>
              <a:rPr lang="en-US" dirty="0" smtClean="0"/>
              <a:t> Sup-Program / Procedure</a:t>
            </a:r>
          </a:p>
          <a:p>
            <a:endParaRPr lang="en-US" dirty="0" smtClean="0"/>
          </a:p>
          <a:p>
            <a:endParaRPr lang="en-US" dirty="0"/>
          </a:p>
        </p:txBody>
      </p:sp>
      <p:grpSp>
        <p:nvGrpSpPr>
          <p:cNvPr id="4" name="Group 3"/>
          <p:cNvGrpSpPr>
            <a:grpSpLocks/>
          </p:cNvGrpSpPr>
          <p:nvPr/>
        </p:nvGrpSpPr>
        <p:grpSpPr bwMode="auto">
          <a:xfrm>
            <a:off x="5257800" y="4114800"/>
            <a:ext cx="3470615" cy="2362200"/>
            <a:chOff x="1248" y="1392"/>
            <a:chExt cx="1686" cy="1344"/>
          </a:xfrm>
        </p:grpSpPr>
        <p:sp>
          <p:nvSpPr>
            <p:cNvPr id="5" name="Line 4"/>
            <p:cNvSpPr>
              <a:spLocks noChangeShapeType="1"/>
            </p:cNvSpPr>
            <p:nvPr/>
          </p:nvSpPr>
          <p:spPr bwMode="auto">
            <a:xfrm>
              <a:off x="1920" y="1728"/>
              <a:ext cx="0"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6" name="Rectangle 5"/>
            <p:cNvSpPr>
              <a:spLocks noChangeArrowheads="1"/>
            </p:cNvSpPr>
            <p:nvPr/>
          </p:nvSpPr>
          <p:spPr bwMode="auto">
            <a:xfrm>
              <a:off x="1776" y="1392"/>
              <a:ext cx="347"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dirty="0"/>
                <a:t>MP</a:t>
              </a:r>
            </a:p>
          </p:txBody>
        </p:sp>
        <p:sp>
          <p:nvSpPr>
            <p:cNvPr id="7" name="Oval 6"/>
            <p:cNvSpPr>
              <a:spLocks noChangeArrowheads="1"/>
            </p:cNvSpPr>
            <p:nvPr/>
          </p:nvSpPr>
          <p:spPr bwMode="auto">
            <a:xfrm>
              <a:off x="1872" y="211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8" name="Line 7"/>
            <p:cNvSpPr>
              <a:spLocks noChangeShapeType="1"/>
            </p:cNvSpPr>
            <p:nvPr/>
          </p:nvSpPr>
          <p:spPr bwMode="auto">
            <a:xfrm flipV="1">
              <a:off x="1968" y="2016"/>
              <a:ext cx="480" cy="14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9" name="Oval 8"/>
            <p:cNvSpPr>
              <a:spLocks noChangeArrowheads="1"/>
            </p:cNvSpPr>
            <p:nvPr/>
          </p:nvSpPr>
          <p:spPr bwMode="auto">
            <a:xfrm>
              <a:off x="2448" y="196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0" name="Line 9"/>
            <p:cNvSpPr>
              <a:spLocks noChangeShapeType="1"/>
            </p:cNvSpPr>
            <p:nvPr/>
          </p:nvSpPr>
          <p:spPr bwMode="auto">
            <a:xfrm>
              <a:off x="2496" y="2064"/>
              <a:ext cx="0"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1" name="Oval 10"/>
            <p:cNvSpPr>
              <a:spLocks noChangeArrowheads="1"/>
            </p:cNvSpPr>
            <p:nvPr/>
          </p:nvSpPr>
          <p:spPr bwMode="auto">
            <a:xfrm>
              <a:off x="2448" y="244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2" name="Oval 11"/>
            <p:cNvSpPr>
              <a:spLocks noChangeArrowheads="1"/>
            </p:cNvSpPr>
            <p:nvPr/>
          </p:nvSpPr>
          <p:spPr bwMode="auto">
            <a:xfrm>
              <a:off x="1872" y="230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3" name="Line 13"/>
            <p:cNvSpPr>
              <a:spLocks noChangeShapeType="1"/>
            </p:cNvSpPr>
            <p:nvPr/>
          </p:nvSpPr>
          <p:spPr bwMode="auto">
            <a:xfrm flipH="1" flipV="1">
              <a:off x="1968" y="2352"/>
              <a:ext cx="480" cy="14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4" name="Line 14"/>
            <p:cNvSpPr>
              <a:spLocks noChangeShapeType="1"/>
            </p:cNvSpPr>
            <p:nvPr/>
          </p:nvSpPr>
          <p:spPr bwMode="auto">
            <a:xfrm>
              <a:off x="1920" y="2400"/>
              <a:ext cx="0" cy="33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5" name="Rectangle 14"/>
            <p:cNvSpPr>
              <a:spLocks noChangeArrowheads="1"/>
            </p:cNvSpPr>
            <p:nvPr/>
          </p:nvSpPr>
          <p:spPr bwMode="auto">
            <a:xfrm>
              <a:off x="1248" y="1968"/>
              <a:ext cx="535"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a:t>CALL</a:t>
              </a:r>
            </a:p>
          </p:txBody>
        </p:sp>
        <p:sp>
          <p:nvSpPr>
            <p:cNvPr id="16" name="Rectangle 15"/>
            <p:cNvSpPr>
              <a:spLocks noChangeArrowheads="1"/>
            </p:cNvSpPr>
            <p:nvPr/>
          </p:nvSpPr>
          <p:spPr bwMode="auto">
            <a:xfrm>
              <a:off x="1344" y="2208"/>
              <a:ext cx="419"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a:t>RET</a:t>
              </a:r>
            </a:p>
          </p:txBody>
        </p:sp>
        <p:sp>
          <p:nvSpPr>
            <p:cNvPr id="17" name="Rectangle 16"/>
            <p:cNvSpPr>
              <a:spLocks noChangeArrowheads="1"/>
            </p:cNvSpPr>
            <p:nvPr/>
          </p:nvSpPr>
          <p:spPr bwMode="auto">
            <a:xfrm>
              <a:off x="2640" y="2112"/>
              <a:ext cx="29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a:t>SP</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4525963"/>
          </a:xfrm>
        </p:spPr>
        <p:txBody>
          <a:bodyPr/>
          <a:lstStyle/>
          <a:p>
            <a:pPr lvl="0"/>
            <a:r>
              <a:rPr lang="en-US" b="1" dirty="0" smtClean="0"/>
              <a:t>Nested Procedure</a:t>
            </a:r>
            <a:endParaRPr lang="en-US" dirty="0" smtClean="0"/>
          </a:p>
          <a:p>
            <a:endParaRPr lang="en-US" dirty="0"/>
          </a:p>
        </p:txBody>
      </p:sp>
      <p:grpSp>
        <p:nvGrpSpPr>
          <p:cNvPr id="4" name="Group 3"/>
          <p:cNvGrpSpPr>
            <a:grpSpLocks/>
          </p:cNvGrpSpPr>
          <p:nvPr/>
        </p:nvGrpSpPr>
        <p:grpSpPr bwMode="auto">
          <a:xfrm>
            <a:off x="2438400" y="1874043"/>
            <a:ext cx="5486399" cy="3917157"/>
            <a:chOff x="1872" y="1152"/>
            <a:chExt cx="2198" cy="1959"/>
          </a:xfrm>
        </p:grpSpPr>
        <p:sp>
          <p:nvSpPr>
            <p:cNvPr id="5" name="Oval 4"/>
            <p:cNvSpPr>
              <a:spLocks noChangeArrowheads="1"/>
            </p:cNvSpPr>
            <p:nvPr/>
          </p:nvSpPr>
          <p:spPr bwMode="auto">
            <a:xfrm>
              <a:off x="2448" y="2016"/>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6" name="Oval 5"/>
            <p:cNvSpPr>
              <a:spLocks noChangeArrowheads="1"/>
            </p:cNvSpPr>
            <p:nvPr/>
          </p:nvSpPr>
          <p:spPr bwMode="auto">
            <a:xfrm>
              <a:off x="3072" y="1536"/>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7" name="Oval 6"/>
            <p:cNvSpPr>
              <a:spLocks noChangeArrowheads="1"/>
            </p:cNvSpPr>
            <p:nvPr/>
          </p:nvSpPr>
          <p:spPr bwMode="auto">
            <a:xfrm>
              <a:off x="3072" y="196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8" name="Oval 7"/>
            <p:cNvSpPr>
              <a:spLocks noChangeArrowheads="1"/>
            </p:cNvSpPr>
            <p:nvPr/>
          </p:nvSpPr>
          <p:spPr bwMode="auto">
            <a:xfrm>
              <a:off x="3792" y="172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9" name="Oval 8"/>
            <p:cNvSpPr>
              <a:spLocks noChangeArrowheads="1"/>
            </p:cNvSpPr>
            <p:nvPr/>
          </p:nvSpPr>
          <p:spPr bwMode="auto">
            <a:xfrm>
              <a:off x="3792" y="2496"/>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0" name="Oval 9"/>
            <p:cNvSpPr>
              <a:spLocks noChangeArrowheads="1"/>
            </p:cNvSpPr>
            <p:nvPr/>
          </p:nvSpPr>
          <p:spPr bwMode="auto">
            <a:xfrm>
              <a:off x="3072" y="220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1" name="Oval 10"/>
            <p:cNvSpPr>
              <a:spLocks noChangeArrowheads="1"/>
            </p:cNvSpPr>
            <p:nvPr/>
          </p:nvSpPr>
          <p:spPr bwMode="auto">
            <a:xfrm>
              <a:off x="3072" y="268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2" name="Oval 11"/>
            <p:cNvSpPr>
              <a:spLocks noChangeArrowheads="1"/>
            </p:cNvSpPr>
            <p:nvPr/>
          </p:nvSpPr>
          <p:spPr bwMode="auto">
            <a:xfrm>
              <a:off x="2448" y="2256"/>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3" name="Line 15"/>
            <p:cNvSpPr>
              <a:spLocks noChangeShapeType="1"/>
            </p:cNvSpPr>
            <p:nvPr/>
          </p:nvSpPr>
          <p:spPr bwMode="auto">
            <a:xfrm>
              <a:off x="3120" y="1632"/>
              <a:ext cx="0" cy="33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4" name="Line 16"/>
            <p:cNvSpPr>
              <a:spLocks noChangeShapeType="1"/>
            </p:cNvSpPr>
            <p:nvPr/>
          </p:nvSpPr>
          <p:spPr bwMode="auto">
            <a:xfrm flipV="1">
              <a:off x="3168" y="1776"/>
              <a:ext cx="624" cy="240"/>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5" name="Line 17"/>
            <p:cNvSpPr>
              <a:spLocks noChangeShapeType="1"/>
            </p:cNvSpPr>
            <p:nvPr/>
          </p:nvSpPr>
          <p:spPr bwMode="auto">
            <a:xfrm>
              <a:off x="3840" y="1824"/>
              <a:ext cx="0" cy="67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6" name="Line 19"/>
            <p:cNvSpPr>
              <a:spLocks noChangeShapeType="1"/>
            </p:cNvSpPr>
            <p:nvPr/>
          </p:nvSpPr>
          <p:spPr bwMode="auto">
            <a:xfrm flipH="1" flipV="1">
              <a:off x="3168" y="2256"/>
              <a:ext cx="624" cy="28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7" name="Line 20"/>
            <p:cNvSpPr>
              <a:spLocks noChangeShapeType="1"/>
            </p:cNvSpPr>
            <p:nvPr/>
          </p:nvSpPr>
          <p:spPr bwMode="auto">
            <a:xfrm>
              <a:off x="3120" y="2304"/>
              <a:ext cx="0"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8" name="Line 21"/>
            <p:cNvSpPr>
              <a:spLocks noChangeShapeType="1"/>
            </p:cNvSpPr>
            <p:nvPr/>
          </p:nvSpPr>
          <p:spPr bwMode="auto">
            <a:xfrm flipV="1">
              <a:off x="2544" y="1584"/>
              <a:ext cx="528" cy="43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9" name="Line 23"/>
            <p:cNvSpPr>
              <a:spLocks noChangeShapeType="1"/>
            </p:cNvSpPr>
            <p:nvPr/>
          </p:nvSpPr>
          <p:spPr bwMode="auto">
            <a:xfrm flipH="1" flipV="1">
              <a:off x="2544" y="2304"/>
              <a:ext cx="528" cy="43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0" name="Line 24"/>
            <p:cNvSpPr>
              <a:spLocks noChangeShapeType="1"/>
            </p:cNvSpPr>
            <p:nvPr/>
          </p:nvSpPr>
          <p:spPr bwMode="auto">
            <a:xfrm>
              <a:off x="2496" y="1440"/>
              <a:ext cx="0" cy="57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1" name="Line 25"/>
            <p:cNvSpPr>
              <a:spLocks noChangeShapeType="1"/>
            </p:cNvSpPr>
            <p:nvPr/>
          </p:nvSpPr>
          <p:spPr bwMode="auto">
            <a:xfrm>
              <a:off x="2496" y="2352"/>
              <a:ext cx="0" cy="52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2" name="Rectangle 21"/>
            <p:cNvSpPr>
              <a:spLocks noChangeArrowheads="1"/>
            </p:cNvSpPr>
            <p:nvPr/>
          </p:nvSpPr>
          <p:spPr bwMode="auto">
            <a:xfrm>
              <a:off x="1872" y="1872"/>
              <a:ext cx="492"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CALL</a:t>
              </a:r>
            </a:p>
          </p:txBody>
        </p:sp>
        <p:sp>
          <p:nvSpPr>
            <p:cNvPr id="23" name="Rectangle 22"/>
            <p:cNvSpPr>
              <a:spLocks noChangeArrowheads="1"/>
            </p:cNvSpPr>
            <p:nvPr/>
          </p:nvSpPr>
          <p:spPr bwMode="auto">
            <a:xfrm>
              <a:off x="2592" y="1968"/>
              <a:ext cx="492"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CALL</a:t>
              </a:r>
            </a:p>
          </p:txBody>
        </p:sp>
        <p:sp>
          <p:nvSpPr>
            <p:cNvPr id="24" name="Rectangle 23"/>
            <p:cNvSpPr>
              <a:spLocks noChangeArrowheads="1"/>
            </p:cNvSpPr>
            <p:nvPr/>
          </p:nvSpPr>
          <p:spPr bwMode="auto">
            <a:xfrm>
              <a:off x="2928" y="2880"/>
              <a:ext cx="388"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RET</a:t>
              </a:r>
            </a:p>
          </p:txBody>
        </p:sp>
        <p:sp>
          <p:nvSpPr>
            <p:cNvPr id="25" name="Rectangle 24"/>
            <p:cNvSpPr>
              <a:spLocks noChangeArrowheads="1"/>
            </p:cNvSpPr>
            <p:nvPr/>
          </p:nvSpPr>
          <p:spPr bwMode="auto">
            <a:xfrm>
              <a:off x="3600" y="2640"/>
              <a:ext cx="388"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RET</a:t>
              </a:r>
            </a:p>
          </p:txBody>
        </p:sp>
        <p:sp>
          <p:nvSpPr>
            <p:cNvPr id="26" name="Rectangle 25"/>
            <p:cNvSpPr>
              <a:spLocks noChangeArrowheads="1"/>
            </p:cNvSpPr>
            <p:nvPr/>
          </p:nvSpPr>
          <p:spPr bwMode="auto">
            <a:xfrm>
              <a:off x="2304" y="1152"/>
              <a:ext cx="324"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a:t>MP</a:t>
              </a:r>
            </a:p>
          </p:txBody>
        </p:sp>
        <p:sp>
          <p:nvSpPr>
            <p:cNvPr id="27" name="Rectangle 26"/>
            <p:cNvSpPr>
              <a:spLocks noChangeArrowheads="1"/>
            </p:cNvSpPr>
            <p:nvPr/>
          </p:nvSpPr>
          <p:spPr bwMode="auto">
            <a:xfrm>
              <a:off x="2880" y="1200"/>
              <a:ext cx="37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SP1</a:t>
              </a:r>
            </a:p>
          </p:txBody>
        </p:sp>
        <p:sp>
          <p:nvSpPr>
            <p:cNvPr id="28" name="Rectangle 27"/>
            <p:cNvSpPr>
              <a:spLocks noChangeArrowheads="1"/>
            </p:cNvSpPr>
            <p:nvPr/>
          </p:nvSpPr>
          <p:spPr bwMode="auto">
            <a:xfrm>
              <a:off x="3696" y="1296"/>
              <a:ext cx="37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SP2</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57200"/>
            <a:ext cx="8229600" cy="4525963"/>
          </a:xfrm>
        </p:spPr>
        <p:txBody>
          <a:bodyPr/>
          <a:lstStyle/>
          <a:p>
            <a:pPr lvl="0"/>
            <a:r>
              <a:rPr lang="en-US" b="1" dirty="0" smtClean="0"/>
              <a:t>Re-Cursive Procedure:</a:t>
            </a:r>
            <a:endParaRPr lang="en-US" dirty="0" smtClean="0"/>
          </a:p>
          <a:p>
            <a:endParaRPr lang="en-US" dirty="0"/>
          </a:p>
        </p:txBody>
      </p:sp>
      <p:grpSp>
        <p:nvGrpSpPr>
          <p:cNvPr id="4" name="Group 3"/>
          <p:cNvGrpSpPr>
            <a:grpSpLocks/>
          </p:cNvGrpSpPr>
          <p:nvPr/>
        </p:nvGrpSpPr>
        <p:grpSpPr bwMode="auto">
          <a:xfrm>
            <a:off x="1676400" y="1721644"/>
            <a:ext cx="6553200" cy="4221956"/>
            <a:chOff x="1488" y="864"/>
            <a:chExt cx="2788" cy="2151"/>
          </a:xfrm>
        </p:grpSpPr>
        <p:sp>
          <p:nvSpPr>
            <p:cNvPr id="5" name="Oval 4"/>
            <p:cNvSpPr>
              <a:spLocks noChangeArrowheads="1"/>
            </p:cNvSpPr>
            <p:nvPr/>
          </p:nvSpPr>
          <p:spPr bwMode="auto">
            <a:xfrm>
              <a:off x="3168" y="158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grpSp>
          <p:nvGrpSpPr>
            <p:cNvPr id="6" name="Group 5"/>
            <p:cNvGrpSpPr>
              <a:grpSpLocks/>
            </p:cNvGrpSpPr>
            <p:nvPr/>
          </p:nvGrpSpPr>
          <p:grpSpPr bwMode="auto">
            <a:xfrm>
              <a:off x="1488" y="864"/>
              <a:ext cx="2788" cy="2151"/>
              <a:chOff x="1488" y="864"/>
              <a:chExt cx="2788" cy="2151"/>
            </a:xfrm>
          </p:grpSpPr>
          <p:sp>
            <p:nvSpPr>
              <p:cNvPr id="7" name="Rectangle 6"/>
              <p:cNvSpPr>
                <a:spLocks noChangeArrowheads="1"/>
              </p:cNvSpPr>
              <p:nvPr/>
            </p:nvSpPr>
            <p:spPr bwMode="auto">
              <a:xfrm>
                <a:off x="1488" y="1929"/>
                <a:ext cx="492"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CALL</a:t>
                </a:r>
              </a:p>
            </p:txBody>
          </p:sp>
          <p:sp>
            <p:nvSpPr>
              <p:cNvPr id="8" name="Rectangle 7"/>
              <p:cNvSpPr>
                <a:spLocks noChangeArrowheads="1"/>
              </p:cNvSpPr>
              <p:nvPr/>
            </p:nvSpPr>
            <p:spPr bwMode="auto">
              <a:xfrm>
                <a:off x="2160" y="1872"/>
                <a:ext cx="492"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dirty="0"/>
                  <a:t>CALL</a:t>
                </a:r>
              </a:p>
            </p:txBody>
          </p:sp>
          <p:sp>
            <p:nvSpPr>
              <p:cNvPr id="9" name="Rectangle 8"/>
              <p:cNvSpPr>
                <a:spLocks noChangeArrowheads="1"/>
              </p:cNvSpPr>
              <p:nvPr/>
            </p:nvSpPr>
            <p:spPr bwMode="auto">
              <a:xfrm>
                <a:off x="3216" y="2304"/>
                <a:ext cx="388"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RET</a:t>
                </a:r>
              </a:p>
            </p:txBody>
          </p:sp>
          <p:sp>
            <p:nvSpPr>
              <p:cNvPr id="10" name="Rectangle 9"/>
              <p:cNvSpPr>
                <a:spLocks noChangeArrowheads="1"/>
              </p:cNvSpPr>
              <p:nvPr/>
            </p:nvSpPr>
            <p:spPr bwMode="auto">
              <a:xfrm>
                <a:off x="2592" y="2784"/>
                <a:ext cx="388"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RET</a:t>
                </a:r>
              </a:p>
            </p:txBody>
          </p:sp>
          <p:sp>
            <p:nvSpPr>
              <p:cNvPr id="11" name="Rectangle 10"/>
              <p:cNvSpPr>
                <a:spLocks noChangeArrowheads="1"/>
              </p:cNvSpPr>
              <p:nvPr/>
            </p:nvSpPr>
            <p:spPr bwMode="auto">
              <a:xfrm>
                <a:off x="1920" y="1200"/>
                <a:ext cx="324"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a:t>MP</a:t>
                </a:r>
              </a:p>
            </p:txBody>
          </p:sp>
          <p:sp>
            <p:nvSpPr>
              <p:cNvPr id="12" name="Rectangle 11"/>
              <p:cNvSpPr>
                <a:spLocks noChangeArrowheads="1"/>
              </p:cNvSpPr>
              <p:nvPr/>
            </p:nvSpPr>
            <p:spPr bwMode="auto">
              <a:xfrm>
                <a:off x="2448" y="864"/>
                <a:ext cx="37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SP1</a:t>
                </a:r>
              </a:p>
            </p:txBody>
          </p:sp>
          <p:sp>
            <p:nvSpPr>
              <p:cNvPr id="13" name="Oval 12"/>
              <p:cNvSpPr>
                <a:spLocks noChangeArrowheads="1"/>
              </p:cNvSpPr>
              <p:nvPr/>
            </p:nvSpPr>
            <p:spPr bwMode="auto">
              <a:xfrm>
                <a:off x="2016" y="196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4" name="Oval 13"/>
              <p:cNvSpPr>
                <a:spLocks noChangeArrowheads="1"/>
              </p:cNvSpPr>
              <p:nvPr/>
            </p:nvSpPr>
            <p:spPr bwMode="auto">
              <a:xfrm>
                <a:off x="2544" y="134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5" name="Oval 14"/>
              <p:cNvSpPr>
                <a:spLocks noChangeArrowheads="1"/>
              </p:cNvSpPr>
              <p:nvPr/>
            </p:nvSpPr>
            <p:spPr bwMode="auto">
              <a:xfrm>
                <a:off x="2544" y="1776"/>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6" name="Oval 15"/>
              <p:cNvSpPr>
                <a:spLocks noChangeArrowheads="1"/>
              </p:cNvSpPr>
              <p:nvPr/>
            </p:nvSpPr>
            <p:spPr bwMode="auto">
              <a:xfrm>
                <a:off x="3168" y="134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7" name="Oval 16"/>
              <p:cNvSpPr>
                <a:spLocks noChangeArrowheads="1"/>
              </p:cNvSpPr>
              <p:nvPr/>
            </p:nvSpPr>
            <p:spPr bwMode="auto">
              <a:xfrm>
                <a:off x="3744" y="2112"/>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8" name="Oval 17"/>
              <p:cNvSpPr>
                <a:spLocks noChangeArrowheads="1"/>
              </p:cNvSpPr>
              <p:nvPr/>
            </p:nvSpPr>
            <p:spPr bwMode="auto">
              <a:xfrm>
                <a:off x="2640" y="2160"/>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9" name="Oval 18"/>
              <p:cNvSpPr>
                <a:spLocks noChangeArrowheads="1"/>
              </p:cNvSpPr>
              <p:nvPr/>
            </p:nvSpPr>
            <p:spPr bwMode="auto">
              <a:xfrm>
                <a:off x="2640" y="2640"/>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0" name="Oval 19"/>
              <p:cNvSpPr>
                <a:spLocks noChangeArrowheads="1"/>
              </p:cNvSpPr>
              <p:nvPr/>
            </p:nvSpPr>
            <p:spPr bwMode="auto">
              <a:xfrm>
                <a:off x="2016" y="220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1" name="Line 13"/>
              <p:cNvSpPr>
                <a:spLocks noChangeShapeType="1"/>
              </p:cNvSpPr>
              <p:nvPr/>
            </p:nvSpPr>
            <p:spPr bwMode="auto">
              <a:xfrm>
                <a:off x="2592" y="1440"/>
                <a:ext cx="0" cy="33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2" name="Line 15"/>
              <p:cNvSpPr>
                <a:spLocks noChangeShapeType="1"/>
              </p:cNvSpPr>
              <p:nvPr/>
            </p:nvSpPr>
            <p:spPr bwMode="auto">
              <a:xfrm>
                <a:off x="3792" y="1584"/>
                <a:ext cx="0" cy="52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3" name="Line 17"/>
              <p:cNvSpPr>
                <a:spLocks noChangeShapeType="1"/>
              </p:cNvSpPr>
              <p:nvPr/>
            </p:nvSpPr>
            <p:spPr bwMode="auto">
              <a:xfrm>
                <a:off x="2688" y="2256"/>
                <a:ext cx="0"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4" name="Line 19"/>
              <p:cNvSpPr>
                <a:spLocks noChangeShapeType="1"/>
              </p:cNvSpPr>
              <p:nvPr/>
            </p:nvSpPr>
            <p:spPr bwMode="auto">
              <a:xfrm flipH="1" flipV="1">
                <a:off x="2112" y="2256"/>
                <a:ext cx="528" cy="432"/>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5" name="Line 20"/>
              <p:cNvSpPr>
                <a:spLocks noChangeShapeType="1"/>
              </p:cNvSpPr>
              <p:nvPr/>
            </p:nvSpPr>
            <p:spPr bwMode="auto">
              <a:xfrm>
                <a:off x="2064" y="1392"/>
                <a:ext cx="0" cy="57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6" name="Line 21"/>
              <p:cNvSpPr>
                <a:spLocks noChangeShapeType="1"/>
              </p:cNvSpPr>
              <p:nvPr/>
            </p:nvSpPr>
            <p:spPr bwMode="auto">
              <a:xfrm>
                <a:off x="2064" y="2304"/>
                <a:ext cx="0" cy="52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7" name="Line 29"/>
              <p:cNvSpPr>
                <a:spLocks noChangeShapeType="1"/>
              </p:cNvSpPr>
              <p:nvPr/>
            </p:nvSpPr>
            <p:spPr bwMode="auto">
              <a:xfrm flipV="1">
                <a:off x="2112" y="1440"/>
                <a:ext cx="480" cy="57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8" name="Oval 27"/>
              <p:cNvSpPr>
                <a:spLocks noChangeArrowheads="1"/>
              </p:cNvSpPr>
              <p:nvPr/>
            </p:nvSpPr>
            <p:spPr bwMode="auto">
              <a:xfrm>
                <a:off x="3744" y="148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9" name="Line 31"/>
              <p:cNvSpPr>
                <a:spLocks noChangeShapeType="1"/>
              </p:cNvSpPr>
              <p:nvPr/>
            </p:nvSpPr>
            <p:spPr bwMode="auto">
              <a:xfrm flipV="1">
                <a:off x="2640" y="1392"/>
                <a:ext cx="528" cy="38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0" name="Oval 29"/>
              <p:cNvSpPr>
                <a:spLocks noChangeArrowheads="1"/>
              </p:cNvSpPr>
              <p:nvPr/>
            </p:nvSpPr>
            <p:spPr bwMode="auto">
              <a:xfrm>
                <a:off x="3168" y="1824"/>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1" name="Rectangle 30"/>
              <p:cNvSpPr>
                <a:spLocks noChangeArrowheads="1"/>
              </p:cNvSpPr>
              <p:nvPr/>
            </p:nvSpPr>
            <p:spPr bwMode="auto">
              <a:xfrm>
                <a:off x="3024" y="1008"/>
                <a:ext cx="37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SP1</a:t>
                </a:r>
              </a:p>
            </p:txBody>
          </p:sp>
          <p:sp>
            <p:nvSpPr>
              <p:cNvPr id="32" name="Rectangle 31"/>
              <p:cNvSpPr>
                <a:spLocks noChangeArrowheads="1"/>
              </p:cNvSpPr>
              <p:nvPr/>
            </p:nvSpPr>
            <p:spPr bwMode="auto">
              <a:xfrm>
                <a:off x="3696" y="1152"/>
                <a:ext cx="374" cy="2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2000"/>
                  <a:t>SP1</a:t>
                </a:r>
              </a:p>
            </p:txBody>
          </p:sp>
          <p:sp>
            <p:nvSpPr>
              <p:cNvPr id="33" name="Rectangle 32"/>
              <p:cNvSpPr>
                <a:spLocks noChangeArrowheads="1"/>
              </p:cNvSpPr>
              <p:nvPr/>
            </p:nvSpPr>
            <p:spPr bwMode="auto">
              <a:xfrm>
                <a:off x="3216" y="1353"/>
                <a:ext cx="492"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CALL</a:t>
                </a:r>
              </a:p>
            </p:txBody>
          </p:sp>
          <p:sp>
            <p:nvSpPr>
              <p:cNvPr id="34" name="Rectangle 33"/>
              <p:cNvSpPr>
                <a:spLocks noChangeArrowheads="1"/>
              </p:cNvSpPr>
              <p:nvPr/>
            </p:nvSpPr>
            <p:spPr bwMode="auto">
              <a:xfrm>
                <a:off x="3888" y="2208"/>
                <a:ext cx="388" cy="231"/>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30000"/>
                  </a:spcBef>
                </a:pPr>
                <a:r>
                  <a:rPr lang="en-US" sz="1800"/>
                  <a:t>RET</a:t>
                </a:r>
              </a:p>
            </p:txBody>
          </p:sp>
          <p:sp>
            <p:nvSpPr>
              <p:cNvPr id="35" name="Line 44"/>
              <p:cNvSpPr>
                <a:spLocks noChangeShapeType="1"/>
              </p:cNvSpPr>
              <p:nvPr/>
            </p:nvSpPr>
            <p:spPr bwMode="auto">
              <a:xfrm>
                <a:off x="3216" y="1440"/>
                <a:ext cx="0" cy="144"/>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6" name="Line 45"/>
              <p:cNvSpPr>
                <a:spLocks noChangeShapeType="1"/>
              </p:cNvSpPr>
              <p:nvPr/>
            </p:nvSpPr>
            <p:spPr bwMode="auto">
              <a:xfrm flipV="1">
                <a:off x="3264" y="1536"/>
                <a:ext cx="480" cy="96"/>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7" name="Line 46"/>
              <p:cNvSpPr>
                <a:spLocks noChangeShapeType="1"/>
              </p:cNvSpPr>
              <p:nvPr/>
            </p:nvSpPr>
            <p:spPr bwMode="auto">
              <a:xfrm flipH="1" flipV="1">
                <a:off x="3264" y="1872"/>
                <a:ext cx="480" cy="28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8" name="Line 47"/>
              <p:cNvSpPr>
                <a:spLocks noChangeShapeType="1"/>
              </p:cNvSpPr>
              <p:nvPr/>
            </p:nvSpPr>
            <p:spPr bwMode="auto">
              <a:xfrm>
                <a:off x="3216" y="1920"/>
                <a:ext cx="0" cy="28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9" name="Oval 38"/>
              <p:cNvSpPr>
                <a:spLocks noChangeArrowheads="1"/>
              </p:cNvSpPr>
              <p:nvPr/>
            </p:nvSpPr>
            <p:spPr bwMode="auto">
              <a:xfrm>
                <a:off x="3168" y="2208"/>
                <a:ext cx="96" cy="96"/>
              </a:xfrm>
              <a:prstGeom prst="ellipse">
                <a:avLst/>
              </a:prstGeom>
              <a:solidFill>
                <a:schemeClr val="accent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40" name="Line 49"/>
              <p:cNvSpPr>
                <a:spLocks noChangeShapeType="1"/>
              </p:cNvSpPr>
              <p:nvPr/>
            </p:nvSpPr>
            <p:spPr bwMode="auto">
              <a:xfrm flipH="1" flipV="1">
                <a:off x="2736" y="2208"/>
                <a:ext cx="432" cy="48"/>
              </a:xfrm>
              <a:prstGeom prst="line">
                <a:avLst/>
              </a:prstGeom>
              <a:noFill/>
              <a:ln w="9525">
                <a:solidFill>
                  <a:schemeClr val="tx1"/>
                </a:solidFill>
                <a:round/>
                <a:headEnd/>
                <a:tailEnd type="triangle" w="med" len="med"/>
              </a:ln>
              <a:effectLst/>
            </p:spPr>
            <p:txBody>
              <a:bodyPr wrap="none"/>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4525963"/>
          </a:xfrm>
        </p:spPr>
        <p:txBody>
          <a:bodyPr>
            <a:normAutofit fontScale="92500" lnSpcReduction="20000"/>
          </a:bodyPr>
          <a:lstStyle/>
          <a:p>
            <a:pPr lvl="0" algn="just"/>
            <a:r>
              <a:rPr lang="en-US" dirty="0" smtClean="0"/>
              <a:t>The recursive procedures are implemented using procedure CALL itself, but care must be taken to assure that each successive call does not destroy the parameters and results generated by the previous CALL and make sure that procedure does not modify itself, i.e., each call must store its set of  parameters, Registers and all temporary results in a different place in memory</a:t>
            </a:r>
            <a:r>
              <a:rPr lang="en-US" dirty="0" smtClean="0"/>
              <a:t>.</a:t>
            </a:r>
          </a:p>
          <a:p>
            <a:pPr lvl="0" algn="just"/>
            <a:endParaRPr lang="en-US" dirty="0" smtClean="0"/>
          </a:p>
          <a:p>
            <a:pPr lvl="0"/>
            <a:r>
              <a:rPr lang="en-US" dirty="0" smtClean="0"/>
              <a:t>Push all the flags and all registers used in the procedure.</a:t>
            </a:r>
          </a:p>
          <a:p>
            <a:pPr lvl="0"/>
            <a:r>
              <a:rPr lang="en-US" dirty="0" smtClean="0"/>
              <a:t>Should use only register or stack to pass parameters.</a:t>
            </a:r>
          </a:p>
          <a:p>
            <a:pPr lvl="0" algn="just"/>
            <a:endParaRPr lang="en-US" dirty="0" smtClean="0"/>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508</Words>
  <Application>Microsoft Office PowerPoint</Application>
  <PresentationFormat>On-screen Show (4:3)</PresentationFormat>
  <Paragraphs>131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Procedures and Macros</vt:lpstr>
      <vt:lpstr>Procedures:</vt:lpstr>
      <vt:lpstr>Slide 3</vt:lpstr>
      <vt:lpstr>Slide 4</vt:lpstr>
      <vt:lpstr>Slide 5</vt:lpstr>
      <vt:lpstr>Slide 6</vt:lpstr>
      <vt:lpstr>Slide 7</vt:lpstr>
      <vt:lpstr>Slide 8</vt:lpstr>
      <vt:lpstr>Slide 9</vt:lpstr>
      <vt:lpstr>Slide 10</vt:lpstr>
      <vt:lpstr>MACROS:</vt:lpstr>
      <vt:lpstr>Slide 12</vt:lpstr>
      <vt:lpstr>Slide 13</vt:lpstr>
      <vt:lpstr>Advantages and Disadvantages Of Procedures and Macros: </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Procedures and Macros</dc:title>
  <dc:creator>RAJESH</dc:creator>
  <cp:lastModifiedBy>RAJESH</cp:lastModifiedBy>
  <cp:revision>20</cp:revision>
  <dcterms:created xsi:type="dcterms:W3CDTF">2006-08-16T00:00:00Z</dcterms:created>
  <dcterms:modified xsi:type="dcterms:W3CDTF">2016-04-10T07:14:36Z</dcterms:modified>
</cp:coreProperties>
</file>