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71" r:id="rId2"/>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315" r:id="rId19"/>
    <p:sldId id="316" r:id="rId20"/>
    <p:sldId id="289" r:id="rId21"/>
    <p:sldId id="292" r:id="rId22"/>
    <p:sldId id="290" r:id="rId23"/>
    <p:sldId id="291" r:id="rId24"/>
    <p:sldId id="317" r:id="rId25"/>
    <p:sldId id="295" r:id="rId26"/>
    <p:sldId id="296" r:id="rId27"/>
    <p:sldId id="318" r:id="rId28"/>
    <p:sldId id="319" r:id="rId29"/>
    <p:sldId id="320" r:id="rId30"/>
    <p:sldId id="321" r:id="rId31"/>
    <p:sldId id="322" r:id="rId32"/>
    <p:sldId id="323" r:id="rId33"/>
    <p:sldId id="324" r:id="rId34"/>
    <p:sldId id="325" r:id="rId35"/>
    <p:sldId id="326" r:id="rId36"/>
    <p:sldId id="301" r:id="rId37"/>
    <p:sldId id="304" r:id="rId38"/>
    <p:sldId id="310"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2" autoAdjust="0"/>
    <p:restoredTop sz="94689" autoAdjust="0"/>
  </p:normalViewPr>
  <p:slideViewPr>
    <p:cSldViewPr>
      <p:cViewPr varScale="1">
        <p:scale>
          <a:sx n="69" d="100"/>
          <a:sy n="69" d="100"/>
        </p:scale>
        <p:origin x="-140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fld id="{5543B7F7-D0B1-4F20-8E7B-C9F7F36FCB79}" type="datetimeFigureOut">
              <a:rPr lang="en-US"/>
              <a:pPr>
                <a:defRPr/>
              </a:pPr>
              <a:t>4/25/2016</a:t>
            </a:fld>
            <a:endParaRPr lang="en-US"/>
          </a:p>
        </p:txBody>
      </p:sp>
      <p:sp>
        <p:nvSpPr>
          <p:cNvPr id="12" name="Footer Placeholder 16"/>
          <p:cNvSpPr>
            <a:spLocks noGrp="1"/>
          </p:cNvSpPr>
          <p:nvPr>
            <p:ph type="ftr" sz="quarter" idx="11"/>
          </p:nvPr>
        </p:nvSpPr>
        <p:spPr/>
        <p:txBody>
          <a:bodyPr/>
          <a:lstStyle>
            <a:lvl1pPr>
              <a:defRPr/>
            </a:lvl1pPr>
          </a:lstStyle>
          <a:p>
            <a:pPr>
              <a:defRPr/>
            </a:pPr>
            <a:endParaRPr lang="en-US"/>
          </a:p>
        </p:txBody>
      </p:sp>
      <p:sp>
        <p:nvSpPr>
          <p:cNvPr id="13" name="Slide Number Placeholder 28"/>
          <p:cNvSpPr>
            <a:spLocks noGrp="1"/>
          </p:cNvSpPr>
          <p:nvPr>
            <p:ph type="sldNum" sz="quarter" idx="12"/>
          </p:nvPr>
        </p:nvSpPr>
        <p:spPr/>
        <p:txBody>
          <a:bodyPr/>
          <a:lstStyle>
            <a:lvl1pPr>
              <a:defRPr sz="1400" smtClean="0">
                <a:solidFill>
                  <a:srgbClr val="FFFFFF"/>
                </a:solidFill>
              </a:defRPr>
            </a:lvl1pPr>
          </a:lstStyle>
          <a:p>
            <a:pPr>
              <a:defRPr/>
            </a:pPr>
            <a:fld id="{A1C35211-20C3-4596-B135-C426F3E04335}"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CA4AA309-85D6-47AF-B162-87AB734C823B}" type="datetimeFigureOut">
              <a:rPr lang="en-US"/>
              <a:pPr>
                <a:defRPr/>
              </a:pPr>
              <a:t>4/25/2016</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E9CBD1B7-8F87-411A-B426-A20E16E8EFE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B4D23F52-D93C-4801-A232-8CB5586125D4}" type="datetimeFigureOut">
              <a:rPr lang="en-US"/>
              <a:pPr>
                <a:defRPr/>
              </a:pPr>
              <a:t>4/25/2016</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1965ABB4-40D0-43CF-B75C-88678EFAD6C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9C166E93-EDEC-4522-8C5F-46CD1484D622}" type="datetimeFigureOut">
              <a:rPr lang="en-US"/>
              <a:pPr>
                <a:defRPr/>
              </a:pPr>
              <a:t>4/25/2016</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7A3382F4-F43C-423F-B5B4-6215C7E9C60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fld id="{27E008AC-7380-4FD4-85C2-A95E44229D4D}" type="datetimeFigureOut">
              <a:rPr lang="en-US"/>
              <a:pPr>
                <a:defRPr/>
              </a:pPr>
              <a:t>4/25/2016</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2494552B-2A31-469E-B548-B82DFD702453}"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A875980D-5B16-46C9-B661-C1E60291C324}" type="datetimeFigureOut">
              <a:rPr lang="en-US"/>
              <a:pPr>
                <a:defRPr/>
              </a:pPr>
              <a:t>4/25/2016</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AAA8D1DA-B07E-4985-A30F-9EB4A967275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D0A2FFEE-FF44-4373-996F-9980A96B021B}" type="datetimeFigureOut">
              <a:rPr lang="en-US"/>
              <a:pPr>
                <a:defRPr/>
              </a:pPr>
              <a:t>4/25/2016</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52879DA9-84E6-4ADE-9B65-6B41CD9027E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5DF62995-947C-469F-B069-479CDDAA935A}" type="datetimeFigureOut">
              <a:rPr lang="en-US"/>
              <a:pPr>
                <a:defRPr/>
              </a:pPr>
              <a:t>4/25/2016</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BB7BE373-F6F3-4183-A387-C8CE66C522D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783F3FA4-57B1-4E71-9B1B-D6A19E29CDB3}" type="datetimeFigureOut">
              <a:rPr lang="en-US"/>
              <a:pPr>
                <a:defRPr/>
              </a:pPr>
              <a:t>4/25/2016</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6FA95273-6C04-41B0-9B77-6A2E628B17C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fld id="{6CC578EB-6A0F-4DA9-97B9-65ABA6880C8A}" type="datetimeFigureOut">
              <a:rPr lang="en-US"/>
              <a:pPr>
                <a:defRPr/>
              </a:pPr>
              <a:t>4/25/2016</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18B1F552-FE3E-4C3A-BBE4-D9E0AA647CE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12E90794-DE8F-42A8-9B99-17509F586A6A}" type="datetimeFigureOut">
              <a:rPr lang="en-US"/>
              <a:pPr>
                <a:defRPr/>
              </a:pPr>
              <a:t>4/25/2016</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0E7B99CA-F7D4-4AE3-A8E8-2D15843A4AD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smtClean="0">
                <a:solidFill>
                  <a:schemeClr val="tx2"/>
                </a:solidFill>
              </a:defRPr>
            </a:lvl1pPr>
          </a:lstStyle>
          <a:p>
            <a:pPr>
              <a:defRPr/>
            </a:pPr>
            <a:fld id="{86C279EF-EA63-4F5B-9170-CCA212A1B9DB}" type="datetimeFigureOut">
              <a:rPr lang="en-US"/>
              <a:pPr>
                <a:defRPr/>
              </a:pPr>
              <a:t>4/25/2016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smtClean="0">
                <a:solidFill>
                  <a:srgbClr val="FFFFFF"/>
                </a:solidFill>
                <a:latin typeface="+mj-lt"/>
                <a:ea typeface="+mj-ea"/>
                <a:cs typeface="+mj-cs"/>
              </a:defRPr>
            </a:lvl1pPr>
          </a:lstStyle>
          <a:p>
            <a:pPr>
              <a:defRPr/>
            </a:pPr>
            <a:fld id="{8748935F-06C7-4DC7-BD23-9B99720ECD5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44" r:id="rId1"/>
    <p:sldLayoutId id="2147483837" r:id="rId2"/>
    <p:sldLayoutId id="2147483845" r:id="rId3"/>
    <p:sldLayoutId id="2147483838" r:id="rId4"/>
    <p:sldLayoutId id="2147483839" r:id="rId5"/>
    <p:sldLayoutId id="2147483840" r:id="rId6"/>
    <p:sldLayoutId id="2147483841" r:id="rId7"/>
    <p:sldLayoutId id="2147483846" r:id="rId8"/>
    <p:sldLayoutId id="2147483847" r:id="rId9"/>
    <p:sldLayoutId id="2147483842" r:id="rId10"/>
    <p:sldLayoutId id="2147483843" r:id="rId11"/>
  </p:sldLayoutIdLst>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fontAlgn="base">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fontAlgn="base">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fontAlgn="base">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fontAlgn="base">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fontAlgn="base">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ubtitle 2"/>
          <p:cNvSpPr>
            <a:spLocks noGrp="1"/>
          </p:cNvSpPr>
          <p:nvPr>
            <p:ph type="subTitle" idx="1"/>
          </p:nvPr>
        </p:nvSpPr>
        <p:spPr>
          <a:xfrm>
            <a:off x="2362200" y="3810000"/>
            <a:ext cx="6400800" cy="1752600"/>
          </a:xfrm>
        </p:spPr>
        <p:txBody>
          <a:bodyPr/>
          <a:lstStyle/>
          <a:p>
            <a:r>
              <a:rPr lang="en-US" dirty="0" smtClean="0">
                <a:solidFill>
                  <a:schemeClr val="tx1"/>
                </a:solidFill>
              </a:rPr>
              <a:t>P.RAJESH </a:t>
            </a:r>
            <a:r>
              <a:rPr lang="en-US" sz="1800" dirty="0" smtClean="0">
                <a:solidFill>
                  <a:schemeClr val="tx1"/>
                </a:solidFill>
              </a:rPr>
              <a:t>M.Tech.,</a:t>
            </a:r>
            <a:endParaRPr lang="en-US" dirty="0" smtClean="0">
              <a:solidFill>
                <a:schemeClr val="tx1"/>
              </a:solidFill>
            </a:endParaRPr>
          </a:p>
          <a:p>
            <a:r>
              <a:rPr lang="en-US" dirty="0" smtClean="0">
                <a:solidFill>
                  <a:schemeClr val="tx1"/>
                </a:solidFill>
              </a:rPr>
              <a:t>Asst Professor </a:t>
            </a:r>
          </a:p>
          <a:p>
            <a:r>
              <a:rPr lang="en-US" dirty="0" smtClean="0">
                <a:solidFill>
                  <a:schemeClr val="tx1"/>
                </a:solidFill>
              </a:rPr>
              <a:t>CRIT </a:t>
            </a:r>
            <a:r>
              <a:rPr lang="en-US" dirty="0" err="1" smtClean="0">
                <a:solidFill>
                  <a:schemeClr val="tx1"/>
                </a:solidFill>
              </a:rPr>
              <a:t>engg</a:t>
            </a:r>
            <a:r>
              <a:rPr lang="en-US" dirty="0" smtClean="0">
                <a:solidFill>
                  <a:schemeClr val="tx1"/>
                </a:solidFill>
              </a:rPr>
              <a:t> college </a:t>
            </a:r>
          </a:p>
        </p:txBody>
      </p:sp>
      <p:sp>
        <p:nvSpPr>
          <p:cNvPr id="6147" name="Title 1"/>
          <p:cNvSpPr>
            <a:spLocks noGrp="1"/>
          </p:cNvSpPr>
          <p:nvPr>
            <p:ph type="ctrTitle"/>
          </p:nvPr>
        </p:nvSpPr>
        <p:spPr>
          <a:xfrm>
            <a:off x="762000" y="1219200"/>
            <a:ext cx="7772400" cy="1470025"/>
          </a:xfrm>
        </p:spPr>
        <p:txBody>
          <a:bodyPr/>
          <a:lstStyle/>
          <a:p>
            <a:r>
              <a:rPr b="1" smtClean="0">
                <a:solidFill>
                  <a:srgbClr val="002060"/>
                </a:solidFill>
              </a:rPr>
              <a:t>Serial Data Transfer schemes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Başlık 1"/>
          <p:cNvSpPr>
            <a:spLocks noGrp="1"/>
          </p:cNvSpPr>
          <p:nvPr>
            <p:ph type="title"/>
          </p:nvPr>
        </p:nvSpPr>
        <p:spPr/>
        <p:txBody>
          <a:bodyPr/>
          <a:lstStyle/>
          <a:p>
            <a:r>
              <a:rPr lang="tr-TR" b="1" smtClean="0"/>
              <a:t>Asynchronous Communications</a:t>
            </a:r>
            <a:endParaRPr lang="tr-TR" smtClean="0"/>
          </a:p>
        </p:txBody>
      </p:sp>
      <p:sp>
        <p:nvSpPr>
          <p:cNvPr id="15363" name="İçerik Yer Tutucusu 2"/>
          <p:cNvSpPr>
            <a:spLocks noGrp="1"/>
          </p:cNvSpPr>
          <p:nvPr>
            <p:ph sz="quarter" idx="1"/>
          </p:nvPr>
        </p:nvSpPr>
        <p:spPr/>
        <p:txBody>
          <a:bodyPr/>
          <a:lstStyle/>
          <a:p>
            <a:r>
              <a:rPr lang="en-US" smtClean="0"/>
              <a:t>Eliminates the need for a clock signal between two microprocessor based systems</a:t>
            </a:r>
            <a:endParaRPr lang="tr-TR" smtClean="0"/>
          </a:p>
        </p:txBody>
      </p:sp>
      <p:grpSp>
        <p:nvGrpSpPr>
          <p:cNvPr id="15364" name="Grup 25"/>
          <p:cNvGrpSpPr>
            <a:grpSpLocks/>
          </p:cNvGrpSpPr>
          <p:nvPr/>
        </p:nvGrpSpPr>
        <p:grpSpPr bwMode="auto">
          <a:xfrm>
            <a:off x="2133600" y="3200400"/>
            <a:ext cx="5113338" cy="2312988"/>
            <a:chOff x="1475656" y="2844716"/>
            <a:chExt cx="5112568" cy="2312476"/>
          </a:xfrm>
        </p:grpSpPr>
        <p:sp>
          <p:nvSpPr>
            <p:cNvPr id="5" name="Dikdörtgen 4"/>
            <p:cNvSpPr/>
            <p:nvPr/>
          </p:nvSpPr>
          <p:spPr>
            <a:xfrm>
              <a:off x="1475656" y="2925661"/>
              <a:ext cx="1368219" cy="223153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err="1">
                  <a:solidFill>
                    <a:schemeClr val="tx1"/>
                  </a:solidFill>
                </a:rPr>
                <a:t>System</a:t>
              </a:r>
              <a:r>
                <a:rPr lang="tr-TR" dirty="0">
                  <a:solidFill>
                    <a:schemeClr val="tx1"/>
                  </a:solidFill>
                </a:rPr>
                <a:t> 1</a:t>
              </a:r>
            </a:p>
          </p:txBody>
        </p:sp>
        <p:sp>
          <p:nvSpPr>
            <p:cNvPr id="7" name="Dikdörtgen 6"/>
            <p:cNvSpPr/>
            <p:nvPr/>
          </p:nvSpPr>
          <p:spPr>
            <a:xfrm>
              <a:off x="5220005" y="2925661"/>
              <a:ext cx="1368219" cy="223153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err="1">
                  <a:solidFill>
                    <a:schemeClr val="tx1"/>
                  </a:solidFill>
                </a:rPr>
                <a:t>System</a:t>
              </a:r>
              <a:r>
                <a:rPr lang="tr-TR" dirty="0">
                  <a:solidFill>
                    <a:schemeClr val="tx1"/>
                  </a:solidFill>
                </a:rPr>
                <a:t> 2</a:t>
              </a:r>
            </a:p>
          </p:txBody>
        </p:sp>
        <p:cxnSp>
          <p:nvCxnSpPr>
            <p:cNvPr id="8" name="Düz Bağlayıcı 7"/>
            <p:cNvCxnSpPr/>
            <p:nvPr/>
          </p:nvCxnSpPr>
          <p:spPr>
            <a:xfrm>
              <a:off x="2843875" y="3212934"/>
              <a:ext cx="23761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Düz Bağlayıcı 9"/>
            <p:cNvCxnSpPr/>
            <p:nvPr/>
          </p:nvCxnSpPr>
          <p:spPr>
            <a:xfrm>
              <a:off x="2843875" y="3789070"/>
              <a:ext cx="23761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Düz Bağlayıcı 10"/>
            <p:cNvCxnSpPr/>
            <p:nvPr/>
          </p:nvCxnSpPr>
          <p:spPr>
            <a:xfrm>
              <a:off x="2843875" y="4365204"/>
              <a:ext cx="2376130" cy="0"/>
            </a:xfrm>
            <a:prstGeom prst="line">
              <a:avLst/>
            </a:prstGeom>
          </p:spPr>
          <p:style>
            <a:lnRef idx="1">
              <a:schemeClr val="accent1"/>
            </a:lnRef>
            <a:fillRef idx="0">
              <a:schemeClr val="accent1"/>
            </a:fillRef>
            <a:effectRef idx="0">
              <a:schemeClr val="accent1"/>
            </a:effectRef>
            <a:fontRef idx="minor">
              <a:schemeClr val="tx1"/>
            </a:fontRef>
          </p:style>
        </p:cxnSp>
        <p:sp>
          <p:nvSpPr>
            <p:cNvPr id="15370" name="Dikdörtgen 8"/>
            <p:cNvSpPr>
              <a:spLocks noChangeArrowheads="1"/>
            </p:cNvSpPr>
            <p:nvPr/>
          </p:nvSpPr>
          <p:spPr bwMode="auto">
            <a:xfrm>
              <a:off x="3300778" y="2844716"/>
              <a:ext cx="1462323" cy="369332"/>
            </a:xfrm>
            <a:prstGeom prst="rect">
              <a:avLst/>
            </a:prstGeom>
            <a:noFill/>
            <a:ln w="9525">
              <a:noFill/>
              <a:miter lim="800000"/>
              <a:headEnd/>
              <a:tailEnd/>
            </a:ln>
          </p:spPr>
          <p:txBody>
            <a:bodyPr wrap="none">
              <a:spAutoFit/>
            </a:bodyPr>
            <a:lstStyle/>
            <a:p>
              <a:r>
                <a:rPr lang="tr-TR"/>
                <a:t>Transmit data</a:t>
              </a:r>
            </a:p>
          </p:txBody>
        </p:sp>
        <p:sp>
          <p:nvSpPr>
            <p:cNvPr id="15371" name="Dikdörtgen 13"/>
            <p:cNvSpPr>
              <a:spLocks noChangeArrowheads="1"/>
            </p:cNvSpPr>
            <p:nvPr/>
          </p:nvSpPr>
          <p:spPr bwMode="auto">
            <a:xfrm>
              <a:off x="3379301" y="3412362"/>
              <a:ext cx="1372492" cy="369332"/>
            </a:xfrm>
            <a:prstGeom prst="rect">
              <a:avLst/>
            </a:prstGeom>
            <a:noFill/>
            <a:ln w="9525">
              <a:noFill/>
              <a:miter lim="800000"/>
              <a:headEnd/>
              <a:tailEnd/>
            </a:ln>
          </p:spPr>
          <p:txBody>
            <a:bodyPr wrap="none">
              <a:spAutoFit/>
            </a:bodyPr>
            <a:lstStyle/>
            <a:p>
              <a:r>
                <a:rPr lang="tr-TR"/>
                <a:t>Receive data</a:t>
              </a:r>
            </a:p>
          </p:txBody>
        </p:sp>
        <p:sp>
          <p:nvSpPr>
            <p:cNvPr id="15372" name="Dikdörtgen 15"/>
            <p:cNvSpPr>
              <a:spLocks noChangeArrowheads="1"/>
            </p:cNvSpPr>
            <p:nvPr/>
          </p:nvSpPr>
          <p:spPr bwMode="auto">
            <a:xfrm>
              <a:off x="3221621" y="3979134"/>
              <a:ext cx="1620636" cy="369332"/>
            </a:xfrm>
            <a:prstGeom prst="rect">
              <a:avLst/>
            </a:prstGeom>
            <a:noFill/>
            <a:ln w="9525">
              <a:noFill/>
              <a:miter lim="800000"/>
              <a:headEnd/>
              <a:tailEnd/>
            </a:ln>
          </p:spPr>
          <p:txBody>
            <a:bodyPr wrap="none">
              <a:spAutoFit/>
            </a:bodyPr>
            <a:lstStyle/>
            <a:p>
              <a:r>
                <a:rPr lang="tr-TR"/>
                <a:t>Signal common</a:t>
              </a:r>
            </a:p>
          </p:txBody>
        </p:sp>
        <p:cxnSp>
          <p:nvCxnSpPr>
            <p:cNvPr id="18" name="Düz Bağlayıcı 17"/>
            <p:cNvCxnSpPr>
              <a:stCxn id="15372" idx="2"/>
            </p:cNvCxnSpPr>
            <p:nvPr/>
          </p:nvCxnSpPr>
          <p:spPr>
            <a:xfrm>
              <a:off x="4031146" y="4347746"/>
              <a:ext cx="0" cy="5221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Düz Bağlayıcı 19"/>
            <p:cNvCxnSpPr/>
            <p:nvPr/>
          </p:nvCxnSpPr>
          <p:spPr>
            <a:xfrm>
              <a:off x="3780359" y="4869918"/>
              <a:ext cx="5031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Düz Bağlayıcı 21"/>
            <p:cNvCxnSpPr/>
            <p:nvPr/>
          </p:nvCxnSpPr>
          <p:spPr>
            <a:xfrm>
              <a:off x="3932736" y="4941340"/>
              <a:ext cx="2523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Düz Bağlayıcı 23"/>
            <p:cNvCxnSpPr/>
            <p:nvPr/>
          </p:nvCxnSpPr>
          <p:spPr>
            <a:xfrm>
              <a:off x="4013687" y="5012761"/>
              <a:ext cx="126981"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sz="quarter" idx="1"/>
          </p:nvPr>
        </p:nvSpPr>
        <p:spPr>
          <a:xfrm>
            <a:off x="457200" y="533400"/>
            <a:ext cx="8686800" cy="4525963"/>
          </a:xfrm>
        </p:spPr>
        <p:txBody>
          <a:bodyPr/>
          <a:lstStyle/>
          <a:p>
            <a:r>
              <a:rPr lang="en-US" smtClean="0"/>
              <a:t>It is a character oriented when number of data is being sent, the signal line is in a constant high (or) marking state.</a:t>
            </a:r>
          </a:p>
          <a:p>
            <a:r>
              <a:rPr lang="en-US" smtClean="0"/>
              <a:t>Transmission begins with one start bit ,followed by a character and one (or) two stop bits ,which is known as framing .</a:t>
            </a:r>
          </a:p>
          <a:p>
            <a:r>
              <a:rPr lang="en-US" smtClean="0"/>
              <a:t>The transmission start bit is always at low (0) and stop bit is always at high (1) .</a:t>
            </a:r>
          </a:p>
          <a:p>
            <a:r>
              <a:rPr lang="en-US" smtClean="0"/>
              <a:t>The transmission of 11 bit for ASCII character in Asynchronous format i.e. one start bit either character bits and two stop bits </a:t>
            </a:r>
          </a:p>
        </p:txBody>
      </p:sp>
      <p:pic>
        <p:nvPicPr>
          <p:cNvPr id="16387" name="Picture 2"/>
          <p:cNvPicPr>
            <a:picLocks noChangeAspect="1" noChangeArrowheads="1"/>
          </p:cNvPicPr>
          <p:nvPr/>
        </p:nvPicPr>
        <p:blipFill>
          <a:blip r:embed="rId2"/>
          <a:srcRect/>
          <a:stretch>
            <a:fillRect/>
          </a:stretch>
        </p:blipFill>
        <p:spPr bwMode="auto">
          <a:xfrm>
            <a:off x="609600" y="4876800"/>
            <a:ext cx="7756525" cy="1646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sz="quarter" idx="1"/>
          </p:nvPr>
        </p:nvSpPr>
        <p:spPr/>
        <p:txBody>
          <a:bodyPr/>
          <a:lstStyle/>
          <a:p>
            <a:r>
              <a:rPr lang="en-US" smtClean="0"/>
              <a:t>The efficiency of this format is low , because 10 (or)11 bits are required to transmit a 7 bit data word such as ASCII character.</a:t>
            </a:r>
          </a:p>
          <a:p>
            <a:endParaRPr lang="en-US" smtClean="0"/>
          </a:p>
          <a:p>
            <a:r>
              <a:rPr lang="en-US" smtClean="0"/>
              <a:t>The Asynchronous format generally used in low speed transmission.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Başlık 1"/>
          <p:cNvSpPr>
            <a:spLocks noGrp="1"/>
          </p:cNvSpPr>
          <p:nvPr>
            <p:ph type="title"/>
          </p:nvPr>
        </p:nvSpPr>
        <p:spPr/>
        <p:txBody>
          <a:bodyPr/>
          <a:lstStyle/>
          <a:p>
            <a:r>
              <a:rPr lang="tr-TR" b="1" smtClean="0"/>
              <a:t>Asynchronous Communications</a:t>
            </a:r>
            <a:endParaRPr lang="tr-TR" smtClean="0"/>
          </a:p>
        </p:txBody>
      </p:sp>
      <p:sp>
        <p:nvSpPr>
          <p:cNvPr id="18435" name="İçerik Yer Tutucusu 2"/>
          <p:cNvSpPr>
            <a:spLocks noGrp="1"/>
          </p:cNvSpPr>
          <p:nvPr>
            <p:ph sz="quarter" idx="1"/>
          </p:nvPr>
        </p:nvSpPr>
        <p:spPr/>
        <p:txBody>
          <a:bodyPr/>
          <a:lstStyle/>
          <a:p>
            <a:r>
              <a:rPr lang="en-US" smtClean="0"/>
              <a:t>Data to be transmitted is sent out one character at a time and the receiver end of the communication line synchronization is performed by examining synchronization bits</a:t>
            </a:r>
            <a:r>
              <a:rPr lang="tr-TR" smtClean="0"/>
              <a:t> </a:t>
            </a:r>
            <a:r>
              <a:rPr lang="en-US" smtClean="0"/>
              <a:t>that are included at the beginning</a:t>
            </a:r>
            <a:r>
              <a:rPr lang="tr-TR" smtClean="0"/>
              <a:t> </a:t>
            </a:r>
            <a:r>
              <a:rPr lang="en-US" smtClean="0"/>
              <a:t>and at the end of each character</a:t>
            </a:r>
            <a:endParaRPr lang="tr-TR" smtClean="0"/>
          </a:p>
        </p:txBody>
      </p:sp>
      <p:pic>
        <p:nvPicPr>
          <p:cNvPr id="18436" name="Picture 2"/>
          <p:cNvPicPr>
            <a:picLocks noChangeAspect="1" noChangeArrowheads="1"/>
          </p:cNvPicPr>
          <p:nvPr/>
        </p:nvPicPr>
        <p:blipFill>
          <a:blip r:embed="rId2"/>
          <a:srcRect/>
          <a:stretch>
            <a:fillRect/>
          </a:stretch>
        </p:blipFill>
        <p:spPr bwMode="auto">
          <a:xfrm>
            <a:off x="755650" y="4652963"/>
            <a:ext cx="7343775" cy="1133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p:txBody>
          <a:bodyPr>
            <a:normAutofit fontScale="77500" lnSpcReduction="20000"/>
          </a:bodyPr>
          <a:lstStyle/>
          <a:p>
            <a:pPr fontAlgn="auto">
              <a:spcBef>
                <a:spcPts val="580"/>
              </a:spcBef>
              <a:spcAft>
                <a:spcPts val="0"/>
              </a:spcAft>
              <a:buFont typeface="Wingdings 2"/>
              <a:buNone/>
              <a:defRPr/>
            </a:pPr>
            <a:endParaRPr lang="tr-TR" dirty="0"/>
          </a:p>
          <a:p>
            <a:pPr fontAlgn="auto">
              <a:spcBef>
                <a:spcPts val="580"/>
              </a:spcBef>
              <a:spcAft>
                <a:spcPts val="0"/>
              </a:spcAft>
              <a:buFont typeface="Wingdings 2"/>
              <a:buNone/>
              <a:defRPr/>
            </a:pPr>
            <a:endParaRPr lang="tr-TR" dirty="0"/>
          </a:p>
          <a:p>
            <a:pPr fontAlgn="auto">
              <a:spcBef>
                <a:spcPts val="580"/>
              </a:spcBef>
              <a:spcAft>
                <a:spcPts val="0"/>
              </a:spcAft>
              <a:buFont typeface="Wingdings 2"/>
              <a:buNone/>
              <a:defRPr/>
            </a:pPr>
            <a:r>
              <a:rPr lang="tr-TR" dirty="0"/>
              <a:t> </a:t>
            </a:r>
          </a:p>
          <a:p>
            <a:pPr fontAlgn="auto">
              <a:spcBef>
                <a:spcPts val="580"/>
              </a:spcBef>
              <a:spcAft>
                <a:spcPts val="0"/>
              </a:spcAft>
              <a:buFont typeface="Wingdings 2"/>
              <a:buNone/>
              <a:defRPr/>
            </a:pPr>
            <a:r>
              <a:rPr lang="it-IT" b="1" dirty="0"/>
              <a:t>Serial I/O - Programmable Communication Interface</a:t>
            </a:r>
            <a:endParaRPr lang="tr-TR" dirty="0"/>
          </a:p>
        </p:txBody>
      </p:sp>
      <p:sp>
        <p:nvSpPr>
          <p:cNvPr id="19459" name="Başlık 1"/>
          <p:cNvSpPr>
            <a:spLocks noGrp="1"/>
          </p:cNvSpPr>
          <p:nvPr>
            <p:ph type="ctrTitle"/>
          </p:nvPr>
        </p:nvSpPr>
        <p:spPr>
          <a:xfrm>
            <a:off x="1143000" y="1066800"/>
            <a:ext cx="7543800" cy="2286000"/>
          </a:xfrm>
        </p:spPr>
        <p:txBody>
          <a:bodyPr/>
          <a:lstStyle/>
          <a:p>
            <a:r>
              <a:rPr lang="tr-TR" sz="2800" smtClean="0"/>
              <a:t> </a:t>
            </a:r>
            <a:r>
              <a:rPr lang="tr-TR" sz="2800" b="1" smtClean="0"/>
              <a:t>8251 –USART</a:t>
            </a:r>
            <a:r>
              <a:rPr sz="2800" b="1" smtClean="0"/>
              <a:t/>
            </a:r>
            <a:br>
              <a:rPr sz="2800" b="1" smtClean="0"/>
            </a:br>
            <a:r>
              <a:rPr sz="2800" b="1" smtClean="0"/>
              <a:t>Universal  synchronous Asynchronous Recover &amp; Transmitter</a:t>
            </a:r>
            <a:endParaRPr lang="tr-TR" sz="280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8251 USART	</a:t>
            </a:r>
          </a:p>
        </p:txBody>
      </p:sp>
      <p:sp>
        <p:nvSpPr>
          <p:cNvPr id="20483" name="Content Placeholder 2"/>
          <p:cNvSpPr>
            <a:spLocks noGrp="1"/>
          </p:cNvSpPr>
          <p:nvPr>
            <p:ph sz="quarter" idx="1"/>
          </p:nvPr>
        </p:nvSpPr>
        <p:spPr/>
        <p:txBody>
          <a:bodyPr/>
          <a:lstStyle/>
          <a:p>
            <a:r>
              <a:rPr lang="en-US" smtClean="0"/>
              <a:t>8251 is a PIC (programmable communication interface )chip designed for synchronous &amp; Asynchronous serial data communication packed in 28 pins DIP</a:t>
            </a:r>
          </a:p>
          <a:p>
            <a:r>
              <a:rPr lang="en-US" smtClean="0"/>
              <a:t>The Chip converts the parallel data in to serial system of bits suitable for serial transmission </a:t>
            </a:r>
          </a:p>
          <a:p>
            <a:r>
              <a:rPr lang="en-US" smtClean="0"/>
              <a:t>It is able to receive serial system of bits and convert in to parallel data types to be read by micro processor.</a:t>
            </a:r>
          </a:p>
          <a:p>
            <a:endParaRPr lang="en-US"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sz="quarter" idx="1"/>
          </p:nvPr>
        </p:nvSpPr>
        <p:spPr/>
        <p:txBody>
          <a:bodyPr/>
          <a:lstStyle/>
          <a:p>
            <a:r>
              <a:rPr lang="en-US" smtClean="0"/>
              <a:t>It has built in baud rate generator </a:t>
            </a:r>
          </a:p>
          <a:p>
            <a:r>
              <a:rPr lang="en-US" smtClean="0"/>
              <a:t>It allows full duplex transmission and reception </a:t>
            </a:r>
          </a:p>
          <a:p>
            <a:r>
              <a:rPr lang="en-US" smtClean="0"/>
              <a:t>It provides double buffering of data both in the Tx &amp; Rx</a:t>
            </a:r>
          </a:p>
          <a:p>
            <a:r>
              <a:rPr lang="en-US" smtClean="0"/>
              <a:t>It provides error detection logic which detects party over run and programming errors</a:t>
            </a:r>
          </a:p>
          <a:p>
            <a:r>
              <a:rPr lang="en-US" smtClean="0"/>
              <a:t>It is TTL compatible </a:t>
            </a:r>
          </a:p>
          <a:p>
            <a:r>
              <a:rPr lang="en-US" smtClean="0"/>
              <a:t>It has modem control logic, which supports basic data set control signals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75"/>
          <p:cNvGrpSpPr>
            <a:grpSpLocks/>
          </p:cNvGrpSpPr>
          <p:nvPr/>
        </p:nvGrpSpPr>
        <p:grpSpPr bwMode="auto">
          <a:xfrm>
            <a:off x="1071563" y="457200"/>
            <a:ext cx="7227887" cy="6096000"/>
            <a:chOff x="1072221" y="457200"/>
            <a:chExt cx="7227443" cy="6096000"/>
          </a:xfrm>
        </p:grpSpPr>
        <p:sp>
          <p:nvSpPr>
            <p:cNvPr id="22532" name="TextBox 35"/>
            <p:cNvSpPr txBox="1">
              <a:spLocks noChangeArrowheads="1"/>
            </p:cNvSpPr>
            <p:nvPr/>
          </p:nvSpPr>
          <p:spPr bwMode="auto">
            <a:xfrm>
              <a:off x="7010400" y="468868"/>
              <a:ext cx="444352" cy="369332"/>
            </a:xfrm>
            <a:prstGeom prst="rect">
              <a:avLst/>
            </a:prstGeom>
            <a:noFill/>
            <a:ln w="9525">
              <a:noFill/>
              <a:miter lim="800000"/>
              <a:headEnd/>
              <a:tailEnd/>
            </a:ln>
          </p:spPr>
          <p:txBody>
            <a:bodyPr wrap="none">
              <a:spAutoFit/>
            </a:bodyPr>
            <a:lstStyle/>
            <a:p>
              <a:r>
                <a:rPr lang="en-US"/>
                <a:t>D1</a:t>
              </a:r>
            </a:p>
          </p:txBody>
        </p:sp>
        <p:sp>
          <p:nvSpPr>
            <p:cNvPr id="22533" name="TextBox 36"/>
            <p:cNvSpPr txBox="1">
              <a:spLocks noChangeArrowheads="1"/>
            </p:cNvSpPr>
            <p:nvPr/>
          </p:nvSpPr>
          <p:spPr bwMode="auto">
            <a:xfrm>
              <a:off x="7010400" y="762000"/>
              <a:ext cx="444352" cy="369332"/>
            </a:xfrm>
            <a:prstGeom prst="rect">
              <a:avLst/>
            </a:prstGeom>
            <a:noFill/>
            <a:ln w="9525">
              <a:noFill/>
              <a:miter lim="800000"/>
              <a:headEnd/>
              <a:tailEnd/>
            </a:ln>
          </p:spPr>
          <p:txBody>
            <a:bodyPr wrap="none">
              <a:spAutoFit/>
            </a:bodyPr>
            <a:lstStyle/>
            <a:p>
              <a:r>
                <a:rPr lang="en-US"/>
                <a:t>D0</a:t>
              </a:r>
            </a:p>
          </p:txBody>
        </p:sp>
        <p:sp>
          <p:nvSpPr>
            <p:cNvPr id="22534" name="TextBox 37"/>
            <p:cNvSpPr txBox="1">
              <a:spLocks noChangeArrowheads="1"/>
            </p:cNvSpPr>
            <p:nvPr/>
          </p:nvSpPr>
          <p:spPr bwMode="auto">
            <a:xfrm>
              <a:off x="7010400" y="1154668"/>
              <a:ext cx="560923" cy="369332"/>
            </a:xfrm>
            <a:prstGeom prst="rect">
              <a:avLst/>
            </a:prstGeom>
            <a:noFill/>
            <a:ln w="9525">
              <a:noFill/>
              <a:miter lim="800000"/>
              <a:headEnd/>
              <a:tailEnd/>
            </a:ln>
          </p:spPr>
          <p:txBody>
            <a:bodyPr wrap="none">
              <a:spAutoFit/>
            </a:bodyPr>
            <a:lstStyle/>
            <a:p>
              <a:r>
                <a:rPr lang="en-US"/>
                <a:t>VCC</a:t>
              </a:r>
            </a:p>
          </p:txBody>
        </p:sp>
        <p:sp>
          <p:nvSpPr>
            <p:cNvPr id="22535" name="TextBox 38"/>
            <p:cNvSpPr txBox="1">
              <a:spLocks noChangeArrowheads="1"/>
            </p:cNvSpPr>
            <p:nvPr/>
          </p:nvSpPr>
          <p:spPr bwMode="auto">
            <a:xfrm>
              <a:off x="7010400" y="1535668"/>
              <a:ext cx="546945" cy="369332"/>
            </a:xfrm>
            <a:prstGeom prst="rect">
              <a:avLst/>
            </a:prstGeom>
            <a:noFill/>
            <a:ln w="9525">
              <a:noFill/>
              <a:miter lim="800000"/>
              <a:headEnd/>
              <a:tailEnd/>
            </a:ln>
          </p:spPr>
          <p:txBody>
            <a:bodyPr wrap="none">
              <a:spAutoFit/>
            </a:bodyPr>
            <a:lstStyle/>
            <a:p>
              <a:r>
                <a:rPr lang="en-US"/>
                <a:t>RXC</a:t>
              </a:r>
            </a:p>
          </p:txBody>
        </p:sp>
        <p:sp>
          <p:nvSpPr>
            <p:cNvPr id="22536" name="TextBox 39"/>
            <p:cNvSpPr txBox="1">
              <a:spLocks noChangeArrowheads="1"/>
            </p:cNvSpPr>
            <p:nvPr/>
          </p:nvSpPr>
          <p:spPr bwMode="auto">
            <a:xfrm>
              <a:off x="7010400" y="3352800"/>
              <a:ext cx="749885" cy="369332"/>
            </a:xfrm>
            <a:prstGeom prst="rect">
              <a:avLst/>
            </a:prstGeom>
            <a:noFill/>
            <a:ln w="9525">
              <a:noFill/>
              <a:miter lim="800000"/>
              <a:headEnd/>
              <a:tailEnd/>
            </a:ln>
          </p:spPr>
          <p:txBody>
            <a:bodyPr wrap="none">
              <a:spAutoFit/>
            </a:bodyPr>
            <a:lstStyle/>
            <a:p>
              <a:r>
                <a:rPr lang="en-US"/>
                <a:t>RESET</a:t>
              </a:r>
            </a:p>
          </p:txBody>
        </p:sp>
        <p:sp>
          <p:nvSpPr>
            <p:cNvPr id="22537" name="TextBox 40"/>
            <p:cNvSpPr txBox="1">
              <a:spLocks noChangeArrowheads="1"/>
            </p:cNvSpPr>
            <p:nvPr/>
          </p:nvSpPr>
          <p:spPr bwMode="auto">
            <a:xfrm>
              <a:off x="7010400" y="1905000"/>
              <a:ext cx="562013" cy="369332"/>
            </a:xfrm>
            <a:prstGeom prst="rect">
              <a:avLst/>
            </a:prstGeom>
            <a:noFill/>
            <a:ln w="9525">
              <a:noFill/>
              <a:miter lim="800000"/>
              <a:headEnd/>
              <a:tailEnd/>
            </a:ln>
          </p:spPr>
          <p:txBody>
            <a:bodyPr wrap="none">
              <a:spAutoFit/>
            </a:bodyPr>
            <a:lstStyle/>
            <a:p>
              <a:r>
                <a:rPr lang="en-US"/>
                <a:t>DTR</a:t>
              </a:r>
            </a:p>
          </p:txBody>
        </p:sp>
        <p:sp>
          <p:nvSpPr>
            <p:cNvPr id="22538" name="TextBox 41"/>
            <p:cNvSpPr txBox="1">
              <a:spLocks noChangeArrowheads="1"/>
            </p:cNvSpPr>
            <p:nvPr/>
          </p:nvSpPr>
          <p:spPr bwMode="auto">
            <a:xfrm>
              <a:off x="7086600" y="2362200"/>
              <a:ext cx="524311" cy="369332"/>
            </a:xfrm>
            <a:prstGeom prst="rect">
              <a:avLst/>
            </a:prstGeom>
            <a:noFill/>
            <a:ln w="9525">
              <a:noFill/>
              <a:miter lim="800000"/>
              <a:headEnd/>
              <a:tailEnd/>
            </a:ln>
          </p:spPr>
          <p:txBody>
            <a:bodyPr wrap="none">
              <a:spAutoFit/>
            </a:bodyPr>
            <a:lstStyle/>
            <a:p>
              <a:r>
                <a:rPr lang="en-US"/>
                <a:t>RTS</a:t>
              </a:r>
            </a:p>
          </p:txBody>
        </p:sp>
        <p:sp>
          <p:nvSpPr>
            <p:cNvPr id="22539" name="TextBox 42"/>
            <p:cNvSpPr txBox="1">
              <a:spLocks noChangeArrowheads="1"/>
            </p:cNvSpPr>
            <p:nvPr/>
          </p:nvSpPr>
          <p:spPr bwMode="auto">
            <a:xfrm>
              <a:off x="7086600" y="2819400"/>
              <a:ext cx="558166" cy="369332"/>
            </a:xfrm>
            <a:prstGeom prst="rect">
              <a:avLst/>
            </a:prstGeom>
            <a:noFill/>
            <a:ln w="9525">
              <a:noFill/>
              <a:miter lim="800000"/>
              <a:headEnd/>
              <a:tailEnd/>
            </a:ln>
          </p:spPr>
          <p:txBody>
            <a:bodyPr wrap="none">
              <a:spAutoFit/>
            </a:bodyPr>
            <a:lstStyle/>
            <a:p>
              <a:r>
                <a:rPr lang="en-US"/>
                <a:t>DSR</a:t>
              </a:r>
            </a:p>
          </p:txBody>
        </p:sp>
        <p:sp>
          <p:nvSpPr>
            <p:cNvPr id="22540" name="TextBox 43"/>
            <p:cNvSpPr txBox="1">
              <a:spLocks noChangeArrowheads="1"/>
            </p:cNvSpPr>
            <p:nvPr/>
          </p:nvSpPr>
          <p:spPr bwMode="auto">
            <a:xfrm>
              <a:off x="7010400" y="4343400"/>
              <a:ext cx="559769" cy="369332"/>
            </a:xfrm>
            <a:prstGeom prst="rect">
              <a:avLst/>
            </a:prstGeom>
            <a:noFill/>
            <a:ln w="9525">
              <a:noFill/>
              <a:miter lim="800000"/>
              <a:headEnd/>
              <a:tailEnd/>
            </a:ln>
          </p:spPr>
          <p:txBody>
            <a:bodyPr wrap="none">
              <a:spAutoFit/>
            </a:bodyPr>
            <a:lstStyle/>
            <a:p>
              <a:r>
                <a:rPr lang="en-US"/>
                <a:t>TXD</a:t>
              </a:r>
            </a:p>
          </p:txBody>
        </p:sp>
        <p:sp>
          <p:nvSpPr>
            <p:cNvPr id="22541" name="TextBox 44"/>
            <p:cNvSpPr txBox="1">
              <a:spLocks noChangeArrowheads="1"/>
            </p:cNvSpPr>
            <p:nvPr/>
          </p:nvSpPr>
          <p:spPr bwMode="auto">
            <a:xfrm>
              <a:off x="7010400" y="3886200"/>
              <a:ext cx="526106" cy="369332"/>
            </a:xfrm>
            <a:prstGeom prst="rect">
              <a:avLst/>
            </a:prstGeom>
            <a:noFill/>
            <a:ln w="9525">
              <a:noFill/>
              <a:miter lim="800000"/>
              <a:headEnd/>
              <a:tailEnd/>
            </a:ln>
          </p:spPr>
          <p:txBody>
            <a:bodyPr wrap="none">
              <a:spAutoFit/>
            </a:bodyPr>
            <a:lstStyle/>
            <a:p>
              <a:r>
                <a:rPr lang="en-US"/>
                <a:t>CLK</a:t>
              </a:r>
            </a:p>
          </p:txBody>
        </p:sp>
        <p:sp>
          <p:nvSpPr>
            <p:cNvPr id="22542" name="TextBox 45"/>
            <p:cNvSpPr txBox="1">
              <a:spLocks noChangeArrowheads="1"/>
            </p:cNvSpPr>
            <p:nvPr/>
          </p:nvSpPr>
          <p:spPr bwMode="auto">
            <a:xfrm>
              <a:off x="7010400" y="5181600"/>
              <a:ext cx="526106" cy="369332"/>
            </a:xfrm>
            <a:prstGeom prst="rect">
              <a:avLst/>
            </a:prstGeom>
            <a:noFill/>
            <a:ln w="9525">
              <a:noFill/>
              <a:miter lim="800000"/>
              <a:headEnd/>
              <a:tailEnd/>
            </a:ln>
          </p:spPr>
          <p:txBody>
            <a:bodyPr wrap="none">
              <a:spAutoFit/>
            </a:bodyPr>
            <a:lstStyle/>
            <a:p>
              <a:r>
                <a:rPr lang="en-US"/>
                <a:t>CTS</a:t>
              </a:r>
            </a:p>
          </p:txBody>
        </p:sp>
        <p:sp>
          <p:nvSpPr>
            <p:cNvPr id="22543" name="TextBox 46"/>
            <p:cNvSpPr txBox="1">
              <a:spLocks noChangeArrowheads="1"/>
            </p:cNvSpPr>
            <p:nvPr/>
          </p:nvSpPr>
          <p:spPr bwMode="auto">
            <a:xfrm>
              <a:off x="7010400" y="4724400"/>
              <a:ext cx="1068498" cy="369332"/>
            </a:xfrm>
            <a:prstGeom prst="rect">
              <a:avLst/>
            </a:prstGeom>
            <a:noFill/>
            <a:ln w="9525">
              <a:noFill/>
              <a:miter lim="800000"/>
              <a:headEnd/>
              <a:tailEnd/>
            </a:ln>
          </p:spPr>
          <p:txBody>
            <a:bodyPr wrap="none">
              <a:spAutoFit/>
            </a:bodyPr>
            <a:lstStyle/>
            <a:p>
              <a:r>
                <a:rPr lang="en-US"/>
                <a:t>TXEMPTY</a:t>
              </a:r>
            </a:p>
          </p:txBody>
        </p:sp>
        <p:sp>
          <p:nvSpPr>
            <p:cNvPr id="22544" name="TextBox 47"/>
            <p:cNvSpPr txBox="1">
              <a:spLocks noChangeArrowheads="1"/>
            </p:cNvSpPr>
            <p:nvPr/>
          </p:nvSpPr>
          <p:spPr bwMode="auto">
            <a:xfrm>
              <a:off x="7010400" y="5638800"/>
              <a:ext cx="1289264" cy="369332"/>
            </a:xfrm>
            <a:prstGeom prst="rect">
              <a:avLst/>
            </a:prstGeom>
            <a:noFill/>
            <a:ln w="9525">
              <a:noFill/>
              <a:miter lim="800000"/>
              <a:headEnd/>
              <a:tailEnd/>
            </a:ln>
          </p:spPr>
          <p:txBody>
            <a:bodyPr wrap="none">
              <a:spAutoFit/>
            </a:bodyPr>
            <a:lstStyle/>
            <a:p>
              <a:r>
                <a:rPr lang="en-US"/>
                <a:t>SYNDET/ B0</a:t>
              </a:r>
            </a:p>
          </p:txBody>
        </p:sp>
        <p:sp>
          <p:nvSpPr>
            <p:cNvPr id="22545" name="TextBox 48"/>
            <p:cNvSpPr txBox="1">
              <a:spLocks noChangeArrowheads="1"/>
            </p:cNvSpPr>
            <p:nvPr/>
          </p:nvSpPr>
          <p:spPr bwMode="auto">
            <a:xfrm>
              <a:off x="7010400" y="6019800"/>
              <a:ext cx="792589" cy="369332"/>
            </a:xfrm>
            <a:prstGeom prst="rect">
              <a:avLst/>
            </a:prstGeom>
            <a:noFill/>
            <a:ln w="9525">
              <a:noFill/>
              <a:miter lim="800000"/>
              <a:headEnd/>
              <a:tailEnd/>
            </a:ln>
          </p:spPr>
          <p:txBody>
            <a:bodyPr wrap="none">
              <a:spAutoFit/>
            </a:bodyPr>
            <a:lstStyle/>
            <a:p>
              <a:r>
                <a:rPr lang="en-US"/>
                <a:t>TXRDY</a:t>
              </a:r>
            </a:p>
          </p:txBody>
        </p:sp>
        <p:sp>
          <p:nvSpPr>
            <p:cNvPr id="22546" name="TextBox 59"/>
            <p:cNvSpPr txBox="1">
              <a:spLocks noChangeArrowheads="1"/>
            </p:cNvSpPr>
            <p:nvPr/>
          </p:nvSpPr>
          <p:spPr bwMode="auto">
            <a:xfrm>
              <a:off x="1143000" y="1676400"/>
              <a:ext cx="622286" cy="369332"/>
            </a:xfrm>
            <a:prstGeom prst="rect">
              <a:avLst/>
            </a:prstGeom>
            <a:noFill/>
            <a:ln w="9525">
              <a:noFill/>
              <a:miter lim="800000"/>
              <a:headEnd/>
              <a:tailEnd/>
            </a:ln>
          </p:spPr>
          <p:txBody>
            <a:bodyPr wrap="none">
              <a:spAutoFit/>
            </a:bodyPr>
            <a:lstStyle/>
            <a:p>
              <a:r>
                <a:rPr lang="en-US"/>
                <a:t>GND</a:t>
              </a:r>
            </a:p>
          </p:txBody>
        </p:sp>
        <p:grpSp>
          <p:nvGrpSpPr>
            <p:cNvPr id="22547" name="Group 34"/>
            <p:cNvGrpSpPr>
              <a:grpSpLocks/>
            </p:cNvGrpSpPr>
            <p:nvPr/>
          </p:nvGrpSpPr>
          <p:grpSpPr bwMode="auto">
            <a:xfrm>
              <a:off x="1676400" y="457200"/>
              <a:ext cx="5348514" cy="6096000"/>
              <a:chOff x="1676400" y="457200"/>
              <a:chExt cx="5348514" cy="6096000"/>
            </a:xfrm>
          </p:grpSpPr>
          <p:sp>
            <p:nvSpPr>
              <p:cNvPr id="4" name="Flowchart: Predefined Process 3"/>
              <p:cNvSpPr/>
              <p:nvPr/>
            </p:nvSpPr>
            <p:spPr>
              <a:xfrm>
                <a:off x="2667560" y="457200"/>
                <a:ext cx="3504984" cy="6096000"/>
              </a:xfrm>
              <a:prstGeom prst="flowChartPredefinedProcess">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t>8251</a:t>
                </a:r>
              </a:p>
              <a:p>
                <a:pPr algn="ctr">
                  <a:defRPr/>
                </a:pPr>
                <a:r>
                  <a:rPr lang="en-US" dirty="0"/>
                  <a:t>USART</a:t>
                </a:r>
              </a:p>
              <a:p>
                <a:pPr algn="ctr">
                  <a:defRPr/>
                </a:pPr>
                <a:r>
                  <a:rPr lang="en-US" dirty="0"/>
                  <a:t>CONTROLLER</a:t>
                </a:r>
              </a:p>
              <a:p>
                <a:pPr algn="ctr">
                  <a:defRPr/>
                </a:pPr>
                <a:endParaRPr lang="en-US" dirty="0"/>
              </a:p>
            </p:txBody>
          </p:sp>
          <p:grpSp>
            <p:nvGrpSpPr>
              <p:cNvPr id="22572" name="Group 18"/>
              <p:cNvGrpSpPr>
                <a:grpSpLocks/>
              </p:cNvGrpSpPr>
              <p:nvPr/>
            </p:nvGrpSpPr>
            <p:grpSpPr bwMode="auto">
              <a:xfrm>
                <a:off x="6172200" y="533400"/>
                <a:ext cx="852714" cy="5791200"/>
                <a:chOff x="6172200" y="533400"/>
                <a:chExt cx="852714" cy="5791200"/>
              </a:xfrm>
            </p:grpSpPr>
            <p:sp>
              <p:nvSpPr>
                <p:cNvPr id="5" name="Right Arrow 4"/>
                <p:cNvSpPr/>
                <p:nvPr/>
              </p:nvSpPr>
              <p:spPr>
                <a:xfrm>
                  <a:off x="6186831" y="838200"/>
                  <a:ext cx="838149"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Arrow 5"/>
                <p:cNvSpPr/>
                <p:nvPr/>
              </p:nvSpPr>
              <p:spPr>
                <a:xfrm>
                  <a:off x="6172544" y="533400"/>
                  <a:ext cx="838149"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ight Arrow 6"/>
                <p:cNvSpPr/>
                <p:nvPr/>
              </p:nvSpPr>
              <p:spPr>
                <a:xfrm>
                  <a:off x="6172544" y="1219200"/>
                  <a:ext cx="838149"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ight Arrow 7"/>
                <p:cNvSpPr/>
                <p:nvPr/>
              </p:nvSpPr>
              <p:spPr>
                <a:xfrm>
                  <a:off x="6172544" y="1600200"/>
                  <a:ext cx="838149"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ight Arrow 8"/>
                <p:cNvSpPr/>
                <p:nvPr/>
              </p:nvSpPr>
              <p:spPr>
                <a:xfrm>
                  <a:off x="6172544" y="1981200"/>
                  <a:ext cx="838149"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ight Arrow 9"/>
                <p:cNvSpPr/>
                <p:nvPr/>
              </p:nvSpPr>
              <p:spPr>
                <a:xfrm>
                  <a:off x="6172544" y="2438400"/>
                  <a:ext cx="838149"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ight Arrow 10"/>
                <p:cNvSpPr/>
                <p:nvPr/>
              </p:nvSpPr>
              <p:spPr>
                <a:xfrm>
                  <a:off x="6172544" y="2895600"/>
                  <a:ext cx="838149"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ight Arrow 11"/>
                <p:cNvSpPr/>
                <p:nvPr/>
              </p:nvSpPr>
              <p:spPr>
                <a:xfrm>
                  <a:off x="6172544" y="3429000"/>
                  <a:ext cx="838149"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ight Arrow 12"/>
                <p:cNvSpPr/>
                <p:nvPr/>
              </p:nvSpPr>
              <p:spPr>
                <a:xfrm>
                  <a:off x="6172544" y="3962400"/>
                  <a:ext cx="838149"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ight Arrow 13"/>
                <p:cNvSpPr/>
                <p:nvPr/>
              </p:nvSpPr>
              <p:spPr>
                <a:xfrm>
                  <a:off x="6172544" y="4419600"/>
                  <a:ext cx="838149"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ight Arrow 14"/>
                <p:cNvSpPr/>
                <p:nvPr/>
              </p:nvSpPr>
              <p:spPr>
                <a:xfrm>
                  <a:off x="6172544" y="4876800"/>
                  <a:ext cx="838149"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ight Arrow 15"/>
                <p:cNvSpPr/>
                <p:nvPr/>
              </p:nvSpPr>
              <p:spPr>
                <a:xfrm>
                  <a:off x="6172544" y="5334000"/>
                  <a:ext cx="838149"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Right Arrow 16"/>
                <p:cNvSpPr/>
                <p:nvPr/>
              </p:nvSpPr>
              <p:spPr>
                <a:xfrm>
                  <a:off x="6172544" y="5715000"/>
                  <a:ext cx="838149"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Right Arrow 17"/>
                <p:cNvSpPr/>
                <p:nvPr/>
              </p:nvSpPr>
              <p:spPr>
                <a:xfrm>
                  <a:off x="6172544" y="6096000"/>
                  <a:ext cx="838149"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2573" name="Group 19"/>
              <p:cNvGrpSpPr>
                <a:grpSpLocks/>
              </p:cNvGrpSpPr>
              <p:nvPr/>
            </p:nvGrpSpPr>
            <p:grpSpPr bwMode="auto">
              <a:xfrm flipH="1">
                <a:off x="1676400" y="685800"/>
                <a:ext cx="990600" cy="5791200"/>
                <a:chOff x="6172200" y="533400"/>
                <a:chExt cx="852714" cy="5791200"/>
              </a:xfrm>
            </p:grpSpPr>
            <p:sp>
              <p:nvSpPr>
                <p:cNvPr id="21" name="Right Arrow 20"/>
                <p:cNvSpPr/>
                <p:nvPr/>
              </p:nvSpPr>
              <p:spPr>
                <a:xfrm>
                  <a:off x="6186748" y="838200"/>
                  <a:ext cx="837631"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Right Arrow 21"/>
                <p:cNvSpPr/>
                <p:nvPr/>
              </p:nvSpPr>
              <p:spPr>
                <a:xfrm>
                  <a:off x="6171718" y="533400"/>
                  <a:ext cx="83763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ight Arrow 22"/>
                <p:cNvSpPr/>
                <p:nvPr/>
              </p:nvSpPr>
              <p:spPr>
                <a:xfrm>
                  <a:off x="6171718" y="1219200"/>
                  <a:ext cx="83763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Right Arrow 23"/>
                <p:cNvSpPr/>
                <p:nvPr/>
              </p:nvSpPr>
              <p:spPr>
                <a:xfrm>
                  <a:off x="6171718" y="1600200"/>
                  <a:ext cx="83763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Right Arrow 24"/>
                <p:cNvSpPr/>
                <p:nvPr/>
              </p:nvSpPr>
              <p:spPr>
                <a:xfrm>
                  <a:off x="6171718" y="1981200"/>
                  <a:ext cx="83763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Right Arrow 25"/>
                <p:cNvSpPr/>
                <p:nvPr/>
              </p:nvSpPr>
              <p:spPr>
                <a:xfrm>
                  <a:off x="6171718" y="2438400"/>
                  <a:ext cx="83763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Right Arrow 26"/>
                <p:cNvSpPr/>
                <p:nvPr/>
              </p:nvSpPr>
              <p:spPr>
                <a:xfrm>
                  <a:off x="6171718" y="2895600"/>
                  <a:ext cx="83763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Right Arrow 27"/>
                <p:cNvSpPr/>
                <p:nvPr/>
              </p:nvSpPr>
              <p:spPr>
                <a:xfrm>
                  <a:off x="6171718" y="3429000"/>
                  <a:ext cx="83763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Right Arrow 28"/>
                <p:cNvSpPr/>
                <p:nvPr/>
              </p:nvSpPr>
              <p:spPr>
                <a:xfrm>
                  <a:off x="6171718" y="3962400"/>
                  <a:ext cx="83763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Right Arrow 29"/>
                <p:cNvSpPr/>
                <p:nvPr/>
              </p:nvSpPr>
              <p:spPr>
                <a:xfrm>
                  <a:off x="6171718" y="4419600"/>
                  <a:ext cx="83763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Right Arrow 30"/>
                <p:cNvSpPr/>
                <p:nvPr/>
              </p:nvSpPr>
              <p:spPr>
                <a:xfrm>
                  <a:off x="6171718" y="4876800"/>
                  <a:ext cx="83763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ight Arrow 31"/>
                <p:cNvSpPr/>
                <p:nvPr/>
              </p:nvSpPr>
              <p:spPr>
                <a:xfrm>
                  <a:off x="6171718" y="5334000"/>
                  <a:ext cx="83763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Right Arrow 32"/>
                <p:cNvSpPr/>
                <p:nvPr/>
              </p:nvSpPr>
              <p:spPr>
                <a:xfrm>
                  <a:off x="6171718" y="5715000"/>
                  <a:ext cx="83763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Right Arrow 33"/>
                <p:cNvSpPr/>
                <p:nvPr/>
              </p:nvSpPr>
              <p:spPr>
                <a:xfrm>
                  <a:off x="6171718" y="6096000"/>
                  <a:ext cx="83763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sp>
          <p:nvSpPr>
            <p:cNvPr id="22548" name="TextBox 49"/>
            <p:cNvSpPr txBox="1">
              <a:spLocks noChangeArrowheads="1"/>
            </p:cNvSpPr>
            <p:nvPr/>
          </p:nvSpPr>
          <p:spPr bwMode="auto">
            <a:xfrm>
              <a:off x="1219200" y="5715000"/>
              <a:ext cx="452368" cy="369332"/>
            </a:xfrm>
            <a:prstGeom prst="rect">
              <a:avLst/>
            </a:prstGeom>
            <a:noFill/>
            <a:ln w="9525">
              <a:noFill/>
              <a:miter lim="800000"/>
              <a:headEnd/>
              <a:tailEnd/>
            </a:ln>
          </p:spPr>
          <p:txBody>
            <a:bodyPr wrap="none">
              <a:spAutoFit/>
            </a:bodyPr>
            <a:lstStyle/>
            <a:p>
              <a:r>
                <a:rPr lang="en-US"/>
                <a:t>RD</a:t>
              </a:r>
            </a:p>
          </p:txBody>
        </p:sp>
        <p:sp>
          <p:nvSpPr>
            <p:cNvPr id="22549" name="TextBox 50"/>
            <p:cNvSpPr txBox="1">
              <a:spLocks noChangeArrowheads="1"/>
            </p:cNvSpPr>
            <p:nvPr/>
          </p:nvSpPr>
          <p:spPr bwMode="auto">
            <a:xfrm>
              <a:off x="1072221" y="6096000"/>
              <a:ext cx="680379" cy="369332"/>
            </a:xfrm>
            <a:prstGeom prst="rect">
              <a:avLst/>
            </a:prstGeom>
            <a:noFill/>
            <a:ln w="9525">
              <a:noFill/>
              <a:miter lim="800000"/>
              <a:headEnd/>
              <a:tailEnd/>
            </a:ln>
          </p:spPr>
          <p:txBody>
            <a:bodyPr wrap="none">
              <a:spAutoFit/>
            </a:bodyPr>
            <a:lstStyle/>
            <a:p>
              <a:r>
                <a:rPr lang="en-US"/>
                <a:t>RXDY</a:t>
              </a:r>
            </a:p>
          </p:txBody>
        </p:sp>
        <p:sp>
          <p:nvSpPr>
            <p:cNvPr id="22550" name="TextBox 51"/>
            <p:cNvSpPr txBox="1">
              <a:spLocks noChangeArrowheads="1"/>
            </p:cNvSpPr>
            <p:nvPr/>
          </p:nvSpPr>
          <p:spPr bwMode="auto">
            <a:xfrm>
              <a:off x="1082968" y="5345668"/>
              <a:ext cx="593432" cy="369332"/>
            </a:xfrm>
            <a:prstGeom prst="rect">
              <a:avLst/>
            </a:prstGeom>
            <a:noFill/>
            <a:ln w="9525">
              <a:noFill/>
              <a:miter lim="800000"/>
              <a:headEnd/>
              <a:tailEnd/>
            </a:ln>
          </p:spPr>
          <p:txBody>
            <a:bodyPr wrap="none">
              <a:spAutoFit/>
            </a:bodyPr>
            <a:lstStyle/>
            <a:p>
              <a:r>
                <a:rPr lang="en-US"/>
                <a:t>C/ D</a:t>
              </a:r>
            </a:p>
          </p:txBody>
        </p:sp>
        <p:sp>
          <p:nvSpPr>
            <p:cNvPr id="22551" name="TextBox 52"/>
            <p:cNvSpPr txBox="1">
              <a:spLocks noChangeArrowheads="1"/>
            </p:cNvSpPr>
            <p:nvPr/>
          </p:nvSpPr>
          <p:spPr bwMode="auto">
            <a:xfrm>
              <a:off x="1262504" y="4876800"/>
              <a:ext cx="413896" cy="369332"/>
            </a:xfrm>
            <a:prstGeom prst="rect">
              <a:avLst/>
            </a:prstGeom>
            <a:noFill/>
            <a:ln w="9525">
              <a:noFill/>
              <a:miter lim="800000"/>
              <a:headEnd/>
              <a:tailEnd/>
            </a:ln>
          </p:spPr>
          <p:txBody>
            <a:bodyPr wrap="none">
              <a:spAutoFit/>
            </a:bodyPr>
            <a:lstStyle/>
            <a:p>
              <a:r>
                <a:rPr lang="en-US"/>
                <a:t>CS</a:t>
              </a:r>
            </a:p>
          </p:txBody>
        </p:sp>
        <p:sp>
          <p:nvSpPr>
            <p:cNvPr id="22552" name="TextBox 53"/>
            <p:cNvSpPr txBox="1">
              <a:spLocks noChangeArrowheads="1"/>
            </p:cNvSpPr>
            <p:nvPr/>
          </p:nvSpPr>
          <p:spPr bwMode="auto">
            <a:xfrm>
              <a:off x="1232048" y="4419600"/>
              <a:ext cx="514885" cy="369332"/>
            </a:xfrm>
            <a:prstGeom prst="rect">
              <a:avLst/>
            </a:prstGeom>
            <a:noFill/>
            <a:ln w="9525">
              <a:noFill/>
              <a:miter lim="800000"/>
              <a:headEnd/>
              <a:tailEnd/>
            </a:ln>
          </p:spPr>
          <p:txBody>
            <a:bodyPr wrap="none">
              <a:spAutoFit/>
            </a:bodyPr>
            <a:lstStyle/>
            <a:p>
              <a:r>
                <a:rPr lang="en-US"/>
                <a:t>WR</a:t>
              </a:r>
            </a:p>
          </p:txBody>
        </p:sp>
        <p:sp>
          <p:nvSpPr>
            <p:cNvPr id="22553" name="TextBox 54"/>
            <p:cNvSpPr txBox="1">
              <a:spLocks noChangeArrowheads="1"/>
            </p:cNvSpPr>
            <p:nvPr/>
          </p:nvSpPr>
          <p:spPr bwMode="auto">
            <a:xfrm>
              <a:off x="1142279" y="3962400"/>
              <a:ext cx="534121" cy="369332"/>
            </a:xfrm>
            <a:prstGeom prst="rect">
              <a:avLst/>
            </a:prstGeom>
            <a:noFill/>
            <a:ln w="9525">
              <a:noFill/>
              <a:miter lim="800000"/>
              <a:headEnd/>
              <a:tailEnd/>
            </a:ln>
          </p:spPr>
          <p:txBody>
            <a:bodyPr wrap="none">
              <a:spAutoFit/>
            </a:bodyPr>
            <a:lstStyle/>
            <a:p>
              <a:r>
                <a:rPr lang="en-US"/>
                <a:t>TXC</a:t>
              </a:r>
            </a:p>
          </p:txBody>
        </p:sp>
        <p:sp>
          <p:nvSpPr>
            <p:cNvPr id="22554" name="TextBox 55"/>
            <p:cNvSpPr txBox="1">
              <a:spLocks noChangeArrowheads="1"/>
            </p:cNvSpPr>
            <p:nvPr/>
          </p:nvSpPr>
          <p:spPr bwMode="auto">
            <a:xfrm>
              <a:off x="1219200" y="3429000"/>
              <a:ext cx="444352" cy="369332"/>
            </a:xfrm>
            <a:prstGeom prst="rect">
              <a:avLst/>
            </a:prstGeom>
            <a:noFill/>
            <a:ln w="9525">
              <a:noFill/>
              <a:miter lim="800000"/>
              <a:headEnd/>
              <a:tailEnd/>
            </a:ln>
          </p:spPr>
          <p:txBody>
            <a:bodyPr wrap="none">
              <a:spAutoFit/>
            </a:bodyPr>
            <a:lstStyle/>
            <a:p>
              <a:r>
                <a:rPr lang="en-US"/>
                <a:t>D7</a:t>
              </a:r>
            </a:p>
          </p:txBody>
        </p:sp>
        <p:sp>
          <p:nvSpPr>
            <p:cNvPr id="22555" name="TextBox 56"/>
            <p:cNvSpPr txBox="1">
              <a:spLocks noChangeArrowheads="1"/>
            </p:cNvSpPr>
            <p:nvPr/>
          </p:nvSpPr>
          <p:spPr bwMode="auto">
            <a:xfrm>
              <a:off x="1219200" y="2971800"/>
              <a:ext cx="444352" cy="369332"/>
            </a:xfrm>
            <a:prstGeom prst="rect">
              <a:avLst/>
            </a:prstGeom>
            <a:noFill/>
            <a:ln w="9525">
              <a:noFill/>
              <a:miter lim="800000"/>
              <a:headEnd/>
              <a:tailEnd/>
            </a:ln>
          </p:spPr>
          <p:txBody>
            <a:bodyPr wrap="none">
              <a:spAutoFit/>
            </a:bodyPr>
            <a:lstStyle/>
            <a:p>
              <a:r>
                <a:rPr lang="en-US"/>
                <a:t>D6</a:t>
              </a:r>
            </a:p>
          </p:txBody>
        </p:sp>
        <p:sp>
          <p:nvSpPr>
            <p:cNvPr id="22556" name="TextBox 57"/>
            <p:cNvSpPr txBox="1">
              <a:spLocks noChangeArrowheads="1"/>
            </p:cNvSpPr>
            <p:nvPr/>
          </p:nvSpPr>
          <p:spPr bwMode="auto">
            <a:xfrm>
              <a:off x="1219200" y="2514600"/>
              <a:ext cx="444352" cy="369332"/>
            </a:xfrm>
            <a:prstGeom prst="rect">
              <a:avLst/>
            </a:prstGeom>
            <a:noFill/>
            <a:ln w="9525">
              <a:noFill/>
              <a:miter lim="800000"/>
              <a:headEnd/>
              <a:tailEnd/>
            </a:ln>
          </p:spPr>
          <p:txBody>
            <a:bodyPr wrap="none">
              <a:spAutoFit/>
            </a:bodyPr>
            <a:lstStyle/>
            <a:p>
              <a:r>
                <a:rPr lang="en-US"/>
                <a:t>D5</a:t>
              </a:r>
            </a:p>
          </p:txBody>
        </p:sp>
        <p:sp>
          <p:nvSpPr>
            <p:cNvPr id="22557" name="TextBox 58"/>
            <p:cNvSpPr txBox="1">
              <a:spLocks noChangeArrowheads="1"/>
            </p:cNvSpPr>
            <p:nvPr/>
          </p:nvSpPr>
          <p:spPr bwMode="auto">
            <a:xfrm>
              <a:off x="1219200" y="2057400"/>
              <a:ext cx="444352" cy="369332"/>
            </a:xfrm>
            <a:prstGeom prst="rect">
              <a:avLst/>
            </a:prstGeom>
            <a:noFill/>
            <a:ln w="9525">
              <a:noFill/>
              <a:miter lim="800000"/>
              <a:headEnd/>
              <a:tailEnd/>
            </a:ln>
          </p:spPr>
          <p:txBody>
            <a:bodyPr wrap="none">
              <a:spAutoFit/>
            </a:bodyPr>
            <a:lstStyle/>
            <a:p>
              <a:r>
                <a:rPr lang="en-US"/>
                <a:t>D4</a:t>
              </a:r>
            </a:p>
          </p:txBody>
        </p:sp>
        <p:sp>
          <p:nvSpPr>
            <p:cNvPr id="22558" name="TextBox 60"/>
            <p:cNvSpPr txBox="1">
              <a:spLocks noChangeArrowheads="1"/>
            </p:cNvSpPr>
            <p:nvPr/>
          </p:nvSpPr>
          <p:spPr bwMode="auto">
            <a:xfrm>
              <a:off x="1143000" y="1307068"/>
              <a:ext cx="572593" cy="369332"/>
            </a:xfrm>
            <a:prstGeom prst="rect">
              <a:avLst/>
            </a:prstGeom>
            <a:noFill/>
            <a:ln w="9525">
              <a:noFill/>
              <a:miter lim="800000"/>
              <a:headEnd/>
              <a:tailEnd/>
            </a:ln>
          </p:spPr>
          <p:txBody>
            <a:bodyPr wrap="none">
              <a:spAutoFit/>
            </a:bodyPr>
            <a:lstStyle/>
            <a:p>
              <a:r>
                <a:rPr lang="en-US"/>
                <a:t>RXD</a:t>
              </a:r>
            </a:p>
          </p:txBody>
        </p:sp>
        <p:sp>
          <p:nvSpPr>
            <p:cNvPr id="22559" name="TextBox 61"/>
            <p:cNvSpPr txBox="1">
              <a:spLocks noChangeArrowheads="1"/>
            </p:cNvSpPr>
            <p:nvPr/>
          </p:nvSpPr>
          <p:spPr bwMode="auto">
            <a:xfrm>
              <a:off x="1143000" y="533400"/>
              <a:ext cx="444352" cy="369332"/>
            </a:xfrm>
            <a:prstGeom prst="rect">
              <a:avLst/>
            </a:prstGeom>
            <a:noFill/>
            <a:ln w="9525">
              <a:noFill/>
              <a:miter lim="800000"/>
              <a:headEnd/>
              <a:tailEnd/>
            </a:ln>
          </p:spPr>
          <p:txBody>
            <a:bodyPr wrap="none">
              <a:spAutoFit/>
            </a:bodyPr>
            <a:lstStyle/>
            <a:p>
              <a:r>
                <a:rPr lang="en-US"/>
                <a:t>D2</a:t>
              </a:r>
            </a:p>
          </p:txBody>
        </p:sp>
        <p:sp>
          <p:nvSpPr>
            <p:cNvPr id="22560" name="TextBox 62"/>
            <p:cNvSpPr txBox="1">
              <a:spLocks noChangeArrowheads="1"/>
            </p:cNvSpPr>
            <p:nvPr/>
          </p:nvSpPr>
          <p:spPr bwMode="auto">
            <a:xfrm>
              <a:off x="1155848" y="914400"/>
              <a:ext cx="444352" cy="369332"/>
            </a:xfrm>
            <a:prstGeom prst="rect">
              <a:avLst/>
            </a:prstGeom>
            <a:noFill/>
            <a:ln w="9525">
              <a:noFill/>
              <a:miter lim="800000"/>
              <a:headEnd/>
              <a:tailEnd/>
            </a:ln>
          </p:spPr>
          <p:txBody>
            <a:bodyPr wrap="none">
              <a:spAutoFit/>
            </a:bodyPr>
            <a:lstStyle/>
            <a:p>
              <a:r>
                <a:rPr lang="en-US"/>
                <a:t>D3</a:t>
              </a:r>
            </a:p>
          </p:txBody>
        </p:sp>
        <p:cxnSp>
          <p:nvCxnSpPr>
            <p:cNvPr id="65" name="Straight Connector 64"/>
            <p:cNvCxnSpPr/>
            <p:nvPr/>
          </p:nvCxnSpPr>
          <p:spPr>
            <a:xfrm>
              <a:off x="1219849" y="4037013"/>
              <a:ext cx="304781" cy="1587"/>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a:off x="1296044" y="4495800"/>
              <a:ext cx="304781" cy="1588"/>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a:off x="1296044" y="4951413"/>
              <a:ext cx="304781" cy="1587"/>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a:off x="1372240" y="5408613"/>
              <a:ext cx="304781" cy="1587"/>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a:off x="1296044" y="5791200"/>
              <a:ext cx="304781" cy="1588"/>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7163084" y="1979613"/>
              <a:ext cx="304781" cy="1587"/>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a:off x="7163084" y="1598613"/>
              <a:ext cx="304781" cy="1587"/>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a:off x="7239279" y="2436813"/>
              <a:ext cx="304781" cy="1587"/>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7239279" y="2894013"/>
              <a:ext cx="304781" cy="1587"/>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p:cNvCxnSpPr/>
            <p:nvPr/>
          </p:nvCxnSpPr>
          <p:spPr>
            <a:xfrm>
              <a:off x="7163084" y="5256213"/>
              <a:ext cx="304781" cy="1587"/>
            </a:xfrm>
            <a:prstGeom prst="line">
              <a:avLst/>
            </a:prstGeom>
          </p:spPr>
          <p:style>
            <a:lnRef idx="1">
              <a:schemeClr val="dk1"/>
            </a:lnRef>
            <a:fillRef idx="0">
              <a:schemeClr val="dk1"/>
            </a:fillRef>
            <a:effectRef idx="0">
              <a:schemeClr val="dk1"/>
            </a:effectRef>
            <a:fontRef idx="minor">
              <a:schemeClr val="tx1"/>
            </a:fontRef>
          </p:style>
        </p:cxnSp>
      </p:grpSp>
      <p:sp>
        <p:nvSpPr>
          <p:cNvPr id="22531" name="Rectangle 76"/>
          <p:cNvSpPr>
            <a:spLocks noChangeArrowheads="1"/>
          </p:cNvSpPr>
          <p:nvPr/>
        </p:nvSpPr>
        <p:spPr bwMode="auto">
          <a:xfrm>
            <a:off x="3429000" y="0"/>
            <a:ext cx="2038350" cy="523875"/>
          </a:xfrm>
          <a:prstGeom prst="rect">
            <a:avLst/>
          </a:prstGeom>
          <a:noFill/>
          <a:ln w="9525">
            <a:noFill/>
            <a:miter lim="800000"/>
            <a:headEnd/>
            <a:tailEnd/>
          </a:ln>
        </p:spPr>
        <p:txBody>
          <a:bodyPr wrap="none">
            <a:spAutoFit/>
          </a:bodyPr>
          <a:lstStyle/>
          <a:p>
            <a:r>
              <a:rPr lang="en-US" sz="2800" b="1"/>
              <a:t>Pin diagram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914400"/>
          </a:xfrm>
        </p:spPr>
        <p:txBody>
          <a:bodyPr>
            <a:normAutofit/>
          </a:bodyPr>
          <a:lstStyle/>
          <a:p>
            <a:pPr fontAlgn="auto">
              <a:spcAft>
                <a:spcPts val="0"/>
              </a:spcAft>
              <a:defRPr/>
            </a:pPr>
            <a:r>
              <a:rPr lang="en-US" b="1" dirty="0" smtClean="0">
                <a:solidFill>
                  <a:schemeClr val="tx1"/>
                </a:solidFill>
              </a:rPr>
              <a:t>#</a:t>
            </a:r>
            <a:r>
              <a:rPr lang="en-US" b="1" dirty="0" smtClean="0">
                <a:solidFill>
                  <a:schemeClr val="tx2">
                    <a:satMod val="200000"/>
                  </a:schemeClr>
                </a:solidFill>
              </a:rPr>
              <a:t> Pin diagram</a:t>
            </a:r>
            <a:endParaRPr lang="en-US" dirty="0">
              <a:solidFill>
                <a:schemeClr val="tx2">
                  <a:satMod val="200000"/>
                </a:schemeClr>
              </a:solidFill>
            </a:endParaRPr>
          </a:p>
        </p:txBody>
      </p:sp>
      <p:pic>
        <p:nvPicPr>
          <p:cNvPr id="23555" name="Content Placeholder 3" descr="Pin Diag.jpg"/>
          <p:cNvPicPr>
            <a:picLocks noGrp="1" noChangeAspect="1"/>
          </p:cNvPicPr>
          <p:nvPr>
            <p:ph idx="1"/>
          </p:nvPr>
        </p:nvPicPr>
        <p:blipFill>
          <a:blip r:embed="rId2"/>
          <a:srcRect/>
          <a:stretch>
            <a:fillRect/>
          </a:stretch>
        </p:blipFill>
        <p:spPr>
          <a:xfrm>
            <a:off x="1981200" y="990600"/>
            <a:ext cx="5257800" cy="5257800"/>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1143000"/>
          </a:xfrm>
        </p:spPr>
        <p:txBody>
          <a:bodyPr>
            <a:normAutofit/>
          </a:bodyPr>
          <a:lstStyle/>
          <a:p>
            <a:pPr fontAlgn="auto">
              <a:spcAft>
                <a:spcPts val="0"/>
              </a:spcAft>
              <a:defRPr/>
            </a:pPr>
            <a:r>
              <a:rPr lang="en-US" sz="3300" b="1" dirty="0" smtClean="0">
                <a:solidFill>
                  <a:schemeClr val="tx1"/>
                </a:solidFill>
              </a:rPr>
              <a:t>#</a:t>
            </a:r>
            <a:r>
              <a:rPr lang="en-US" sz="3300" b="1" dirty="0" smtClean="0">
                <a:solidFill>
                  <a:schemeClr val="tx2">
                    <a:satMod val="200000"/>
                  </a:schemeClr>
                </a:solidFill>
              </a:rPr>
              <a:t> Block diagram of the 8251 USART </a:t>
            </a:r>
            <a:endParaRPr lang="en-US" sz="3300" dirty="0">
              <a:solidFill>
                <a:schemeClr val="tx2">
                  <a:satMod val="200000"/>
                </a:schemeClr>
              </a:solidFill>
            </a:endParaRPr>
          </a:p>
        </p:txBody>
      </p:sp>
      <p:pic>
        <p:nvPicPr>
          <p:cNvPr id="24579" name="Picture 1" descr="8251us2"/>
          <p:cNvPicPr>
            <a:picLocks noChangeAspect="1" noChangeArrowheads="1"/>
          </p:cNvPicPr>
          <p:nvPr/>
        </p:nvPicPr>
        <p:blipFill>
          <a:blip r:embed="rId2"/>
          <a:srcRect/>
          <a:stretch>
            <a:fillRect/>
          </a:stretch>
        </p:blipFill>
        <p:spPr bwMode="auto">
          <a:xfrm>
            <a:off x="685800" y="1041400"/>
            <a:ext cx="7162800" cy="528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Başlık 1"/>
          <p:cNvSpPr>
            <a:spLocks noGrp="1"/>
          </p:cNvSpPr>
          <p:nvPr>
            <p:ph type="title"/>
          </p:nvPr>
        </p:nvSpPr>
        <p:spPr/>
        <p:txBody>
          <a:bodyPr/>
          <a:lstStyle/>
          <a:p>
            <a:r>
              <a:rPr lang="tr-TR" b="1" smtClean="0"/>
              <a:t>Data Communications</a:t>
            </a:r>
            <a:endParaRPr lang="tr-TR" smtClean="0"/>
          </a:p>
        </p:txBody>
      </p:sp>
      <p:sp>
        <p:nvSpPr>
          <p:cNvPr id="7171" name="İçerik Yer Tutucusu 2"/>
          <p:cNvSpPr>
            <a:spLocks noGrp="1"/>
          </p:cNvSpPr>
          <p:nvPr>
            <p:ph sz="quarter" idx="1"/>
          </p:nvPr>
        </p:nvSpPr>
        <p:spPr/>
        <p:txBody>
          <a:bodyPr/>
          <a:lstStyle/>
          <a:p>
            <a:r>
              <a:rPr lang="en-US" smtClean="0"/>
              <a:t>Data communications refers to the ability of one computer to exchange data with another computer or a peripheral</a:t>
            </a:r>
          </a:p>
          <a:p>
            <a:r>
              <a:rPr lang="en-US" smtClean="0"/>
              <a:t>Physically, the data comm. path may be a short, 5 to 10 feet ribbon cable connecting a microcomputer and parallel printer; or it might be a high speed telecommunications port connecting two computers thousands of miles apart.</a:t>
            </a:r>
          </a:p>
          <a:p>
            <a:r>
              <a:rPr lang="en-US" smtClean="0"/>
              <a:t>Standard data communication interfaces and standards are needed</a:t>
            </a:r>
          </a:p>
          <a:p>
            <a:r>
              <a:rPr lang="tr-TR" smtClean="0"/>
              <a:t>Centronic’s parallel printer interface</a:t>
            </a:r>
          </a:p>
          <a:p>
            <a:r>
              <a:rPr lang="tr-TR" smtClean="0"/>
              <a:t>RS-232 defines a serial communications standard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Grp="1" noChangeAspect="1" noChangeArrowheads="1"/>
          </p:cNvPicPr>
          <p:nvPr>
            <p:ph sz="quarter" idx="1"/>
          </p:nvPr>
        </p:nvPicPr>
        <p:blipFill>
          <a:blip r:embed="rId2"/>
          <a:srcRect/>
          <a:stretch>
            <a:fillRect/>
          </a:stretch>
        </p:blipFill>
        <p:spPr>
          <a:xfrm>
            <a:off x="228600" y="198438"/>
            <a:ext cx="8686800" cy="6430962"/>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sz="quarter" idx="1"/>
          </p:nvPr>
        </p:nvSpPr>
        <p:spPr>
          <a:xfrm>
            <a:off x="457200" y="609600"/>
            <a:ext cx="8229600" cy="5181600"/>
          </a:xfrm>
        </p:spPr>
        <p:txBody>
          <a:bodyPr/>
          <a:lstStyle/>
          <a:p>
            <a:r>
              <a:rPr lang="en-US" u="sng" smtClean="0">
                <a:solidFill>
                  <a:srgbClr val="C00000"/>
                </a:solidFill>
              </a:rPr>
              <a:t>Control Register:-</a:t>
            </a:r>
          </a:p>
          <a:p>
            <a:r>
              <a:rPr lang="en-US" smtClean="0"/>
              <a:t>is a 16-bit reg for a control word of two independent bytes .</a:t>
            </a:r>
          </a:p>
          <a:p>
            <a:r>
              <a:rPr lang="en-US" smtClean="0"/>
              <a:t>First byte is mode instruction</a:t>
            </a:r>
          </a:p>
          <a:p>
            <a:r>
              <a:rPr lang="en-US" smtClean="0"/>
              <a:t>Second byte is command instruction</a:t>
            </a:r>
          </a:p>
          <a:p>
            <a:endParaRPr lang="en-US" u="sng" smtClean="0"/>
          </a:p>
          <a:p>
            <a:pPr>
              <a:buFont typeface="Wingdings 2" pitchFamily="18" charset="2"/>
              <a:buNone/>
            </a:pPr>
            <a:r>
              <a:rPr lang="en-US" u="sng" smtClean="0">
                <a:solidFill>
                  <a:srgbClr val="C00000"/>
                </a:solidFill>
              </a:rPr>
              <a:t>Status register :-</a:t>
            </a:r>
          </a:p>
          <a:p>
            <a:pPr>
              <a:buFont typeface="Wingdings 2" pitchFamily="18" charset="2"/>
              <a:buNone/>
            </a:pPr>
            <a:r>
              <a:rPr lang="en-US" smtClean="0"/>
              <a:t>Checks already status of a pheripheral it is address as input port.</a:t>
            </a:r>
          </a:p>
          <a:p>
            <a:pPr>
              <a:buFont typeface="Wingdings 2" pitchFamily="18" charset="2"/>
              <a:buNone/>
            </a:pPr>
            <a:r>
              <a:rPr lang="en-US" smtClean="0"/>
              <a:t>Data buffer reg can be addressed as input port and output port.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Pin diagram description</a:t>
            </a:r>
          </a:p>
        </p:txBody>
      </p:sp>
      <p:sp>
        <p:nvSpPr>
          <p:cNvPr id="27651" name="Content Placeholder 2"/>
          <p:cNvSpPr>
            <a:spLocks noGrp="1"/>
          </p:cNvSpPr>
          <p:nvPr>
            <p:ph sz="quarter" idx="1"/>
          </p:nvPr>
        </p:nvSpPr>
        <p:spPr/>
        <p:txBody>
          <a:bodyPr/>
          <a:lstStyle/>
          <a:p>
            <a:r>
              <a:rPr lang="en-US" smtClean="0">
                <a:solidFill>
                  <a:srgbClr val="FF0000"/>
                </a:solidFill>
              </a:rPr>
              <a:t>1) data bus buffer</a:t>
            </a:r>
          </a:p>
          <a:p>
            <a:r>
              <a:rPr lang="en-US" smtClean="0">
                <a:solidFill>
                  <a:srgbClr val="FF0000"/>
                </a:solidFill>
              </a:rPr>
              <a:t>2)read /write control logic</a:t>
            </a:r>
          </a:p>
          <a:p>
            <a:r>
              <a:rPr lang="en-US" smtClean="0">
                <a:solidFill>
                  <a:srgbClr val="FF0000"/>
                </a:solidFill>
              </a:rPr>
              <a:t>3)Modem control</a:t>
            </a:r>
          </a:p>
          <a:p>
            <a:r>
              <a:rPr lang="en-US" smtClean="0">
                <a:solidFill>
                  <a:srgbClr val="FF0000"/>
                </a:solidFill>
              </a:rPr>
              <a:t>4)Transmitter section</a:t>
            </a:r>
          </a:p>
          <a:p>
            <a:r>
              <a:rPr lang="en-US" smtClean="0">
                <a:solidFill>
                  <a:srgbClr val="FF0000"/>
                </a:solidFill>
              </a:rPr>
              <a:t>5)Receiver section</a:t>
            </a:r>
          </a:p>
          <a:p>
            <a:endParaRPr lang="en-US"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sz="quarter" idx="1"/>
          </p:nvPr>
        </p:nvSpPr>
        <p:spPr>
          <a:xfrm>
            <a:off x="304800" y="609600"/>
            <a:ext cx="8382000" cy="5638800"/>
          </a:xfrm>
        </p:spPr>
        <p:txBody>
          <a:bodyPr/>
          <a:lstStyle/>
          <a:p>
            <a:pPr>
              <a:buFont typeface="Wingdings" pitchFamily="2" charset="2"/>
              <a:buChar char="q"/>
            </a:pPr>
            <a:r>
              <a:rPr lang="en-US" u="sng" smtClean="0">
                <a:solidFill>
                  <a:srgbClr val="FF0000"/>
                </a:solidFill>
              </a:rPr>
              <a:t>1 .Data bus buffer :-</a:t>
            </a:r>
          </a:p>
          <a:p>
            <a:pPr algn="just"/>
            <a:r>
              <a:rPr lang="en-US" sz="2800" smtClean="0"/>
              <a:t>D0-D7 : 8-bit data bus used to read or write status, command word or data from or to the 8251A</a:t>
            </a:r>
          </a:p>
          <a:p>
            <a:pPr algn="just"/>
            <a:r>
              <a:rPr lang="en-US" smtClean="0"/>
              <a:t>It indicates internal data bus of 8251 with symbols  along with the data ,control word, command word and status information are also transfer through  the data bus buffer.</a:t>
            </a:r>
          </a:p>
          <a:p>
            <a:pPr>
              <a:buFont typeface="Wingdings" pitchFamily="2" charset="2"/>
              <a:buChar char="q"/>
            </a:pPr>
            <a:r>
              <a:rPr lang="en-US" u="sng" smtClean="0">
                <a:solidFill>
                  <a:srgbClr val="FF0000"/>
                </a:solidFill>
              </a:rPr>
              <a:t>2. Read/write control logic </a:t>
            </a:r>
            <a:r>
              <a:rPr lang="en-US" smtClean="0">
                <a:solidFill>
                  <a:srgbClr val="FF0000"/>
                </a:solidFill>
              </a:rPr>
              <a:t>:-  </a:t>
            </a:r>
          </a:p>
          <a:p>
            <a:pPr algn="just"/>
            <a:r>
              <a:rPr lang="en-US" smtClean="0"/>
              <a:t>control the operation of the peripheral depending upon operations initialized by cpu  </a:t>
            </a:r>
          </a:p>
          <a:p>
            <a:pPr>
              <a:buFont typeface="Wingdings" pitchFamily="2" charset="2"/>
              <a:buChar char="§"/>
            </a:pPr>
            <a:r>
              <a:rPr lang="en-US" smtClean="0"/>
              <a:t>	It has 6-input signal ,control logic and 3 buffer receivers ,data registers ,,control register and status register</a:t>
            </a:r>
          </a:p>
          <a:p>
            <a:pPr>
              <a:buFont typeface="Wingdings" pitchFamily="2" charset="2"/>
              <a:buChar char="§"/>
            </a:pPr>
            <a:endParaRPr lang="en-US"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772400" cy="838200"/>
          </a:xfrm>
        </p:spPr>
        <p:txBody>
          <a:bodyPr>
            <a:normAutofit/>
          </a:bodyPr>
          <a:lstStyle/>
          <a:p>
            <a:pPr fontAlgn="auto">
              <a:spcAft>
                <a:spcPts val="0"/>
              </a:spcAft>
              <a:defRPr/>
            </a:pPr>
            <a:r>
              <a:rPr lang="en-US" dirty="0" smtClean="0">
                <a:solidFill>
                  <a:schemeClr val="tx2">
                    <a:satMod val="200000"/>
                  </a:schemeClr>
                </a:solidFill>
              </a:rPr>
              <a:t>Input signals</a:t>
            </a:r>
            <a:endParaRPr lang="en-US" dirty="0">
              <a:solidFill>
                <a:schemeClr val="tx2">
                  <a:satMod val="200000"/>
                </a:schemeClr>
              </a:solidFill>
            </a:endParaRPr>
          </a:p>
        </p:txBody>
      </p:sp>
      <p:sp>
        <p:nvSpPr>
          <p:cNvPr id="3" name="Content Placeholder 2"/>
          <p:cNvSpPr>
            <a:spLocks noGrp="1"/>
          </p:cNvSpPr>
          <p:nvPr>
            <p:ph idx="1"/>
          </p:nvPr>
        </p:nvSpPr>
        <p:spPr>
          <a:xfrm>
            <a:off x="914400" y="1295400"/>
            <a:ext cx="7772400" cy="5060950"/>
          </a:xfrm>
        </p:spPr>
        <p:txBody>
          <a:bodyPr>
            <a:normAutofit fontScale="85000" lnSpcReduction="20000"/>
          </a:bodyPr>
          <a:lstStyle/>
          <a:p>
            <a:pPr marL="411480" indent="-274320" fontAlgn="auto">
              <a:spcBef>
                <a:spcPts val="580"/>
              </a:spcBef>
              <a:spcAft>
                <a:spcPts val="0"/>
              </a:spcAft>
              <a:buFont typeface="Wingdings"/>
              <a:buChar char=""/>
              <a:defRPr/>
            </a:pPr>
            <a:r>
              <a:rPr lang="en-US" dirty="0" smtClean="0"/>
              <a:t>CS – Chip Select : When signal goes low, the 8251A is selected by the MPU for communication. </a:t>
            </a:r>
          </a:p>
          <a:p>
            <a:pPr marL="411480" indent="-274320" fontAlgn="auto">
              <a:spcBef>
                <a:spcPts val="580"/>
              </a:spcBef>
              <a:spcAft>
                <a:spcPts val="0"/>
              </a:spcAft>
              <a:buFont typeface="Wingdings"/>
              <a:buChar char=""/>
              <a:defRPr/>
            </a:pPr>
            <a:endParaRPr lang="en-US" sz="700" dirty="0" smtClean="0"/>
          </a:p>
          <a:p>
            <a:pPr marL="411480" indent="-274320" fontAlgn="auto">
              <a:spcBef>
                <a:spcPts val="580"/>
              </a:spcBef>
              <a:spcAft>
                <a:spcPts val="0"/>
              </a:spcAft>
              <a:buFont typeface="Wingdings"/>
              <a:buChar char=""/>
              <a:defRPr/>
            </a:pPr>
            <a:r>
              <a:rPr lang="en-US" dirty="0" smtClean="0"/>
              <a:t>C/D – Control/Data : When signal is high, the control or status register is addressed; when it is low, data buffer is addressed. (Control register &amp; status register are differentiated by WR and RD signals)</a:t>
            </a:r>
          </a:p>
          <a:p>
            <a:pPr marL="411480" indent="-274320" fontAlgn="auto">
              <a:spcBef>
                <a:spcPts val="580"/>
              </a:spcBef>
              <a:spcAft>
                <a:spcPts val="0"/>
              </a:spcAft>
              <a:buFont typeface="Wingdings"/>
              <a:buChar char=""/>
              <a:defRPr/>
            </a:pPr>
            <a:endParaRPr lang="en-US" sz="700" dirty="0" smtClean="0"/>
          </a:p>
          <a:p>
            <a:pPr marL="411480" indent="-274320" fontAlgn="auto">
              <a:spcBef>
                <a:spcPts val="580"/>
              </a:spcBef>
              <a:spcAft>
                <a:spcPts val="0"/>
              </a:spcAft>
              <a:buFont typeface="Wingdings"/>
              <a:buChar char=""/>
              <a:defRPr/>
            </a:pPr>
            <a:r>
              <a:rPr lang="en-US" dirty="0" smtClean="0"/>
              <a:t>WR : When signal is low, the MPU either writes in the control register or sends output to the data buffer.</a:t>
            </a:r>
          </a:p>
          <a:p>
            <a:pPr marL="411480" indent="-274320" fontAlgn="auto">
              <a:spcBef>
                <a:spcPts val="580"/>
              </a:spcBef>
              <a:spcAft>
                <a:spcPts val="0"/>
              </a:spcAft>
              <a:buFont typeface="Wingdings"/>
              <a:buChar char=""/>
              <a:defRPr/>
            </a:pPr>
            <a:endParaRPr lang="en-US" sz="800" dirty="0" smtClean="0"/>
          </a:p>
          <a:p>
            <a:pPr marL="411480" indent="-274320" fontAlgn="auto">
              <a:spcBef>
                <a:spcPts val="580"/>
              </a:spcBef>
              <a:spcAft>
                <a:spcPts val="0"/>
              </a:spcAft>
              <a:buFont typeface="Wingdings"/>
              <a:buChar char=""/>
              <a:defRPr/>
            </a:pPr>
            <a:r>
              <a:rPr lang="en-US" dirty="0" smtClean="0"/>
              <a:t>RD : When signal goes low, the MPU either reads a status from the status register or accepts data from data buffer.</a:t>
            </a:r>
          </a:p>
          <a:p>
            <a:pPr marL="411480" indent="-274320" fontAlgn="auto">
              <a:spcBef>
                <a:spcPts val="580"/>
              </a:spcBef>
              <a:spcAft>
                <a:spcPts val="0"/>
              </a:spcAft>
              <a:buFont typeface="Wingdings"/>
              <a:buChar char=""/>
              <a:defRPr/>
            </a:pPr>
            <a:endParaRPr lang="en-US" sz="800" dirty="0" smtClean="0"/>
          </a:p>
          <a:p>
            <a:pPr marL="411480" indent="-274320" fontAlgn="auto">
              <a:spcBef>
                <a:spcPts val="580"/>
              </a:spcBef>
              <a:spcAft>
                <a:spcPts val="0"/>
              </a:spcAft>
              <a:buFont typeface="Wingdings"/>
              <a:buChar char=""/>
              <a:defRPr/>
            </a:pPr>
            <a:r>
              <a:rPr lang="en-US" dirty="0" smtClean="0"/>
              <a:t>RESET : A high on this signal reset 8251A &amp; forces it into the idle mode.</a:t>
            </a:r>
          </a:p>
          <a:p>
            <a:pPr marL="411480" indent="-274320" fontAlgn="auto">
              <a:spcBef>
                <a:spcPts val="580"/>
              </a:spcBef>
              <a:spcAft>
                <a:spcPts val="0"/>
              </a:spcAft>
              <a:buFont typeface="Wingdings"/>
              <a:buChar char=""/>
              <a:defRPr/>
            </a:pPr>
            <a:endParaRPr lang="en-US" sz="800" dirty="0" smtClean="0"/>
          </a:p>
          <a:p>
            <a:pPr marL="411480" indent="-274320" fontAlgn="auto">
              <a:spcBef>
                <a:spcPts val="580"/>
              </a:spcBef>
              <a:spcAft>
                <a:spcPts val="0"/>
              </a:spcAft>
              <a:buFont typeface="Wingdings"/>
              <a:buChar char=""/>
              <a:defRPr/>
            </a:pPr>
            <a:r>
              <a:rPr lang="en-US" dirty="0" smtClean="0"/>
              <a:t>CLK : Clock input, usually connected to the system clock for communication with the microprocessor.</a:t>
            </a:r>
            <a:endParaRPr lang="en-US" dirty="0"/>
          </a:p>
        </p:txBody>
      </p:sp>
      <p:cxnSp>
        <p:nvCxnSpPr>
          <p:cNvPr id="5" name="Straight Connector 4"/>
          <p:cNvCxnSpPr/>
          <p:nvPr/>
        </p:nvCxnSpPr>
        <p:spPr>
          <a:xfrm>
            <a:off x="1447800" y="1295400"/>
            <a:ext cx="3048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676400" y="2055813"/>
            <a:ext cx="152400"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447800" y="3124200"/>
            <a:ext cx="381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371600" y="3810000"/>
            <a:ext cx="381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533400" y="533400"/>
          <a:ext cx="8229600" cy="5715001"/>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428772">
                <a:tc>
                  <a:txBody>
                    <a:bodyPr/>
                    <a:lstStyle/>
                    <a:p>
                      <a:pPr algn="ctr"/>
                      <a:r>
                        <a:rPr lang="en-US" b="1" dirty="0" smtClean="0">
                          <a:solidFill>
                            <a:schemeClr val="tx1"/>
                          </a:solidFill>
                        </a:rPr>
                        <a:t>CS</a:t>
                      </a:r>
                      <a:endParaRPr lang="en-US" b="1" dirty="0">
                        <a:solidFill>
                          <a:schemeClr val="tx1"/>
                        </a:solidFill>
                      </a:endParaRPr>
                    </a:p>
                  </a:txBody>
                  <a:tcPr/>
                </a:tc>
                <a:tc>
                  <a:txBody>
                    <a:bodyPr/>
                    <a:lstStyle/>
                    <a:p>
                      <a:pPr algn="ctr"/>
                      <a:r>
                        <a:rPr lang="en-US" b="1" dirty="0" smtClean="0"/>
                        <a:t>C/</a:t>
                      </a:r>
                      <a:r>
                        <a:rPr lang="en-US" b="1" dirty="0" smtClean="0">
                          <a:solidFill>
                            <a:schemeClr val="tx1"/>
                          </a:solidFill>
                        </a:rPr>
                        <a:t>D</a:t>
                      </a:r>
                      <a:endParaRPr lang="en-US" b="1" dirty="0">
                        <a:solidFill>
                          <a:schemeClr val="tx1"/>
                        </a:solidFill>
                      </a:endParaRPr>
                    </a:p>
                  </a:txBody>
                  <a:tcPr/>
                </a:tc>
                <a:tc>
                  <a:txBody>
                    <a:bodyPr/>
                    <a:lstStyle/>
                    <a:p>
                      <a:pPr algn="ctr"/>
                      <a:r>
                        <a:rPr lang="en-US" b="1" dirty="0" smtClean="0">
                          <a:solidFill>
                            <a:schemeClr val="tx1"/>
                          </a:solidFill>
                        </a:rPr>
                        <a:t>RD</a:t>
                      </a:r>
                      <a:endParaRPr lang="en-US" b="1" dirty="0">
                        <a:solidFill>
                          <a:schemeClr val="tx1"/>
                        </a:solidFill>
                      </a:endParaRPr>
                    </a:p>
                  </a:txBody>
                  <a:tcPr/>
                </a:tc>
                <a:tc>
                  <a:txBody>
                    <a:bodyPr/>
                    <a:lstStyle/>
                    <a:p>
                      <a:pPr algn="ctr"/>
                      <a:r>
                        <a:rPr lang="en-US" b="1" dirty="0" smtClean="0">
                          <a:solidFill>
                            <a:schemeClr val="tx1"/>
                          </a:solidFill>
                        </a:rPr>
                        <a:t>WR</a:t>
                      </a:r>
                      <a:endParaRPr lang="en-US" b="1" dirty="0">
                        <a:solidFill>
                          <a:schemeClr val="tx1"/>
                        </a:solidFill>
                      </a:endParaRPr>
                    </a:p>
                  </a:txBody>
                  <a:tcPr/>
                </a:tc>
                <a:tc>
                  <a:txBody>
                    <a:bodyPr/>
                    <a:lstStyle/>
                    <a:p>
                      <a:pPr algn="ctr"/>
                      <a:r>
                        <a:rPr lang="en-US" b="1" dirty="0" smtClean="0"/>
                        <a:t>FUNCTION </a:t>
                      </a:r>
                      <a:endParaRPr lang="en-US" b="1" dirty="0"/>
                    </a:p>
                  </a:txBody>
                  <a:tcPr/>
                </a:tc>
              </a:tr>
              <a:tr h="1374419">
                <a:tc>
                  <a:txBody>
                    <a:bodyPr/>
                    <a:lstStyle/>
                    <a:p>
                      <a:pPr algn="ctr"/>
                      <a:r>
                        <a:rPr lang="en-US" b="1" dirty="0" smtClean="0"/>
                        <a:t>0</a:t>
                      </a:r>
                      <a:endParaRPr lang="en-US" b="1" dirty="0"/>
                    </a:p>
                  </a:txBody>
                  <a:tcPr/>
                </a:tc>
                <a:tc>
                  <a:txBody>
                    <a:bodyPr/>
                    <a:lstStyle/>
                    <a:p>
                      <a:pPr algn="ctr"/>
                      <a:r>
                        <a:rPr lang="en-US" b="1" dirty="0" smtClean="0"/>
                        <a:t>1</a:t>
                      </a:r>
                      <a:endParaRPr lang="en-US" b="1" dirty="0"/>
                    </a:p>
                  </a:txBody>
                  <a:tcPr/>
                </a:tc>
                <a:tc>
                  <a:txBody>
                    <a:bodyPr/>
                    <a:lstStyle/>
                    <a:p>
                      <a:pPr algn="ctr"/>
                      <a:r>
                        <a:rPr lang="en-US" b="1" dirty="0" smtClean="0"/>
                        <a:t>1</a:t>
                      </a:r>
                      <a:endParaRPr lang="en-US" b="1" dirty="0"/>
                    </a:p>
                  </a:txBody>
                  <a:tcPr/>
                </a:tc>
                <a:tc>
                  <a:txBody>
                    <a:bodyPr/>
                    <a:lstStyle/>
                    <a:p>
                      <a:pPr algn="ctr"/>
                      <a:r>
                        <a:rPr lang="en-US" b="1" dirty="0" smtClean="0"/>
                        <a:t>0</a:t>
                      </a:r>
                      <a:endParaRPr lang="en-US" b="1" dirty="0"/>
                    </a:p>
                  </a:txBody>
                  <a:tcPr/>
                </a:tc>
                <a:tc>
                  <a:txBody>
                    <a:bodyPr/>
                    <a:lstStyle/>
                    <a:p>
                      <a:pPr algn="ctr"/>
                      <a:r>
                        <a:rPr lang="en-US" b="1" dirty="0" smtClean="0"/>
                        <a:t>CPU WRITES INSTRUCTION IN CONTROL</a:t>
                      </a:r>
                      <a:r>
                        <a:rPr lang="en-US" b="1" baseline="0" dirty="0" smtClean="0"/>
                        <a:t> REG</a:t>
                      </a:r>
                      <a:endParaRPr lang="en-US" b="1" dirty="0"/>
                    </a:p>
                  </a:txBody>
                  <a:tcPr/>
                </a:tc>
              </a:tr>
              <a:tr h="1057246">
                <a:tc>
                  <a:txBody>
                    <a:bodyPr/>
                    <a:lstStyle/>
                    <a:p>
                      <a:pPr algn="ctr"/>
                      <a:r>
                        <a:rPr lang="en-US" b="1" dirty="0" smtClean="0"/>
                        <a:t>0</a:t>
                      </a:r>
                      <a:endParaRPr lang="en-US" b="1" dirty="0"/>
                    </a:p>
                  </a:txBody>
                  <a:tcPr/>
                </a:tc>
                <a:tc>
                  <a:txBody>
                    <a:bodyPr/>
                    <a:lstStyle/>
                    <a:p>
                      <a:pPr algn="ctr"/>
                      <a:r>
                        <a:rPr lang="en-US" b="1" dirty="0" smtClean="0"/>
                        <a:t>1</a:t>
                      </a:r>
                      <a:endParaRPr lang="en-US" b="1" dirty="0"/>
                    </a:p>
                  </a:txBody>
                  <a:tcPr/>
                </a:tc>
                <a:tc>
                  <a:txBody>
                    <a:bodyPr/>
                    <a:lstStyle/>
                    <a:p>
                      <a:pPr algn="ctr"/>
                      <a:r>
                        <a:rPr lang="en-US" b="1" dirty="0" smtClean="0"/>
                        <a:t>0</a:t>
                      </a:r>
                      <a:endParaRPr lang="en-US" b="1" dirty="0"/>
                    </a:p>
                  </a:txBody>
                  <a:tcPr/>
                </a:tc>
                <a:tc>
                  <a:txBody>
                    <a:bodyPr/>
                    <a:lstStyle/>
                    <a:p>
                      <a:pPr algn="ctr"/>
                      <a:r>
                        <a:rPr lang="en-US" b="1" dirty="0" smtClean="0"/>
                        <a:t>1</a:t>
                      </a:r>
                      <a:endParaRPr lang="en-US" b="1" dirty="0"/>
                    </a:p>
                  </a:txBody>
                  <a:tcPr/>
                </a:tc>
                <a:tc>
                  <a:txBody>
                    <a:bodyPr/>
                    <a:lstStyle/>
                    <a:p>
                      <a:pPr algn="ctr"/>
                      <a:r>
                        <a:rPr lang="en-US" b="1" dirty="0" smtClean="0"/>
                        <a:t>CPU READS STATUS FROM</a:t>
                      </a:r>
                      <a:r>
                        <a:rPr lang="en-US" b="1" baseline="0" dirty="0" smtClean="0"/>
                        <a:t> STATUS REG</a:t>
                      </a:r>
                      <a:endParaRPr lang="en-US" b="1" dirty="0"/>
                    </a:p>
                  </a:txBody>
                  <a:tcPr/>
                </a:tc>
              </a:tr>
              <a:tr h="1057246">
                <a:tc>
                  <a:txBody>
                    <a:bodyPr/>
                    <a:lstStyle/>
                    <a:p>
                      <a:pPr algn="ctr"/>
                      <a:r>
                        <a:rPr lang="en-US" b="1" dirty="0" smtClean="0"/>
                        <a:t>0</a:t>
                      </a:r>
                      <a:endParaRPr lang="en-US" b="1" dirty="0"/>
                    </a:p>
                  </a:txBody>
                  <a:tcPr/>
                </a:tc>
                <a:tc>
                  <a:txBody>
                    <a:bodyPr/>
                    <a:lstStyle/>
                    <a:p>
                      <a:pPr algn="ctr"/>
                      <a:r>
                        <a:rPr lang="en-US" b="1" dirty="0" smtClean="0"/>
                        <a:t>0</a:t>
                      </a:r>
                      <a:endParaRPr lang="en-US" b="1" dirty="0"/>
                    </a:p>
                  </a:txBody>
                  <a:tcPr/>
                </a:tc>
                <a:tc>
                  <a:txBody>
                    <a:bodyPr/>
                    <a:lstStyle/>
                    <a:p>
                      <a:pPr algn="ctr"/>
                      <a:r>
                        <a:rPr lang="en-US" b="1" dirty="0" smtClean="0"/>
                        <a:t>1</a:t>
                      </a:r>
                      <a:endParaRPr lang="en-US" b="1" dirty="0"/>
                    </a:p>
                  </a:txBody>
                  <a:tcPr/>
                </a:tc>
                <a:tc>
                  <a:txBody>
                    <a:bodyPr/>
                    <a:lstStyle/>
                    <a:p>
                      <a:pPr algn="ctr"/>
                      <a:r>
                        <a:rPr lang="en-US" b="1" dirty="0" smtClean="0"/>
                        <a:t>0</a:t>
                      </a:r>
                      <a:endParaRPr lang="en-US" b="1" dirty="0"/>
                    </a:p>
                  </a:txBody>
                  <a:tcPr/>
                </a:tc>
                <a:tc>
                  <a:txBody>
                    <a:bodyPr/>
                    <a:lstStyle/>
                    <a:p>
                      <a:pPr algn="ctr"/>
                      <a:r>
                        <a:rPr lang="en-US" b="1" dirty="0" smtClean="0"/>
                        <a:t>CPU O/P</a:t>
                      </a:r>
                      <a:r>
                        <a:rPr lang="en-US" b="1" baseline="0" dirty="0" smtClean="0"/>
                        <a:t> DATA TO THE DATA BUFFER</a:t>
                      </a:r>
                      <a:endParaRPr lang="en-US" b="1" dirty="0"/>
                    </a:p>
                  </a:txBody>
                  <a:tcPr/>
                </a:tc>
              </a:tr>
              <a:tr h="1057246">
                <a:tc>
                  <a:txBody>
                    <a:bodyPr/>
                    <a:lstStyle/>
                    <a:p>
                      <a:pPr algn="ctr"/>
                      <a:r>
                        <a:rPr lang="en-US" b="1" dirty="0" smtClean="0"/>
                        <a:t>0</a:t>
                      </a:r>
                      <a:endParaRPr lang="en-US" b="1" dirty="0"/>
                    </a:p>
                  </a:txBody>
                  <a:tcPr/>
                </a:tc>
                <a:tc>
                  <a:txBody>
                    <a:bodyPr/>
                    <a:lstStyle/>
                    <a:p>
                      <a:pPr algn="ctr"/>
                      <a:r>
                        <a:rPr lang="en-US" b="1" dirty="0" smtClean="0"/>
                        <a:t>0</a:t>
                      </a:r>
                      <a:endParaRPr lang="en-US" b="1" dirty="0"/>
                    </a:p>
                  </a:txBody>
                  <a:tcPr/>
                </a:tc>
                <a:tc>
                  <a:txBody>
                    <a:bodyPr/>
                    <a:lstStyle/>
                    <a:p>
                      <a:pPr algn="ctr"/>
                      <a:r>
                        <a:rPr lang="en-US" b="1" dirty="0" smtClean="0"/>
                        <a:t>0</a:t>
                      </a:r>
                      <a:endParaRPr lang="en-US" b="1" dirty="0"/>
                    </a:p>
                  </a:txBody>
                  <a:tcPr/>
                </a:tc>
                <a:tc>
                  <a:txBody>
                    <a:bodyPr/>
                    <a:lstStyle/>
                    <a:p>
                      <a:pPr algn="ctr"/>
                      <a:r>
                        <a:rPr lang="en-US" b="1" dirty="0" smtClean="0"/>
                        <a:t>1</a:t>
                      </a:r>
                      <a:endParaRPr lang="en-US" b="1" dirty="0"/>
                    </a:p>
                  </a:txBody>
                  <a:tcPr/>
                </a:tc>
                <a:tc>
                  <a:txBody>
                    <a:bodyPr/>
                    <a:lstStyle/>
                    <a:p>
                      <a:pPr algn="ctr"/>
                      <a:r>
                        <a:rPr lang="en-US" b="1" dirty="0" smtClean="0"/>
                        <a:t>CPU ACCEPTS</a:t>
                      </a:r>
                      <a:r>
                        <a:rPr lang="en-US" b="1" baseline="0" dirty="0" smtClean="0"/>
                        <a:t> DATA FROM DATA BUFFER</a:t>
                      </a:r>
                      <a:endParaRPr lang="en-US" b="1" dirty="0"/>
                    </a:p>
                  </a:txBody>
                  <a:tcPr/>
                </a:tc>
              </a:tr>
              <a:tr h="740072">
                <a:tc>
                  <a:txBody>
                    <a:bodyPr/>
                    <a:lstStyle/>
                    <a:p>
                      <a:pPr algn="ctr"/>
                      <a:r>
                        <a:rPr lang="en-US" b="1" dirty="0" smtClean="0"/>
                        <a:t>1</a:t>
                      </a:r>
                      <a:endParaRPr lang="en-US" b="1" dirty="0"/>
                    </a:p>
                  </a:txBody>
                  <a:tcPr/>
                </a:tc>
                <a:tc>
                  <a:txBody>
                    <a:bodyPr/>
                    <a:lstStyle/>
                    <a:p>
                      <a:pPr algn="ctr"/>
                      <a:r>
                        <a:rPr lang="en-US" b="1" dirty="0" smtClean="0"/>
                        <a:t>X</a:t>
                      </a:r>
                      <a:endParaRPr lang="en-US" b="1" dirty="0"/>
                    </a:p>
                  </a:txBody>
                  <a:tcPr/>
                </a:tc>
                <a:tc>
                  <a:txBody>
                    <a:bodyPr/>
                    <a:lstStyle/>
                    <a:p>
                      <a:pPr algn="ctr"/>
                      <a:r>
                        <a:rPr lang="en-US" b="1" dirty="0" smtClean="0"/>
                        <a:t>X</a:t>
                      </a:r>
                      <a:endParaRPr lang="en-US" b="1" dirty="0"/>
                    </a:p>
                  </a:txBody>
                  <a:tcPr/>
                </a:tc>
                <a:tc>
                  <a:txBody>
                    <a:bodyPr/>
                    <a:lstStyle/>
                    <a:p>
                      <a:pPr algn="ctr"/>
                      <a:r>
                        <a:rPr lang="en-US" b="1" dirty="0" smtClean="0"/>
                        <a:t>X</a:t>
                      </a:r>
                      <a:endParaRPr lang="en-US" b="1" dirty="0"/>
                    </a:p>
                  </a:txBody>
                  <a:tcPr/>
                </a:tc>
                <a:tc>
                  <a:txBody>
                    <a:bodyPr/>
                    <a:lstStyle/>
                    <a:p>
                      <a:pPr algn="ctr"/>
                      <a:r>
                        <a:rPr lang="en-US" b="1" dirty="0" smtClean="0"/>
                        <a:t>USART IS</a:t>
                      </a:r>
                      <a:r>
                        <a:rPr lang="en-US" b="1" baseline="0" dirty="0" smtClean="0"/>
                        <a:t> NOT SELECTED</a:t>
                      </a:r>
                      <a:endParaRPr lang="en-US" b="1" dirty="0"/>
                    </a:p>
                  </a:txBody>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sz="quarter" idx="1"/>
          </p:nvPr>
        </p:nvSpPr>
        <p:spPr>
          <a:xfrm>
            <a:off x="457200" y="457200"/>
            <a:ext cx="8229600" cy="4525963"/>
          </a:xfrm>
        </p:spPr>
        <p:txBody>
          <a:bodyPr/>
          <a:lstStyle/>
          <a:p>
            <a:pPr>
              <a:buFont typeface="Wingdings" pitchFamily="2" charset="2"/>
              <a:buChar char="q"/>
            </a:pPr>
            <a:r>
              <a:rPr lang="en-US" sz="3200" b="1" smtClean="0">
                <a:solidFill>
                  <a:srgbClr val="FF0000"/>
                </a:solidFill>
              </a:rPr>
              <a:t> 3.Modem control:</a:t>
            </a:r>
          </a:p>
          <a:p>
            <a:r>
              <a:rPr lang="en-US" smtClean="0"/>
              <a:t>It controls modem hand shake signals to coordinate the communication between the modem and the USART.</a:t>
            </a:r>
          </a:p>
          <a:p>
            <a:endParaRPr lang="en-US" smtClean="0"/>
          </a:p>
          <a:p>
            <a:r>
              <a:rPr lang="en-US" smtClean="0"/>
              <a:t>2 i/p signals and 2o/p signals are associated with modem control section.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solidFill>
                  <a:srgbClr val="FF0000"/>
                </a:solidFill>
              </a:rPr>
              <a:t>3. Modem Control pins</a:t>
            </a:r>
          </a:p>
        </p:txBody>
      </p:sp>
      <p:sp>
        <p:nvSpPr>
          <p:cNvPr id="3" name="Content Placeholder 2"/>
          <p:cNvSpPr>
            <a:spLocks noGrp="1"/>
          </p:cNvSpPr>
          <p:nvPr>
            <p:ph idx="1"/>
          </p:nvPr>
        </p:nvSpPr>
        <p:spPr>
          <a:xfrm>
            <a:off x="914400" y="1600200"/>
            <a:ext cx="7772400" cy="4756150"/>
          </a:xfrm>
        </p:spPr>
        <p:txBody>
          <a:bodyPr>
            <a:normAutofit fontScale="92500"/>
          </a:bodyPr>
          <a:lstStyle/>
          <a:p>
            <a:pPr marL="411480" indent="-274320" fontAlgn="auto">
              <a:spcBef>
                <a:spcPts val="580"/>
              </a:spcBef>
              <a:spcAft>
                <a:spcPts val="0"/>
              </a:spcAft>
              <a:buFont typeface="Wingdings"/>
              <a:buChar char=""/>
              <a:defRPr/>
            </a:pPr>
            <a:r>
              <a:rPr lang="en-US" dirty="0" smtClean="0"/>
              <a:t>DSR - Data Set Ready : Checks if the Data Set is ready when communicating with a modem.</a:t>
            </a:r>
          </a:p>
          <a:p>
            <a:pPr marL="411480" indent="-274320" fontAlgn="auto">
              <a:spcBef>
                <a:spcPts val="580"/>
              </a:spcBef>
              <a:spcAft>
                <a:spcPts val="0"/>
              </a:spcAft>
              <a:buFont typeface="Wingdings"/>
              <a:buChar char=""/>
              <a:defRPr/>
            </a:pPr>
            <a:endParaRPr lang="en-US" sz="900" dirty="0" smtClean="0"/>
          </a:p>
          <a:p>
            <a:pPr marL="411480" indent="-274320" fontAlgn="auto">
              <a:spcBef>
                <a:spcPts val="580"/>
              </a:spcBef>
              <a:spcAft>
                <a:spcPts val="0"/>
              </a:spcAft>
              <a:buFont typeface="Wingdings"/>
              <a:buChar char=""/>
              <a:defRPr/>
            </a:pPr>
            <a:r>
              <a:rPr lang="en-US" dirty="0" smtClean="0"/>
              <a:t>DTR - Data Terminal Ready : Indicates that the device is ready to accept data when the 8251 is communicating with a modem.</a:t>
            </a:r>
          </a:p>
          <a:p>
            <a:pPr marL="411480" indent="-274320" fontAlgn="auto">
              <a:spcBef>
                <a:spcPts val="580"/>
              </a:spcBef>
              <a:spcAft>
                <a:spcPts val="0"/>
              </a:spcAft>
              <a:buFont typeface="Wingdings"/>
              <a:buChar char=""/>
              <a:defRPr/>
            </a:pPr>
            <a:endParaRPr lang="en-US" sz="900" dirty="0" smtClean="0"/>
          </a:p>
          <a:p>
            <a:pPr marL="411480" indent="-274320" fontAlgn="auto">
              <a:spcBef>
                <a:spcPts val="580"/>
              </a:spcBef>
              <a:spcAft>
                <a:spcPts val="0"/>
              </a:spcAft>
              <a:buFont typeface="Wingdings"/>
              <a:buChar char=""/>
              <a:defRPr/>
            </a:pPr>
            <a:r>
              <a:rPr lang="en-US" dirty="0" smtClean="0"/>
              <a:t>CTS - Clear to Send :  If its low, the 8251A is enabled to transmit the serial data provided the enable bit in the command byte is set to ‘1’.</a:t>
            </a:r>
          </a:p>
          <a:p>
            <a:pPr marL="411480" indent="-274320" fontAlgn="auto">
              <a:spcBef>
                <a:spcPts val="580"/>
              </a:spcBef>
              <a:spcAft>
                <a:spcPts val="0"/>
              </a:spcAft>
              <a:buFont typeface="Wingdings"/>
              <a:buChar char=""/>
              <a:defRPr/>
            </a:pPr>
            <a:endParaRPr lang="en-US" sz="1000" dirty="0" smtClean="0"/>
          </a:p>
          <a:p>
            <a:pPr marL="411480" indent="-274320" fontAlgn="auto">
              <a:spcBef>
                <a:spcPts val="580"/>
              </a:spcBef>
              <a:spcAft>
                <a:spcPts val="0"/>
              </a:spcAft>
              <a:buFont typeface="Wingdings"/>
              <a:buChar char=""/>
              <a:defRPr/>
            </a:pPr>
            <a:r>
              <a:rPr lang="en-US" dirty="0" smtClean="0"/>
              <a:t>RTS - Request to Send Data : Low signal indicates the modem that the receiver is ready to receive a data byte from the modem.</a:t>
            </a:r>
          </a:p>
          <a:p>
            <a:pPr marL="411480" indent="-274320" fontAlgn="auto">
              <a:spcBef>
                <a:spcPts val="580"/>
              </a:spcBef>
              <a:spcAft>
                <a:spcPts val="0"/>
              </a:spcAft>
              <a:buFont typeface="Wingdings"/>
              <a:buNone/>
              <a:defRPr/>
            </a:pPr>
            <a:endParaRPr lang="en-US" dirty="0"/>
          </a:p>
        </p:txBody>
      </p:sp>
      <p:cxnSp>
        <p:nvCxnSpPr>
          <p:cNvPr id="5" name="Straight Connector 4"/>
          <p:cNvCxnSpPr/>
          <p:nvPr/>
        </p:nvCxnSpPr>
        <p:spPr>
          <a:xfrm>
            <a:off x="1447800" y="1600200"/>
            <a:ext cx="5334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47800" y="2514600"/>
            <a:ext cx="5334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371600" y="3657600"/>
            <a:ext cx="5334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447800" y="4953000"/>
            <a:ext cx="5334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b="1" smtClean="0">
                <a:solidFill>
                  <a:srgbClr val="FF0000"/>
                </a:solidFill>
              </a:rPr>
              <a:t>4. Transmitter section</a:t>
            </a:r>
            <a:endParaRPr lang="en-US" smtClean="0">
              <a:solidFill>
                <a:srgbClr val="FF0000"/>
              </a:solidFill>
            </a:endParaRPr>
          </a:p>
        </p:txBody>
      </p:sp>
      <p:sp>
        <p:nvSpPr>
          <p:cNvPr id="3" name="Content Placeholder 2"/>
          <p:cNvSpPr>
            <a:spLocks noGrp="1"/>
          </p:cNvSpPr>
          <p:nvPr>
            <p:ph idx="1"/>
          </p:nvPr>
        </p:nvSpPr>
        <p:spPr>
          <a:xfrm>
            <a:off x="838200" y="1371600"/>
            <a:ext cx="7772400" cy="2362200"/>
          </a:xfrm>
        </p:spPr>
        <p:txBody>
          <a:bodyPr>
            <a:normAutofit fontScale="92500"/>
          </a:bodyPr>
          <a:lstStyle/>
          <a:p>
            <a:pPr marL="411480" indent="-274320" fontAlgn="auto">
              <a:spcBef>
                <a:spcPts val="580"/>
              </a:spcBef>
              <a:spcAft>
                <a:spcPts val="0"/>
              </a:spcAft>
              <a:buFont typeface="Wingdings"/>
              <a:buChar char=""/>
              <a:defRPr/>
            </a:pPr>
            <a:r>
              <a:rPr lang="en-US" dirty="0" smtClean="0"/>
              <a:t>Accepts parallel data from MPU &amp; converts them into serial data. </a:t>
            </a:r>
          </a:p>
          <a:p>
            <a:pPr marL="411480" indent="-274320" fontAlgn="auto">
              <a:spcBef>
                <a:spcPts val="580"/>
              </a:spcBef>
              <a:spcAft>
                <a:spcPts val="0"/>
              </a:spcAft>
              <a:buFont typeface="Wingdings"/>
              <a:buChar char=""/>
              <a:defRPr/>
            </a:pPr>
            <a:endParaRPr lang="en-US" sz="600" dirty="0" smtClean="0"/>
          </a:p>
          <a:p>
            <a:pPr marL="411480" indent="-274320" fontAlgn="auto">
              <a:spcBef>
                <a:spcPts val="580"/>
              </a:spcBef>
              <a:spcAft>
                <a:spcPts val="0"/>
              </a:spcAft>
              <a:buFont typeface="Wingdings"/>
              <a:buChar char=""/>
              <a:defRPr/>
            </a:pPr>
            <a:r>
              <a:rPr lang="en-US" dirty="0" smtClean="0"/>
              <a:t>Has two registers: </a:t>
            </a:r>
          </a:p>
          <a:p>
            <a:pPr marL="740664" lvl="1" fontAlgn="auto">
              <a:spcBef>
                <a:spcPts val="370"/>
              </a:spcBef>
              <a:spcAft>
                <a:spcPts val="0"/>
              </a:spcAft>
              <a:buFont typeface="Wingdings"/>
              <a:buChar char=""/>
              <a:defRPr/>
            </a:pPr>
            <a:r>
              <a:rPr lang="en-US" dirty="0" smtClean="0">
                <a:solidFill>
                  <a:srgbClr val="0070C0"/>
                </a:solidFill>
              </a:rPr>
              <a:t>Buffer register : To hold eight bits </a:t>
            </a:r>
          </a:p>
          <a:p>
            <a:pPr marL="740664" lvl="1" fontAlgn="auto">
              <a:spcBef>
                <a:spcPts val="370"/>
              </a:spcBef>
              <a:spcAft>
                <a:spcPts val="0"/>
              </a:spcAft>
              <a:buFont typeface="Wingdings"/>
              <a:buChar char=""/>
              <a:defRPr/>
            </a:pPr>
            <a:r>
              <a:rPr lang="en-US" dirty="0" smtClean="0">
                <a:solidFill>
                  <a:srgbClr val="0070C0"/>
                </a:solidFill>
              </a:rPr>
              <a:t>Output register : To convert eight bits into a stream of serial bits.</a:t>
            </a:r>
          </a:p>
          <a:p>
            <a:pPr marL="411480" indent="-274320" fontAlgn="auto">
              <a:spcBef>
                <a:spcPts val="580"/>
              </a:spcBef>
              <a:spcAft>
                <a:spcPts val="0"/>
              </a:spcAft>
              <a:buFont typeface="Wingdings"/>
              <a:buChar char=""/>
              <a:defRPr/>
            </a:pPr>
            <a:endParaRPr lang="en-US" dirty="0"/>
          </a:p>
        </p:txBody>
      </p:sp>
      <p:sp>
        <p:nvSpPr>
          <p:cNvPr id="33796" name="Line 43"/>
          <p:cNvSpPr>
            <a:spLocks noChangeShapeType="1"/>
          </p:cNvSpPr>
          <p:nvPr/>
        </p:nvSpPr>
        <p:spPr bwMode="auto">
          <a:xfrm flipV="1">
            <a:off x="4953000" y="4419600"/>
            <a:ext cx="0" cy="685800"/>
          </a:xfrm>
          <a:prstGeom prst="line">
            <a:avLst/>
          </a:prstGeom>
          <a:noFill/>
          <a:ln w="9525">
            <a:solidFill>
              <a:schemeClr val="tx1"/>
            </a:solidFill>
            <a:round/>
            <a:headEnd/>
            <a:tailEnd type="triangle" w="med" len="med"/>
          </a:ln>
        </p:spPr>
        <p:txBody>
          <a:bodyPr/>
          <a:lstStyle/>
          <a:p>
            <a:endParaRPr lang="en-US"/>
          </a:p>
        </p:txBody>
      </p:sp>
      <p:grpSp>
        <p:nvGrpSpPr>
          <p:cNvPr id="33797" name="Group 18"/>
          <p:cNvGrpSpPr>
            <a:grpSpLocks/>
          </p:cNvGrpSpPr>
          <p:nvPr/>
        </p:nvGrpSpPr>
        <p:grpSpPr bwMode="auto">
          <a:xfrm>
            <a:off x="1568450" y="3956050"/>
            <a:ext cx="6508750" cy="2290763"/>
            <a:chOff x="1568450" y="3956050"/>
            <a:chExt cx="6508750" cy="2290763"/>
          </a:xfrm>
        </p:grpSpPr>
        <p:grpSp>
          <p:nvGrpSpPr>
            <p:cNvPr id="33798" name="Group 30"/>
            <p:cNvGrpSpPr>
              <a:grpSpLocks/>
            </p:cNvGrpSpPr>
            <p:nvPr/>
          </p:nvGrpSpPr>
          <p:grpSpPr bwMode="auto">
            <a:xfrm>
              <a:off x="1568450" y="3956050"/>
              <a:ext cx="6508750" cy="2290763"/>
              <a:chOff x="780" y="12060"/>
              <a:chExt cx="8184" cy="2880"/>
            </a:xfrm>
          </p:grpSpPr>
          <p:sp>
            <p:nvSpPr>
              <p:cNvPr id="18439" name="Rectangle 31"/>
              <p:cNvSpPr>
                <a:spLocks noChangeArrowheads="1"/>
              </p:cNvSpPr>
              <p:nvPr/>
            </p:nvSpPr>
            <p:spPr bwMode="auto">
              <a:xfrm>
                <a:off x="5202" y="14400"/>
                <a:ext cx="2178" cy="540"/>
              </a:xfrm>
              <a:prstGeom prst="rect">
                <a:avLst/>
              </a:prstGeom>
              <a:solidFill>
                <a:srgbClr val="FFFFFF"/>
              </a:solidFill>
              <a:ln w="9525">
                <a:solidFill>
                  <a:schemeClr val="tx1"/>
                </a:solidFill>
                <a:miter lim="800000"/>
                <a:headEnd/>
                <a:tailEnd/>
              </a:ln>
            </p:spPr>
            <p:txBody>
              <a:bodyPr anchor="ct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spcAft>
                    <a:spcPts val="1000"/>
                  </a:spcAft>
                  <a:defRPr/>
                </a:pPr>
                <a:r>
                  <a:rPr lang="en-US" sz="1500" b="1" cap="all">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Calibri" pitchFamily="34" charset="0"/>
                  </a:rPr>
                  <a:t>Transmit control</a:t>
                </a:r>
                <a:endParaRPr lang="en-US" sz="1500" b="1" cap="all">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8440" name="Rectangle 32"/>
              <p:cNvSpPr>
                <a:spLocks noChangeArrowheads="1"/>
              </p:cNvSpPr>
              <p:nvPr/>
            </p:nvSpPr>
            <p:spPr bwMode="auto">
              <a:xfrm>
                <a:off x="4860" y="12060"/>
                <a:ext cx="1980" cy="540"/>
              </a:xfrm>
              <a:prstGeom prst="rect">
                <a:avLst/>
              </a:prstGeom>
              <a:solidFill>
                <a:srgbClr val="FFFFFF"/>
              </a:solidFill>
              <a:ln w="9525">
                <a:solidFill>
                  <a:schemeClr val="tx1"/>
                </a:solidFill>
                <a:miter lim="800000"/>
                <a:headEnd/>
                <a:tailEnd/>
              </a:ln>
            </p:spPr>
            <p:txBody>
              <a:bodyPr anchor="ct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spcAft>
                    <a:spcPts val="1000"/>
                  </a:spcAft>
                  <a:defRPr/>
                </a:pPr>
                <a:r>
                  <a:rPr lang="en-US" sz="15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Calibri" pitchFamily="34" charset="0"/>
                  </a:rPr>
                  <a:t>Output Register</a:t>
                </a:r>
                <a:endParaRPr lang="en-US" sz="15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8441" name="Line 33"/>
              <p:cNvSpPr>
                <a:spLocks noChangeShapeType="1"/>
              </p:cNvSpPr>
              <p:nvPr/>
            </p:nvSpPr>
            <p:spPr bwMode="auto">
              <a:xfrm>
                <a:off x="1980" y="14581"/>
                <a:ext cx="3168" cy="0"/>
              </a:xfrm>
              <a:prstGeom prst="line">
                <a:avLst/>
              </a:prstGeom>
              <a:noFill/>
              <a:ln w="9525">
                <a:solidFill>
                  <a:schemeClr val="tx1"/>
                </a:solidFill>
                <a:round/>
                <a:headEnd/>
                <a:tailEnd/>
              </a:ln>
            </p:spPr>
            <p:txBody>
              <a:bodyPr anchor="ct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defRPr/>
                </a:pPr>
                <a:endParaRPr lang="en-US" b="1" cap="all">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8442" name="Line 34"/>
              <p:cNvSpPr>
                <a:spLocks noChangeShapeType="1"/>
              </p:cNvSpPr>
              <p:nvPr/>
            </p:nvSpPr>
            <p:spPr bwMode="auto">
              <a:xfrm flipV="1">
                <a:off x="1980" y="13860"/>
                <a:ext cx="0" cy="720"/>
              </a:xfrm>
              <a:prstGeom prst="line">
                <a:avLst/>
              </a:prstGeom>
              <a:noFill/>
              <a:ln w="9525">
                <a:solidFill>
                  <a:schemeClr val="tx1"/>
                </a:solidFill>
                <a:round/>
                <a:headEnd/>
                <a:tailEnd type="triangle" w="med" len="med"/>
              </a:ln>
            </p:spPr>
            <p:txBody>
              <a:bodyPr anchor="ct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defRPr/>
                </a:pPr>
                <a:endParaRPr lang="en-US" b="1" cap="all">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8443" name="Line 35"/>
              <p:cNvSpPr>
                <a:spLocks noChangeShapeType="1"/>
              </p:cNvSpPr>
              <p:nvPr/>
            </p:nvSpPr>
            <p:spPr bwMode="auto">
              <a:xfrm flipV="1">
                <a:off x="6481" y="12601"/>
                <a:ext cx="0" cy="1752"/>
              </a:xfrm>
              <a:prstGeom prst="line">
                <a:avLst/>
              </a:prstGeom>
              <a:noFill/>
              <a:ln w="9525">
                <a:solidFill>
                  <a:schemeClr val="tx1"/>
                </a:solidFill>
                <a:round/>
                <a:headEnd/>
                <a:tailEnd type="triangle" w="med" len="med"/>
              </a:ln>
            </p:spPr>
            <p:txBody>
              <a:bodyPr anchor="ct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defRPr/>
                </a:pPr>
                <a:endParaRPr lang="en-US" b="1" cap="all">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8444" name="Line 36"/>
              <p:cNvSpPr>
                <a:spLocks noChangeShapeType="1"/>
              </p:cNvSpPr>
              <p:nvPr/>
            </p:nvSpPr>
            <p:spPr bwMode="auto">
              <a:xfrm flipH="1">
                <a:off x="6840" y="12240"/>
                <a:ext cx="1385" cy="2"/>
              </a:xfrm>
              <a:prstGeom prst="line">
                <a:avLst/>
              </a:prstGeom>
              <a:noFill/>
              <a:ln w="9525">
                <a:solidFill>
                  <a:schemeClr val="tx1"/>
                </a:solidFill>
                <a:round/>
                <a:headEnd/>
                <a:tailEnd type="triangle" w="med" len="med"/>
              </a:ln>
            </p:spPr>
            <p:txBody>
              <a:bodyPr anchor="ct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defRPr/>
                </a:pPr>
                <a:endParaRPr lang="en-US" b="1" cap="all">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8445" name="Line 37"/>
              <p:cNvSpPr>
                <a:spLocks noChangeShapeType="1"/>
              </p:cNvSpPr>
              <p:nvPr/>
            </p:nvSpPr>
            <p:spPr bwMode="auto">
              <a:xfrm flipH="1">
                <a:off x="7379" y="14844"/>
                <a:ext cx="1585" cy="2"/>
              </a:xfrm>
              <a:prstGeom prst="line">
                <a:avLst/>
              </a:prstGeom>
              <a:noFill/>
              <a:ln w="9525">
                <a:solidFill>
                  <a:schemeClr val="tx1"/>
                </a:solidFill>
                <a:round/>
                <a:headEnd/>
                <a:tailEnd type="triangle" w="med" len="med"/>
              </a:ln>
            </p:spPr>
            <p:txBody>
              <a:bodyPr anchor="ct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defRPr/>
                </a:pPr>
                <a:endParaRPr lang="en-US" b="1" cap="all">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8446" name="Line 38"/>
              <p:cNvSpPr>
                <a:spLocks noChangeShapeType="1"/>
              </p:cNvSpPr>
              <p:nvPr/>
            </p:nvSpPr>
            <p:spPr bwMode="auto">
              <a:xfrm flipH="1">
                <a:off x="7379" y="14581"/>
                <a:ext cx="1585" cy="0"/>
              </a:xfrm>
              <a:prstGeom prst="line">
                <a:avLst/>
              </a:prstGeom>
              <a:noFill/>
              <a:ln w="9525">
                <a:solidFill>
                  <a:schemeClr val="tx1"/>
                </a:solidFill>
                <a:round/>
                <a:headEnd/>
                <a:tailEnd type="triangle" w="med" len="med"/>
              </a:ln>
            </p:spPr>
            <p:txBody>
              <a:bodyPr anchor="ct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defRPr/>
                </a:pPr>
                <a:endParaRPr lang="en-US" b="1" cap="all">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8447" name="Rectangle 39"/>
              <p:cNvSpPr>
                <a:spLocks noChangeArrowheads="1"/>
              </p:cNvSpPr>
              <p:nvPr/>
            </p:nvSpPr>
            <p:spPr bwMode="auto">
              <a:xfrm>
                <a:off x="780" y="13320"/>
                <a:ext cx="2160" cy="540"/>
              </a:xfrm>
              <a:prstGeom prst="rect">
                <a:avLst/>
              </a:prstGeom>
              <a:solidFill>
                <a:srgbClr val="FFFFFF"/>
              </a:solidFill>
              <a:ln w="9525">
                <a:solidFill>
                  <a:schemeClr val="tx1"/>
                </a:solidFill>
                <a:miter lim="800000"/>
                <a:headEnd/>
                <a:tailEnd/>
              </a:ln>
            </p:spPr>
            <p:txBody>
              <a:bodyPr anchor="ct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spcAft>
                    <a:spcPts val="1000"/>
                  </a:spcAft>
                  <a:defRPr/>
                </a:pPr>
                <a:r>
                  <a:rPr lang="en-US" sz="15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Calibri" pitchFamily="34" charset="0"/>
                  </a:rPr>
                  <a:t>Transmitter </a:t>
                </a:r>
                <a:r>
                  <a:rPr lang="en-US" sz="15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Corbel" pitchFamily="34" charset="0"/>
                  </a:rPr>
                  <a:t>Buffer</a:t>
                </a:r>
                <a:endParaRPr lang="en-US" sz="15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8448" name="Line 40"/>
              <p:cNvSpPr>
                <a:spLocks noChangeShapeType="1"/>
              </p:cNvSpPr>
              <p:nvPr/>
            </p:nvSpPr>
            <p:spPr bwMode="auto">
              <a:xfrm flipV="1">
                <a:off x="2940" y="13497"/>
                <a:ext cx="2152" cy="4"/>
              </a:xfrm>
              <a:prstGeom prst="line">
                <a:avLst/>
              </a:prstGeom>
              <a:noFill/>
              <a:ln w="9525">
                <a:solidFill>
                  <a:schemeClr val="tx1"/>
                </a:solidFill>
                <a:round/>
                <a:headEnd/>
                <a:tailEnd/>
              </a:ln>
            </p:spPr>
            <p:txBody>
              <a:bodyPr anchor="ct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defRPr/>
                </a:pPr>
                <a:endParaRPr lang="en-US" b="1" cap="all">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8449" name="Line 42"/>
              <p:cNvSpPr>
                <a:spLocks noChangeShapeType="1"/>
              </p:cNvSpPr>
              <p:nvPr/>
            </p:nvSpPr>
            <p:spPr bwMode="auto">
              <a:xfrm flipV="1">
                <a:off x="5666" y="12643"/>
                <a:ext cx="56" cy="1150"/>
              </a:xfrm>
              <a:prstGeom prst="line">
                <a:avLst/>
              </a:prstGeom>
              <a:noFill/>
              <a:ln w="9525">
                <a:solidFill>
                  <a:schemeClr val="tx1"/>
                </a:solidFill>
                <a:round/>
                <a:headEnd/>
                <a:tailEnd/>
              </a:ln>
            </p:spPr>
            <p:txBody>
              <a:bodyPr anchor="ct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defRPr/>
                </a:pPr>
                <a:endParaRPr lang="en-US" b="1" cap="all">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8450" name="Line 43"/>
              <p:cNvSpPr>
                <a:spLocks noChangeShapeType="1"/>
              </p:cNvSpPr>
              <p:nvPr/>
            </p:nvSpPr>
            <p:spPr bwMode="auto">
              <a:xfrm flipV="1">
                <a:off x="5379" y="12601"/>
                <a:ext cx="0" cy="539"/>
              </a:xfrm>
              <a:prstGeom prst="line">
                <a:avLst/>
              </a:prstGeom>
              <a:noFill/>
              <a:ln w="9525">
                <a:solidFill>
                  <a:schemeClr val="tx1"/>
                </a:solidFill>
                <a:round/>
                <a:headEnd/>
                <a:tailEnd type="triangle" w="med" len="med"/>
              </a:ln>
            </p:spPr>
            <p:txBody>
              <a:bodyPr anchor="ct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defRPr/>
                </a:pPr>
                <a:endParaRPr lang="en-US" b="1" cap="all">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grpSp>
        <p:sp>
          <p:nvSpPr>
            <p:cNvPr id="33799" name="Line 33"/>
            <p:cNvSpPr>
              <a:spLocks noChangeShapeType="1"/>
            </p:cNvSpPr>
            <p:nvPr/>
          </p:nvSpPr>
          <p:spPr bwMode="auto">
            <a:xfrm flipV="1">
              <a:off x="3124200" y="5288280"/>
              <a:ext cx="2362200" cy="45719"/>
            </a:xfrm>
            <a:prstGeom prst="line">
              <a:avLst/>
            </a:prstGeom>
            <a:noFill/>
            <a:ln w="9525">
              <a:solidFill>
                <a:schemeClr val="tx1"/>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609600"/>
            <a:ext cx="7772400" cy="5746750"/>
          </a:xfrm>
        </p:spPr>
        <p:txBody>
          <a:bodyPr>
            <a:normAutofit fontScale="92500" lnSpcReduction="10000"/>
          </a:bodyPr>
          <a:lstStyle/>
          <a:p>
            <a:pPr marL="411480" indent="-274320" fontAlgn="auto">
              <a:spcBef>
                <a:spcPts val="580"/>
              </a:spcBef>
              <a:spcAft>
                <a:spcPts val="0"/>
              </a:spcAft>
              <a:buFont typeface="Wingdings"/>
              <a:buChar char=""/>
              <a:defRPr/>
            </a:pPr>
            <a:r>
              <a:rPr lang="en-US" dirty="0" smtClean="0"/>
              <a:t>The MPU writes a byte in the buffer register. </a:t>
            </a:r>
          </a:p>
          <a:p>
            <a:pPr marL="411480" indent="-274320" fontAlgn="auto">
              <a:spcBef>
                <a:spcPts val="580"/>
              </a:spcBef>
              <a:spcAft>
                <a:spcPts val="0"/>
              </a:spcAft>
              <a:buFont typeface="Wingdings"/>
              <a:buChar char=""/>
              <a:defRPr/>
            </a:pPr>
            <a:endParaRPr lang="en-US" sz="1000" dirty="0" smtClean="0"/>
          </a:p>
          <a:p>
            <a:pPr marL="411480" indent="-274320" fontAlgn="auto">
              <a:spcBef>
                <a:spcPts val="580"/>
              </a:spcBef>
              <a:spcAft>
                <a:spcPts val="0"/>
              </a:spcAft>
              <a:buFont typeface="Wingdings"/>
              <a:buChar char=""/>
              <a:defRPr/>
            </a:pPr>
            <a:r>
              <a:rPr lang="en-US" dirty="0" smtClean="0"/>
              <a:t>Whenever the output register is empty; the contents of buffer register are transferred to output register. </a:t>
            </a:r>
          </a:p>
          <a:p>
            <a:pPr marL="411480" indent="-274320" fontAlgn="auto">
              <a:spcBef>
                <a:spcPts val="580"/>
              </a:spcBef>
              <a:spcAft>
                <a:spcPts val="0"/>
              </a:spcAft>
              <a:buFont typeface="Wingdings"/>
              <a:buChar char=""/>
              <a:defRPr/>
            </a:pPr>
            <a:endParaRPr lang="en-US" sz="1000" dirty="0" smtClean="0"/>
          </a:p>
          <a:p>
            <a:pPr marL="411480" indent="-274320" fontAlgn="auto">
              <a:spcBef>
                <a:spcPts val="580"/>
              </a:spcBef>
              <a:spcAft>
                <a:spcPts val="0"/>
              </a:spcAft>
              <a:buFont typeface="Wingdings"/>
              <a:buChar char=""/>
              <a:defRPr/>
            </a:pPr>
            <a:r>
              <a:rPr lang="en-US" dirty="0" smtClean="0"/>
              <a:t>Transmitter section consists of three output &amp; one input signals</a:t>
            </a:r>
          </a:p>
          <a:p>
            <a:pPr marL="740664" lvl="1" fontAlgn="auto">
              <a:spcBef>
                <a:spcPts val="370"/>
              </a:spcBef>
              <a:spcAft>
                <a:spcPts val="0"/>
              </a:spcAft>
              <a:buFont typeface="Wingdings"/>
              <a:buChar char=""/>
              <a:defRPr/>
            </a:pPr>
            <a:r>
              <a:rPr lang="en-US" dirty="0" err="1" smtClean="0">
                <a:solidFill>
                  <a:schemeClr val="accent1"/>
                </a:solidFill>
              </a:rPr>
              <a:t>TxD</a:t>
            </a:r>
            <a:r>
              <a:rPr lang="en-US" dirty="0" smtClean="0">
                <a:solidFill>
                  <a:schemeClr val="accent1"/>
                </a:solidFill>
              </a:rPr>
              <a:t> - Transmitted Data Output : </a:t>
            </a:r>
            <a:r>
              <a:rPr lang="en-US" dirty="0" smtClean="0"/>
              <a:t>Output signal to transmit the data to peripherals</a:t>
            </a:r>
          </a:p>
          <a:p>
            <a:pPr marL="740664" lvl="1" fontAlgn="auto">
              <a:spcBef>
                <a:spcPts val="370"/>
              </a:spcBef>
              <a:spcAft>
                <a:spcPts val="0"/>
              </a:spcAft>
              <a:buFont typeface="Wingdings"/>
              <a:buChar char=""/>
              <a:defRPr/>
            </a:pPr>
            <a:endParaRPr lang="en-US" sz="600" dirty="0" smtClean="0"/>
          </a:p>
          <a:p>
            <a:pPr marL="740664" lvl="1" fontAlgn="auto">
              <a:spcBef>
                <a:spcPts val="370"/>
              </a:spcBef>
              <a:spcAft>
                <a:spcPts val="0"/>
              </a:spcAft>
              <a:buFont typeface="Wingdings"/>
              <a:buChar char=""/>
              <a:defRPr/>
            </a:pPr>
            <a:r>
              <a:rPr lang="en-US" dirty="0" err="1" smtClean="0">
                <a:solidFill>
                  <a:schemeClr val="accent1"/>
                </a:solidFill>
              </a:rPr>
              <a:t>TxC</a:t>
            </a:r>
            <a:r>
              <a:rPr lang="en-US" dirty="0" smtClean="0">
                <a:solidFill>
                  <a:schemeClr val="accent1"/>
                </a:solidFill>
              </a:rPr>
              <a:t>  - Transmitter Clock Input : </a:t>
            </a:r>
            <a:r>
              <a:rPr lang="en-US" dirty="0" smtClean="0"/>
              <a:t>Input signal, controls the rate of transmission.</a:t>
            </a:r>
          </a:p>
          <a:p>
            <a:pPr marL="740664" lvl="1" fontAlgn="auto">
              <a:spcBef>
                <a:spcPts val="370"/>
              </a:spcBef>
              <a:spcAft>
                <a:spcPts val="0"/>
              </a:spcAft>
              <a:buFont typeface="Wingdings"/>
              <a:buChar char=""/>
              <a:defRPr/>
            </a:pPr>
            <a:endParaRPr lang="en-US" sz="600" dirty="0" smtClean="0">
              <a:solidFill>
                <a:schemeClr val="accent1"/>
              </a:solidFill>
            </a:endParaRPr>
          </a:p>
          <a:p>
            <a:pPr marL="740664" lvl="1" fontAlgn="auto">
              <a:spcBef>
                <a:spcPts val="370"/>
              </a:spcBef>
              <a:spcAft>
                <a:spcPts val="0"/>
              </a:spcAft>
              <a:buFont typeface="Wingdings"/>
              <a:buChar char=""/>
              <a:defRPr/>
            </a:pPr>
            <a:r>
              <a:rPr lang="en-US" dirty="0" err="1" smtClean="0">
                <a:solidFill>
                  <a:schemeClr val="accent1"/>
                </a:solidFill>
              </a:rPr>
              <a:t>TxRDY</a:t>
            </a:r>
            <a:r>
              <a:rPr lang="en-US" dirty="0" smtClean="0">
                <a:solidFill>
                  <a:schemeClr val="accent1"/>
                </a:solidFill>
              </a:rPr>
              <a:t> - Transmitter Ready : </a:t>
            </a:r>
            <a:r>
              <a:rPr lang="en-US" dirty="0" smtClean="0"/>
              <a:t>Output signal, indicates the buffer register is empty and the USART is ready to accept the next data byte.</a:t>
            </a:r>
          </a:p>
          <a:p>
            <a:pPr marL="740664" lvl="1" fontAlgn="auto">
              <a:spcBef>
                <a:spcPts val="370"/>
              </a:spcBef>
              <a:spcAft>
                <a:spcPts val="0"/>
              </a:spcAft>
              <a:buFont typeface="Wingdings"/>
              <a:buChar char=""/>
              <a:defRPr/>
            </a:pPr>
            <a:endParaRPr lang="en-US" sz="600" dirty="0" smtClean="0">
              <a:solidFill>
                <a:schemeClr val="accent1"/>
              </a:solidFill>
            </a:endParaRPr>
          </a:p>
          <a:p>
            <a:pPr marL="740664" lvl="1" fontAlgn="auto">
              <a:spcBef>
                <a:spcPts val="370"/>
              </a:spcBef>
              <a:spcAft>
                <a:spcPts val="0"/>
              </a:spcAft>
              <a:buFont typeface="Wingdings"/>
              <a:buChar char=""/>
              <a:defRPr/>
            </a:pPr>
            <a:r>
              <a:rPr lang="en-US" dirty="0" err="1" smtClean="0">
                <a:solidFill>
                  <a:schemeClr val="accent1"/>
                </a:solidFill>
              </a:rPr>
              <a:t>TxE</a:t>
            </a:r>
            <a:r>
              <a:rPr lang="en-US" dirty="0" smtClean="0">
                <a:solidFill>
                  <a:schemeClr val="accent1"/>
                </a:solidFill>
              </a:rPr>
              <a:t> - Transmitter Empty </a:t>
            </a:r>
            <a:r>
              <a:rPr lang="en-US" dirty="0" smtClean="0"/>
              <a:t>: Output signal to indicate the output register is empty and the USART is ready to accept the next data byte.</a:t>
            </a:r>
          </a:p>
          <a:p>
            <a:pPr marL="411480" indent="-274320" fontAlgn="auto">
              <a:spcBef>
                <a:spcPts val="580"/>
              </a:spcBef>
              <a:spcAft>
                <a:spcPts val="0"/>
              </a:spcAft>
              <a:buFont typeface="Wingdings"/>
              <a:buChar char=""/>
              <a:defRPr/>
            </a:pPr>
            <a:endParaRPr lang="en-US" dirty="0"/>
          </a:p>
        </p:txBody>
      </p:sp>
      <p:cxnSp>
        <p:nvCxnSpPr>
          <p:cNvPr id="5" name="Straight Connector 4"/>
          <p:cNvCxnSpPr/>
          <p:nvPr/>
        </p:nvCxnSpPr>
        <p:spPr>
          <a:xfrm>
            <a:off x="1752600" y="3352800"/>
            <a:ext cx="381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b="1" smtClean="0">
                <a:solidFill>
                  <a:srgbClr val="002060"/>
                </a:solidFill>
              </a:rPr>
              <a:t>Serial Data Transfer schemes</a:t>
            </a:r>
          </a:p>
        </p:txBody>
      </p:sp>
      <p:sp>
        <p:nvSpPr>
          <p:cNvPr id="8195" name="Content Placeholder 2"/>
          <p:cNvSpPr>
            <a:spLocks noGrp="1"/>
          </p:cNvSpPr>
          <p:nvPr>
            <p:ph sz="quarter" idx="1"/>
          </p:nvPr>
        </p:nvSpPr>
        <p:spPr/>
        <p:txBody>
          <a:bodyPr/>
          <a:lstStyle/>
          <a:p>
            <a:r>
              <a:rPr lang="en-US" b="1" smtClean="0">
                <a:solidFill>
                  <a:srgbClr val="FF0000"/>
                </a:solidFill>
              </a:rPr>
              <a:t>Serial Data communication:-</a:t>
            </a:r>
          </a:p>
          <a:p>
            <a:r>
              <a:rPr lang="en-US" smtClean="0"/>
              <a:t>Data within micro computer is transferred in a parallel as it is a fastest way to transfer for data transfer over a long distances.</a:t>
            </a:r>
          </a:p>
          <a:p>
            <a:r>
              <a:rPr lang="en-US" smtClean="0"/>
              <a:t>How ever parallel data transfer requires many wires.</a:t>
            </a:r>
          </a:p>
          <a:p>
            <a:r>
              <a:rPr lang="en-US" smtClean="0"/>
              <a:t>i.E is data sent long distances source is converted to parallel from to serial form so that it can be sent on a single wire (or) pair of wires.</a:t>
            </a:r>
          </a:p>
          <a:p>
            <a:pPr>
              <a:buFont typeface="Wingdings 2" pitchFamily="18" charset="2"/>
              <a:buNone/>
            </a:pPr>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b="1" dirty="0" smtClean="0">
                <a:solidFill>
                  <a:schemeClr val="tx1"/>
                </a:solidFill>
              </a:rPr>
              <a:t>5. </a:t>
            </a:r>
            <a:r>
              <a:rPr lang="en-US" b="1" dirty="0" smtClean="0">
                <a:solidFill>
                  <a:schemeClr val="tx2">
                    <a:satMod val="200000"/>
                  </a:schemeClr>
                </a:solidFill>
              </a:rPr>
              <a:t>Receiver Section</a:t>
            </a:r>
            <a:r>
              <a:rPr lang="en-US" dirty="0" smtClean="0">
                <a:solidFill>
                  <a:schemeClr val="tx2">
                    <a:satMod val="200000"/>
                  </a:schemeClr>
                </a:solidFill>
              </a:rPr>
              <a:t/>
            </a:r>
            <a:br>
              <a:rPr lang="en-US" dirty="0" smtClean="0">
                <a:solidFill>
                  <a:schemeClr val="tx2">
                    <a:satMod val="200000"/>
                  </a:schemeClr>
                </a:solidFill>
              </a:rPr>
            </a:br>
            <a:endParaRPr lang="en-US" dirty="0">
              <a:solidFill>
                <a:schemeClr val="tx2">
                  <a:satMod val="200000"/>
                </a:schemeClr>
              </a:solidFill>
            </a:endParaRPr>
          </a:p>
        </p:txBody>
      </p:sp>
      <p:sp>
        <p:nvSpPr>
          <p:cNvPr id="3" name="Content Placeholder 2"/>
          <p:cNvSpPr>
            <a:spLocks noGrp="1"/>
          </p:cNvSpPr>
          <p:nvPr>
            <p:ph idx="1"/>
          </p:nvPr>
        </p:nvSpPr>
        <p:spPr>
          <a:xfrm>
            <a:off x="762000" y="1295400"/>
            <a:ext cx="7772400" cy="2101850"/>
          </a:xfrm>
        </p:spPr>
        <p:txBody>
          <a:bodyPr>
            <a:normAutofit lnSpcReduction="10000"/>
          </a:bodyPr>
          <a:lstStyle/>
          <a:p>
            <a:pPr marL="411480" indent="-274320" fontAlgn="auto">
              <a:spcBef>
                <a:spcPts val="580"/>
              </a:spcBef>
              <a:spcAft>
                <a:spcPts val="0"/>
              </a:spcAft>
              <a:buFont typeface="Wingdings"/>
              <a:buChar char=""/>
              <a:defRPr/>
            </a:pPr>
            <a:r>
              <a:rPr lang="en-US" dirty="0" smtClean="0"/>
              <a:t>Accepts serial data on the RxD pin and converts them to parallel data. </a:t>
            </a:r>
          </a:p>
          <a:p>
            <a:pPr marL="411480" indent="-274320" fontAlgn="auto">
              <a:spcBef>
                <a:spcPts val="580"/>
              </a:spcBef>
              <a:spcAft>
                <a:spcPts val="0"/>
              </a:spcAft>
              <a:buFont typeface="Wingdings"/>
              <a:buChar char=""/>
              <a:defRPr/>
            </a:pPr>
            <a:r>
              <a:rPr lang="en-US" dirty="0" smtClean="0"/>
              <a:t>Has two registers :</a:t>
            </a:r>
          </a:p>
          <a:p>
            <a:pPr marL="740664" lvl="1" fontAlgn="auto">
              <a:spcBef>
                <a:spcPts val="370"/>
              </a:spcBef>
              <a:spcAft>
                <a:spcPts val="0"/>
              </a:spcAft>
              <a:buFont typeface="Wingdings"/>
              <a:buChar char=""/>
              <a:defRPr/>
            </a:pPr>
            <a:r>
              <a:rPr lang="en-US" dirty="0" smtClean="0">
                <a:solidFill>
                  <a:srgbClr val="0070C0"/>
                </a:solidFill>
              </a:rPr>
              <a:t>Receiver input register </a:t>
            </a:r>
          </a:p>
          <a:p>
            <a:pPr marL="740664" lvl="1" fontAlgn="auto">
              <a:spcBef>
                <a:spcPts val="370"/>
              </a:spcBef>
              <a:spcAft>
                <a:spcPts val="0"/>
              </a:spcAft>
              <a:buFont typeface="Wingdings"/>
              <a:buChar char=""/>
              <a:defRPr/>
            </a:pPr>
            <a:r>
              <a:rPr lang="en-US" dirty="0" smtClean="0">
                <a:solidFill>
                  <a:srgbClr val="0070C0"/>
                </a:solidFill>
              </a:rPr>
              <a:t>Buffer register</a:t>
            </a:r>
          </a:p>
          <a:p>
            <a:pPr marL="411480" indent="-274320" fontAlgn="auto">
              <a:spcBef>
                <a:spcPts val="580"/>
              </a:spcBef>
              <a:spcAft>
                <a:spcPts val="0"/>
              </a:spcAft>
              <a:buFont typeface="Wingdings"/>
              <a:buChar char=""/>
              <a:defRPr/>
            </a:pPr>
            <a:endParaRPr lang="en-US" dirty="0"/>
          </a:p>
        </p:txBody>
      </p:sp>
      <p:grpSp>
        <p:nvGrpSpPr>
          <p:cNvPr id="35844" name="Group 2"/>
          <p:cNvGrpSpPr>
            <a:grpSpLocks/>
          </p:cNvGrpSpPr>
          <p:nvPr/>
        </p:nvGrpSpPr>
        <p:grpSpPr bwMode="auto">
          <a:xfrm>
            <a:off x="1676400" y="3657600"/>
            <a:ext cx="5905500" cy="2362200"/>
            <a:chOff x="2700" y="5013"/>
            <a:chExt cx="7200" cy="2880"/>
          </a:xfrm>
        </p:grpSpPr>
        <p:sp>
          <p:nvSpPr>
            <p:cNvPr id="35848" name="Rectangle 3"/>
            <p:cNvSpPr>
              <a:spLocks noChangeArrowheads="1"/>
            </p:cNvSpPr>
            <p:nvPr/>
          </p:nvSpPr>
          <p:spPr bwMode="auto">
            <a:xfrm>
              <a:off x="2700" y="6273"/>
              <a:ext cx="1800" cy="540"/>
            </a:xfrm>
            <a:prstGeom prst="rect">
              <a:avLst/>
            </a:prstGeom>
            <a:solidFill>
              <a:srgbClr val="FFFFFF"/>
            </a:solidFill>
            <a:ln w="9525">
              <a:solidFill>
                <a:schemeClr val="tx1"/>
              </a:solidFill>
              <a:miter lim="800000"/>
              <a:headEnd/>
              <a:tailEnd/>
            </a:ln>
          </p:spPr>
          <p:txBody>
            <a:bodyPr anchor="ctr"/>
            <a:lstStyle/>
            <a:p>
              <a:pPr algn="ctr">
                <a:spcAft>
                  <a:spcPts val="1000"/>
                </a:spcAft>
              </a:pPr>
              <a:r>
                <a:rPr lang="en-US" sz="1500" b="1">
                  <a:solidFill>
                    <a:srgbClr val="FF0000"/>
                  </a:solidFill>
                  <a:latin typeface="Calibri" pitchFamily="34" charset="0"/>
                </a:rPr>
                <a:t>Receive Buffer</a:t>
              </a:r>
              <a:endParaRPr lang="en-US" sz="1500" b="1">
                <a:solidFill>
                  <a:srgbClr val="FF0000"/>
                </a:solidFill>
              </a:endParaRPr>
            </a:p>
          </p:txBody>
        </p:sp>
        <p:sp>
          <p:nvSpPr>
            <p:cNvPr id="35849" name="Rectangle 4"/>
            <p:cNvSpPr>
              <a:spLocks noChangeArrowheads="1"/>
            </p:cNvSpPr>
            <p:nvPr/>
          </p:nvSpPr>
          <p:spPr bwMode="auto">
            <a:xfrm>
              <a:off x="6480" y="7353"/>
              <a:ext cx="1980" cy="540"/>
            </a:xfrm>
            <a:prstGeom prst="rect">
              <a:avLst/>
            </a:prstGeom>
            <a:solidFill>
              <a:srgbClr val="FFFFFF"/>
            </a:solidFill>
            <a:ln w="9525">
              <a:solidFill>
                <a:schemeClr val="tx1"/>
              </a:solidFill>
              <a:miter lim="800000"/>
              <a:headEnd/>
              <a:tailEnd/>
            </a:ln>
          </p:spPr>
          <p:txBody>
            <a:bodyPr anchor="ctr"/>
            <a:lstStyle/>
            <a:p>
              <a:pPr algn="ctr">
                <a:spcAft>
                  <a:spcPts val="1000"/>
                </a:spcAft>
              </a:pPr>
              <a:r>
                <a:rPr lang="en-US" sz="1500" b="1">
                  <a:solidFill>
                    <a:srgbClr val="FF0000"/>
                  </a:solidFill>
                  <a:latin typeface="Calibri" pitchFamily="34" charset="0"/>
                </a:rPr>
                <a:t>Receive control</a:t>
              </a:r>
              <a:endParaRPr lang="en-US" sz="1500" b="1">
                <a:solidFill>
                  <a:srgbClr val="FF0000"/>
                </a:solidFill>
              </a:endParaRPr>
            </a:p>
          </p:txBody>
        </p:sp>
        <p:sp>
          <p:nvSpPr>
            <p:cNvPr id="35850" name="Rectangle 5"/>
            <p:cNvSpPr>
              <a:spLocks noChangeArrowheads="1"/>
            </p:cNvSpPr>
            <p:nvPr/>
          </p:nvSpPr>
          <p:spPr bwMode="auto">
            <a:xfrm>
              <a:off x="6120" y="5013"/>
              <a:ext cx="1800" cy="540"/>
            </a:xfrm>
            <a:prstGeom prst="rect">
              <a:avLst/>
            </a:prstGeom>
            <a:solidFill>
              <a:srgbClr val="FFFFFF"/>
            </a:solidFill>
            <a:ln w="9525">
              <a:solidFill>
                <a:schemeClr val="tx1"/>
              </a:solidFill>
              <a:miter lim="800000"/>
              <a:headEnd/>
              <a:tailEnd/>
            </a:ln>
          </p:spPr>
          <p:txBody>
            <a:bodyPr anchor="ctr"/>
            <a:lstStyle/>
            <a:p>
              <a:pPr algn="ctr">
                <a:spcAft>
                  <a:spcPts val="1000"/>
                </a:spcAft>
              </a:pPr>
              <a:r>
                <a:rPr lang="en-US" sz="1500" b="1">
                  <a:solidFill>
                    <a:srgbClr val="FF0000"/>
                  </a:solidFill>
                  <a:latin typeface="Calibri" pitchFamily="34" charset="0"/>
                </a:rPr>
                <a:t>Input Register</a:t>
              </a:r>
              <a:endParaRPr lang="en-US" sz="1500" b="1">
                <a:solidFill>
                  <a:srgbClr val="FF0000"/>
                </a:solidFill>
              </a:endParaRPr>
            </a:p>
          </p:txBody>
        </p:sp>
        <p:sp>
          <p:nvSpPr>
            <p:cNvPr id="35851" name="Line 6"/>
            <p:cNvSpPr>
              <a:spLocks noChangeShapeType="1"/>
            </p:cNvSpPr>
            <p:nvPr/>
          </p:nvSpPr>
          <p:spPr bwMode="auto">
            <a:xfrm>
              <a:off x="3600" y="7486"/>
              <a:ext cx="2880" cy="0"/>
            </a:xfrm>
            <a:prstGeom prst="line">
              <a:avLst/>
            </a:prstGeom>
            <a:noFill/>
            <a:ln w="9525">
              <a:solidFill>
                <a:schemeClr val="tx1"/>
              </a:solidFill>
              <a:round/>
              <a:headEnd/>
              <a:tailEnd/>
            </a:ln>
          </p:spPr>
          <p:txBody>
            <a:bodyPr anchor="ctr"/>
            <a:lstStyle/>
            <a:p>
              <a:endParaRPr lang="en-US"/>
            </a:p>
          </p:txBody>
        </p:sp>
        <p:sp>
          <p:nvSpPr>
            <p:cNvPr id="35852" name="Line 7"/>
            <p:cNvSpPr>
              <a:spLocks noChangeShapeType="1"/>
            </p:cNvSpPr>
            <p:nvPr/>
          </p:nvSpPr>
          <p:spPr bwMode="auto">
            <a:xfrm flipV="1">
              <a:off x="3600" y="6813"/>
              <a:ext cx="0" cy="720"/>
            </a:xfrm>
            <a:prstGeom prst="line">
              <a:avLst/>
            </a:prstGeom>
            <a:noFill/>
            <a:ln w="9525">
              <a:solidFill>
                <a:schemeClr val="tx1"/>
              </a:solidFill>
              <a:round/>
              <a:headEnd/>
              <a:tailEnd type="triangle" w="med" len="med"/>
            </a:ln>
          </p:spPr>
          <p:txBody>
            <a:bodyPr anchor="ctr"/>
            <a:lstStyle/>
            <a:p>
              <a:endParaRPr lang="en-US"/>
            </a:p>
          </p:txBody>
        </p:sp>
        <p:sp>
          <p:nvSpPr>
            <p:cNvPr id="35853" name="Line 8"/>
            <p:cNvSpPr>
              <a:spLocks noChangeShapeType="1"/>
            </p:cNvSpPr>
            <p:nvPr/>
          </p:nvSpPr>
          <p:spPr bwMode="auto">
            <a:xfrm flipV="1">
              <a:off x="7560" y="5553"/>
              <a:ext cx="0" cy="1753"/>
            </a:xfrm>
            <a:prstGeom prst="line">
              <a:avLst/>
            </a:prstGeom>
            <a:noFill/>
            <a:ln w="9525">
              <a:solidFill>
                <a:schemeClr val="tx1"/>
              </a:solidFill>
              <a:round/>
              <a:headEnd/>
              <a:tailEnd type="triangle" w="med" len="med"/>
            </a:ln>
          </p:spPr>
          <p:txBody>
            <a:bodyPr anchor="ctr"/>
            <a:lstStyle/>
            <a:p>
              <a:endParaRPr lang="en-US"/>
            </a:p>
          </p:txBody>
        </p:sp>
        <p:sp>
          <p:nvSpPr>
            <p:cNvPr id="35854" name="AutoShape 9"/>
            <p:cNvSpPr>
              <a:spLocks noChangeArrowheads="1"/>
            </p:cNvSpPr>
            <p:nvPr/>
          </p:nvSpPr>
          <p:spPr bwMode="auto">
            <a:xfrm rot="-10485400">
              <a:off x="4500" y="5553"/>
              <a:ext cx="2873" cy="1586"/>
            </a:xfrm>
            <a:custGeom>
              <a:avLst/>
              <a:gdLst>
                <a:gd name="T0" fmla="*/ 268 w 21600"/>
                <a:gd name="T1" fmla="*/ 0 h 21600"/>
                <a:gd name="T2" fmla="*/ 268 w 21600"/>
                <a:gd name="T3" fmla="*/ 66 h 21600"/>
                <a:gd name="T4" fmla="*/ 57 w 21600"/>
                <a:gd name="T5" fmla="*/ 116 h 21600"/>
                <a:gd name="T6" fmla="*/ 382 w 21600"/>
                <a:gd name="T7" fmla="*/ 33 h 21600"/>
                <a:gd name="T8" fmla="*/ 17694720 60000 65536"/>
                <a:gd name="T9" fmla="*/ 5898240 60000 65536"/>
                <a:gd name="T10" fmla="*/ 5898240 60000 65536"/>
                <a:gd name="T11" fmla="*/ 0 60000 65536"/>
                <a:gd name="T12" fmla="*/ 12428 w 21600"/>
                <a:gd name="T13" fmla="*/ 2915 h 21600"/>
                <a:gd name="T14" fmla="*/ 18224 w 21600"/>
                <a:gd name="T15" fmla="*/ 9247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FFFF"/>
            </a:solidFill>
            <a:ln w="9525">
              <a:solidFill>
                <a:schemeClr val="tx1"/>
              </a:solidFill>
              <a:miter lim="800000"/>
              <a:headEnd/>
              <a:tailEnd/>
            </a:ln>
          </p:spPr>
          <p:txBody>
            <a:bodyPr anchor="ctr"/>
            <a:lstStyle/>
            <a:p>
              <a:endParaRPr lang="en-US">
                <a:latin typeface="Corbel" pitchFamily="34" charset="0"/>
              </a:endParaRPr>
            </a:p>
          </p:txBody>
        </p:sp>
        <p:sp>
          <p:nvSpPr>
            <p:cNvPr id="35855" name="Line 10"/>
            <p:cNvSpPr>
              <a:spLocks noChangeShapeType="1"/>
            </p:cNvSpPr>
            <p:nvPr/>
          </p:nvSpPr>
          <p:spPr bwMode="auto">
            <a:xfrm flipH="1">
              <a:off x="7920" y="5326"/>
              <a:ext cx="1260" cy="0"/>
            </a:xfrm>
            <a:prstGeom prst="line">
              <a:avLst/>
            </a:prstGeom>
            <a:noFill/>
            <a:ln w="9525">
              <a:solidFill>
                <a:schemeClr val="tx1"/>
              </a:solidFill>
              <a:round/>
              <a:headEnd/>
              <a:tailEnd type="triangle" w="med" len="med"/>
            </a:ln>
          </p:spPr>
          <p:txBody>
            <a:bodyPr anchor="ctr"/>
            <a:lstStyle/>
            <a:p>
              <a:endParaRPr lang="en-US"/>
            </a:p>
          </p:txBody>
        </p:sp>
        <p:sp>
          <p:nvSpPr>
            <p:cNvPr id="35856" name="Line 11"/>
            <p:cNvSpPr>
              <a:spLocks noChangeShapeType="1"/>
            </p:cNvSpPr>
            <p:nvPr/>
          </p:nvSpPr>
          <p:spPr bwMode="auto">
            <a:xfrm flipH="1">
              <a:off x="8460" y="7801"/>
              <a:ext cx="1440" cy="0"/>
            </a:xfrm>
            <a:prstGeom prst="line">
              <a:avLst/>
            </a:prstGeom>
            <a:noFill/>
            <a:ln w="9525">
              <a:solidFill>
                <a:schemeClr val="tx1"/>
              </a:solidFill>
              <a:round/>
              <a:headEnd/>
              <a:tailEnd type="triangle" w="med" len="med"/>
            </a:ln>
          </p:spPr>
          <p:txBody>
            <a:bodyPr anchor="ctr"/>
            <a:lstStyle/>
            <a:p>
              <a:endParaRPr lang="en-US"/>
            </a:p>
          </p:txBody>
        </p:sp>
        <p:sp>
          <p:nvSpPr>
            <p:cNvPr id="35857" name="Line 12"/>
            <p:cNvSpPr>
              <a:spLocks noChangeShapeType="1"/>
            </p:cNvSpPr>
            <p:nvPr/>
          </p:nvSpPr>
          <p:spPr bwMode="auto">
            <a:xfrm flipH="1">
              <a:off x="8460" y="7486"/>
              <a:ext cx="1440" cy="0"/>
            </a:xfrm>
            <a:prstGeom prst="line">
              <a:avLst/>
            </a:prstGeom>
            <a:noFill/>
            <a:ln w="9525">
              <a:solidFill>
                <a:schemeClr val="tx1"/>
              </a:solidFill>
              <a:round/>
              <a:headEnd/>
              <a:tailEnd type="triangle" w="med" len="med"/>
            </a:ln>
          </p:spPr>
          <p:txBody>
            <a:bodyPr anchor="ctr"/>
            <a:lstStyle/>
            <a:p>
              <a:endParaRPr lang="en-US"/>
            </a:p>
          </p:txBody>
        </p:sp>
      </p:grpSp>
      <p:sp>
        <p:nvSpPr>
          <p:cNvPr id="35845" name="Rectangle 15"/>
          <p:cNvSpPr>
            <a:spLocks noChangeArrowheads="1"/>
          </p:cNvSpPr>
          <p:nvPr/>
        </p:nvSpPr>
        <p:spPr bwMode="auto">
          <a:xfrm>
            <a:off x="7391400" y="5334000"/>
            <a:ext cx="777875" cy="323850"/>
          </a:xfrm>
          <a:prstGeom prst="rect">
            <a:avLst/>
          </a:prstGeom>
          <a:noFill/>
          <a:ln w="9525">
            <a:noFill/>
            <a:miter lim="800000"/>
            <a:headEnd/>
            <a:tailEnd/>
          </a:ln>
        </p:spPr>
        <p:txBody>
          <a:bodyPr wrap="none">
            <a:spAutoFit/>
          </a:bodyPr>
          <a:lstStyle/>
          <a:p>
            <a:r>
              <a:rPr lang="en-US" sz="1500" b="1">
                <a:latin typeface="Corbel" pitchFamily="34" charset="0"/>
              </a:rPr>
              <a:t>RxRDY</a:t>
            </a:r>
          </a:p>
        </p:txBody>
      </p:sp>
      <p:sp>
        <p:nvSpPr>
          <p:cNvPr id="35846" name="Rectangle 16"/>
          <p:cNvSpPr>
            <a:spLocks noChangeArrowheads="1"/>
          </p:cNvSpPr>
          <p:nvPr/>
        </p:nvSpPr>
        <p:spPr bwMode="auto">
          <a:xfrm>
            <a:off x="7543800" y="5791200"/>
            <a:ext cx="517525" cy="323850"/>
          </a:xfrm>
          <a:prstGeom prst="rect">
            <a:avLst/>
          </a:prstGeom>
          <a:noFill/>
          <a:ln w="9525">
            <a:noFill/>
            <a:miter lim="800000"/>
            <a:headEnd/>
            <a:tailEnd/>
          </a:ln>
        </p:spPr>
        <p:txBody>
          <a:bodyPr wrap="none">
            <a:spAutoFit/>
          </a:bodyPr>
          <a:lstStyle/>
          <a:p>
            <a:r>
              <a:rPr lang="en-US" sz="1500" b="1">
                <a:latin typeface="Corbel" pitchFamily="34" charset="0"/>
              </a:rPr>
              <a:t>RxC</a:t>
            </a:r>
          </a:p>
        </p:txBody>
      </p:sp>
      <p:sp>
        <p:nvSpPr>
          <p:cNvPr id="35847" name="Rectangle 17"/>
          <p:cNvSpPr>
            <a:spLocks noChangeArrowheads="1"/>
          </p:cNvSpPr>
          <p:nvPr/>
        </p:nvSpPr>
        <p:spPr bwMode="auto">
          <a:xfrm>
            <a:off x="6934200" y="3581400"/>
            <a:ext cx="579438" cy="323850"/>
          </a:xfrm>
          <a:prstGeom prst="rect">
            <a:avLst/>
          </a:prstGeom>
          <a:noFill/>
          <a:ln w="9525">
            <a:noFill/>
            <a:miter lim="800000"/>
            <a:headEnd/>
            <a:tailEnd/>
          </a:ln>
        </p:spPr>
        <p:txBody>
          <a:bodyPr wrap="none">
            <a:spAutoFit/>
          </a:bodyPr>
          <a:lstStyle/>
          <a:p>
            <a:r>
              <a:rPr lang="en-US" sz="1500" b="1" dirty="0">
                <a:latin typeface="Corbel" pitchFamily="34" charset="0"/>
              </a:rPr>
              <a:t> </a:t>
            </a:r>
            <a:r>
              <a:rPr lang="en-US" sz="1500" b="1" dirty="0" err="1">
                <a:latin typeface="Corbel" pitchFamily="34" charset="0"/>
              </a:rPr>
              <a:t>RxD</a:t>
            </a:r>
            <a:endParaRPr lang="en-US" sz="1500" b="1" dirty="0">
              <a:latin typeface="Corbe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534400" cy="6324600"/>
          </a:xfrm>
        </p:spPr>
        <p:txBody>
          <a:bodyPr>
            <a:normAutofit fontScale="85000" lnSpcReduction="10000"/>
          </a:bodyPr>
          <a:lstStyle/>
          <a:p>
            <a:pPr marL="411480" indent="-274320" fontAlgn="auto">
              <a:spcBef>
                <a:spcPts val="580"/>
              </a:spcBef>
              <a:spcAft>
                <a:spcPts val="0"/>
              </a:spcAft>
              <a:buFont typeface="Wingdings"/>
              <a:buChar char=""/>
              <a:defRPr/>
            </a:pPr>
            <a:r>
              <a:rPr lang="en-US" dirty="0" smtClean="0"/>
              <a:t>When RxD goes low, the control logic assumes it is a start bit, waits for half bit time, and samples the line again. If the line is still low, the input register accepts the following data, and loads it into buffer register at the rate determined by the receiver clock.</a:t>
            </a:r>
          </a:p>
          <a:p>
            <a:pPr marL="411480" indent="-274320" fontAlgn="auto">
              <a:spcBef>
                <a:spcPts val="580"/>
              </a:spcBef>
              <a:spcAft>
                <a:spcPts val="0"/>
              </a:spcAft>
              <a:buFont typeface="Wingdings"/>
              <a:buChar char=""/>
              <a:defRPr/>
            </a:pPr>
            <a:endParaRPr lang="en-US" sz="900" dirty="0" smtClean="0"/>
          </a:p>
          <a:p>
            <a:pPr marL="411480" indent="-274320" fontAlgn="auto">
              <a:spcBef>
                <a:spcPts val="580"/>
              </a:spcBef>
              <a:spcAft>
                <a:spcPts val="0"/>
              </a:spcAft>
              <a:buFont typeface="Wingdings"/>
              <a:buChar char=""/>
              <a:defRPr/>
            </a:pPr>
            <a:r>
              <a:rPr lang="en-US" dirty="0" err="1" smtClean="0">
                <a:solidFill>
                  <a:srgbClr val="C00000"/>
                </a:solidFill>
              </a:rPr>
              <a:t>RxRDY</a:t>
            </a:r>
            <a:r>
              <a:rPr lang="en-US" dirty="0" smtClean="0">
                <a:solidFill>
                  <a:srgbClr val="C00000"/>
                </a:solidFill>
              </a:rPr>
              <a:t> - Receiver Ready Output: </a:t>
            </a:r>
            <a:r>
              <a:rPr lang="en-US" dirty="0" smtClean="0"/>
              <a:t>Output signal, goes high when the USART has a character in the buffer register &amp; is ready to transfer it to the MPU. </a:t>
            </a:r>
          </a:p>
          <a:p>
            <a:pPr marL="411480" indent="-274320" fontAlgn="auto">
              <a:spcBef>
                <a:spcPts val="580"/>
              </a:spcBef>
              <a:spcAft>
                <a:spcPts val="0"/>
              </a:spcAft>
              <a:buFont typeface="Wingdings"/>
              <a:buChar char=""/>
              <a:defRPr/>
            </a:pPr>
            <a:endParaRPr lang="en-US" sz="900" dirty="0" smtClean="0"/>
          </a:p>
          <a:p>
            <a:pPr marL="411480" indent="-274320" fontAlgn="auto">
              <a:spcBef>
                <a:spcPts val="580"/>
              </a:spcBef>
              <a:spcAft>
                <a:spcPts val="0"/>
              </a:spcAft>
              <a:buFont typeface="Wingdings"/>
              <a:buChar char=""/>
              <a:defRPr/>
            </a:pPr>
            <a:r>
              <a:rPr lang="en-US" dirty="0" smtClean="0">
                <a:solidFill>
                  <a:srgbClr val="C00000"/>
                </a:solidFill>
              </a:rPr>
              <a:t>RxD - Receive Data Input : </a:t>
            </a:r>
            <a:r>
              <a:rPr lang="en-US" dirty="0" smtClean="0"/>
              <a:t>Bits are received serially on this line &amp; converted into a parallel byte in the receiver input register.</a:t>
            </a:r>
          </a:p>
          <a:p>
            <a:pPr marL="411480" indent="-274320" fontAlgn="auto">
              <a:spcBef>
                <a:spcPts val="580"/>
              </a:spcBef>
              <a:spcAft>
                <a:spcPts val="0"/>
              </a:spcAft>
              <a:buFont typeface="Wingdings"/>
              <a:buChar char=""/>
              <a:defRPr/>
            </a:pPr>
            <a:endParaRPr lang="en-US" sz="900" dirty="0" smtClean="0"/>
          </a:p>
          <a:p>
            <a:pPr marL="411480" indent="-274320" fontAlgn="auto">
              <a:spcBef>
                <a:spcPts val="580"/>
              </a:spcBef>
              <a:spcAft>
                <a:spcPts val="0"/>
              </a:spcAft>
              <a:buFont typeface="Wingdings"/>
              <a:buChar char=""/>
              <a:defRPr/>
            </a:pPr>
            <a:r>
              <a:rPr lang="en-US" dirty="0" err="1" smtClean="0">
                <a:solidFill>
                  <a:srgbClr val="C00000"/>
                </a:solidFill>
              </a:rPr>
              <a:t>RxC</a:t>
            </a:r>
            <a:r>
              <a:rPr lang="en-US" dirty="0" smtClean="0">
                <a:solidFill>
                  <a:srgbClr val="C00000"/>
                </a:solidFill>
              </a:rPr>
              <a:t> - Receiver Clock Input : </a:t>
            </a:r>
            <a:r>
              <a:rPr lang="en-US" dirty="0" smtClean="0"/>
              <a:t>Clock signal that controls the rate at which bits are received by the USART. </a:t>
            </a:r>
          </a:p>
          <a:p>
            <a:pPr marL="411480" indent="-274320" fontAlgn="auto">
              <a:spcBef>
                <a:spcPts val="580"/>
              </a:spcBef>
              <a:spcAft>
                <a:spcPts val="0"/>
              </a:spcAft>
              <a:buFont typeface="Wingdings"/>
              <a:buChar char=""/>
              <a:defRPr/>
            </a:pPr>
            <a:r>
              <a:rPr lang="en-US" dirty="0" smtClean="0"/>
              <a:t> </a:t>
            </a:r>
            <a:r>
              <a:rPr lang="en-US" dirty="0" err="1" smtClean="0">
                <a:solidFill>
                  <a:srgbClr val="C00000"/>
                </a:solidFill>
              </a:rPr>
              <a:t>syndet</a:t>
            </a:r>
            <a:r>
              <a:rPr lang="en-US" dirty="0" smtClean="0">
                <a:solidFill>
                  <a:srgbClr val="C00000"/>
                </a:solidFill>
              </a:rPr>
              <a:t>/BD :-</a:t>
            </a:r>
            <a:r>
              <a:rPr lang="en-US" dirty="0" smtClean="0">
                <a:solidFill>
                  <a:schemeClr val="accent1">
                    <a:lumMod val="75000"/>
                  </a:schemeClr>
                </a:solidFill>
              </a:rPr>
              <a:t> sync detect/Break detect </a:t>
            </a:r>
            <a:r>
              <a:rPr lang="en-US" dirty="0" smtClean="0"/>
              <a:t>: it has 2 users when the device is operating in asynchronous mode this goes high.</a:t>
            </a:r>
          </a:p>
          <a:p>
            <a:pPr marL="411480" indent="-274320" fontAlgn="auto">
              <a:spcBef>
                <a:spcPts val="580"/>
              </a:spcBef>
              <a:spcAft>
                <a:spcPts val="0"/>
              </a:spcAft>
              <a:buFont typeface="Wingdings"/>
              <a:buChar char=""/>
              <a:defRPr/>
            </a:pPr>
            <a:r>
              <a:rPr lang="en-US" dirty="0" smtClean="0"/>
              <a:t>If serial data input line RxD stays low for more than 2-characters times. The signal then indicates on intentional break in data transmission (or) a break in signal line .</a:t>
            </a:r>
          </a:p>
          <a:p>
            <a:pPr marL="411480" indent="-274320" fontAlgn="auto">
              <a:spcBef>
                <a:spcPts val="580"/>
              </a:spcBef>
              <a:spcAft>
                <a:spcPts val="0"/>
              </a:spcAft>
              <a:buFont typeface="Wingdings"/>
              <a:buChar char=""/>
              <a:defRPr/>
            </a:pPr>
            <a:r>
              <a:rPr lang="en-US" dirty="0" smtClean="0"/>
              <a:t>When programmed for synchronous data transmission this pin will go high.</a:t>
            </a:r>
            <a:endParaRPr lang="en-US" dirty="0"/>
          </a:p>
        </p:txBody>
      </p:sp>
      <p:cxnSp>
        <p:nvCxnSpPr>
          <p:cNvPr id="5" name="Straight Connector 4"/>
          <p:cNvCxnSpPr/>
          <p:nvPr/>
        </p:nvCxnSpPr>
        <p:spPr>
          <a:xfrm>
            <a:off x="914400" y="3429000"/>
            <a:ext cx="5334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t>Initializing of 8251</a:t>
            </a:r>
          </a:p>
        </p:txBody>
      </p:sp>
      <p:sp>
        <p:nvSpPr>
          <p:cNvPr id="37891" name="Content Placeholder 2"/>
          <p:cNvSpPr>
            <a:spLocks noGrp="1"/>
          </p:cNvSpPr>
          <p:nvPr>
            <p:ph sz="quarter" idx="1"/>
          </p:nvPr>
        </p:nvSpPr>
        <p:spPr/>
        <p:txBody>
          <a:bodyPr/>
          <a:lstStyle/>
          <a:p>
            <a:r>
              <a:rPr lang="en-US" smtClean="0"/>
              <a:t>To initialize 8251 must send a mode word &amp; command word to control register address for the device .</a:t>
            </a:r>
          </a:p>
          <a:p>
            <a:endParaRPr lang="en-US" smtClean="0"/>
          </a:p>
          <a:p>
            <a:r>
              <a:rPr lang="en-US" smtClean="0"/>
              <a:t>The status word provides the information concerning register status and transmission errors and this word is read from control reg address.</a:t>
            </a:r>
          </a:p>
          <a:p>
            <a:endParaRPr lang="en-US" smtClean="0"/>
          </a:p>
          <a:p>
            <a:endParaRPr lang="en-US" smtClean="0"/>
          </a:p>
        </p:txBody>
      </p:sp>
      <p:sp>
        <p:nvSpPr>
          <p:cNvPr id="5" name="Rectangle 4"/>
          <p:cNvSpPr/>
          <p:nvPr/>
        </p:nvSpPr>
        <p:spPr>
          <a:xfrm>
            <a:off x="1295400" y="4800600"/>
            <a:ext cx="1905000" cy="707886"/>
          </a:xfrm>
          <a:prstGeom prst="rect">
            <a:avLst/>
          </a:prstGeom>
        </p:spPr>
        <p:txBody>
          <a:bodyPr>
            <a:spAutoFit/>
          </a:bodyPr>
          <a:lstStyle/>
          <a:p>
            <a:pPr>
              <a:defRPr/>
            </a:pPr>
            <a:r>
              <a:rPr lang="en-US" sz="2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Control word </a:t>
            </a:r>
          </a:p>
        </p:txBody>
      </p:sp>
      <p:sp>
        <p:nvSpPr>
          <p:cNvPr id="9" name="Rectangle 8"/>
          <p:cNvSpPr/>
          <p:nvPr/>
        </p:nvSpPr>
        <p:spPr>
          <a:xfrm>
            <a:off x="4495800" y="4038600"/>
            <a:ext cx="1905000" cy="400110"/>
          </a:xfrm>
          <a:prstGeom prst="rect">
            <a:avLst/>
          </a:prstGeom>
        </p:spPr>
        <p:txBody>
          <a:bodyPr>
            <a:spAutoFit/>
          </a:bodyPr>
          <a:lstStyle/>
          <a:p>
            <a:pPr>
              <a:defRPr/>
            </a:pPr>
            <a:r>
              <a:rPr lang="en-US" sz="2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Mode  word </a:t>
            </a:r>
          </a:p>
        </p:txBody>
      </p:sp>
      <p:sp>
        <p:nvSpPr>
          <p:cNvPr id="10" name="Rectangle 9"/>
          <p:cNvSpPr/>
          <p:nvPr/>
        </p:nvSpPr>
        <p:spPr>
          <a:xfrm>
            <a:off x="4800600" y="5638800"/>
            <a:ext cx="1905000" cy="707886"/>
          </a:xfrm>
          <a:prstGeom prst="rect">
            <a:avLst/>
          </a:prstGeom>
        </p:spPr>
        <p:txBody>
          <a:bodyPr>
            <a:spAutoFit/>
          </a:bodyPr>
          <a:lstStyle/>
          <a:p>
            <a:pPr>
              <a:defRPr/>
            </a:pPr>
            <a:r>
              <a:rPr lang="en-US" sz="2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command word </a:t>
            </a:r>
          </a:p>
        </p:txBody>
      </p:sp>
      <p:grpSp>
        <p:nvGrpSpPr>
          <p:cNvPr id="37895" name="Group 18"/>
          <p:cNvGrpSpPr>
            <a:grpSpLocks/>
          </p:cNvGrpSpPr>
          <p:nvPr/>
        </p:nvGrpSpPr>
        <p:grpSpPr bwMode="auto">
          <a:xfrm>
            <a:off x="2667000" y="4648200"/>
            <a:ext cx="2057400" cy="1219200"/>
            <a:chOff x="2667000" y="4648200"/>
            <a:chExt cx="2057400" cy="1219200"/>
          </a:xfrm>
        </p:grpSpPr>
        <p:cxnSp>
          <p:nvCxnSpPr>
            <p:cNvPr id="7" name="Straight Arrow Connector 6"/>
            <p:cNvCxnSpPr/>
            <p:nvPr/>
          </p:nvCxnSpPr>
          <p:spPr>
            <a:xfrm flipV="1">
              <a:off x="2743200" y="4648200"/>
              <a:ext cx="1676400" cy="609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2667000" y="5257800"/>
              <a:ext cx="2057400" cy="609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2209800"/>
            <a:ext cx="2762295" cy="369332"/>
          </a:xfrm>
          <a:prstGeom prst="rect">
            <a:avLst/>
          </a:prstGeom>
        </p:spPr>
        <p:txBody>
          <a:bodyPr wrap="none">
            <a:spAutoFit/>
          </a:bodyPr>
          <a:lstStyle/>
          <a:p>
            <a:pPr>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synchronous Mode</a:t>
            </a:r>
            <a:endParaRPr lang="en-US" b="1" dirty="0"/>
          </a:p>
        </p:txBody>
      </p:sp>
      <p:sp>
        <p:nvSpPr>
          <p:cNvPr id="38915" name="Rectangle 4"/>
          <p:cNvSpPr>
            <a:spLocks noChangeArrowheads="1"/>
          </p:cNvSpPr>
          <p:nvPr/>
        </p:nvSpPr>
        <p:spPr bwMode="auto">
          <a:xfrm>
            <a:off x="5181600" y="1371600"/>
            <a:ext cx="2005013" cy="369888"/>
          </a:xfrm>
          <a:prstGeom prst="rect">
            <a:avLst/>
          </a:prstGeom>
          <a:noFill/>
          <a:ln w="9525">
            <a:noFill/>
            <a:miter lim="800000"/>
            <a:headEnd/>
            <a:tailEnd/>
          </a:ln>
        </p:spPr>
        <p:txBody>
          <a:bodyPr wrap="none">
            <a:spAutoFit/>
          </a:bodyPr>
          <a:lstStyle/>
          <a:p>
            <a:r>
              <a:rPr lang="en-US" b="1"/>
              <a:t>TRANSMISSION </a:t>
            </a:r>
          </a:p>
        </p:txBody>
      </p:sp>
      <p:sp>
        <p:nvSpPr>
          <p:cNvPr id="38916" name="Rectangle 5"/>
          <p:cNvSpPr>
            <a:spLocks noChangeArrowheads="1"/>
          </p:cNvSpPr>
          <p:nvPr/>
        </p:nvSpPr>
        <p:spPr bwMode="auto">
          <a:xfrm>
            <a:off x="5562600" y="2743200"/>
            <a:ext cx="1428750" cy="369888"/>
          </a:xfrm>
          <a:prstGeom prst="rect">
            <a:avLst/>
          </a:prstGeom>
          <a:noFill/>
          <a:ln w="9525">
            <a:noFill/>
            <a:miter lim="800000"/>
            <a:headEnd/>
            <a:tailEnd/>
          </a:ln>
        </p:spPr>
        <p:txBody>
          <a:bodyPr wrap="none">
            <a:spAutoFit/>
          </a:bodyPr>
          <a:lstStyle/>
          <a:p>
            <a:r>
              <a:rPr lang="en-US" b="1"/>
              <a:t>RECEIVER </a:t>
            </a:r>
          </a:p>
        </p:txBody>
      </p:sp>
      <p:grpSp>
        <p:nvGrpSpPr>
          <p:cNvPr id="38917" name="Group 6"/>
          <p:cNvGrpSpPr>
            <a:grpSpLocks/>
          </p:cNvGrpSpPr>
          <p:nvPr/>
        </p:nvGrpSpPr>
        <p:grpSpPr bwMode="auto">
          <a:xfrm>
            <a:off x="3429000" y="1752600"/>
            <a:ext cx="2057400" cy="1219200"/>
            <a:chOff x="2667000" y="4648200"/>
            <a:chExt cx="2057400" cy="1219200"/>
          </a:xfrm>
        </p:grpSpPr>
        <p:cxnSp>
          <p:nvCxnSpPr>
            <p:cNvPr id="8" name="Straight Arrow Connector 7"/>
            <p:cNvCxnSpPr/>
            <p:nvPr/>
          </p:nvCxnSpPr>
          <p:spPr>
            <a:xfrm flipV="1">
              <a:off x="2743200" y="4648200"/>
              <a:ext cx="1676400" cy="609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a:off x="2667000" y="5257800"/>
              <a:ext cx="2057400" cy="609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0" name="Rectangle 9"/>
          <p:cNvSpPr/>
          <p:nvPr/>
        </p:nvSpPr>
        <p:spPr>
          <a:xfrm>
            <a:off x="762000" y="4583668"/>
            <a:ext cx="2929007" cy="369332"/>
          </a:xfrm>
          <a:prstGeom prst="rect">
            <a:avLst/>
          </a:prstGeom>
        </p:spPr>
        <p:txBody>
          <a:bodyPr wrap="none">
            <a:spAutoFit/>
          </a:bodyPr>
          <a:lstStyle/>
          <a:p>
            <a:pPr>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Asynchronous Mode</a:t>
            </a:r>
            <a:endParaRPr lang="en-US" b="1" dirty="0"/>
          </a:p>
        </p:txBody>
      </p:sp>
      <p:sp>
        <p:nvSpPr>
          <p:cNvPr id="38919" name="Rectangle 10"/>
          <p:cNvSpPr>
            <a:spLocks noChangeArrowheads="1"/>
          </p:cNvSpPr>
          <p:nvPr/>
        </p:nvSpPr>
        <p:spPr bwMode="auto">
          <a:xfrm>
            <a:off x="5334000" y="3744913"/>
            <a:ext cx="2005013" cy="369887"/>
          </a:xfrm>
          <a:prstGeom prst="rect">
            <a:avLst/>
          </a:prstGeom>
          <a:noFill/>
          <a:ln w="9525">
            <a:noFill/>
            <a:miter lim="800000"/>
            <a:headEnd/>
            <a:tailEnd/>
          </a:ln>
        </p:spPr>
        <p:txBody>
          <a:bodyPr wrap="none">
            <a:spAutoFit/>
          </a:bodyPr>
          <a:lstStyle/>
          <a:p>
            <a:r>
              <a:rPr lang="en-US" b="1"/>
              <a:t>TRANSMISSION </a:t>
            </a:r>
          </a:p>
        </p:txBody>
      </p:sp>
      <p:sp>
        <p:nvSpPr>
          <p:cNvPr id="38920" name="Rectangle 11"/>
          <p:cNvSpPr>
            <a:spLocks noChangeArrowheads="1"/>
          </p:cNvSpPr>
          <p:nvPr/>
        </p:nvSpPr>
        <p:spPr bwMode="auto">
          <a:xfrm>
            <a:off x="5715000" y="5116513"/>
            <a:ext cx="1428750" cy="369887"/>
          </a:xfrm>
          <a:prstGeom prst="rect">
            <a:avLst/>
          </a:prstGeom>
          <a:noFill/>
          <a:ln w="9525">
            <a:noFill/>
            <a:miter lim="800000"/>
            <a:headEnd/>
            <a:tailEnd/>
          </a:ln>
        </p:spPr>
        <p:txBody>
          <a:bodyPr wrap="none">
            <a:spAutoFit/>
          </a:bodyPr>
          <a:lstStyle/>
          <a:p>
            <a:r>
              <a:rPr lang="en-US" b="1"/>
              <a:t>RECEIVER </a:t>
            </a:r>
          </a:p>
        </p:txBody>
      </p:sp>
      <p:grpSp>
        <p:nvGrpSpPr>
          <p:cNvPr id="38921" name="Group 12"/>
          <p:cNvGrpSpPr>
            <a:grpSpLocks/>
          </p:cNvGrpSpPr>
          <p:nvPr/>
        </p:nvGrpSpPr>
        <p:grpSpPr bwMode="auto">
          <a:xfrm>
            <a:off x="3581400" y="4125913"/>
            <a:ext cx="2057400" cy="1219200"/>
            <a:chOff x="2667000" y="4648200"/>
            <a:chExt cx="2057400" cy="1219200"/>
          </a:xfrm>
        </p:grpSpPr>
        <p:cxnSp>
          <p:nvCxnSpPr>
            <p:cNvPr id="14" name="Straight Arrow Connector 13"/>
            <p:cNvCxnSpPr/>
            <p:nvPr/>
          </p:nvCxnSpPr>
          <p:spPr>
            <a:xfrm flipV="1">
              <a:off x="2743200" y="4648200"/>
              <a:ext cx="1676400" cy="609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2667000" y="5257800"/>
              <a:ext cx="2057400" cy="609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228600"/>
            <a:ext cx="7772400" cy="369332"/>
          </a:xfrm>
          <a:prstGeom prst="rect">
            <a:avLst/>
          </a:prstGeom>
        </p:spPr>
        <p:txBody>
          <a:bodyPr>
            <a:spAutoFit/>
          </a:bodyPr>
          <a:lstStyle/>
          <a:p>
            <a:pPr>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Asynchronous Mode</a:t>
            </a:r>
            <a:endParaRPr lang="en-US" dirty="0"/>
          </a:p>
        </p:txBody>
      </p:sp>
      <p:graphicFrame>
        <p:nvGraphicFramePr>
          <p:cNvPr id="5" name="Table 4"/>
          <p:cNvGraphicFramePr>
            <a:graphicFrameLocks noGrp="1"/>
          </p:cNvGraphicFramePr>
          <p:nvPr/>
        </p:nvGraphicFramePr>
        <p:xfrm>
          <a:off x="838200" y="1371600"/>
          <a:ext cx="7696200" cy="370840"/>
        </p:xfrm>
        <a:graphic>
          <a:graphicData uri="http://schemas.openxmlformats.org/drawingml/2006/table">
            <a:tbl>
              <a:tblPr firstRow="1" bandRow="1">
                <a:tableStyleId>{BC89EF96-8CEA-46FF-86C4-4CE0E7609802}</a:tableStyleId>
              </a:tblPr>
              <a:tblGrid>
                <a:gridCol w="962025"/>
                <a:gridCol w="962025"/>
                <a:gridCol w="962025"/>
                <a:gridCol w="962025"/>
                <a:gridCol w="962025"/>
                <a:gridCol w="962025"/>
                <a:gridCol w="962025"/>
                <a:gridCol w="962025"/>
              </a:tblGrid>
              <a:tr h="370840">
                <a:tc>
                  <a:txBody>
                    <a:bodyPr/>
                    <a:lstStyle/>
                    <a:p>
                      <a:pPr algn="ctr"/>
                      <a:r>
                        <a:rPr lang="en-US" dirty="0" smtClean="0"/>
                        <a:t>S2</a:t>
                      </a:r>
                      <a:endParaRPr lang="en-US" dirty="0"/>
                    </a:p>
                  </a:txBody>
                  <a:tcPr/>
                </a:tc>
                <a:tc>
                  <a:txBody>
                    <a:bodyPr/>
                    <a:lstStyle/>
                    <a:p>
                      <a:pPr algn="ctr"/>
                      <a:r>
                        <a:rPr lang="en-US" dirty="0" smtClean="0"/>
                        <a:t>S1</a:t>
                      </a:r>
                      <a:endParaRPr lang="en-US" dirty="0"/>
                    </a:p>
                  </a:txBody>
                  <a:tcPr/>
                </a:tc>
                <a:tc>
                  <a:txBody>
                    <a:bodyPr/>
                    <a:lstStyle/>
                    <a:p>
                      <a:pPr algn="ctr"/>
                      <a:r>
                        <a:rPr lang="en-US" dirty="0" smtClean="0"/>
                        <a:t>EP</a:t>
                      </a:r>
                      <a:endParaRPr lang="en-US" dirty="0"/>
                    </a:p>
                  </a:txBody>
                  <a:tcPr/>
                </a:tc>
                <a:tc>
                  <a:txBody>
                    <a:bodyPr/>
                    <a:lstStyle/>
                    <a:p>
                      <a:pPr algn="ctr"/>
                      <a:r>
                        <a:rPr lang="en-US" dirty="0" smtClean="0"/>
                        <a:t>PEN</a:t>
                      </a:r>
                      <a:endParaRPr lang="en-US" dirty="0"/>
                    </a:p>
                  </a:txBody>
                  <a:tcPr/>
                </a:tc>
                <a:tc>
                  <a:txBody>
                    <a:bodyPr/>
                    <a:lstStyle/>
                    <a:p>
                      <a:pPr algn="ctr"/>
                      <a:r>
                        <a:rPr lang="en-US" dirty="0" smtClean="0"/>
                        <a:t>L2</a:t>
                      </a:r>
                      <a:endParaRPr lang="en-US" dirty="0"/>
                    </a:p>
                  </a:txBody>
                  <a:tcPr/>
                </a:tc>
                <a:tc>
                  <a:txBody>
                    <a:bodyPr/>
                    <a:lstStyle/>
                    <a:p>
                      <a:pPr algn="ctr"/>
                      <a:r>
                        <a:rPr lang="en-US" dirty="0" smtClean="0"/>
                        <a:t>L1</a:t>
                      </a:r>
                      <a:endParaRPr lang="en-US" dirty="0"/>
                    </a:p>
                  </a:txBody>
                  <a:tcPr/>
                </a:tc>
                <a:tc>
                  <a:txBody>
                    <a:bodyPr/>
                    <a:lstStyle/>
                    <a:p>
                      <a:pPr algn="ctr"/>
                      <a:r>
                        <a:rPr lang="en-US" dirty="0" smtClean="0"/>
                        <a:t>B2</a:t>
                      </a:r>
                      <a:endParaRPr lang="en-US" dirty="0"/>
                    </a:p>
                  </a:txBody>
                  <a:tcPr/>
                </a:tc>
                <a:tc>
                  <a:txBody>
                    <a:bodyPr/>
                    <a:lstStyle/>
                    <a:p>
                      <a:pPr algn="ctr"/>
                      <a:r>
                        <a:rPr lang="en-US" dirty="0" smtClean="0"/>
                        <a:t>B1</a:t>
                      </a:r>
                      <a:endParaRPr lang="en-US" dirty="0"/>
                    </a:p>
                  </a:txBody>
                  <a:tcPr/>
                </a:tc>
              </a:tr>
            </a:tbl>
          </a:graphicData>
        </a:graphic>
      </p:graphicFrame>
      <p:graphicFrame>
        <p:nvGraphicFramePr>
          <p:cNvPr id="7" name="Table 6"/>
          <p:cNvGraphicFramePr>
            <a:graphicFrameLocks noGrp="1"/>
          </p:cNvGraphicFramePr>
          <p:nvPr/>
        </p:nvGraphicFramePr>
        <p:xfrm>
          <a:off x="1143000" y="838200"/>
          <a:ext cx="7315200" cy="370840"/>
        </p:xfrm>
        <a:graphic>
          <a:graphicData uri="http://schemas.openxmlformats.org/drawingml/2006/table">
            <a:tbl>
              <a:tblPr firstRow="1" bandRow="1">
                <a:tableStyleId>{5C22544A-7EE6-4342-B048-85BDC9FD1C3A}</a:tableStyleId>
              </a:tblPr>
              <a:tblGrid>
                <a:gridCol w="914400"/>
                <a:gridCol w="914400"/>
                <a:gridCol w="914400"/>
                <a:gridCol w="914400"/>
                <a:gridCol w="914400"/>
                <a:gridCol w="914400"/>
                <a:gridCol w="914400"/>
                <a:gridCol w="914400"/>
              </a:tblGrid>
              <a:tr h="370840">
                <a:tc>
                  <a:txBody>
                    <a:bodyPr/>
                    <a:lstStyle/>
                    <a:p>
                      <a:r>
                        <a:rPr lang="en-US" dirty="0" smtClean="0"/>
                        <a:t>D7</a:t>
                      </a:r>
                      <a:endParaRPr lang="en-US" dirty="0"/>
                    </a:p>
                  </a:txBody>
                  <a:tcPr/>
                </a:tc>
                <a:tc>
                  <a:txBody>
                    <a:bodyPr/>
                    <a:lstStyle/>
                    <a:p>
                      <a:r>
                        <a:rPr lang="en-US" dirty="0" smtClean="0"/>
                        <a:t>D6</a:t>
                      </a:r>
                      <a:endParaRPr lang="en-US" dirty="0"/>
                    </a:p>
                  </a:txBody>
                  <a:tcPr/>
                </a:tc>
                <a:tc>
                  <a:txBody>
                    <a:bodyPr/>
                    <a:lstStyle/>
                    <a:p>
                      <a:r>
                        <a:rPr lang="en-US" dirty="0" smtClean="0"/>
                        <a:t>D5</a:t>
                      </a:r>
                      <a:endParaRPr lang="en-US" dirty="0"/>
                    </a:p>
                  </a:txBody>
                  <a:tcPr/>
                </a:tc>
                <a:tc>
                  <a:txBody>
                    <a:bodyPr/>
                    <a:lstStyle/>
                    <a:p>
                      <a:r>
                        <a:rPr lang="en-US" dirty="0" smtClean="0"/>
                        <a:t>D4</a:t>
                      </a:r>
                      <a:endParaRPr lang="en-US" dirty="0"/>
                    </a:p>
                  </a:txBody>
                  <a:tcPr/>
                </a:tc>
                <a:tc>
                  <a:txBody>
                    <a:bodyPr/>
                    <a:lstStyle/>
                    <a:p>
                      <a:r>
                        <a:rPr lang="en-US" dirty="0" smtClean="0"/>
                        <a:t>D3</a:t>
                      </a:r>
                      <a:endParaRPr lang="en-US" dirty="0"/>
                    </a:p>
                  </a:txBody>
                  <a:tcPr/>
                </a:tc>
                <a:tc>
                  <a:txBody>
                    <a:bodyPr/>
                    <a:lstStyle/>
                    <a:p>
                      <a:r>
                        <a:rPr lang="en-US" dirty="0" smtClean="0"/>
                        <a:t>D2</a:t>
                      </a:r>
                      <a:endParaRPr lang="en-US" dirty="0"/>
                    </a:p>
                  </a:txBody>
                  <a:tcPr/>
                </a:tc>
                <a:tc>
                  <a:txBody>
                    <a:bodyPr/>
                    <a:lstStyle/>
                    <a:p>
                      <a:r>
                        <a:rPr lang="en-US" dirty="0" smtClean="0"/>
                        <a:t>D1</a:t>
                      </a:r>
                      <a:endParaRPr lang="en-US" dirty="0"/>
                    </a:p>
                  </a:txBody>
                  <a:tcPr/>
                </a:tc>
                <a:tc>
                  <a:txBody>
                    <a:bodyPr/>
                    <a:lstStyle/>
                    <a:p>
                      <a:r>
                        <a:rPr lang="en-US" dirty="0" smtClean="0"/>
                        <a:t>D0</a:t>
                      </a:r>
                      <a:endParaRPr lang="en-US" dirty="0"/>
                    </a:p>
                  </a:txBody>
                  <a:tcPr/>
                </a:tc>
              </a:tr>
            </a:tbl>
          </a:graphicData>
        </a:graphic>
      </p:graphicFrame>
      <p:cxnSp>
        <p:nvCxnSpPr>
          <p:cNvPr id="9" name="Straight Arrow Connector 8"/>
          <p:cNvCxnSpPr/>
          <p:nvPr/>
        </p:nvCxnSpPr>
        <p:spPr>
          <a:xfrm rot="5400000">
            <a:off x="7696994" y="1980406"/>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rot="5400000">
            <a:off x="6934994" y="2056606"/>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aphicFrame>
        <p:nvGraphicFramePr>
          <p:cNvPr id="11" name="Table 10"/>
          <p:cNvGraphicFramePr>
            <a:graphicFrameLocks noGrp="1"/>
          </p:cNvGraphicFramePr>
          <p:nvPr/>
        </p:nvGraphicFramePr>
        <p:xfrm>
          <a:off x="6934200" y="2286000"/>
          <a:ext cx="2057400" cy="1570993"/>
        </p:xfrm>
        <a:graphic>
          <a:graphicData uri="http://schemas.openxmlformats.org/drawingml/2006/table">
            <a:tbl>
              <a:tblPr firstRow="1" bandRow="1">
                <a:tableStyleId>{5C22544A-7EE6-4342-B048-85BDC9FD1C3A}</a:tableStyleId>
              </a:tblPr>
              <a:tblGrid>
                <a:gridCol w="470263"/>
                <a:gridCol w="520337"/>
                <a:gridCol w="1066800"/>
              </a:tblGrid>
              <a:tr h="360173">
                <a:tc>
                  <a:txBody>
                    <a:bodyPr/>
                    <a:lstStyle/>
                    <a:p>
                      <a:pPr algn="ctr"/>
                      <a:r>
                        <a:rPr lang="en-US" sz="1600" dirty="0" smtClean="0">
                          <a:latin typeface="Arial" pitchFamily="34" charset="0"/>
                          <a:cs typeface="Arial" pitchFamily="34" charset="0"/>
                        </a:rPr>
                        <a:t>0</a:t>
                      </a:r>
                      <a:endParaRPr lang="en-US" sz="1600" dirty="0">
                        <a:latin typeface="Arial" pitchFamily="34" charset="0"/>
                        <a:cs typeface="Arial" pitchFamily="34" charset="0"/>
                      </a:endParaRPr>
                    </a:p>
                  </a:txBody>
                  <a:tcPr/>
                </a:tc>
                <a:tc>
                  <a:txBody>
                    <a:bodyPr/>
                    <a:lstStyle/>
                    <a:p>
                      <a:pPr algn="ctr"/>
                      <a:r>
                        <a:rPr lang="en-US" sz="1600" dirty="0" smtClean="0">
                          <a:latin typeface="Arial" pitchFamily="34" charset="0"/>
                          <a:cs typeface="Arial" pitchFamily="34" charset="0"/>
                        </a:rPr>
                        <a:t>0</a:t>
                      </a:r>
                      <a:endParaRPr lang="en-US" sz="1600" dirty="0">
                        <a:latin typeface="Arial" pitchFamily="34" charset="0"/>
                        <a:cs typeface="Arial" pitchFamily="34" charset="0"/>
                      </a:endParaRPr>
                    </a:p>
                  </a:txBody>
                  <a:tcPr/>
                </a:tc>
                <a:tc>
                  <a:txBody>
                    <a:bodyPr/>
                    <a:lstStyle/>
                    <a:p>
                      <a:pPr algn="ctr"/>
                      <a:r>
                        <a:rPr lang="en-US" sz="1100" dirty="0" smtClean="0">
                          <a:latin typeface="Arial" pitchFamily="34" charset="0"/>
                          <a:cs typeface="Arial" pitchFamily="34" charset="0"/>
                        </a:rPr>
                        <a:t>SYNC MODE </a:t>
                      </a:r>
                      <a:endParaRPr lang="en-US" sz="1100" dirty="0">
                        <a:latin typeface="Arial" pitchFamily="34" charset="0"/>
                        <a:cs typeface="Arial" pitchFamily="34" charset="0"/>
                      </a:endParaRPr>
                    </a:p>
                  </a:txBody>
                  <a:tcPr/>
                </a:tc>
              </a:tr>
              <a:tr h="313866">
                <a:tc>
                  <a:txBody>
                    <a:bodyPr/>
                    <a:lstStyle/>
                    <a:p>
                      <a:pPr algn="ctr"/>
                      <a:r>
                        <a:rPr lang="en-US" sz="1600" dirty="0" smtClean="0">
                          <a:latin typeface="Arial" pitchFamily="34" charset="0"/>
                          <a:cs typeface="Arial" pitchFamily="34" charset="0"/>
                        </a:rPr>
                        <a:t>0</a:t>
                      </a:r>
                      <a:endParaRPr lang="en-US" sz="1600" dirty="0">
                        <a:latin typeface="Arial" pitchFamily="34" charset="0"/>
                        <a:cs typeface="Arial" pitchFamily="34" charset="0"/>
                      </a:endParaRPr>
                    </a:p>
                  </a:txBody>
                  <a:tcPr/>
                </a:tc>
                <a:tc>
                  <a:txBody>
                    <a:bodyPr/>
                    <a:lstStyle/>
                    <a:p>
                      <a:pPr algn="ctr"/>
                      <a:r>
                        <a:rPr lang="en-US" sz="1600" dirty="0" smtClean="0">
                          <a:latin typeface="Arial" pitchFamily="34" charset="0"/>
                          <a:cs typeface="Arial" pitchFamily="34" charset="0"/>
                        </a:rPr>
                        <a:t>1</a:t>
                      </a:r>
                      <a:endParaRPr lang="en-US" sz="1600" dirty="0">
                        <a:latin typeface="Arial" pitchFamily="34" charset="0"/>
                        <a:cs typeface="Arial" pitchFamily="34" charset="0"/>
                      </a:endParaRPr>
                    </a:p>
                  </a:txBody>
                  <a:tcPr/>
                </a:tc>
                <a:tc>
                  <a:txBody>
                    <a:bodyPr/>
                    <a:lstStyle/>
                    <a:p>
                      <a:pPr marL="342900" indent="-342900" algn="ctr">
                        <a:buFontTx/>
                        <a:buNone/>
                      </a:pPr>
                      <a:r>
                        <a:rPr lang="en-US" sz="1400" dirty="0" smtClean="0">
                          <a:latin typeface="Arial" pitchFamily="34" charset="0"/>
                          <a:cs typeface="Arial" pitchFamily="34" charset="0"/>
                        </a:rPr>
                        <a:t>1* ASY</a:t>
                      </a:r>
                      <a:endParaRPr lang="en-US" sz="1400" dirty="0">
                        <a:latin typeface="Arial" pitchFamily="34" charset="0"/>
                        <a:cs typeface="Arial" pitchFamily="34" charset="0"/>
                      </a:endParaRPr>
                    </a:p>
                  </a:txBody>
                  <a:tcPr/>
                </a:tc>
              </a:tr>
              <a:tr h="295146">
                <a:tc>
                  <a:txBody>
                    <a:bodyPr/>
                    <a:lstStyle/>
                    <a:p>
                      <a:pPr algn="ctr"/>
                      <a:r>
                        <a:rPr lang="en-US" sz="1600" dirty="0" smtClean="0">
                          <a:latin typeface="Arial" pitchFamily="34" charset="0"/>
                          <a:cs typeface="Arial" pitchFamily="34" charset="0"/>
                        </a:rPr>
                        <a:t>1</a:t>
                      </a:r>
                      <a:endParaRPr lang="en-US" sz="1600" dirty="0">
                        <a:latin typeface="Arial" pitchFamily="34" charset="0"/>
                        <a:cs typeface="Arial" pitchFamily="34" charset="0"/>
                      </a:endParaRPr>
                    </a:p>
                  </a:txBody>
                  <a:tcPr/>
                </a:tc>
                <a:tc>
                  <a:txBody>
                    <a:bodyPr/>
                    <a:lstStyle/>
                    <a:p>
                      <a:pPr algn="ctr"/>
                      <a:r>
                        <a:rPr lang="en-US" sz="1600" dirty="0" smtClean="0">
                          <a:latin typeface="Arial" pitchFamily="34" charset="0"/>
                          <a:cs typeface="Arial" pitchFamily="34" charset="0"/>
                        </a:rPr>
                        <a:t>0</a:t>
                      </a:r>
                      <a:endParaRPr lang="en-US" sz="1600" dirty="0">
                        <a:latin typeface="Arial" pitchFamily="34" charset="0"/>
                        <a:cs typeface="Arial" pitchFamily="34" charset="0"/>
                      </a:endParaRPr>
                    </a:p>
                  </a:txBody>
                  <a:tcPr/>
                </a:tc>
                <a:tc>
                  <a:txBody>
                    <a:bodyPr/>
                    <a:lstStyle/>
                    <a:p>
                      <a:pPr marL="342900" indent="-342900" algn="ctr">
                        <a:buFontTx/>
                        <a:buNone/>
                      </a:pPr>
                      <a:r>
                        <a:rPr lang="en-US" sz="1400" dirty="0" smtClean="0">
                          <a:latin typeface="Arial" pitchFamily="34" charset="0"/>
                          <a:cs typeface="Arial" pitchFamily="34" charset="0"/>
                        </a:rPr>
                        <a:t>16*ASY</a:t>
                      </a:r>
                      <a:endParaRPr lang="en-US" sz="1400" dirty="0">
                        <a:latin typeface="Arial" pitchFamily="34" charset="0"/>
                        <a:cs typeface="Arial" pitchFamily="34" charset="0"/>
                      </a:endParaRPr>
                    </a:p>
                  </a:txBody>
                  <a:tcPr/>
                </a:tc>
              </a:tr>
              <a:tr h="540260">
                <a:tc>
                  <a:txBody>
                    <a:bodyPr/>
                    <a:lstStyle/>
                    <a:p>
                      <a:pPr algn="ctr"/>
                      <a:r>
                        <a:rPr lang="en-US" sz="1600" dirty="0" smtClean="0">
                          <a:latin typeface="Arial" pitchFamily="34" charset="0"/>
                          <a:cs typeface="Arial" pitchFamily="34" charset="0"/>
                        </a:rPr>
                        <a:t>1</a:t>
                      </a:r>
                      <a:endParaRPr lang="en-US" sz="1600" dirty="0">
                        <a:latin typeface="Arial" pitchFamily="34" charset="0"/>
                        <a:cs typeface="Arial" pitchFamily="34" charset="0"/>
                      </a:endParaRPr>
                    </a:p>
                  </a:txBody>
                  <a:tcPr/>
                </a:tc>
                <a:tc>
                  <a:txBody>
                    <a:bodyPr/>
                    <a:lstStyle/>
                    <a:p>
                      <a:pPr algn="ctr"/>
                      <a:r>
                        <a:rPr lang="en-US" sz="1600" dirty="0" smtClean="0">
                          <a:latin typeface="Arial" pitchFamily="34" charset="0"/>
                          <a:cs typeface="Arial" pitchFamily="34" charset="0"/>
                        </a:rPr>
                        <a:t>1</a:t>
                      </a:r>
                      <a:endParaRPr lang="en-US" sz="1600" dirty="0">
                        <a:latin typeface="Arial" pitchFamily="34" charset="0"/>
                        <a:cs typeface="Arial" pitchFamily="34" charset="0"/>
                      </a:endParaRPr>
                    </a:p>
                  </a:txBody>
                  <a:tcPr/>
                </a:tc>
                <a:tc>
                  <a:txBody>
                    <a:bodyPr/>
                    <a:lstStyle/>
                    <a:p>
                      <a:pPr marL="342900" indent="-342900" algn="ctr">
                        <a:buFontTx/>
                        <a:buNone/>
                      </a:pPr>
                      <a:r>
                        <a:rPr lang="en-US" sz="1400" dirty="0" smtClean="0">
                          <a:latin typeface="Arial" pitchFamily="34" charset="0"/>
                          <a:cs typeface="Arial" pitchFamily="34" charset="0"/>
                        </a:rPr>
                        <a:t>64*ASYN</a:t>
                      </a:r>
                      <a:endParaRPr lang="en-US" sz="1400" dirty="0">
                        <a:latin typeface="Arial" pitchFamily="34" charset="0"/>
                        <a:cs typeface="Arial" pitchFamily="34" charset="0"/>
                      </a:endParaRPr>
                    </a:p>
                  </a:txBody>
                  <a:tcPr/>
                </a:tc>
              </a:tr>
            </a:tbl>
          </a:graphicData>
        </a:graphic>
      </p:graphicFrame>
      <p:graphicFrame>
        <p:nvGraphicFramePr>
          <p:cNvPr id="12" name="Table 11"/>
          <p:cNvGraphicFramePr>
            <a:graphicFrameLocks noGrp="1"/>
          </p:cNvGraphicFramePr>
          <p:nvPr/>
        </p:nvGraphicFramePr>
        <p:xfrm>
          <a:off x="152400" y="2124075"/>
          <a:ext cx="2438400" cy="1483360"/>
        </p:xfrm>
        <a:graphic>
          <a:graphicData uri="http://schemas.openxmlformats.org/drawingml/2006/table">
            <a:tbl>
              <a:tblPr firstRow="1" bandRow="1">
                <a:tableStyleId>{5C22544A-7EE6-4342-B048-85BDC9FD1C3A}</a:tableStyleId>
              </a:tblPr>
              <a:tblGrid>
                <a:gridCol w="812800"/>
                <a:gridCol w="635000"/>
                <a:gridCol w="990600"/>
              </a:tblGrid>
              <a:tr h="37084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sz="1200" dirty="0" smtClean="0"/>
                        <a:t>INVALID</a:t>
                      </a:r>
                      <a:endParaRPr lang="en-US" sz="1200" dirty="0"/>
                    </a:p>
                  </a:txBody>
                  <a:tcPr/>
                </a:tc>
              </a:tr>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r>
                        <a:rPr lang="en-US" baseline="0" dirty="0" smtClean="0"/>
                        <a:t> BIT</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r>
                        <a:rPr lang="en-US" baseline="0" dirty="0" smtClean="0"/>
                        <a:t> ½  BIT</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2 BIT</a:t>
                      </a:r>
                      <a:endParaRPr lang="en-US" dirty="0"/>
                    </a:p>
                  </a:txBody>
                  <a:tcPr/>
                </a:tc>
              </a:tr>
            </a:tbl>
          </a:graphicData>
        </a:graphic>
      </p:graphicFrame>
      <p:cxnSp>
        <p:nvCxnSpPr>
          <p:cNvPr id="13" name="Straight Arrow Connector 12"/>
          <p:cNvCxnSpPr/>
          <p:nvPr/>
        </p:nvCxnSpPr>
        <p:spPr>
          <a:xfrm rot="10800000" flipV="1">
            <a:off x="1295400" y="1752600"/>
            <a:ext cx="762000" cy="381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rot="10800000" flipV="1">
            <a:off x="611188" y="1752600"/>
            <a:ext cx="455612" cy="37941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aphicFrame>
        <p:nvGraphicFramePr>
          <p:cNvPr id="19" name="Table 18"/>
          <p:cNvGraphicFramePr>
            <a:graphicFrameLocks noGrp="1"/>
          </p:cNvGraphicFramePr>
          <p:nvPr/>
        </p:nvGraphicFramePr>
        <p:xfrm>
          <a:off x="2667000" y="2209800"/>
          <a:ext cx="1524000" cy="886460"/>
        </p:xfrm>
        <a:graphic>
          <a:graphicData uri="http://schemas.openxmlformats.org/drawingml/2006/table">
            <a:tbl>
              <a:tblPr firstRow="1" bandRow="1">
                <a:tableStyleId>{5C22544A-7EE6-4342-B048-85BDC9FD1C3A}</a:tableStyleId>
              </a:tblPr>
              <a:tblGrid>
                <a:gridCol w="381000"/>
                <a:gridCol w="1143000"/>
              </a:tblGrid>
              <a:tr h="368300">
                <a:tc>
                  <a:txBody>
                    <a:bodyPr/>
                    <a:lstStyle/>
                    <a:p>
                      <a:r>
                        <a:rPr lang="en-US" sz="1400" dirty="0" smtClean="0"/>
                        <a:t>1</a:t>
                      </a:r>
                      <a:endParaRPr lang="en-US" sz="1400" dirty="0"/>
                    </a:p>
                  </a:txBody>
                  <a:tcPr/>
                </a:tc>
                <a:tc>
                  <a:txBody>
                    <a:bodyPr/>
                    <a:lstStyle/>
                    <a:p>
                      <a:r>
                        <a:rPr lang="en-US" sz="1400" dirty="0" smtClean="0"/>
                        <a:t>EVEN PARITY</a:t>
                      </a:r>
                      <a:endParaRPr lang="en-US" sz="1400" dirty="0"/>
                    </a:p>
                  </a:txBody>
                  <a:tcPr/>
                </a:tc>
              </a:tr>
              <a:tr h="368300">
                <a:tc>
                  <a:txBody>
                    <a:bodyPr/>
                    <a:lstStyle/>
                    <a:p>
                      <a:r>
                        <a:rPr lang="en-US" sz="1400" dirty="0" smtClean="0"/>
                        <a:t>0</a:t>
                      </a:r>
                      <a:endParaRPr lang="en-US" sz="1400" dirty="0"/>
                    </a:p>
                  </a:txBody>
                  <a:tcPr/>
                </a:tc>
                <a:tc>
                  <a:txBody>
                    <a:bodyPr/>
                    <a:lstStyle/>
                    <a:p>
                      <a:r>
                        <a:rPr lang="en-US" sz="1400" dirty="0" smtClean="0"/>
                        <a:t>ODD</a:t>
                      </a:r>
                      <a:r>
                        <a:rPr lang="en-US" sz="1400" baseline="0" dirty="0" smtClean="0"/>
                        <a:t> PARITY</a:t>
                      </a:r>
                      <a:endParaRPr lang="en-US" sz="1400" dirty="0"/>
                    </a:p>
                  </a:txBody>
                  <a:tcPr/>
                </a:tc>
              </a:tr>
            </a:tbl>
          </a:graphicData>
        </a:graphic>
      </p:graphicFrame>
      <p:graphicFrame>
        <p:nvGraphicFramePr>
          <p:cNvPr id="20" name="Table 19"/>
          <p:cNvGraphicFramePr>
            <a:graphicFrameLocks noGrp="1"/>
          </p:cNvGraphicFramePr>
          <p:nvPr/>
        </p:nvGraphicFramePr>
        <p:xfrm>
          <a:off x="3581400" y="3200400"/>
          <a:ext cx="1524000" cy="886460"/>
        </p:xfrm>
        <a:graphic>
          <a:graphicData uri="http://schemas.openxmlformats.org/drawingml/2006/table">
            <a:tbl>
              <a:tblPr firstRow="1" bandRow="1">
                <a:tableStyleId>{5C22544A-7EE6-4342-B048-85BDC9FD1C3A}</a:tableStyleId>
              </a:tblPr>
              <a:tblGrid>
                <a:gridCol w="381000"/>
                <a:gridCol w="1143000"/>
              </a:tblGrid>
              <a:tr h="368300">
                <a:tc>
                  <a:txBody>
                    <a:bodyPr/>
                    <a:lstStyle/>
                    <a:p>
                      <a:r>
                        <a:rPr lang="en-US" sz="1400" dirty="0" smtClean="0"/>
                        <a:t>1</a:t>
                      </a:r>
                      <a:endParaRPr lang="en-US" sz="1400" dirty="0"/>
                    </a:p>
                  </a:txBody>
                  <a:tcPr/>
                </a:tc>
                <a:tc>
                  <a:txBody>
                    <a:bodyPr/>
                    <a:lstStyle/>
                    <a:p>
                      <a:r>
                        <a:rPr lang="en-US" sz="1400" dirty="0" smtClean="0"/>
                        <a:t>PARITY ENABLE</a:t>
                      </a:r>
                      <a:endParaRPr lang="en-US" sz="1400" dirty="0"/>
                    </a:p>
                  </a:txBody>
                  <a:tcPr/>
                </a:tc>
              </a:tr>
              <a:tr h="368300">
                <a:tc>
                  <a:txBody>
                    <a:bodyPr/>
                    <a:lstStyle/>
                    <a:p>
                      <a:r>
                        <a:rPr lang="en-US" sz="1400" dirty="0" smtClean="0"/>
                        <a:t>0</a:t>
                      </a:r>
                      <a:endParaRPr lang="en-US" sz="1400" dirty="0"/>
                    </a:p>
                  </a:txBody>
                  <a:tcPr/>
                </a:tc>
                <a:tc>
                  <a:txBody>
                    <a:bodyPr/>
                    <a:lstStyle/>
                    <a:p>
                      <a:r>
                        <a:rPr lang="en-US" sz="1400" dirty="0" smtClean="0"/>
                        <a:t>DISABLE</a:t>
                      </a:r>
                      <a:endParaRPr lang="en-US" sz="1400" dirty="0"/>
                    </a:p>
                  </a:txBody>
                  <a:tcPr/>
                </a:tc>
              </a:tr>
            </a:tbl>
          </a:graphicData>
        </a:graphic>
      </p:graphicFrame>
      <p:cxnSp>
        <p:nvCxnSpPr>
          <p:cNvPr id="21" name="Straight Arrow Connector 20"/>
          <p:cNvCxnSpPr/>
          <p:nvPr/>
        </p:nvCxnSpPr>
        <p:spPr>
          <a:xfrm rot="5400000">
            <a:off x="2820194" y="1980406"/>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rot="5400000">
            <a:off x="3734594" y="2437606"/>
            <a:ext cx="1447800" cy="777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rot="5400000">
            <a:off x="5029994" y="3047206"/>
            <a:ext cx="25908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rot="5400000">
            <a:off x="4191794" y="3047206"/>
            <a:ext cx="25908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aphicFrame>
        <p:nvGraphicFramePr>
          <p:cNvPr id="28" name="Table 27"/>
          <p:cNvGraphicFramePr>
            <a:graphicFrameLocks noGrp="1"/>
          </p:cNvGraphicFramePr>
          <p:nvPr/>
        </p:nvGraphicFramePr>
        <p:xfrm>
          <a:off x="5105400" y="4419600"/>
          <a:ext cx="3124200" cy="1483360"/>
        </p:xfrm>
        <a:graphic>
          <a:graphicData uri="http://schemas.openxmlformats.org/drawingml/2006/table">
            <a:tbl>
              <a:tblPr firstRow="1" bandRow="1">
                <a:tableStyleId>{5C22544A-7EE6-4342-B048-85BDC9FD1C3A}</a:tableStyleId>
              </a:tblPr>
              <a:tblGrid>
                <a:gridCol w="1041400"/>
                <a:gridCol w="1041400"/>
                <a:gridCol w="1041400"/>
              </a:tblGrid>
              <a:tr h="37084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sz="1600" dirty="0" smtClean="0"/>
                        <a:t>5</a:t>
                      </a:r>
                      <a:r>
                        <a:rPr lang="en-US" sz="1600" baseline="0" dirty="0" smtClean="0"/>
                        <a:t> BITS</a:t>
                      </a:r>
                      <a:endParaRPr lang="en-US" sz="1600" dirty="0"/>
                    </a:p>
                  </a:txBody>
                  <a:tcPr/>
                </a:tc>
              </a:tr>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6</a:t>
                      </a:r>
                      <a:r>
                        <a:rPr lang="en-US" baseline="0" dirty="0" smtClean="0"/>
                        <a:t> BITS</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baseline="0" dirty="0" smtClean="0"/>
                        <a:t>7 BITS</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8</a:t>
                      </a:r>
                      <a:r>
                        <a:rPr lang="en-US" baseline="0" dirty="0" smtClean="0"/>
                        <a:t> BITS</a:t>
                      </a:r>
                      <a:endParaRPr lang="en-US" dirty="0"/>
                    </a:p>
                  </a:txBody>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457200" y="381000"/>
            <a:ext cx="8305800" cy="6019800"/>
          </a:xfrm>
        </p:spPr>
        <p:txBody>
          <a:bodyPr wrap="none">
            <a:spAutoFit/>
          </a:bodyPr>
          <a:lstStyle/>
          <a:p>
            <a:pPr marL="274320" indent="-274320" fontAlgn="auto">
              <a:spcBef>
                <a:spcPts val="580"/>
              </a:spcBef>
              <a:spcAft>
                <a:spcPts val="0"/>
              </a:spcAft>
              <a:buFont typeface="Wingdings 2"/>
              <a:buChar char=""/>
              <a:defRPr/>
            </a:pP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synchronous Mode</a:t>
            </a:r>
            <a:endParaRPr lang="en-US" b="1" dirty="0"/>
          </a:p>
        </p:txBody>
      </p:sp>
      <p:graphicFrame>
        <p:nvGraphicFramePr>
          <p:cNvPr id="5" name="Table 4"/>
          <p:cNvGraphicFramePr>
            <a:graphicFrameLocks noGrp="1"/>
          </p:cNvGraphicFramePr>
          <p:nvPr/>
        </p:nvGraphicFramePr>
        <p:xfrm>
          <a:off x="1143000" y="1397000"/>
          <a:ext cx="7315200" cy="370840"/>
        </p:xfrm>
        <a:graphic>
          <a:graphicData uri="http://schemas.openxmlformats.org/drawingml/2006/table">
            <a:tbl>
              <a:tblPr firstRow="1" bandRow="1">
                <a:tableStyleId>{BC89EF96-8CEA-46FF-86C4-4CE0E7609802}</a:tableStyleId>
              </a:tblPr>
              <a:tblGrid>
                <a:gridCol w="914400"/>
                <a:gridCol w="914400"/>
                <a:gridCol w="914400"/>
                <a:gridCol w="914400"/>
                <a:gridCol w="914400"/>
                <a:gridCol w="914400"/>
                <a:gridCol w="914400"/>
                <a:gridCol w="914400"/>
              </a:tblGrid>
              <a:tr h="370840">
                <a:tc>
                  <a:txBody>
                    <a:bodyPr/>
                    <a:lstStyle/>
                    <a:p>
                      <a:pPr algn="ctr"/>
                      <a:r>
                        <a:rPr lang="en-US" dirty="0" smtClean="0"/>
                        <a:t>SCS</a:t>
                      </a:r>
                      <a:endParaRPr lang="en-US" dirty="0"/>
                    </a:p>
                  </a:txBody>
                  <a:tcPr/>
                </a:tc>
                <a:tc>
                  <a:txBody>
                    <a:bodyPr/>
                    <a:lstStyle/>
                    <a:p>
                      <a:pPr algn="ctr"/>
                      <a:r>
                        <a:rPr lang="en-US" dirty="0" smtClean="0"/>
                        <a:t>ESD</a:t>
                      </a:r>
                      <a:endParaRPr lang="en-US" dirty="0"/>
                    </a:p>
                  </a:txBody>
                  <a:tcPr/>
                </a:tc>
                <a:tc>
                  <a:txBody>
                    <a:bodyPr/>
                    <a:lstStyle/>
                    <a:p>
                      <a:pPr algn="ctr"/>
                      <a:r>
                        <a:rPr lang="en-US" dirty="0" smtClean="0"/>
                        <a:t>EP</a:t>
                      </a:r>
                      <a:endParaRPr lang="en-US" dirty="0"/>
                    </a:p>
                  </a:txBody>
                  <a:tcPr/>
                </a:tc>
                <a:tc>
                  <a:txBody>
                    <a:bodyPr/>
                    <a:lstStyle/>
                    <a:p>
                      <a:pPr algn="ctr"/>
                      <a:r>
                        <a:rPr lang="en-US" dirty="0" smtClean="0"/>
                        <a:t>PEN</a:t>
                      </a:r>
                      <a:endParaRPr lang="en-US" dirty="0"/>
                    </a:p>
                  </a:txBody>
                  <a:tcPr/>
                </a:tc>
                <a:tc>
                  <a:txBody>
                    <a:bodyPr/>
                    <a:lstStyle/>
                    <a:p>
                      <a:pPr algn="ctr"/>
                      <a:r>
                        <a:rPr lang="en-US" dirty="0" smtClean="0"/>
                        <a:t>L2</a:t>
                      </a:r>
                      <a:endParaRPr lang="en-US" dirty="0"/>
                    </a:p>
                  </a:txBody>
                  <a:tcPr/>
                </a:tc>
                <a:tc>
                  <a:txBody>
                    <a:bodyPr/>
                    <a:lstStyle/>
                    <a:p>
                      <a:pPr algn="ctr"/>
                      <a:r>
                        <a:rPr lang="en-US" dirty="0" smtClean="0"/>
                        <a:t>L1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bl>
          </a:graphicData>
        </a:graphic>
      </p:graphicFrame>
      <p:graphicFrame>
        <p:nvGraphicFramePr>
          <p:cNvPr id="6" name="Table 5"/>
          <p:cNvGraphicFramePr>
            <a:graphicFrameLocks noGrp="1"/>
          </p:cNvGraphicFramePr>
          <p:nvPr/>
        </p:nvGraphicFramePr>
        <p:xfrm>
          <a:off x="1143000" y="838200"/>
          <a:ext cx="7315200" cy="370840"/>
        </p:xfrm>
        <a:graphic>
          <a:graphicData uri="http://schemas.openxmlformats.org/drawingml/2006/table">
            <a:tbl>
              <a:tblPr firstRow="1" bandRow="1">
                <a:tableStyleId>{5C22544A-7EE6-4342-B048-85BDC9FD1C3A}</a:tableStyleId>
              </a:tblPr>
              <a:tblGrid>
                <a:gridCol w="914400"/>
                <a:gridCol w="914400"/>
                <a:gridCol w="914400"/>
                <a:gridCol w="914400"/>
                <a:gridCol w="914400"/>
                <a:gridCol w="914400"/>
                <a:gridCol w="914400"/>
                <a:gridCol w="914400"/>
              </a:tblGrid>
              <a:tr h="370840">
                <a:tc>
                  <a:txBody>
                    <a:bodyPr/>
                    <a:lstStyle/>
                    <a:p>
                      <a:r>
                        <a:rPr lang="en-US" dirty="0" smtClean="0"/>
                        <a:t>D7</a:t>
                      </a:r>
                      <a:endParaRPr lang="en-US" dirty="0"/>
                    </a:p>
                  </a:txBody>
                  <a:tcPr/>
                </a:tc>
                <a:tc>
                  <a:txBody>
                    <a:bodyPr/>
                    <a:lstStyle/>
                    <a:p>
                      <a:r>
                        <a:rPr lang="en-US" dirty="0" smtClean="0"/>
                        <a:t>D6</a:t>
                      </a:r>
                      <a:endParaRPr lang="en-US" dirty="0"/>
                    </a:p>
                  </a:txBody>
                  <a:tcPr/>
                </a:tc>
                <a:tc>
                  <a:txBody>
                    <a:bodyPr/>
                    <a:lstStyle/>
                    <a:p>
                      <a:r>
                        <a:rPr lang="en-US" dirty="0" smtClean="0"/>
                        <a:t>D5</a:t>
                      </a:r>
                      <a:endParaRPr lang="en-US" dirty="0"/>
                    </a:p>
                  </a:txBody>
                  <a:tcPr/>
                </a:tc>
                <a:tc>
                  <a:txBody>
                    <a:bodyPr/>
                    <a:lstStyle/>
                    <a:p>
                      <a:r>
                        <a:rPr lang="en-US" dirty="0" smtClean="0"/>
                        <a:t>D4</a:t>
                      </a:r>
                      <a:endParaRPr lang="en-US" dirty="0"/>
                    </a:p>
                  </a:txBody>
                  <a:tcPr/>
                </a:tc>
                <a:tc>
                  <a:txBody>
                    <a:bodyPr/>
                    <a:lstStyle/>
                    <a:p>
                      <a:r>
                        <a:rPr lang="en-US" dirty="0" smtClean="0"/>
                        <a:t>D3</a:t>
                      </a:r>
                      <a:endParaRPr lang="en-US" dirty="0"/>
                    </a:p>
                  </a:txBody>
                  <a:tcPr/>
                </a:tc>
                <a:tc>
                  <a:txBody>
                    <a:bodyPr/>
                    <a:lstStyle/>
                    <a:p>
                      <a:r>
                        <a:rPr lang="en-US" dirty="0" smtClean="0"/>
                        <a:t>D2</a:t>
                      </a:r>
                      <a:endParaRPr lang="en-US" dirty="0"/>
                    </a:p>
                  </a:txBody>
                  <a:tcPr/>
                </a:tc>
                <a:tc>
                  <a:txBody>
                    <a:bodyPr/>
                    <a:lstStyle/>
                    <a:p>
                      <a:r>
                        <a:rPr lang="en-US" dirty="0" smtClean="0"/>
                        <a:t>D1</a:t>
                      </a:r>
                      <a:endParaRPr lang="en-US" dirty="0"/>
                    </a:p>
                  </a:txBody>
                  <a:tcPr/>
                </a:tc>
                <a:tc>
                  <a:txBody>
                    <a:bodyPr/>
                    <a:lstStyle/>
                    <a:p>
                      <a:r>
                        <a:rPr lang="en-US" dirty="0" smtClean="0"/>
                        <a:t>D0</a:t>
                      </a:r>
                      <a:endParaRPr lang="en-US" dirty="0"/>
                    </a:p>
                  </a:txBody>
                  <a:tcPr/>
                </a:tc>
              </a:tr>
            </a:tbl>
          </a:graphicData>
        </a:graphic>
      </p:graphicFrame>
      <p:graphicFrame>
        <p:nvGraphicFramePr>
          <p:cNvPr id="7" name="Table 6"/>
          <p:cNvGraphicFramePr>
            <a:graphicFrameLocks noGrp="1"/>
          </p:cNvGraphicFramePr>
          <p:nvPr/>
        </p:nvGraphicFramePr>
        <p:xfrm>
          <a:off x="228600" y="2286000"/>
          <a:ext cx="1524000" cy="1036320"/>
        </p:xfrm>
        <a:graphic>
          <a:graphicData uri="http://schemas.openxmlformats.org/drawingml/2006/table">
            <a:tbl>
              <a:tblPr firstRow="1" bandRow="1">
                <a:tableStyleId>{5C22544A-7EE6-4342-B048-85BDC9FD1C3A}</a:tableStyleId>
              </a:tblPr>
              <a:tblGrid>
                <a:gridCol w="381000"/>
                <a:gridCol w="1143000"/>
              </a:tblGrid>
              <a:tr h="368300">
                <a:tc>
                  <a:txBody>
                    <a:bodyPr/>
                    <a:lstStyle/>
                    <a:p>
                      <a:r>
                        <a:rPr lang="en-US" sz="1400" dirty="0" smtClean="0"/>
                        <a:t>1</a:t>
                      </a:r>
                      <a:endParaRPr lang="en-US" sz="1400" dirty="0"/>
                    </a:p>
                  </a:txBody>
                  <a:tcPr/>
                </a:tc>
                <a:tc>
                  <a:txBody>
                    <a:bodyPr/>
                    <a:lstStyle/>
                    <a:p>
                      <a:r>
                        <a:rPr lang="en-US" sz="1400" dirty="0" smtClean="0"/>
                        <a:t>SINGLE CHAR</a:t>
                      </a:r>
                      <a:r>
                        <a:rPr lang="en-US" sz="1400" baseline="0" dirty="0" smtClean="0"/>
                        <a:t> SYNC</a:t>
                      </a:r>
                      <a:endParaRPr lang="en-US" sz="1400" dirty="0"/>
                    </a:p>
                  </a:txBody>
                  <a:tcPr/>
                </a:tc>
              </a:tr>
              <a:tr h="368300">
                <a:tc>
                  <a:txBody>
                    <a:bodyPr/>
                    <a:lstStyle/>
                    <a:p>
                      <a:r>
                        <a:rPr lang="en-US" sz="1400" dirty="0" smtClean="0"/>
                        <a:t>0</a:t>
                      </a:r>
                      <a:endParaRPr lang="en-US" sz="1400" dirty="0"/>
                    </a:p>
                  </a:txBody>
                  <a:tcPr/>
                </a:tc>
                <a:tc>
                  <a:txBody>
                    <a:bodyPr/>
                    <a:lstStyle/>
                    <a:p>
                      <a:r>
                        <a:rPr lang="en-US" sz="1400" dirty="0" smtClean="0"/>
                        <a:t>DOUBLE</a:t>
                      </a:r>
                      <a:r>
                        <a:rPr lang="en-US" sz="1400" baseline="0" dirty="0" smtClean="0"/>
                        <a:t> CHAR SYNC</a:t>
                      </a:r>
                      <a:endParaRPr lang="en-US" sz="1400" dirty="0"/>
                    </a:p>
                  </a:txBody>
                  <a:tcPr/>
                </a:tc>
              </a:tr>
            </a:tbl>
          </a:graphicData>
        </a:graphic>
      </p:graphicFrame>
      <p:graphicFrame>
        <p:nvGraphicFramePr>
          <p:cNvPr id="8" name="Table 7"/>
          <p:cNvGraphicFramePr>
            <a:graphicFrameLocks noGrp="1"/>
          </p:cNvGraphicFramePr>
          <p:nvPr/>
        </p:nvGraphicFramePr>
        <p:xfrm>
          <a:off x="1905000" y="2286000"/>
          <a:ext cx="1524000" cy="1036320"/>
        </p:xfrm>
        <a:graphic>
          <a:graphicData uri="http://schemas.openxmlformats.org/drawingml/2006/table">
            <a:tbl>
              <a:tblPr firstRow="1" bandRow="1">
                <a:tableStyleId>{5C22544A-7EE6-4342-B048-85BDC9FD1C3A}</a:tableStyleId>
              </a:tblPr>
              <a:tblGrid>
                <a:gridCol w="381000"/>
                <a:gridCol w="1143000"/>
              </a:tblGrid>
              <a:tr h="368300">
                <a:tc>
                  <a:txBody>
                    <a:bodyPr/>
                    <a:lstStyle/>
                    <a:p>
                      <a:r>
                        <a:rPr lang="en-US" sz="1400" dirty="0" smtClean="0"/>
                        <a:t>1</a:t>
                      </a:r>
                      <a:endParaRPr lang="en-US" sz="1400" dirty="0"/>
                    </a:p>
                  </a:txBody>
                  <a:tcPr/>
                </a:tc>
                <a:tc>
                  <a:txBody>
                    <a:bodyPr/>
                    <a:lstStyle/>
                    <a:p>
                      <a:r>
                        <a:rPr lang="en-US" sz="1400" dirty="0" smtClean="0"/>
                        <a:t>SYNDET</a:t>
                      </a:r>
                      <a:r>
                        <a:rPr lang="en-US" sz="1400" baseline="0" dirty="0" smtClean="0"/>
                        <a:t> IS I/P</a:t>
                      </a:r>
                      <a:endParaRPr lang="en-US" sz="1400" dirty="0"/>
                    </a:p>
                  </a:txBody>
                  <a:tcPr/>
                </a:tc>
              </a:tr>
              <a:tr h="368300">
                <a:tc>
                  <a:txBody>
                    <a:bodyPr/>
                    <a:lstStyle/>
                    <a:p>
                      <a:r>
                        <a:rPr lang="en-US" sz="1400" dirty="0" smtClean="0"/>
                        <a:t>0</a:t>
                      </a:r>
                      <a:endParaRPr lang="en-US" sz="1400" dirty="0"/>
                    </a:p>
                  </a:txBody>
                  <a:tcPr/>
                </a:tc>
                <a:tc>
                  <a:txBody>
                    <a:bodyPr/>
                    <a:lstStyle/>
                    <a:p>
                      <a:r>
                        <a:rPr lang="en-US" sz="1400" dirty="0" smtClean="0"/>
                        <a:t>SYNDET IS O/P</a:t>
                      </a:r>
                      <a:endParaRPr lang="en-US" sz="1400" dirty="0"/>
                    </a:p>
                  </a:txBody>
                  <a:tcPr/>
                </a:tc>
              </a:tr>
            </a:tbl>
          </a:graphicData>
        </a:graphic>
      </p:graphicFrame>
      <p:cxnSp>
        <p:nvCxnSpPr>
          <p:cNvPr id="9" name="Straight Arrow Connector 8"/>
          <p:cNvCxnSpPr/>
          <p:nvPr/>
        </p:nvCxnSpPr>
        <p:spPr>
          <a:xfrm rot="5400000">
            <a:off x="1296194" y="1980406"/>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rot="5400000">
            <a:off x="2210594" y="1980406"/>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rot="5400000">
            <a:off x="2743994" y="2742406"/>
            <a:ext cx="18288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aphicFrame>
        <p:nvGraphicFramePr>
          <p:cNvPr id="13" name="Table 12"/>
          <p:cNvGraphicFramePr>
            <a:graphicFrameLocks noGrp="1"/>
          </p:cNvGraphicFramePr>
          <p:nvPr/>
        </p:nvGraphicFramePr>
        <p:xfrm>
          <a:off x="2514600" y="3763962"/>
          <a:ext cx="1981200" cy="1341437"/>
        </p:xfrm>
        <a:graphic>
          <a:graphicData uri="http://schemas.openxmlformats.org/drawingml/2006/table">
            <a:tbl>
              <a:tblPr firstRow="1" bandRow="1">
                <a:tableStyleId>{5C22544A-7EE6-4342-B048-85BDC9FD1C3A}</a:tableStyleId>
              </a:tblPr>
              <a:tblGrid>
                <a:gridCol w="495300"/>
                <a:gridCol w="1485900"/>
              </a:tblGrid>
              <a:tr h="851491">
                <a:tc>
                  <a:txBody>
                    <a:bodyPr/>
                    <a:lstStyle/>
                    <a:p>
                      <a:r>
                        <a:rPr lang="en-US" sz="1200" dirty="0" smtClean="0"/>
                        <a:t>1</a:t>
                      </a:r>
                      <a:endParaRPr lang="en-US" sz="1200" dirty="0"/>
                    </a:p>
                  </a:txBody>
                  <a:tcPr/>
                </a:tc>
                <a:tc>
                  <a:txBody>
                    <a:bodyPr/>
                    <a:lstStyle/>
                    <a:p>
                      <a:r>
                        <a:rPr lang="en-US" sz="1600" dirty="0" smtClean="0"/>
                        <a:t>EVEN PARITY GENERATE &amp;</a:t>
                      </a:r>
                      <a:r>
                        <a:rPr lang="en-US" sz="1600" baseline="0" dirty="0" smtClean="0"/>
                        <a:t> CHECK</a:t>
                      </a:r>
                      <a:endParaRPr lang="en-US" sz="1600" dirty="0"/>
                    </a:p>
                  </a:txBody>
                  <a:tcPr/>
                </a:tc>
              </a:tr>
              <a:tr h="489946">
                <a:tc>
                  <a:txBody>
                    <a:bodyPr/>
                    <a:lstStyle/>
                    <a:p>
                      <a:r>
                        <a:rPr lang="en-US" sz="1200" dirty="0" smtClean="0"/>
                        <a:t>0</a:t>
                      </a:r>
                      <a:endParaRPr lang="en-US" sz="1200" dirty="0"/>
                    </a:p>
                  </a:txBody>
                  <a:tcPr/>
                </a:tc>
                <a:tc>
                  <a:txBody>
                    <a:bodyPr/>
                    <a:lstStyle/>
                    <a:p>
                      <a:r>
                        <a:rPr lang="en-US" sz="1600" dirty="0" smtClean="0"/>
                        <a:t>ODD PARITY</a:t>
                      </a:r>
                      <a:endParaRPr lang="en-US" sz="1600" dirty="0"/>
                    </a:p>
                  </a:txBody>
                  <a:tcPr/>
                </a:tc>
              </a:tr>
            </a:tbl>
          </a:graphicData>
        </a:graphic>
      </p:graphicFrame>
      <p:cxnSp>
        <p:nvCxnSpPr>
          <p:cNvPr id="15" name="Straight Arrow Connector 14"/>
          <p:cNvCxnSpPr/>
          <p:nvPr/>
        </p:nvCxnSpPr>
        <p:spPr>
          <a:xfrm rot="5400000">
            <a:off x="4115594" y="2132806"/>
            <a:ext cx="6096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aphicFrame>
        <p:nvGraphicFramePr>
          <p:cNvPr id="17" name="Table 16"/>
          <p:cNvGraphicFramePr>
            <a:graphicFrameLocks noGrp="1"/>
          </p:cNvGraphicFramePr>
          <p:nvPr/>
        </p:nvGraphicFramePr>
        <p:xfrm>
          <a:off x="3810000" y="2590800"/>
          <a:ext cx="1524000" cy="886460"/>
        </p:xfrm>
        <a:graphic>
          <a:graphicData uri="http://schemas.openxmlformats.org/drawingml/2006/table">
            <a:tbl>
              <a:tblPr firstRow="1" bandRow="1">
                <a:tableStyleId>{5C22544A-7EE6-4342-B048-85BDC9FD1C3A}</a:tableStyleId>
              </a:tblPr>
              <a:tblGrid>
                <a:gridCol w="381000"/>
                <a:gridCol w="1143000"/>
              </a:tblGrid>
              <a:tr h="368300">
                <a:tc>
                  <a:txBody>
                    <a:bodyPr/>
                    <a:lstStyle/>
                    <a:p>
                      <a:r>
                        <a:rPr lang="en-US" sz="1400" dirty="0" smtClean="0"/>
                        <a:t>1</a:t>
                      </a:r>
                      <a:endParaRPr lang="en-US" sz="1400" dirty="0"/>
                    </a:p>
                  </a:txBody>
                  <a:tcPr/>
                </a:tc>
                <a:tc>
                  <a:txBody>
                    <a:bodyPr/>
                    <a:lstStyle/>
                    <a:p>
                      <a:r>
                        <a:rPr lang="en-US" sz="1400" dirty="0" smtClean="0"/>
                        <a:t>PARITY ENABLE</a:t>
                      </a:r>
                      <a:endParaRPr lang="en-US" sz="1400" dirty="0"/>
                    </a:p>
                  </a:txBody>
                  <a:tcPr/>
                </a:tc>
              </a:tr>
              <a:tr h="368300">
                <a:tc>
                  <a:txBody>
                    <a:bodyPr/>
                    <a:lstStyle/>
                    <a:p>
                      <a:r>
                        <a:rPr lang="en-US" sz="1400" dirty="0" smtClean="0"/>
                        <a:t>0</a:t>
                      </a:r>
                      <a:endParaRPr lang="en-US" sz="1400" dirty="0"/>
                    </a:p>
                  </a:txBody>
                  <a:tcPr/>
                </a:tc>
                <a:tc>
                  <a:txBody>
                    <a:bodyPr/>
                    <a:lstStyle/>
                    <a:p>
                      <a:r>
                        <a:rPr lang="en-US" sz="1400" dirty="0" smtClean="0"/>
                        <a:t>DISABLE</a:t>
                      </a:r>
                      <a:endParaRPr lang="en-US" sz="1400" dirty="0"/>
                    </a:p>
                  </a:txBody>
                  <a:tcPr/>
                </a:tc>
              </a:tr>
            </a:tbl>
          </a:graphicData>
        </a:graphic>
      </p:graphicFrame>
      <p:cxnSp>
        <p:nvCxnSpPr>
          <p:cNvPr id="18" name="Straight Arrow Connector 17"/>
          <p:cNvCxnSpPr/>
          <p:nvPr/>
        </p:nvCxnSpPr>
        <p:spPr>
          <a:xfrm rot="5400000">
            <a:off x="6172994" y="2056606"/>
            <a:ext cx="6096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rot="5400000">
            <a:off x="5258594" y="2056606"/>
            <a:ext cx="6096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aphicFrame>
        <p:nvGraphicFramePr>
          <p:cNvPr id="20" name="Table 19"/>
          <p:cNvGraphicFramePr>
            <a:graphicFrameLocks noGrp="1"/>
          </p:cNvGraphicFramePr>
          <p:nvPr/>
        </p:nvGraphicFramePr>
        <p:xfrm>
          <a:off x="5410200" y="2438400"/>
          <a:ext cx="2971800" cy="1483360"/>
        </p:xfrm>
        <a:graphic>
          <a:graphicData uri="http://schemas.openxmlformats.org/drawingml/2006/table">
            <a:tbl>
              <a:tblPr firstRow="1" bandRow="1">
                <a:tableStyleId>{5C22544A-7EE6-4342-B048-85BDC9FD1C3A}</a:tableStyleId>
              </a:tblPr>
              <a:tblGrid>
                <a:gridCol w="817245"/>
                <a:gridCol w="965835"/>
                <a:gridCol w="1188720"/>
              </a:tblGrid>
              <a:tr h="37084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sz="1600" dirty="0" smtClean="0"/>
                        <a:t>5</a:t>
                      </a:r>
                      <a:r>
                        <a:rPr lang="en-US" sz="1600" baseline="0" dirty="0" smtClean="0"/>
                        <a:t> BITS</a:t>
                      </a:r>
                      <a:endParaRPr lang="en-US" sz="1600" dirty="0"/>
                    </a:p>
                  </a:txBody>
                  <a:tcPr/>
                </a:tc>
              </a:tr>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6</a:t>
                      </a:r>
                      <a:r>
                        <a:rPr lang="en-US" baseline="0" dirty="0" smtClean="0"/>
                        <a:t> BITS</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baseline="0" dirty="0" smtClean="0"/>
                        <a:t>7 BITS</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8</a:t>
                      </a:r>
                      <a:r>
                        <a:rPr lang="en-US" baseline="0" dirty="0" smtClean="0"/>
                        <a:t> BITS</a:t>
                      </a:r>
                      <a:endParaRPr lang="en-US" dirty="0"/>
                    </a:p>
                  </a:txBody>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Başlık 1"/>
          <p:cNvSpPr>
            <a:spLocks noGrp="1"/>
          </p:cNvSpPr>
          <p:nvPr>
            <p:ph type="title"/>
          </p:nvPr>
        </p:nvSpPr>
        <p:spPr>
          <a:ln>
            <a:solidFill>
              <a:schemeClr val="accent1"/>
            </a:solidFill>
          </a:ln>
        </p:spPr>
        <p:txBody>
          <a:bodyPr/>
          <a:lstStyle/>
          <a:p>
            <a:r>
              <a:rPr lang="en-US" smtClean="0"/>
              <a:t>COMMAND WORD </a:t>
            </a:r>
            <a:endParaRPr lang="tr-TR" smtClean="0"/>
          </a:p>
        </p:txBody>
      </p:sp>
      <p:pic>
        <p:nvPicPr>
          <p:cNvPr id="41987" name="Content Placeholder 3" descr="fig9-16"/>
          <p:cNvPicPr>
            <a:picLocks noGrp="1" noChangeAspect="1" noChangeArrowheads="1"/>
          </p:cNvPicPr>
          <p:nvPr>
            <p:ph sz="quarter" idx="1"/>
          </p:nvPr>
        </p:nvPicPr>
        <p:blipFill>
          <a:blip r:embed="rId2"/>
          <a:srcRect b="13744"/>
          <a:stretch>
            <a:fillRect/>
          </a:stretch>
        </p:blipFill>
        <p:spPr>
          <a:xfrm>
            <a:off x="468313" y="1844675"/>
            <a:ext cx="8386762" cy="4392613"/>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fontAlgn="auto">
              <a:spcAft>
                <a:spcPts val="0"/>
              </a:spcAft>
              <a:defRPr/>
            </a:pPr>
            <a:r>
              <a:rPr lang="en-US" b="1" dirty="0" smtClean="0">
                <a:effectLst>
                  <a:outerShdw blurRad="38100" dist="38100" dir="2700000" algn="tl">
                    <a:srgbClr val="C0C0C0"/>
                  </a:outerShdw>
                </a:effectLst>
              </a:rPr>
              <a:t>Format of the status register</a:t>
            </a:r>
            <a:endParaRPr lang="tr-TR" dirty="0"/>
          </a:p>
        </p:txBody>
      </p:sp>
      <p:pic>
        <p:nvPicPr>
          <p:cNvPr id="43011" name="Picture 2" descr="fig9-18"/>
          <p:cNvPicPr>
            <a:picLocks noChangeAspect="1" noChangeArrowheads="1"/>
          </p:cNvPicPr>
          <p:nvPr/>
        </p:nvPicPr>
        <p:blipFill>
          <a:blip r:embed="rId2"/>
          <a:srcRect t="3766" b="11156"/>
          <a:stretch>
            <a:fillRect/>
          </a:stretch>
        </p:blipFill>
        <p:spPr bwMode="auto">
          <a:xfrm>
            <a:off x="34925" y="1341438"/>
            <a:ext cx="9091613" cy="4967287"/>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endParaRPr lang="en-US" smtClean="0"/>
          </a:p>
        </p:txBody>
      </p:sp>
      <p:sp>
        <p:nvSpPr>
          <p:cNvPr id="44035" name="Content Placeholder 2"/>
          <p:cNvSpPr>
            <a:spLocks noGrp="1"/>
          </p:cNvSpPr>
          <p:nvPr>
            <p:ph sz="quarter" idx="1"/>
          </p:nvPr>
        </p:nvSpPr>
        <p:spPr/>
        <p:txBody>
          <a:bodyPr/>
          <a:lstStyle/>
          <a:p>
            <a:endParaRPr 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sz="quarter" idx="1"/>
          </p:nvPr>
        </p:nvSpPr>
        <p:spPr/>
        <p:txBody>
          <a:bodyPr/>
          <a:lstStyle/>
          <a:p>
            <a:r>
              <a:rPr lang="en-US" smtClean="0"/>
              <a:t>Serial data received from a distance source is converted to parallel form so that it can easily be transferred on micro computer buses.</a:t>
            </a:r>
          </a:p>
          <a:p>
            <a:r>
              <a:rPr lang="en-US" smtClean="0">
                <a:solidFill>
                  <a:srgbClr val="FF0000"/>
                </a:solidFill>
              </a:rPr>
              <a:t>Classification of serial Data transfer :</a:t>
            </a:r>
          </a:p>
          <a:p>
            <a:r>
              <a:rPr lang="en-US" smtClean="0"/>
              <a:t>1 .simplex</a:t>
            </a:r>
          </a:p>
          <a:p>
            <a:r>
              <a:rPr lang="en-US" smtClean="0"/>
              <a:t>2. half duplex</a:t>
            </a:r>
          </a:p>
          <a:p>
            <a:r>
              <a:rPr lang="en-US" smtClean="0"/>
              <a:t>3. full duplex</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Başlık 1"/>
          <p:cNvSpPr>
            <a:spLocks noGrp="1"/>
          </p:cNvSpPr>
          <p:nvPr>
            <p:ph type="title"/>
          </p:nvPr>
        </p:nvSpPr>
        <p:spPr>
          <a:xfrm>
            <a:off x="381000" y="0"/>
            <a:ext cx="8229600" cy="1143000"/>
          </a:xfrm>
        </p:spPr>
        <p:txBody>
          <a:bodyPr/>
          <a:lstStyle/>
          <a:p>
            <a:r>
              <a:rPr lang="tr-TR" b="1" smtClean="0"/>
              <a:t>Types of Transmission</a:t>
            </a:r>
            <a:endParaRPr lang="tr-TR" smtClean="0"/>
          </a:p>
        </p:txBody>
      </p:sp>
      <p:grpSp>
        <p:nvGrpSpPr>
          <p:cNvPr id="10243" name="Grup 3"/>
          <p:cNvGrpSpPr>
            <a:grpSpLocks/>
          </p:cNvGrpSpPr>
          <p:nvPr/>
        </p:nvGrpSpPr>
        <p:grpSpPr bwMode="auto">
          <a:xfrm>
            <a:off x="1116013" y="1557338"/>
            <a:ext cx="6696075" cy="4838700"/>
            <a:chOff x="2443163" y="2581275"/>
            <a:chExt cx="4257675" cy="3076575"/>
          </a:xfrm>
        </p:grpSpPr>
        <p:pic>
          <p:nvPicPr>
            <p:cNvPr id="10244" name="Picture 2"/>
            <p:cNvPicPr>
              <a:picLocks noChangeAspect="1" noChangeArrowheads="1"/>
            </p:cNvPicPr>
            <p:nvPr/>
          </p:nvPicPr>
          <p:blipFill>
            <a:blip r:embed="rId2"/>
            <a:srcRect/>
            <a:stretch>
              <a:fillRect/>
            </a:stretch>
          </p:blipFill>
          <p:spPr bwMode="auto">
            <a:xfrm>
              <a:off x="2443163" y="2581275"/>
              <a:ext cx="4257675" cy="1695450"/>
            </a:xfrm>
            <a:prstGeom prst="rect">
              <a:avLst/>
            </a:prstGeom>
            <a:noFill/>
            <a:ln w="9525">
              <a:noFill/>
              <a:miter lim="800000"/>
              <a:headEnd/>
              <a:tailEnd/>
            </a:ln>
          </p:spPr>
        </p:pic>
        <p:pic>
          <p:nvPicPr>
            <p:cNvPr id="10245" name="Picture 3"/>
            <p:cNvPicPr>
              <a:picLocks noChangeAspect="1" noChangeArrowheads="1"/>
            </p:cNvPicPr>
            <p:nvPr/>
          </p:nvPicPr>
          <p:blipFill>
            <a:blip r:embed="rId3"/>
            <a:srcRect/>
            <a:stretch>
              <a:fillRect/>
            </a:stretch>
          </p:blipFill>
          <p:spPr bwMode="auto">
            <a:xfrm>
              <a:off x="2443163" y="4276725"/>
              <a:ext cx="4257675" cy="1381125"/>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rgbClr val="002060"/>
                </a:solidFill>
              </a:rPr>
              <a:t>Methods of serial data transmission </a:t>
            </a:r>
            <a:endParaRPr lang="en-US" dirty="0">
              <a:solidFill>
                <a:srgbClr val="002060"/>
              </a:solidFill>
            </a:endParaRPr>
          </a:p>
        </p:txBody>
      </p:sp>
      <p:sp>
        <p:nvSpPr>
          <p:cNvPr id="11267" name="Content Placeholder 2"/>
          <p:cNvSpPr>
            <a:spLocks noGrp="1"/>
          </p:cNvSpPr>
          <p:nvPr>
            <p:ph sz="quarter" idx="1"/>
          </p:nvPr>
        </p:nvSpPr>
        <p:spPr/>
        <p:txBody>
          <a:bodyPr/>
          <a:lstStyle/>
          <a:p>
            <a:r>
              <a:rPr lang="en-US" sz="4000" smtClean="0"/>
              <a:t>2 types </a:t>
            </a:r>
          </a:p>
          <a:p>
            <a:r>
              <a:rPr lang="en-US" sz="4000" smtClean="0">
                <a:solidFill>
                  <a:srgbClr val="FF0000"/>
                </a:solidFill>
              </a:rPr>
              <a:t>A) Synchronous</a:t>
            </a:r>
          </a:p>
          <a:p>
            <a:r>
              <a:rPr lang="en-US" sz="4000" smtClean="0">
                <a:solidFill>
                  <a:srgbClr val="FF0000"/>
                </a:solidFill>
              </a:rPr>
              <a:t>B) Asynchronous </a:t>
            </a:r>
          </a:p>
          <a:p>
            <a:endParaRPr lang="en-US" sz="4000" smtClean="0"/>
          </a:p>
          <a:p>
            <a:endParaRPr lang="en-US" sz="40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Başlık 1"/>
          <p:cNvSpPr>
            <a:spLocks noGrp="1"/>
          </p:cNvSpPr>
          <p:nvPr>
            <p:ph type="title"/>
          </p:nvPr>
        </p:nvSpPr>
        <p:spPr/>
        <p:txBody>
          <a:bodyPr/>
          <a:lstStyle/>
          <a:p>
            <a:r>
              <a:rPr lang="tr-TR" b="1" smtClean="0"/>
              <a:t>Synchronous Communications</a:t>
            </a:r>
            <a:endParaRPr lang="tr-TR" smtClean="0"/>
          </a:p>
        </p:txBody>
      </p:sp>
      <p:sp>
        <p:nvSpPr>
          <p:cNvPr id="12291" name="Content Placeholder 2"/>
          <p:cNvSpPr>
            <a:spLocks noGrp="1"/>
          </p:cNvSpPr>
          <p:nvPr>
            <p:ph sz="quarter" idx="1"/>
          </p:nvPr>
        </p:nvSpPr>
        <p:spPr/>
        <p:txBody>
          <a:bodyPr/>
          <a:lstStyle/>
          <a:p>
            <a:r>
              <a:rPr lang="en-US" smtClean="0"/>
              <a:t>In this receiver &amp; Transmitter are synchronized , a block of character is transmitted along with the synchronization information. </a:t>
            </a:r>
          </a:p>
          <a:p>
            <a:r>
              <a:rPr lang="en-US" smtClean="0"/>
              <a:t>It is use for high speed transmission</a:t>
            </a:r>
          </a:p>
          <a:p>
            <a:r>
              <a:rPr lang="en-US" smtClean="0">
                <a:solidFill>
                  <a:srgbClr val="FF0000"/>
                </a:solidFill>
              </a:rPr>
              <a:t>If operating clock frequency transmitter &amp; receiver are equal (F</a:t>
            </a:r>
            <a:r>
              <a:rPr lang="en-US" sz="2400" smtClean="0">
                <a:solidFill>
                  <a:srgbClr val="FF0000"/>
                </a:solidFill>
              </a:rPr>
              <a:t>t </a:t>
            </a:r>
            <a:r>
              <a:rPr lang="en-US" smtClean="0">
                <a:solidFill>
                  <a:srgbClr val="FF0000"/>
                </a:solidFill>
              </a:rPr>
              <a:t>= F</a:t>
            </a:r>
            <a:r>
              <a:rPr lang="en-US" sz="2000" smtClean="0">
                <a:solidFill>
                  <a:srgbClr val="FF0000"/>
                </a:solidFill>
              </a:rPr>
              <a:t> r</a:t>
            </a:r>
            <a:r>
              <a:rPr lang="en-US" smtClean="0">
                <a:solidFill>
                  <a:srgbClr val="FF0000"/>
                </a:solidFill>
              </a:rPr>
              <a:t>) then it is called synchronous serial data transfer</a:t>
            </a:r>
            <a:r>
              <a:rPr lang="en-US" smtClean="0"/>
              <a:t>.</a:t>
            </a:r>
          </a:p>
          <a:p>
            <a:r>
              <a:rPr lang="en-US" smtClean="0"/>
              <a:t>If there is a difference in frequency there is a error in data transmission.</a:t>
            </a:r>
          </a:p>
          <a:p>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381000" y="1676400"/>
            <a:ext cx="8458200" cy="25479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Başlık 1"/>
          <p:cNvSpPr>
            <a:spLocks noGrp="1"/>
          </p:cNvSpPr>
          <p:nvPr>
            <p:ph type="title"/>
          </p:nvPr>
        </p:nvSpPr>
        <p:spPr/>
        <p:txBody>
          <a:bodyPr/>
          <a:lstStyle/>
          <a:p>
            <a:r>
              <a:rPr lang="tr-TR" b="1" smtClean="0"/>
              <a:t>Synchronous Communications</a:t>
            </a:r>
            <a:endParaRPr lang="tr-TR" smtClean="0"/>
          </a:p>
        </p:txBody>
      </p:sp>
      <p:grpSp>
        <p:nvGrpSpPr>
          <p:cNvPr id="14339" name="Grup 18"/>
          <p:cNvGrpSpPr>
            <a:grpSpLocks/>
          </p:cNvGrpSpPr>
          <p:nvPr/>
        </p:nvGrpSpPr>
        <p:grpSpPr bwMode="auto">
          <a:xfrm>
            <a:off x="2438400" y="2514600"/>
            <a:ext cx="5113338" cy="2744788"/>
            <a:chOff x="1475656" y="2844716"/>
            <a:chExt cx="5112568" cy="2744524"/>
          </a:xfrm>
        </p:grpSpPr>
        <p:sp>
          <p:nvSpPr>
            <p:cNvPr id="5" name="Dikdörtgen 4"/>
            <p:cNvSpPr/>
            <p:nvPr/>
          </p:nvSpPr>
          <p:spPr>
            <a:xfrm>
              <a:off x="1475656" y="2925671"/>
              <a:ext cx="1368219" cy="223181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err="1">
                  <a:solidFill>
                    <a:schemeClr val="tx1"/>
                  </a:solidFill>
                </a:rPr>
                <a:t>System</a:t>
              </a:r>
              <a:r>
                <a:rPr lang="tr-TR" dirty="0">
                  <a:solidFill>
                    <a:schemeClr val="tx1"/>
                  </a:solidFill>
                </a:rPr>
                <a:t> 1</a:t>
              </a:r>
            </a:p>
          </p:txBody>
        </p:sp>
        <p:sp>
          <p:nvSpPr>
            <p:cNvPr id="6" name="Dikdörtgen 5"/>
            <p:cNvSpPr/>
            <p:nvPr/>
          </p:nvSpPr>
          <p:spPr>
            <a:xfrm>
              <a:off x="5220005" y="2925671"/>
              <a:ext cx="1368219" cy="223181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err="1">
                  <a:solidFill>
                    <a:schemeClr val="tx1"/>
                  </a:solidFill>
                </a:rPr>
                <a:t>System</a:t>
              </a:r>
              <a:r>
                <a:rPr lang="tr-TR" dirty="0">
                  <a:solidFill>
                    <a:schemeClr val="tx1"/>
                  </a:solidFill>
                </a:rPr>
                <a:t> 2</a:t>
              </a:r>
            </a:p>
          </p:txBody>
        </p:sp>
        <p:cxnSp>
          <p:nvCxnSpPr>
            <p:cNvPr id="7" name="Düz Bağlayıcı 6"/>
            <p:cNvCxnSpPr/>
            <p:nvPr/>
          </p:nvCxnSpPr>
          <p:spPr>
            <a:xfrm>
              <a:off x="2843875" y="3212981"/>
              <a:ext cx="23761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Düz Bağlayıcı 7"/>
            <p:cNvCxnSpPr/>
            <p:nvPr/>
          </p:nvCxnSpPr>
          <p:spPr>
            <a:xfrm>
              <a:off x="2843875" y="3789188"/>
              <a:ext cx="23761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Düz Bağlayıcı 8"/>
            <p:cNvCxnSpPr/>
            <p:nvPr/>
          </p:nvCxnSpPr>
          <p:spPr>
            <a:xfrm>
              <a:off x="2843875" y="4941602"/>
              <a:ext cx="2376130" cy="0"/>
            </a:xfrm>
            <a:prstGeom prst="line">
              <a:avLst/>
            </a:prstGeom>
          </p:spPr>
          <p:style>
            <a:lnRef idx="1">
              <a:schemeClr val="accent1"/>
            </a:lnRef>
            <a:fillRef idx="0">
              <a:schemeClr val="accent1"/>
            </a:fillRef>
            <a:effectRef idx="0">
              <a:schemeClr val="accent1"/>
            </a:effectRef>
            <a:fontRef idx="minor">
              <a:schemeClr val="tx1"/>
            </a:fontRef>
          </p:style>
        </p:cxnSp>
        <p:sp>
          <p:nvSpPr>
            <p:cNvPr id="14345" name="Dikdörtgen 9"/>
            <p:cNvSpPr>
              <a:spLocks noChangeArrowheads="1"/>
            </p:cNvSpPr>
            <p:nvPr/>
          </p:nvSpPr>
          <p:spPr bwMode="auto">
            <a:xfrm>
              <a:off x="3300778" y="2844716"/>
              <a:ext cx="1462323" cy="369332"/>
            </a:xfrm>
            <a:prstGeom prst="rect">
              <a:avLst/>
            </a:prstGeom>
            <a:noFill/>
            <a:ln w="9525">
              <a:noFill/>
              <a:miter lim="800000"/>
              <a:headEnd/>
              <a:tailEnd/>
            </a:ln>
          </p:spPr>
          <p:txBody>
            <a:bodyPr wrap="none">
              <a:spAutoFit/>
            </a:bodyPr>
            <a:lstStyle/>
            <a:p>
              <a:r>
                <a:rPr lang="tr-TR"/>
                <a:t>Transmit data</a:t>
              </a:r>
            </a:p>
          </p:txBody>
        </p:sp>
        <p:sp>
          <p:nvSpPr>
            <p:cNvPr id="14346" name="Dikdörtgen 10"/>
            <p:cNvSpPr>
              <a:spLocks noChangeArrowheads="1"/>
            </p:cNvSpPr>
            <p:nvPr/>
          </p:nvSpPr>
          <p:spPr bwMode="auto">
            <a:xfrm>
              <a:off x="3379301" y="3412362"/>
              <a:ext cx="1372492" cy="369332"/>
            </a:xfrm>
            <a:prstGeom prst="rect">
              <a:avLst/>
            </a:prstGeom>
            <a:noFill/>
            <a:ln w="9525">
              <a:noFill/>
              <a:miter lim="800000"/>
              <a:headEnd/>
              <a:tailEnd/>
            </a:ln>
          </p:spPr>
          <p:txBody>
            <a:bodyPr wrap="none">
              <a:spAutoFit/>
            </a:bodyPr>
            <a:lstStyle/>
            <a:p>
              <a:r>
                <a:rPr lang="tr-TR"/>
                <a:t>Receive data</a:t>
              </a:r>
            </a:p>
          </p:txBody>
        </p:sp>
        <p:sp>
          <p:nvSpPr>
            <p:cNvPr id="14347" name="Dikdörtgen 11"/>
            <p:cNvSpPr>
              <a:spLocks noChangeArrowheads="1"/>
            </p:cNvSpPr>
            <p:nvPr/>
          </p:nvSpPr>
          <p:spPr bwMode="auto">
            <a:xfrm>
              <a:off x="3221621" y="4555198"/>
              <a:ext cx="1620636" cy="369332"/>
            </a:xfrm>
            <a:prstGeom prst="rect">
              <a:avLst/>
            </a:prstGeom>
            <a:noFill/>
            <a:ln w="9525">
              <a:noFill/>
              <a:miter lim="800000"/>
              <a:headEnd/>
              <a:tailEnd/>
            </a:ln>
          </p:spPr>
          <p:txBody>
            <a:bodyPr wrap="none">
              <a:spAutoFit/>
            </a:bodyPr>
            <a:lstStyle/>
            <a:p>
              <a:r>
                <a:rPr lang="tr-TR"/>
                <a:t>Signal common</a:t>
              </a:r>
            </a:p>
          </p:txBody>
        </p:sp>
        <p:cxnSp>
          <p:nvCxnSpPr>
            <p:cNvPr id="13" name="Düz Bağlayıcı 12"/>
            <p:cNvCxnSpPr>
              <a:stCxn id="14347" idx="2"/>
            </p:cNvCxnSpPr>
            <p:nvPr/>
          </p:nvCxnSpPr>
          <p:spPr>
            <a:xfrm>
              <a:off x="4031146" y="4924141"/>
              <a:ext cx="0" cy="520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Düz Bağlayıcı 13"/>
            <p:cNvCxnSpPr/>
            <p:nvPr/>
          </p:nvCxnSpPr>
          <p:spPr>
            <a:xfrm>
              <a:off x="3780359" y="5444791"/>
              <a:ext cx="5031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Düz Bağlayıcı 14"/>
            <p:cNvCxnSpPr/>
            <p:nvPr/>
          </p:nvCxnSpPr>
          <p:spPr>
            <a:xfrm>
              <a:off x="3932736" y="5517809"/>
              <a:ext cx="2523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Düz Bağlayıcı 15"/>
            <p:cNvCxnSpPr/>
            <p:nvPr/>
          </p:nvCxnSpPr>
          <p:spPr>
            <a:xfrm>
              <a:off x="4013687" y="5589240"/>
              <a:ext cx="1269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Düz Bağlayıcı 16"/>
            <p:cNvCxnSpPr/>
            <p:nvPr/>
          </p:nvCxnSpPr>
          <p:spPr>
            <a:xfrm>
              <a:off x="2835939" y="4417778"/>
              <a:ext cx="2376129" cy="0"/>
            </a:xfrm>
            <a:prstGeom prst="line">
              <a:avLst/>
            </a:prstGeom>
          </p:spPr>
          <p:style>
            <a:lnRef idx="1">
              <a:schemeClr val="accent1"/>
            </a:lnRef>
            <a:fillRef idx="0">
              <a:schemeClr val="accent1"/>
            </a:fillRef>
            <a:effectRef idx="0">
              <a:schemeClr val="accent1"/>
            </a:effectRef>
            <a:fontRef idx="minor">
              <a:schemeClr val="tx1"/>
            </a:fontRef>
          </p:style>
        </p:cxnSp>
        <p:sp>
          <p:nvSpPr>
            <p:cNvPr id="14353" name="Dikdörtgen 17"/>
            <p:cNvSpPr>
              <a:spLocks noChangeArrowheads="1"/>
            </p:cNvSpPr>
            <p:nvPr/>
          </p:nvSpPr>
          <p:spPr bwMode="auto">
            <a:xfrm>
              <a:off x="3372080" y="4041068"/>
              <a:ext cx="439544" cy="369332"/>
            </a:xfrm>
            <a:prstGeom prst="rect">
              <a:avLst/>
            </a:prstGeom>
            <a:noFill/>
            <a:ln w="9525">
              <a:noFill/>
              <a:miter lim="800000"/>
              <a:headEnd/>
              <a:tailEnd/>
            </a:ln>
          </p:spPr>
          <p:txBody>
            <a:bodyPr wrap="none">
              <a:spAutoFit/>
            </a:bodyPr>
            <a:lstStyle/>
            <a:p>
              <a:r>
                <a:rPr lang="tr-TR"/>
                <a:t>clk</a:t>
              </a:r>
            </a:p>
          </p:txBody>
        </p:sp>
      </p:gr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345</TotalTime>
  <Words>1782</Words>
  <Application>Microsoft Office PowerPoint</Application>
  <PresentationFormat>On-screen Show (4:3)</PresentationFormat>
  <Paragraphs>339</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Equity</vt:lpstr>
      <vt:lpstr>Serial Data Transfer schemes</vt:lpstr>
      <vt:lpstr>Data Communications</vt:lpstr>
      <vt:lpstr>Serial Data Transfer schemes</vt:lpstr>
      <vt:lpstr>Slide 4</vt:lpstr>
      <vt:lpstr>Types of Transmission</vt:lpstr>
      <vt:lpstr>Methods of serial data transmission </vt:lpstr>
      <vt:lpstr>Synchronous Communications</vt:lpstr>
      <vt:lpstr>Slide 8</vt:lpstr>
      <vt:lpstr>Synchronous Communications</vt:lpstr>
      <vt:lpstr>Asynchronous Communications</vt:lpstr>
      <vt:lpstr>Slide 11</vt:lpstr>
      <vt:lpstr>Slide 12</vt:lpstr>
      <vt:lpstr>Asynchronous Communications</vt:lpstr>
      <vt:lpstr> 8251 –USART Universal  synchronous Asynchronous Recover &amp; Transmitter</vt:lpstr>
      <vt:lpstr>8251 USART </vt:lpstr>
      <vt:lpstr>Slide 16</vt:lpstr>
      <vt:lpstr>Slide 17</vt:lpstr>
      <vt:lpstr># Pin diagram</vt:lpstr>
      <vt:lpstr># Block diagram of the 8251 USART </vt:lpstr>
      <vt:lpstr>Slide 20</vt:lpstr>
      <vt:lpstr>Slide 21</vt:lpstr>
      <vt:lpstr>Pin diagram description</vt:lpstr>
      <vt:lpstr>Slide 23</vt:lpstr>
      <vt:lpstr>Input signals</vt:lpstr>
      <vt:lpstr>Slide 25</vt:lpstr>
      <vt:lpstr>Slide 26</vt:lpstr>
      <vt:lpstr>3. Modem Control pins</vt:lpstr>
      <vt:lpstr>4. Transmitter section</vt:lpstr>
      <vt:lpstr>Slide 29</vt:lpstr>
      <vt:lpstr>5. Receiver Section </vt:lpstr>
      <vt:lpstr>Slide 31</vt:lpstr>
      <vt:lpstr>Initializing of 8251</vt:lpstr>
      <vt:lpstr>Slide 33</vt:lpstr>
      <vt:lpstr>Slide 34</vt:lpstr>
      <vt:lpstr>Slide 35</vt:lpstr>
      <vt:lpstr>COMMAND WORD </vt:lpstr>
      <vt:lpstr>Format of the status register</vt:lpstr>
      <vt:lpstr>Slide 38</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8251A programmable Communication Interface</dc:title>
  <dc:subject>AMP</dc:subject>
  <dc:creator>Ram</dc:creator>
  <cp:lastModifiedBy>RAJESH</cp:lastModifiedBy>
  <cp:revision>63</cp:revision>
  <dcterms:created xsi:type="dcterms:W3CDTF">2008-03-23T15:59:33Z</dcterms:created>
  <dcterms:modified xsi:type="dcterms:W3CDTF">2016-04-25T05:54:38Z</dcterms:modified>
</cp:coreProperties>
</file>