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2" r:id="rId16"/>
    <p:sldId id="271" r:id="rId17"/>
    <p:sldId id="273" r:id="rId18"/>
    <p:sldId id="274" r:id="rId19"/>
    <p:sldId id="275" r:id="rId20"/>
    <p:sldId id="276" r:id="rId21"/>
    <p:sldId id="278" r:id="rId22"/>
    <p:sldId id="277" r:id="rId23"/>
    <p:sldId id="279" r:id="rId24"/>
    <p:sldId id="280" r:id="rId25"/>
    <p:sldId id="281" r:id="rId26"/>
    <p:sldId id="282"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A9BCA80-78EB-4904-B823-8D7E47F71236}" type="datetimeFigureOut">
              <a:rPr lang="en-IN" smtClean="0"/>
              <a:pPr/>
              <a:t>04-04-2016</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6ED2AFE0-06D9-4F96-B377-AE9C8F966D4E}"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A9BCA80-78EB-4904-B823-8D7E47F71236}" type="datetimeFigureOut">
              <a:rPr lang="en-IN" smtClean="0"/>
              <a:pPr/>
              <a:t>04-04-2016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ED2AFE0-06D9-4F96-B377-AE9C8F966D4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A9BCA80-78EB-4904-B823-8D7E47F71236}" type="datetimeFigureOut">
              <a:rPr lang="en-IN" smtClean="0"/>
              <a:pPr/>
              <a:t>04-04-2016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ED2AFE0-06D9-4F96-B377-AE9C8F966D4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A9BCA80-78EB-4904-B823-8D7E47F71236}" type="datetimeFigureOut">
              <a:rPr lang="en-IN" smtClean="0"/>
              <a:pPr/>
              <a:t>04-04-2016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ED2AFE0-06D9-4F96-B377-AE9C8F966D4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A9BCA80-78EB-4904-B823-8D7E47F71236}" type="datetimeFigureOut">
              <a:rPr lang="en-IN" smtClean="0"/>
              <a:pPr/>
              <a:t>04-04-2016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ED2AFE0-06D9-4F96-B377-AE9C8F966D4E}"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A9BCA80-78EB-4904-B823-8D7E47F71236}" type="datetimeFigureOut">
              <a:rPr lang="en-IN" smtClean="0"/>
              <a:pPr/>
              <a:t>04-04-2016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ED2AFE0-06D9-4F96-B377-AE9C8F966D4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A9BCA80-78EB-4904-B823-8D7E47F71236}" type="datetimeFigureOut">
              <a:rPr lang="en-IN" smtClean="0"/>
              <a:pPr/>
              <a:t>04-04-2016</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6ED2AFE0-06D9-4F96-B377-AE9C8F966D4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A9BCA80-78EB-4904-B823-8D7E47F71236}" type="datetimeFigureOut">
              <a:rPr lang="en-IN" smtClean="0"/>
              <a:pPr/>
              <a:t>04-04-2016</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6ED2AFE0-06D9-4F96-B377-AE9C8F966D4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A9BCA80-78EB-4904-B823-8D7E47F71236}" type="datetimeFigureOut">
              <a:rPr lang="en-IN" smtClean="0"/>
              <a:pPr/>
              <a:t>04-04-2016</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6ED2AFE0-06D9-4F96-B377-AE9C8F966D4E}"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A9BCA80-78EB-4904-B823-8D7E47F71236}" type="datetimeFigureOut">
              <a:rPr lang="en-IN" smtClean="0"/>
              <a:pPr/>
              <a:t>04-04-2016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ED2AFE0-06D9-4F96-B377-AE9C8F966D4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A9BCA80-78EB-4904-B823-8D7E47F71236}" type="datetimeFigureOut">
              <a:rPr lang="en-IN" smtClean="0"/>
              <a:pPr/>
              <a:t>04-04-2016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ED2AFE0-06D9-4F96-B377-AE9C8F966D4E}"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A9BCA80-78EB-4904-B823-8D7E47F71236}" type="datetimeFigureOut">
              <a:rPr lang="en-IN" smtClean="0"/>
              <a:pPr/>
              <a:t>04-04-2016</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ED2AFE0-06D9-4F96-B377-AE9C8F966D4E}"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447800"/>
            <a:ext cx="7406640" cy="1472184"/>
          </a:xfrm>
        </p:spPr>
        <p:txBody>
          <a:bodyPr/>
          <a:lstStyle/>
          <a:p>
            <a:r>
              <a:rPr lang="en-US" dirty="0" smtClean="0"/>
              <a:t>Control Transfer or Branching Instructions</a:t>
            </a:r>
            <a:endParaRPr lang="en-IN" dirty="0"/>
          </a:p>
        </p:txBody>
      </p:sp>
      <p:sp>
        <p:nvSpPr>
          <p:cNvPr id="3" name="Subtitle 2"/>
          <p:cNvSpPr>
            <a:spLocks noGrp="1"/>
          </p:cNvSpPr>
          <p:nvPr>
            <p:ph type="subTitle" idx="1"/>
          </p:nvPr>
        </p:nvSpPr>
        <p:spPr>
          <a:xfrm>
            <a:off x="762000" y="2667000"/>
            <a:ext cx="7406640" cy="1752600"/>
          </a:xfrm>
        </p:spPr>
        <p:txBody>
          <a:bodyPr/>
          <a:lstStyle/>
          <a:p>
            <a:pPr algn="r"/>
            <a:r>
              <a:rPr lang="en-US" dirty="0" smtClean="0"/>
              <a:t>P.RAJESH</a:t>
            </a:r>
            <a:endParaRPr lang="en-US" dirty="0" smtClean="0"/>
          </a:p>
          <a:p>
            <a:pPr algn="r"/>
            <a:r>
              <a:rPr lang="en-US" dirty="0" err="1" smtClean="0"/>
              <a:t>Asst</a:t>
            </a:r>
            <a:r>
              <a:rPr lang="en-US" dirty="0" smtClean="0"/>
              <a:t> Professor</a:t>
            </a:r>
          </a:p>
          <a:p>
            <a:pPr algn="r"/>
            <a:r>
              <a:rPr lang="en-US" dirty="0" smtClean="0"/>
              <a:t>CRIT</a:t>
            </a:r>
            <a:endParaRPr lang="en-IN" dirty="0"/>
          </a:p>
        </p:txBody>
      </p:sp>
    </p:spTree>
    <p:extLst>
      <p:ext uri="{BB962C8B-B14F-4D97-AF65-F5344CB8AC3E}">
        <p14:creationId xmlns="" xmlns:p14="http://schemas.microsoft.com/office/powerpoint/2010/main" val="9642246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IRET</a:t>
            </a:r>
            <a:r>
              <a:rPr lang="en-US" dirty="0" smtClean="0"/>
              <a:t>: Return from ISR</a:t>
            </a:r>
            <a:endParaRPr lang="en-IN" dirty="0"/>
          </a:p>
        </p:txBody>
      </p:sp>
      <p:sp>
        <p:nvSpPr>
          <p:cNvPr id="3" name="Content Placeholder 2"/>
          <p:cNvSpPr>
            <a:spLocks noGrp="1"/>
          </p:cNvSpPr>
          <p:nvPr>
            <p:ph idx="1"/>
          </p:nvPr>
        </p:nvSpPr>
        <p:spPr/>
        <p:txBody>
          <a:bodyPr/>
          <a:lstStyle/>
          <a:p>
            <a:pPr algn="just"/>
            <a:r>
              <a:rPr lang="en-US" dirty="0" smtClean="0"/>
              <a:t>When an ISR is to be called, before transferring control to it, the IP, CS and flag register are stored on to the stack.</a:t>
            </a:r>
          </a:p>
          <a:p>
            <a:pPr algn="just"/>
            <a:r>
              <a:rPr lang="en-US" dirty="0" smtClean="0"/>
              <a:t>At the end of each ISR, when IRET is executed, the values of IP, CS and flags are retrieved from the stack to continue the execution of the main program.</a:t>
            </a:r>
          </a:p>
          <a:p>
            <a:pPr algn="just"/>
            <a:endParaRPr lang="en-IN" dirty="0"/>
          </a:p>
        </p:txBody>
      </p:sp>
    </p:spTree>
    <p:extLst>
      <p:ext uri="{BB962C8B-B14F-4D97-AF65-F5344CB8AC3E}">
        <p14:creationId xmlns="" xmlns:p14="http://schemas.microsoft.com/office/powerpoint/2010/main" val="24138059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 Loop Unconditionally</a:t>
            </a:r>
            <a:endParaRPr lang="en-IN" dirty="0"/>
          </a:p>
        </p:txBody>
      </p:sp>
      <p:sp>
        <p:nvSpPr>
          <p:cNvPr id="3" name="Content Placeholder 2"/>
          <p:cNvSpPr>
            <a:spLocks noGrp="1"/>
          </p:cNvSpPr>
          <p:nvPr>
            <p:ph idx="1"/>
          </p:nvPr>
        </p:nvSpPr>
        <p:spPr/>
        <p:txBody>
          <a:bodyPr/>
          <a:lstStyle/>
          <a:p>
            <a:pPr algn="just"/>
            <a:r>
              <a:rPr lang="en-US" dirty="0" smtClean="0"/>
              <a:t>This instruction executes the part of the program from the label or address specified in the instruction up to the loop instruction, CX number of times.</a:t>
            </a:r>
          </a:p>
          <a:p>
            <a:pPr algn="just"/>
            <a:r>
              <a:rPr lang="en-US" dirty="0" smtClean="0"/>
              <a:t>At each iteration, CX is decremented automatically.</a:t>
            </a:r>
          </a:p>
          <a:p>
            <a:pPr algn="just"/>
            <a:r>
              <a:rPr lang="en-US" dirty="0" smtClean="0"/>
              <a:t>Implements as DECREMENT COUNTER and JUMP IF NOT ZERO structure.</a:t>
            </a:r>
            <a:endParaRPr lang="en-IN" dirty="0"/>
          </a:p>
        </p:txBody>
      </p:sp>
      <p:sp>
        <p:nvSpPr>
          <p:cNvPr id="4" name="TextBox 3"/>
          <p:cNvSpPr txBox="1"/>
          <p:nvPr/>
        </p:nvSpPr>
        <p:spPr>
          <a:xfrm>
            <a:off x="3059832" y="5426287"/>
            <a:ext cx="3528392" cy="1600438"/>
          </a:xfrm>
          <a:prstGeom prst="rect">
            <a:avLst/>
          </a:prstGeom>
          <a:noFill/>
        </p:spPr>
        <p:txBody>
          <a:bodyPr wrap="square" rtlCol="0">
            <a:spAutoFit/>
          </a:bodyPr>
          <a:lstStyle/>
          <a:p>
            <a:r>
              <a:rPr lang="en-US" sz="1400" dirty="0" smtClean="0"/>
              <a:t>	MOV CX,0005H</a:t>
            </a:r>
            <a:endParaRPr lang="en-IN" sz="1400" dirty="0"/>
          </a:p>
          <a:p>
            <a:r>
              <a:rPr lang="en-US" sz="1400" dirty="0" smtClean="0"/>
              <a:t>	MOV BX, 0FF7H</a:t>
            </a:r>
          </a:p>
          <a:p>
            <a:r>
              <a:rPr lang="en-US" sz="1400" dirty="0" smtClean="0"/>
              <a:t>Label: MOV AX, 4578H</a:t>
            </a:r>
          </a:p>
          <a:p>
            <a:r>
              <a:rPr lang="en-US" sz="1400" dirty="0"/>
              <a:t>	</a:t>
            </a:r>
            <a:r>
              <a:rPr lang="en-US" sz="1400" dirty="0" smtClean="0"/>
              <a:t>OR BX, AX</a:t>
            </a:r>
          </a:p>
          <a:p>
            <a:r>
              <a:rPr lang="en-US" sz="1400" dirty="0"/>
              <a:t>	</a:t>
            </a:r>
            <a:r>
              <a:rPr lang="en-US" sz="1400" dirty="0" smtClean="0"/>
              <a:t>AND DX, AX</a:t>
            </a:r>
          </a:p>
          <a:p>
            <a:r>
              <a:rPr lang="en-US" sz="1400" dirty="0"/>
              <a:t>	</a:t>
            </a:r>
            <a:r>
              <a:rPr lang="en-US" sz="1400" dirty="0" smtClean="0"/>
              <a:t>Loop Label</a:t>
            </a:r>
          </a:p>
          <a:p>
            <a:endParaRPr lang="en-US" sz="1400" dirty="0" smtClean="0"/>
          </a:p>
        </p:txBody>
      </p:sp>
    </p:spTree>
    <p:extLst>
      <p:ext uri="{BB962C8B-B14F-4D97-AF65-F5344CB8AC3E}">
        <p14:creationId xmlns="" xmlns:p14="http://schemas.microsoft.com/office/powerpoint/2010/main" val="37637813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Processor or Machine </a:t>
            </a:r>
            <a:r>
              <a:rPr lang="en-US" dirty="0"/>
              <a:t>C</a:t>
            </a:r>
            <a:r>
              <a:rPr lang="en-US" dirty="0" smtClean="0"/>
              <a:t>ontrol Instructions</a:t>
            </a:r>
            <a:endParaRPr lang="en-IN" dirty="0"/>
          </a:p>
        </p:txBody>
      </p:sp>
      <p:sp>
        <p:nvSpPr>
          <p:cNvPr id="3" name="Content Placeholder 2"/>
          <p:cNvSpPr>
            <a:spLocks noGrp="1"/>
          </p:cNvSpPr>
          <p:nvPr>
            <p:ph idx="1"/>
          </p:nvPr>
        </p:nvSpPr>
        <p:spPr/>
        <p:txBody>
          <a:bodyPr>
            <a:normAutofit fontScale="77500" lnSpcReduction="20000"/>
          </a:bodyPr>
          <a:lstStyle/>
          <a:p>
            <a:pPr marL="82296" indent="0">
              <a:buNone/>
            </a:pPr>
            <a:r>
              <a:rPr lang="en-US" b="1" dirty="0" smtClean="0"/>
              <a:t>WAIT:</a:t>
            </a:r>
            <a:endParaRPr lang="en-US" dirty="0" smtClean="0"/>
          </a:p>
          <a:p>
            <a:r>
              <a:rPr lang="en-US" dirty="0" smtClean="0"/>
              <a:t>Holds the operation of processor with the current status till the logic level on the TEST pin goes low.</a:t>
            </a:r>
          </a:p>
          <a:p>
            <a:r>
              <a:rPr lang="en-US" dirty="0" smtClean="0"/>
              <a:t>Processor goes on inserting WAIT states in the instruction cycle, till the TEST pin goes low.</a:t>
            </a:r>
          </a:p>
          <a:p>
            <a:r>
              <a:rPr lang="en-US" dirty="0" smtClean="0"/>
              <a:t>Once this TEST pin goes low it continues further execution.</a:t>
            </a:r>
          </a:p>
          <a:p>
            <a:pPr marL="82296" indent="0">
              <a:buNone/>
            </a:pPr>
            <a:r>
              <a:rPr lang="en-US" b="1" dirty="0" smtClean="0"/>
              <a:t>HLT: </a:t>
            </a:r>
          </a:p>
          <a:p>
            <a:r>
              <a:rPr lang="en-US" dirty="0" smtClean="0"/>
              <a:t>Halt the processor</a:t>
            </a:r>
          </a:p>
          <a:p>
            <a:r>
              <a:rPr lang="en-US" dirty="0" smtClean="0"/>
              <a:t>Processor enters the halt state. </a:t>
            </a:r>
          </a:p>
          <a:p>
            <a:r>
              <a:rPr lang="en-US" dirty="0" smtClean="0"/>
              <a:t>Two ways to pull it out of the halt state are to reset the processor or to interrupt it.</a:t>
            </a:r>
            <a:endParaRPr lang="en-IN" dirty="0"/>
          </a:p>
        </p:txBody>
      </p:sp>
      <p:cxnSp>
        <p:nvCxnSpPr>
          <p:cNvPr id="5" name="Straight Connector 4"/>
          <p:cNvCxnSpPr/>
          <p:nvPr/>
        </p:nvCxnSpPr>
        <p:spPr>
          <a:xfrm>
            <a:off x="5868144" y="2159821"/>
            <a:ext cx="7200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004048" y="2852936"/>
            <a:ext cx="7200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203848" y="3212976"/>
            <a:ext cx="7200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4456760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Processor or Machine Control Instructions</a:t>
            </a:r>
            <a:endParaRPr lang="en-IN" dirty="0"/>
          </a:p>
        </p:txBody>
      </p:sp>
      <p:sp>
        <p:nvSpPr>
          <p:cNvPr id="3" name="Content Placeholder 2"/>
          <p:cNvSpPr>
            <a:spLocks noGrp="1"/>
          </p:cNvSpPr>
          <p:nvPr>
            <p:ph idx="1"/>
          </p:nvPr>
        </p:nvSpPr>
        <p:spPr/>
        <p:txBody>
          <a:bodyPr/>
          <a:lstStyle/>
          <a:p>
            <a:pPr marL="82296" indent="0">
              <a:buNone/>
            </a:pPr>
            <a:r>
              <a:rPr lang="en-US" b="1" dirty="0" smtClean="0"/>
              <a:t>NOP: No Operation</a:t>
            </a:r>
          </a:p>
          <a:p>
            <a:r>
              <a:rPr lang="en-US" dirty="0" smtClean="0"/>
              <a:t>Processor doesn't perform any operation till 4 clock cycles, except for incrementing the IP by one.</a:t>
            </a:r>
          </a:p>
          <a:p>
            <a:r>
              <a:rPr lang="en-US" dirty="0" smtClean="0"/>
              <a:t>After 4 clock cycles it then continues further execution.</a:t>
            </a:r>
          </a:p>
          <a:p>
            <a:endParaRPr lang="en-IN" dirty="0"/>
          </a:p>
        </p:txBody>
      </p:sp>
    </p:spTree>
    <p:extLst>
      <p:ext uri="{BB962C8B-B14F-4D97-AF65-F5344CB8AC3E}">
        <p14:creationId xmlns="" xmlns:p14="http://schemas.microsoft.com/office/powerpoint/2010/main" val="24054098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Processor or Machine Control Instructions</a:t>
            </a:r>
            <a:endParaRPr lang="en-IN" dirty="0"/>
          </a:p>
        </p:txBody>
      </p:sp>
      <p:sp>
        <p:nvSpPr>
          <p:cNvPr id="3" name="Content Placeholder 2"/>
          <p:cNvSpPr>
            <a:spLocks noGrp="1"/>
          </p:cNvSpPr>
          <p:nvPr>
            <p:ph idx="1"/>
          </p:nvPr>
        </p:nvSpPr>
        <p:spPr/>
        <p:txBody>
          <a:bodyPr>
            <a:normAutofit fontScale="92500" lnSpcReduction="10000"/>
          </a:bodyPr>
          <a:lstStyle/>
          <a:p>
            <a:pPr marL="82296" indent="0" algn="just">
              <a:buNone/>
            </a:pPr>
            <a:r>
              <a:rPr lang="en-US" b="1" dirty="0" smtClean="0"/>
              <a:t>ESC:</a:t>
            </a:r>
          </a:p>
          <a:p>
            <a:pPr algn="just"/>
            <a:r>
              <a:rPr lang="en-US" dirty="0" smtClean="0"/>
              <a:t>Frees the bus for an external master like a coprocessor or peripheral devices.</a:t>
            </a:r>
          </a:p>
          <a:p>
            <a:pPr marL="82296" indent="0" algn="just">
              <a:buNone/>
            </a:pPr>
            <a:r>
              <a:rPr lang="en-US" b="1" dirty="0" smtClean="0"/>
              <a:t>LOCK:</a:t>
            </a:r>
          </a:p>
          <a:p>
            <a:pPr algn="just"/>
            <a:r>
              <a:rPr lang="en-US" dirty="0" smtClean="0"/>
              <a:t>Prefix which may appear with another instruction.</a:t>
            </a:r>
          </a:p>
          <a:p>
            <a:pPr algn="just"/>
            <a:r>
              <a:rPr lang="en-US" dirty="0" smtClean="0"/>
              <a:t>When executed, the bus access is not allowed for another master till the lock prefixed instruction is executed completely.</a:t>
            </a:r>
          </a:p>
          <a:p>
            <a:pPr algn="just"/>
            <a:r>
              <a:rPr lang="en-US" dirty="0" smtClean="0"/>
              <a:t>Used in case of multiprocessor systems.</a:t>
            </a:r>
            <a:endParaRPr lang="en-IN" dirty="0"/>
          </a:p>
        </p:txBody>
      </p:sp>
    </p:spTree>
    <p:extLst>
      <p:ext uri="{BB962C8B-B14F-4D97-AF65-F5344CB8AC3E}">
        <p14:creationId xmlns="" xmlns:p14="http://schemas.microsoft.com/office/powerpoint/2010/main" val="34287193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manipulation instructions</a:t>
            </a:r>
            <a:endParaRPr lang="en-IN" dirty="0"/>
          </a:p>
        </p:txBody>
      </p:sp>
    </p:spTree>
    <p:extLst>
      <p:ext uri="{BB962C8B-B14F-4D97-AF65-F5344CB8AC3E}">
        <p14:creationId xmlns="" xmlns:p14="http://schemas.microsoft.com/office/powerpoint/2010/main" val="22797125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manipulation instructions</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US" dirty="0" smtClean="0"/>
              <a:t>Series of data bytes or words available at consecutive memory locations are called as  byte strings or word strings.</a:t>
            </a:r>
          </a:p>
          <a:p>
            <a:pPr algn="just"/>
            <a:r>
              <a:rPr lang="en-US" dirty="0" smtClean="0"/>
              <a:t>For referring to a string two parameters are required</a:t>
            </a:r>
          </a:p>
          <a:p>
            <a:pPr marL="82296" indent="0" algn="just">
              <a:buNone/>
            </a:pPr>
            <a:r>
              <a:rPr lang="en-US" dirty="0"/>
              <a:t>	</a:t>
            </a:r>
            <a:r>
              <a:rPr lang="en-US" dirty="0" smtClean="0"/>
              <a:t>(</a:t>
            </a:r>
            <a:r>
              <a:rPr lang="en-US" dirty="0" err="1" smtClean="0"/>
              <a:t>i</a:t>
            </a:r>
            <a:r>
              <a:rPr lang="en-US" dirty="0" smtClean="0"/>
              <a:t>) starting or end address of the string</a:t>
            </a:r>
          </a:p>
          <a:p>
            <a:pPr marL="82296" indent="0" algn="just">
              <a:buNone/>
            </a:pPr>
            <a:r>
              <a:rPr lang="en-US" dirty="0"/>
              <a:t>	</a:t>
            </a:r>
            <a:r>
              <a:rPr lang="en-US" dirty="0" smtClean="0"/>
              <a:t>(ii) length of the string.</a:t>
            </a:r>
          </a:p>
          <a:p>
            <a:pPr algn="just"/>
            <a:r>
              <a:rPr lang="en-US" dirty="0" smtClean="0"/>
              <a:t>Incrementing or decrementing a pointer is done by a special flag called Direction Flag. (for Byte string, index registers are updated by one and if its word string, index registers are updated by two)</a:t>
            </a:r>
          </a:p>
        </p:txBody>
      </p:sp>
    </p:spTree>
    <p:extLst>
      <p:ext uri="{BB962C8B-B14F-4D97-AF65-F5344CB8AC3E}">
        <p14:creationId xmlns="" xmlns:p14="http://schemas.microsoft.com/office/powerpoint/2010/main" val="38075481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REP: </a:t>
            </a:r>
            <a:r>
              <a:rPr lang="en-US" dirty="0" smtClean="0"/>
              <a:t>Repeat Instruction prefix </a:t>
            </a:r>
            <a:endParaRPr lang="en-IN" dirty="0"/>
          </a:p>
        </p:txBody>
      </p:sp>
      <p:sp>
        <p:nvSpPr>
          <p:cNvPr id="3" name="Content Placeholder 2"/>
          <p:cNvSpPr>
            <a:spLocks noGrp="1"/>
          </p:cNvSpPr>
          <p:nvPr>
            <p:ph idx="1"/>
          </p:nvPr>
        </p:nvSpPr>
        <p:spPr/>
        <p:txBody>
          <a:bodyPr>
            <a:normAutofit lnSpcReduction="10000"/>
          </a:bodyPr>
          <a:lstStyle/>
          <a:p>
            <a:r>
              <a:rPr lang="en-US" dirty="0" smtClean="0"/>
              <a:t>Used as prefix to other instructions.</a:t>
            </a:r>
          </a:p>
          <a:p>
            <a:r>
              <a:rPr lang="en-US" dirty="0" smtClean="0"/>
              <a:t>If an instruction is prefixed with REP, is executed repeatedly until CX register becomes zero( at each iteration CX is decremented by One).</a:t>
            </a:r>
          </a:p>
          <a:p>
            <a:r>
              <a:rPr lang="en-US" dirty="0" smtClean="0"/>
              <a:t>Two more options with REP</a:t>
            </a:r>
          </a:p>
          <a:p>
            <a:pPr lvl="4"/>
            <a:r>
              <a:rPr lang="en-US" dirty="0" smtClean="0"/>
              <a:t>REPE/REPZ ; Repeat operation while equal/zero.</a:t>
            </a:r>
          </a:p>
          <a:p>
            <a:pPr lvl="4"/>
            <a:r>
              <a:rPr lang="en-US" dirty="0" smtClean="0"/>
              <a:t>REPNE/REPNZ; Repeat operation while not equal/not zero.</a:t>
            </a:r>
          </a:p>
          <a:p>
            <a:pPr marL="1115568" lvl="4" indent="0">
              <a:buNone/>
            </a:pPr>
            <a:r>
              <a:rPr lang="en-US" dirty="0" smtClean="0">
                <a:solidFill>
                  <a:srgbClr val="FF0000"/>
                </a:solidFill>
              </a:rPr>
              <a:t>NOTE</a:t>
            </a:r>
            <a:r>
              <a:rPr lang="en-US" dirty="0" smtClean="0"/>
              <a:t>: Above options are only valid for CMPS, SCAS instructions</a:t>
            </a:r>
            <a:endParaRPr lang="en-IN" dirty="0"/>
          </a:p>
        </p:txBody>
      </p:sp>
    </p:spTree>
    <p:extLst>
      <p:ext uri="{BB962C8B-B14F-4D97-AF65-F5344CB8AC3E}">
        <p14:creationId xmlns="" xmlns:p14="http://schemas.microsoft.com/office/powerpoint/2010/main" val="41630494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MOVSB/MOVSW</a:t>
            </a:r>
            <a:r>
              <a:rPr lang="en-US" dirty="0" smtClean="0"/>
              <a:t>: Move String Byte or String Word</a:t>
            </a:r>
            <a:endParaRPr lang="en-IN" dirty="0"/>
          </a:p>
        </p:txBody>
      </p:sp>
      <p:sp>
        <p:nvSpPr>
          <p:cNvPr id="3" name="Content Placeholder 2"/>
          <p:cNvSpPr>
            <a:spLocks noGrp="1"/>
          </p:cNvSpPr>
          <p:nvPr>
            <p:ph idx="1"/>
          </p:nvPr>
        </p:nvSpPr>
        <p:spPr/>
        <p:txBody>
          <a:bodyPr/>
          <a:lstStyle/>
          <a:p>
            <a:pPr algn="just"/>
            <a:r>
              <a:rPr lang="en-US" dirty="0" smtClean="0"/>
              <a:t>Useful for moving one set of string bytes stored into another set of destination locations.</a:t>
            </a:r>
          </a:p>
          <a:p>
            <a:pPr algn="just"/>
            <a:r>
              <a:rPr lang="en-US" dirty="0" smtClean="0"/>
              <a:t>Starting byte of source string address may be computed using SI and DS contents.</a:t>
            </a:r>
          </a:p>
          <a:p>
            <a:pPr algn="just"/>
            <a:r>
              <a:rPr lang="en-US" dirty="0" smtClean="0"/>
              <a:t>Starting address of the destination locations where this string has to be relocated is given by DI and ES contents.</a:t>
            </a:r>
            <a:endParaRPr lang="en-IN" dirty="0"/>
          </a:p>
        </p:txBody>
      </p:sp>
    </p:spTree>
    <p:extLst>
      <p:ext uri="{BB962C8B-B14F-4D97-AF65-F5344CB8AC3E}">
        <p14:creationId xmlns="" xmlns:p14="http://schemas.microsoft.com/office/powerpoint/2010/main" val="39578050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a:t>
            </a:r>
            <a:endParaRPr lang="en-IN" dirty="0"/>
          </a:p>
        </p:txBody>
      </p:sp>
      <p:sp>
        <p:nvSpPr>
          <p:cNvPr id="3" name="Content Placeholder 2"/>
          <p:cNvSpPr>
            <a:spLocks noGrp="1"/>
          </p:cNvSpPr>
          <p:nvPr>
            <p:ph idx="1"/>
          </p:nvPr>
        </p:nvSpPr>
        <p:spPr/>
        <p:txBody>
          <a:bodyPr>
            <a:normAutofit lnSpcReduction="10000"/>
          </a:bodyPr>
          <a:lstStyle/>
          <a:p>
            <a:pPr marL="82296" indent="0" algn="ctr">
              <a:buNone/>
            </a:pPr>
            <a:r>
              <a:rPr lang="en-US" dirty="0" smtClean="0"/>
              <a:t>MOV AX,5000H</a:t>
            </a:r>
          </a:p>
          <a:p>
            <a:pPr marL="82296" indent="0" algn="ctr">
              <a:buNone/>
            </a:pPr>
            <a:r>
              <a:rPr lang="en-US" dirty="0" smtClean="0"/>
              <a:t>MOV DS, AX</a:t>
            </a:r>
          </a:p>
          <a:p>
            <a:pPr marL="82296" indent="0" algn="ctr">
              <a:buNone/>
            </a:pPr>
            <a:r>
              <a:rPr lang="en-US" dirty="0" smtClean="0"/>
              <a:t>MOV AX, 6000H</a:t>
            </a:r>
          </a:p>
          <a:p>
            <a:pPr marL="82296" indent="0" algn="ctr">
              <a:buNone/>
            </a:pPr>
            <a:r>
              <a:rPr lang="en-US" dirty="0" smtClean="0"/>
              <a:t>MOV ES, AX</a:t>
            </a:r>
          </a:p>
          <a:p>
            <a:pPr marL="82296" indent="0" algn="ctr">
              <a:buNone/>
            </a:pPr>
            <a:r>
              <a:rPr lang="en-US" dirty="0" smtClean="0"/>
              <a:t>MOV CX, 0FFH</a:t>
            </a:r>
          </a:p>
          <a:p>
            <a:pPr marL="82296" indent="0" algn="ctr">
              <a:buNone/>
            </a:pPr>
            <a:r>
              <a:rPr lang="en-US" dirty="0" smtClean="0"/>
              <a:t>MOV SI,1000H</a:t>
            </a:r>
          </a:p>
          <a:p>
            <a:pPr marL="82296" indent="0" algn="ctr">
              <a:buNone/>
            </a:pPr>
            <a:r>
              <a:rPr lang="en-US" dirty="0" smtClean="0"/>
              <a:t>MOV DI,2000H</a:t>
            </a:r>
          </a:p>
          <a:p>
            <a:pPr marL="82296" indent="0" algn="ctr">
              <a:buNone/>
            </a:pPr>
            <a:r>
              <a:rPr lang="en-US" dirty="0" smtClean="0"/>
              <a:t>CLD</a:t>
            </a:r>
          </a:p>
          <a:p>
            <a:pPr marL="82296" indent="0" algn="ctr">
              <a:buNone/>
            </a:pPr>
            <a:r>
              <a:rPr lang="en-US" dirty="0" smtClean="0"/>
              <a:t>REP MOVSB</a:t>
            </a:r>
            <a:endParaRPr lang="en-IN" dirty="0"/>
          </a:p>
        </p:txBody>
      </p:sp>
    </p:spTree>
    <p:extLst>
      <p:ext uri="{BB962C8B-B14F-4D97-AF65-F5344CB8AC3E}">
        <p14:creationId xmlns="" xmlns:p14="http://schemas.microsoft.com/office/powerpoint/2010/main" val="27518548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Control Transfer or Branching Instructions</a:t>
            </a:r>
            <a:endParaRPr lang="en-IN" dirty="0"/>
          </a:p>
        </p:txBody>
      </p:sp>
      <p:sp>
        <p:nvSpPr>
          <p:cNvPr id="3" name="Content Placeholder 2"/>
          <p:cNvSpPr>
            <a:spLocks noGrp="1"/>
          </p:cNvSpPr>
          <p:nvPr>
            <p:ph idx="1"/>
          </p:nvPr>
        </p:nvSpPr>
        <p:spPr/>
        <p:txBody>
          <a:bodyPr/>
          <a:lstStyle/>
          <a:p>
            <a:r>
              <a:rPr lang="en-US" dirty="0" smtClean="0"/>
              <a:t>Transfers the flow of execution of the program to a new address specified in the instruction directly or indirectly.</a:t>
            </a:r>
          </a:p>
          <a:p>
            <a:r>
              <a:rPr lang="en-US" dirty="0" smtClean="0"/>
              <a:t>When executed will get new contents in CS and IP registers.</a:t>
            </a:r>
          </a:p>
          <a:p>
            <a:r>
              <a:rPr lang="en-US" dirty="0" smtClean="0"/>
              <a:t>Two forms </a:t>
            </a:r>
          </a:p>
          <a:p>
            <a:pPr lvl="1"/>
            <a:r>
              <a:rPr lang="en-US" dirty="0" smtClean="0"/>
              <a:t>1. Unconditional Control Transfer instructions</a:t>
            </a:r>
          </a:p>
          <a:p>
            <a:pPr lvl="1"/>
            <a:r>
              <a:rPr lang="en-US" dirty="0" smtClean="0"/>
              <a:t>2. Conditional Control Transfer Instructions</a:t>
            </a:r>
            <a:endParaRPr lang="en-IN" dirty="0"/>
          </a:p>
        </p:txBody>
      </p:sp>
    </p:spTree>
    <p:extLst>
      <p:ext uri="{BB962C8B-B14F-4D97-AF65-F5344CB8AC3E}">
        <p14:creationId xmlns="" xmlns:p14="http://schemas.microsoft.com/office/powerpoint/2010/main" val="8665406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CMPS: Compare String Byte or String Word</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US" dirty="0" smtClean="0"/>
              <a:t>Used for comparing two strings of bytes or words.</a:t>
            </a:r>
          </a:p>
          <a:p>
            <a:pPr algn="just"/>
            <a:r>
              <a:rPr lang="en-US" dirty="0" smtClean="0"/>
              <a:t>Length in CX.</a:t>
            </a:r>
          </a:p>
          <a:p>
            <a:pPr algn="just"/>
            <a:r>
              <a:rPr lang="en-US" dirty="0" smtClean="0"/>
              <a:t>If both the string bytes or words are equal, zero flag is set.</a:t>
            </a:r>
          </a:p>
          <a:p>
            <a:pPr algn="just"/>
            <a:r>
              <a:rPr lang="en-US" b="1" dirty="0" smtClean="0"/>
              <a:t>REP</a:t>
            </a:r>
            <a:r>
              <a:rPr lang="en-US" dirty="0" smtClean="0"/>
              <a:t> instruction prefix is used to repeat the operation till CX becomes zero.</a:t>
            </a:r>
          </a:p>
          <a:p>
            <a:pPr marL="82296" indent="0" algn="just">
              <a:buNone/>
            </a:pPr>
            <a:r>
              <a:rPr lang="en-US" dirty="0" smtClean="0"/>
              <a:t>		Ex: </a:t>
            </a:r>
            <a:r>
              <a:rPr lang="en-US" b="1" dirty="0" smtClean="0"/>
              <a:t>REPE</a:t>
            </a:r>
            <a:r>
              <a:rPr lang="en-US" dirty="0" smtClean="0"/>
              <a:t> CMPSW</a:t>
            </a:r>
          </a:p>
          <a:p>
            <a:pPr algn="just"/>
            <a:r>
              <a:rPr lang="en-US" dirty="0" smtClean="0"/>
              <a:t>If both strings are completely equal, i.e. CX becomes zero,  the ZF is set, otherwise, ZF is reset.</a:t>
            </a:r>
          </a:p>
          <a:p>
            <a:pPr algn="just"/>
            <a:endParaRPr lang="en-IN" dirty="0"/>
          </a:p>
        </p:txBody>
      </p:sp>
    </p:spTree>
    <p:extLst>
      <p:ext uri="{BB962C8B-B14F-4D97-AF65-F5344CB8AC3E}">
        <p14:creationId xmlns="" xmlns:p14="http://schemas.microsoft.com/office/powerpoint/2010/main" val="3596091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normAutofit fontScale="70000" lnSpcReduction="20000"/>
          </a:bodyPr>
          <a:lstStyle/>
          <a:p>
            <a:pPr marL="82296" indent="0">
              <a:buNone/>
            </a:pPr>
            <a:r>
              <a:rPr lang="en-US" b="1" dirty="0" smtClean="0"/>
              <a:t>MOV AX,SEG1</a:t>
            </a:r>
            <a:r>
              <a:rPr lang="en-US" dirty="0" smtClean="0"/>
              <a:t>	; </a:t>
            </a:r>
            <a:r>
              <a:rPr lang="en-US" i="1" dirty="0" smtClean="0"/>
              <a:t>segment address of SEG1 is loaded in AX</a:t>
            </a:r>
          </a:p>
          <a:p>
            <a:pPr marL="82296" indent="0">
              <a:buNone/>
            </a:pPr>
            <a:r>
              <a:rPr lang="en-US" b="1" dirty="0" smtClean="0"/>
              <a:t>MOV DS,AX</a:t>
            </a:r>
            <a:r>
              <a:rPr lang="en-US" dirty="0" smtClean="0"/>
              <a:t>	; </a:t>
            </a:r>
            <a:r>
              <a:rPr lang="en-US" i="1" dirty="0" smtClean="0"/>
              <a:t>loading it in DS</a:t>
            </a:r>
          </a:p>
          <a:p>
            <a:pPr marL="82296" indent="0">
              <a:buNone/>
            </a:pPr>
            <a:r>
              <a:rPr lang="en-US" b="1" dirty="0" smtClean="0"/>
              <a:t>MOV AX,SEG2</a:t>
            </a:r>
            <a:r>
              <a:rPr lang="en-US" dirty="0" smtClean="0"/>
              <a:t>; </a:t>
            </a:r>
            <a:r>
              <a:rPr lang="en-US" i="1" dirty="0" smtClean="0"/>
              <a:t>segment address of SEG2 is loaded in AX</a:t>
            </a:r>
          </a:p>
          <a:p>
            <a:pPr marL="82296" indent="0">
              <a:buNone/>
            </a:pPr>
            <a:r>
              <a:rPr lang="en-US" b="1" dirty="0" smtClean="0"/>
              <a:t>MOV ES,AX</a:t>
            </a:r>
            <a:r>
              <a:rPr lang="en-US" dirty="0" smtClean="0"/>
              <a:t>	; </a:t>
            </a:r>
            <a:r>
              <a:rPr lang="en-US" i="1" dirty="0" smtClean="0"/>
              <a:t>loading it in ES</a:t>
            </a:r>
          </a:p>
          <a:p>
            <a:pPr marL="82296" indent="0">
              <a:buNone/>
            </a:pPr>
            <a:r>
              <a:rPr lang="en-US" b="1" dirty="0" smtClean="0"/>
              <a:t>MOV SI, OFFSET STRING1</a:t>
            </a:r>
            <a:r>
              <a:rPr lang="en-US" i="1" dirty="0" smtClean="0"/>
              <a:t>; offset of STRING1 is moved in SI</a:t>
            </a:r>
          </a:p>
          <a:p>
            <a:pPr marL="82296" indent="0">
              <a:buNone/>
            </a:pPr>
            <a:r>
              <a:rPr lang="en-US" b="1" dirty="0" smtClean="0"/>
              <a:t>MOV DI, OFFSET STRING2</a:t>
            </a:r>
            <a:r>
              <a:rPr lang="en-US" dirty="0" smtClean="0"/>
              <a:t>;</a:t>
            </a:r>
            <a:r>
              <a:rPr lang="en-US" i="1" dirty="0" smtClean="0"/>
              <a:t>offset </a:t>
            </a:r>
            <a:r>
              <a:rPr lang="en-US" i="1" dirty="0"/>
              <a:t>of </a:t>
            </a:r>
            <a:r>
              <a:rPr lang="en-US" i="1" dirty="0" smtClean="0"/>
              <a:t>STRING2 </a:t>
            </a:r>
            <a:r>
              <a:rPr lang="en-US" i="1" dirty="0"/>
              <a:t>is moved in </a:t>
            </a:r>
            <a:r>
              <a:rPr lang="en-US" i="1" dirty="0" smtClean="0"/>
              <a:t>SI</a:t>
            </a:r>
            <a:endParaRPr lang="en-US" dirty="0" smtClean="0"/>
          </a:p>
          <a:p>
            <a:pPr marL="82296" indent="0">
              <a:buNone/>
            </a:pPr>
            <a:r>
              <a:rPr lang="en-US" b="1" dirty="0" smtClean="0"/>
              <a:t>MOV CX,010H</a:t>
            </a:r>
            <a:r>
              <a:rPr lang="en-US" dirty="0" smtClean="0"/>
              <a:t>; </a:t>
            </a:r>
            <a:r>
              <a:rPr lang="en-US" i="1" dirty="0" smtClean="0"/>
              <a:t>length of the string loaded in CX</a:t>
            </a:r>
          </a:p>
          <a:p>
            <a:pPr marL="82296" indent="0">
              <a:buNone/>
            </a:pPr>
            <a:r>
              <a:rPr lang="en-US" b="1" dirty="0" smtClean="0"/>
              <a:t>CLD</a:t>
            </a:r>
            <a:r>
              <a:rPr lang="en-US" dirty="0" smtClean="0"/>
              <a:t>		; </a:t>
            </a:r>
            <a:r>
              <a:rPr lang="en-US" i="1" dirty="0" smtClean="0"/>
              <a:t>clear direction flag for auto increment mode</a:t>
            </a:r>
          </a:p>
          <a:p>
            <a:pPr marL="82296" indent="0">
              <a:buNone/>
            </a:pPr>
            <a:r>
              <a:rPr lang="en-US" b="1" dirty="0" smtClean="0"/>
              <a:t>REPE </a:t>
            </a:r>
            <a:r>
              <a:rPr lang="en-US" b="1" dirty="0" err="1" smtClean="0"/>
              <a:t>CMPSW</a:t>
            </a:r>
            <a:r>
              <a:rPr lang="en-US" dirty="0" err="1" smtClean="0"/>
              <a:t>;</a:t>
            </a:r>
            <a:r>
              <a:rPr lang="en-US" i="1" dirty="0" err="1" smtClean="0"/>
              <a:t>compare</a:t>
            </a:r>
            <a:r>
              <a:rPr lang="en-US" i="1" dirty="0" smtClean="0"/>
              <a:t> 010H words of STRING1 and STRING2</a:t>
            </a:r>
          </a:p>
          <a:p>
            <a:pPr marL="82296" indent="0">
              <a:buNone/>
            </a:pPr>
            <a:r>
              <a:rPr lang="en-US" i="1" dirty="0" smtClean="0"/>
              <a:t>		;while equal, if mismatch found, modify the flags</a:t>
            </a:r>
          </a:p>
          <a:p>
            <a:pPr marL="82296" indent="0">
              <a:buNone/>
            </a:pPr>
            <a:r>
              <a:rPr lang="en-US" i="1" dirty="0" smtClean="0"/>
              <a:t>		;and proceed further execution.</a:t>
            </a:r>
            <a:endParaRPr lang="en-IN" dirty="0"/>
          </a:p>
        </p:txBody>
      </p:sp>
    </p:spTree>
    <p:extLst>
      <p:ext uri="{BB962C8B-B14F-4D97-AF65-F5344CB8AC3E}">
        <p14:creationId xmlns="" xmlns:p14="http://schemas.microsoft.com/office/powerpoint/2010/main" val="26087720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SCAS: Scan String Byte or String Word</a:t>
            </a:r>
            <a:endParaRPr lang="en-IN" dirty="0"/>
          </a:p>
        </p:txBody>
      </p:sp>
      <p:sp>
        <p:nvSpPr>
          <p:cNvPr id="3" name="Content Placeholder 2"/>
          <p:cNvSpPr>
            <a:spLocks noGrp="1"/>
          </p:cNvSpPr>
          <p:nvPr>
            <p:ph idx="1"/>
          </p:nvPr>
        </p:nvSpPr>
        <p:spPr/>
        <p:txBody>
          <a:bodyPr/>
          <a:lstStyle/>
          <a:p>
            <a:r>
              <a:rPr lang="en-US" dirty="0" smtClean="0"/>
              <a:t>Scans a string of bytes or words for an operand byte or word specified in the register AL or AX.</a:t>
            </a:r>
          </a:p>
          <a:p>
            <a:r>
              <a:rPr lang="en-US" dirty="0" smtClean="0"/>
              <a:t>String is pointed by ES:DI register pair.</a:t>
            </a:r>
          </a:p>
          <a:p>
            <a:r>
              <a:rPr lang="en-US" dirty="0" smtClean="0"/>
              <a:t>Whenever a match is found in the string, it stops execution and zero flag is set.</a:t>
            </a:r>
          </a:p>
          <a:p>
            <a:r>
              <a:rPr lang="en-US" dirty="0" smtClean="0"/>
              <a:t>If no match is found ZF will be reset.</a:t>
            </a:r>
          </a:p>
          <a:p>
            <a:pPr marL="82296" indent="0">
              <a:buNone/>
            </a:pPr>
            <a:endParaRPr lang="en-IN" dirty="0"/>
          </a:p>
        </p:txBody>
      </p:sp>
    </p:spTree>
    <p:extLst>
      <p:ext uri="{BB962C8B-B14F-4D97-AF65-F5344CB8AC3E}">
        <p14:creationId xmlns="" xmlns:p14="http://schemas.microsoft.com/office/powerpoint/2010/main" val="2825527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lstStyle/>
          <a:p>
            <a:pPr marL="82296" indent="0">
              <a:buNone/>
            </a:pPr>
            <a:r>
              <a:rPr lang="en-US" dirty="0" smtClean="0"/>
              <a:t>MOV AX,SEG</a:t>
            </a:r>
          </a:p>
          <a:p>
            <a:pPr marL="82296" indent="0">
              <a:buNone/>
            </a:pPr>
            <a:r>
              <a:rPr lang="en-US" dirty="0" smtClean="0"/>
              <a:t>MOV ES, AX</a:t>
            </a:r>
          </a:p>
          <a:p>
            <a:pPr marL="82296" indent="0">
              <a:buNone/>
            </a:pPr>
            <a:r>
              <a:rPr lang="en-US" dirty="0" smtClean="0"/>
              <a:t>MOV DI, OFFSET</a:t>
            </a:r>
          </a:p>
          <a:p>
            <a:pPr marL="82296" indent="0">
              <a:buNone/>
            </a:pPr>
            <a:r>
              <a:rPr lang="en-US" dirty="0" smtClean="0"/>
              <a:t>MOV CX,010H</a:t>
            </a:r>
          </a:p>
          <a:p>
            <a:pPr marL="82296" indent="0">
              <a:buNone/>
            </a:pPr>
            <a:r>
              <a:rPr lang="en-US" dirty="0" smtClean="0"/>
              <a:t>MOV AX,WORD</a:t>
            </a:r>
          </a:p>
          <a:p>
            <a:pPr marL="82296" indent="0">
              <a:buNone/>
            </a:pPr>
            <a:r>
              <a:rPr lang="en-US" dirty="0" smtClean="0"/>
              <a:t>CLD</a:t>
            </a:r>
          </a:p>
          <a:p>
            <a:pPr marL="82296" indent="0">
              <a:buNone/>
            </a:pPr>
            <a:r>
              <a:rPr lang="en-US" dirty="0" smtClean="0"/>
              <a:t>REPNE SCASW</a:t>
            </a:r>
            <a:endParaRPr lang="en-IN" dirty="0"/>
          </a:p>
        </p:txBody>
      </p:sp>
    </p:spTree>
    <p:extLst>
      <p:ext uri="{BB962C8B-B14F-4D97-AF65-F5344CB8AC3E}">
        <p14:creationId xmlns="" xmlns:p14="http://schemas.microsoft.com/office/powerpoint/2010/main" val="40564544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LODS: Load String Byte or String Word</a:t>
            </a:r>
            <a:endParaRPr lang="en-IN" dirty="0"/>
          </a:p>
        </p:txBody>
      </p:sp>
      <p:sp>
        <p:nvSpPr>
          <p:cNvPr id="3" name="Content Placeholder 2"/>
          <p:cNvSpPr>
            <a:spLocks noGrp="1"/>
          </p:cNvSpPr>
          <p:nvPr>
            <p:ph idx="1"/>
          </p:nvPr>
        </p:nvSpPr>
        <p:spPr/>
        <p:txBody>
          <a:bodyPr>
            <a:normAutofit/>
          </a:bodyPr>
          <a:lstStyle/>
          <a:p>
            <a:pPr algn="just"/>
            <a:r>
              <a:rPr lang="en-US" dirty="0" smtClean="0"/>
              <a:t>Loads the AL/AX register by the content of a string pointed to by DS:SI register pair.</a:t>
            </a:r>
          </a:p>
          <a:p>
            <a:pPr algn="just"/>
            <a:r>
              <a:rPr lang="en-US" dirty="0" smtClean="0"/>
              <a:t>SI is modified automatically by DF.</a:t>
            </a:r>
          </a:p>
          <a:p>
            <a:pPr algn="just"/>
            <a:r>
              <a:rPr lang="en-US" dirty="0"/>
              <a:t>If it is a byte transfer(LODSB), the SI is modified by one and if it is word transfer(LODSW), the SI is modified by two.</a:t>
            </a:r>
            <a:endParaRPr lang="en-IN" dirty="0"/>
          </a:p>
          <a:p>
            <a:pPr algn="just"/>
            <a:r>
              <a:rPr lang="en-US" dirty="0" smtClean="0"/>
              <a:t>No flags are affected by this instruction.</a:t>
            </a:r>
          </a:p>
        </p:txBody>
      </p:sp>
    </p:spTree>
    <p:extLst>
      <p:ext uri="{BB962C8B-B14F-4D97-AF65-F5344CB8AC3E}">
        <p14:creationId xmlns="" xmlns:p14="http://schemas.microsoft.com/office/powerpoint/2010/main" val="25048345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STOS: Store String Byte or String Word</a:t>
            </a:r>
            <a:endParaRPr lang="en-IN" dirty="0"/>
          </a:p>
        </p:txBody>
      </p:sp>
      <p:sp>
        <p:nvSpPr>
          <p:cNvPr id="3" name="Content Placeholder 2"/>
          <p:cNvSpPr>
            <a:spLocks noGrp="1"/>
          </p:cNvSpPr>
          <p:nvPr>
            <p:ph idx="1"/>
          </p:nvPr>
        </p:nvSpPr>
        <p:spPr/>
        <p:txBody>
          <a:bodyPr/>
          <a:lstStyle/>
          <a:p>
            <a:pPr algn="just"/>
            <a:r>
              <a:rPr lang="en-US" dirty="0" smtClean="0"/>
              <a:t>Stores AL/AX register contents to a location in the string pointed by ES:DI register pair.</a:t>
            </a:r>
          </a:p>
          <a:p>
            <a:pPr algn="just"/>
            <a:r>
              <a:rPr lang="en-US" dirty="0" smtClean="0"/>
              <a:t>DI is modified by the DF accordingly.</a:t>
            </a:r>
          </a:p>
          <a:p>
            <a:pPr algn="just"/>
            <a:r>
              <a:rPr lang="en-US" dirty="0" smtClean="0"/>
              <a:t>No Flags are affected by this instruction.</a:t>
            </a:r>
          </a:p>
          <a:p>
            <a:pPr algn="just"/>
            <a:endParaRPr lang="en-IN" dirty="0"/>
          </a:p>
        </p:txBody>
      </p:sp>
    </p:spTree>
    <p:extLst>
      <p:ext uri="{BB962C8B-B14F-4D97-AF65-F5344CB8AC3E}">
        <p14:creationId xmlns="" xmlns:p14="http://schemas.microsoft.com/office/powerpoint/2010/main" val="24952343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Assembler Directives</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 xmlns:p14="http://schemas.microsoft.com/office/powerpoint/2010/main" val="14447976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Machine Language </a:t>
            </a:r>
            <a:endParaRPr lang="en-IN" dirty="0"/>
          </a:p>
        </p:txBody>
      </p:sp>
      <p:sp>
        <p:nvSpPr>
          <p:cNvPr id="3" name="Content Placeholder 2"/>
          <p:cNvSpPr>
            <a:spLocks noGrp="1"/>
          </p:cNvSpPr>
          <p:nvPr>
            <p:ph idx="1"/>
          </p:nvPr>
        </p:nvSpPr>
        <p:spPr/>
        <p:txBody>
          <a:bodyPr>
            <a:normAutofit lnSpcReduction="10000"/>
          </a:bodyPr>
          <a:lstStyle/>
          <a:p>
            <a:pPr algn="just"/>
            <a:r>
              <a:rPr lang="en-US" dirty="0" smtClean="0"/>
              <a:t>Main advantage of Machine language programming is that memory control is available for programmer.</a:t>
            </a:r>
          </a:p>
          <a:p>
            <a:pPr algn="just"/>
            <a:r>
              <a:rPr lang="en-US" dirty="0" smtClean="0"/>
              <a:t>More Disadvantages than advantage, like programming, coding and resource management are tedious.</a:t>
            </a:r>
          </a:p>
          <a:p>
            <a:pPr algn="just"/>
            <a:r>
              <a:rPr lang="en-US" dirty="0" smtClean="0"/>
              <a:t>Chances of human errors are more.</a:t>
            </a:r>
          </a:p>
          <a:p>
            <a:pPr algn="just"/>
            <a:r>
              <a:rPr lang="en-US" dirty="0" smtClean="0"/>
              <a:t>To understand program, thorough knowledge on architecture and instruction set is required.</a:t>
            </a:r>
            <a:endParaRPr lang="en-IN" dirty="0"/>
          </a:p>
        </p:txBody>
      </p:sp>
    </p:spTree>
    <p:extLst>
      <p:ext uri="{BB962C8B-B14F-4D97-AF65-F5344CB8AC3E}">
        <p14:creationId xmlns="" xmlns:p14="http://schemas.microsoft.com/office/powerpoint/2010/main" val="34271158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Assembly </a:t>
            </a:r>
            <a:r>
              <a:rPr lang="en-US" dirty="0"/>
              <a:t>Language</a:t>
            </a:r>
            <a:endParaRPr lang="en-IN" dirty="0"/>
          </a:p>
        </p:txBody>
      </p:sp>
      <p:sp>
        <p:nvSpPr>
          <p:cNvPr id="3" name="Content Placeholder 2"/>
          <p:cNvSpPr>
            <a:spLocks noGrp="1"/>
          </p:cNvSpPr>
          <p:nvPr>
            <p:ph idx="1"/>
          </p:nvPr>
        </p:nvSpPr>
        <p:spPr/>
        <p:txBody>
          <a:bodyPr/>
          <a:lstStyle/>
          <a:p>
            <a:pPr algn="just"/>
            <a:r>
              <a:rPr lang="en-US" dirty="0" smtClean="0"/>
              <a:t>Simple compared to machine language programming.</a:t>
            </a:r>
          </a:p>
          <a:p>
            <a:pPr algn="just"/>
            <a:r>
              <a:rPr lang="en-US" dirty="0" smtClean="0"/>
              <a:t>Mnemonics are directly written, hence they are readable.</a:t>
            </a:r>
          </a:p>
          <a:p>
            <a:pPr algn="just"/>
            <a:r>
              <a:rPr lang="en-US" dirty="0" smtClean="0"/>
              <a:t>Address values and constants are identified by labels.</a:t>
            </a:r>
          </a:p>
          <a:p>
            <a:pPr algn="just"/>
            <a:r>
              <a:rPr lang="en-US" dirty="0" smtClean="0"/>
              <a:t>Documentation facility was not possible with machine language programming, whereas assembly language it is present.</a:t>
            </a:r>
          </a:p>
          <a:p>
            <a:pPr algn="just"/>
            <a:endParaRPr lang="en-IN" dirty="0"/>
          </a:p>
        </p:txBody>
      </p:sp>
    </p:spTree>
    <p:extLst>
      <p:ext uri="{BB962C8B-B14F-4D97-AF65-F5344CB8AC3E}">
        <p14:creationId xmlns="" xmlns:p14="http://schemas.microsoft.com/office/powerpoint/2010/main" val="15432257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Assembler</a:t>
            </a:r>
            <a:endParaRPr lang="en-IN" dirty="0"/>
          </a:p>
        </p:txBody>
      </p:sp>
      <p:sp>
        <p:nvSpPr>
          <p:cNvPr id="3" name="Content Placeholder 2"/>
          <p:cNvSpPr>
            <a:spLocks noGrp="1"/>
          </p:cNvSpPr>
          <p:nvPr>
            <p:ph idx="1"/>
          </p:nvPr>
        </p:nvSpPr>
        <p:spPr/>
        <p:txBody>
          <a:bodyPr>
            <a:normAutofit lnSpcReduction="10000"/>
          </a:bodyPr>
          <a:lstStyle/>
          <a:p>
            <a:pPr algn="just"/>
            <a:r>
              <a:rPr lang="en-US" dirty="0" smtClean="0"/>
              <a:t>Assembler is a program which is used to convert an assembly language program into equivalent machine language program.</a:t>
            </a:r>
          </a:p>
          <a:p>
            <a:pPr algn="just"/>
            <a:r>
              <a:rPr lang="en-US" dirty="0" smtClean="0"/>
              <a:t>Decides the address of each label and substitutes the values for each of the constants and variables.</a:t>
            </a:r>
          </a:p>
          <a:p>
            <a:pPr algn="just"/>
            <a:r>
              <a:rPr lang="en-US" dirty="0" smtClean="0"/>
              <a:t>It then forms machine code for the mnemonics and data in the assembly language program.</a:t>
            </a:r>
          </a:p>
          <a:p>
            <a:pPr algn="just"/>
            <a:endParaRPr lang="en-IN" dirty="0"/>
          </a:p>
        </p:txBody>
      </p:sp>
    </p:spTree>
    <p:extLst>
      <p:ext uri="{BB962C8B-B14F-4D97-AF65-F5344CB8AC3E}">
        <p14:creationId xmlns="" xmlns:p14="http://schemas.microsoft.com/office/powerpoint/2010/main" val="740446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Unconditional Control Transfer Instructions</a:t>
            </a:r>
            <a:endParaRPr lang="en-IN" dirty="0"/>
          </a:p>
        </p:txBody>
      </p:sp>
      <p:sp>
        <p:nvSpPr>
          <p:cNvPr id="3" name="Content Placeholder 2"/>
          <p:cNvSpPr>
            <a:spLocks noGrp="1"/>
          </p:cNvSpPr>
          <p:nvPr>
            <p:ph idx="1"/>
          </p:nvPr>
        </p:nvSpPr>
        <p:spPr/>
        <p:txBody>
          <a:bodyPr/>
          <a:lstStyle/>
          <a:p>
            <a:r>
              <a:rPr lang="en-US" dirty="0" smtClean="0"/>
              <a:t>Execution control is transferred to the specified location independent of any status or condition.</a:t>
            </a:r>
          </a:p>
          <a:p>
            <a:r>
              <a:rPr lang="en-US" dirty="0" smtClean="0"/>
              <a:t>CS and IP are unconditionally modified to the new CS and IP.</a:t>
            </a:r>
            <a:endParaRPr lang="en-IN" dirty="0" smtClean="0"/>
          </a:p>
          <a:p>
            <a:endParaRPr lang="en-US" dirty="0" smtClean="0"/>
          </a:p>
        </p:txBody>
      </p:sp>
    </p:spTree>
    <p:extLst>
      <p:ext uri="{BB962C8B-B14F-4D97-AF65-F5344CB8AC3E}">
        <p14:creationId xmlns="" xmlns:p14="http://schemas.microsoft.com/office/powerpoint/2010/main" val="4106537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Assembler</a:t>
            </a:r>
            <a:endParaRPr lang="en-IN" dirty="0"/>
          </a:p>
        </p:txBody>
      </p:sp>
      <p:sp>
        <p:nvSpPr>
          <p:cNvPr id="3" name="Content Placeholder 2"/>
          <p:cNvSpPr>
            <a:spLocks noGrp="1"/>
          </p:cNvSpPr>
          <p:nvPr>
            <p:ph idx="1"/>
          </p:nvPr>
        </p:nvSpPr>
        <p:spPr/>
        <p:txBody>
          <a:bodyPr>
            <a:normAutofit lnSpcReduction="10000"/>
          </a:bodyPr>
          <a:lstStyle/>
          <a:p>
            <a:pPr algn="just"/>
            <a:r>
              <a:rPr lang="en-US" dirty="0" smtClean="0"/>
              <a:t>While doing these things, the assembler may find out syntax errors.</a:t>
            </a:r>
          </a:p>
          <a:p>
            <a:pPr algn="just"/>
            <a:r>
              <a:rPr lang="en-US" dirty="0" smtClean="0"/>
              <a:t>Logical errors are not found out by the assembler.</a:t>
            </a:r>
          </a:p>
          <a:p>
            <a:pPr algn="just"/>
            <a:r>
              <a:rPr lang="en-US" dirty="0" smtClean="0"/>
              <a:t>For completing all these tasks, an assembler needs some hints from programmer, i.e. required storage for a particular constant or variable, logical names of the segments, types of different routines and modules, end of file etc.</a:t>
            </a:r>
            <a:endParaRPr lang="en-IN" dirty="0"/>
          </a:p>
        </p:txBody>
      </p:sp>
    </p:spTree>
    <p:extLst>
      <p:ext uri="{BB962C8B-B14F-4D97-AF65-F5344CB8AC3E}">
        <p14:creationId xmlns="" xmlns:p14="http://schemas.microsoft.com/office/powerpoint/2010/main" val="39846905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Assembler Directives</a:t>
            </a:r>
            <a:endParaRPr lang="en-IN" dirty="0"/>
          </a:p>
        </p:txBody>
      </p:sp>
      <p:sp>
        <p:nvSpPr>
          <p:cNvPr id="3" name="Content Placeholder 2"/>
          <p:cNvSpPr>
            <a:spLocks noGrp="1"/>
          </p:cNvSpPr>
          <p:nvPr>
            <p:ph idx="1"/>
          </p:nvPr>
        </p:nvSpPr>
        <p:spPr/>
        <p:txBody>
          <a:bodyPr/>
          <a:lstStyle/>
          <a:p>
            <a:pPr algn="just"/>
            <a:r>
              <a:rPr lang="en-US" dirty="0" smtClean="0"/>
              <a:t>The types of hints which are given to assembler using some predefined alphabetical strings called </a:t>
            </a:r>
            <a:r>
              <a:rPr lang="en-US" i="1" dirty="0" smtClean="0"/>
              <a:t>assembler directives.</a:t>
            </a:r>
          </a:p>
          <a:p>
            <a:pPr algn="just"/>
            <a:r>
              <a:rPr lang="en-US" dirty="0" smtClean="0"/>
              <a:t>Another type of hint which helps the assembler to assign a particular constant with a label or initialize particular memory locations or labels with constants is an </a:t>
            </a:r>
            <a:r>
              <a:rPr lang="en-US" i="1" dirty="0" smtClean="0"/>
              <a:t>Operator.</a:t>
            </a:r>
            <a:endParaRPr lang="en-IN" dirty="0"/>
          </a:p>
        </p:txBody>
      </p:sp>
    </p:spTree>
    <p:extLst>
      <p:ext uri="{BB962C8B-B14F-4D97-AF65-F5344CB8AC3E}">
        <p14:creationId xmlns="" xmlns:p14="http://schemas.microsoft.com/office/powerpoint/2010/main" val="11634263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Assembler Directives</a:t>
            </a:r>
            <a:endParaRPr lang="en-IN" dirty="0"/>
          </a:p>
        </p:txBody>
      </p:sp>
      <p:sp>
        <p:nvSpPr>
          <p:cNvPr id="3" name="Content Placeholder 2"/>
          <p:cNvSpPr>
            <a:spLocks noGrp="1"/>
          </p:cNvSpPr>
          <p:nvPr>
            <p:ph idx="1"/>
          </p:nvPr>
        </p:nvSpPr>
        <p:spPr/>
        <p:txBody>
          <a:bodyPr>
            <a:normAutofit fontScale="92500"/>
          </a:bodyPr>
          <a:lstStyle/>
          <a:p>
            <a:pPr algn="just"/>
            <a:r>
              <a:rPr lang="en-US" dirty="0"/>
              <a:t>The following directives are commonly used in assembly language programming practice using Microsoft Macro Assembler(MASM) or Turbo Assembler(TASM).</a:t>
            </a:r>
            <a:endParaRPr lang="en-IN" dirty="0"/>
          </a:p>
          <a:p>
            <a:pPr marL="82296" indent="0" algn="just">
              <a:buNone/>
            </a:pPr>
            <a:r>
              <a:rPr lang="en-US" b="1" dirty="0" smtClean="0"/>
              <a:t>DB: Define Byte</a:t>
            </a:r>
          </a:p>
          <a:p>
            <a:pPr algn="just"/>
            <a:r>
              <a:rPr lang="en-US" dirty="0" smtClean="0"/>
              <a:t>Used to reserve byte or bytes of memory locations in the available memory.</a:t>
            </a:r>
          </a:p>
          <a:p>
            <a:pPr marL="658368" lvl="2" indent="0" algn="just">
              <a:buNone/>
            </a:pPr>
            <a:r>
              <a:rPr lang="en-US" dirty="0" smtClean="0"/>
              <a:t>Ex: RANKS </a:t>
            </a:r>
            <a:r>
              <a:rPr lang="en-US" b="1" dirty="0" smtClean="0"/>
              <a:t>DB</a:t>
            </a:r>
            <a:r>
              <a:rPr lang="en-US" dirty="0" smtClean="0"/>
              <a:t> 01H, 02H, 03H, 04H</a:t>
            </a:r>
          </a:p>
          <a:p>
            <a:pPr marL="658368" lvl="2" indent="0" algn="just">
              <a:buNone/>
            </a:pPr>
            <a:r>
              <a:rPr lang="en-US" dirty="0" smtClean="0"/>
              <a:t>Ex2: MESSAGE </a:t>
            </a:r>
            <a:r>
              <a:rPr lang="en-US" b="1" dirty="0" smtClean="0"/>
              <a:t>DB</a:t>
            </a:r>
            <a:r>
              <a:rPr lang="en-US" dirty="0" smtClean="0"/>
              <a:t> ‘GOOD MORNING’</a:t>
            </a:r>
          </a:p>
          <a:p>
            <a:pPr marL="658368" lvl="2" indent="0" algn="just">
              <a:buNone/>
            </a:pPr>
            <a:r>
              <a:rPr lang="en-US" dirty="0" smtClean="0"/>
              <a:t>Ex3: VALUE </a:t>
            </a:r>
            <a:r>
              <a:rPr lang="en-US" b="1" dirty="0" smtClean="0"/>
              <a:t>DB</a:t>
            </a:r>
            <a:r>
              <a:rPr lang="en-US" dirty="0" smtClean="0"/>
              <a:t> 50H</a:t>
            </a:r>
          </a:p>
          <a:p>
            <a:pPr algn="just"/>
            <a:endParaRPr lang="en-IN" dirty="0"/>
          </a:p>
        </p:txBody>
      </p:sp>
    </p:spTree>
    <p:extLst>
      <p:ext uri="{BB962C8B-B14F-4D97-AF65-F5344CB8AC3E}">
        <p14:creationId xmlns="" xmlns:p14="http://schemas.microsoft.com/office/powerpoint/2010/main" val="18485527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Assembler Directives</a:t>
            </a:r>
            <a:endParaRPr lang="en-IN" dirty="0"/>
          </a:p>
        </p:txBody>
      </p:sp>
      <p:sp>
        <p:nvSpPr>
          <p:cNvPr id="3" name="Content Placeholder 2"/>
          <p:cNvSpPr>
            <a:spLocks noGrp="1"/>
          </p:cNvSpPr>
          <p:nvPr>
            <p:ph idx="1"/>
          </p:nvPr>
        </p:nvSpPr>
        <p:spPr/>
        <p:txBody>
          <a:bodyPr>
            <a:normAutofit fontScale="92500" lnSpcReduction="20000"/>
          </a:bodyPr>
          <a:lstStyle/>
          <a:p>
            <a:pPr marL="82296" indent="0" algn="just">
              <a:buNone/>
            </a:pPr>
            <a:r>
              <a:rPr lang="en-US" b="1" dirty="0" smtClean="0"/>
              <a:t>DW: Define Word</a:t>
            </a:r>
          </a:p>
          <a:p>
            <a:pPr algn="just"/>
            <a:r>
              <a:rPr lang="en-US" dirty="0" smtClean="0"/>
              <a:t>Same as that of DB directive, but it reserves number of memory words instead of bytes.</a:t>
            </a:r>
          </a:p>
          <a:p>
            <a:pPr algn="just"/>
            <a:r>
              <a:rPr lang="en-US" dirty="0" smtClean="0"/>
              <a:t>Ex: WORDS </a:t>
            </a:r>
            <a:r>
              <a:rPr lang="en-US" b="1" dirty="0" smtClean="0"/>
              <a:t>DW</a:t>
            </a:r>
            <a:r>
              <a:rPr lang="en-US" dirty="0" smtClean="0"/>
              <a:t> 1234H, 4567H, 7456H</a:t>
            </a:r>
            <a:endParaRPr lang="en-US" dirty="0"/>
          </a:p>
          <a:p>
            <a:pPr algn="just"/>
            <a:r>
              <a:rPr lang="en-US" dirty="0" smtClean="0"/>
              <a:t>Another option of the DW is it can use DUP operator</a:t>
            </a:r>
          </a:p>
          <a:p>
            <a:pPr algn="just"/>
            <a:r>
              <a:rPr lang="en-US" dirty="0" smtClean="0"/>
              <a:t>Ex: WDATA  DW 5 DUP (6666H)</a:t>
            </a:r>
          </a:p>
          <a:p>
            <a:pPr algn="just"/>
            <a:r>
              <a:rPr lang="en-US" dirty="0" smtClean="0"/>
              <a:t>The above statement reserves five word locations i.e. 10 bytes of memory for a word label WDATA and </a:t>
            </a:r>
            <a:r>
              <a:rPr lang="en-US" dirty="0" err="1" smtClean="0"/>
              <a:t>initialises</a:t>
            </a:r>
            <a:r>
              <a:rPr lang="en-US" dirty="0" smtClean="0"/>
              <a:t> all the word locations with 6666H.</a:t>
            </a:r>
            <a:endParaRPr lang="en-IN" dirty="0" smtClean="0"/>
          </a:p>
        </p:txBody>
      </p:sp>
    </p:spTree>
    <p:extLst>
      <p:ext uri="{BB962C8B-B14F-4D97-AF65-F5344CB8AC3E}">
        <p14:creationId xmlns="" xmlns:p14="http://schemas.microsoft.com/office/powerpoint/2010/main" val="2493917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Assembler Directives</a:t>
            </a:r>
            <a:endParaRPr lang="en-IN" dirty="0"/>
          </a:p>
        </p:txBody>
      </p:sp>
      <p:sp>
        <p:nvSpPr>
          <p:cNvPr id="3" name="Content Placeholder 2"/>
          <p:cNvSpPr>
            <a:spLocks noGrp="1"/>
          </p:cNvSpPr>
          <p:nvPr>
            <p:ph idx="1"/>
          </p:nvPr>
        </p:nvSpPr>
        <p:spPr/>
        <p:txBody>
          <a:bodyPr/>
          <a:lstStyle/>
          <a:p>
            <a:pPr marL="82296" indent="0" algn="just">
              <a:buNone/>
            </a:pPr>
            <a:r>
              <a:rPr lang="en-US" b="1" dirty="0" smtClean="0"/>
              <a:t>DQ: Define </a:t>
            </a:r>
            <a:r>
              <a:rPr lang="en-US" b="1" dirty="0" err="1" smtClean="0"/>
              <a:t>Quadword</a:t>
            </a:r>
            <a:endParaRPr lang="en-US" b="1" dirty="0" smtClean="0"/>
          </a:p>
          <a:p>
            <a:pPr algn="just"/>
            <a:r>
              <a:rPr lang="en-US" dirty="0" smtClean="0"/>
              <a:t>Reserves 4 words </a:t>
            </a:r>
            <a:r>
              <a:rPr lang="en-US" dirty="0" err="1" smtClean="0"/>
              <a:t>i.e</a:t>
            </a:r>
            <a:r>
              <a:rPr lang="en-US" dirty="0" smtClean="0"/>
              <a:t> 8 bytes of memory for the specified variable and may </a:t>
            </a:r>
            <a:r>
              <a:rPr lang="en-US" dirty="0" err="1" smtClean="0"/>
              <a:t>initialise</a:t>
            </a:r>
            <a:r>
              <a:rPr lang="en-US" dirty="0" smtClean="0"/>
              <a:t> it with specified values.</a:t>
            </a:r>
          </a:p>
          <a:p>
            <a:pPr marL="82296" indent="0" algn="just">
              <a:buNone/>
            </a:pPr>
            <a:r>
              <a:rPr lang="en-US" b="1" dirty="0" smtClean="0"/>
              <a:t>DT: Define Ten Bytes</a:t>
            </a:r>
          </a:p>
          <a:p>
            <a:pPr algn="just"/>
            <a:r>
              <a:rPr lang="en-US" dirty="0" smtClean="0"/>
              <a:t>Directs the assembler to define the specified variable requiring 10-bytes for its storage and </a:t>
            </a:r>
            <a:r>
              <a:rPr lang="en-US" dirty="0" err="1" smtClean="0"/>
              <a:t>initialise</a:t>
            </a:r>
            <a:r>
              <a:rPr lang="en-US" dirty="0" smtClean="0"/>
              <a:t> the 10 bytes with the specified values.</a:t>
            </a:r>
          </a:p>
          <a:p>
            <a:pPr algn="just"/>
            <a:endParaRPr lang="en-IN" dirty="0"/>
          </a:p>
        </p:txBody>
      </p:sp>
    </p:spTree>
    <p:extLst>
      <p:ext uri="{BB962C8B-B14F-4D97-AF65-F5344CB8AC3E}">
        <p14:creationId xmlns="" xmlns:p14="http://schemas.microsoft.com/office/powerpoint/2010/main" val="25255795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Assembler Directives</a:t>
            </a:r>
            <a:endParaRPr lang="en-IN" dirty="0"/>
          </a:p>
        </p:txBody>
      </p:sp>
      <p:sp>
        <p:nvSpPr>
          <p:cNvPr id="3" name="Content Placeholder 2"/>
          <p:cNvSpPr>
            <a:spLocks noGrp="1"/>
          </p:cNvSpPr>
          <p:nvPr>
            <p:ph idx="1"/>
          </p:nvPr>
        </p:nvSpPr>
        <p:spPr/>
        <p:txBody>
          <a:bodyPr>
            <a:normAutofit fontScale="85000" lnSpcReduction="10000"/>
          </a:bodyPr>
          <a:lstStyle/>
          <a:p>
            <a:pPr marL="82296" indent="0" algn="just">
              <a:buNone/>
            </a:pPr>
            <a:r>
              <a:rPr lang="en-US" b="1" dirty="0" smtClean="0"/>
              <a:t>ASSUME: Assume </a:t>
            </a:r>
            <a:r>
              <a:rPr lang="en-US" b="1" dirty="0"/>
              <a:t>L</a:t>
            </a:r>
            <a:r>
              <a:rPr lang="en-US" b="1" dirty="0" smtClean="0"/>
              <a:t>ogical Segment Name:</a:t>
            </a:r>
          </a:p>
          <a:p>
            <a:pPr algn="just"/>
            <a:r>
              <a:rPr lang="en-US" dirty="0" smtClean="0"/>
              <a:t>Used to inform the assembler, the names of the logical segments to be assumed for different segments used in program.</a:t>
            </a:r>
          </a:p>
          <a:p>
            <a:pPr algn="just"/>
            <a:r>
              <a:rPr lang="en-US" dirty="0" smtClean="0"/>
              <a:t>For example code segment may be given the name CODE, data segment may be given DATA etc.</a:t>
            </a:r>
          </a:p>
          <a:p>
            <a:pPr algn="just"/>
            <a:r>
              <a:rPr lang="en-US" dirty="0" smtClean="0"/>
              <a:t>The ASSUME statement is a must at the starting of each assembly language program, without which a message ‘CODE/DATA EMITTED WITHOUT SEGMENT’ will be issued by assembler.</a:t>
            </a:r>
            <a:endParaRPr lang="en-IN" dirty="0"/>
          </a:p>
        </p:txBody>
      </p:sp>
    </p:spTree>
    <p:extLst>
      <p:ext uri="{BB962C8B-B14F-4D97-AF65-F5344CB8AC3E}">
        <p14:creationId xmlns="" xmlns:p14="http://schemas.microsoft.com/office/powerpoint/2010/main" val="14357533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Assembler Directives</a:t>
            </a:r>
            <a:endParaRPr lang="en-IN" dirty="0"/>
          </a:p>
        </p:txBody>
      </p:sp>
      <p:sp>
        <p:nvSpPr>
          <p:cNvPr id="3" name="Content Placeholder 2"/>
          <p:cNvSpPr>
            <a:spLocks noGrp="1"/>
          </p:cNvSpPr>
          <p:nvPr>
            <p:ph idx="1"/>
          </p:nvPr>
        </p:nvSpPr>
        <p:spPr/>
        <p:txBody>
          <a:bodyPr/>
          <a:lstStyle/>
          <a:p>
            <a:pPr marL="82296" indent="0" algn="just">
              <a:buNone/>
            </a:pPr>
            <a:r>
              <a:rPr lang="en-US" b="1" dirty="0" smtClean="0"/>
              <a:t>END: </a:t>
            </a:r>
            <a:r>
              <a:rPr lang="en-US" dirty="0" smtClean="0"/>
              <a:t>END of Program</a:t>
            </a:r>
          </a:p>
          <a:p>
            <a:pPr algn="just"/>
            <a:r>
              <a:rPr lang="en-US" dirty="0" smtClean="0"/>
              <a:t>The END directive indicates the end of an assembly language program.</a:t>
            </a:r>
          </a:p>
          <a:p>
            <a:pPr algn="just"/>
            <a:r>
              <a:rPr lang="en-US" dirty="0" smtClean="0"/>
              <a:t>Should be the last statement in the program after this instruction processors doesn’t execute instructions i.e. it ignores whatever the instructions present after this directive.</a:t>
            </a:r>
            <a:endParaRPr lang="en-IN" dirty="0"/>
          </a:p>
        </p:txBody>
      </p:sp>
    </p:spTree>
    <p:extLst>
      <p:ext uri="{BB962C8B-B14F-4D97-AF65-F5344CB8AC3E}">
        <p14:creationId xmlns="" xmlns:p14="http://schemas.microsoft.com/office/powerpoint/2010/main" val="31222254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Assembler Directives</a:t>
            </a:r>
            <a:endParaRPr lang="en-IN" dirty="0"/>
          </a:p>
        </p:txBody>
      </p:sp>
      <p:sp>
        <p:nvSpPr>
          <p:cNvPr id="3" name="Content Placeholder 2"/>
          <p:cNvSpPr>
            <a:spLocks noGrp="1"/>
          </p:cNvSpPr>
          <p:nvPr>
            <p:ph idx="1"/>
          </p:nvPr>
        </p:nvSpPr>
        <p:spPr/>
        <p:txBody>
          <a:bodyPr/>
          <a:lstStyle/>
          <a:p>
            <a:pPr marL="82296" indent="0" algn="just">
              <a:buNone/>
            </a:pPr>
            <a:r>
              <a:rPr lang="en-US" b="1" dirty="0" smtClean="0"/>
              <a:t>ENDP: End of Procedure</a:t>
            </a:r>
          </a:p>
          <a:p>
            <a:pPr algn="just"/>
            <a:r>
              <a:rPr lang="en-US" dirty="0" smtClean="0"/>
              <a:t>Indicates the end of a subroutine or procedure.</a:t>
            </a:r>
          </a:p>
          <a:p>
            <a:pPr algn="just"/>
            <a:r>
              <a:rPr lang="en-US" dirty="0" smtClean="0"/>
              <a:t>Label can be assigned for a procedure, so to indicate the end of a particular procedure label will be prefixed for ENDP directive.</a:t>
            </a:r>
          </a:p>
          <a:p>
            <a:pPr algn="just"/>
            <a:endParaRPr lang="en-IN" dirty="0"/>
          </a:p>
        </p:txBody>
      </p:sp>
      <p:sp>
        <p:nvSpPr>
          <p:cNvPr id="4" name="TextBox 3"/>
          <p:cNvSpPr txBox="1"/>
          <p:nvPr/>
        </p:nvSpPr>
        <p:spPr>
          <a:xfrm>
            <a:off x="3203848" y="5373215"/>
            <a:ext cx="2880320" cy="1200329"/>
          </a:xfrm>
          <a:prstGeom prst="rect">
            <a:avLst/>
          </a:prstGeom>
          <a:noFill/>
        </p:spPr>
        <p:txBody>
          <a:bodyPr wrap="square" rtlCol="0">
            <a:spAutoFit/>
          </a:bodyPr>
          <a:lstStyle/>
          <a:p>
            <a:r>
              <a:rPr lang="en-US" b="1" dirty="0" smtClean="0"/>
              <a:t>PROCEDURE 	CRIT</a:t>
            </a:r>
          </a:p>
          <a:p>
            <a:r>
              <a:rPr lang="en-US" b="1" dirty="0"/>
              <a:t>	</a:t>
            </a:r>
            <a:r>
              <a:rPr lang="en-US" b="1" dirty="0" smtClean="0"/>
              <a:t>:</a:t>
            </a:r>
          </a:p>
          <a:p>
            <a:r>
              <a:rPr lang="en-US" b="1" dirty="0"/>
              <a:t>	</a:t>
            </a:r>
            <a:r>
              <a:rPr lang="en-US" b="1" dirty="0" smtClean="0"/>
              <a:t>:</a:t>
            </a:r>
          </a:p>
          <a:p>
            <a:r>
              <a:rPr lang="en-US" b="1" dirty="0" smtClean="0"/>
              <a:t>CRIT	ENDP</a:t>
            </a:r>
            <a:endParaRPr lang="en-IN" b="1" dirty="0"/>
          </a:p>
        </p:txBody>
      </p:sp>
    </p:spTree>
    <p:extLst>
      <p:ext uri="{BB962C8B-B14F-4D97-AF65-F5344CB8AC3E}">
        <p14:creationId xmlns="" xmlns:p14="http://schemas.microsoft.com/office/powerpoint/2010/main" val="9565266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Assembler Directives</a:t>
            </a:r>
            <a:endParaRPr lang="en-IN" dirty="0"/>
          </a:p>
        </p:txBody>
      </p:sp>
      <p:sp>
        <p:nvSpPr>
          <p:cNvPr id="3" name="Content Placeholder 2"/>
          <p:cNvSpPr>
            <a:spLocks noGrp="1"/>
          </p:cNvSpPr>
          <p:nvPr>
            <p:ph idx="1"/>
          </p:nvPr>
        </p:nvSpPr>
        <p:spPr/>
        <p:txBody>
          <a:bodyPr/>
          <a:lstStyle/>
          <a:p>
            <a:pPr marL="82296" indent="0">
              <a:buNone/>
            </a:pPr>
            <a:r>
              <a:rPr lang="en-US" b="1" dirty="0" smtClean="0"/>
              <a:t>ENDS: </a:t>
            </a:r>
            <a:r>
              <a:rPr lang="en-US" dirty="0" smtClean="0"/>
              <a:t>End of Segment</a:t>
            </a:r>
          </a:p>
          <a:p>
            <a:r>
              <a:rPr lang="en-US" dirty="0" smtClean="0"/>
              <a:t>Indicates the end of a logical segment.</a:t>
            </a:r>
          </a:p>
          <a:p>
            <a:r>
              <a:rPr lang="en-US" dirty="0" smtClean="0"/>
              <a:t>Logical segments are assigned using ASSUME directive, the particular segment name will be prefixed with the ENDS to end that segment.</a:t>
            </a:r>
          </a:p>
          <a:p>
            <a:endParaRPr lang="en-IN" dirty="0"/>
          </a:p>
        </p:txBody>
      </p:sp>
      <p:sp>
        <p:nvSpPr>
          <p:cNvPr id="4" name="TextBox 3"/>
          <p:cNvSpPr txBox="1"/>
          <p:nvPr/>
        </p:nvSpPr>
        <p:spPr>
          <a:xfrm>
            <a:off x="3131840" y="4509120"/>
            <a:ext cx="3816424" cy="2308324"/>
          </a:xfrm>
          <a:prstGeom prst="rect">
            <a:avLst/>
          </a:prstGeom>
          <a:noFill/>
        </p:spPr>
        <p:txBody>
          <a:bodyPr wrap="square" rtlCol="0">
            <a:spAutoFit/>
          </a:bodyPr>
          <a:lstStyle/>
          <a:p>
            <a:r>
              <a:rPr lang="en-US" dirty="0" smtClean="0"/>
              <a:t>ASSUME CS:CODE, DS:DATA</a:t>
            </a:r>
          </a:p>
          <a:p>
            <a:r>
              <a:rPr lang="en-US" dirty="0" smtClean="0"/>
              <a:t>DATA		SEGMENT</a:t>
            </a:r>
          </a:p>
          <a:p>
            <a:r>
              <a:rPr lang="en-US" dirty="0"/>
              <a:t>	</a:t>
            </a:r>
            <a:r>
              <a:rPr lang="en-US" dirty="0" smtClean="0"/>
              <a:t>	:</a:t>
            </a:r>
          </a:p>
          <a:p>
            <a:r>
              <a:rPr lang="en-US" dirty="0" smtClean="0"/>
              <a:t>DATA 		ENDS</a:t>
            </a:r>
          </a:p>
          <a:p>
            <a:r>
              <a:rPr lang="en-US" dirty="0" smtClean="0"/>
              <a:t>CODE		SEGMENT</a:t>
            </a:r>
          </a:p>
          <a:p>
            <a:r>
              <a:rPr lang="en-US" dirty="0"/>
              <a:t>	</a:t>
            </a:r>
            <a:r>
              <a:rPr lang="en-US" dirty="0" smtClean="0"/>
              <a:t>	:</a:t>
            </a:r>
          </a:p>
          <a:p>
            <a:r>
              <a:rPr lang="en-US" dirty="0" smtClean="0"/>
              <a:t>CODE		ENDS</a:t>
            </a:r>
          </a:p>
          <a:p>
            <a:r>
              <a:rPr lang="en-US" dirty="0" smtClean="0"/>
              <a:t>END</a:t>
            </a:r>
            <a:endParaRPr lang="en-IN" dirty="0"/>
          </a:p>
        </p:txBody>
      </p:sp>
    </p:spTree>
    <p:extLst>
      <p:ext uri="{BB962C8B-B14F-4D97-AF65-F5344CB8AC3E}">
        <p14:creationId xmlns="" xmlns:p14="http://schemas.microsoft.com/office/powerpoint/2010/main" val="34746988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Assembler Directives</a:t>
            </a:r>
            <a:endParaRPr lang="en-IN" dirty="0"/>
          </a:p>
        </p:txBody>
      </p:sp>
      <p:sp>
        <p:nvSpPr>
          <p:cNvPr id="3" name="Content Placeholder 2"/>
          <p:cNvSpPr>
            <a:spLocks noGrp="1"/>
          </p:cNvSpPr>
          <p:nvPr>
            <p:ph idx="1"/>
          </p:nvPr>
        </p:nvSpPr>
        <p:spPr/>
        <p:txBody>
          <a:bodyPr>
            <a:normAutofit fontScale="85000" lnSpcReduction="20000"/>
          </a:bodyPr>
          <a:lstStyle/>
          <a:p>
            <a:pPr marL="82296" indent="0" algn="just">
              <a:buNone/>
            </a:pPr>
            <a:r>
              <a:rPr lang="en-US" b="1" dirty="0" smtClean="0"/>
              <a:t>EVEN:</a:t>
            </a:r>
            <a:r>
              <a:rPr lang="en-US" dirty="0" smtClean="0"/>
              <a:t> Align on Even Memory Address</a:t>
            </a:r>
          </a:p>
          <a:p>
            <a:pPr algn="just"/>
            <a:r>
              <a:rPr lang="en-US" dirty="0" smtClean="0"/>
              <a:t>Updates the location counter to the next even address, if the current contents of it are not even, and assigns the following routine or variable or constant to that address.</a:t>
            </a:r>
          </a:p>
          <a:p>
            <a:pPr algn="just"/>
            <a:endParaRPr lang="en-US" dirty="0"/>
          </a:p>
          <a:p>
            <a:pPr algn="just"/>
            <a:endParaRPr lang="en-US" dirty="0" smtClean="0"/>
          </a:p>
          <a:p>
            <a:pPr algn="just"/>
            <a:endParaRPr lang="en-US" dirty="0" smtClean="0"/>
          </a:p>
          <a:p>
            <a:pPr algn="just"/>
            <a:r>
              <a:rPr lang="en-US" dirty="0" smtClean="0"/>
              <a:t>When assembler comes at EVEN directive it looks at the location counter if it is odd then updates counter by one and ROOT procedure will be assigned to that address, else it loads the same address.</a:t>
            </a:r>
          </a:p>
          <a:p>
            <a:pPr algn="just"/>
            <a:endParaRPr lang="en-IN" dirty="0"/>
          </a:p>
        </p:txBody>
      </p:sp>
      <p:sp>
        <p:nvSpPr>
          <p:cNvPr id="4" name="TextBox 3"/>
          <p:cNvSpPr txBox="1"/>
          <p:nvPr/>
        </p:nvSpPr>
        <p:spPr>
          <a:xfrm>
            <a:off x="3672626" y="3212976"/>
            <a:ext cx="2664296" cy="1200329"/>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	</a:t>
            </a:r>
            <a:r>
              <a:rPr lang="en-US" b="1" dirty="0" smtClean="0"/>
              <a:t>EVEN</a:t>
            </a:r>
          </a:p>
          <a:p>
            <a:r>
              <a:rPr lang="en-US" dirty="0" smtClean="0"/>
              <a:t>PROCEDURE	ROOT</a:t>
            </a:r>
          </a:p>
          <a:p>
            <a:r>
              <a:rPr lang="en-US" dirty="0"/>
              <a:t>	</a:t>
            </a:r>
            <a:r>
              <a:rPr lang="en-US" dirty="0" smtClean="0"/>
              <a:t>	:</a:t>
            </a:r>
          </a:p>
          <a:p>
            <a:r>
              <a:rPr lang="en-US" dirty="0" smtClean="0"/>
              <a:t>ROOT		ENDP</a:t>
            </a:r>
            <a:endParaRPr lang="en-IN" dirty="0"/>
          </a:p>
        </p:txBody>
      </p:sp>
    </p:spTree>
    <p:extLst>
      <p:ext uri="{BB962C8B-B14F-4D97-AF65-F5344CB8AC3E}">
        <p14:creationId xmlns="" xmlns:p14="http://schemas.microsoft.com/office/powerpoint/2010/main" val="12043374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Conditional Control Transfer Instructions</a:t>
            </a:r>
            <a:endParaRPr lang="en-IN" dirty="0"/>
          </a:p>
        </p:txBody>
      </p:sp>
      <p:sp>
        <p:nvSpPr>
          <p:cNvPr id="3" name="Content Placeholder 2"/>
          <p:cNvSpPr>
            <a:spLocks noGrp="1"/>
          </p:cNvSpPr>
          <p:nvPr>
            <p:ph idx="1"/>
          </p:nvPr>
        </p:nvSpPr>
        <p:spPr/>
        <p:txBody>
          <a:bodyPr/>
          <a:lstStyle/>
          <a:p>
            <a:pPr algn="just"/>
            <a:r>
              <a:rPr lang="en-US" dirty="0" smtClean="0"/>
              <a:t>The control is transferred to the specified location if the condition is satisfied else the execution flow continues as usual.</a:t>
            </a:r>
          </a:p>
          <a:p>
            <a:pPr algn="just"/>
            <a:r>
              <a:rPr lang="en-US" dirty="0" smtClean="0"/>
              <a:t>The results of previous operations are replicated by the conditional code flags.</a:t>
            </a:r>
          </a:p>
          <a:p>
            <a:pPr algn="just"/>
            <a:endParaRPr lang="en-IN" dirty="0"/>
          </a:p>
        </p:txBody>
      </p:sp>
    </p:spTree>
    <p:extLst>
      <p:ext uri="{BB962C8B-B14F-4D97-AF65-F5344CB8AC3E}">
        <p14:creationId xmlns="" xmlns:p14="http://schemas.microsoft.com/office/powerpoint/2010/main" val="5389493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Assembler Directives</a:t>
            </a:r>
            <a:endParaRPr lang="en-IN" dirty="0"/>
          </a:p>
        </p:txBody>
      </p:sp>
      <p:sp>
        <p:nvSpPr>
          <p:cNvPr id="3" name="Content Placeholder 2"/>
          <p:cNvSpPr>
            <a:spLocks noGrp="1"/>
          </p:cNvSpPr>
          <p:nvPr>
            <p:ph idx="1"/>
          </p:nvPr>
        </p:nvSpPr>
        <p:spPr/>
        <p:txBody>
          <a:bodyPr>
            <a:normAutofit fontScale="92500" lnSpcReduction="10000"/>
          </a:bodyPr>
          <a:lstStyle/>
          <a:p>
            <a:pPr marL="82296" indent="0" algn="just">
              <a:buNone/>
            </a:pPr>
            <a:r>
              <a:rPr lang="en-US" b="1" dirty="0" smtClean="0"/>
              <a:t>EQU</a:t>
            </a:r>
            <a:r>
              <a:rPr lang="en-US" dirty="0" smtClean="0"/>
              <a:t>: Equate</a:t>
            </a:r>
          </a:p>
          <a:p>
            <a:pPr algn="just"/>
            <a:r>
              <a:rPr lang="en-US" dirty="0" smtClean="0"/>
              <a:t>Assigns a label with a value or a symbol.</a:t>
            </a:r>
          </a:p>
          <a:p>
            <a:pPr algn="just"/>
            <a:r>
              <a:rPr lang="en-US" dirty="0" smtClean="0"/>
              <a:t>Reduce recurrence of numerical values or constants in a program code.</a:t>
            </a:r>
          </a:p>
          <a:p>
            <a:pPr marL="82296" indent="0" algn="just">
              <a:buNone/>
            </a:pPr>
            <a:r>
              <a:rPr lang="en-US" dirty="0" smtClean="0"/>
              <a:t>Ex: LABEL </a:t>
            </a:r>
            <a:r>
              <a:rPr lang="en-US" b="1" dirty="0" smtClean="0"/>
              <a:t>EQU</a:t>
            </a:r>
            <a:r>
              <a:rPr lang="en-US" dirty="0" smtClean="0"/>
              <a:t> 0500H</a:t>
            </a:r>
          </a:p>
          <a:p>
            <a:pPr marL="82296" indent="0" algn="just">
              <a:buNone/>
            </a:pPr>
            <a:r>
              <a:rPr lang="en-US" dirty="0" smtClean="0"/>
              <a:t>This statement assigns the value 0500H for a variable LABEL.</a:t>
            </a:r>
          </a:p>
          <a:p>
            <a:pPr marL="82296" indent="0" algn="just">
              <a:buNone/>
            </a:pPr>
            <a:r>
              <a:rPr lang="en-US" dirty="0" smtClean="0"/>
              <a:t>Ex2</a:t>
            </a:r>
            <a:r>
              <a:rPr lang="en-US" smtClean="0"/>
              <a:t>:  ADDITION </a:t>
            </a:r>
            <a:r>
              <a:rPr lang="en-US" b="1" dirty="0" smtClean="0"/>
              <a:t>EQU</a:t>
            </a:r>
            <a:r>
              <a:rPr lang="en-US" dirty="0" smtClean="0"/>
              <a:t> ADD </a:t>
            </a:r>
          </a:p>
          <a:p>
            <a:pPr marL="82296" indent="0" algn="just">
              <a:buNone/>
            </a:pPr>
            <a:r>
              <a:rPr lang="en-US" dirty="0"/>
              <a:t>T</a:t>
            </a:r>
            <a:r>
              <a:rPr lang="en-US" dirty="0" smtClean="0"/>
              <a:t>his statement assigns the label ADDITION with mnemonic ADD.</a:t>
            </a:r>
          </a:p>
        </p:txBody>
      </p:sp>
    </p:spTree>
    <p:extLst>
      <p:ext uri="{BB962C8B-B14F-4D97-AF65-F5344CB8AC3E}">
        <p14:creationId xmlns="" xmlns:p14="http://schemas.microsoft.com/office/powerpoint/2010/main" val="7036392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Assembler Directives</a:t>
            </a:r>
            <a:endParaRPr lang="en-IN" dirty="0"/>
          </a:p>
        </p:txBody>
      </p:sp>
      <p:sp>
        <p:nvSpPr>
          <p:cNvPr id="3" name="Content Placeholder 2"/>
          <p:cNvSpPr>
            <a:spLocks noGrp="1"/>
          </p:cNvSpPr>
          <p:nvPr>
            <p:ph idx="1"/>
          </p:nvPr>
        </p:nvSpPr>
        <p:spPr/>
        <p:txBody>
          <a:bodyPr/>
          <a:lstStyle/>
          <a:p>
            <a:pPr marL="82296" indent="0" algn="just">
              <a:buNone/>
            </a:pPr>
            <a:r>
              <a:rPr lang="en-US" b="1" dirty="0" smtClean="0"/>
              <a:t>EXTRN</a:t>
            </a:r>
            <a:r>
              <a:rPr lang="en-US" dirty="0" smtClean="0"/>
              <a:t>: External and </a:t>
            </a:r>
            <a:r>
              <a:rPr lang="en-US" b="1" dirty="0" smtClean="0"/>
              <a:t>PUBLIC</a:t>
            </a:r>
            <a:r>
              <a:rPr lang="en-US" dirty="0" smtClean="0"/>
              <a:t>: Public</a:t>
            </a:r>
          </a:p>
          <a:p>
            <a:pPr algn="just"/>
            <a:r>
              <a:rPr lang="en-US" dirty="0" smtClean="0"/>
              <a:t>EXTRN informs assembler that the names, procedures and labels declared after this directive are already defined in other modules.</a:t>
            </a:r>
            <a:endParaRPr lang="en-IN" dirty="0" smtClean="0"/>
          </a:p>
          <a:p>
            <a:pPr algn="just"/>
            <a:r>
              <a:rPr lang="en-US" dirty="0" smtClean="0"/>
              <a:t>While in the other module, where the names, procedures and labels actually appear, they must be declared PUBLIC.</a:t>
            </a:r>
          </a:p>
        </p:txBody>
      </p:sp>
      <p:sp>
        <p:nvSpPr>
          <p:cNvPr id="4" name="TextBox 3"/>
          <p:cNvSpPr txBox="1"/>
          <p:nvPr/>
        </p:nvSpPr>
        <p:spPr>
          <a:xfrm>
            <a:off x="3707904" y="5387732"/>
            <a:ext cx="4536504" cy="1569660"/>
          </a:xfrm>
          <a:prstGeom prst="rect">
            <a:avLst/>
          </a:prstGeom>
          <a:noFill/>
        </p:spPr>
        <p:txBody>
          <a:bodyPr wrap="square" rtlCol="0">
            <a:spAutoFit/>
          </a:bodyPr>
          <a:lstStyle/>
          <a:p>
            <a:r>
              <a:rPr lang="en-US" sz="1600" dirty="0" smtClean="0"/>
              <a:t>MODULE1	SEGMENT</a:t>
            </a:r>
          </a:p>
          <a:p>
            <a:r>
              <a:rPr lang="en-US" sz="1600" b="1" dirty="0" smtClean="0"/>
              <a:t>PUBLIC </a:t>
            </a:r>
            <a:r>
              <a:rPr lang="en-US" sz="1600" dirty="0" smtClean="0"/>
              <a:t>		FACTORIAL FAR</a:t>
            </a:r>
          </a:p>
          <a:p>
            <a:r>
              <a:rPr lang="en-US" sz="1600" dirty="0" smtClean="0"/>
              <a:t>MODULE1	ENDS</a:t>
            </a:r>
          </a:p>
          <a:p>
            <a:r>
              <a:rPr lang="en-US" sz="1600" dirty="0" smtClean="0"/>
              <a:t>MODULE2	SEGMENT</a:t>
            </a:r>
          </a:p>
          <a:p>
            <a:r>
              <a:rPr lang="en-US" sz="1600" b="1" dirty="0" smtClean="0"/>
              <a:t>EXTRN</a:t>
            </a:r>
            <a:r>
              <a:rPr lang="en-US" sz="1600" dirty="0" smtClean="0"/>
              <a:t>		FACTORIAL FAR</a:t>
            </a:r>
          </a:p>
          <a:p>
            <a:r>
              <a:rPr lang="en-US" sz="1600" dirty="0" smtClean="0"/>
              <a:t>MODULE2	ENDS</a:t>
            </a:r>
            <a:endParaRPr lang="en-IN" sz="1600" dirty="0"/>
          </a:p>
        </p:txBody>
      </p:sp>
    </p:spTree>
    <p:extLst>
      <p:ext uri="{BB962C8B-B14F-4D97-AF65-F5344CB8AC3E}">
        <p14:creationId xmlns="" xmlns:p14="http://schemas.microsoft.com/office/powerpoint/2010/main" val="16499299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Assembler Directives</a:t>
            </a:r>
            <a:endParaRPr lang="en-IN" dirty="0"/>
          </a:p>
        </p:txBody>
      </p:sp>
      <p:sp>
        <p:nvSpPr>
          <p:cNvPr id="3" name="Content Placeholder 2"/>
          <p:cNvSpPr>
            <a:spLocks noGrp="1"/>
          </p:cNvSpPr>
          <p:nvPr>
            <p:ph idx="1"/>
          </p:nvPr>
        </p:nvSpPr>
        <p:spPr/>
        <p:txBody>
          <a:bodyPr/>
          <a:lstStyle/>
          <a:p>
            <a:pPr marL="82296" indent="0" algn="just">
              <a:buNone/>
            </a:pPr>
            <a:r>
              <a:rPr lang="en-US" b="1" dirty="0" smtClean="0"/>
              <a:t>GROUP</a:t>
            </a:r>
            <a:r>
              <a:rPr lang="en-US" dirty="0" smtClean="0"/>
              <a:t>: Group the related segments:</a:t>
            </a:r>
          </a:p>
          <a:p>
            <a:pPr algn="just"/>
            <a:r>
              <a:rPr lang="en-US" dirty="0" smtClean="0"/>
              <a:t>Used to form the logical groups of segments with similar purpose or type.</a:t>
            </a:r>
          </a:p>
          <a:p>
            <a:pPr algn="just"/>
            <a:endParaRPr lang="en-IN" dirty="0"/>
          </a:p>
        </p:txBody>
      </p:sp>
    </p:spTree>
    <p:extLst>
      <p:ext uri="{BB962C8B-B14F-4D97-AF65-F5344CB8AC3E}">
        <p14:creationId xmlns="" xmlns:p14="http://schemas.microsoft.com/office/powerpoint/2010/main" val="132334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Unconditional Branch Instructions </a:t>
            </a:r>
            <a:endParaRPr lang="en-IN"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p:txBody>
              <a:bodyPr>
                <a:normAutofit lnSpcReduction="10000"/>
              </a:bodyPr>
              <a:lstStyle/>
              <a:p>
                <a:pPr marL="82296" indent="0" algn="just">
                  <a:buNone/>
                </a:pPr>
                <a:r>
                  <a:rPr lang="en-US" b="1" dirty="0" smtClean="0"/>
                  <a:t>CALL: Unconditional call:</a:t>
                </a:r>
              </a:p>
              <a:p>
                <a:pPr algn="just"/>
                <a:r>
                  <a:rPr lang="en-US" dirty="0" smtClean="0"/>
                  <a:t>Used to call subroutine from main program.</a:t>
                </a:r>
              </a:p>
              <a:p>
                <a:pPr algn="just"/>
                <a:r>
                  <a:rPr lang="en-US" dirty="0" smtClean="0"/>
                  <a:t>Address is specified directly or indirectly depending upon the addressing mode.</a:t>
                </a:r>
              </a:p>
              <a:p>
                <a:pPr algn="just"/>
                <a:r>
                  <a:rPr lang="en-US" dirty="0" smtClean="0"/>
                  <a:t>Two types of procedures depending upon whether it is available in the same segment or different segment.</a:t>
                </a:r>
              </a:p>
              <a:p>
                <a:pPr lvl="1" algn="just"/>
                <a:r>
                  <a:rPr lang="en-US" dirty="0" smtClean="0"/>
                  <a:t>Near CALL </a:t>
                </a:r>
                <a14:m>
                  <m:oMath xmlns:m="http://schemas.openxmlformats.org/officeDocument/2006/math">
                    <m:r>
                      <a:rPr lang="en-IN">
                        <a:latin typeface="Cambria Math"/>
                      </a:rPr>
                      <m:t>±</m:t>
                    </m:r>
                  </m:oMath>
                </a14:m>
                <a:r>
                  <a:rPr lang="en-US" dirty="0" smtClean="0"/>
                  <a:t>32K displacement </a:t>
                </a:r>
              </a:p>
              <a:p>
                <a:pPr lvl="1" algn="just"/>
                <a:r>
                  <a:rPr lang="en-US" dirty="0" smtClean="0"/>
                  <a:t>Far CALL i.e. anywhere outside the segment.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976" t="-2668" r="-2033" b="-2541"/>
                </a:stretch>
              </a:blipFill>
            </p:spPr>
            <p:txBody>
              <a:bodyPr/>
              <a:lstStyle/>
              <a:p>
                <a:r>
                  <a:rPr lang="en-IN">
                    <a:noFill/>
                  </a:rPr>
                  <a:t> </a:t>
                </a:r>
              </a:p>
            </p:txBody>
          </p:sp>
        </mc:Fallback>
      </mc:AlternateContent>
      <p:graphicFrame>
        <p:nvGraphicFramePr>
          <p:cNvPr id="4" name="Object 3"/>
          <p:cNvGraphicFramePr>
            <a:graphicFrameLocks noChangeAspect="1"/>
          </p:cNvGraphicFramePr>
          <p:nvPr>
            <p:extLst>
              <p:ext uri="{D42A27DB-BD31-4B8C-83A1-F6EECF244321}">
                <p14:modId xmlns="" xmlns:p14="http://schemas.microsoft.com/office/powerpoint/2010/main" val="533782150"/>
              </p:ext>
            </p:extLst>
          </p:nvPr>
        </p:nvGraphicFramePr>
        <p:xfrm>
          <a:off x="2171700" y="2311400"/>
          <a:ext cx="914400" cy="198438"/>
        </p:xfrm>
        <a:graphic>
          <a:graphicData uri="http://schemas.openxmlformats.org/presentationml/2006/ole">
            <p:oleObj spid="_x0000_s1267" name="Equation" r:id="rId4" imgW="914400" imgH="198720" progId="">
              <p:embed/>
            </p:oleObj>
          </a:graphicData>
        </a:graphic>
      </p:graphicFrame>
    </p:spTree>
    <p:extLst>
      <p:ext uri="{BB962C8B-B14F-4D97-AF65-F5344CB8AC3E}">
        <p14:creationId xmlns="" xmlns:p14="http://schemas.microsoft.com/office/powerpoint/2010/main" val="4921227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CALL</a:t>
            </a:r>
            <a:r>
              <a:rPr lang="en-US" dirty="0" smtClean="0"/>
              <a:t> instruction</a:t>
            </a:r>
            <a:endParaRPr lang="en-IN" dirty="0"/>
          </a:p>
        </p:txBody>
      </p:sp>
      <p:sp>
        <p:nvSpPr>
          <p:cNvPr id="3" name="Content Placeholder 2"/>
          <p:cNvSpPr>
            <a:spLocks noGrp="1"/>
          </p:cNvSpPr>
          <p:nvPr>
            <p:ph idx="1"/>
          </p:nvPr>
        </p:nvSpPr>
        <p:spPr/>
        <p:txBody>
          <a:bodyPr/>
          <a:lstStyle/>
          <a:p>
            <a:pPr algn="just"/>
            <a:r>
              <a:rPr lang="en-US" dirty="0" smtClean="0"/>
              <a:t>On execution, this instruction stores the IP( address of the next instruction) and CS onto the stack and loads the CS and IP registers with the segment and offset addresses of the procedure to be called.</a:t>
            </a:r>
          </a:p>
          <a:p>
            <a:pPr algn="just"/>
            <a:r>
              <a:rPr lang="en-US" dirty="0" smtClean="0"/>
              <a:t>Near CALL it pushes only IP and in case of FAR CALL it pushes CS and IP both onto the stack.</a:t>
            </a:r>
            <a:endParaRPr lang="en-IN" dirty="0"/>
          </a:p>
        </p:txBody>
      </p:sp>
    </p:spTree>
    <p:extLst>
      <p:ext uri="{BB962C8B-B14F-4D97-AF65-F5344CB8AC3E}">
        <p14:creationId xmlns="" xmlns:p14="http://schemas.microsoft.com/office/powerpoint/2010/main" val="15988784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RET</a:t>
            </a:r>
            <a:r>
              <a:rPr lang="en-US" b="1" dirty="0" smtClean="0"/>
              <a:t>: </a:t>
            </a:r>
            <a:r>
              <a:rPr lang="en-US" dirty="0" smtClean="0"/>
              <a:t>Return from procedure</a:t>
            </a:r>
            <a:endParaRPr lang="en-IN" dirty="0"/>
          </a:p>
        </p:txBody>
      </p:sp>
      <p:sp>
        <p:nvSpPr>
          <p:cNvPr id="3" name="Content Placeholder 2"/>
          <p:cNvSpPr>
            <a:spLocks noGrp="1"/>
          </p:cNvSpPr>
          <p:nvPr>
            <p:ph idx="1"/>
          </p:nvPr>
        </p:nvSpPr>
        <p:spPr/>
        <p:txBody>
          <a:bodyPr/>
          <a:lstStyle/>
          <a:p>
            <a:pPr algn="just"/>
            <a:r>
              <a:rPr lang="en-US" dirty="0" smtClean="0"/>
              <a:t>At each CALL instruction, IP and CS of the next instruction is pushed onto stack, before the control is transferred to the procedure.</a:t>
            </a:r>
          </a:p>
          <a:p>
            <a:pPr algn="just"/>
            <a:r>
              <a:rPr lang="en-US" dirty="0" smtClean="0"/>
              <a:t>At the end of procedure, after RET execution the next instruction address is loaded from stack(Previously stored) to CS and IP registers.</a:t>
            </a:r>
          </a:p>
        </p:txBody>
      </p:sp>
    </p:spTree>
    <p:extLst>
      <p:ext uri="{BB962C8B-B14F-4D97-AF65-F5344CB8AC3E}">
        <p14:creationId xmlns="" xmlns:p14="http://schemas.microsoft.com/office/powerpoint/2010/main" val="13818161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INT N:</a:t>
            </a:r>
            <a:r>
              <a:rPr lang="en-US" dirty="0"/>
              <a:t> Interrupt Type </a:t>
            </a:r>
            <a:r>
              <a:rPr lang="en-US" dirty="0" smtClean="0"/>
              <a:t>N</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b="1" dirty="0" smtClean="0"/>
              <a:t>256 </a:t>
            </a:r>
            <a:r>
              <a:rPr lang="en-US" dirty="0" smtClean="0"/>
              <a:t>interrupts are defined in 8086/8088 corresponding to the types from 00H to FFH.</a:t>
            </a:r>
          </a:p>
          <a:p>
            <a:pPr algn="just"/>
            <a:r>
              <a:rPr lang="en-US" dirty="0" smtClean="0"/>
              <a:t>When this instruction is executed, TYPE byte N is multiplied by 4 and the contents of IP and CS of the interrupt service routine will be taken from the hex multiplication as offset address and 0000 as segment address.</a:t>
            </a:r>
          </a:p>
          <a:p>
            <a:pPr algn="just"/>
            <a:r>
              <a:rPr lang="en-US" dirty="0" smtClean="0"/>
              <a:t>Ex: </a:t>
            </a:r>
            <a:r>
              <a:rPr lang="en-US" b="1" dirty="0" smtClean="0"/>
              <a:t>INT </a:t>
            </a:r>
            <a:r>
              <a:rPr lang="en-US" dirty="0" smtClean="0"/>
              <a:t>20H </a:t>
            </a:r>
            <a:r>
              <a:rPr lang="en-US" dirty="0" smtClean="0">
                <a:sym typeface="Wingdings" panose="05000000000000000000" pitchFamily="2" charset="2"/>
              </a:rPr>
              <a:t> Type *4=&gt; 20H*4=80H</a:t>
            </a:r>
          </a:p>
          <a:p>
            <a:pPr algn="just"/>
            <a:r>
              <a:rPr lang="en-US" dirty="0" smtClean="0">
                <a:sym typeface="Wingdings" panose="05000000000000000000" pitchFamily="2" charset="2"/>
              </a:rPr>
              <a:t>Pointer to IP and CS of ISR is 0000:0080H</a:t>
            </a:r>
            <a:endParaRPr lang="en-IN" dirty="0"/>
          </a:p>
        </p:txBody>
      </p:sp>
    </p:spTree>
    <p:extLst>
      <p:ext uri="{BB962C8B-B14F-4D97-AF65-F5344CB8AC3E}">
        <p14:creationId xmlns="" xmlns:p14="http://schemas.microsoft.com/office/powerpoint/2010/main" val="16091444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INTO: </a:t>
            </a:r>
            <a:r>
              <a:rPr lang="en-US" dirty="0" smtClean="0"/>
              <a:t>Interrupt on Overflow</a:t>
            </a:r>
            <a:endParaRPr lang="en-IN" dirty="0"/>
          </a:p>
        </p:txBody>
      </p:sp>
      <p:sp>
        <p:nvSpPr>
          <p:cNvPr id="3" name="Content Placeholder 2"/>
          <p:cNvSpPr>
            <a:spLocks noGrp="1"/>
          </p:cNvSpPr>
          <p:nvPr>
            <p:ph idx="1"/>
          </p:nvPr>
        </p:nvSpPr>
        <p:spPr/>
        <p:txBody>
          <a:bodyPr/>
          <a:lstStyle/>
          <a:p>
            <a:pPr algn="just"/>
            <a:r>
              <a:rPr lang="en-US" dirty="0" smtClean="0"/>
              <a:t>Executed when the overflow flag OF is set. </a:t>
            </a:r>
          </a:p>
          <a:p>
            <a:pPr algn="just"/>
            <a:r>
              <a:rPr lang="en-US" dirty="0" smtClean="0"/>
              <a:t>The new contents of IP and CS are taken from the address 0000:0010 as in INT type instruction.</a:t>
            </a:r>
          </a:p>
          <a:p>
            <a:pPr algn="just"/>
            <a:r>
              <a:rPr lang="en-US" dirty="0" smtClean="0"/>
              <a:t>Equivalent to a Type 4 interrupt instruction.</a:t>
            </a:r>
            <a:endParaRPr lang="en-IN" dirty="0"/>
          </a:p>
        </p:txBody>
      </p:sp>
    </p:spTree>
    <p:extLst>
      <p:ext uri="{BB962C8B-B14F-4D97-AF65-F5344CB8AC3E}">
        <p14:creationId xmlns="" xmlns:p14="http://schemas.microsoft.com/office/powerpoint/2010/main" val="41501563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2454</TotalTime>
  <Words>2007</Words>
  <Application>Microsoft Office PowerPoint</Application>
  <PresentationFormat>On-screen Show (4:3)</PresentationFormat>
  <Paragraphs>237</Paragraphs>
  <Slides>42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4" baseType="lpstr">
      <vt:lpstr>Solstice</vt:lpstr>
      <vt:lpstr>Equation</vt:lpstr>
      <vt:lpstr>Control Transfer or Branching Instructions</vt:lpstr>
      <vt:lpstr>Control Transfer or Branching Instructions</vt:lpstr>
      <vt:lpstr>Unconditional Control Transfer Instructions</vt:lpstr>
      <vt:lpstr>Conditional Control Transfer Instructions</vt:lpstr>
      <vt:lpstr>Unconditional Branch Instructions </vt:lpstr>
      <vt:lpstr>CALL instruction</vt:lpstr>
      <vt:lpstr>RET: Return from procedure</vt:lpstr>
      <vt:lpstr>INT N: Interrupt Type N</vt:lpstr>
      <vt:lpstr>INTO: Interrupt on Overflow</vt:lpstr>
      <vt:lpstr>IRET: Return from ISR</vt:lpstr>
      <vt:lpstr>LOOP: Loop Unconditionally</vt:lpstr>
      <vt:lpstr>Processor or Machine Control Instructions</vt:lpstr>
      <vt:lpstr>Processor or Machine Control Instructions</vt:lpstr>
      <vt:lpstr>Processor or Machine Control Instructions</vt:lpstr>
      <vt:lpstr>String manipulation instructions</vt:lpstr>
      <vt:lpstr>String manipulation instructions</vt:lpstr>
      <vt:lpstr>REP: Repeat Instruction prefix </vt:lpstr>
      <vt:lpstr>MOVSB/MOVSW: Move String Byte or String Word</vt:lpstr>
      <vt:lpstr>Example</vt:lpstr>
      <vt:lpstr>CMPS: Compare String Byte or String Word</vt:lpstr>
      <vt:lpstr>Example</vt:lpstr>
      <vt:lpstr>SCAS: Scan String Byte or String Word</vt:lpstr>
      <vt:lpstr>Example</vt:lpstr>
      <vt:lpstr>LODS: Load String Byte or String Word</vt:lpstr>
      <vt:lpstr>STOS: Store String Byte or String Word</vt:lpstr>
      <vt:lpstr>Assembler Directives</vt:lpstr>
      <vt:lpstr>Machine Language </vt:lpstr>
      <vt:lpstr>Assembly Language</vt:lpstr>
      <vt:lpstr>Assembler</vt:lpstr>
      <vt:lpstr>Assembler</vt:lpstr>
      <vt:lpstr>Assembler Directives</vt:lpstr>
      <vt:lpstr>Assembler Directives</vt:lpstr>
      <vt:lpstr>Assembler Directives</vt:lpstr>
      <vt:lpstr>Assembler Directives</vt:lpstr>
      <vt:lpstr>Assembler Directives</vt:lpstr>
      <vt:lpstr>Assembler Directives</vt:lpstr>
      <vt:lpstr>Assembler Directives</vt:lpstr>
      <vt:lpstr>Assembler Directives</vt:lpstr>
      <vt:lpstr>Assembler Directives</vt:lpstr>
      <vt:lpstr>Assembler Directives</vt:lpstr>
      <vt:lpstr>Assembler Directives</vt:lpstr>
      <vt:lpstr>Assembler Directives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Transfer or Branching Instructions</dc:title>
  <dc:creator>Malli</dc:creator>
  <cp:lastModifiedBy>RAJESH</cp:lastModifiedBy>
  <cp:revision>99</cp:revision>
  <dcterms:created xsi:type="dcterms:W3CDTF">2015-02-13T06:32:46Z</dcterms:created>
  <dcterms:modified xsi:type="dcterms:W3CDTF">2016-04-04T09:53:56Z</dcterms:modified>
</cp:coreProperties>
</file>