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278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1/23/2015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1/23/2015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1/23/2015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1/23/2015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1/23/2015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1/23/2015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1/23/2015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454226"/>
            <a:ext cx="6172200" cy="1430735"/>
          </a:xfrm>
        </p:spPr>
        <p:style>
          <a:lnRef idx="3">
            <a:schemeClr val="lt1"/>
          </a:lnRef>
          <a:fillRef idx="1">
            <a:schemeClr val="accent3"/>
          </a:fillRef>
          <a:effectRef idx="1">
            <a:schemeClr val="accent3"/>
          </a:effectRef>
          <a:fontRef idx="minor">
            <a:schemeClr val="lt1"/>
          </a:fontRef>
        </p:style>
        <p:txBody>
          <a:bodyPr/>
          <a:lstStyle/>
          <a:p>
            <a:pPr algn="ctr"/>
            <a:r>
              <a:rPr lang="en-US" dirty="0" smtClean="0"/>
              <a:t>ARCHITECTURE OF 8086 MICRO PROCESSOR</a:t>
            </a:r>
            <a:endParaRPr lang="en-US" dirty="0"/>
          </a:p>
        </p:txBody>
      </p:sp>
      <p:sp>
        <p:nvSpPr>
          <p:cNvPr id="4" name="Subtitle 2"/>
          <p:cNvSpPr>
            <a:spLocks noGrp="1"/>
          </p:cNvSpPr>
          <p:nvPr>
            <p:ph type="subTitle" idx="1"/>
          </p:nvPr>
        </p:nvSpPr>
        <p:spPr>
          <a:xfrm>
            <a:off x="2590800" y="4114800"/>
            <a:ext cx="6172200" cy="1371600"/>
          </a:xfrm>
        </p:spPr>
        <p:txBody>
          <a:bodyPr>
            <a:normAutofit lnSpcReduction="10000"/>
          </a:bodyPr>
          <a:lstStyle/>
          <a:p>
            <a:pPr algn="ctr"/>
            <a:r>
              <a:rPr lang="en-US" dirty="0" smtClean="0"/>
              <a:t>P.RAJESH </a:t>
            </a:r>
            <a:r>
              <a:rPr lang="en-US" sz="1050" dirty="0" err="1" smtClean="0"/>
              <a:t>M.Tech</a:t>
            </a:r>
            <a:r>
              <a:rPr lang="en-US" sz="1050" dirty="0" smtClean="0"/>
              <a:t>.,</a:t>
            </a:r>
          </a:p>
          <a:p>
            <a:pPr algn="ctr"/>
            <a:r>
              <a:rPr lang="en-US" dirty="0" smtClean="0"/>
              <a:t>ASST PROFESSOR</a:t>
            </a:r>
          </a:p>
          <a:p>
            <a:pPr algn="ctr"/>
            <a:r>
              <a:rPr lang="en-US" dirty="0" smtClean="0"/>
              <a:t>DEPT OF ECE</a:t>
            </a:r>
          </a:p>
          <a:p>
            <a:pPr algn="ctr"/>
            <a:r>
              <a:rPr lang="en-US" dirty="0" smtClean="0"/>
              <a:t>CRIT COLLEGE OF ENGG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sers\Rajesh\Desktop\8086.png"/>
          <p:cNvPicPr>
            <a:picLocks noChangeAspect="1" noChangeArrowheads="1"/>
          </p:cNvPicPr>
          <p:nvPr/>
        </p:nvPicPr>
        <p:blipFill>
          <a:blip r:embed="rId2"/>
          <a:srcRect/>
          <a:stretch>
            <a:fillRect/>
          </a:stretch>
        </p:blipFill>
        <p:spPr bwMode="auto">
          <a:xfrm>
            <a:off x="0" y="152400"/>
            <a:ext cx="9155113" cy="65706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17448"/>
            <a:ext cx="7467600" cy="4873752"/>
          </a:xfrm>
        </p:spPr>
        <p:txBody>
          <a:bodyPr>
            <a:normAutofit/>
          </a:bodyPr>
          <a:lstStyle/>
          <a:p>
            <a:r>
              <a:rPr lang="en-US" sz="3200" dirty="0" smtClean="0"/>
              <a:t>8086 microprocessor has two units; </a:t>
            </a:r>
          </a:p>
          <a:p>
            <a:pPr>
              <a:buNone/>
            </a:pPr>
            <a:r>
              <a:rPr lang="en-US" sz="3200" dirty="0" smtClean="0"/>
              <a:t>A) Bus Interface Unit (</a:t>
            </a:r>
            <a:r>
              <a:rPr lang="en-US" sz="3200" b="1" dirty="0" smtClean="0"/>
              <a:t>BIU</a:t>
            </a:r>
            <a:r>
              <a:rPr lang="en-US" sz="3200" dirty="0" smtClean="0"/>
              <a:t>) and </a:t>
            </a:r>
          </a:p>
          <a:p>
            <a:pPr>
              <a:buNone/>
            </a:pPr>
            <a:r>
              <a:rPr lang="en-US" sz="3200" dirty="0" smtClean="0"/>
              <a:t>B) Execution Unit (</a:t>
            </a:r>
            <a:r>
              <a:rPr lang="en-US" sz="3200" b="1" dirty="0" smtClean="0"/>
              <a:t>EU</a:t>
            </a:r>
            <a:r>
              <a:rPr lang="en-US" sz="3200" dirty="0" smtClean="0"/>
              <a:t>).</a:t>
            </a:r>
          </a:p>
          <a:p>
            <a:pPr>
              <a:buFont typeface="Courier New" pitchFamily="49" charset="0"/>
              <a:buChar char="o"/>
            </a:pPr>
            <a:r>
              <a:rPr lang="en-US" sz="3200" dirty="0" smtClean="0"/>
              <a:t> They are dependent and get worked by each other.</a:t>
            </a:r>
          </a:p>
          <a:p>
            <a:endParaRPr lang="en-US" sz="3200" dirty="0" smtClean="0"/>
          </a:p>
          <a:p>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4048"/>
            <a:ext cx="7467600" cy="4873752"/>
          </a:xfrm>
        </p:spPr>
        <p:txBody>
          <a:bodyPr>
            <a:noAutofit/>
          </a:bodyPr>
          <a:lstStyle/>
          <a:p>
            <a:r>
              <a:rPr lang="en-US" sz="2000" dirty="0" smtClean="0"/>
              <a:t>	</a:t>
            </a:r>
            <a:r>
              <a:rPr lang="en-US" sz="2000" b="1" u="sng" dirty="0" smtClean="0"/>
              <a:t>Execution Unit (EU) :</a:t>
            </a:r>
            <a:r>
              <a:rPr lang="en-US" sz="2000" dirty="0" smtClean="0"/>
              <a:t> Execution unit receives program instruction codes and data from the BIU, executes them and stores </a:t>
            </a:r>
          </a:p>
          <a:p>
            <a:r>
              <a:rPr lang="en-US" sz="2000" dirty="0" smtClean="0"/>
              <a:t>the results in the general registers. It can also store the data in a memory location or send them to an I/O device by passing the data back to the BIU. This unit, EU, has no connection with the system Buses. It receives and outputs all its data through BIU.</a:t>
            </a:r>
            <a:br>
              <a:rPr lang="en-US" sz="2000" dirty="0" smtClean="0"/>
            </a:br>
            <a:r>
              <a:rPr lang="en-US" sz="2000" dirty="0" smtClean="0"/>
              <a:t/>
            </a:r>
            <a:br>
              <a:rPr lang="en-US" sz="2000" dirty="0" smtClean="0"/>
            </a:br>
            <a:endParaRPr lang="en-US" sz="2000" dirty="0" smtClean="0"/>
          </a:p>
          <a:p>
            <a:r>
              <a:rPr lang="en-US" sz="2000" b="1" u="sng" dirty="0" smtClean="0"/>
              <a:t>ALU (Arithmetic and Logic Unit) :</a:t>
            </a:r>
            <a:r>
              <a:rPr lang="en-US" sz="2000" dirty="0" smtClean="0"/>
              <a:t> The EU unit contains a circuit board called the Arithmetic and Logic Unit. The ALU can perform arithmetic, such as, +,-,×,/ and logic such as OR, AND, NOT operations. </a:t>
            </a:r>
          </a:p>
          <a:p>
            <a:pPr>
              <a:buNone/>
            </a:pPr>
            <a:r>
              <a:rPr lang="en-US" sz="2000" dirty="0" smtClean="0"/>
              <a:t/>
            </a:r>
            <a:br>
              <a:rPr lang="en-US" sz="2000" dirty="0" smtClean="0"/>
            </a:br>
            <a:endParaRPr lang="en-US" sz="2000" dirty="0" smtClean="0"/>
          </a:p>
          <a:p>
            <a:pPr>
              <a:buNone/>
            </a:pPr>
            <a:r>
              <a:rPr lang="en-US" sz="2000" dirty="0" smtClean="0"/>
              <a:t/>
            </a:r>
            <a:br>
              <a:rPr lang="en-US" sz="2000" dirty="0" smtClean="0"/>
            </a:br>
            <a:endParaRPr lang="en-US" sz="2000" dirty="0" smtClean="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57200"/>
            <a:ext cx="7772400" cy="5638800"/>
          </a:xfrm>
        </p:spPr>
        <p:txBody>
          <a:bodyPr>
            <a:noAutofit/>
          </a:bodyPr>
          <a:lstStyle/>
          <a:p>
            <a:r>
              <a:rPr lang="en-US" sz="1800" b="1" u="sng" dirty="0" smtClean="0"/>
              <a:t>Registers :</a:t>
            </a:r>
            <a:r>
              <a:rPr lang="en-US" sz="1800" dirty="0" smtClean="0"/>
              <a:t> A register is like a memory location where the exception is that these are denoted by name rather than numbers. </a:t>
            </a:r>
            <a:endParaRPr lang="en-US" sz="1800" dirty="0" smtClean="0"/>
          </a:p>
          <a:p>
            <a:r>
              <a:rPr lang="en-US" sz="1800" dirty="0" smtClean="0"/>
              <a:t>It </a:t>
            </a:r>
            <a:r>
              <a:rPr lang="en-US" sz="1800" dirty="0" smtClean="0"/>
              <a:t>has 4 data registers, AX, BX, CX, DX and </a:t>
            </a:r>
            <a:endParaRPr lang="en-US" sz="1800" dirty="0" smtClean="0"/>
          </a:p>
          <a:p>
            <a:r>
              <a:rPr lang="en-US" sz="1800" dirty="0" smtClean="0"/>
              <a:t>2 </a:t>
            </a:r>
            <a:r>
              <a:rPr lang="en-US" sz="1800" dirty="0" smtClean="0"/>
              <a:t>pointer registers SP, BP and </a:t>
            </a:r>
            <a:endParaRPr lang="en-US" sz="1800" dirty="0" smtClean="0"/>
          </a:p>
          <a:p>
            <a:r>
              <a:rPr lang="en-US" sz="1800" dirty="0" smtClean="0"/>
              <a:t>2 </a:t>
            </a:r>
            <a:r>
              <a:rPr lang="en-US" sz="1800" dirty="0" smtClean="0"/>
              <a:t>index registers SI, DI </a:t>
            </a:r>
            <a:r>
              <a:rPr lang="en-US" sz="1800" dirty="0" smtClean="0"/>
              <a:t>and</a:t>
            </a:r>
          </a:p>
          <a:p>
            <a:r>
              <a:rPr lang="en-US" sz="1800" dirty="0" smtClean="0"/>
              <a:t> </a:t>
            </a:r>
            <a:r>
              <a:rPr lang="en-US" sz="1800" dirty="0" smtClean="0"/>
              <a:t>1 temporary register and </a:t>
            </a:r>
            <a:endParaRPr lang="en-US" sz="1800" dirty="0" smtClean="0"/>
          </a:p>
          <a:p>
            <a:r>
              <a:rPr lang="en-US" sz="1800" dirty="0" smtClean="0"/>
              <a:t>1 </a:t>
            </a:r>
            <a:r>
              <a:rPr lang="en-US" sz="1800" dirty="0" smtClean="0"/>
              <a:t>status register FLAGS . </a:t>
            </a:r>
            <a:endParaRPr lang="en-US" sz="1800" dirty="0" smtClean="0"/>
          </a:p>
          <a:p>
            <a:r>
              <a:rPr lang="en-US" sz="1800" dirty="0" smtClean="0"/>
              <a:t>AX</a:t>
            </a:r>
            <a:r>
              <a:rPr lang="en-US" sz="1800" dirty="0" smtClean="0"/>
              <a:t>, BX, CX and DX registers has 2 8-bit registers to access the high and low byte data registers. </a:t>
            </a:r>
            <a:endParaRPr lang="en-US" sz="1800" dirty="0" smtClean="0"/>
          </a:p>
          <a:p>
            <a:r>
              <a:rPr lang="en-US" sz="1800" dirty="0" smtClean="0"/>
              <a:t>The </a:t>
            </a:r>
            <a:r>
              <a:rPr lang="en-US" sz="1800" dirty="0" smtClean="0"/>
              <a:t>high byte of AX is called AH and the low byte is AL. Similarly, the high and low bytes of BX, CX, DX are BH and BL, CH and </a:t>
            </a:r>
            <a:r>
              <a:rPr lang="en-US" sz="1800" dirty="0" err="1" smtClean="0"/>
              <a:t>Cl</a:t>
            </a:r>
            <a:r>
              <a:rPr lang="en-US" sz="1800" dirty="0" smtClean="0"/>
              <a:t>, DH and DL respectively. </a:t>
            </a:r>
            <a:endParaRPr lang="en-US" sz="1800" dirty="0" smtClean="0"/>
          </a:p>
          <a:p>
            <a:r>
              <a:rPr lang="en-US" sz="1800" dirty="0" smtClean="0"/>
              <a:t>All </a:t>
            </a:r>
            <a:r>
              <a:rPr lang="en-US" sz="1800" dirty="0" smtClean="0"/>
              <a:t>the data, pointer, index and status registers are of 16 bits. </a:t>
            </a:r>
            <a:endParaRPr lang="en-US" sz="1800" dirty="0" smtClean="0"/>
          </a:p>
          <a:p>
            <a:r>
              <a:rPr lang="en-US" sz="1800" dirty="0" smtClean="0"/>
              <a:t>Else </a:t>
            </a:r>
            <a:r>
              <a:rPr lang="en-US" sz="1800" dirty="0" smtClean="0"/>
              <a:t>these, the temporary register holds the operands for the ALU and the individual bits of the FLAGS register reflect the result of a computation.</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88848"/>
            <a:ext cx="7467600" cy="4873752"/>
          </a:xfrm>
        </p:spPr>
        <p:txBody>
          <a:bodyPr>
            <a:normAutofit fontScale="92500" lnSpcReduction="20000"/>
          </a:bodyPr>
          <a:lstStyle/>
          <a:p>
            <a:r>
              <a:rPr lang="en-US" dirty="0" smtClean="0"/>
              <a:t>	</a:t>
            </a:r>
            <a:r>
              <a:rPr lang="en-US" b="1" u="sng" dirty="0" smtClean="0"/>
              <a:t>Bus Interface Unit :</a:t>
            </a:r>
            <a:r>
              <a:rPr lang="en-US" dirty="0" smtClean="0"/>
              <a:t> As the EU has no  connection with the system Busses, this job is done by BIU. BIU and EU are connected with an internal bus. BIU connects EU with the memory or I/O circuits. It is responsible for transmitting data, addresses and control signal on the busses. </a:t>
            </a:r>
          </a:p>
          <a:p>
            <a:r>
              <a:rPr lang="en-US" dirty="0" smtClean="0"/>
              <a:t/>
            </a:r>
            <a:br>
              <a:rPr lang="en-US" dirty="0" smtClean="0"/>
            </a:br>
            <a:endParaRPr lang="en-US" dirty="0" smtClean="0"/>
          </a:p>
          <a:p>
            <a:r>
              <a:rPr lang="en-US" b="1" u="sng" dirty="0" smtClean="0"/>
              <a:t>Registers :</a:t>
            </a:r>
            <a:r>
              <a:rPr lang="en-US" dirty="0" smtClean="0"/>
              <a:t> BIU has 4 segment busses, CS, DS, SS, ES. These all 4 segment registers holds the addresses of instructions and data in memory. These values are used by the processor to access memory locations. It also contain 1 pointer register IP. IP contains the address of the next instruction to executed by the EU.   </a:t>
            </a:r>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9D2787"/>
                </a:solidFill>
              </a:rPr>
              <a:t>Instruction Queue</a:t>
            </a:r>
            <a:endParaRPr lang="en-US" dirty="0">
              <a:solidFill>
                <a:srgbClr val="9D2787"/>
              </a:solidFill>
            </a:endParaRPr>
          </a:p>
        </p:txBody>
      </p:sp>
      <p:sp>
        <p:nvSpPr>
          <p:cNvPr id="3" name="Content Placeholder 2"/>
          <p:cNvSpPr>
            <a:spLocks noGrp="1"/>
          </p:cNvSpPr>
          <p:nvPr>
            <p:ph sz="quarter" idx="1"/>
          </p:nvPr>
        </p:nvSpPr>
        <p:spPr/>
        <p:txBody>
          <a:bodyPr/>
          <a:lstStyle/>
          <a:p>
            <a:pPr>
              <a:buNone/>
            </a:pPr>
            <a:r>
              <a:rPr lang="en-US" dirty="0" smtClean="0"/>
              <a:t> BIU contains an instruction queue. When the EU executes instructions, the BIU gets up to 6 bytes of the next instruction and stores them in the instruction queue and this process is called </a:t>
            </a:r>
            <a:br>
              <a:rPr lang="en-US" dirty="0" smtClean="0"/>
            </a:br>
            <a:r>
              <a:rPr lang="en-US" dirty="0" smtClean="0"/>
              <a:t>instruction </a:t>
            </a:r>
            <a:r>
              <a:rPr lang="en-US" dirty="0" err="1" smtClean="0"/>
              <a:t>prefetch</a:t>
            </a:r>
            <a:r>
              <a:rPr lang="en-US" dirty="0" smtClean="0"/>
              <a:t>. This is a process to speed up the processor. A subtle advantage of instruction queue is that, as next several instructions are usually in the queue, the BIU can access memory at a somewhat "leisurely" pace. This means that slow-memory parts can be used without affecting overall system performance.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TotalTime>
  <Words>219</Words>
  <Application>Microsoft Office PowerPoint</Application>
  <PresentationFormat>On-screen Show (4:3)</PresentationFormat>
  <Paragraphs>30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ARCHITECTURE OF 8086 MICRO PROCESSOR</vt:lpstr>
      <vt:lpstr>Slide 2</vt:lpstr>
      <vt:lpstr>Slide 3</vt:lpstr>
      <vt:lpstr>Slide 4</vt:lpstr>
      <vt:lpstr>Slide 5</vt:lpstr>
      <vt:lpstr>Slide 6</vt:lpstr>
      <vt:lpstr>Instruction Queue</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dc:creator>
  <cp:lastModifiedBy>Rajesh</cp:lastModifiedBy>
  <cp:revision>31</cp:revision>
  <dcterms:created xsi:type="dcterms:W3CDTF">2006-08-16T00:00:00Z</dcterms:created>
  <dcterms:modified xsi:type="dcterms:W3CDTF">2015-01-23T17:19:01Z</dcterms:modified>
</cp:coreProperties>
</file>