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8" r:id="rId6"/>
    <p:sldId id="267" r:id="rId7"/>
    <p:sldId id="268" r:id="rId8"/>
    <p:sldId id="269" r:id="rId9"/>
    <p:sldId id="273" r:id="rId10"/>
    <p:sldId id="272" r:id="rId11"/>
    <p:sldId id="274" r:id="rId12"/>
    <p:sldId id="270" r:id="rId13"/>
    <p:sldId id="271" r:id="rId14"/>
    <p:sldId id="275" r:id="rId15"/>
    <p:sldId id="276" r:id="rId16"/>
    <p:sldId id="260" r:id="rId17"/>
    <p:sldId id="277" r:id="rId18"/>
    <p:sldId id="261" r:id="rId19"/>
    <p:sldId id="262" r:id="rId20"/>
    <p:sldId id="263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67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8257/8237 DMA Controller</a:t>
            </a:r>
            <a:endParaRPr kumimoji="0" lang="en-US" sz="4400" b="1" i="0" u="none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0800" y="3429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P.RAJESH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M.Tech.,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college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AJESH\Desktop\Cg8NWCQCTR7KKgaUX2EC4Dh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bits D0-D3 enables one of the four DMA channels of 8257.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</a:t>
            </a:r>
          </a:p>
          <a:p>
            <a:r>
              <a:rPr lang="en-US" dirty="0" smtClean="0"/>
              <a:t>If D0 is 1 then channel- 0 is enabled. </a:t>
            </a:r>
          </a:p>
          <a:p>
            <a:r>
              <a:rPr lang="en-US" dirty="0" smtClean="0"/>
              <a:t>If D4 id set rotating priority is enabled, other wise normal. </a:t>
            </a:r>
            <a:r>
              <a:rPr lang="en-US" dirty="0" err="1" smtClean="0"/>
              <a:t>i.e</a:t>
            </a:r>
            <a:r>
              <a:rPr lang="en-US" dirty="0" smtClean="0"/>
              <a:t> fixed priority is enabled.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9144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V="1">
            <a:off x="6934994" y="1751806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512" y="205740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Channel 0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5753100" y="20193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248297" y="2324497"/>
            <a:ext cx="2132806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676400" y="2133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1295400" y="1676400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6200" y="1524000"/>
            <a:ext cx="7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5512" y="358140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Channel 3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5512" y="259080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Channel 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5512" y="304800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Channel 2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962400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 rotating priority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200400"/>
            <a:ext cx="315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extended Write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2590800"/>
            <a:ext cx="2108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TC stop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-76200" y="205740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Enables auto load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524000"/>
            <a:ext cx="7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1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352800" y="1295400"/>
            <a:ext cx="838200" cy="2973388"/>
            <a:chOff x="3352800" y="1295400"/>
            <a:chExt cx="838200" cy="2973388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667000" y="2743200"/>
              <a:ext cx="2971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4267200"/>
              <a:ext cx="838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29200" y="1295400"/>
            <a:ext cx="1676400" cy="2590800"/>
            <a:chOff x="5029200" y="1295400"/>
            <a:chExt cx="1676400" cy="2590800"/>
          </a:xfrm>
        </p:grpSpPr>
        <p:cxnSp>
          <p:nvCxnSpPr>
            <p:cNvPr id="37" name="Straight Arrow Connector 36"/>
            <p:cNvCxnSpPr/>
            <p:nvPr/>
          </p:nvCxnSpPr>
          <p:spPr>
            <a:xfrm rot="16200000" flipV="1">
              <a:off x="3810692" y="2513908"/>
              <a:ext cx="2589416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029200" y="3884816"/>
              <a:ext cx="1676400" cy="1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562600" y="1295400"/>
            <a:ext cx="1066800" cy="2057400"/>
            <a:chOff x="5562600" y="1295400"/>
            <a:chExt cx="1066800" cy="2057400"/>
          </a:xfrm>
        </p:grpSpPr>
        <p:cxnSp>
          <p:nvCxnSpPr>
            <p:cNvPr id="40" name="Straight Arrow Connector 39"/>
            <p:cNvCxnSpPr/>
            <p:nvPr/>
          </p:nvCxnSpPr>
          <p:spPr>
            <a:xfrm rot="16200000" flipV="1">
              <a:off x="4582940" y="2275060"/>
              <a:ext cx="2056301" cy="96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62600" y="3351701"/>
              <a:ext cx="1066800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281535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16200000" flipV="1">
            <a:off x="7011194" y="3118941"/>
            <a:ext cx="761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712" y="3500735"/>
            <a:ext cx="257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 status Channel 0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5829300" y="3386435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2891135"/>
            <a:ext cx="7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if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flag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662535"/>
            <a:ext cx="838200" cy="2973388"/>
            <a:chOff x="3352800" y="1295400"/>
            <a:chExt cx="838200" cy="2973388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667000" y="2743200"/>
              <a:ext cx="2971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52800" y="4267200"/>
              <a:ext cx="838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05400" y="2662535"/>
            <a:ext cx="1676400" cy="2590800"/>
            <a:chOff x="5029200" y="1295400"/>
            <a:chExt cx="1676400" cy="2590800"/>
          </a:xfrm>
        </p:grpSpPr>
        <p:cxnSp>
          <p:nvCxnSpPr>
            <p:cNvPr id="24" name="Straight Arrow Connector 23"/>
            <p:cNvCxnSpPr/>
            <p:nvPr/>
          </p:nvCxnSpPr>
          <p:spPr>
            <a:xfrm rot="16200000" flipV="1">
              <a:off x="3810692" y="2513908"/>
              <a:ext cx="2589416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029200" y="3884816"/>
              <a:ext cx="1676400" cy="1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638800" y="2662535"/>
            <a:ext cx="1066800" cy="2057400"/>
            <a:chOff x="5562600" y="1295400"/>
            <a:chExt cx="1066800" cy="2057400"/>
          </a:xfrm>
        </p:grpSpPr>
        <p:cxnSp>
          <p:nvCxnSpPr>
            <p:cNvPr id="27" name="Straight Arrow Connector 26"/>
            <p:cNvCxnSpPr/>
            <p:nvPr/>
          </p:nvCxnSpPr>
          <p:spPr>
            <a:xfrm rot="16200000" flipV="1">
              <a:off x="4582940" y="2275060"/>
              <a:ext cx="2056301" cy="96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562600" y="3351701"/>
              <a:ext cx="1066800" cy="10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565602" y="3962400"/>
            <a:ext cx="257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 status Channel 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4643735"/>
            <a:ext cx="257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 status Channel 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629400" y="5177135"/>
            <a:ext cx="257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 status Channel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lower order 4 bits contain terminal count status for 4 individual channel.</a:t>
            </a:r>
          </a:p>
          <a:p>
            <a:r>
              <a:rPr lang="en-US" dirty="0" smtClean="0"/>
              <a:t>If any one of this is set , it indicates specific channels has reached the terminal count condition.  These bits remains set till either the status is read by CPU(or)8257 is reset.</a:t>
            </a:r>
          </a:p>
          <a:p>
            <a:r>
              <a:rPr lang="en-US" dirty="0" smtClean="0"/>
              <a:t>Update flag is not affected by read operation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diagram of 8257</a:t>
            </a:r>
            <a:endParaRPr lang="en-US" dirty="0"/>
          </a:p>
        </p:txBody>
      </p:sp>
      <p:pic>
        <p:nvPicPr>
          <p:cNvPr id="4" name="Content Placeholder 3" descr="New Doc 5_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7056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381000"/>
            <a:ext cx="8610600" cy="6019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u="sng" dirty="0" smtClean="0"/>
              <a:t>D0-D7: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 it is a bidirectional ,tri state ,Buffered ,Multiplexed data (D0-D7)and (A8-A15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These lines carry  </a:t>
            </a:r>
            <a:r>
              <a:rPr lang="en-US" sz="2400" dirty="0" err="1" smtClean="0"/>
              <a:t>comand</a:t>
            </a:r>
            <a:r>
              <a:rPr lang="en-US" sz="2400" dirty="0" smtClean="0"/>
              <a:t> word to 8257 and status word to 8257.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2-modes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err="1" smtClean="0"/>
              <a:t>i</a:t>
            </a:r>
            <a:r>
              <a:rPr lang="en-US" sz="2400" dirty="0" smtClean="0"/>
              <a:t>) slave mode &amp; ii) master mode </a:t>
            </a:r>
            <a:endParaRPr lang="en-US" sz="2400" dirty="0" smtClean="0"/>
          </a:p>
          <a:p>
            <a:pPr>
              <a:defRPr/>
            </a:pPr>
            <a:r>
              <a:rPr lang="en-US" sz="2400" b="1" u="sng" dirty="0" smtClean="0"/>
              <a:t>Slave mode : </a:t>
            </a:r>
            <a:r>
              <a:rPr lang="en-US" sz="2400" b="1" dirty="0" smtClean="0"/>
              <a:t> data is under the control of CPU data over thes</a:t>
            </a:r>
            <a:r>
              <a:rPr lang="en-US" sz="2400" b="1" dirty="0" smtClean="0"/>
              <a:t>e lines may transfer in both direction</a:t>
            </a:r>
          </a:p>
          <a:p>
            <a:pPr>
              <a:defRPr/>
            </a:pPr>
            <a:r>
              <a:rPr lang="en-US" sz="2400" b="1" u="sng" dirty="0" smtClean="0"/>
              <a:t>Master mode : </a:t>
            </a:r>
            <a:r>
              <a:rPr lang="en-US" sz="2400" b="1" dirty="0" smtClean="0"/>
              <a:t> dat</a:t>
            </a:r>
            <a:r>
              <a:rPr lang="en-US" sz="2400" b="1" dirty="0" smtClean="0"/>
              <a:t>a is not under control of CPU. </a:t>
            </a:r>
            <a:endParaRPr lang="en-US" sz="2400" b="1" u="sng" dirty="0" smtClean="0"/>
          </a:p>
          <a:p>
            <a:pPr>
              <a:defRPr/>
            </a:pPr>
            <a:r>
              <a:rPr lang="en-US" sz="2400" b="1" u="sng" dirty="0" smtClean="0"/>
              <a:t>IOR</a:t>
            </a:r>
            <a:r>
              <a:rPr lang="en-US" sz="2400" b="1" u="sng" dirty="0" smtClean="0"/>
              <a:t>: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 It is active low ,</a:t>
            </a:r>
            <a:r>
              <a:rPr lang="en-US" sz="2400" dirty="0" err="1" smtClean="0"/>
              <a:t>tristate</a:t>
            </a:r>
            <a:r>
              <a:rPr lang="en-US" sz="2400" dirty="0" smtClean="0"/>
              <a:t> ,buffered ,Bidirectional lines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 Acts as slave mode that input signal is used by CPU to read internal register .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/>
              <a:t>In out signal it is master mode used to read data from peripheral during memory write cycle.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8458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IOW: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It is active low ,</a:t>
            </a:r>
            <a:r>
              <a:rPr lang="en-US" sz="2400" dirty="0" err="1" smtClean="0"/>
              <a:t>tristate</a:t>
            </a:r>
            <a:r>
              <a:rPr lang="en-US" sz="2400" dirty="0" smtClean="0"/>
              <a:t> ,buffered ,Bidirectional control lines.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As in input slave mode to load content of data bus to the 8-bit mode register (or) lower /upper byte of 16-bit DMA address </a:t>
            </a:r>
            <a:r>
              <a:rPr lang="en-US" sz="2400" dirty="0" err="1" smtClean="0"/>
              <a:t>reg</a:t>
            </a:r>
            <a:r>
              <a:rPr lang="en-US" sz="2400" dirty="0" smtClean="0"/>
              <a:t> or terminal count reg.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As in master mode output signal loads data to peripheral during DMA memory read cycle ( writes to peripherals</a:t>
            </a:r>
            <a:r>
              <a:rPr lang="en-US" sz="2400" dirty="0" smtClean="0"/>
              <a:t>).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defRPr/>
            </a:pPr>
            <a:r>
              <a:rPr lang="en-US" sz="2400" b="1" u="sng" dirty="0" smtClean="0"/>
              <a:t>CLK</a:t>
            </a:r>
            <a:r>
              <a:rPr lang="en-US" sz="2400" b="1" u="sng" dirty="0" smtClean="0"/>
              <a:t>:</a:t>
            </a:r>
          </a:p>
          <a:p>
            <a:pPr>
              <a:defRPr/>
            </a:pPr>
            <a:r>
              <a:rPr lang="en-US" sz="2400" dirty="0" smtClean="0"/>
              <a:t>It is the input line ,connected with TTL clock generator</a:t>
            </a:r>
          </a:p>
          <a:p>
            <a:pPr>
              <a:defRPr/>
            </a:pPr>
            <a:endParaRPr lang="en-US" sz="2400" b="1" u="sng" dirty="0" smtClean="0"/>
          </a:p>
          <a:p>
            <a:pPr>
              <a:defRPr/>
            </a:pPr>
            <a:r>
              <a:rPr lang="en-US" sz="2400" b="1" u="sng" dirty="0" smtClean="0"/>
              <a:t>RESET</a:t>
            </a:r>
            <a:r>
              <a:rPr lang="en-US" sz="2400" b="1" u="sng" dirty="0" smtClean="0"/>
              <a:t>:</a:t>
            </a:r>
          </a:p>
          <a:p>
            <a:pPr>
              <a:defRPr/>
            </a:pPr>
            <a:r>
              <a:rPr lang="en-US" sz="2400" dirty="0" smtClean="0"/>
              <a:t>Used to clear mode set registers and status registers</a:t>
            </a:r>
          </a:p>
          <a:p>
            <a:pPr>
              <a:defRPr/>
            </a:pPr>
            <a:endParaRPr lang="en-US" sz="2400" b="1" u="sng" dirty="0" smtClean="0"/>
          </a:p>
          <a:p>
            <a:pPr>
              <a:defRPr/>
            </a:pPr>
            <a:r>
              <a:rPr lang="en-US" sz="2400" b="1" u="sng" dirty="0" smtClean="0"/>
              <a:t>A0-A3</a:t>
            </a:r>
            <a:r>
              <a:rPr lang="en-US" sz="2400" b="1" u="sng" dirty="0" smtClean="0"/>
              <a:t>:</a:t>
            </a:r>
          </a:p>
          <a:p>
            <a:pPr>
              <a:defRPr/>
            </a:pPr>
            <a:r>
              <a:rPr lang="en-US" sz="2400" dirty="0" smtClean="0"/>
              <a:t>A0-A3 are 4 least significant bits address lines  of memory address on the line</a:t>
            </a:r>
            <a:r>
              <a:rPr lang="en-US" sz="2400" dirty="0" smtClean="0">
                <a:solidFill>
                  <a:srgbClr val="FFC000"/>
                </a:solidFill>
              </a:rPr>
              <a:t>s. </a:t>
            </a:r>
            <a:endParaRPr lang="en-US" sz="2400" b="1" u="sng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90525"/>
            <a:ext cx="8229600" cy="5505475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 CS : </a:t>
            </a:r>
            <a:r>
              <a:rPr lang="en-US" sz="2400" u="sng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is an active low chip select lines enables read/write operation.</a:t>
            </a:r>
            <a:endParaRPr lang="en-US" sz="2400" b="1" u="sng" dirty="0" smtClean="0"/>
          </a:p>
          <a:p>
            <a:pPr>
              <a:defRPr/>
            </a:pPr>
            <a:r>
              <a:rPr lang="en-US" sz="2400" b="1" u="sng" dirty="0" smtClean="0"/>
              <a:t>READY</a:t>
            </a:r>
            <a:r>
              <a:rPr lang="en-US" sz="2400" b="1" u="sng" dirty="0" smtClean="0"/>
              <a:t>:</a:t>
            </a:r>
          </a:p>
          <a:p>
            <a:pPr>
              <a:defRPr/>
            </a:pPr>
            <a:r>
              <a:rPr lang="en-US" sz="2400" dirty="0" smtClean="0"/>
              <a:t>It is a asynchronous input </a:t>
            </a:r>
            <a:r>
              <a:rPr lang="en-US" sz="2400" dirty="0" smtClean="0"/>
              <a:t>line used to stretch memory read &amp; writes cycles.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 In master </a:t>
            </a:r>
            <a:r>
              <a:rPr lang="en-US" sz="2400" dirty="0" smtClean="0"/>
              <a:t>mode, when </a:t>
            </a:r>
            <a:r>
              <a:rPr lang="en-US" sz="2400" dirty="0" smtClean="0"/>
              <a:t>ready is high it is received the signal.</a:t>
            </a:r>
          </a:p>
          <a:p>
            <a:pPr>
              <a:defRPr/>
            </a:pPr>
            <a:r>
              <a:rPr lang="en-US" sz="2400" b="1" u="sng" dirty="0" smtClean="0"/>
              <a:t>HRQ:</a:t>
            </a:r>
          </a:p>
          <a:p>
            <a:pPr>
              <a:defRPr/>
            </a:pPr>
            <a:r>
              <a:rPr lang="en-US" sz="2400" dirty="0" smtClean="0"/>
              <a:t>It is used to receiving the hold request signal from the output device.</a:t>
            </a:r>
          </a:p>
          <a:p>
            <a:pPr>
              <a:defRPr/>
            </a:pPr>
            <a:r>
              <a:rPr lang="en-US" sz="2400" b="1" u="sng" dirty="0" smtClean="0"/>
              <a:t>HLDA:</a:t>
            </a:r>
          </a:p>
          <a:p>
            <a:pPr>
              <a:defRPr/>
            </a:pPr>
            <a:r>
              <a:rPr lang="en-US" sz="2400" dirty="0" smtClean="0"/>
              <a:t>It is acknowledgment signal from microprocessor.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u="sng" dirty="0" smtClean="0"/>
              <a:t>AEN (Address enable):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It is a control output line.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Used it isolate the system address ,data ,and control lines.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u="sng" dirty="0" smtClean="0"/>
              <a:t>ADSTB: (Address Strobe)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It is a control output line.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Used to split data and address line.</a:t>
            </a:r>
          </a:p>
          <a:p>
            <a:pPr>
              <a:defRPr/>
            </a:pPr>
            <a:r>
              <a:rPr lang="en-US" sz="2400" b="1" u="sng" dirty="0" smtClean="0"/>
              <a:t>TC (Terminal Count):</a:t>
            </a:r>
          </a:p>
          <a:p>
            <a:pPr>
              <a:defRPr/>
            </a:pPr>
            <a:r>
              <a:rPr lang="en-US" sz="2400" dirty="0" smtClean="0"/>
              <a:t>It is a status of output line.</a:t>
            </a:r>
          </a:p>
          <a:p>
            <a:pPr>
              <a:defRPr/>
            </a:pPr>
            <a:r>
              <a:rPr lang="en-US" sz="2400" dirty="0" smtClean="0"/>
              <a:t>It is high ,it selected the peripheral.</a:t>
            </a:r>
          </a:p>
          <a:p>
            <a:pPr>
              <a:defRPr/>
            </a:pPr>
            <a:r>
              <a:rPr lang="en-US" sz="2400" dirty="0" smtClean="0"/>
              <a:t>It is low ,it free and looking for a new peripheral.</a:t>
            </a:r>
          </a:p>
          <a:p>
            <a:pPr>
              <a:defRPr/>
            </a:pPr>
            <a:r>
              <a:rPr lang="en-US" sz="2400" b="1" dirty="0" smtClean="0"/>
              <a:t>MARK:</a:t>
            </a:r>
          </a:p>
          <a:p>
            <a:pPr>
              <a:defRPr/>
            </a:pPr>
            <a:r>
              <a:rPr lang="en-US" sz="2400" dirty="0" smtClean="0"/>
              <a:t>It is a modulo 128 MARK output line.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DIRECT MEMORY ACCESS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DMA method is fastest among all data transfers methods.</a:t>
            </a:r>
          </a:p>
          <a:p>
            <a:r>
              <a:rPr lang="en-US" dirty="0" smtClean="0"/>
              <a:t>The device may transfer the data to or from the memory with out interference of processor.</a:t>
            </a:r>
          </a:p>
          <a:p>
            <a:r>
              <a:rPr lang="en-US" dirty="0" smtClean="0"/>
              <a:t>In DMA method of data transfer the device requests processor to hold its address bus, data bus and control bus , so it can directly transfer the data to or memory with out interference  of processor .</a:t>
            </a:r>
          </a:p>
          <a:p>
            <a:r>
              <a:rPr lang="en-US" dirty="0" smtClean="0"/>
              <a:t>Data transfer is initialized after receiving acknowledgment from processor.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u="sng" dirty="0" smtClean="0"/>
              <a:t>DRQ0-DRQ3(DMA Request):</a:t>
            </a:r>
          </a:p>
          <a:p>
            <a:pPr>
              <a:defRPr/>
            </a:pPr>
            <a:r>
              <a:rPr lang="en-US" sz="2400" dirty="0" smtClean="0"/>
              <a:t>These are the asynchronous peripheral request input signal.</a:t>
            </a:r>
          </a:p>
          <a:p>
            <a:pPr>
              <a:defRPr/>
            </a:pPr>
            <a:r>
              <a:rPr lang="en-US" sz="2400" dirty="0" smtClean="0"/>
              <a:t>The request signals is generated by external peripheral device.</a:t>
            </a:r>
          </a:p>
          <a:p>
            <a:pPr>
              <a:defRPr/>
            </a:pPr>
            <a:r>
              <a:rPr lang="en-US" sz="2400" b="1" u="sng" dirty="0" smtClean="0"/>
              <a:t>DACK0-DACK3:</a:t>
            </a:r>
          </a:p>
          <a:p>
            <a:pPr>
              <a:defRPr/>
            </a:pPr>
            <a:r>
              <a:rPr lang="en-US" sz="2400" dirty="0" smtClean="0"/>
              <a:t> These are the active low DMA acknowledge output lines.</a:t>
            </a:r>
          </a:p>
          <a:p>
            <a:pPr>
              <a:defRPr/>
            </a:pPr>
            <a:r>
              <a:rPr lang="en-US" sz="2400" dirty="0" smtClean="0"/>
              <a:t>Low level indicate that ,peripheral is selected for giving the information (DMA cycle).</a:t>
            </a:r>
          </a:p>
          <a:p>
            <a:pPr>
              <a:defRPr/>
            </a:pPr>
            <a:r>
              <a:rPr lang="en-US" sz="2400" dirty="0" smtClean="0"/>
              <a:t>In master mode it is used for chip select.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400" b="1" u="sng" dirty="0" smtClean="0"/>
              <a:t>Control logic block: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sz="2400" dirty="0" smtClean="0"/>
              <a:t>It contains 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Control logic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Mode set register and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 smtClean="0"/>
              <a:t>Status Register.</a:t>
            </a:r>
          </a:p>
          <a:p>
            <a:pPr>
              <a:defRPr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It is a 4-channel (ch0-ch3) DMA.</a:t>
            </a:r>
          </a:p>
          <a:p>
            <a:pPr marL="609600" indent="-609600">
              <a:defRPr/>
            </a:pPr>
            <a:r>
              <a:rPr lang="en-US" sz="3200" dirty="0" smtClean="0"/>
              <a:t>So 4  I/O devices can be interfaced to DMA</a:t>
            </a:r>
          </a:p>
          <a:p>
            <a:pPr marL="609600" indent="-609600">
              <a:defRPr/>
            </a:pPr>
            <a:r>
              <a:rPr lang="en-US" sz="3200" dirty="0" smtClean="0"/>
              <a:t>It is designed by Intel</a:t>
            </a:r>
          </a:p>
          <a:p>
            <a:r>
              <a:rPr lang="en-US" sz="3200" dirty="0" smtClean="0"/>
              <a:t>Each channel have 16-bit address and 14 bit counter</a:t>
            </a:r>
          </a:p>
          <a:p>
            <a:r>
              <a:rPr lang="en-US" sz="3200" dirty="0" smtClean="0"/>
              <a:t>provides chip priority resolver that resolves mode.</a:t>
            </a:r>
          </a:p>
          <a:p>
            <a:r>
              <a:rPr lang="en-US" sz="3200" dirty="0" smtClean="0"/>
              <a:t>2-modes:- 1) normal priority 2) rotating priority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bus buffer :- is 8-bit ,hi state , bidirectional bus.</a:t>
            </a:r>
          </a:p>
          <a:p>
            <a:r>
              <a:rPr lang="en-US" dirty="0" smtClean="0"/>
              <a:t>Read write logic :- used to provide necessary RD &amp; WR </a:t>
            </a:r>
          </a:p>
          <a:p>
            <a:r>
              <a:rPr lang="en-US" dirty="0" smtClean="0"/>
              <a:t>Control mode set logic:- provides necessary control signals to DMA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Raj\Desktop\BD-8257-pic3(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6768752" cy="5526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organization of DMA controller.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DMA channel consists of “2”</a:t>
            </a:r>
            <a:r>
              <a:rPr lang="en-US" dirty="0" smtClean="0">
                <a:sym typeface="Wingdings" pitchFamily="2" charset="2"/>
              </a:rPr>
              <a:t> 16 bit reg 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A) DMA address reg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B) terminal count reg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Due to that totally “8” 16 bit reg along with this 2 more “8-bit” reg which are common for all the channels 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A) mode set reg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B) status reg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A) DMA address reg</a:t>
            </a:r>
            <a:r>
              <a:rPr lang="en-US" b="1" dirty="0" smtClean="0">
                <a:sym typeface="Wingdings" pitchFamily="2" charset="2"/>
              </a:rPr>
              <a:t/>
            </a:r>
            <a:br>
              <a:rPr lang="en-US" b="1" dirty="0" smtClean="0">
                <a:sym typeface="Wingdings" pitchFamily="2" charset="2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function of DMA reg is to store the </a:t>
            </a:r>
            <a:r>
              <a:rPr lang="en-US" dirty="0" smtClean="0">
                <a:solidFill>
                  <a:srgbClr val="FF0000"/>
                </a:solidFill>
              </a:rPr>
              <a:t>address of starting memory</a:t>
            </a:r>
            <a:r>
              <a:rPr lang="en-US" dirty="0" smtClean="0"/>
              <a:t> location from which they are transferring the data .</a:t>
            </a:r>
          </a:p>
          <a:p>
            <a:endParaRPr lang="en-US" dirty="0" smtClean="0"/>
          </a:p>
          <a:p>
            <a:r>
              <a:rPr lang="en-US" dirty="0" smtClean="0"/>
              <a:t>It is a 16-bit reg among the 16-bit lower order 14-bits are (D0-D13) used to represent a terminal count. the remaining 2 bits are used to respect the type of DMA operation.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971800"/>
            <a:ext cx="8153400" cy="990600"/>
          </a:xfrm>
          <a:prstGeom prst="rect">
            <a:avLst/>
          </a:prstGeom>
        </p:spPr>
        <p:txBody>
          <a:bodyPr vert="horz" anchor="ctr">
            <a:normAutofit fontScale="30000" lnSpcReduction="20000"/>
          </a:bodyPr>
          <a:lstStyle/>
          <a:p>
            <a:pPr>
              <a:spcBef>
                <a:spcPct val="0"/>
              </a:spcBef>
            </a:pPr>
            <a:r>
              <a:rPr lang="en-US" sz="12000" b="1" dirty="0" smtClean="0">
                <a:solidFill>
                  <a:srgbClr val="0070C0"/>
                </a:solidFill>
                <a:sym typeface="Wingdings" pitchFamily="2" charset="2"/>
              </a:rPr>
              <a:t>B) TERMINAL COUNT REG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A) mode set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reg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 set </a:t>
            </a:r>
            <a:r>
              <a:rPr lang="en-US" dirty="0" err="1" smtClean="0"/>
              <a:t>reg</a:t>
            </a:r>
            <a:r>
              <a:rPr lang="en-US" dirty="0" smtClean="0"/>
              <a:t> is used to program the 8257.</a:t>
            </a:r>
          </a:p>
          <a:p>
            <a:r>
              <a:rPr lang="en-US" dirty="0" smtClean="0"/>
              <a:t>The function of DMA is to enable DMA channels individually and set various mode of operations.</a:t>
            </a:r>
          </a:p>
          <a:p>
            <a:r>
              <a:rPr lang="en-US" dirty="0" smtClean="0"/>
              <a:t>The DMA channels should not be enabled un till DMA address </a:t>
            </a:r>
            <a:r>
              <a:rPr lang="en-US" dirty="0" err="1" smtClean="0"/>
              <a:t>reg</a:t>
            </a:r>
            <a:r>
              <a:rPr lang="en-US" dirty="0" smtClean="0"/>
              <a:t> &amp; terminal count </a:t>
            </a:r>
            <a:r>
              <a:rPr lang="en-US" dirty="0" err="1" smtClean="0"/>
              <a:t>reg</a:t>
            </a:r>
            <a:r>
              <a:rPr lang="en-US" dirty="0" smtClean="0"/>
              <a:t> contain valid information. Other wise </a:t>
            </a:r>
            <a:r>
              <a:rPr lang="en-US" dirty="0" err="1" smtClean="0"/>
              <a:t>destorys</a:t>
            </a:r>
            <a:r>
              <a:rPr lang="en-US" dirty="0" smtClean="0"/>
              <a:t> valid memory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A10-A15 DMA starting address , C0-C13 terminal count values (N-1)</a:t>
            </a:r>
          </a:p>
          <a:p>
            <a:r>
              <a:rPr lang="en-US" dirty="0" smtClean="0"/>
              <a:t> Rd &amp; </a:t>
            </a:r>
            <a:r>
              <a:rPr lang="en-US" dirty="0" err="1" smtClean="0"/>
              <a:t>Wr</a:t>
            </a:r>
            <a:r>
              <a:rPr lang="en-US" dirty="0" smtClean="0"/>
              <a:t> DMA verify (00),write (01) or read (10) cycle selection, AL-auto load ,TCS-terminal count </a:t>
            </a:r>
            <a:r>
              <a:rPr lang="en-US" dirty="0" err="1" smtClean="0"/>
              <a:t>start,TC</a:t>
            </a:r>
            <a:r>
              <a:rPr lang="en-US" dirty="0" smtClean="0"/>
              <a:t> Stop, EW- extended write ,RP-rotating priority , EN3-EN0 channel </a:t>
            </a:r>
            <a:r>
              <a:rPr lang="en-US" dirty="0" err="1" smtClean="0"/>
              <a:t>maskable</a:t>
            </a:r>
            <a:r>
              <a:rPr lang="en-US" dirty="0" smtClean="0"/>
              <a:t> ,UP-update flag , Tc3-Tc0- terminal count status bits.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38200" y="838200"/>
          <a:ext cx="7717155" cy="193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2955"/>
                <a:gridCol w="2286000"/>
                <a:gridCol w="4648200"/>
              </a:tblGrid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Bit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DMA operation 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VERIFY DMA</a:t>
                      </a:r>
                      <a:r>
                        <a:rPr lang="en-US" baseline="0" dirty="0" smtClean="0"/>
                        <a:t> CYCLE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DMA CYCLE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DMA CYCLE</a:t>
                      </a:r>
                      <a:endParaRPr lang="en-US" dirty="0"/>
                    </a:p>
                  </a:txBody>
                  <a:tcPr/>
                </a:tc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DMA OPERATION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</TotalTime>
  <Words>1106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Slide 1</vt:lpstr>
      <vt:lpstr>DIRECT MEMORY ACCESS</vt:lpstr>
      <vt:lpstr>ARCHITECTURE</vt:lpstr>
      <vt:lpstr>Slide 4</vt:lpstr>
      <vt:lpstr>Block Diagram</vt:lpstr>
      <vt:lpstr>Register organization of DMA controller.</vt:lpstr>
      <vt:lpstr>A) DMA address reg </vt:lpstr>
      <vt:lpstr>A) mode set reg</vt:lpstr>
      <vt:lpstr>Slide 9</vt:lpstr>
      <vt:lpstr>Slide 10</vt:lpstr>
      <vt:lpstr>Slide 11</vt:lpstr>
      <vt:lpstr>Slide 12</vt:lpstr>
      <vt:lpstr>Status register</vt:lpstr>
      <vt:lpstr>Slide 14</vt:lpstr>
      <vt:lpstr>Pin diagram of 8257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61</cp:revision>
  <dcterms:created xsi:type="dcterms:W3CDTF">2006-08-16T00:00:00Z</dcterms:created>
  <dcterms:modified xsi:type="dcterms:W3CDTF">2016-04-27T04:06:33Z</dcterms:modified>
</cp:coreProperties>
</file>