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352800"/>
          </a:xfrm>
        </p:spPr>
        <p:txBody>
          <a:bodyPr>
            <a:normAutofit fontScale="77500" lnSpcReduction="20000"/>
          </a:bodyPr>
          <a:lstStyle/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30738" algn="l"/>
              </a:tabLst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P.RAJESH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sz="1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</a:t>
            </a:r>
            <a:endParaRPr lang="en-US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CRITCOLLEGE OF ENGINEERING</a:t>
            </a:r>
            <a:endParaRPr lang="en-US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ANANTAPUR</a:t>
            </a:r>
            <a:endParaRPr lang="en-US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286000" y="1143000"/>
            <a:ext cx="5829300" cy="24702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28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61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 OF 8051 MICRO CONTROLLER</a:t>
            </a:r>
            <a:r>
              <a:rPr lang="en-US" sz="2000" i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6923" y="6253316"/>
            <a:ext cx="97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Fig: (2)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Content Placeholder 71"/>
          <p:cNvGrpSpPr>
            <a:grpSpLocks noGrp="1"/>
          </p:cNvGrpSpPr>
          <p:nvPr/>
        </p:nvGrpSpPr>
        <p:grpSpPr bwMode="auto">
          <a:xfrm>
            <a:off x="1651820" y="1062452"/>
            <a:ext cx="5943600" cy="5191784"/>
            <a:chOff x="323850" y="1700213"/>
            <a:chExt cx="8591550" cy="458566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27088" y="3284538"/>
              <a:ext cx="1143000" cy="6858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38200" y="3429000"/>
              <a:ext cx="1143000" cy="32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43400" y="2209800"/>
              <a:ext cx="1066800" cy="914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343401" y="2362200"/>
              <a:ext cx="1066800" cy="815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On-chip RAM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67000" y="1905000"/>
              <a:ext cx="1219200" cy="1219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650240" y="1976060"/>
              <a:ext cx="1295401" cy="154951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On-chip ROM for program code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114800" y="4114800"/>
              <a:ext cx="1600200" cy="838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67200" y="4343400"/>
              <a:ext cx="1371599" cy="57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4 I/O Ports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057900" y="2728913"/>
              <a:ext cx="1295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057900" y="2743200"/>
              <a:ext cx="1295401" cy="57087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Timer 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096000" y="4114800"/>
              <a:ext cx="1219200" cy="838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6324600" y="4191000"/>
              <a:ext cx="838199" cy="1060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Serial Port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38200" y="4267200"/>
              <a:ext cx="1143000" cy="7620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1143000" cy="32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OSC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219200" y="39624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1524000" y="39624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838200" y="2209800"/>
              <a:ext cx="1143000" cy="7620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92127" y="2286000"/>
              <a:ext cx="1792287" cy="57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Interrupt Control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371600" y="29718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143000" y="19050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600200" y="19050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23850" y="1700213"/>
              <a:ext cx="2603500" cy="57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External interrupts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143000" y="5029200"/>
              <a:ext cx="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371600" y="5257800"/>
              <a:ext cx="76200" cy="304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295400" y="5334000"/>
              <a:ext cx="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524000" y="5334000"/>
              <a:ext cx="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143000" y="5410200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524000" y="5410200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76400" y="5029200"/>
              <a:ext cx="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066800" y="5715000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066800" y="5791200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143000" y="5791200"/>
              <a:ext cx="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600200" y="5715000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00200" y="5791200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1676400" y="5791200"/>
              <a:ext cx="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990600" y="5943600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1066800" y="6096000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0287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524000" y="5943600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600200" y="6096000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5621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6057900" y="2333625"/>
              <a:ext cx="1295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6057900" y="2347913"/>
              <a:ext cx="1295401" cy="57087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Timer 1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6057900" y="1952625"/>
              <a:ext cx="1295400" cy="3810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6057900" y="1966913"/>
              <a:ext cx="1604963" cy="46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Timer/Counter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667000" y="4114800"/>
              <a:ext cx="1219200" cy="838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2667000" y="4267200"/>
              <a:ext cx="1143000" cy="815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Bus Control</a:t>
              </a: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4419600" y="4953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24400" y="4953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5029200" y="4953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5334000" y="4953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6477000" y="4953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V="1">
              <a:off x="7010400" y="4953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6172198" y="5334000"/>
              <a:ext cx="1528232" cy="57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 dirty="0" err="1">
                  <a:latin typeface="Times New Roman" panose="02020603050405020304" pitchFamily="18" charset="0"/>
                  <a:ea typeface="新細明體" panose="02020500000000000000" pitchFamily="18" charset="-120"/>
                </a:rPr>
                <a:t>TxD</a:t>
              </a:r>
              <a:r>
                <a:rPr kumimoji="1" lang="en-US" altLang="zh-TW" sz="18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  <a:r>
                <a:rPr kumimoji="1" lang="en-US" altLang="zh-TW" sz="1800" b="1" dirty="0" err="1">
                  <a:latin typeface="Times New Roman" panose="02020603050405020304" pitchFamily="18" charset="0"/>
                  <a:ea typeface="新細明體" panose="02020500000000000000" pitchFamily="18" charset="-120"/>
                </a:rPr>
                <a:t>RxD</a:t>
              </a:r>
              <a:endParaRPr kumimoji="1" lang="en-US" altLang="zh-TW" sz="1800" b="1" dirty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4191000" y="5334000"/>
              <a:ext cx="1513417" cy="51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P0 P1 P2 P3</a:t>
              </a:r>
            </a:p>
          </p:txBody>
        </p:sp>
        <p:sp>
          <p:nvSpPr>
            <p:cNvPr id="61" name="AutoShape 61"/>
            <p:cNvSpPr>
              <a:spLocks/>
            </p:cNvSpPr>
            <p:nvPr/>
          </p:nvSpPr>
          <p:spPr bwMode="auto">
            <a:xfrm rot="-5400000">
              <a:off x="4419600" y="5562600"/>
              <a:ext cx="152400" cy="304800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733800" y="5715000"/>
              <a:ext cx="1828801" cy="57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Address/Data</a:t>
              </a:r>
            </a:p>
          </p:txBody>
        </p:sp>
        <p:sp>
          <p:nvSpPr>
            <p:cNvPr id="63" name="AutoShape 63"/>
            <p:cNvSpPr>
              <a:spLocks/>
            </p:cNvSpPr>
            <p:nvPr/>
          </p:nvSpPr>
          <p:spPr bwMode="auto">
            <a:xfrm>
              <a:off x="7696200" y="2438400"/>
              <a:ext cx="76200" cy="533400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7391400" y="2514600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7391400" y="2971800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7772400" y="2362200"/>
              <a:ext cx="1143000" cy="1060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">
                <a:spcBef>
                  <a:spcPct val="50000"/>
                </a:spcBef>
                <a:buFontTx/>
                <a:buNone/>
              </a:pPr>
              <a:r>
                <a:rPr kumimoji="1"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Counter Inputs</a:t>
              </a:r>
            </a:p>
          </p:txBody>
        </p:sp>
        <p:sp>
          <p:nvSpPr>
            <p:cNvPr id="67" name="AutoShape 67"/>
            <p:cNvSpPr>
              <a:spLocks noChangeArrowheads="1"/>
            </p:cNvSpPr>
            <p:nvPr/>
          </p:nvSpPr>
          <p:spPr bwMode="auto">
            <a:xfrm>
              <a:off x="1981200" y="3429000"/>
              <a:ext cx="4876800" cy="381000"/>
            </a:xfrm>
            <a:prstGeom prst="leftArrow">
              <a:avLst>
                <a:gd name="adj1" fmla="val 68333"/>
                <a:gd name="adj2" fmla="val 68207"/>
              </a:avLst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68" name="AutoShape 68"/>
            <p:cNvSpPr>
              <a:spLocks noChangeArrowheads="1"/>
            </p:cNvSpPr>
            <p:nvPr/>
          </p:nvSpPr>
          <p:spPr bwMode="auto">
            <a:xfrm>
              <a:off x="4648200" y="3124200"/>
              <a:ext cx="457200" cy="990600"/>
            </a:xfrm>
            <a:prstGeom prst="upDownArrow">
              <a:avLst>
                <a:gd name="adj1" fmla="val 50000"/>
                <a:gd name="adj2" fmla="val 43333"/>
              </a:avLst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69" name="AutoShape 69"/>
            <p:cNvSpPr>
              <a:spLocks noChangeArrowheads="1"/>
            </p:cNvSpPr>
            <p:nvPr/>
          </p:nvSpPr>
          <p:spPr bwMode="auto">
            <a:xfrm>
              <a:off x="6629400" y="3124200"/>
              <a:ext cx="457200" cy="990600"/>
            </a:xfrm>
            <a:prstGeom prst="upDownArrow">
              <a:avLst>
                <a:gd name="adj1" fmla="val 50000"/>
                <a:gd name="adj2" fmla="val 43333"/>
              </a:avLst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70" name="AutoShape 70"/>
            <p:cNvSpPr>
              <a:spLocks noChangeArrowheads="1"/>
            </p:cNvSpPr>
            <p:nvPr/>
          </p:nvSpPr>
          <p:spPr bwMode="auto">
            <a:xfrm>
              <a:off x="3048000" y="3124200"/>
              <a:ext cx="381000" cy="990600"/>
            </a:xfrm>
            <a:prstGeom prst="downArrow">
              <a:avLst>
                <a:gd name="adj1" fmla="val 50000"/>
                <a:gd name="adj2" fmla="val 65000"/>
              </a:avLst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2514600" y="3505200"/>
              <a:ext cx="4419600" cy="2286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3048000" y="3124200"/>
              <a:ext cx="381000" cy="304800"/>
            </a:xfrm>
            <a:prstGeom prst="downArrow">
              <a:avLst>
                <a:gd name="adj1" fmla="val 57500"/>
                <a:gd name="adj2" fmla="val 48435"/>
              </a:avLst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80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01135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PIN DIAGRAM OF 8051 MICRO CONTROLLER</a:t>
            </a:r>
          </a:p>
        </p:txBody>
      </p:sp>
      <p:pic>
        <p:nvPicPr>
          <p:cNvPr id="2050" name="Picture 2" descr="C:\Documents and Settings\skdec\My Documents\Downloads\89c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497" y="1549289"/>
            <a:ext cx="3535418" cy="46150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136923" y="6253316"/>
            <a:ext cx="97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Fig: (3)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grow mind solutions\ur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780" y="1017639"/>
            <a:ext cx="7134533" cy="517668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0" y="30971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ISOMETRIC VIEW OF MICROCONTROLLER 8051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923" y="6253316"/>
            <a:ext cx="97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Fig: (4)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80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 OF 8051 MICRO CONTROLLER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152" y="1245477"/>
            <a:ext cx="83218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Total pins:		   40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Data lines: 		   08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Address lines : 	   16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I/O lines: 		   32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Interrupt lines: 	   02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Registers: 		   34 (8 bit) and 02 (16 bit)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Internal ROM: 	   4KB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Internal RAM: 	   128 BYTES.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Flags: 			   04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Timers and counters:    02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Serial port: 		   01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Parallel ports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	 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04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									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…..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6241"/>
            <a:ext cx="9144000" cy="1218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40 pin micro controller is available in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plastic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ceramic packages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All 40 pins are easily distinguishable and carries out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specified functions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brief  discussion of these pins is explained here under.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1-8: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Total of 8 lines named as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port 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which can be used for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input or output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(P1.0-P1.7)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9: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 Active high input used to reset the controller and terminate all activities.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10-17: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total of 8 lines named as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port 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can be used for both input and output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 (P3.0-P3.7)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3.0: (RXD) – data received in serial form.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3.1: (TXD) – data transmitted in serial form.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P 3.2: (INT0) – hardware interrupt.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P 3.3: (INT1) – hardware interrupt.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P 3.4: (T0)     – pulse input given to counter 0.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				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…..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94" y="2"/>
            <a:ext cx="8684990" cy="1443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P 3.5: (T1)     – pulse input given to counter 1.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P 3.6: (WR)     – A control signal activates memory (I/O device) for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operation.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P 3.7: (RD)     – A control signal activates memory (I/O device) for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operation.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18-19: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Quartz crystal oscillator and capacitors formed as a pulse generator and is connected to inputs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XTAL1 and XTAL2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to run the on chip oscillator.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20: GROUND. This is return pin for supply.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21-28: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total of 8 lines named as port -2 can be used for input and output. These lines provides high order address byte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(A8-A15)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through which 8051 can access 64kB of memory.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(P2.0-P2.7)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29: PSEN. “Program store enable”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is an output pin used to access the external program memory (ROM).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	                              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…..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919" y="486697"/>
            <a:ext cx="87384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30:  ALE. “Address latch enable”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is an output pin used to latch the low order address byte (A0-A7). This is used for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demultiplexing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address and data.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31:  EA. “ External access”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is an input pin used to access the external program code memory (ROM) only. 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32-39: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total of 8 lines named as port -0 can be used for input and output. In addition these lines provides a dual function carrying address and data. (P0.0-P0.7)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Pin 40: VCC: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+5V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supply voltage pin.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939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INTERNAL ARCHITECTURE OF 8051 MICRO CONTROLLER </a:t>
            </a:r>
          </a:p>
        </p:txBody>
      </p:sp>
      <p:pic>
        <p:nvPicPr>
          <p:cNvPr id="2050" name="Picture 2" descr="H:\grow mind solutions\8051-presentation-30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804" y="1179872"/>
            <a:ext cx="6603590" cy="5029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136923" y="6253316"/>
            <a:ext cx="97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Fig: (5)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647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REGISTER STRUCTURE OF  8051 MICRO CONTROLLER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17640"/>
            <a:ext cx="9144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Registers are used to store the data temporarily.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Data can be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, operands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address of memory location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address of a peripheral.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8051 has wide range of registers. They are:</a:t>
            </a:r>
          </a:p>
          <a:p>
            <a:pPr marL="4572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Bit addressable (or) byte addressable.</a:t>
            </a:r>
          </a:p>
          <a:p>
            <a:pPr marL="4572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General purpose (or) specific purpose.</a:t>
            </a:r>
          </a:p>
          <a:p>
            <a:pPr marL="4572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8-bit length (or) 16-bit length.</a:t>
            </a:r>
          </a:p>
          <a:p>
            <a:pPr marL="457200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Independent (or) dependent (part of RAM).</a:t>
            </a:r>
          </a:p>
          <a:p>
            <a:pPr marL="457200">
              <a:lnSpc>
                <a:spcPct val="150000"/>
              </a:lnSpc>
              <a:spcAft>
                <a:spcPts val="1200"/>
              </a:spcAft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			                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820" y="634181"/>
            <a:ext cx="832915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Registers can be classified into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4 types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based on the method of transfer of data. They are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Serial In Serial Out register (SISO).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Serial In Parallel Out register (SIPO).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Parallel In Serial Out register (PISO).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Parallel In Parallel Out register (PIPO).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94287" y="6179264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11" y="234985"/>
            <a:ext cx="6980830" cy="804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Block diagram of ON board micro controllers.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Architecture of micro controllers.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Pin diagram.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Register structure of micro controllers.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organization and I/P and O/P ports.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Timers and counters.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 input and output ports.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598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Apart from the above classification, following are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various registers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used in microcontroller. They are also called as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special function registers (SFR’s).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They are: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32 registers of 8 – bit wide which are part of internal RAM.</a:t>
            </a: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Accumulator.</a:t>
            </a: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B-Register.</a:t>
            </a: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Program counter.</a:t>
            </a: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Data pointer.</a:t>
            </a: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Program status word.</a:t>
            </a: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Stack pointer.</a:t>
            </a: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TMOD, TCON, SCON, PCON &amp; SBUF.</a:t>
            </a:r>
          </a:p>
          <a:p>
            <a:pPr marL="23653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Interrupt Priority (IP) &amp; Interrupt Enable (IE).</a:t>
            </a:r>
          </a:p>
          <a:p>
            <a:pPr marL="236538">
              <a:spcAft>
                <a:spcPts val="1200"/>
              </a:spcAft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			                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marL="236538">
              <a:spcAft>
                <a:spcPts val="1200"/>
              </a:spcAft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H:\grow mind solutions\memory-organization-of-8051-3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011" y="1061885"/>
            <a:ext cx="5663380" cy="538316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64202" y="294657"/>
            <a:ext cx="8473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32 registers of 8 – bit wide which are part of internal RAM.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839911" y="6149767"/>
            <a:ext cx="1396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36923" y="6253316"/>
            <a:ext cx="97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Fig: (6)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084" y="383148"/>
            <a:ext cx="8448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>
              <a:spcAft>
                <a:spcPts val="1200"/>
              </a:spcAft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Accumulator (A)</a:t>
            </a:r>
          </a:p>
        </p:txBody>
      </p:sp>
      <p:pic>
        <p:nvPicPr>
          <p:cNvPr id="4098" name="Picture 2" descr="H:\grow mind solutions\Accumulator-Register-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05" y="1305540"/>
            <a:ext cx="6349179" cy="12382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1390" y="3082413"/>
            <a:ext cx="85614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Accumulator is an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8 bit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register.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It is denoted by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letter ‘A’.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It is used to store one of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operands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run time results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When transferring data from one register to another register it has to go through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accumulator.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It is the most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frequently used register.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6563" y="6120270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103" y="2610464"/>
            <a:ext cx="97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Fig: (7)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0725"/>
            <a:ext cx="8860093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>
              <a:spcAft>
                <a:spcPts val="1200"/>
              </a:spcAft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B-Register (B)</a:t>
            </a:r>
          </a:p>
          <a:p>
            <a:pPr marL="236538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 Register is of 8 bit length.</a:t>
            </a:r>
          </a:p>
          <a:p>
            <a:pPr marL="236538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This register is used only in multiplication and division operations to store one of the operands with accumulator.</a:t>
            </a:r>
          </a:p>
          <a:p>
            <a:pPr marL="236538" algn="just">
              <a:spcAft>
                <a:spcPts val="1200"/>
              </a:spcAft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36538" algn="just">
              <a:spcAft>
                <a:spcPts val="1200"/>
              </a:spcAft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Program counter (PC) </a:t>
            </a:r>
          </a:p>
          <a:p>
            <a:pPr marL="236538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Program counter is of 16 bit length.</a:t>
            </a:r>
          </a:p>
          <a:p>
            <a:pPr marL="236538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is used to hold the address of memory (ROM) location where the program codes are stored.</a:t>
            </a:r>
          </a:p>
          <a:p>
            <a:pPr marL="236538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always points to the address of an instruction to be executed next.</a:t>
            </a:r>
          </a:p>
          <a:p>
            <a:pPr marL="236538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While execution of program, 8051 has to fetch the instructions one after the other and data can be manipulated as per the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of an instruction.</a:t>
            </a:r>
          </a:p>
          <a:p>
            <a:pPr marL="236538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Therefore contents of PC is always incremented by one after every fetch operation.</a:t>
            </a:r>
          </a:p>
          <a:p>
            <a:pPr marL="236538">
              <a:spcAft>
                <a:spcPts val="1200"/>
              </a:spcAft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36538">
              <a:spcAft>
                <a:spcPts val="1200"/>
              </a:spcAft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17754" y="604652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Data pointer (DPTR)</a:t>
            </a:r>
          </a:p>
          <a:p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Data pointer is also a 16 –bit register.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is operated as two 8 bit registers named as DPL &amp; DPH.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is used in addressing off chip RAM &amp; ROM.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can access a maximum memory of 64 k Bytes.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40210" y="3067666"/>
            <a:ext cx="1935726" cy="678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904" y="3760839"/>
            <a:ext cx="210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15                                      0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651" y="3052918"/>
            <a:ext cx="126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≈</a:t>
            </a:r>
            <a:endParaRPr lang="en-US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3716594" y="3082412"/>
            <a:ext cx="1238864" cy="663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DPH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5458" y="3082413"/>
            <a:ext cx="1272049" cy="663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DPL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716" y="3701846"/>
            <a:ext cx="253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15                    8    7                     0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2751" y="4144297"/>
            <a:ext cx="97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Fig: (8)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62001" y="606127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16" y="353652"/>
            <a:ext cx="8733262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Program status word (PSW)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Program status word is a 8 bit register.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has 4 flags.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Flag is an indication representing the result status of an arithmetic or logical operations.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8051 has carry flag, auxiliary flag, overflow flag and  parity flag.</a:t>
            </a:r>
          </a:p>
          <a:p>
            <a:pPr marL="398463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     Carry flag: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This flag is set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when carry or borrow is generated at MSB.</a:t>
            </a:r>
          </a:p>
          <a:p>
            <a:pPr marL="398463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Auxiliary flag: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This flag is set  whenever carry is generated from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to B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position.</a:t>
            </a:r>
          </a:p>
          <a:p>
            <a:pPr marL="398463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Overflow flag: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This flag is set  whenever the result of signed number addition overflows into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bit.</a:t>
            </a:r>
          </a:p>
          <a:p>
            <a:pPr marL="398463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    Parity flag: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This flag is set  whenever the data of accumulator has odd number of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logical 1.</a:t>
            </a:r>
          </a:p>
          <a:p>
            <a:pPr marL="398463">
              <a:lnSpc>
                <a:spcPct val="150000"/>
              </a:lnSpc>
              <a:spcAft>
                <a:spcPts val="1200"/>
              </a:spcAft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 smtClean="0"/>
          </a:p>
          <a:p>
            <a:pPr marL="398463">
              <a:lnSpc>
                <a:spcPct val="150000"/>
              </a:lnSpc>
              <a:spcAft>
                <a:spcPts val="1200"/>
              </a:spcAft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grow mind solutions\psw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16" y="560438"/>
            <a:ext cx="6647836" cy="309716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53064" y="4247535"/>
            <a:ext cx="8152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Two bits of PSW can be used for bank selection and part of RAM.</a:t>
            </a: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PSW is a bit addressable register.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All the bits of PSW can be selectively enabled/ disabled.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8261" y="3745779"/>
            <a:ext cx="909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(9)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00" y="279909"/>
            <a:ext cx="8766900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Stack pointer (SP)</a:t>
            </a:r>
          </a:p>
          <a:p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Stack pointer is an 8 bit register.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can be used to access the stack.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When 8051 is powered up SP contains value 07H.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TMOD and TCON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 bit length registers.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These registers are used to control the functions built in timer / counter of a microcontroller.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IP and IE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 bit length registers.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They are used to manage interrupts like enabling, disabling, assigning priority etc.,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530942"/>
            <a:ext cx="7798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SCON, PCON and SBUF</a:t>
            </a: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These three registers are used for serial communication.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647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ORGANIZATION OF  8051 MICRO CONTROLLER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226" y="1120877"/>
            <a:ext cx="8922774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8051 requires memory for program and data.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ROM is used for storing program code.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RAM is used for storing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8051 can access 64KB ROM and 64KB RAM.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8051 uses same address for both ROM and RAM.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Total memory space can be divided into two parts.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They are: internal (on-chip) RAM/ROM and external (off chip) RAM/ROM.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5053" y="6164515"/>
            <a:ext cx="1119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30" y="746760"/>
            <a:ext cx="857289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180215"/>
                </a:solidFill>
                <a:latin typeface="Times New Roman" pitchFamily="18" charset="0"/>
                <a:cs typeface="Times New Roman" pitchFamily="18" charset="0"/>
              </a:rPr>
              <a:t>MICRO PROCESSORS</a:t>
            </a:r>
          </a:p>
          <a:p>
            <a:pPr algn="ctr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pt-BR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Microprocessors</a:t>
            </a:r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single chip CPUs used in microcomputers.</a:t>
            </a:r>
          </a:p>
          <a:p>
            <a:pPr>
              <a:buFont typeface="Wingdings" pitchFamily="2" charset="2"/>
              <a:buChar char="Ø"/>
            </a:pPr>
            <a:endParaRPr lang="pt-BR" sz="2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pt-BR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 processors </a:t>
            </a:r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pt-BR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 controllers </a:t>
            </a:r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different in many aspects.</a:t>
            </a:r>
          </a:p>
          <a:p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pt-BR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architectures, instruction sets </a:t>
            </a:r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pt-BR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some of the main aspects</a:t>
            </a:r>
            <a:r>
              <a:rPr lang="pt-BR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961" y="545691"/>
            <a:ext cx="82627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ON chip (internal ) RAM/ROM: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Internal RAM (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- RAM) is of 128 bytes and internal ROM is of 4KB.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:\grow mind solutions\r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984" y="1710812"/>
            <a:ext cx="4192229" cy="458674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983226" y="622350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96279" y="629725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(10)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:\grow mind solutions\1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72" y="1238864"/>
            <a:ext cx="4678926" cy="341916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071717" y="6179264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84454" y="501446"/>
            <a:ext cx="289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BANKS in RAM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684" y="338903"/>
            <a:ext cx="868128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OFF chip (internal ) RAM/ROM: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External RAM  is of 64K bytes and external ROM is of 64KB.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External Access (EA) pin determines the accessing of exact memory i.e., on-chip or off-chip</a:t>
            </a: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516" y="3215149"/>
            <a:ext cx="2024216" cy="20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chip ROM 64KB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736" y="3185653"/>
            <a:ext cx="763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FFFFH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0000H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8416" y="5397910"/>
            <a:ext cx="12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 = GND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6581" y="5751560"/>
            <a:ext cx="10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(11)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6922" y="3229898"/>
            <a:ext cx="2090584" cy="1120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chip ROM 60KB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8388" y="3303638"/>
            <a:ext cx="741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FFFFH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1000H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7984" y="4439265"/>
            <a:ext cx="2090584" cy="840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chip ROM 4KB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0061" y="4436412"/>
            <a:ext cx="6747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0FFFH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0000H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32474" y="5368102"/>
            <a:ext cx="110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 = V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CC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65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TIMERS/COUNTERS OF  8051 MICRO CONTROLLER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919" y="1268362"/>
            <a:ext cx="89780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becomes necessary to maintain some delay in doing some tasks or to count the number of external events by microcontroller.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8051 has built in circuitry with timers and counters.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8051 contains two 16 bit timers/counters named as T0 &amp; T1.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These 16 bit timers/counters are divided into two 8 bit registers.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They are TLO, THO &amp; TL1, TH1.                           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390" y="4940710"/>
            <a:ext cx="5486401" cy="486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96413" y="4925962"/>
            <a:ext cx="0" cy="50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39313" y="4940710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9029" y="4940710"/>
            <a:ext cx="11061" cy="486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58746" y="495545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79523" y="4940710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22423" y="4911214"/>
            <a:ext cx="0" cy="516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32139" y="4925962"/>
            <a:ext cx="0" cy="50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63978" y="4925962"/>
            <a:ext cx="11062" cy="48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7939" y="4925962"/>
            <a:ext cx="0" cy="50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60839" y="4955458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92677" y="4940710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57700" y="4940710"/>
            <a:ext cx="11061" cy="486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11661" y="4955458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32439" y="4940710"/>
            <a:ext cx="11061" cy="486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20033" y="4955459"/>
            <a:ext cx="22122" cy="50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16200000">
            <a:off x="4278877" y="4264131"/>
            <a:ext cx="457198" cy="2842751"/>
          </a:xfrm>
          <a:prstGeom prst="leftBrace">
            <a:avLst>
              <a:gd name="adj1" fmla="val 85606"/>
              <a:gd name="adj2" fmla="val 53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88299" y="5958037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TLO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 rot="16200000">
            <a:off x="1537523" y="4363067"/>
            <a:ext cx="457198" cy="2684207"/>
          </a:xfrm>
          <a:prstGeom prst="leftBrace">
            <a:avLst>
              <a:gd name="adj1" fmla="val 85606"/>
              <a:gd name="adj2" fmla="val 53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678282" y="59580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9268" y="4616246"/>
            <a:ext cx="549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B15     B14     B13    B12   B11    B10      B9     B8       B7      B6       B5       B4       B3       B2      B1         B0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76833" y="5810865"/>
            <a:ext cx="110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TIMER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27023" y="6297251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2738731" y="6149766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(12)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084" y="619433"/>
            <a:ext cx="5873546" cy="486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707923" y="619433"/>
            <a:ext cx="0" cy="50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072945" y="648929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82661" y="648929"/>
            <a:ext cx="11061" cy="486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92377" y="66367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13155" y="648929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6055" y="619433"/>
            <a:ext cx="0" cy="516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5771" y="634181"/>
            <a:ext cx="0" cy="50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97609" y="634181"/>
            <a:ext cx="11062" cy="48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95816" y="634182"/>
            <a:ext cx="0" cy="50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05085" y="648929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03290" y="604684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23620" y="619433"/>
            <a:ext cx="11061" cy="486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43948" y="619432"/>
            <a:ext cx="0" cy="471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53217" y="634181"/>
            <a:ext cx="11061" cy="486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51423" y="619434"/>
            <a:ext cx="22122" cy="50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7145" y="265472"/>
            <a:ext cx="582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B15     B14    B13   B12   B11    B10     B9      B8       B7         B6        B5         B4          B3         B2         B1         B0</a:t>
            </a:r>
            <a:endParaRPr lang="en-US" b="1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1504339" y="71286"/>
            <a:ext cx="457198" cy="2684207"/>
          </a:xfrm>
          <a:prstGeom prst="leftBrace">
            <a:avLst>
              <a:gd name="adj1" fmla="val 85606"/>
              <a:gd name="adj2" fmla="val 53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16200000">
            <a:off x="4433737" y="-178822"/>
            <a:ext cx="457198" cy="3174592"/>
          </a:xfrm>
          <a:prstGeom prst="leftBrace">
            <a:avLst>
              <a:gd name="adj1" fmla="val 85606"/>
              <a:gd name="adj2" fmla="val 53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78731" y="1754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43156" y="1681005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TL1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28634" y="1622011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TIMER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452" y="2271253"/>
            <a:ext cx="7034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These four registers TH0, TL0, TH1,TL1 can be accessed like any other registers.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15962" y="6194012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2760854" y="2064463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(13)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961" y="501445"/>
            <a:ext cx="87900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HOW DOES A TIMER COUNT ?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 timer mode, it will count the internal clock frequency of 8051 by 12 divisions.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When timer is at timer mode and when it is configured correctly, it gets incremented by ONE for every machine cycle.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8051 uses 11.09MHz crystal 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Machine cycle equals 12 clock cycles.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1,10,59,000/12=9,21,583 Machine cycles/sec.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Counter increments  9,21,583 times / second.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So, if timer has counted from 0-50,000 you may calculate 50,000/ 9,21,583 = 0.542sec.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2165" y="622350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  <p:pic>
        <p:nvPicPr>
          <p:cNvPr id="10242" name="Picture 2" descr="H:\grow mind solutions\TMO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51" y="586863"/>
            <a:ext cx="7138681" cy="5725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:\grow mind solutions\TC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943" y="545691"/>
            <a:ext cx="7470058" cy="5191433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972165" y="622350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773724"/>
            <a:ext cx="7236070" cy="5251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062" y="304800"/>
            <a:ext cx="254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BANK: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16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20916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SERIAL INPUT AND OUTPUT PORTS OF  8051 MICRO CONTROLLER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65123"/>
            <a:ext cx="914400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8051 transfers 8 bit of data simultaneously.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It is expensive method and it requires 8 transmission lines between sender and receiver.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Parallel data transmission is possible in long distance communication, so serial input and output mode is used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 serial data transmission data must be converted to serial bits using a parallel in serial out register (PISO).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At receiving end there must be a serial in parallel out register (SIPO).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 serial transmission, data is formed in synchronous and asynchronous format.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 synchronous format, group of bytes are transmitted at a time.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 asynchronous format, only one byte is transmitted at a time.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004" y="0"/>
            <a:ext cx="8240216" cy="88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 ARCHITECTURES:</a:t>
            </a:r>
          </a:p>
          <a:p>
            <a:endParaRPr lang="pt-B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Micro processor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is a single chip CPU .</a:t>
            </a:r>
          </a:p>
          <a:p>
            <a:endParaRPr lang="pt-B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Micro controller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is a single IC which contains CPU and much of remaining circiutry of a complete computer.</a:t>
            </a:r>
          </a:p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Ex: RAM, ROM, Timers, Counters, serial ports and interrupts.  </a:t>
            </a:r>
          </a:p>
          <a:p>
            <a:endParaRPr lang="pt-B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  <a:endParaRPr lang="pt-BR" sz="24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Micro processors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are commonly used as CPU’s in computers.</a:t>
            </a:r>
          </a:p>
          <a:p>
            <a:endParaRPr lang="pt-B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Micro controllers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are used in minimum component designs performing control oriented activities.</a:t>
            </a:r>
          </a:p>
          <a:p>
            <a:endParaRPr lang="pt-B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INSTRUCTION SET</a:t>
            </a:r>
            <a:r>
              <a:rPr lang="pt-BR" sz="2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000" b="1" i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Micro processor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 instruction sets operate on nibble, byte or words and their addressing modes provide access to large array of data.</a:t>
            </a:r>
          </a:p>
          <a:p>
            <a:endParaRPr lang="pt-B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Micro controllers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have instruction sets for I/P and O/P operations , enabling and setting priority levels for interrupts. </a:t>
            </a:r>
          </a:p>
          <a:p>
            <a:endParaRPr lang="pt-BR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858" y="368710"/>
            <a:ext cx="87384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Serial data communication can be classified according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direction of data flow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. They are</a:t>
            </a: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SIMPLEX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 in this method only one device can transmit a data. Flow of data exists in either one direction only.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0658" y="1607574"/>
            <a:ext cx="1802991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6519" y="1612489"/>
            <a:ext cx="1696064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device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643649" y="2175388"/>
            <a:ext cx="2322871" cy="4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2019" y="1784554"/>
            <a:ext cx="11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 flow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8590" y="3490450"/>
            <a:ext cx="1696064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device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1013" y="3633018"/>
            <a:ext cx="11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 flow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8084" y="3500284"/>
            <a:ext cx="1802991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0" idx="1"/>
            <a:endCxn id="8" idx="3"/>
          </p:cNvCxnSpPr>
          <p:nvPr/>
        </p:nvCxnSpPr>
        <p:spPr>
          <a:xfrm flipH="1" flipV="1">
            <a:off x="2584654" y="4058263"/>
            <a:ext cx="2363430" cy="9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313918" y="4778166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(14)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4649"/>
            <a:ext cx="8944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HALF DUPLEX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in this method only one line can be used . Flow of data exists in both directions.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840658" y="1607574"/>
            <a:ext cx="1802991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3674" y="1612490"/>
            <a:ext cx="1802991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3649" y="2418736"/>
            <a:ext cx="2068461" cy="29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654710" y="1917291"/>
            <a:ext cx="2024216" cy="14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0509" y="1592825"/>
            <a:ext cx="11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 flow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7326" y="2094270"/>
            <a:ext cx="11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trike="sngStrike" dirty="0" smtClean="0">
                <a:latin typeface="Times New Roman" pitchFamily="18" charset="0"/>
                <a:cs typeface="Times New Roman" pitchFamily="18" charset="0"/>
              </a:rPr>
              <a:t>Data flow</a:t>
            </a:r>
            <a:endParaRPr lang="en-US" i="1" strike="sngStrik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8590" y="3249561"/>
            <a:ext cx="1802991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97361" y="3254477"/>
            <a:ext cx="1802991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2073" y="3765754"/>
            <a:ext cx="11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 flow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80520" y="3603523"/>
            <a:ext cx="2024216" cy="14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4197" y="3323301"/>
            <a:ext cx="11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trike="sngStrike" dirty="0" smtClean="0">
                <a:latin typeface="Times New Roman" pitchFamily="18" charset="0"/>
                <a:cs typeface="Times New Roman" pitchFamily="18" charset="0"/>
              </a:rPr>
              <a:t>Data flow</a:t>
            </a:r>
            <a:endParaRPr lang="en-US" i="1" strike="sngStrike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69458" y="4075472"/>
            <a:ext cx="2068461" cy="29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91796" y="4409457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(15)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413" y="1607574"/>
            <a:ext cx="1802991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9428" y="1671484"/>
            <a:ext cx="1802991" cy="1135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636275" y="1981199"/>
            <a:ext cx="2024216" cy="14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92029" y="2512143"/>
            <a:ext cx="2068461" cy="29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43221" y="207921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 flow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61" y="412955"/>
            <a:ext cx="8450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FULL DUPLEX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: In this method data flow exists in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both directions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at a time. This method requires two transmission lines.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349" y="294970"/>
            <a:ext cx="71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SERIAL COMMUNICATION – SFR’S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043" y="1165124"/>
            <a:ext cx="895595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8051 has fast data transfer rate.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The internal circuit which is responsible for serial transmission is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SBUF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with 2 pins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RXD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TXD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Two SFR’s i.e.,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SCON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is used for controlling serial data communication and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PCON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is used for data transfer rate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349" y="545691"/>
            <a:ext cx="843976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SBUF:</a:t>
            </a: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SBUF is physically 2 registers of 8 bit each.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One register is used to hold the data to be transmitted out of 8051 through TXD pin.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Other is read only and holds received data from external source through RXD pin.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Serial communication is implemented in asynchronous format 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 this each byte is accompanied with 2 bits namely START and STOP.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Each character is of 10 bit length.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Here baud rate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determines the no of bits transmitted per second.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grow mind solutions\SC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16" y="929148"/>
            <a:ext cx="7234084" cy="55573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75187" y="353961"/>
            <a:ext cx="809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SCON monitors the serial data transfer. It is a 8 bit and bit addressable register.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919" y="244648"/>
            <a:ext cx="864993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PCON :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is a power control register 0f 8 bit length.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is a byte addressable register.</a:t>
            </a:r>
          </a:p>
          <a:p>
            <a:pPr>
              <a:buFont typeface="Wingdings" pitchFamily="2" charset="2"/>
              <a:buChar char="Ø"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72165" y="622350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5" y="559559"/>
            <a:ext cx="7472149" cy="59231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8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1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INTERRUPTS IN 8051 MICRO CONTROLLER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288" y="1165123"/>
            <a:ext cx="8911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Interrupt is an external or internal event that interrupts the controller to inform that a device needs its service.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The running program execution is temporarily suspended and 8051 can alter it into some other program. This is called as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Interrupt service routine (ISR).</a:t>
            </a: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8051 has 5 interrupts such as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TF0 and TF1, TI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RI, INT0 and INT1.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63" y="294969"/>
            <a:ext cx="893383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nterrupt process:</a:t>
            </a:r>
          </a:p>
          <a:p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Let us assume that controller is executing a program.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Before completion of this execution, an interrupt may become active then 8051 completes the current instruction only.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saves the address of next instruction and its status in stack.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Its attention is transferred to a memory location where ISR has been stored.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Completes the execution of ISR.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Then ISR is terminated by an instruction.</a:t>
            </a:r>
          </a:p>
          <a:p>
            <a:pPr>
              <a:buFont typeface="Wingdings" pitchFamily="2" charset="2"/>
              <a:buChar char="Ø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Now 8051 begins the execution of previous program from where it has been stopped earlier.</a:t>
            </a: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086" y="1450429"/>
            <a:ext cx="8536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8051 &amp; 8052 MICRO CONTROLLERS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corporation first designed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8051 micro controllers.</a:t>
            </a:r>
          </a:p>
          <a:p>
            <a:pPr>
              <a:buFont typeface="Wingdings" pitchFamily="2" charset="2"/>
              <a:buChar char="Ø"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Later several manufacturers introduced no of chips in 8051 series.</a:t>
            </a:r>
          </a:p>
          <a:p>
            <a:pPr>
              <a:buFont typeface="Wingdings" pitchFamily="2" charset="2"/>
              <a:buChar char="Ø"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8051 chips are different in terms of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memory, capacity, counters, timers, no of ports etc.</a:t>
            </a:r>
          </a:p>
          <a:p>
            <a:pPr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839" y="530943"/>
            <a:ext cx="84840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INTERRUPT SFR’s</a:t>
            </a: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Interrupt enable (IE): 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33972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is an 8 bit SFR.</a:t>
            </a:r>
          </a:p>
          <a:p>
            <a:pPr marL="33972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This register is used to enable or disable the interrupt.</a:t>
            </a:r>
          </a:p>
          <a:p>
            <a:pPr marL="33972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Upon reset, all interrupts are disabled. </a:t>
            </a:r>
          </a:p>
          <a:p>
            <a:pPr marL="339725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It is a bit addressable register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           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Interrupt priority (IP): </a:t>
            </a:r>
          </a:p>
          <a:p>
            <a:pPr marL="398463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is an 8 bit SFR.</a:t>
            </a:r>
          </a:p>
          <a:p>
            <a:pPr marL="398463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This register is used to alter the priority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39725">
              <a:lnSpc>
                <a:spcPct val="150000"/>
              </a:lnSpc>
              <a:spcAft>
                <a:spcPts val="1200"/>
              </a:spcAft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5349" y="6238258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329" y="427703"/>
            <a:ext cx="80526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PRIORITY OF INTERRUPTS: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External Interrupt:   INT0 ( Highest priority).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Timer Interrupt:        TFO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External Interrupt:     INT1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Timer Interrupt:         TF1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Serial Interrupt:         R1/T1 ( lowest priority).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6332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CHAPTER 1</a:t>
            </a:r>
          </a:p>
          <a:p>
            <a:pPr algn="ctr"/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716" y="1120878"/>
            <a:ext cx="85171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CHAPTER 2</a:t>
            </a:r>
            <a:b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INSTRUCTION SET </a:t>
            </a: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MICRO CONTROLLERS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82" y="491319"/>
            <a:ext cx="866974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performs different operations based on the instructions given to it.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 of instructions given to a controller is called as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“program”.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upon the capacity of controller, designer will specify all its actions in a specified manner known as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“Instructions”.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commonly grouped together is known as “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set”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can be written in machine understandable language or user understandable language.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understandable language is known as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“machine language”.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understandable language is known as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assembly language”.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has only two alphabets i.e.,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&amp; 1.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can also be called as high level language which contains English words.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246" y="518616"/>
            <a:ext cx="88335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of instruction set: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icrocontroller is designed to perform several operations such as transfer operations, arithmetic operations and logical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are specified with English alphabets known as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“Mnemonics”.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mnemonics and operands is called as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“Command”.</a:t>
            </a:r>
          </a:p>
          <a:p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 of 8051:</a:t>
            </a:r>
          </a:p>
          <a:p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6317" y="3957852"/>
            <a:ext cx="5558051" cy="614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Label           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Operand                          Comment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38484" y="3957852"/>
            <a:ext cx="0" cy="64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25187" y="3957852"/>
            <a:ext cx="0" cy="64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52833" y="3957852"/>
            <a:ext cx="0" cy="641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23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7" y="573207"/>
            <a:ext cx="8219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specifies the type of operation to be performed.</a:t>
            </a:r>
          </a:p>
          <a:p>
            <a:pPr algn="just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Operands: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is the data to be operated. Here address or data is specified. Address is of 2 parts i.e., source and destination.</a:t>
            </a:r>
          </a:p>
          <a:p>
            <a:pPr algn="just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allows the program to refer a line of code by name.</a:t>
            </a:r>
          </a:p>
          <a:p>
            <a:pPr algn="just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describes the type of operation to be performed.</a:t>
            </a:r>
          </a:p>
          <a:p>
            <a:pPr algn="just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6142653"/>
              </p:ext>
            </p:extLst>
          </p:nvPr>
        </p:nvGraphicFramePr>
        <p:xfrm>
          <a:off x="849573" y="3525045"/>
          <a:ext cx="6991066" cy="19613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2227"/>
                <a:gridCol w="1243309"/>
                <a:gridCol w="1549041"/>
                <a:gridCol w="3546489"/>
              </a:tblGrid>
              <a:tr h="3922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no</a:t>
                      </a: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3922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Operands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A,R3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of R3 register is added to data of A register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ctr"/>
                </a:tc>
              </a:tr>
              <a:tr h="392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SUBB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A,R5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of R5 register is subtracted to data of A register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  <a:tr h="392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Direct, 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of A register is moved to internal RAM location.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986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6" y="477673"/>
            <a:ext cx="8557147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cycle, fetch cycle and execution cycle.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cycle: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cycle is a time interval required by microcontroller to execute an instruction. Clock is used to sequence all the operations which are required to execute an instruction.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cycle: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etch cycle is the time taken by 8051 for fetching an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cycle: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cycle is the time taken by 8051 for executing an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time interval to accomplish any simple instruction or part of a complex instruction is known as </a:t>
            </a: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Machine cycle”.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cycle (T):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(C*12)/Crystal frequency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f = 20MHz.   </a:t>
            </a: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20MHz/12 = 1.66MHz.                      Length of machine cycle = 1/1.66MHz = 0.60µsec.</a:t>
            </a:r>
          </a:p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T-state = 0.60µsec/6 = 0.10µsec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2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3117982"/>
              </p:ext>
            </p:extLst>
          </p:nvPr>
        </p:nvGraphicFramePr>
        <p:xfrm>
          <a:off x="798393" y="1279224"/>
          <a:ext cx="7768989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495"/>
                <a:gridCol w="38844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LANGUAGE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ASSEMBLY LANGUAGE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operands are represented by 0 and 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represented by short sequence of English words known as mnemonic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operand is in the form of hexadecimal number system.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of execution is very high.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in execution.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need of translator.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Translator is required.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to read, understand and rewrite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read understand and rewrite.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to debug.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debug.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prone language.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chance of errors.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Lengthy program.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length can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minimized.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memory space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required.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space can be saved.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5424" y="313900"/>
            <a:ext cx="678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machine language and assembly language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3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311" y="464024"/>
            <a:ext cx="83012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byte, two byte and three byte instructions: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byte instructions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instruction is a combination of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operand.</a:t>
            </a:r>
          </a:p>
          <a:p>
            <a:pPr algn="just"/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Ex:ADD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 A, 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byte instructions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Here first byte refers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second byte represents operand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A, # data = ADD A, #30H. </a:t>
            </a:r>
          </a:p>
          <a:p>
            <a:pPr algn="just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byte instructions: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first byte refers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second byte refers data or address of data , third byte also represents data or address of data.</a:t>
            </a:r>
          </a:p>
          <a:p>
            <a:pPr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MOV direct, # data. = MOV direct , #45H.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78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778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DIAGRAM OF ON BOARD 8051 MICRO CONTROLLER</a:t>
            </a:r>
            <a:r>
              <a:rPr lang="en-US" sz="2000" i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50328" y="1087822"/>
            <a:ext cx="7721162" cy="504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0525" y="1450429"/>
            <a:ext cx="851338" cy="1639613"/>
          </a:xfrm>
          <a:prstGeom prst="rect">
            <a:avLst/>
          </a:prstGeom>
          <a:solidFill>
            <a:schemeClr val="bg1"/>
          </a:solidFill>
          <a:ln>
            <a:solidFill>
              <a:srgbClr val="180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68" y="1450427"/>
            <a:ext cx="1111469" cy="1686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9945" y="1434663"/>
            <a:ext cx="1111469" cy="1702675"/>
          </a:xfrm>
          <a:prstGeom prst="rect">
            <a:avLst/>
          </a:prstGeom>
          <a:solidFill>
            <a:schemeClr val="bg1"/>
          </a:solidFill>
          <a:ln>
            <a:solidFill>
              <a:srgbClr val="180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5128" y="1434662"/>
            <a:ext cx="1016876" cy="1686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SFR’s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1190" y="1450428"/>
            <a:ext cx="1217886" cy="1671144"/>
          </a:xfrm>
          <a:prstGeom prst="rect">
            <a:avLst/>
          </a:prstGeom>
          <a:solidFill>
            <a:schemeClr val="bg1"/>
          </a:solidFill>
          <a:ln>
            <a:solidFill>
              <a:srgbClr val="180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TIMERS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COUNTERS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0087" y="1450428"/>
            <a:ext cx="863162" cy="1671144"/>
          </a:xfrm>
          <a:prstGeom prst="rect">
            <a:avLst/>
          </a:prstGeom>
          <a:solidFill>
            <a:schemeClr val="bg1"/>
          </a:solidFill>
          <a:ln>
            <a:solidFill>
              <a:srgbClr val="180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I/P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O/P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2348" y="3878317"/>
            <a:ext cx="1643555" cy="1781504"/>
          </a:xfrm>
          <a:prstGeom prst="rect">
            <a:avLst/>
          </a:prstGeom>
          <a:solidFill>
            <a:schemeClr val="bg1"/>
          </a:solidFill>
          <a:ln>
            <a:solidFill>
              <a:srgbClr val="180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3331" y="3846787"/>
            <a:ext cx="1667204" cy="1813034"/>
          </a:xfrm>
          <a:prstGeom prst="rect">
            <a:avLst/>
          </a:prstGeom>
          <a:solidFill>
            <a:schemeClr val="bg1"/>
          </a:solidFill>
          <a:ln>
            <a:solidFill>
              <a:srgbClr val="180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INTERRUPTS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4314" y="3846786"/>
            <a:ext cx="1702676" cy="1765738"/>
          </a:xfrm>
          <a:prstGeom prst="rect">
            <a:avLst/>
          </a:prstGeom>
          <a:solidFill>
            <a:schemeClr val="bg1"/>
          </a:solidFill>
          <a:ln>
            <a:solidFill>
              <a:srgbClr val="180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ADC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3538" y="3846786"/>
            <a:ext cx="1123293" cy="1749973"/>
          </a:xfrm>
          <a:prstGeom prst="rect">
            <a:avLst/>
          </a:prstGeom>
          <a:solidFill>
            <a:schemeClr val="bg1"/>
          </a:solidFill>
          <a:ln>
            <a:solidFill>
              <a:srgbClr val="180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6923" y="6253316"/>
            <a:ext cx="97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Fig: (1)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82" y="803918"/>
            <a:ext cx="851620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FLAGS:</a:t>
            </a:r>
          </a:p>
          <a:p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 are used to represent the status of the instruction given to 8051 microcontroller.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 are classified into 4 types in 8051 microcontroller. They are:</a:t>
            </a:r>
          </a:p>
          <a:p>
            <a:pPr marL="739775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flag (CY).</a:t>
            </a:r>
          </a:p>
          <a:p>
            <a:pPr marL="739775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Parity flag  (PF).</a:t>
            </a:r>
          </a:p>
          <a:p>
            <a:pPr marL="739775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flag (0F).</a:t>
            </a:r>
          </a:p>
          <a:p>
            <a:pPr marL="739775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 flag (AF).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0798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54" y="423081"/>
            <a:ext cx="878574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 of 8051: 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 is the way how data can be represented.</a:t>
            </a:r>
          </a:p>
          <a:p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types of addressing modes in 8051. they are: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addressing mode: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this mode always source operand represents data  rather than address.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is available in instruction itself. Data is followed by symbol #.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Ex: MOV 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Rn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R3, # 92H;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A,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78H;</a:t>
            </a:r>
          </a:p>
          <a:p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addressing mode: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 register can be used as operand. Register name appears as part of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Ex: MOV 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 R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ADD A,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530278" y="3318791"/>
            <a:ext cx="235424" cy="13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12565" y="5165036"/>
            <a:ext cx="235424" cy="13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31049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555" y="235819"/>
            <a:ext cx="8567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indirect addressing mode</a:t>
            </a:r>
            <a:r>
              <a:rPr lang="en-US" dirty="0" smtClean="0"/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this mode register banks of RAM can be used. There registers are used to hold the address of data.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391" y="9070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Ex:      MOV A, @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ADD A,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@R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55" y="1661756"/>
            <a:ext cx="840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 addressing mode: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 all SFR’s and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RAM can be used as data pointers. RAM locations can be addressed.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391" y="23654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     MOV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Rn, direct 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INC direct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ORL direct,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91" y="3328694"/>
            <a:ext cx="8465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specific addressing mode: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 registers are particularly specified. They are mentioned as a part of op-code.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391" y="40282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   A;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INC   DPTR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791" y="4641689"/>
            <a:ext cx="8393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Indexed mode: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addressing is preferred only for on chip or off chip program memory (ROM). Either DPTR or PC can be used as registers. 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391" y="534957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MOVC A, @A+DPTR;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MOV DPTR, A;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28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896" y="163774"/>
            <a:ext cx="8577618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instructions:</a:t>
            </a:r>
          </a:p>
          <a:p>
            <a:endParaRPr lang="en-US" dirty="0" smtClean="0"/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instructions are classified into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types. They are: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group: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are used to move either data or address of memory location. Usually flags do not affect these instructions.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under this group are: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MOV, MOVC, PUSH, POP, XCH, XCHD.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Ex: MOV A, R3;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POP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(8);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group: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are used to perform addition, subtraction, multiplication, division, increment and decrement.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under this group are: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ADD, SUBB, MUL, DIV, INC and DEC.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Ex: ADD A,R4;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SUB A, # data;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group: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hese instructions are used to perform logical AND, OR, NOT and XOR.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 this group are: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ANL, ORL, XRL, CPL, SWAP and ROTATE.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Ex: ANL A, R4; 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SWAP A;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02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66" y="559558"/>
            <a:ext cx="85878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variable group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are used to perform bit level operation instead of byte level operation.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under this group are: 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CLR, SETB C, CPLC, MOV C.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Ex: CLR C;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SETB C;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CPL C;</a:t>
            </a:r>
          </a:p>
          <a:p>
            <a:pPr algn="just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machine control group: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group can also be called as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“branch group”.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under this group are: </a:t>
            </a:r>
          </a:p>
          <a:p>
            <a:pPr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JMP, CALL, RET.</a:t>
            </a:r>
          </a:p>
          <a:p>
            <a:pPr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Ex: AJMP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(11)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CALL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(11)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RET.</a:t>
            </a:r>
          </a:p>
        </p:txBody>
      </p:sp>
    </p:spTree>
    <p:extLst>
      <p:ext uri="{BB962C8B-B14F-4D97-AF65-F5344CB8AC3E}">
        <p14:creationId xmlns="" xmlns:p14="http://schemas.microsoft.com/office/powerpoint/2010/main" val="28770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363" y="315311"/>
            <a:ext cx="8738038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CPU: 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CPU means central processing unit.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It consists of arithmetic and logic unit, control unit and few registers.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It can perform bit wise as well as byte wise manipulations.</a:t>
            </a: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RAM &amp; ROM: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Two memories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ROM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are used to store operands and program codes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CLOCK: 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Every function is carried out within the predetermined time interval. The whole operation of micro controller is synchronized with clock. A quartz crystal oscillator is used for synchronization.</a:t>
            </a: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TIMER: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Timer is used to maintain time interval in certain applications.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COUNTER: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Counter is used for counting the events happened around the microcontroller.</a:t>
            </a: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INTERRUPT: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Interrupt is an input to controller which alters the attention from present task to some other task.</a:t>
            </a: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187" y="441435"/>
            <a:ext cx="850155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ADC and DAC: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ADC is called as Analog to digital converters.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DAC is called as Digital to analog converters.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They are used in processing analog and digital signals.</a:t>
            </a: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SPECIAL FUNCTION REGISTERS: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Registers are used to store the data temporarily.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Data may be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, operands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address of a peripheral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address of a memory location.</a:t>
            </a:r>
          </a:p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Some of the SFR’s are 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Accumulator.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B-Register.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Program counter.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Data pointer.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Program status word.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Stack pointer.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TMOD, TCON, SCON, PCON &amp; SBUF.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Interrupt Priority (IP) &amp; Interrupt Enable (IE)</a:t>
            </a:r>
          </a:p>
          <a:p>
            <a:pPr>
              <a:buFont typeface="Wingdings" pitchFamily="2" charset="2"/>
              <a:buChar char="§"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073" y="331104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I/P &amp; O/P PORTS: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4 I/O ports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 a microcontroller.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Some of these ports can be configured as an input or as output ports.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Latch, buffer &amp; driver are built in these ports to perform some specified actions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 PORTS: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This unit provides serial data transfer.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This feature is required in certain communications.</a:t>
            </a:r>
          </a:p>
          <a:p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4294</Words>
  <Application>Microsoft Office PowerPoint</Application>
  <PresentationFormat>On-screen Show (4:3)</PresentationFormat>
  <Paragraphs>700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Equity</vt:lpstr>
      <vt:lpstr>                      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</dc:title>
  <dc:creator>RAJESH</dc:creator>
  <cp:lastModifiedBy>RAJESH</cp:lastModifiedBy>
  <cp:revision>1</cp:revision>
  <dcterms:created xsi:type="dcterms:W3CDTF">2006-08-16T00:00:00Z</dcterms:created>
  <dcterms:modified xsi:type="dcterms:W3CDTF">2016-04-15T15:54:41Z</dcterms:modified>
</cp:coreProperties>
</file>