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88" r:id="rId6"/>
    <p:sldId id="289" r:id="rId7"/>
    <p:sldId id="290" r:id="rId8"/>
    <p:sldId id="291" r:id="rId9"/>
    <p:sldId id="292" r:id="rId10"/>
    <p:sldId id="260" r:id="rId11"/>
    <p:sldId id="277" r:id="rId12"/>
    <p:sldId id="261" r:id="rId13"/>
    <p:sldId id="278" r:id="rId14"/>
    <p:sldId id="262" r:id="rId15"/>
    <p:sldId id="279" r:id="rId16"/>
    <p:sldId id="265" r:id="rId17"/>
    <p:sldId id="280" r:id="rId18"/>
    <p:sldId id="266" r:id="rId19"/>
    <p:sldId id="281" r:id="rId20"/>
    <p:sldId id="267" r:id="rId21"/>
    <p:sldId id="282" r:id="rId22"/>
    <p:sldId id="268" r:id="rId23"/>
    <p:sldId id="284" r:id="rId24"/>
    <p:sldId id="293" r:id="rId25"/>
    <p:sldId id="283" r:id="rId26"/>
    <p:sldId id="269" r:id="rId27"/>
    <p:sldId id="286" r:id="rId28"/>
    <p:sldId id="276"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ician_distribution" TargetMode="External"/><Relationship Id="rId3" Type="http://schemas.openxmlformats.org/officeDocument/2006/relationships/hyperlink" Target="https://en.wikipedia.org/wiki/Radio" TargetMode="External"/><Relationship Id="rId7" Type="http://schemas.openxmlformats.org/officeDocument/2006/relationships/hyperlink" Target="https://en.wikipedia.org/wiki/Line-of-sight_propagation" TargetMode="External"/><Relationship Id="rId12" Type="http://schemas.openxmlformats.org/officeDocument/2006/relationships/hyperlink" Target="https://en.wikipedia.org/wiki/TWDP_fading" TargetMode="External"/><Relationship Id="rId2" Type="http://schemas.openxmlformats.org/officeDocument/2006/relationships/hyperlink" Target="https://en.wikipedia.org/wiki/Stochastic" TargetMode="External"/><Relationship Id="rId1" Type="http://schemas.openxmlformats.org/officeDocument/2006/relationships/slideLayout" Target="../slideLayouts/slideLayout2.xml"/><Relationship Id="rId6" Type="http://schemas.openxmlformats.org/officeDocument/2006/relationships/hyperlink" Target="https://en.wikipedia.org/wiki/Multipath_interference" TargetMode="External"/><Relationship Id="rId11" Type="http://schemas.openxmlformats.org/officeDocument/2006/relationships/hyperlink" Target="https://en.wikipedia.org/wiki/Rayleigh_distribution" TargetMode="External"/><Relationship Id="rId5" Type="http://schemas.openxmlformats.org/officeDocument/2006/relationships/hyperlink" Target="https://en.wikipedia.org/wiki/Signalling_(telecommunication)" TargetMode="External"/><Relationship Id="rId10" Type="http://schemas.openxmlformats.org/officeDocument/2006/relationships/hyperlink" Target="https://en.wikipedia.org/wiki/Non-line-of-sight_propagation" TargetMode="External"/><Relationship Id="rId4" Type="http://schemas.openxmlformats.org/officeDocument/2006/relationships/hyperlink" Target="https://en.wikipedia.org/wiki/Wave_propagation" TargetMode="External"/><Relationship Id="rId9" Type="http://schemas.openxmlformats.org/officeDocument/2006/relationships/hyperlink" Target="https://en.wikipedia.org/wiki/Rayleigh_fad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Visible_spectrum" TargetMode="External"/><Relationship Id="rId7" Type="http://schemas.openxmlformats.org/officeDocument/2006/relationships/hyperlink" Target="https://en.wikipedia.org/wiki/Expectation_value" TargetMode="External"/><Relationship Id="rId2" Type="http://schemas.openxmlformats.org/officeDocument/2006/relationships/hyperlink" Target="https://en.wikipedia.org/wiki/Information_theory" TargetMode="External"/><Relationship Id="rId1" Type="http://schemas.openxmlformats.org/officeDocument/2006/relationships/slideLayout" Target="../slideLayouts/slideLayout2.xml"/><Relationship Id="rId6" Type="http://schemas.openxmlformats.org/officeDocument/2006/relationships/hyperlink" Target="https://en.wikipedia.org/wiki/Bit_error_rate" TargetMode="External"/><Relationship Id="rId5" Type="http://schemas.openxmlformats.org/officeDocument/2006/relationships/hyperlink" Target="https://en.wikipedia.org/wiki/Percentage" TargetMode="External"/><Relationship Id="rId4" Type="http://schemas.openxmlformats.org/officeDocument/2006/relationships/hyperlink" Target="https://en.wikipedia.org/wiki/Normal_distribu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ignal_(electrical_engineering)" TargetMode="External"/><Relationship Id="rId7" Type="http://schemas.openxmlformats.org/officeDocument/2006/relationships/hyperlink" Target="https://en.wikipedia.org/wiki/Communication_channel" TargetMode="External"/><Relationship Id="rId2" Type="http://schemas.openxmlformats.org/officeDocument/2006/relationships/hyperlink" Target="https://en.wikipedia.org/wiki/Distortion" TargetMode="External"/><Relationship Id="rId1" Type="http://schemas.openxmlformats.org/officeDocument/2006/relationships/slideLayout" Target="../slideLayouts/slideLayout2.xml"/><Relationship Id="rId6" Type="http://schemas.openxmlformats.org/officeDocument/2006/relationships/hyperlink" Target="https://en.wikipedia.org/wiki/Intersymbol_interference" TargetMode="External"/><Relationship Id="rId5" Type="http://schemas.openxmlformats.org/officeDocument/2006/relationships/hyperlink" Target="https://en.wikipedia.org/wiki/Electronic_noise" TargetMode="External"/><Relationship Id="rId4" Type="http://schemas.openxmlformats.org/officeDocument/2006/relationships/hyperlink" Target="https://en.wikipedia.org/wiki/Symbol_(dat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3G" TargetMode="External"/><Relationship Id="rId3" Type="http://schemas.openxmlformats.org/officeDocument/2006/relationships/hyperlink" Target="https://en.wikipedia.org/wiki/Radio" TargetMode="External"/><Relationship Id="rId7" Type="http://schemas.openxmlformats.org/officeDocument/2006/relationships/hyperlink" Target="https://en.wikipedia.org/wiki/CdmaOne" TargetMode="External"/><Relationship Id="rId12" Type="http://schemas.openxmlformats.org/officeDocument/2006/relationships/hyperlink" Target="https://en.wikipedia.org/wiki/QAM" TargetMode="External"/><Relationship Id="rId2" Type="http://schemas.openxmlformats.org/officeDocument/2006/relationships/hyperlink" Target="https://en.wikipedia.org/wiki/Channel_access_method" TargetMode="External"/><Relationship Id="rId1" Type="http://schemas.openxmlformats.org/officeDocument/2006/relationships/slideLayout" Target="../slideLayouts/slideLayout2.xml"/><Relationship Id="rId6" Type="http://schemas.openxmlformats.org/officeDocument/2006/relationships/hyperlink" Target="https://en.wikipedia.org/wiki/Mobile_phone_standards" TargetMode="External"/><Relationship Id="rId11" Type="http://schemas.openxmlformats.org/officeDocument/2006/relationships/hyperlink" Target="https://en.wikipedia.org/wiki/GSM" TargetMode="External"/><Relationship Id="rId5" Type="http://schemas.openxmlformats.org/officeDocument/2006/relationships/hyperlink" Target="https://en.wikipedia.org/wiki/Spread_spectrum" TargetMode="External"/><Relationship Id="rId10" Type="http://schemas.openxmlformats.org/officeDocument/2006/relationships/hyperlink" Target="https://en.wikipedia.org/wiki/UMTS" TargetMode="External"/><Relationship Id="rId4" Type="http://schemas.openxmlformats.org/officeDocument/2006/relationships/hyperlink" Target="https://en.wikipedia.org/wiki/Bandwidth_(signal_processing)" TargetMode="External"/><Relationship Id="rId9" Type="http://schemas.openxmlformats.org/officeDocument/2006/relationships/hyperlink" Target="https://en.wikipedia.org/wiki/CDMA2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Line-of-sight_propagation" TargetMode="External"/><Relationship Id="rId3" Type="http://schemas.openxmlformats.org/officeDocument/2006/relationships/hyperlink" Target="https://en.wikipedia.org/wiki/Multipath_fading" TargetMode="External"/><Relationship Id="rId7" Type="http://schemas.openxmlformats.org/officeDocument/2006/relationships/hyperlink" Target="https://en.wikipedia.org/wiki/Eb/N0" TargetMode="External"/><Relationship Id="rId2" Type="http://schemas.openxmlformats.org/officeDocument/2006/relationships/hyperlink" Target="https://en.wikipedia.org/wiki/Receiver_(radio)" TargetMode="External"/><Relationship Id="rId1" Type="http://schemas.openxmlformats.org/officeDocument/2006/relationships/slideLayout" Target="../slideLayouts/slideLayout2.xml"/><Relationship Id="rId6" Type="http://schemas.openxmlformats.org/officeDocument/2006/relationships/hyperlink" Target="https://en.wikipedia.org/wiki/Signal-to-noise_ratio" TargetMode="External"/><Relationship Id="rId5" Type="http://schemas.openxmlformats.org/officeDocument/2006/relationships/hyperlink" Target="https://en.wikipedia.org/wiki/Transmission_(telecommunications)" TargetMode="External"/><Relationship Id="rId4" Type="http://schemas.openxmlformats.org/officeDocument/2006/relationships/hyperlink" Target="https://en.wikipedia.org/wiki/Multipath_propag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Adaptive_filt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Weighted_least_squares" TargetMode="External"/><Relationship Id="rId2" Type="http://schemas.openxmlformats.org/officeDocument/2006/relationships/hyperlink" Target="https://en.wikipedia.org/wiki/Adaptive_filter" TargetMode="External"/><Relationship Id="rId1" Type="http://schemas.openxmlformats.org/officeDocument/2006/relationships/slideLayout" Target="../slideLayouts/slideLayout2.xml"/><Relationship Id="rId6" Type="http://schemas.openxmlformats.org/officeDocument/2006/relationships/hyperlink" Target="https://en.wikipedia.org/wiki/Mean_square_error" TargetMode="External"/><Relationship Id="rId5" Type="http://schemas.openxmlformats.org/officeDocument/2006/relationships/hyperlink" Target="https://en.wikipedia.org/wiki/Least_mean_squares" TargetMode="External"/><Relationship Id="rId4" Type="http://schemas.openxmlformats.org/officeDocument/2006/relationships/hyperlink" Target="https://en.wikipedia.org/wiki/Loss_func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Communication Lab</a:t>
            </a:r>
            <a:endParaRPr lang="en-US" dirty="0"/>
          </a:p>
        </p:txBody>
      </p:sp>
      <p:sp>
        <p:nvSpPr>
          <p:cNvPr id="3" name="Subtitle 2"/>
          <p:cNvSpPr>
            <a:spLocks noGrp="1"/>
          </p:cNvSpPr>
          <p:nvPr>
            <p:ph type="subTitle" idx="1"/>
          </p:nvPr>
        </p:nvSpPr>
        <p:spPr>
          <a:xfrm>
            <a:off x="3962400" y="2914650"/>
            <a:ext cx="4572000" cy="1314450"/>
          </a:xfrm>
        </p:spPr>
        <p:txBody>
          <a:bodyPr>
            <a:normAutofit fontScale="85000" lnSpcReduction="20000"/>
          </a:bodyPr>
          <a:lstStyle/>
          <a:p>
            <a:r>
              <a:rPr lang="en-US" b="1" dirty="0" smtClean="0">
                <a:solidFill>
                  <a:srgbClr val="FF0000"/>
                </a:solidFill>
              </a:rPr>
              <a:t>P.RAJESH</a:t>
            </a:r>
          </a:p>
          <a:p>
            <a:r>
              <a:rPr lang="en-US" b="1" dirty="0" smtClean="0">
                <a:solidFill>
                  <a:srgbClr val="FF0000"/>
                </a:solidFill>
              </a:rPr>
              <a:t>Dept of E.C.E</a:t>
            </a:r>
            <a:endParaRPr lang="en-US" b="1" dirty="0" smtClean="0">
              <a:solidFill>
                <a:srgbClr val="FF0000"/>
              </a:solidFill>
            </a:endParaRPr>
          </a:p>
          <a:p>
            <a:r>
              <a:rPr lang="en-US" b="1" dirty="0" smtClean="0">
                <a:solidFill>
                  <a:srgbClr val="FF0000"/>
                </a:solidFill>
              </a:rPr>
              <a:t>JNTUA CE ANANTAPUR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0" name="Half Frame 19"/>
          <p:cNvSpPr/>
          <p:nvPr/>
        </p:nvSpPr>
        <p:spPr>
          <a:xfrm rot="2432115">
            <a:off x="2188819" y="3499074"/>
            <a:ext cx="762000" cy="685800"/>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304800" y="3790950"/>
            <a:ext cx="3031536" cy="1200329"/>
          </a:xfrm>
          <a:prstGeom prst="rect">
            <a:avLst/>
          </a:prstGeom>
          <a:noFill/>
        </p:spPr>
        <p:txBody>
          <a:bodyPr wrap="none" rtlCol="0">
            <a:spAutoFit/>
          </a:bodyPr>
          <a:lstStyle/>
          <a:p>
            <a:r>
              <a:rPr lang="en-US" dirty="0" smtClean="0"/>
              <a:t>2. Rayleigh Fading</a:t>
            </a:r>
          </a:p>
          <a:p>
            <a:endParaRPr lang="en-US" dirty="0" smtClean="0"/>
          </a:p>
          <a:p>
            <a:r>
              <a:rPr lang="en-US" dirty="0" smtClean="0"/>
              <a:t>Controls Speed &amp; Power Delay</a:t>
            </a:r>
          </a:p>
          <a:p>
            <a:r>
              <a:rPr lang="en-US" dirty="0" smtClean="0"/>
              <a:t> </a:t>
            </a:r>
            <a:endParaRPr lang="en-US" dirty="0"/>
          </a:p>
        </p:txBody>
      </p:sp>
      <p:sp>
        <p:nvSpPr>
          <p:cNvPr id="24" name="TextBox 23"/>
          <p:cNvSpPr txBox="1"/>
          <p:nvPr/>
        </p:nvSpPr>
        <p:spPr>
          <a:xfrm>
            <a:off x="2819400" y="3790950"/>
            <a:ext cx="3105915" cy="369332"/>
          </a:xfrm>
          <a:prstGeom prst="rect">
            <a:avLst/>
          </a:prstGeom>
          <a:noFill/>
        </p:spPr>
        <p:txBody>
          <a:bodyPr wrap="none" rtlCol="0">
            <a:spAutoFit/>
          </a:bodyPr>
          <a:lstStyle/>
          <a:p>
            <a:r>
              <a:rPr lang="en-US" b="1" dirty="0" err="1" smtClean="0"/>
              <a:t>Rician</a:t>
            </a:r>
            <a:r>
              <a:rPr lang="en-US" b="1" dirty="0" smtClean="0"/>
              <a:t> fading</a:t>
            </a:r>
            <a:r>
              <a:rPr lang="en-US" dirty="0" smtClean="0"/>
              <a:t> or </a:t>
            </a:r>
            <a:r>
              <a:rPr lang="en-US" b="1" dirty="0" err="1" smtClean="0"/>
              <a:t>Ricean</a:t>
            </a:r>
            <a:r>
              <a:rPr lang="en-US" b="1" dirty="0" smtClean="0"/>
              <a:t> </a:t>
            </a:r>
            <a:r>
              <a:rPr lang="en-US" b="1" dirty="0" smtClean="0"/>
              <a:t>fading </a:t>
            </a:r>
            <a:r>
              <a:rPr lang="en-US" dirty="0" smtClean="0"/>
              <a:t> </a:t>
            </a:r>
            <a:endParaRPr lang="en-US" dirty="0"/>
          </a:p>
        </p:txBody>
      </p:sp>
      <p:sp>
        <p:nvSpPr>
          <p:cNvPr id="25" name="Rectangle 24"/>
          <p:cNvSpPr/>
          <p:nvPr/>
        </p:nvSpPr>
        <p:spPr>
          <a:xfrm>
            <a:off x="304800" y="133350"/>
            <a:ext cx="8610600" cy="646331"/>
          </a:xfrm>
          <a:prstGeom prst="rect">
            <a:avLst/>
          </a:prstGeom>
        </p:spPr>
        <p:txBody>
          <a:bodyPr wrap="square">
            <a:spAutoFit/>
          </a:bodyPr>
          <a:lstStyle/>
          <a:p>
            <a:r>
              <a:rPr lang="en-US" b="1" dirty="0" smtClean="0">
                <a:solidFill>
                  <a:srgbClr val="FF0000"/>
                </a:solidFill>
              </a:rPr>
              <a:t>2. Simulation of Rayleigh fading channel incorporating speed of the mobile &amp; Power delay profile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228600" y="133350"/>
            <a:ext cx="33451800" cy="523220"/>
          </a:xfrm>
          <a:prstGeom prst="rect">
            <a:avLst/>
          </a:prstGeom>
          <a:noFill/>
        </p:spPr>
        <p:txBody>
          <a:bodyPr wrap="square" rtlCol="0">
            <a:spAutoFit/>
          </a:bodyPr>
          <a:lstStyle/>
          <a:p>
            <a:pPr>
              <a:buNone/>
            </a:pPr>
            <a:r>
              <a:rPr lang="en-US" sz="2800" b="1" dirty="0" err="1" smtClean="0"/>
              <a:t>Rician</a:t>
            </a:r>
            <a:r>
              <a:rPr lang="en-US" sz="2800" b="1" dirty="0" smtClean="0"/>
              <a:t> fading</a:t>
            </a:r>
            <a:r>
              <a:rPr lang="en-US" sz="2800" dirty="0" smtClean="0"/>
              <a:t> or </a:t>
            </a:r>
            <a:r>
              <a:rPr lang="en-US" sz="2800" b="1" dirty="0" err="1" smtClean="0"/>
              <a:t>Ricean</a:t>
            </a:r>
            <a:r>
              <a:rPr lang="en-US" sz="2800" b="1" dirty="0" smtClean="0"/>
              <a:t> </a:t>
            </a:r>
            <a:r>
              <a:rPr lang="en-US" sz="2800" b="1" dirty="0" smtClean="0"/>
              <a:t>fading</a:t>
            </a:r>
          </a:p>
        </p:txBody>
      </p:sp>
      <p:sp>
        <p:nvSpPr>
          <p:cNvPr id="5" name="Rectangle 4"/>
          <p:cNvSpPr/>
          <p:nvPr/>
        </p:nvSpPr>
        <p:spPr>
          <a:xfrm>
            <a:off x="381000" y="742950"/>
            <a:ext cx="8458200" cy="2308324"/>
          </a:xfrm>
          <a:prstGeom prst="rect">
            <a:avLst/>
          </a:prstGeom>
        </p:spPr>
        <p:txBody>
          <a:bodyPr wrap="square">
            <a:spAutoFit/>
          </a:bodyPr>
          <a:lstStyle/>
          <a:p>
            <a:pPr algn="just">
              <a:buFont typeface="Wingdings" pitchFamily="2" charset="2"/>
              <a:buChar char="Ø"/>
            </a:pPr>
            <a:r>
              <a:rPr lang="en-US" dirty="0" smtClean="0">
                <a:latin typeface="Times New Roman" pitchFamily="18" charset="0"/>
                <a:cs typeface="Times New Roman" pitchFamily="18" charset="0"/>
              </a:rPr>
              <a:t> is </a:t>
            </a: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hlinkClick r:id="rId2" tooltip="Stochastic"/>
              </a:rPr>
              <a:t>stochastic</a:t>
            </a:r>
            <a:r>
              <a:rPr lang="en-US" dirty="0" smtClean="0">
                <a:latin typeface="Times New Roman" pitchFamily="18" charset="0"/>
                <a:cs typeface="Times New Roman" pitchFamily="18" charset="0"/>
              </a:rPr>
              <a:t> model for </a:t>
            </a:r>
            <a:r>
              <a:rPr lang="en-US" dirty="0" smtClean="0">
                <a:latin typeface="Times New Roman" pitchFamily="18" charset="0"/>
                <a:cs typeface="Times New Roman" pitchFamily="18" charset="0"/>
                <a:hlinkClick r:id="rId3" tooltip="Radio"/>
              </a:rPr>
              <a:t>radio</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4" tooltip="Wave propagation"/>
              </a:rPr>
              <a:t>propagation</a:t>
            </a:r>
            <a:r>
              <a:rPr lang="en-US" dirty="0" smtClean="0">
                <a:latin typeface="Times New Roman" pitchFamily="18" charset="0"/>
                <a:cs typeface="Times New Roman" pitchFamily="18" charset="0"/>
              </a:rPr>
              <a:t> anomaly caused by partial cancellation of a radio </a:t>
            </a:r>
            <a:r>
              <a:rPr lang="en-US" dirty="0" smtClean="0">
                <a:latin typeface="Times New Roman" pitchFamily="18" charset="0"/>
                <a:cs typeface="Times New Roman" pitchFamily="18" charset="0"/>
                <a:hlinkClick r:id="rId5" tooltip="Signalling (telecommunication)"/>
              </a:rPr>
              <a:t>signal</a:t>
            </a:r>
            <a:r>
              <a:rPr lang="en-US" dirty="0" smtClean="0">
                <a:latin typeface="Times New Roman" pitchFamily="18" charset="0"/>
                <a:cs typeface="Times New Roman" pitchFamily="18" charset="0"/>
              </a:rPr>
              <a:t> by itself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signal arrives at the receiver by several different paths (hence exhibiting </a:t>
            </a:r>
            <a:r>
              <a:rPr lang="en-US" dirty="0" smtClean="0">
                <a:latin typeface="Times New Roman" pitchFamily="18" charset="0"/>
                <a:cs typeface="Times New Roman" pitchFamily="18" charset="0"/>
                <a:hlinkClick r:id="rId6" tooltip="Multipath interference"/>
              </a:rPr>
              <a:t>multipath interference</a:t>
            </a:r>
            <a:r>
              <a:rPr lang="en-US" dirty="0" smtClean="0">
                <a:latin typeface="Times New Roman" pitchFamily="18" charset="0"/>
                <a:cs typeface="Times New Roman" pitchFamily="18" charset="0"/>
              </a:rPr>
              <a:t>), and at least one of the paths is changing (lengthening or shortening).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Rician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fading occurs when one of the paths, typically a </a:t>
            </a:r>
            <a:r>
              <a:rPr lang="en-US" dirty="0" smtClean="0">
                <a:latin typeface="Times New Roman" pitchFamily="18" charset="0"/>
                <a:cs typeface="Times New Roman" pitchFamily="18" charset="0"/>
                <a:hlinkClick r:id="rId7" tooltip="Line-of-sight propagation"/>
              </a:rPr>
              <a:t>line of sight signal</a:t>
            </a:r>
            <a:r>
              <a:rPr lang="en-US" dirty="0" smtClean="0">
                <a:latin typeface="Times New Roman" pitchFamily="18" charset="0"/>
                <a:cs typeface="Times New Roman" pitchFamily="18" charset="0"/>
              </a:rPr>
              <a:t> or some strong reflection signals, is much stronger than the others. In </a:t>
            </a:r>
            <a:r>
              <a:rPr lang="en-US" dirty="0" err="1" smtClean="0">
                <a:latin typeface="Times New Roman" pitchFamily="18" charset="0"/>
                <a:cs typeface="Times New Roman" pitchFamily="18" charset="0"/>
              </a:rPr>
              <a:t>Rician</a:t>
            </a:r>
            <a:r>
              <a:rPr lang="en-US" dirty="0" smtClean="0">
                <a:latin typeface="Times New Roman" pitchFamily="18" charset="0"/>
                <a:cs typeface="Times New Roman" pitchFamily="18" charset="0"/>
              </a:rPr>
              <a:t> fading, the amplitude gain is characterized by a </a:t>
            </a:r>
            <a:r>
              <a:rPr lang="en-US" dirty="0" err="1" smtClean="0">
                <a:latin typeface="Times New Roman" pitchFamily="18" charset="0"/>
                <a:cs typeface="Times New Roman" pitchFamily="18" charset="0"/>
                <a:hlinkClick r:id="rId8" tooltip="Rician distribution"/>
              </a:rPr>
              <a:t>Rician</a:t>
            </a:r>
            <a:r>
              <a:rPr lang="en-US" dirty="0" smtClean="0">
                <a:latin typeface="Times New Roman" pitchFamily="18" charset="0"/>
                <a:cs typeface="Times New Roman" pitchFamily="18" charset="0"/>
                <a:hlinkClick r:id="rId8" tooltip="Rician distribution"/>
              </a:rPr>
              <a:t> distribution</a:t>
            </a:r>
            <a:r>
              <a:rPr lang="en-US"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Rectangle 5"/>
          <p:cNvSpPr/>
          <p:nvPr/>
        </p:nvSpPr>
        <p:spPr>
          <a:xfrm>
            <a:off x="152400" y="3105150"/>
            <a:ext cx="8839200" cy="1569660"/>
          </a:xfrm>
          <a:prstGeom prst="rect">
            <a:avLst/>
          </a:prstGeom>
        </p:spPr>
        <p:txBody>
          <a:bodyPr wrap="square">
            <a:spAutoFit/>
          </a:bodyPr>
          <a:lstStyle/>
          <a:p>
            <a:pPr algn="just"/>
            <a:r>
              <a:rPr lang="en-US" sz="2400" b="1" dirty="0" smtClean="0">
                <a:hlinkClick r:id="rId9" tooltip="Rayleigh fading"/>
              </a:rPr>
              <a:t>Rayleigh </a:t>
            </a:r>
            <a:r>
              <a:rPr lang="en-US" sz="2400" b="1" dirty="0" smtClean="0">
                <a:hlinkClick r:id="rId9" tooltip="Rayleigh fading"/>
              </a:rPr>
              <a:t>fading</a:t>
            </a:r>
            <a:endParaRPr lang="en-US" sz="2400" b="1" dirty="0" smtClean="0"/>
          </a:p>
          <a:p>
            <a:pPr algn="just"/>
            <a:r>
              <a:rPr lang="en-US"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sometimes considered a special case of </a:t>
            </a:r>
            <a:r>
              <a:rPr lang="en-US" dirty="0" err="1" smtClean="0">
                <a:latin typeface="Times New Roman" pitchFamily="18" charset="0"/>
                <a:cs typeface="Times New Roman" pitchFamily="18" charset="0"/>
              </a:rPr>
              <a:t>Rician</a:t>
            </a:r>
            <a:r>
              <a:rPr lang="en-US" dirty="0" smtClean="0">
                <a:latin typeface="Times New Roman" pitchFamily="18" charset="0"/>
                <a:cs typeface="Times New Roman" pitchFamily="18" charset="0"/>
              </a:rPr>
              <a:t> fading for when there is </a:t>
            </a:r>
            <a:r>
              <a:rPr lang="en-US" dirty="0" smtClean="0">
                <a:latin typeface="Times New Roman" pitchFamily="18" charset="0"/>
                <a:cs typeface="Times New Roman" pitchFamily="18" charset="0"/>
                <a:hlinkClick r:id="rId10" tooltip="Non-line-of-sight propagation"/>
              </a:rPr>
              <a:t>no line of sight signal</a:t>
            </a:r>
            <a:r>
              <a:rPr lang="en-US" dirty="0" smtClean="0">
                <a:latin typeface="Times New Roman" pitchFamily="18" charset="0"/>
                <a:cs typeface="Times New Roman" pitchFamily="18" charset="0"/>
              </a:rPr>
              <a:t>. In such a case, the </a:t>
            </a:r>
            <a:r>
              <a:rPr lang="en-US" dirty="0" err="1" smtClean="0">
                <a:latin typeface="Times New Roman" pitchFamily="18" charset="0"/>
                <a:cs typeface="Times New Roman" pitchFamily="18" charset="0"/>
              </a:rPr>
              <a:t>Rician</a:t>
            </a:r>
            <a:r>
              <a:rPr lang="en-US" dirty="0" smtClean="0">
                <a:latin typeface="Times New Roman" pitchFamily="18" charset="0"/>
                <a:cs typeface="Times New Roman" pitchFamily="18" charset="0"/>
              </a:rPr>
              <a:t> distribution, which describes the amplitude gain in </a:t>
            </a:r>
            <a:r>
              <a:rPr lang="en-US" dirty="0" err="1" smtClean="0">
                <a:latin typeface="Times New Roman" pitchFamily="18" charset="0"/>
                <a:cs typeface="Times New Roman" pitchFamily="18" charset="0"/>
              </a:rPr>
              <a:t>Rician</a:t>
            </a:r>
            <a:r>
              <a:rPr lang="en-US" dirty="0" smtClean="0">
                <a:latin typeface="Times New Roman" pitchFamily="18" charset="0"/>
                <a:cs typeface="Times New Roman" pitchFamily="18" charset="0"/>
              </a:rPr>
              <a:t> fading, reduces to a </a:t>
            </a:r>
            <a:r>
              <a:rPr lang="en-US" dirty="0" smtClean="0">
                <a:latin typeface="Times New Roman" pitchFamily="18" charset="0"/>
                <a:cs typeface="Times New Roman" pitchFamily="18" charset="0"/>
                <a:hlinkClick r:id="rId11" tooltip="Rayleigh distribution"/>
              </a:rPr>
              <a:t>Rayleigh distribution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Rician</a:t>
            </a:r>
            <a:r>
              <a:rPr lang="en-US" dirty="0" smtClean="0">
                <a:latin typeface="Times New Roman" pitchFamily="18" charset="0"/>
                <a:cs typeface="Times New Roman" pitchFamily="18" charset="0"/>
              </a:rPr>
              <a:t> fading itself is a special case of </a:t>
            </a:r>
            <a:r>
              <a:rPr lang="en-US" dirty="0" smtClean="0">
                <a:latin typeface="Times New Roman" pitchFamily="18" charset="0"/>
                <a:cs typeface="Times New Roman" pitchFamily="18" charset="0"/>
                <a:hlinkClick r:id="rId12" tooltip="TWDP fading"/>
              </a:rPr>
              <a:t>two-wave with diffuse power (TWDP) fading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0" name="Half Frame 19"/>
          <p:cNvSpPr/>
          <p:nvPr/>
        </p:nvSpPr>
        <p:spPr>
          <a:xfrm rot="2432115">
            <a:off x="2188819" y="3499074"/>
            <a:ext cx="762000" cy="685800"/>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228600" y="3790950"/>
            <a:ext cx="3365986" cy="923330"/>
          </a:xfrm>
          <a:prstGeom prst="rect">
            <a:avLst/>
          </a:prstGeom>
          <a:noFill/>
        </p:spPr>
        <p:txBody>
          <a:bodyPr wrap="none" rtlCol="0">
            <a:spAutoFit/>
          </a:bodyPr>
          <a:lstStyle/>
          <a:p>
            <a:r>
              <a:rPr lang="en-US" b="1" dirty="0" smtClean="0"/>
              <a:t>2. Rayleigh Fading</a:t>
            </a:r>
          </a:p>
          <a:p>
            <a:pPr>
              <a:buFont typeface="Wingdings"/>
              <a:buChar char="à"/>
            </a:pPr>
            <a:r>
              <a:rPr lang="en-US" b="1" dirty="0" smtClean="0">
                <a:sym typeface="Wingdings" pitchFamily="2" charset="2"/>
              </a:rPr>
              <a:t>Scattered Propagation (NLOS)</a:t>
            </a:r>
          </a:p>
          <a:p>
            <a:pPr>
              <a:buFont typeface="Wingdings"/>
              <a:buChar char="à"/>
            </a:pPr>
            <a:r>
              <a:rPr lang="en-US" b="1" dirty="0" smtClean="0"/>
              <a:t>Controls Speed &amp; Power Delay </a:t>
            </a:r>
            <a:endParaRPr lang="en-US" b="1" dirty="0"/>
          </a:p>
        </p:txBody>
      </p:sp>
      <p:sp>
        <p:nvSpPr>
          <p:cNvPr id="23" name="TextBox 22"/>
          <p:cNvSpPr txBox="1"/>
          <p:nvPr/>
        </p:nvSpPr>
        <p:spPr>
          <a:xfrm>
            <a:off x="3048000" y="3409950"/>
            <a:ext cx="1939185" cy="923330"/>
          </a:xfrm>
          <a:prstGeom prst="rect">
            <a:avLst/>
          </a:prstGeom>
          <a:noFill/>
        </p:spPr>
        <p:txBody>
          <a:bodyPr wrap="none" rtlCol="0">
            <a:spAutoFit/>
          </a:bodyPr>
          <a:lstStyle/>
          <a:p>
            <a:r>
              <a:rPr lang="en-US" dirty="0" err="1" smtClean="0"/>
              <a:t>Racian</a:t>
            </a:r>
            <a:r>
              <a:rPr lang="en-US" dirty="0" smtClean="0"/>
              <a:t> Fading</a:t>
            </a:r>
          </a:p>
          <a:p>
            <a:r>
              <a:rPr lang="en-US" dirty="0" smtClean="0">
                <a:sym typeface="Wingdings" pitchFamily="2" charset="2"/>
              </a:rPr>
              <a:t> Dominant (LOS)</a:t>
            </a:r>
            <a:endParaRPr lang="en-US" dirty="0" smtClean="0"/>
          </a:p>
          <a:p>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438150"/>
            <a:ext cx="5029200" cy="2414587"/>
          </a:xfrm>
          <a:prstGeom prst="rect">
            <a:avLst/>
          </a:prstGeom>
          <a:noFill/>
          <a:ln w="9525">
            <a:noFill/>
            <a:miter lim="800000"/>
            <a:headEnd/>
            <a:tailEnd/>
          </a:ln>
          <a:effectLst/>
        </p:spPr>
      </p:pic>
      <p:sp>
        <p:nvSpPr>
          <p:cNvPr id="5" name="Rectangle 4"/>
          <p:cNvSpPr/>
          <p:nvPr/>
        </p:nvSpPr>
        <p:spPr>
          <a:xfrm>
            <a:off x="0" y="2876550"/>
            <a:ext cx="4800600" cy="2308324"/>
          </a:xfrm>
          <a:prstGeom prst="rect">
            <a:avLst/>
          </a:prstGeom>
        </p:spPr>
        <p:txBody>
          <a:bodyPr wrap="square">
            <a:spAutoFit/>
          </a:bodyPr>
          <a:lstStyle/>
          <a:p>
            <a:pPr algn="just"/>
            <a:r>
              <a:rPr lang="en-US" sz="1600" dirty="0" smtClean="0">
                <a:solidFill>
                  <a:srgbClr val="FF0000"/>
                </a:solidFill>
              </a:rPr>
              <a:t>line </a:t>
            </a:r>
            <a:r>
              <a:rPr lang="en-US" sz="1600" dirty="0" smtClean="0">
                <a:solidFill>
                  <a:srgbClr val="FF0000"/>
                </a:solidFill>
              </a:rPr>
              <a:t>of sight communication between two transceivers. This LOS deployment is possible when there is no obstruction between base station (BS) and mobile/fixed subscriber stations (SSs). In other words, LOS communication is possible when there is no obstruction between transmitter and receiver. Due to less attenuation in the LOS communication, it offers good signal strength and higher amount of throughput compare to NLOS counterpart.</a:t>
            </a:r>
            <a:endParaRPr lang="en-US" sz="1600" dirty="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4876800" y="209550"/>
            <a:ext cx="4038600" cy="2754902"/>
          </a:xfrm>
          <a:prstGeom prst="rect">
            <a:avLst/>
          </a:prstGeom>
          <a:noFill/>
          <a:ln w="9525">
            <a:noFill/>
            <a:miter lim="800000"/>
            <a:headEnd/>
            <a:tailEnd/>
          </a:ln>
          <a:effectLst/>
        </p:spPr>
      </p:pic>
      <p:sp>
        <p:nvSpPr>
          <p:cNvPr id="7" name="Rectangle 6"/>
          <p:cNvSpPr/>
          <p:nvPr/>
        </p:nvSpPr>
        <p:spPr>
          <a:xfrm>
            <a:off x="4800600" y="2876550"/>
            <a:ext cx="4343400" cy="2031325"/>
          </a:xfrm>
          <a:prstGeom prst="rect">
            <a:avLst/>
          </a:prstGeom>
        </p:spPr>
        <p:txBody>
          <a:bodyPr wrap="square">
            <a:spAutoFit/>
          </a:bodyPr>
          <a:lstStyle/>
          <a:p>
            <a:pPr algn="just"/>
            <a:r>
              <a:rPr lang="en-US" sz="1400" dirty="0" smtClean="0"/>
              <a:t>As </a:t>
            </a:r>
            <a:r>
              <a:rPr lang="en-US" sz="1400" dirty="0" smtClean="0"/>
              <a:t>shown, wireless link is considered to be NLOS when natural and/or man made structures block the path between base station and subscriber stations. In other words, NLOS communication is possible even when there is obstruction between transmitter and receiver. The signal arrives to the receiver after going through many obstructions in between. On the path, signal goes through attenuations as well as reflection, diffraction as well as penetrations.</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4" name="TextBox 23"/>
          <p:cNvSpPr txBox="1"/>
          <p:nvPr/>
        </p:nvSpPr>
        <p:spPr>
          <a:xfrm>
            <a:off x="3581400" y="1962150"/>
            <a:ext cx="3930628" cy="369332"/>
          </a:xfrm>
          <a:prstGeom prst="rect">
            <a:avLst/>
          </a:prstGeom>
          <a:noFill/>
        </p:spPr>
        <p:txBody>
          <a:bodyPr wrap="none" rtlCol="0">
            <a:spAutoFit/>
          </a:bodyPr>
          <a:lstStyle/>
          <a:p>
            <a:r>
              <a:rPr lang="en-US" dirty="0" smtClean="0"/>
              <a:t>AWGN (Additive White Gaussian Noise )</a:t>
            </a:r>
            <a:endParaRPr lang="en-US" dirty="0"/>
          </a:p>
        </p:txBody>
      </p:sp>
      <p:sp>
        <p:nvSpPr>
          <p:cNvPr id="25" name="TextBox 24"/>
          <p:cNvSpPr txBox="1"/>
          <p:nvPr/>
        </p:nvSpPr>
        <p:spPr>
          <a:xfrm>
            <a:off x="3276600" y="3333750"/>
            <a:ext cx="1828800" cy="1477328"/>
          </a:xfrm>
          <a:prstGeom prst="rect">
            <a:avLst/>
          </a:prstGeom>
          <a:noFill/>
        </p:spPr>
        <p:txBody>
          <a:bodyPr wrap="square" rtlCol="0">
            <a:spAutoFit/>
          </a:bodyPr>
          <a:lstStyle/>
          <a:p>
            <a:r>
              <a:rPr lang="en-US" dirty="0" smtClean="0"/>
              <a:t>3. BPSK system over AWGN Channel finalizing performance with BER </a:t>
            </a:r>
            <a:endParaRPr lang="en-US" dirty="0"/>
          </a:p>
        </p:txBody>
      </p:sp>
      <p:sp>
        <p:nvSpPr>
          <p:cNvPr id="26" name="Rectangle 25"/>
          <p:cNvSpPr/>
          <p:nvPr/>
        </p:nvSpPr>
        <p:spPr>
          <a:xfrm>
            <a:off x="152400" y="209550"/>
            <a:ext cx="8686800" cy="646331"/>
          </a:xfrm>
          <a:prstGeom prst="rect">
            <a:avLst/>
          </a:prstGeom>
        </p:spPr>
        <p:txBody>
          <a:bodyPr wrap="square">
            <a:spAutoFit/>
          </a:bodyPr>
          <a:lstStyle/>
          <a:p>
            <a:r>
              <a:rPr lang="en-US" b="1" dirty="0" smtClean="0">
                <a:solidFill>
                  <a:srgbClr val="FF0000"/>
                </a:solidFill>
              </a:rPr>
              <a:t>3. Simulation of BPSK system over AWGN channel &amp; finding its performance with BER plot.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9550"/>
            <a:ext cx="8839200" cy="4724400"/>
          </a:xfrm>
        </p:spPr>
        <p:txBody>
          <a:bodyPr>
            <a:noAutofit/>
          </a:bodyPr>
          <a:lstStyle/>
          <a:p>
            <a:pPr algn="just"/>
            <a:r>
              <a:rPr lang="en-US" sz="1600" b="1" i="1" dirty="0" smtClean="0">
                <a:latin typeface="Times New Roman" pitchFamily="18" charset="0"/>
                <a:cs typeface="Times New Roman" pitchFamily="18" charset="0"/>
              </a:rPr>
              <a:t>Binary Phase Shift Keying (BPSK)</a:t>
            </a:r>
            <a:r>
              <a:rPr lang="en-US" sz="1600" dirty="0" smtClean="0">
                <a:latin typeface="Times New Roman" pitchFamily="18" charset="0"/>
                <a:cs typeface="Times New Roman" pitchFamily="18" charset="0"/>
              </a:rPr>
              <a:t> is a two phase modulation scheme, where the 0’s and 1’s in a binary message are represented by two different phase states in the carrier signal:  for binary 1 and  for binary 0</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Additive white Gaussian noise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AWGN</a:t>
            </a:r>
            <a:r>
              <a:rPr lang="en-US" sz="1600" dirty="0" smtClean="0">
                <a:latin typeface="Times New Roman" pitchFamily="18" charset="0"/>
                <a:cs typeface="Times New Roman" pitchFamily="18" charset="0"/>
              </a:rPr>
              <a:t>) is a basic noise model used in </a:t>
            </a:r>
            <a:r>
              <a:rPr lang="en-US" sz="1600" dirty="0" smtClean="0">
                <a:latin typeface="Times New Roman" pitchFamily="18" charset="0"/>
                <a:cs typeface="Times New Roman" pitchFamily="18" charset="0"/>
                <a:hlinkClick r:id="rId2" tooltip="Information theory"/>
              </a:rPr>
              <a:t>information theory</a:t>
            </a:r>
            <a:r>
              <a:rPr lang="en-US" sz="1600" dirty="0" smtClean="0">
                <a:latin typeface="Times New Roman" pitchFamily="18" charset="0"/>
                <a:cs typeface="Times New Roman" pitchFamily="18" charset="0"/>
              </a:rPr>
              <a:t> to mimic the effect of many random processes that occur in nature. </a:t>
            </a:r>
            <a:endParaRPr lang="en-US" sz="1600" dirty="0" smtClean="0">
              <a:latin typeface="Times New Roman" pitchFamily="18" charset="0"/>
              <a:cs typeface="Times New Roman" pitchFamily="18" charset="0"/>
            </a:endParaRPr>
          </a:p>
          <a:p>
            <a:pPr lvl="1" algn="just"/>
            <a:r>
              <a:rPr lang="en-US" sz="1200" b="1" i="1" dirty="0" smtClean="0">
                <a:latin typeface="Times New Roman" pitchFamily="18" charset="0"/>
                <a:cs typeface="Times New Roman" pitchFamily="18" charset="0"/>
              </a:rPr>
              <a:t>Additive</a:t>
            </a:r>
            <a:r>
              <a:rPr lang="en-US" sz="1200" dirty="0" smtClean="0">
                <a:latin typeface="Times New Roman" pitchFamily="18" charset="0"/>
                <a:cs typeface="Times New Roman" pitchFamily="18" charset="0"/>
              </a:rPr>
              <a:t> because it is added to any noise that might be intrinsic to the information system.</a:t>
            </a:r>
          </a:p>
          <a:p>
            <a:pPr lvl="1" algn="just"/>
            <a:r>
              <a:rPr lang="en-US" sz="1200" b="1" i="1" dirty="0" smtClean="0">
                <a:latin typeface="Times New Roman" pitchFamily="18" charset="0"/>
                <a:cs typeface="Times New Roman" pitchFamily="18" charset="0"/>
              </a:rPr>
              <a:t>White</a:t>
            </a:r>
            <a:r>
              <a:rPr lang="en-US" sz="1200" dirty="0" smtClean="0">
                <a:latin typeface="Times New Roman" pitchFamily="18" charset="0"/>
                <a:cs typeface="Times New Roman" pitchFamily="18" charset="0"/>
              </a:rPr>
              <a:t> refers to the idea that it has uniform power across the frequency band for the information system. It is an analogy to the color white which has uniform emissions at all frequencies in the </a:t>
            </a:r>
            <a:r>
              <a:rPr lang="en-US" sz="1200" dirty="0" smtClean="0">
                <a:latin typeface="Times New Roman" pitchFamily="18" charset="0"/>
                <a:cs typeface="Times New Roman" pitchFamily="18" charset="0"/>
                <a:hlinkClick r:id="rId3" tooltip="Visible spectrum"/>
              </a:rPr>
              <a:t>visible spectrum</a:t>
            </a:r>
            <a:r>
              <a:rPr lang="en-US" sz="1200" dirty="0" smtClean="0">
                <a:latin typeface="Times New Roman" pitchFamily="18" charset="0"/>
                <a:cs typeface="Times New Roman" pitchFamily="18" charset="0"/>
              </a:rPr>
              <a:t>.</a:t>
            </a:r>
          </a:p>
          <a:p>
            <a:pPr lvl="1" algn="just"/>
            <a:r>
              <a:rPr lang="en-US" sz="1200" b="1" i="1" dirty="0" smtClean="0">
                <a:latin typeface="Times New Roman" pitchFamily="18" charset="0"/>
                <a:cs typeface="Times New Roman" pitchFamily="18" charset="0"/>
              </a:rPr>
              <a:t>Gaussian</a:t>
            </a:r>
            <a:r>
              <a:rPr lang="en-US" sz="1200" dirty="0" smtClean="0">
                <a:latin typeface="Times New Roman" pitchFamily="18" charset="0"/>
                <a:cs typeface="Times New Roman" pitchFamily="18" charset="0"/>
              </a:rPr>
              <a:t> because it has a </a:t>
            </a:r>
            <a:r>
              <a:rPr lang="en-US" sz="1200" dirty="0" smtClean="0">
                <a:latin typeface="Times New Roman" pitchFamily="18" charset="0"/>
                <a:cs typeface="Times New Roman" pitchFamily="18" charset="0"/>
                <a:hlinkClick r:id="rId4" tooltip="Normal distribution"/>
              </a:rPr>
              <a:t>normal distribution</a:t>
            </a:r>
            <a:r>
              <a:rPr lang="en-US" sz="1200" dirty="0" smtClean="0">
                <a:latin typeface="Times New Roman" pitchFamily="18" charset="0"/>
                <a:cs typeface="Times New Roman" pitchFamily="18" charset="0"/>
              </a:rPr>
              <a:t> in the time domain with an average time domain value of zero</a:t>
            </a:r>
            <a:r>
              <a:rPr lang="en-US" sz="1200" dirty="0" smtClean="0">
                <a:latin typeface="Times New Roman" pitchFamily="18" charset="0"/>
                <a:cs typeface="Times New Roman" pitchFamily="18" charset="0"/>
              </a:rPr>
              <a:t>.</a:t>
            </a:r>
          </a:p>
          <a:p>
            <a:pPr lvl="1" algn="just"/>
            <a:endParaRPr lang="en-US" sz="12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bit error rate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is the number of bit errors per unit time. The </a:t>
            </a:r>
            <a:r>
              <a:rPr lang="en-US" sz="1600" b="1" dirty="0" smtClean="0">
                <a:latin typeface="Times New Roman" pitchFamily="18" charset="0"/>
                <a:cs typeface="Times New Roman" pitchFamily="18" charset="0"/>
              </a:rPr>
              <a:t>bit error ratio</a:t>
            </a:r>
            <a:r>
              <a:rPr lang="en-US" sz="1600" dirty="0" smtClean="0">
                <a:latin typeface="Times New Roman" pitchFamily="18" charset="0"/>
                <a:cs typeface="Times New Roman" pitchFamily="18" charset="0"/>
              </a:rPr>
              <a:t> (also </a:t>
            </a:r>
            <a:r>
              <a:rPr lang="en-US" sz="1600" b="1" dirty="0"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is the number of bit errors divided by the total number of transferred bits during a studied time interval. Bit error ratio is a </a:t>
            </a:r>
            <a:r>
              <a:rPr lang="en-US" sz="1600" dirty="0" err="1" smtClean="0">
                <a:latin typeface="Times New Roman" pitchFamily="18" charset="0"/>
                <a:cs typeface="Times New Roman" pitchFamily="18" charset="0"/>
              </a:rPr>
              <a:t>unitless</a:t>
            </a:r>
            <a:r>
              <a:rPr lang="en-US" sz="1600" dirty="0" smtClean="0">
                <a:latin typeface="Times New Roman" pitchFamily="18" charset="0"/>
                <a:cs typeface="Times New Roman" pitchFamily="18" charset="0"/>
              </a:rPr>
              <a:t> performance measure, often expressed as a </a:t>
            </a:r>
            <a:r>
              <a:rPr lang="en-US" sz="1600" dirty="0" smtClean="0">
                <a:latin typeface="Times New Roman" pitchFamily="18" charset="0"/>
                <a:cs typeface="Times New Roman" pitchFamily="18" charset="0"/>
                <a:hlinkClick r:id="rId5" tooltip="Percentage"/>
              </a:rPr>
              <a:t>percentage</a:t>
            </a:r>
            <a:r>
              <a:rPr lang="en-US" sz="1600" dirty="0" smtClean="0">
                <a:latin typeface="Times New Roman" pitchFamily="18" charset="0"/>
                <a:cs typeface="Times New Roman" pitchFamily="18" charset="0"/>
              </a:rPr>
              <a:t>.</a:t>
            </a:r>
            <a:r>
              <a:rPr lang="en-US" sz="1600" baseline="30000" dirty="0" smtClean="0">
                <a:latin typeface="Times New Roman" pitchFamily="18" charset="0"/>
                <a:cs typeface="Times New Roman" pitchFamily="18" charset="0"/>
                <a:hlinkClick r:id="rId6"/>
              </a:rPr>
              <a:t>[1]</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bit error probability</a:t>
            </a:r>
            <a:r>
              <a:rPr lang="en-US" sz="1600"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p</a:t>
            </a:r>
            <a:r>
              <a:rPr lang="en-US" sz="1600" i="1" baseline="-25000" dirty="0" err="1" smtClean="0">
                <a:latin typeface="Times New Roman" pitchFamily="18" charset="0"/>
                <a:cs typeface="Times New Roman" pitchFamily="18" charset="0"/>
              </a:rPr>
              <a:t>e</a:t>
            </a:r>
            <a:r>
              <a:rPr lang="en-US" sz="1600" dirty="0" smtClean="0">
                <a:latin typeface="Times New Roman" pitchFamily="18" charset="0"/>
                <a:cs typeface="Times New Roman" pitchFamily="18" charset="0"/>
              </a:rPr>
              <a:t> is the </a:t>
            </a:r>
            <a:r>
              <a:rPr lang="en-US" sz="1600" dirty="0" smtClean="0">
                <a:latin typeface="Times New Roman" pitchFamily="18" charset="0"/>
                <a:cs typeface="Times New Roman" pitchFamily="18" charset="0"/>
                <a:hlinkClick r:id="rId7" tooltip="Expectation value"/>
              </a:rPr>
              <a:t>expectation value</a:t>
            </a:r>
            <a:r>
              <a:rPr lang="en-US" sz="1600" dirty="0" smtClean="0">
                <a:latin typeface="Times New Roman" pitchFamily="18" charset="0"/>
                <a:cs typeface="Times New Roman" pitchFamily="18" charset="0"/>
              </a:rPr>
              <a:t> of the bit error ratio. The bit error ratio can be considered as an approximate estimate of the bit error probability. This estimate is accurate for a long time interval and a high number of bit errors.</a:t>
            </a:r>
          </a:p>
          <a:p>
            <a:pPr algn="just"/>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800" y="1428750"/>
            <a:ext cx="8610600" cy="2514600"/>
            <a:chOff x="304800" y="1428750"/>
            <a:chExt cx="8610600" cy="2514600"/>
          </a:xfrm>
        </p:grpSpPr>
        <p:grpSp>
          <p:nvGrpSpPr>
            <p:cNvPr id="2" name="Group 18"/>
            <p:cNvGrpSpPr/>
            <p:nvPr/>
          </p:nvGrpSpPr>
          <p:grpSpPr>
            <a:xfrm>
              <a:off x="304800" y="14287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914400" y="20383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4" name="TextBox 23"/>
            <p:cNvSpPr txBox="1"/>
            <p:nvPr/>
          </p:nvSpPr>
          <p:spPr>
            <a:xfrm>
              <a:off x="3962400" y="2571750"/>
              <a:ext cx="806311" cy="369332"/>
            </a:xfrm>
            <a:prstGeom prst="rect">
              <a:avLst/>
            </a:prstGeom>
            <a:noFill/>
          </p:spPr>
          <p:txBody>
            <a:bodyPr wrap="none" rtlCol="0">
              <a:spAutoFit/>
            </a:bodyPr>
            <a:lstStyle/>
            <a:p>
              <a:r>
                <a:rPr lang="en-US" dirty="0" smtClean="0"/>
                <a:t>AWGN</a:t>
              </a:r>
              <a:endParaRPr lang="en-US" dirty="0"/>
            </a:p>
          </p:txBody>
        </p:sp>
      </p:grpSp>
      <p:sp>
        <p:nvSpPr>
          <p:cNvPr id="22" name="TextBox 21"/>
          <p:cNvSpPr txBox="1"/>
          <p:nvPr/>
        </p:nvSpPr>
        <p:spPr>
          <a:xfrm>
            <a:off x="6248400" y="895350"/>
            <a:ext cx="2590800" cy="1200329"/>
          </a:xfrm>
          <a:prstGeom prst="rect">
            <a:avLst/>
          </a:prstGeom>
          <a:noFill/>
        </p:spPr>
        <p:txBody>
          <a:bodyPr wrap="square" rtlCol="0">
            <a:spAutoFit/>
          </a:bodyPr>
          <a:lstStyle/>
          <a:p>
            <a:r>
              <a:rPr lang="en-US" dirty="0" smtClean="0"/>
              <a:t>4. Implementing Equalization at Receiver to remove ISI due to low channel Band Width</a:t>
            </a:r>
            <a:endParaRPr lang="en-US" dirty="0"/>
          </a:p>
        </p:txBody>
      </p:sp>
      <p:sp>
        <p:nvSpPr>
          <p:cNvPr id="23" name="Rectangle 22"/>
          <p:cNvSpPr/>
          <p:nvPr/>
        </p:nvSpPr>
        <p:spPr>
          <a:xfrm>
            <a:off x="381000" y="209550"/>
            <a:ext cx="8382000" cy="646331"/>
          </a:xfrm>
          <a:prstGeom prst="rect">
            <a:avLst/>
          </a:prstGeom>
        </p:spPr>
        <p:txBody>
          <a:bodyPr wrap="square">
            <a:spAutoFit/>
          </a:bodyPr>
          <a:lstStyle/>
          <a:p>
            <a:r>
              <a:rPr lang="en-US" b="1" dirty="0" smtClean="0">
                <a:solidFill>
                  <a:srgbClr val="FF0000"/>
                </a:solidFill>
              </a:rPr>
              <a:t>4. Implementation of Equalization at the receiver to remove ISI caused due to Low channel bandwidth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61950"/>
            <a:ext cx="8229600" cy="4572000"/>
          </a:xfrm>
        </p:spPr>
        <p:txBody>
          <a:bodyPr>
            <a:normAutofit fontScale="70000" lnSpcReduction="20000"/>
          </a:bodyPr>
          <a:lstStyle/>
          <a:p>
            <a:pPr algn="just">
              <a:buNone/>
            </a:pPr>
            <a:r>
              <a:rPr lang="en-US" b="1" dirty="0" smtClean="0"/>
              <a:t>Inter symbol </a:t>
            </a:r>
            <a:r>
              <a:rPr lang="en-US" b="1" dirty="0" smtClean="0"/>
              <a:t>interference</a:t>
            </a:r>
            <a:r>
              <a:rPr lang="en-US" dirty="0" smtClean="0"/>
              <a:t> (</a:t>
            </a:r>
            <a:r>
              <a:rPr lang="en-US" b="1" dirty="0" smtClean="0"/>
              <a:t>ISI</a:t>
            </a:r>
            <a:r>
              <a:rPr lang="en-US" dirty="0" smtClean="0"/>
              <a:t>) is a form of </a:t>
            </a:r>
            <a:r>
              <a:rPr lang="en-US" dirty="0" smtClean="0">
                <a:hlinkClick r:id="rId2" tooltip="Distortion"/>
              </a:rPr>
              <a:t>distortion</a:t>
            </a:r>
            <a:r>
              <a:rPr lang="en-US" dirty="0" smtClean="0"/>
              <a:t> of a </a:t>
            </a:r>
            <a:r>
              <a:rPr lang="en-US" dirty="0" smtClean="0">
                <a:hlinkClick r:id="rId3" tooltip="Signal (electrical engineering)"/>
              </a:rPr>
              <a:t>signal</a:t>
            </a:r>
            <a:r>
              <a:rPr lang="en-US" dirty="0" smtClean="0"/>
              <a:t> in which one </a:t>
            </a:r>
            <a:r>
              <a:rPr lang="en-US" dirty="0" smtClean="0">
                <a:hlinkClick r:id="rId4" tooltip="Symbol (data)"/>
              </a:rPr>
              <a:t>symbol</a:t>
            </a:r>
            <a:r>
              <a:rPr lang="en-US" dirty="0" smtClean="0"/>
              <a:t> interferes with subsequent symbols. </a:t>
            </a:r>
            <a:endParaRPr lang="en-US" dirty="0" smtClean="0"/>
          </a:p>
          <a:p>
            <a:pPr algn="just"/>
            <a:r>
              <a:rPr lang="en-US" dirty="0" smtClean="0"/>
              <a:t>This </a:t>
            </a:r>
            <a:r>
              <a:rPr lang="en-US" dirty="0" smtClean="0"/>
              <a:t>is an unwanted phenomenon as the previous symbols have similar effect as </a:t>
            </a:r>
            <a:r>
              <a:rPr lang="en-US" dirty="0" smtClean="0">
                <a:hlinkClick r:id="rId5" tooltip="Electronic noise"/>
              </a:rPr>
              <a:t>noise</a:t>
            </a:r>
            <a:r>
              <a:rPr lang="en-US" dirty="0" smtClean="0"/>
              <a:t>, thus making the communication less reliable</a:t>
            </a:r>
            <a:r>
              <a:rPr lang="en-US" dirty="0" smtClean="0"/>
              <a:t>.</a:t>
            </a:r>
          </a:p>
          <a:p>
            <a:pPr algn="just"/>
            <a:r>
              <a:rPr lang="en-US" dirty="0" smtClean="0"/>
              <a:t> </a:t>
            </a:r>
            <a:r>
              <a:rPr lang="en-US" dirty="0" smtClean="0"/>
              <a:t>The spreading of the pulse beyond its allotted time interval causes it to interfere with neighboring pulses.</a:t>
            </a:r>
            <a:r>
              <a:rPr lang="en-US" baseline="30000" dirty="0" smtClean="0">
                <a:hlinkClick r:id="rId6"/>
              </a:rPr>
              <a:t>[1]</a:t>
            </a:r>
            <a:r>
              <a:rPr lang="en-US" dirty="0" smtClean="0"/>
              <a:t> </a:t>
            </a:r>
            <a:endParaRPr lang="en-US" dirty="0" smtClean="0"/>
          </a:p>
          <a:p>
            <a:pPr algn="just"/>
            <a:r>
              <a:rPr lang="en-US" dirty="0" smtClean="0"/>
              <a:t>ISI </a:t>
            </a:r>
            <a:r>
              <a:rPr lang="en-US" dirty="0" smtClean="0"/>
              <a:t>is usually caused by multipath propagation or the inherent linear or non-linear frequency response of a </a:t>
            </a:r>
            <a:r>
              <a:rPr lang="en-US" dirty="0" smtClean="0">
                <a:hlinkClick r:id="rId7" tooltip="Communication channel"/>
              </a:rPr>
              <a:t>communication channel</a:t>
            </a:r>
            <a:r>
              <a:rPr lang="en-US" dirty="0" smtClean="0"/>
              <a:t> causing successive symbols to "blur" together</a:t>
            </a:r>
            <a:r>
              <a:rPr lang="en-US" dirty="0" smtClean="0"/>
              <a:t>.</a:t>
            </a:r>
          </a:p>
          <a:p>
            <a:pPr algn="just"/>
            <a:r>
              <a:rPr lang="en-US" dirty="0" smtClean="0"/>
              <a:t>The presence of ISI in the system introduces errors in the decision device at the receiver output. Therefore, in the design of the transmitting and receiving filters, the objective is to minimize the effects of ISI, and thereby deliver the digital data to its destination with the smallest error rate possible.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4" name="TextBox 23"/>
          <p:cNvSpPr txBox="1"/>
          <p:nvPr/>
        </p:nvSpPr>
        <p:spPr>
          <a:xfrm>
            <a:off x="3886200" y="2038350"/>
            <a:ext cx="806311" cy="369332"/>
          </a:xfrm>
          <a:prstGeom prst="rect">
            <a:avLst/>
          </a:prstGeom>
          <a:noFill/>
        </p:spPr>
        <p:txBody>
          <a:bodyPr wrap="none" rtlCol="0">
            <a:spAutoFit/>
          </a:bodyPr>
          <a:lstStyle/>
          <a:p>
            <a:r>
              <a:rPr lang="en-US" dirty="0" smtClean="0"/>
              <a:t>AWGN</a:t>
            </a:r>
            <a:endParaRPr lang="en-US" dirty="0"/>
          </a:p>
        </p:txBody>
      </p:sp>
      <p:sp>
        <p:nvSpPr>
          <p:cNvPr id="22" name="TextBox 21"/>
          <p:cNvSpPr txBox="1"/>
          <p:nvPr/>
        </p:nvSpPr>
        <p:spPr>
          <a:xfrm>
            <a:off x="3276600" y="3409950"/>
            <a:ext cx="2590800" cy="1200329"/>
          </a:xfrm>
          <a:prstGeom prst="rect">
            <a:avLst/>
          </a:prstGeom>
          <a:noFill/>
        </p:spPr>
        <p:txBody>
          <a:bodyPr wrap="square" rtlCol="0">
            <a:spAutoFit/>
          </a:bodyPr>
          <a:lstStyle/>
          <a:p>
            <a:r>
              <a:rPr lang="en-US" dirty="0" smtClean="0"/>
              <a:t>5. CDMA signal using QPSK modulation scheme &amp; obtain matched filter response over AWGN</a:t>
            </a:r>
            <a:endParaRPr lang="en-US" dirty="0"/>
          </a:p>
        </p:txBody>
      </p:sp>
      <p:sp>
        <p:nvSpPr>
          <p:cNvPr id="23" name="Rectangle 22"/>
          <p:cNvSpPr/>
          <p:nvPr/>
        </p:nvSpPr>
        <p:spPr>
          <a:xfrm>
            <a:off x="228600" y="133350"/>
            <a:ext cx="8915400" cy="646331"/>
          </a:xfrm>
          <a:prstGeom prst="rect">
            <a:avLst/>
          </a:prstGeom>
        </p:spPr>
        <p:txBody>
          <a:bodyPr wrap="square">
            <a:spAutoFit/>
          </a:bodyPr>
          <a:lstStyle/>
          <a:p>
            <a:r>
              <a:rPr lang="en-US" b="1" dirty="0" smtClean="0">
                <a:solidFill>
                  <a:srgbClr val="FF0000"/>
                </a:solidFill>
              </a:rPr>
              <a:t>5. Simulation of CDMA signal using QPSK modulation scheme &amp;obtain matched filter response over AWGN Channel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61950"/>
            <a:ext cx="8991600" cy="4629150"/>
          </a:xfrm>
        </p:spPr>
        <p:txBody>
          <a:bodyPr>
            <a:noAutofit/>
          </a:bodyPr>
          <a:lstStyle/>
          <a:p>
            <a:pPr algn="just"/>
            <a:r>
              <a:rPr lang="en-US" sz="1800" b="1" dirty="0" smtClean="0">
                <a:latin typeface="Times New Roman" pitchFamily="18" charset="0"/>
                <a:cs typeface="Times New Roman" pitchFamily="18" charset="0"/>
              </a:rPr>
              <a:t>CDMA</a:t>
            </a:r>
            <a:r>
              <a:rPr lang="en-US" sz="1800" dirty="0" smtClean="0">
                <a:latin typeface="Times New Roman" pitchFamily="18" charset="0"/>
                <a:cs typeface="Times New Roman" pitchFamily="18" charset="0"/>
              </a:rPr>
              <a:t> is a </a:t>
            </a:r>
            <a:r>
              <a:rPr lang="en-US" sz="1800" dirty="0" smtClean="0">
                <a:latin typeface="Times New Roman" pitchFamily="18" charset="0"/>
                <a:cs typeface="Times New Roman" pitchFamily="18" charset="0"/>
                <a:hlinkClick r:id="rId2" tooltip="Channel access method"/>
              </a:rPr>
              <a:t>channel access method</a:t>
            </a:r>
            <a:r>
              <a:rPr lang="en-US" sz="1800" dirty="0" smtClean="0">
                <a:latin typeface="Times New Roman" pitchFamily="18" charset="0"/>
                <a:cs typeface="Times New Roman" pitchFamily="18" charset="0"/>
              </a:rPr>
              <a:t> used by </a:t>
            </a:r>
            <a:r>
              <a:rPr lang="en-US" sz="1800" dirty="0" smtClean="0">
                <a:latin typeface="Times New Roman" pitchFamily="18" charset="0"/>
                <a:cs typeface="Times New Roman" pitchFamily="18" charset="0"/>
              </a:rPr>
              <a:t>various</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hlinkClick r:id="rId3" tooltip="Radio"/>
              </a:rPr>
              <a:t>radio</a:t>
            </a:r>
            <a:r>
              <a:rPr lang="en-US" sz="1800" dirty="0" smtClean="0">
                <a:latin typeface="Times New Roman" pitchFamily="18" charset="0"/>
                <a:cs typeface="Times New Roman" pitchFamily="18" charset="0"/>
              </a:rPr>
              <a:t> communication </a:t>
            </a:r>
            <a:r>
              <a:rPr lang="en-US" sz="1800" dirty="0" smtClean="0">
                <a:latin typeface="Times New Roman" pitchFamily="18" charset="0"/>
                <a:cs typeface="Times New Roman" pitchFamily="18" charset="0"/>
              </a:rPr>
              <a:t>technologies CDMA </a:t>
            </a:r>
            <a:r>
              <a:rPr lang="en-US" sz="1800" dirty="0" smtClean="0">
                <a:latin typeface="Times New Roman" pitchFamily="18" charset="0"/>
                <a:cs typeface="Times New Roman" pitchFamily="18" charset="0"/>
              </a:rPr>
              <a:t>is an example of </a:t>
            </a:r>
            <a:r>
              <a:rPr lang="en-US" sz="1800" dirty="0" smtClean="0">
                <a:latin typeface="Times New Roman" pitchFamily="18" charset="0"/>
                <a:cs typeface="Times New Roman" pitchFamily="18" charset="0"/>
                <a:hlinkClick r:id="rId2" tooltip="Channel access method"/>
              </a:rPr>
              <a:t>multiple access</a:t>
            </a:r>
            <a:r>
              <a:rPr lang="en-US" sz="1800" dirty="0" smtClean="0">
                <a:latin typeface="Times New Roman" pitchFamily="18" charset="0"/>
                <a:cs typeface="Times New Roman" pitchFamily="18" charset="0"/>
              </a:rPr>
              <a:t>, where several transmitters can send information simultaneously over a single communication channel. This allows several users to share a band of frequencies (see </a:t>
            </a:r>
            <a:r>
              <a:rPr lang="en-US" sz="1800" dirty="0" smtClean="0">
                <a:latin typeface="Times New Roman" pitchFamily="18" charset="0"/>
                <a:cs typeface="Times New Roman" pitchFamily="18" charset="0"/>
                <a:hlinkClick r:id="rId4" tooltip="Bandwidth (signal processing)"/>
              </a:rPr>
              <a:t>bandwidth</a:t>
            </a:r>
            <a:r>
              <a:rPr lang="en-US" sz="1800" dirty="0" smtClean="0">
                <a:latin typeface="Times New Roman" pitchFamily="18" charset="0"/>
                <a:cs typeface="Times New Roman" pitchFamily="18" charset="0"/>
              </a:rPr>
              <a:t>). To permit this without undue interference between the users, CDMA employs </a:t>
            </a:r>
            <a:r>
              <a:rPr lang="en-US" sz="1800" dirty="0" smtClean="0">
                <a:latin typeface="Times New Roman" pitchFamily="18" charset="0"/>
                <a:cs typeface="Times New Roman" pitchFamily="18" charset="0"/>
                <a:hlinkClick r:id="rId5" tooltip="Spread spectrum"/>
              </a:rPr>
              <a:t>spread spectrum</a:t>
            </a:r>
            <a:r>
              <a:rPr lang="en-US" sz="1800" dirty="0" smtClean="0">
                <a:latin typeface="Times New Roman" pitchFamily="18" charset="0"/>
                <a:cs typeface="Times New Roman" pitchFamily="18" charset="0"/>
              </a:rPr>
              <a:t> technology and a special coding scheme (where each transmitter is assigned a code</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CDMA is used as the access method in many </a:t>
            </a:r>
            <a:r>
              <a:rPr lang="en-US" sz="1800" dirty="0" smtClean="0">
                <a:latin typeface="Times New Roman" pitchFamily="18" charset="0"/>
                <a:cs typeface="Times New Roman" pitchFamily="18" charset="0"/>
                <a:hlinkClick r:id="rId6" tooltip="Mobile phone standards"/>
              </a:rPr>
              <a:t>mobile phone standards</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hlinkClick r:id="rId7" tooltip="CdmaOne"/>
              </a:rPr>
              <a:t>IS-95</a:t>
            </a:r>
            <a:r>
              <a:rPr lang="en-US" sz="1800" dirty="0" smtClean="0">
                <a:latin typeface="Times New Roman" pitchFamily="18" charset="0"/>
                <a:cs typeface="Times New Roman" pitchFamily="18" charset="0"/>
              </a:rPr>
              <a:t>, also called "</a:t>
            </a:r>
            <a:r>
              <a:rPr lang="en-US" sz="1800" dirty="0" err="1" smtClean="0">
                <a:latin typeface="Times New Roman" pitchFamily="18" charset="0"/>
                <a:cs typeface="Times New Roman" pitchFamily="18" charset="0"/>
              </a:rPr>
              <a:t>cdmaOne</a:t>
            </a:r>
            <a:r>
              <a:rPr lang="en-US" sz="1800" dirty="0" smtClean="0">
                <a:latin typeface="Times New Roman" pitchFamily="18" charset="0"/>
                <a:cs typeface="Times New Roman" pitchFamily="18" charset="0"/>
              </a:rPr>
              <a:t>", and its </a:t>
            </a:r>
            <a:r>
              <a:rPr lang="en-US" sz="1800" dirty="0" smtClean="0">
                <a:latin typeface="Times New Roman" pitchFamily="18" charset="0"/>
                <a:cs typeface="Times New Roman" pitchFamily="18" charset="0"/>
                <a:hlinkClick r:id="rId8" tooltip="3G"/>
              </a:rPr>
              <a:t>3G</a:t>
            </a:r>
            <a:r>
              <a:rPr lang="en-US" sz="1800" dirty="0" smtClean="0">
                <a:latin typeface="Times New Roman" pitchFamily="18" charset="0"/>
                <a:cs typeface="Times New Roman" pitchFamily="18" charset="0"/>
              </a:rPr>
              <a:t> evolution </a:t>
            </a:r>
            <a:r>
              <a:rPr lang="en-US" sz="1800" dirty="0" smtClean="0">
                <a:latin typeface="Times New Roman" pitchFamily="18" charset="0"/>
                <a:cs typeface="Times New Roman" pitchFamily="18" charset="0"/>
                <a:hlinkClick r:id="rId9" tooltip="CDMA2000"/>
              </a:rPr>
              <a:t>CDMA2000</a:t>
            </a:r>
            <a:r>
              <a:rPr lang="en-US" sz="1800" dirty="0" smtClean="0">
                <a:latin typeface="Times New Roman" pitchFamily="18" charset="0"/>
                <a:cs typeface="Times New Roman" pitchFamily="18" charset="0"/>
              </a:rPr>
              <a:t>, are often simply referred to as "CDMA", but </a:t>
            </a:r>
            <a:r>
              <a:rPr lang="en-US" sz="1800" dirty="0" smtClean="0">
                <a:latin typeface="Times New Roman" pitchFamily="18" charset="0"/>
                <a:cs typeface="Times New Roman" pitchFamily="18" charset="0"/>
                <a:hlinkClick r:id="rId10" tooltip="UMTS"/>
              </a:rPr>
              <a:t>UMTS</a:t>
            </a:r>
            <a:r>
              <a:rPr lang="en-US" sz="1800" dirty="0" smtClean="0">
                <a:latin typeface="Times New Roman" pitchFamily="18" charset="0"/>
                <a:cs typeface="Times New Roman" pitchFamily="18" charset="0"/>
              </a:rPr>
              <a:t>, the 3G standard used by </a:t>
            </a:r>
            <a:r>
              <a:rPr lang="en-US" sz="1800" dirty="0" smtClean="0">
                <a:latin typeface="Times New Roman" pitchFamily="18" charset="0"/>
                <a:cs typeface="Times New Roman" pitchFamily="18" charset="0"/>
                <a:hlinkClick r:id="rId11" tooltip="GSM"/>
              </a:rPr>
              <a:t>GSM</a:t>
            </a:r>
            <a:r>
              <a:rPr lang="en-US" sz="1800" dirty="0" smtClean="0">
                <a:latin typeface="Times New Roman" pitchFamily="18" charset="0"/>
                <a:cs typeface="Times New Roman" pitchFamily="18" charset="0"/>
              </a:rPr>
              <a:t> carriers, also uses "wideband CDMA", or W-CDMA, as well as TD-CDMA and TD-SCDMA, as its radio </a:t>
            </a:r>
            <a:r>
              <a:rPr lang="en-US" sz="1800" dirty="0" smtClean="0">
                <a:latin typeface="Times New Roman" pitchFamily="18" charset="0"/>
                <a:cs typeface="Times New Roman" pitchFamily="18" charset="0"/>
              </a:rPr>
              <a:t>technologies.</a:t>
            </a:r>
          </a:p>
          <a:p>
            <a:pPr algn="just"/>
            <a:r>
              <a:rPr lang="en-US" sz="1800" b="1" dirty="0" err="1" smtClean="0">
                <a:latin typeface="Times New Roman" pitchFamily="18" charset="0"/>
                <a:cs typeface="Times New Roman" pitchFamily="18" charset="0"/>
              </a:rPr>
              <a:t>Quadrature</a:t>
            </a:r>
            <a:r>
              <a:rPr lang="en-US" sz="1800" b="1" dirty="0" smtClean="0">
                <a:latin typeface="Times New Roman" pitchFamily="18" charset="0"/>
                <a:cs typeface="Times New Roman" pitchFamily="18" charset="0"/>
              </a:rPr>
              <a:t> Phase Shift Keying (QPSK)</a:t>
            </a:r>
            <a:r>
              <a:rPr lang="en-US" sz="1800" dirty="0" smtClean="0">
                <a:latin typeface="Times New Roman" pitchFamily="18" charset="0"/>
                <a:cs typeface="Times New Roman" pitchFamily="18" charset="0"/>
              </a:rPr>
              <a:t> Sometimes this is known as </a:t>
            </a:r>
            <a:r>
              <a:rPr lang="en-US" sz="1800" i="1" dirty="0" err="1" smtClean="0">
                <a:latin typeface="Times New Roman" pitchFamily="18" charset="0"/>
                <a:cs typeface="Times New Roman" pitchFamily="18" charset="0"/>
              </a:rPr>
              <a:t>quadriphase</a:t>
            </a:r>
            <a:r>
              <a:rPr lang="en-US" sz="1800" i="1" dirty="0" smtClean="0">
                <a:latin typeface="Times New Roman" pitchFamily="18" charset="0"/>
                <a:cs typeface="Times New Roman" pitchFamily="18" charset="0"/>
              </a:rPr>
              <a:t> PSK</a:t>
            </a:r>
            <a:r>
              <a:rPr lang="en-US" sz="1800" dirty="0" smtClean="0">
                <a:latin typeface="Times New Roman" pitchFamily="18" charset="0"/>
                <a:cs typeface="Times New Roman" pitchFamily="18" charset="0"/>
              </a:rPr>
              <a:t>, 4-PSK, or 4-</a:t>
            </a:r>
            <a:r>
              <a:rPr lang="en-US" sz="1800" dirty="0" smtClean="0">
                <a:latin typeface="Times New Roman" pitchFamily="18" charset="0"/>
                <a:cs typeface="Times New Roman" pitchFamily="18" charset="0"/>
                <a:hlinkClick r:id="rId12" tooltip="QAM"/>
              </a:rPr>
              <a:t>QAM</a:t>
            </a:r>
            <a:r>
              <a:rPr lang="en-US" sz="1800" dirty="0" smtClean="0">
                <a:latin typeface="Times New Roman" pitchFamily="18" charset="0"/>
                <a:cs typeface="Times New Roman" pitchFamily="18" charset="0"/>
              </a:rPr>
              <a:t>. QPSK is </a:t>
            </a:r>
            <a:r>
              <a:rPr lang="en-US" sz="1800" dirty="0" smtClean="0">
                <a:latin typeface="Times New Roman" pitchFamily="18" charset="0"/>
                <a:cs typeface="Times New Roman" pitchFamily="18" charset="0"/>
              </a:rPr>
              <a:t>a form of Phase Shift Keying in which two bits are modulated at once, selecting one of four possible carrier phase shifts (0, 90, 180, or 270 degrees). QPSK allows the signal to carry twice as much information as ordinary PSK using the same bandwidth.</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85750"/>
            <a:ext cx="8534400" cy="4857750"/>
          </a:xfrm>
        </p:spPr>
        <p:txBody>
          <a:bodyPr>
            <a:normAutofit/>
          </a:bodyPr>
          <a:lstStyle/>
          <a:p>
            <a:pPr algn="just"/>
            <a:r>
              <a:rPr lang="en-US" sz="2800" b="1" i="1" dirty="0" smtClean="0">
                <a:latin typeface="Times New Roman" pitchFamily="18" charset="0"/>
                <a:cs typeface="Times New Roman" pitchFamily="18" charset="0"/>
              </a:rPr>
              <a:t>Course Objective: </a:t>
            </a:r>
          </a:p>
          <a:p>
            <a:pPr algn="just"/>
            <a:r>
              <a:rPr lang="en-US" sz="2800" dirty="0" smtClean="0">
                <a:latin typeface="Times New Roman" pitchFamily="18" charset="0"/>
                <a:cs typeface="Times New Roman" pitchFamily="18" charset="0"/>
              </a:rPr>
              <a:t> To generate random data at given rates and employ different modulation schemes over generated data. </a:t>
            </a:r>
          </a:p>
          <a:p>
            <a:pPr algn="just"/>
            <a:r>
              <a:rPr lang="en-US" sz="2800" dirty="0" smtClean="0">
                <a:latin typeface="Times New Roman" pitchFamily="18" charset="0"/>
                <a:cs typeface="Times New Roman" pitchFamily="18" charset="0"/>
              </a:rPr>
              <a:t> To simulate different modulated signals and diversity schemes over AWGN, and estimate data reception using different algorithms. </a:t>
            </a:r>
          </a:p>
          <a:p>
            <a:pPr algn="just"/>
            <a:r>
              <a:rPr lang="en-US" sz="2800" dirty="0" smtClean="0">
                <a:latin typeface="Times New Roman" pitchFamily="18" charset="0"/>
                <a:cs typeface="Times New Roman" pitchFamily="18" charset="0"/>
              </a:rPr>
              <a:t> To implement RAKE receiver and estimate its performance through BER curve. </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4" name="TextBox 23"/>
          <p:cNvSpPr txBox="1"/>
          <p:nvPr/>
        </p:nvSpPr>
        <p:spPr>
          <a:xfrm>
            <a:off x="3886200" y="2038350"/>
            <a:ext cx="806311" cy="369332"/>
          </a:xfrm>
          <a:prstGeom prst="rect">
            <a:avLst/>
          </a:prstGeom>
          <a:noFill/>
        </p:spPr>
        <p:txBody>
          <a:bodyPr wrap="none" rtlCol="0">
            <a:spAutoFit/>
          </a:bodyPr>
          <a:lstStyle/>
          <a:p>
            <a:r>
              <a:rPr lang="en-US" dirty="0" smtClean="0"/>
              <a:t>AWGN</a:t>
            </a:r>
            <a:endParaRPr lang="en-US" dirty="0"/>
          </a:p>
        </p:txBody>
      </p:sp>
      <p:sp>
        <p:nvSpPr>
          <p:cNvPr id="22" name="TextBox 21"/>
          <p:cNvSpPr txBox="1"/>
          <p:nvPr/>
        </p:nvSpPr>
        <p:spPr>
          <a:xfrm>
            <a:off x="6553200" y="3333750"/>
            <a:ext cx="2590800" cy="1200329"/>
          </a:xfrm>
          <a:prstGeom prst="rect">
            <a:avLst/>
          </a:prstGeom>
          <a:noFill/>
        </p:spPr>
        <p:txBody>
          <a:bodyPr wrap="square" rtlCol="0">
            <a:spAutoFit/>
          </a:bodyPr>
          <a:lstStyle/>
          <a:p>
            <a:r>
              <a:rPr lang="en-US" dirty="0" smtClean="0"/>
              <a:t>6. Implementation of Rake Receiver &amp; finding its performance through BER curve </a:t>
            </a:r>
            <a:endParaRPr lang="en-US" dirty="0"/>
          </a:p>
        </p:txBody>
      </p:sp>
      <p:sp>
        <p:nvSpPr>
          <p:cNvPr id="23" name="Rectangle 22"/>
          <p:cNvSpPr/>
          <p:nvPr/>
        </p:nvSpPr>
        <p:spPr>
          <a:xfrm>
            <a:off x="228600" y="285750"/>
            <a:ext cx="8686800" cy="369332"/>
          </a:xfrm>
          <a:prstGeom prst="rect">
            <a:avLst/>
          </a:prstGeom>
        </p:spPr>
        <p:txBody>
          <a:bodyPr wrap="square">
            <a:spAutoFit/>
          </a:bodyPr>
          <a:lstStyle/>
          <a:p>
            <a:r>
              <a:rPr lang="en-US" b="1" dirty="0" smtClean="0">
                <a:solidFill>
                  <a:srgbClr val="FF0000"/>
                </a:solidFill>
              </a:rPr>
              <a:t>6. Implementation of RAKE receiver &amp; finding its performance through BER Curve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8839200" cy="5010150"/>
          </a:xfrm>
        </p:spPr>
        <p:txBody>
          <a:bodyPr>
            <a:normAutofit/>
          </a:bodyPr>
          <a:lstStyle/>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rake receiver</a:t>
            </a:r>
            <a:r>
              <a:rPr lang="en-US" sz="2000" dirty="0" smtClean="0">
                <a:latin typeface="Times New Roman" pitchFamily="18" charset="0"/>
                <a:cs typeface="Times New Roman" pitchFamily="18" charset="0"/>
              </a:rPr>
              <a:t> is a radio </a:t>
            </a:r>
            <a:r>
              <a:rPr lang="en-US" sz="2000" dirty="0" smtClean="0">
                <a:latin typeface="Times New Roman" pitchFamily="18" charset="0"/>
                <a:cs typeface="Times New Roman" pitchFamily="18" charset="0"/>
                <a:hlinkClick r:id="rId2" tooltip="Receiver (radio)"/>
              </a:rPr>
              <a:t>receiver</a:t>
            </a:r>
            <a:r>
              <a:rPr lang="en-US" sz="2000" dirty="0" smtClean="0">
                <a:latin typeface="Times New Roman" pitchFamily="18" charset="0"/>
                <a:cs typeface="Times New Roman" pitchFamily="18" charset="0"/>
              </a:rPr>
              <a:t> designed to counter the effects of </a:t>
            </a:r>
            <a:r>
              <a:rPr lang="en-US" sz="2000" dirty="0" smtClean="0">
                <a:latin typeface="Times New Roman" pitchFamily="18" charset="0"/>
                <a:cs typeface="Times New Roman" pitchFamily="18" charset="0"/>
                <a:hlinkClick r:id="rId3" tooltip="Multipath fading"/>
              </a:rPr>
              <a:t>multipath fading</a:t>
            </a:r>
            <a:r>
              <a:rPr lang="en-US" sz="2000" dirty="0" smtClean="0">
                <a:latin typeface="Times New Roman" pitchFamily="18" charset="0"/>
                <a:cs typeface="Times New Roman" pitchFamily="18" charset="0"/>
              </a:rPr>
              <a:t>. It does this by using several "sub-receivers" called </a:t>
            </a:r>
            <a:r>
              <a:rPr lang="en-US" sz="2000" i="1" dirty="0" smtClean="0">
                <a:latin typeface="Times New Roman" pitchFamily="18" charset="0"/>
                <a:cs typeface="Times New Roman" pitchFamily="18" charset="0"/>
              </a:rPr>
              <a:t>fingers</a:t>
            </a:r>
            <a:r>
              <a:rPr lang="en-US" sz="2000" dirty="0" smtClean="0">
                <a:latin typeface="Times New Roman" pitchFamily="18" charset="0"/>
                <a:cs typeface="Times New Roman" pitchFamily="18" charset="0"/>
              </a:rPr>
              <a:t>, that is, several </a:t>
            </a:r>
            <a:r>
              <a:rPr lang="en-US" sz="2000" dirty="0" err="1" smtClean="0">
                <a:latin typeface="Times New Roman" pitchFamily="18" charset="0"/>
                <a:cs typeface="Times New Roman" pitchFamily="18" charset="0"/>
              </a:rPr>
              <a:t>correlators</a:t>
            </a:r>
            <a:r>
              <a:rPr lang="en-US" sz="2000" dirty="0" smtClean="0">
                <a:latin typeface="Times New Roman" pitchFamily="18" charset="0"/>
                <a:cs typeface="Times New Roman" pitchFamily="18" charset="0"/>
              </a:rPr>
              <a:t> each assigned to a different </a:t>
            </a:r>
            <a:r>
              <a:rPr lang="en-US" sz="2000" dirty="0" smtClean="0">
                <a:latin typeface="Times New Roman" pitchFamily="18" charset="0"/>
                <a:cs typeface="Times New Roman" pitchFamily="18" charset="0"/>
                <a:hlinkClick r:id="rId4" tooltip="Multipath propagation"/>
              </a:rPr>
              <a:t>multipath</a:t>
            </a:r>
            <a:r>
              <a:rPr lang="en-US" sz="2000" dirty="0" smtClean="0">
                <a:latin typeface="Times New Roman" pitchFamily="18" charset="0"/>
                <a:cs typeface="Times New Roman" pitchFamily="18" charset="0"/>
              </a:rPr>
              <a:t> component. Each finger independently decodes a single multipath component; at a later stage the contribution of all fingers are combined in order to make the most use of the different </a:t>
            </a:r>
            <a:r>
              <a:rPr lang="en-US" sz="2000" dirty="0" smtClean="0">
                <a:latin typeface="Times New Roman" pitchFamily="18" charset="0"/>
                <a:cs typeface="Times New Roman" pitchFamily="18" charset="0"/>
                <a:hlinkClick r:id="rId5" tooltip="Transmission (telecommunications)"/>
              </a:rPr>
              <a:t>transmission</a:t>
            </a:r>
            <a:r>
              <a:rPr lang="en-US" sz="2000" dirty="0" smtClean="0">
                <a:latin typeface="Times New Roman" pitchFamily="18" charset="0"/>
                <a:cs typeface="Times New Roman" pitchFamily="18" charset="0"/>
              </a:rPr>
              <a:t> characteristics of each transmission path. This could very well result in higher </a:t>
            </a:r>
            <a:r>
              <a:rPr lang="en-US" sz="2000" dirty="0" smtClean="0">
                <a:latin typeface="Times New Roman" pitchFamily="18" charset="0"/>
                <a:cs typeface="Times New Roman" pitchFamily="18" charset="0"/>
                <a:hlinkClick r:id="rId6" tooltip="Signal-to-noise ratio"/>
              </a:rPr>
              <a:t>signal-to-noise ratio</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hlinkClick r:id="rId7" tooltip="Eb/N0"/>
              </a:rPr>
              <a:t>E</a:t>
            </a:r>
            <a:r>
              <a:rPr lang="en-US" sz="2000" baseline="-25000" dirty="0" err="1" smtClean="0">
                <a:latin typeface="Times New Roman" pitchFamily="18" charset="0"/>
                <a:cs typeface="Times New Roman" pitchFamily="18" charset="0"/>
                <a:hlinkClick r:id="rId7" tooltip="Eb/N0"/>
              </a:rPr>
              <a:t>b</a:t>
            </a:r>
            <a:r>
              <a:rPr lang="en-US" sz="2000" dirty="0" smtClean="0">
                <a:latin typeface="Times New Roman" pitchFamily="18" charset="0"/>
                <a:cs typeface="Times New Roman" pitchFamily="18" charset="0"/>
                <a:hlinkClick r:id="rId7" tooltip="Eb/N0"/>
              </a:rPr>
              <a:t>/N</a:t>
            </a:r>
            <a:r>
              <a:rPr lang="en-US" sz="2000" baseline="-25000" dirty="0" smtClean="0">
                <a:latin typeface="Times New Roman" pitchFamily="18" charset="0"/>
                <a:cs typeface="Times New Roman" pitchFamily="18" charset="0"/>
                <a:hlinkClick r:id="rId7" tooltip="Eb/N0"/>
              </a:rPr>
              <a:t>0</a:t>
            </a:r>
            <a:r>
              <a:rPr lang="en-US" sz="2000" dirty="0" smtClean="0">
                <a:latin typeface="Times New Roman" pitchFamily="18" charset="0"/>
                <a:cs typeface="Times New Roman" pitchFamily="18" charset="0"/>
              </a:rPr>
              <a:t>) in a multipath environment than in a "clean" environment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multipath channel through which a radio wave transmits can be viewed as transmitting the original (</a:t>
            </a:r>
            <a:r>
              <a:rPr lang="en-US" sz="2000" dirty="0" smtClean="0">
                <a:latin typeface="Times New Roman" pitchFamily="18" charset="0"/>
                <a:cs typeface="Times New Roman" pitchFamily="18" charset="0"/>
                <a:hlinkClick r:id="rId8" tooltip="Line-of-sight propagation"/>
              </a:rPr>
              <a:t>line of sight</a:t>
            </a:r>
            <a:r>
              <a:rPr lang="en-US" sz="2000" dirty="0" smtClean="0">
                <a:latin typeface="Times New Roman" pitchFamily="18" charset="0"/>
                <a:cs typeface="Times New Roman" pitchFamily="18" charset="0"/>
              </a:rPr>
              <a:t>) wave pulse through a number of multipath components. Multipath components are delayed copies of the original transmitted wave traveling through a different echo path, each with a different magnitude and time-of-arrival at the receiver.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4" name="TextBox 23"/>
          <p:cNvSpPr txBox="1"/>
          <p:nvPr/>
        </p:nvSpPr>
        <p:spPr>
          <a:xfrm>
            <a:off x="3886200" y="2038350"/>
            <a:ext cx="806311" cy="369332"/>
          </a:xfrm>
          <a:prstGeom prst="rect">
            <a:avLst/>
          </a:prstGeom>
          <a:noFill/>
        </p:spPr>
        <p:txBody>
          <a:bodyPr wrap="none" rtlCol="0">
            <a:spAutoFit/>
          </a:bodyPr>
          <a:lstStyle/>
          <a:p>
            <a:r>
              <a:rPr lang="en-US" dirty="0" smtClean="0"/>
              <a:t>AWGN</a:t>
            </a:r>
            <a:endParaRPr lang="en-US" dirty="0"/>
          </a:p>
        </p:txBody>
      </p:sp>
      <p:sp>
        <p:nvSpPr>
          <p:cNvPr id="22" name="TextBox 21"/>
          <p:cNvSpPr txBox="1"/>
          <p:nvPr/>
        </p:nvSpPr>
        <p:spPr>
          <a:xfrm>
            <a:off x="4800600" y="3257550"/>
            <a:ext cx="2590800" cy="1754326"/>
          </a:xfrm>
          <a:prstGeom prst="rect">
            <a:avLst/>
          </a:prstGeom>
          <a:noFill/>
        </p:spPr>
        <p:txBody>
          <a:bodyPr wrap="square" rtlCol="0">
            <a:spAutoFit/>
          </a:bodyPr>
          <a:lstStyle/>
          <a:p>
            <a:pPr marL="342900" indent="-342900">
              <a:buAutoNum type="arabicPeriod" startAt="7"/>
            </a:pPr>
            <a:r>
              <a:rPr lang="en-US" dirty="0" smtClean="0"/>
              <a:t>For Original Data</a:t>
            </a:r>
          </a:p>
          <a:p>
            <a:pPr marL="342900" indent="-342900"/>
            <a:r>
              <a:rPr lang="en-US" dirty="0" smtClean="0">
                <a:sym typeface="Wingdings" pitchFamily="2" charset="2"/>
              </a:rPr>
              <a:t> (</a:t>
            </a:r>
            <a:r>
              <a:rPr lang="en-US" dirty="0" err="1" smtClean="0">
                <a:sym typeface="Wingdings" pitchFamily="2" charset="2"/>
              </a:rPr>
              <a:t>i</a:t>
            </a:r>
            <a:r>
              <a:rPr lang="en-US" dirty="0" smtClean="0">
                <a:sym typeface="Wingdings" pitchFamily="2" charset="2"/>
              </a:rPr>
              <a:t>) LMS algorithm to estimate original data when corrupted by noise channel</a:t>
            </a:r>
          </a:p>
          <a:p>
            <a:pPr marL="342900" indent="-342900"/>
            <a:endParaRPr lang="en-US" dirty="0"/>
          </a:p>
        </p:txBody>
      </p:sp>
      <p:sp>
        <p:nvSpPr>
          <p:cNvPr id="23" name="Rectangle 22"/>
          <p:cNvSpPr/>
          <p:nvPr/>
        </p:nvSpPr>
        <p:spPr>
          <a:xfrm>
            <a:off x="152400" y="133350"/>
            <a:ext cx="8763000" cy="646331"/>
          </a:xfrm>
          <a:prstGeom prst="rect">
            <a:avLst/>
          </a:prstGeom>
        </p:spPr>
        <p:txBody>
          <a:bodyPr wrap="square">
            <a:spAutoFit/>
          </a:bodyPr>
          <a:lstStyle/>
          <a:p>
            <a:r>
              <a:rPr lang="en-US" b="1" dirty="0" smtClean="0">
                <a:solidFill>
                  <a:srgbClr val="FF0000"/>
                </a:solidFill>
              </a:rPr>
              <a:t>7. Implementation of L.M.S algorithm to estimate the original data when it is corrupted by noise &amp; channel.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66750"/>
            <a:ext cx="8686800" cy="1754326"/>
          </a:xfrm>
          <a:prstGeom prst="rect">
            <a:avLst/>
          </a:prstGeom>
          <a:noFill/>
        </p:spPr>
        <p:txBody>
          <a:bodyPr wrap="square" rtlCol="0">
            <a:spAutoFit/>
          </a:bodyPr>
          <a:lstStyle/>
          <a:p>
            <a:pPr algn="just"/>
            <a:r>
              <a:rPr lang="en-US" b="1" dirty="0" smtClean="0">
                <a:solidFill>
                  <a:srgbClr val="FF0000"/>
                </a:solidFill>
                <a:latin typeface="Times New Roman" pitchFamily="18" charset="0"/>
                <a:cs typeface="Times New Roman" pitchFamily="18" charset="0"/>
              </a:rPr>
              <a:t>Adaptive Noise cancellation (ANC)  </a:t>
            </a:r>
            <a:r>
              <a:rPr lang="en-US" dirty="0" smtClean="0">
                <a:latin typeface="Times New Roman" pitchFamily="18" charset="0"/>
                <a:cs typeface="Times New Roman" pitchFamily="18" charset="0"/>
              </a:rPr>
              <a:t>:  Adaptive </a:t>
            </a:r>
            <a:r>
              <a:rPr lang="en-US" dirty="0" smtClean="0">
                <a:latin typeface="Times New Roman" pitchFamily="18" charset="0"/>
                <a:cs typeface="Times New Roman" pitchFamily="18" charset="0"/>
              </a:rPr>
              <a:t>Noise </a:t>
            </a:r>
            <a:r>
              <a:rPr lang="en-US" dirty="0" smtClean="0">
                <a:latin typeface="Times New Roman" pitchFamily="18" charset="0"/>
                <a:cs typeface="Times New Roman" pitchFamily="18" charset="0"/>
              </a:rPr>
              <a:t>Cancellation is an alternative technique of estimating signals corrupted by additive noise or interference.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Its </a:t>
            </a:r>
            <a:r>
              <a:rPr lang="en-US" dirty="0" smtClean="0">
                <a:latin typeface="Times New Roman" pitchFamily="18" charset="0"/>
                <a:cs typeface="Times New Roman" pitchFamily="18" charset="0"/>
              </a:rPr>
              <a:t>advantage lies in that, with no </a:t>
            </a:r>
            <a:r>
              <a:rPr lang="en-US" dirty="0" err="1" smtClean="0">
                <a:latin typeface="Times New Roman" pitchFamily="18" charset="0"/>
                <a:cs typeface="Times New Roman" pitchFamily="18" charset="0"/>
              </a:rPr>
              <a:t>apriori</a:t>
            </a:r>
            <a:r>
              <a:rPr lang="en-US" dirty="0" smtClean="0">
                <a:latin typeface="Times New Roman" pitchFamily="18" charset="0"/>
                <a:cs typeface="Times New Roman" pitchFamily="18" charset="0"/>
              </a:rPr>
              <a:t> estimates of signal or noise, levels of noise rejection are attainable that would be difficult or impossible to achieve by other signal processing methods of removing noise.</a:t>
            </a:r>
            <a:endParaRPr lang="en-US" dirty="0">
              <a:latin typeface="Times New Roman" pitchFamily="18" charset="0"/>
              <a:cs typeface="Times New Roman" pitchFamily="18" charset="0"/>
            </a:endParaRPr>
          </a:p>
        </p:txBody>
      </p:sp>
      <p:sp>
        <p:nvSpPr>
          <p:cNvPr id="6" name="Rectangle 5"/>
          <p:cNvSpPr/>
          <p:nvPr/>
        </p:nvSpPr>
        <p:spPr>
          <a:xfrm>
            <a:off x="228600" y="2419350"/>
            <a:ext cx="8763000" cy="2031325"/>
          </a:xfrm>
          <a:prstGeom prst="rect">
            <a:avLst/>
          </a:prstGeom>
        </p:spPr>
        <p:txBody>
          <a:bodyPr wrap="square">
            <a:spAutoFit/>
          </a:bodyPr>
          <a:lstStyle/>
          <a:p>
            <a:pPr algn="just"/>
            <a:r>
              <a:rPr lang="en-US" dirty="0" smtClean="0">
                <a:latin typeface="Times New Roman" pitchFamily="18" charset="0"/>
                <a:cs typeface="Times New Roman" pitchFamily="18" charset="0"/>
              </a:rPr>
              <a:t>Its </a:t>
            </a:r>
            <a:r>
              <a:rPr lang="en-US" dirty="0" smtClean="0">
                <a:latin typeface="Times New Roman" pitchFamily="18" charset="0"/>
                <a:cs typeface="Times New Roman" pitchFamily="18" charset="0"/>
              </a:rPr>
              <a:t>cost, inevitably, is that it needs two inputs - a primary input containing the corrupted signal and a reference input containing noise correlated in some unknown way with the primary noise.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reference input is adaptively filtered and subtracted from the primary input to obtain the signal estimate. Adaptive filtering before subtraction allows the treatment of inputs that are deterministic or stochastic, stationary or time-variable. </a:t>
            </a: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838200" y="590550"/>
            <a:ext cx="7579324" cy="3810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9550"/>
            <a:ext cx="8839200" cy="4933950"/>
          </a:xfrm>
        </p:spPr>
        <p:txBody>
          <a:bodyPr>
            <a:normAutofit/>
          </a:bodyPr>
          <a:lstStyle/>
          <a:p>
            <a:pPr algn="just"/>
            <a:r>
              <a:rPr lang="en-US" sz="2000" b="1" dirty="0" smtClean="0"/>
              <a:t>Least mean squares</a:t>
            </a:r>
            <a:r>
              <a:rPr lang="en-US" sz="2000" dirty="0" smtClean="0"/>
              <a:t> (</a:t>
            </a:r>
            <a:r>
              <a:rPr lang="en-US" sz="2000" b="1" dirty="0" smtClean="0"/>
              <a:t>LMS</a:t>
            </a:r>
            <a:r>
              <a:rPr lang="en-US" sz="2000" dirty="0" smtClean="0"/>
              <a:t>) algorithms are a class of </a:t>
            </a:r>
            <a:r>
              <a:rPr lang="en-US" sz="2000" dirty="0" smtClean="0">
                <a:hlinkClick r:id="rId2" tooltip="Adaptive filter"/>
              </a:rPr>
              <a:t>adaptive filter</a:t>
            </a:r>
            <a:r>
              <a:rPr lang="en-US" sz="2000" dirty="0" smtClean="0"/>
              <a:t> used to mimic a desired filter by finding the filter coefficients that relate to producing the least mean square of the error signal (difference between the desired and the actual signal</a:t>
            </a:r>
            <a:r>
              <a:rPr lang="en-US" sz="2000" dirty="0" smtClean="0"/>
              <a:t>).</a:t>
            </a:r>
          </a:p>
          <a:p>
            <a:pPr algn="just"/>
            <a:endParaRPr lang="en-US" sz="2000" dirty="0"/>
          </a:p>
        </p:txBody>
      </p:sp>
      <p:pic>
        <p:nvPicPr>
          <p:cNvPr id="2050" name="Picture 2"/>
          <p:cNvPicPr>
            <a:picLocks noChangeAspect="1" noChangeArrowheads="1"/>
          </p:cNvPicPr>
          <p:nvPr/>
        </p:nvPicPr>
        <p:blipFill>
          <a:blip r:embed="rId3"/>
          <a:srcRect/>
          <a:stretch>
            <a:fillRect/>
          </a:stretch>
        </p:blipFill>
        <p:spPr bwMode="auto">
          <a:xfrm>
            <a:off x="1981199" y="1504950"/>
            <a:ext cx="5248723"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42950"/>
            <a:ext cx="8610600" cy="2514600"/>
            <a:chOff x="228600" y="742950"/>
            <a:chExt cx="8610600" cy="2514600"/>
          </a:xfrm>
        </p:grpSpPr>
        <p:sp>
          <p:nvSpPr>
            <p:cNvPr id="5" name="Rectangle 4"/>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7" name="Straight Connector 6"/>
            <p:cNvCxnSpPr>
              <a:stCxn id="5"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0" name="Explosion 1 9"/>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1" name="Rectangle 10"/>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2" name="Straight Connector 11"/>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15" name="Straight Connector 14"/>
            <p:cNvCxnSpPr>
              <a:endCxn id="1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Left-Right Arrow 16"/>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 name="Group 21"/>
          <p:cNvGrpSpPr/>
          <p:nvPr/>
        </p:nvGrpSpPr>
        <p:grpSpPr>
          <a:xfrm>
            <a:off x="838200" y="1428750"/>
            <a:ext cx="1726370" cy="1068388"/>
            <a:chOff x="838200" y="1428750"/>
            <a:chExt cx="1726370" cy="1068388"/>
          </a:xfrm>
        </p:grpSpPr>
        <p:sp>
          <p:nvSpPr>
            <p:cNvPr id="8" name="TextBox 7"/>
            <p:cNvSpPr txBox="1"/>
            <p:nvPr/>
          </p:nvSpPr>
          <p:spPr>
            <a:xfrm>
              <a:off x="838200" y="1428750"/>
              <a:ext cx="1726370" cy="923330"/>
            </a:xfrm>
            <a:prstGeom prst="rect">
              <a:avLst/>
            </a:prstGeom>
            <a:noFill/>
          </p:spPr>
          <p:txBody>
            <a:bodyPr wrap="none" rtlCol="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Generation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of </a:t>
              </a: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21" name="Straight Arrow Connector 20"/>
            <p:cNvCxnSpPr/>
            <p:nvPr/>
          </p:nvCxnSpPr>
          <p:spPr>
            <a:xfrm>
              <a:off x="1447800" y="2495550"/>
              <a:ext cx="4572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4" name="TextBox 23"/>
          <p:cNvSpPr txBox="1"/>
          <p:nvPr/>
        </p:nvSpPr>
        <p:spPr>
          <a:xfrm>
            <a:off x="3886200" y="2038350"/>
            <a:ext cx="806311" cy="369332"/>
          </a:xfrm>
          <a:prstGeom prst="rect">
            <a:avLst/>
          </a:prstGeom>
          <a:noFill/>
        </p:spPr>
        <p:txBody>
          <a:bodyPr wrap="none" rtlCol="0">
            <a:spAutoFit/>
          </a:bodyPr>
          <a:lstStyle/>
          <a:p>
            <a:r>
              <a:rPr lang="en-US" dirty="0" smtClean="0"/>
              <a:t>AWGN</a:t>
            </a:r>
            <a:endParaRPr lang="en-US" dirty="0"/>
          </a:p>
        </p:txBody>
      </p:sp>
      <p:sp>
        <p:nvSpPr>
          <p:cNvPr id="22" name="TextBox 21"/>
          <p:cNvSpPr txBox="1"/>
          <p:nvPr/>
        </p:nvSpPr>
        <p:spPr>
          <a:xfrm>
            <a:off x="4800600" y="3257550"/>
            <a:ext cx="2590800" cy="1477328"/>
          </a:xfrm>
          <a:prstGeom prst="rect">
            <a:avLst/>
          </a:prstGeom>
          <a:noFill/>
        </p:spPr>
        <p:txBody>
          <a:bodyPr wrap="square" rtlCol="0">
            <a:spAutoFit/>
          </a:bodyPr>
          <a:lstStyle/>
          <a:p>
            <a:pPr marL="342900" indent="-342900"/>
            <a:r>
              <a:rPr lang="en-US" dirty="0" smtClean="0"/>
              <a:t>8. For Original Data</a:t>
            </a:r>
          </a:p>
          <a:p>
            <a:pPr marL="342900" indent="-342900"/>
            <a:r>
              <a:rPr lang="en-US" dirty="0" smtClean="0">
                <a:sym typeface="Wingdings" pitchFamily="2" charset="2"/>
              </a:rPr>
              <a:t> (ii) RLS algorithm to estimate original data when it is corrupted by noise &amp; channel</a:t>
            </a:r>
            <a:endParaRPr lang="en-US" dirty="0"/>
          </a:p>
        </p:txBody>
      </p:sp>
      <p:sp>
        <p:nvSpPr>
          <p:cNvPr id="23" name="Rectangle 22"/>
          <p:cNvSpPr/>
          <p:nvPr/>
        </p:nvSpPr>
        <p:spPr>
          <a:xfrm>
            <a:off x="152400" y="133350"/>
            <a:ext cx="8839200" cy="646331"/>
          </a:xfrm>
          <a:prstGeom prst="rect">
            <a:avLst/>
          </a:prstGeom>
        </p:spPr>
        <p:txBody>
          <a:bodyPr wrap="square">
            <a:spAutoFit/>
          </a:bodyPr>
          <a:lstStyle/>
          <a:p>
            <a:r>
              <a:rPr lang="en-US" b="1" dirty="0" smtClean="0">
                <a:solidFill>
                  <a:srgbClr val="FF0000"/>
                </a:solidFill>
              </a:rPr>
              <a:t>8. Implementation of R.L.S algorithm to estimate the original data when it is corrupted by noise &amp; channel.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95350"/>
            <a:ext cx="8763000" cy="3276600"/>
          </a:xfrm>
        </p:spPr>
        <p:txBody>
          <a:bodyPr>
            <a:normAutofit/>
          </a:bodyPr>
          <a:lstStyle/>
          <a:p>
            <a:pPr algn="just"/>
            <a:r>
              <a:rPr lang="en-US" sz="2400" b="1" dirty="0" smtClean="0"/>
              <a:t>Recursive least squares (RLS)</a:t>
            </a:r>
            <a:r>
              <a:rPr lang="en-US" sz="2400" dirty="0" smtClean="0"/>
              <a:t> is an </a:t>
            </a:r>
            <a:r>
              <a:rPr lang="en-US" sz="2400" dirty="0" smtClean="0">
                <a:hlinkClick r:id="rId2" tooltip="Adaptive filter"/>
              </a:rPr>
              <a:t>adaptive filter</a:t>
            </a:r>
            <a:r>
              <a:rPr lang="en-US" sz="2400" dirty="0" smtClean="0"/>
              <a:t> algorithm that recursively finds the coefficients that minimize a </a:t>
            </a:r>
            <a:r>
              <a:rPr lang="en-US" sz="2400" dirty="0" smtClean="0">
                <a:hlinkClick r:id="rId3" tooltip="Weighted least squares"/>
              </a:rPr>
              <a:t>weighted linear least squares</a:t>
            </a:r>
            <a:r>
              <a:rPr lang="en-US" sz="2400" dirty="0" smtClean="0"/>
              <a:t> </a:t>
            </a:r>
            <a:r>
              <a:rPr lang="en-US" sz="2400" dirty="0" smtClean="0">
                <a:hlinkClick r:id="rId4" tooltip="Loss function"/>
              </a:rPr>
              <a:t>cost function</a:t>
            </a:r>
            <a:r>
              <a:rPr lang="en-US" sz="2400" dirty="0" smtClean="0"/>
              <a:t> relating to the input signals. </a:t>
            </a:r>
            <a:endParaRPr lang="en-US" sz="2400" dirty="0" smtClean="0"/>
          </a:p>
          <a:p>
            <a:pPr algn="just"/>
            <a:r>
              <a:rPr lang="en-US" sz="2400" dirty="0" smtClean="0"/>
              <a:t>This </a:t>
            </a:r>
            <a:r>
              <a:rPr lang="en-US" sz="2400" dirty="0" smtClean="0"/>
              <a:t>approach is in contrast to other algorithms such as the </a:t>
            </a:r>
            <a:r>
              <a:rPr lang="en-US" sz="2400" dirty="0" smtClean="0">
                <a:hlinkClick r:id="rId5" tooltip="Least mean squares"/>
              </a:rPr>
              <a:t>least mean squares</a:t>
            </a:r>
            <a:r>
              <a:rPr lang="en-US" sz="2400" dirty="0" smtClean="0"/>
              <a:t> (LMS) that aim to reduce the </a:t>
            </a:r>
            <a:r>
              <a:rPr lang="en-US" sz="2400" dirty="0" smtClean="0">
                <a:hlinkClick r:id="rId6" tooltip="Mean square error"/>
              </a:rPr>
              <a:t>mean square error</a:t>
            </a:r>
            <a:r>
              <a:rPr lang="en-US" sz="2400" dirty="0" smtClean="0"/>
              <a:t>.</a:t>
            </a:r>
          </a:p>
          <a:p>
            <a:pPr algn="just"/>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50"/>
            <a:ext cx="8229600" cy="857250"/>
          </a:xfrm>
        </p:spPr>
        <p:txBody>
          <a:bodyPr/>
          <a:lstStyle/>
          <a:p>
            <a:r>
              <a:rPr lang="en-US" dirty="0" smtClean="0"/>
              <a:t>COMMUNICATION SYSTEMS</a:t>
            </a:r>
            <a:endParaRPr lang="en-US" dirty="0"/>
          </a:p>
        </p:txBody>
      </p:sp>
      <p:sp>
        <p:nvSpPr>
          <p:cNvPr id="4" name="Rectangle 3"/>
          <p:cNvSpPr/>
          <p:nvPr/>
        </p:nvSpPr>
        <p:spPr>
          <a:xfrm>
            <a:off x="12192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TRANSMITTER SYSTEM </a:t>
            </a:r>
            <a:endParaRPr lang="en-US" dirty="0"/>
          </a:p>
        </p:txBody>
      </p:sp>
      <p:sp>
        <p:nvSpPr>
          <p:cNvPr id="6" name="Rectangle 5"/>
          <p:cNvSpPr/>
          <p:nvPr/>
        </p:nvSpPr>
        <p:spPr>
          <a:xfrm>
            <a:off x="54864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RECEVIER </a:t>
            </a:r>
          </a:p>
          <a:p>
            <a:pPr algn="ctr"/>
            <a:r>
              <a:rPr lang="en-US" dirty="0" smtClean="0"/>
              <a:t>SYSTEM </a:t>
            </a:r>
            <a:endParaRPr lang="en-US" dirty="0"/>
          </a:p>
        </p:txBody>
      </p:sp>
      <p:cxnSp>
        <p:nvCxnSpPr>
          <p:cNvPr id="8" name="Straight Connector 7"/>
          <p:cNvCxnSpPr>
            <a:stCxn id="4" idx="3"/>
            <a:endCxn id="6" idx="1"/>
          </p:cNvCxnSpPr>
          <p:nvPr/>
        </p:nvCxnSpPr>
        <p:spPr>
          <a:xfrm>
            <a:off x="3276600" y="2800350"/>
            <a:ext cx="22098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4114800" y="2343150"/>
            <a:ext cx="666208" cy="369332"/>
          </a:xfrm>
          <a:prstGeom prst="rect">
            <a:avLst/>
          </a:prstGeom>
          <a:noFill/>
        </p:spPr>
        <p:txBody>
          <a:bodyPr wrap="none" rtlCol="0">
            <a:spAutoFit/>
          </a:bodyPr>
          <a:lstStyle/>
          <a:p>
            <a:r>
              <a:rPr lang="en-US" dirty="0" smtClean="0"/>
              <a:t>DATA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229600" cy="457200"/>
          </a:xfrm>
        </p:spPr>
        <p:txBody>
          <a:bodyPr>
            <a:normAutofit fontScale="90000"/>
          </a:bodyPr>
          <a:lstStyle/>
          <a:p>
            <a:r>
              <a:rPr lang="en-US" dirty="0" smtClean="0"/>
              <a:t>COMMUNICATION SYSTEMS</a:t>
            </a:r>
            <a:endParaRPr lang="en-US" dirty="0"/>
          </a:p>
        </p:txBody>
      </p:sp>
      <p:grpSp>
        <p:nvGrpSpPr>
          <p:cNvPr id="44" name="Group 43"/>
          <p:cNvGrpSpPr/>
          <p:nvPr/>
        </p:nvGrpSpPr>
        <p:grpSpPr>
          <a:xfrm>
            <a:off x="228600" y="1809750"/>
            <a:ext cx="8610600" cy="2514600"/>
            <a:chOff x="228600" y="742950"/>
            <a:chExt cx="8610600" cy="2514600"/>
          </a:xfrm>
        </p:grpSpPr>
        <p:sp>
          <p:nvSpPr>
            <p:cNvPr id="4" name="Rectangle 3"/>
            <p:cNvSpPr/>
            <p:nvPr/>
          </p:nvSpPr>
          <p:spPr>
            <a:xfrm>
              <a:off x="228600" y="23431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Transmitter System</a:t>
              </a:r>
              <a:endParaRPr lang="en-US" sz="1400" dirty="0"/>
            </a:p>
          </p:txBody>
        </p:sp>
        <p:sp>
          <p:nvSpPr>
            <p:cNvPr id="6" name="Rectangle 5"/>
            <p:cNvSpPr/>
            <p:nvPr/>
          </p:nvSpPr>
          <p:spPr>
            <a:xfrm>
              <a:off x="6781800" y="2343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RECEVIER </a:t>
              </a:r>
            </a:p>
            <a:p>
              <a:pPr algn="ctr"/>
              <a:r>
                <a:rPr lang="en-US" sz="1600" dirty="0" smtClean="0"/>
                <a:t>SYSTEM </a:t>
              </a:r>
              <a:endParaRPr lang="en-US" sz="1600" dirty="0"/>
            </a:p>
          </p:txBody>
        </p:sp>
        <p:cxnSp>
          <p:nvCxnSpPr>
            <p:cNvPr id="8" name="Straight Connector 7"/>
            <p:cNvCxnSpPr>
              <a:stCxn id="4" idx="3"/>
            </p:cNvCxnSpPr>
            <p:nvPr/>
          </p:nvCxnSpPr>
          <p:spPr>
            <a:xfrm>
              <a:off x="1371600" y="2800350"/>
              <a:ext cx="1981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1068704" y="1724620"/>
              <a:ext cx="1293496" cy="923330"/>
            </a:xfrm>
            <a:prstGeom prst="rect">
              <a:avLst/>
            </a:prstGeom>
            <a:noFill/>
          </p:spPr>
          <p:txBody>
            <a:bodyPr wrap="none" rtlCol="0">
              <a:spAutoFit/>
            </a:bodyPr>
            <a:lstStyle/>
            <a:p>
              <a:pPr algn="ctr"/>
              <a:r>
                <a:rPr lang="en-US" dirty="0" smtClean="0"/>
                <a:t>Generation </a:t>
              </a:r>
            </a:p>
            <a:p>
              <a:pPr algn="ctr"/>
              <a:r>
                <a:rPr lang="en-US" dirty="0" smtClean="0"/>
                <a:t>of </a:t>
              </a:r>
            </a:p>
            <a:p>
              <a:pPr algn="ctr"/>
              <a:r>
                <a:rPr lang="en-US" dirty="0" smtClean="0"/>
                <a:t>DATA</a:t>
              </a:r>
              <a:endParaRPr lang="en-US" dirty="0"/>
            </a:p>
          </p:txBody>
        </p:sp>
        <p:sp>
          <p:nvSpPr>
            <p:cNvPr id="7" name="Rectangle 6"/>
            <p:cNvSpPr/>
            <p:nvPr/>
          </p:nvSpPr>
          <p:spPr>
            <a:xfrm>
              <a:off x="1981200" y="234315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endParaRPr lang="en-US" dirty="0"/>
            </a:p>
          </p:txBody>
        </p:sp>
        <p:sp>
          <p:nvSpPr>
            <p:cNvPr id="11" name="Explosion 1 10"/>
            <p:cNvSpPr/>
            <p:nvPr/>
          </p:nvSpPr>
          <p:spPr>
            <a:xfrm>
              <a:off x="2438400" y="742950"/>
              <a:ext cx="2438400" cy="1219200"/>
            </a:xfrm>
            <a:prstGeom prst="irregularSeal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Interference</a:t>
              </a:r>
              <a:endParaRPr lang="en-US" dirty="0"/>
            </a:p>
          </p:txBody>
        </p:sp>
        <p:sp>
          <p:nvSpPr>
            <p:cNvPr id="16" name="Rectangle 15"/>
            <p:cNvSpPr/>
            <p:nvPr/>
          </p:nvSpPr>
          <p:spPr>
            <a:xfrm>
              <a:off x="3657600" y="2419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a:t>
              </a:r>
              <a:endParaRPr lang="en-US" dirty="0"/>
            </a:p>
          </p:txBody>
        </p:sp>
        <p:cxnSp>
          <p:nvCxnSpPr>
            <p:cNvPr id="17" name="Straight Connector 16"/>
            <p:cNvCxnSpPr/>
            <p:nvPr/>
          </p:nvCxnSpPr>
          <p:spPr>
            <a:xfrm>
              <a:off x="3352800" y="2800350"/>
              <a:ext cx="30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stCxn id="24" idx="3"/>
              <a:endCxn id="6" idx="1"/>
            </p:cNvCxnSpPr>
            <p:nvPr/>
          </p:nvCxnSpPr>
          <p:spPr>
            <a:xfrm>
              <a:off x="6324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5257800" y="241935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Estimation </a:t>
              </a:r>
              <a:endParaRPr lang="en-US" sz="1600" dirty="0"/>
            </a:p>
          </p:txBody>
        </p:sp>
        <p:cxnSp>
          <p:nvCxnSpPr>
            <p:cNvPr id="33" name="Straight Connector 32"/>
            <p:cNvCxnSpPr>
              <a:endCxn id="24" idx="1"/>
            </p:cNvCxnSpPr>
            <p:nvPr/>
          </p:nvCxnSpPr>
          <p:spPr>
            <a:xfrm>
              <a:off x="4800600" y="2800350"/>
              <a:ext cx="45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37" name="Arc 36"/>
            <p:cNvSpPr/>
            <p:nvPr/>
          </p:nvSpPr>
          <p:spPr>
            <a:xfrm>
              <a:off x="2133600" y="1200150"/>
              <a:ext cx="5562600" cy="18288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8" name="Left-Right Arrow 37"/>
            <p:cNvSpPr/>
            <p:nvPr/>
          </p:nvSpPr>
          <p:spPr>
            <a:xfrm rot="5400000">
              <a:off x="2971800" y="2190750"/>
              <a:ext cx="7620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rot="16200000" flipH="1">
              <a:off x="7353300" y="1695450"/>
              <a:ext cx="6096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8" name="Rectangle 17"/>
          <p:cNvSpPr/>
          <p:nvPr/>
        </p:nvSpPr>
        <p:spPr>
          <a:xfrm>
            <a:off x="228600" y="742950"/>
            <a:ext cx="8458200" cy="646331"/>
          </a:xfrm>
          <a:prstGeom prst="rect">
            <a:avLst/>
          </a:prstGeom>
        </p:spPr>
        <p:txBody>
          <a:bodyPr wrap="square">
            <a:spAutoFit/>
          </a:bodyPr>
          <a:lstStyle/>
          <a:p>
            <a:pPr marL="342900" indent="-342900">
              <a:buAutoNum type="arabicPeriod"/>
            </a:pPr>
            <a:r>
              <a:rPr lang="en-US" b="1" dirty="0" smtClean="0">
                <a:solidFill>
                  <a:srgbClr val="FF0000"/>
                </a:solidFill>
              </a:rPr>
              <a:t>Generation of Random data at a given data rate (Hardware &amp; Software) – </a:t>
            </a:r>
          </a:p>
          <a:p>
            <a:pPr marL="342900" indent="-342900"/>
            <a:r>
              <a:rPr lang="en-US" b="1" dirty="0" smtClean="0">
                <a:solidFill>
                  <a:srgbClr val="FF0000"/>
                </a:solidFill>
              </a:rPr>
              <a:t>(M-Sequence).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819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GENERATION OF DATA</a:t>
            </a:r>
            <a:endParaRPr lang="en-US" dirty="0"/>
          </a:p>
        </p:txBody>
      </p:sp>
      <p:sp>
        <p:nvSpPr>
          <p:cNvPr id="5" name="Rectangle 4"/>
          <p:cNvSpPr/>
          <p:nvPr/>
        </p:nvSpPr>
        <p:spPr>
          <a:xfrm>
            <a:off x="5562600" y="81915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a:t>
            </a:r>
          </a:p>
        </p:txBody>
      </p:sp>
      <p:cxnSp>
        <p:nvCxnSpPr>
          <p:cNvPr id="6" name="Straight Connector 5"/>
          <p:cNvCxnSpPr>
            <a:stCxn id="4" idx="3"/>
            <a:endCxn id="5" idx="1"/>
          </p:cNvCxnSpPr>
          <p:nvPr/>
        </p:nvCxnSpPr>
        <p:spPr>
          <a:xfrm>
            <a:off x="3352800" y="1276350"/>
            <a:ext cx="22098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3468643" y="678418"/>
            <a:ext cx="1941557" cy="369332"/>
          </a:xfrm>
          <a:prstGeom prst="rect">
            <a:avLst/>
          </a:prstGeom>
          <a:noFill/>
        </p:spPr>
        <p:txBody>
          <a:bodyPr wrap="none" rtlCol="0">
            <a:spAutoFit/>
          </a:bodyPr>
          <a:lstStyle/>
          <a:p>
            <a:r>
              <a:rPr lang="en-US" dirty="0" smtClean="0"/>
              <a:t>Using M-Sequence</a:t>
            </a:r>
            <a:endParaRPr lang="en-US" dirty="0"/>
          </a:p>
        </p:txBody>
      </p:sp>
      <p:sp>
        <p:nvSpPr>
          <p:cNvPr id="8" name="TextBox 7"/>
          <p:cNvSpPr txBox="1"/>
          <p:nvPr/>
        </p:nvSpPr>
        <p:spPr>
          <a:xfrm>
            <a:off x="2057400" y="285750"/>
            <a:ext cx="924292" cy="369332"/>
          </a:xfrm>
          <a:prstGeom prst="rect">
            <a:avLst/>
          </a:prstGeom>
          <a:noFill/>
        </p:spPr>
        <p:txBody>
          <a:bodyPr wrap="none" rtlCol="0">
            <a:spAutoFit/>
          </a:bodyPr>
          <a:lstStyle/>
          <a:p>
            <a:r>
              <a:rPr lang="en-US" dirty="0" smtClean="0"/>
              <a:t>SYSTEM</a:t>
            </a:r>
            <a:endParaRPr lang="en-US" dirty="0"/>
          </a:p>
        </p:txBody>
      </p:sp>
      <p:pic>
        <p:nvPicPr>
          <p:cNvPr id="1026" name="Picture 2" descr="Fading basics | types of Fading in wireless communication"/>
          <p:cNvPicPr>
            <a:picLocks noChangeAspect="1" noChangeArrowheads="1"/>
          </p:cNvPicPr>
          <p:nvPr/>
        </p:nvPicPr>
        <p:blipFill>
          <a:blip r:embed="rId2"/>
          <a:srcRect/>
          <a:stretch>
            <a:fillRect/>
          </a:stretch>
        </p:blipFill>
        <p:spPr bwMode="auto">
          <a:xfrm>
            <a:off x="5105400" y="1809750"/>
            <a:ext cx="4038600" cy="2743200"/>
          </a:xfrm>
          <a:prstGeom prst="rect">
            <a:avLst/>
          </a:prstGeom>
          <a:noFill/>
        </p:spPr>
      </p:pic>
      <p:sp>
        <p:nvSpPr>
          <p:cNvPr id="9" name="TextBox 8"/>
          <p:cNvSpPr txBox="1"/>
          <p:nvPr/>
        </p:nvSpPr>
        <p:spPr>
          <a:xfrm>
            <a:off x="838200" y="2419351"/>
            <a:ext cx="4038600" cy="2585323"/>
          </a:xfrm>
          <a:prstGeom prst="rect">
            <a:avLst/>
          </a:prstGeom>
          <a:noFill/>
        </p:spPr>
        <p:txBody>
          <a:bodyPr wrap="square" rtlCol="0">
            <a:spAutoFit/>
          </a:bodyPr>
          <a:lstStyle/>
          <a:p>
            <a:pPr algn="just"/>
            <a:r>
              <a:rPr lang="en-US" b="1" dirty="0" smtClean="0"/>
              <a:t>Fading</a:t>
            </a:r>
            <a:r>
              <a:rPr lang="en-US" dirty="0" smtClean="0"/>
              <a:t> : Time variant  features leads to particular phenomenon called fading.</a:t>
            </a:r>
          </a:p>
          <a:p>
            <a:pPr algn="just"/>
            <a:endParaRPr lang="en-US" dirty="0" smtClean="0"/>
          </a:p>
          <a:p>
            <a:pPr algn="just"/>
            <a:r>
              <a:rPr lang="en-US" dirty="0" smtClean="0"/>
              <a:t> </a:t>
            </a:r>
            <a:r>
              <a:rPr lang="en-US" dirty="0" smtClean="0">
                <a:sym typeface="Wingdings" pitchFamily="2" charset="2"/>
              </a:rPr>
              <a:t> fading a deviation which effects a signal during propagation  caused by interference between 2 (or) more version of </a:t>
            </a:r>
            <a:r>
              <a:rPr lang="en-US" dirty="0" err="1" smtClean="0">
                <a:sym typeface="Wingdings" pitchFamily="2" charset="2"/>
              </a:rPr>
              <a:t>Tx</a:t>
            </a:r>
            <a:r>
              <a:rPr lang="en-US" dirty="0" smtClean="0">
                <a:sym typeface="Wingdings" pitchFamily="2" charset="2"/>
              </a:rPr>
              <a:t> signal which arrive at receiver at slight different time.</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0" y="209550"/>
            <a:ext cx="8915400" cy="493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685800" y="361950"/>
            <a:ext cx="8153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0"/>
            <a:ext cx="9144000"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304800" y="0"/>
            <a:ext cx="84582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844</Words>
  <Application>Microsoft Office PowerPoint</Application>
  <PresentationFormat>On-screen Show (16:9)</PresentationFormat>
  <Paragraphs>182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Advanced Communication Lab</vt:lpstr>
      <vt:lpstr>Slide 2</vt:lpstr>
      <vt:lpstr>COMMUNICATION SYSTEMS</vt:lpstr>
      <vt:lpstr>COMMUNICATION SYSTEMS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Communication Lab</dc:title>
  <dc:creator>P RAJESH RAI</dc:creator>
  <cp:lastModifiedBy>Windows User</cp:lastModifiedBy>
  <cp:revision>166</cp:revision>
  <dcterms:created xsi:type="dcterms:W3CDTF">2006-08-16T00:00:00Z</dcterms:created>
  <dcterms:modified xsi:type="dcterms:W3CDTF">2020-12-27T12:51:32Z</dcterms:modified>
</cp:coreProperties>
</file>