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8" r:id="rId45"/>
    <p:sldId id="257" r:id="rId46"/>
    <p:sldId id="309" r:id="rId47"/>
    <p:sldId id="310" r:id="rId48"/>
    <p:sldId id="311" r:id="rId49"/>
    <p:sldId id="312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154-596F-4554-9B14-C8CB1F25230D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9AF2-63D6-4919-A5DC-28DFF37EC10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08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154-596F-4554-9B14-C8CB1F25230D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9AF2-63D6-4919-A5DC-28DFF37EC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06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154-596F-4554-9B14-C8CB1F25230D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9AF2-63D6-4919-A5DC-28DFF37EC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154-596F-4554-9B14-C8CB1F25230D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9AF2-63D6-4919-A5DC-28DFF37EC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4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154-596F-4554-9B14-C8CB1F25230D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9AF2-63D6-4919-A5DC-28DFF37EC10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52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154-596F-4554-9B14-C8CB1F25230D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9AF2-63D6-4919-A5DC-28DFF37EC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6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154-596F-4554-9B14-C8CB1F25230D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9AF2-63D6-4919-A5DC-28DFF37EC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154-596F-4554-9B14-C8CB1F25230D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9AF2-63D6-4919-A5DC-28DFF37EC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9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154-596F-4554-9B14-C8CB1F25230D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9AF2-63D6-4919-A5DC-28DFF37EC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4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5E05154-596F-4554-9B14-C8CB1F25230D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099AF2-63D6-4919-A5DC-28DFF37EC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7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154-596F-4554-9B14-C8CB1F25230D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99AF2-63D6-4919-A5DC-28DFF37EC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6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5E05154-596F-4554-9B14-C8CB1F25230D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4099AF2-63D6-4919-A5DC-28DFF37EC10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43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Unit III</a:t>
            </a:r>
            <a:br>
              <a:rPr lang="en-US" dirty="0" smtClean="0"/>
            </a:br>
            <a:r>
              <a:rPr lang="en-US" dirty="0" smtClean="0"/>
              <a:t>Time Series Analysis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3490" y="4350184"/>
            <a:ext cx="9144000" cy="1655762"/>
          </a:xfrm>
        </p:spPr>
        <p:txBody>
          <a:bodyPr/>
          <a:lstStyle/>
          <a:p>
            <a:r>
              <a:rPr lang="en-US" dirty="0" smtClean="0"/>
              <a:t>					P.RAJESH</a:t>
            </a:r>
          </a:p>
          <a:p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dirty="0" err="1" smtClean="0"/>
              <a:t>Dept</a:t>
            </a:r>
            <a:r>
              <a:rPr lang="en-US" dirty="0" smtClean="0"/>
              <a:t> of ECE</a:t>
            </a:r>
          </a:p>
          <a:p>
            <a:r>
              <a:rPr lang="en-US" dirty="0"/>
              <a:t>	</a:t>
            </a:r>
            <a:r>
              <a:rPr lang="en-US" dirty="0" smtClean="0"/>
              <a:t>				JNTUACEA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82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20" y="382694"/>
            <a:ext cx="10058400" cy="4023360"/>
          </a:xfrm>
        </p:spPr>
        <p:txBody>
          <a:bodyPr>
            <a:noAutofit/>
          </a:bodyPr>
          <a:lstStyle/>
          <a:p>
            <a:r>
              <a:rPr lang="en-US" sz="3600" b="1" dirty="0"/>
              <a:t>Time Series Model</a:t>
            </a:r>
          </a:p>
          <a:p>
            <a:r>
              <a:rPr lang="en-US" sz="3200" dirty="0"/>
              <a:t>• Addition Model:</a:t>
            </a:r>
          </a:p>
          <a:p>
            <a:r>
              <a:rPr lang="en-US" sz="3200" dirty="0"/>
              <a:t>Y = T + S + C + I</a:t>
            </a:r>
          </a:p>
          <a:p>
            <a:r>
              <a:rPr lang="en-US" sz="3200" dirty="0"/>
              <a:t>Where:- Y = Original Data</a:t>
            </a:r>
          </a:p>
          <a:p>
            <a:r>
              <a:rPr lang="en-US" sz="3200" dirty="0"/>
              <a:t>T = Trend </a:t>
            </a:r>
            <a:r>
              <a:rPr lang="en-US" sz="3200" dirty="0" smtClean="0"/>
              <a:t>Value		S </a:t>
            </a:r>
            <a:r>
              <a:rPr lang="en-US" sz="3200" dirty="0"/>
              <a:t>= Seasonal Fluctuation</a:t>
            </a:r>
          </a:p>
          <a:p>
            <a:r>
              <a:rPr lang="en-US" sz="3200" dirty="0"/>
              <a:t>C = Cyclical </a:t>
            </a:r>
            <a:r>
              <a:rPr lang="en-US" sz="3200" dirty="0" smtClean="0"/>
              <a:t>Fluctuation	I </a:t>
            </a:r>
            <a:r>
              <a:rPr lang="en-US" sz="3200" dirty="0"/>
              <a:t>= </a:t>
            </a:r>
            <a:r>
              <a:rPr lang="en-US" sz="3200" dirty="0" smtClean="0"/>
              <a:t>Irregular Fluctuation</a:t>
            </a:r>
            <a:endParaRPr lang="en-US" sz="3200" dirty="0"/>
          </a:p>
          <a:p>
            <a:r>
              <a:rPr lang="en-US" sz="3200" dirty="0"/>
              <a:t>• Multiplication Model:</a:t>
            </a:r>
          </a:p>
          <a:p>
            <a:r>
              <a:rPr lang="en-US" sz="3200" dirty="0"/>
              <a:t>Y = T x S x C x </a:t>
            </a:r>
            <a:r>
              <a:rPr lang="en-US" sz="3200" dirty="0" smtClean="0"/>
              <a:t>I       or</a:t>
            </a:r>
            <a:endParaRPr lang="en-US" sz="3200" dirty="0"/>
          </a:p>
          <a:p>
            <a:r>
              <a:rPr lang="en-US" sz="3200" dirty="0"/>
              <a:t>Y = TSCI</a:t>
            </a:r>
          </a:p>
        </p:txBody>
      </p:sp>
    </p:spTree>
    <p:extLst>
      <p:ext uri="{BB962C8B-B14F-4D97-AF65-F5344CB8AC3E}">
        <p14:creationId xmlns:p14="http://schemas.microsoft.com/office/powerpoint/2010/main" val="315618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006" y="307880"/>
            <a:ext cx="11260975" cy="4023360"/>
          </a:xfrm>
        </p:spPr>
        <p:txBody>
          <a:bodyPr>
            <a:noAutofit/>
          </a:bodyPr>
          <a:lstStyle/>
          <a:p>
            <a:r>
              <a:rPr lang="en-US" sz="4000" b="1" dirty="0"/>
              <a:t>Measurement of Secular trend:</a:t>
            </a:r>
            <a:r>
              <a:rPr lang="en-US" sz="4000" dirty="0"/>
              <a:t>-</a:t>
            </a:r>
          </a:p>
          <a:p>
            <a:r>
              <a:rPr lang="en-US" sz="4000" dirty="0"/>
              <a:t>• The following methods are used for calculation</a:t>
            </a:r>
          </a:p>
          <a:p>
            <a:r>
              <a:rPr lang="en-US" sz="4000" dirty="0"/>
              <a:t>of trend:</a:t>
            </a:r>
          </a:p>
          <a:p>
            <a:r>
              <a:rPr lang="en-US" sz="4000" dirty="0"/>
              <a:t> Free Hand Curve Method:</a:t>
            </a:r>
          </a:p>
          <a:p>
            <a:r>
              <a:rPr lang="en-US" sz="4000" dirty="0"/>
              <a:t> Semi – Average Method:</a:t>
            </a:r>
          </a:p>
          <a:p>
            <a:r>
              <a:rPr lang="en-US" sz="4000" dirty="0"/>
              <a:t> Moving Average Method:</a:t>
            </a:r>
          </a:p>
          <a:p>
            <a:r>
              <a:rPr lang="en-US" sz="4000" dirty="0"/>
              <a:t> Least Square Method:</a:t>
            </a:r>
          </a:p>
        </p:txBody>
      </p:sp>
    </p:spTree>
    <p:extLst>
      <p:ext uri="{BB962C8B-B14F-4D97-AF65-F5344CB8AC3E}">
        <p14:creationId xmlns:p14="http://schemas.microsoft.com/office/powerpoint/2010/main" val="38442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20" y="222674"/>
            <a:ext cx="10058400" cy="4023360"/>
          </a:xfrm>
        </p:spPr>
        <p:txBody>
          <a:bodyPr>
            <a:noAutofit/>
          </a:bodyPr>
          <a:lstStyle/>
          <a:p>
            <a:r>
              <a:rPr lang="en-US" sz="3200" b="1" dirty="0"/>
              <a:t>Free hand Curve Method:-</a:t>
            </a:r>
          </a:p>
          <a:p>
            <a:r>
              <a:rPr lang="en-US" sz="2400" dirty="0"/>
              <a:t>• In this method the data is denoted on graph paper. </a:t>
            </a:r>
            <a:r>
              <a:rPr lang="en-US" sz="2400" dirty="0" smtClean="0"/>
              <a:t>We take </a:t>
            </a:r>
            <a:r>
              <a:rPr lang="en-US" sz="2400" dirty="0"/>
              <a:t>“Time” on ‘x’ axis and “Data” on the ‘y’ axis. </a:t>
            </a:r>
            <a:r>
              <a:rPr lang="en-US" sz="2400" dirty="0" smtClean="0"/>
              <a:t>On graph </a:t>
            </a:r>
            <a:r>
              <a:rPr lang="en-US" sz="2400" dirty="0"/>
              <a:t>there will be a point for every point of time. </a:t>
            </a:r>
            <a:r>
              <a:rPr lang="en-US" sz="2400" dirty="0" smtClean="0"/>
              <a:t>We make </a:t>
            </a:r>
            <a:r>
              <a:rPr lang="en-US" sz="2400" dirty="0"/>
              <a:t>a smooth hand curve with the help of this </a:t>
            </a:r>
            <a:r>
              <a:rPr lang="en-US" sz="2400" dirty="0" smtClean="0"/>
              <a:t>plotted points</a:t>
            </a:r>
            <a:r>
              <a:rPr lang="en-US" sz="2400" dirty="0"/>
              <a:t>.</a:t>
            </a:r>
          </a:p>
          <a:p>
            <a:r>
              <a:rPr lang="en-US" sz="2400" dirty="0"/>
              <a:t>Example:</a:t>
            </a:r>
          </a:p>
          <a:p>
            <a:r>
              <a:rPr lang="en-US" sz="2400" dirty="0"/>
              <a:t>Draw a free hand curve on the basis of </a:t>
            </a:r>
            <a:r>
              <a:rPr lang="en-US" sz="2400" dirty="0" smtClean="0"/>
              <a:t>the following </a:t>
            </a:r>
            <a:r>
              <a:rPr lang="en-US" sz="2400" dirty="0"/>
              <a:t>data</a:t>
            </a:r>
            <a:r>
              <a:rPr lang="en-US" sz="2400" dirty="0" smtClean="0"/>
              <a:t>: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35" y="3455150"/>
            <a:ext cx="11140874" cy="178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0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3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sz="3600" b="1" dirty="0"/>
              <a:t>Semi – Average Method:-</a:t>
            </a:r>
          </a:p>
          <a:p>
            <a:r>
              <a:rPr lang="en-US" sz="3600" dirty="0"/>
              <a:t>• In this method the given data are divided in </a:t>
            </a:r>
            <a:r>
              <a:rPr lang="en-US" sz="3600" dirty="0" smtClean="0"/>
              <a:t>two parts</a:t>
            </a:r>
            <a:r>
              <a:rPr lang="en-US" sz="3600" dirty="0"/>
              <a:t>, preferable with the equal number of years.</a:t>
            </a:r>
          </a:p>
          <a:p>
            <a:r>
              <a:rPr lang="en-US" sz="3600" dirty="0"/>
              <a:t>• For example, if we are given data from 1991 </a:t>
            </a:r>
            <a:r>
              <a:rPr lang="en-US" sz="3600" dirty="0" smtClean="0"/>
              <a:t>to 2008</a:t>
            </a:r>
            <a:r>
              <a:rPr lang="en-US" sz="3600" dirty="0"/>
              <a:t>, i.e., over a period of 18 years, the two equal </a:t>
            </a:r>
            <a:r>
              <a:rPr lang="en-US" sz="3600" dirty="0" smtClean="0"/>
              <a:t>parts will </a:t>
            </a:r>
            <a:r>
              <a:rPr lang="en-US" sz="3600" dirty="0"/>
              <a:t>be first nine years, i.e.,1991 to 1999 and from </a:t>
            </a:r>
            <a:r>
              <a:rPr lang="en-US" sz="3600" dirty="0" smtClean="0"/>
              <a:t>2000 to </a:t>
            </a:r>
            <a:r>
              <a:rPr lang="en-US" sz="3600" dirty="0"/>
              <a:t>2008. </a:t>
            </a:r>
            <a:endParaRPr lang="en-US" sz="3600" dirty="0" smtClean="0"/>
          </a:p>
          <a:p>
            <a:r>
              <a:rPr lang="en-US" sz="3600" dirty="0" smtClean="0"/>
              <a:t>In </a:t>
            </a:r>
            <a:r>
              <a:rPr lang="en-US" sz="3600" dirty="0"/>
              <a:t>case of odd number of </a:t>
            </a:r>
            <a:r>
              <a:rPr lang="en-US" sz="3600" dirty="0" smtClean="0"/>
              <a:t>years like</a:t>
            </a:r>
            <a:r>
              <a:rPr lang="en-US" sz="3600" dirty="0"/>
              <a:t>, 9, 13, 17, etc.., two equal parts can be made </a:t>
            </a:r>
            <a:r>
              <a:rPr lang="en-US" sz="3600" dirty="0" smtClean="0"/>
              <a:t>simply by </a:t>
            </a:r>
            <a:r>
              <a:rPr lang="en-US" sz="3600" dirty="0"/>
              <a:t>ignoring the middle year. </a:t>
            </a:r>
            <a:endParaRPr lang="en-US" sz="3600" dirty="0" smtClean="0"/>
          </a:p>
          <a:p>
            <a:r>
              <a:rPr lang="en-US" sz="3600" dirty="0" smtClean="0"/>
              <a:t>For </a:t>
            </a:r>
            <a:r>
              <a:rPr lang="en-US" sz="3600" dirty="0"/>
              <a:t>example, if data </a:t>
            </a:r>
            <a:r>
              <a:rPr lang="en-US" sz="3600" dirty="0" smtClean="0"/>
              <a:t>are given </a:t>
            </a:r>
            <a:r>
              <a:rPr lang="en-US" sz="3600" dirty="0"/>
              <a:t>for 19 years from 1990 to 2007 the two </a:t>
            </a:r>
            <a:r>
              <a:rPr lang="en-US" sz="3600" dirty="0" smtClean="0"/>
              <a:t>equal parts </a:t>
            </a:r>
            <a:r>
              <a:rPr lang="en-US" sz="3600" dirty="0"/>
              <a:t>would be from 1990 to 1998 and from 2000 </a:t>
            </a:r>
            <a:r>
              <a:rPr lang="en-US" sz="3600" dirty="0" smtClean="0"/>
              <a:t>to 2008 </a:t>
            </a:r>
            <a:r>
              <a:rPr lang="en-US" sz="3600" dirty="0"/>
              <a:t>- the middle year 1999 will be ignored</a:t>
            </a:r>
          </a:p>
        </p:txBody>
      </p:sp>
    </p:spTree>
    <p:extLst>
      <p:ext uri="{BB962C8B-B14F-4D97-AF65-F5344CB8AC3E}">
        <p14:creationId xmlns:p14="http://schemas.microsoft.com/office/powerpoint/2010/main" val="150198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" y="0"/>
            <a:ext cx="11341331" cy="4023360"/>
          </a:xfrm>
        </p:spPr>
        <p:txBody>
          <a:bodyPr>
            <a:normAutofit/>
          </a:bodyPr>
          <a:lstStyle/>
          <a:p>
            <a:r>
              <a:rPr lang="en-US" sz="2400" dirty="0"/>
              <a:t>• Example:</a:t>
            </a:r>
          </a:p>
          <a:p>
            <a:r>
              <a:rPr lang="en-US" sz="2400" dirty="0"/>
              <a:t>Find the trend line from the</a:t>
            </a:r>
          </a:p>
          <a:p>
            <a:r>
              <a:rPr lang="en-US" sz="2400" dirty="0"/>
              <a:t>following data by Semi – Average Method</a:t>
            </a:r>
            <a:r>
              <a:rPr lang="en-US" sz="2400" dirty="0" smtClean="0"/>
              <a:t>:-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386479"/>
            <a:ext cx="11341330" cy="496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2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9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7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3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142"/>
            <a:ext cx="12192000" cy="675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6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276" y="13851"/>
            <a:ext cx="12203275" cy="684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8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2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2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7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5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15" y="18992"/>
            <a:ext cx="12163885" cy="672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3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2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5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696"/>
            <a:ext cx="12192000" cy="688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0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0"/>
            <a:ext cx="12067309" cy="6511636"/>
          </a:xfrm>
        </p:spPr>
        <p:txBody>
          <a:bodyPr>
            <a:noAutofit/>
          </a:bodyPr>
          <a:lstStyle/>
          <a:p>
            <a:r>
              <a:rPr lang="en-US" sz="2400" b="1" dirty="0"/>
              <a:t>Introduction:</a:t>
            </a:r>
          </a:p>
          <a:p>
            <a:r>
              <a:rPr lang="en-US" sz="2400" dirty="0"/>
              <a:t>We know that planning about future is very necessary for </a:t>
            </a:r>
            <a:r>
              <a:rPr lang="en-US" sz="2400" dirty="0" smtClean="0"/>
              <a:t>the every </a:t>
            </a:r>
            <a:r>
              <a:rPr lang="en-US" sz="2400" dirty="0"/>
              <a:t>business firm, every govt. institute, every individual and </a:t>
            </a:r>
            <a:r>
              <a:rPr lang="en-US" sz="2400" dirty="0" smtClean="0"/>
              <a:t>for every </a:t>
            </a:r>
            <a:r>
              <a:rPr lang="en-US" sz="2400" dirty="0"/>
              <a:t>country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Every family is also doing planning for his </a:t>
            </a:r>
            <a:r>
              <a:rPr lang="en-US" sz="2400" dirty="0" smtClean="0"/>
              <a:t>income expenditure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As </a:t>
            </a:r>
            <a:r>
              <a:rPr lang="en-US" sz="2400" dirty="0"/>
              <a:t>like every business is doing planning </a:t>
            </a:r>
            <a:r>
              <a:rPr lang="en-US" sz="2400" dirty="0" smtClean="0"/>
              <a:t>for possibilities </a:t>
            </a:r>
            <a:r>
              <a:rPr lang="en-US" sz="2400" dirty="0"/>
              <a:t>of its financial resources &amp; sales and for </a:t>
            </a:r>
            <a:r>
              <a:rPr lang="en-US" sz="2400" dirty="0" smtClean="0"/>
              <a:t>maximization its </a:t>
            </a:r>
            <a:r>
              <a:rPr lang="en-US" sz="2400" dirty="0"/>
              <a:t>profit.</a:t>
            </a:r>
          </a:p>
          <a:p>
            <a:r>
              <a:rPr lang="en-US" sz="2400" b="1" dirty="0"/>
              <a:t>Definition: </a:t>
            </a:r>
            <a:r>
              <a:rPr lang="en-US" sz="2400" dirty="0"/>
              <a:t>“A time series is a set of observation taken </a:t>
            </a:r>
            <a:r>
              <a:rPr lang="en-US" sz="2400" dirty="0" smtClean="0"/>
              <a:t>at specified </a:t>
            </a:r>
            <a:r>
              <a:rPr lang="en-US" sz="2400" dirty="0"/>
              <a:t>times, usually at equal intervals”.</a:t>
            </a:r>
          </a:p>
          <a:p>
            <a:r>
              <a:rPr lang="en-US" sz="2400" dirty="0"/>
              <a:t>“A time series may be defined as a collection of reading belonging </a:t>
            </a:r>
            <a:r>
              <a:rPr lang="en-US" sz="2400" dirty="0" smtClean="0"/>
              <a:t>to different </a:t>
            </a:r>
            <a:r>
              <a:rPr lang="en-US" sz="2400" dirty="0"/>
              <a:t>time periods of some economic or composite variables</a:t>
            </a:r>
            <a:r>
              <a:rPr lang="en-US" sz="2400" dirty="0" smtClean="0"/>
              <a:t>”.																		–</a:t>
            </a:r>
            <a:r>
              <a:rPr lang="en-US" sz="2400" dirty="0" err="1" smtClean="0"/>
              <a:t>Ya</a:t>
            </a:r>
            <a:r>
              <a:rPr lang="en-US" sz="2400" dirty="0" smtClean="0"/>
              <a:t>-</a:t>
            </a:r>
            <a:r>
              <a:rPr lang="en-US" sz="2400" dirty="0" err="1" smtClean="0"/>
              <a:t>Lun</a:t>
            </a:r>
            <a:r>
              <a:rPr lang="en-US" sz="2400" dirty="0" smtClean="0"/>
              <a:t>-Chau</a:t>
            </a:r>
          </a:p>
          <a:p>
            <a:r>
              <a:rPr lang="en-US" sz="2400" dirty="0" smtClean="0"/>
              <a:t> </a:t>
            </a:r>
            <a:r>
              <a:rPr lang="en-US" sz="2400" dirty="0"/>
              <a:t>Time series establish relation between “cause” &amp; “Effects”.</a:t>
            </a:r>
          </a:p>
          <a:p>
            <a:r>
              <a:rPr lang="en-US" sz="2400" dirty="0"/>
              <a:t> One variable is “Time” which is independent variable &amp; and </a:t>
            </a:r>
            <a:r>
              <a:rPr lang="en-US" sz="2400" dirty="0" smtClean="0"/>
              <a:t>the second </a:t>
            </a:r>
            <a:r>
              <a:rPr lang="en-US" sz="2400" dirty="0"/>
              <a:t>is “Data” which is the dependent variable.</a:t>
            </a:r>
          </a:p>
        </p:txBody>
      </p:sp>
    </p:spTree>
    <p:extLst>
      <p:ext uri="{BB962C8B-B14F-4D97-AF65-F5344CB8AC3E}">
        <p14:creationId xmlns:p14="http://schemas.microsoft.com/office/powerpoint/2010/main" val="43949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696"/>
            <a:ext cx="12192000" cy="688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4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5" y="0"/>
            <a:ext cx="12180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2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6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696"/>
            <a:ext cx="12192000" cy="688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5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22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3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6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2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8580"/>
            <a:ext cx="10058400" cy="93726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983" y="1005840"/>
            <a:ext cx="11970326" cy="4023360"/>
          </a:xfrm>
        </p:spPr>
        <p:txBody>
          <a:bodyPr/>
          <a:lstStyle/>
          <a:p>
            <a:r>
              <a:rPr lang="en-US" dirty="0"/>
              <a:t>From example 1 it is clear that the sale of milk packets is </a:t>
            </a:r>
            <a:r>
              <a:rPr lang="en-US" dirty="0" smtClean="0"/>
              <a:t>decrease from </a:t>
            </a:r>
            <a:r>
              <a:rPr lang="en-US" dirty="0"/>
              <a:t>Monday to Friday then again its start to increase.</a:t>
            </a:r>
          </a:p>
          <a:p>
            <a:r>
              <a:rPr lang="en-US" dirty="0"/>
              <a:t>• Same thing in example 2 the population is continuously increase.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33600"/>
            <a:ext cx="9464040" cy="362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6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5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3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6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2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create time series graph in Power BI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09" y="1667704"/>
            <a:ext cx="10213571" cy="408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5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Power BI Time Series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6" y="55418"/>
            <a:ext cx="12147264" cy="647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7541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124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147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74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006" y="875915"/>
            <a:ext cx="11399521" cy="4023360"/>
          </a:xfrm>
        </p:spPr>
        <p:txBody>
          <a:bodyPr>
            <a:noAutofit/>
          </a:bodyPr>
          <a:lstStyle/>
          <a:p>
            <a:r>
              <a:rPr lang="en-US" sz="2800" b="1" dirty="0"/>
              <a:t>Importance of Time Series Analysis:-</a:t>
            </a:r>
          </a:p>
          <a:p>
            <a:r>
              <a:rPr lang="en-US" dirty="0"/>
              <a:t>As the basis of Time series Analysis businessman </a:t>
            </a:r>
            <a:r>
              <a:rPr lang="en-US" dirty="0" smtClean="0"/>
              <a:t>can predict </a:t>
            </a:r>
            <a:r>
              <a:rPr lang="en-US" dirty="0"/>
              <a:t>about the changes in economy. </a:t>
            </a:r>
            <a:endParaRPr lang="en-US" dirty="0" smtClean="0"/>
          </a:p>
          <a:p>
            <a:r>
              <a:rPr lang="en-US" dirty="0" smtClean="0"/>
              <a:t>There are following </a:t>
            </a:r>
            <a:r>
              <a:rPr lang="en-US" dirty="0"/>
              <a:t>points which clear about the its importance:</a:t>
            </a:r>
          </a:p>
          <a:p>
            <a:r>
              <a:rPr lang="en-US" sz="1800" b="1" dirty="0"/>
              <a:t>1. Profit of experience.</a:t>
            </a:r>
          </a:p>
          <a:p>
            <a:r>
              <a:rPr lang="en-US" sz="1800" b="1" dirty="0"/>
              <a:t>2. Safety from future</a:t>
            </a:r>
          </a:p>
          <a:p>
            <a:r>
              <a:rPr lang="en-US" sz="1800" b="1" dirty="0"/>
              <a:t>3. Utility Studies</a:t>
            </a:r>
          </a:p>
          <a:p>
            <a:r>
              <a:rPr lang="en-US" sz="1800" b="1" dirty="0"/>
              <a:t>4. Sales Forecasting </a:t>
            </a:r>
            <a:r>
              <a:rPr lang="en-US" sz="1800" b="1" dirty="0" smtClean="0"/>
              <a:t>			5</a:t>
            </a:r>
            <a:r>
              <a:rPr lang="en-US" sz="1800" b="1" dirty="0"/>
              <a:t>. Budgetary Analysis</a:t>
            </a:r>
          </a:p>
          <a:p>
            <a:r>
              <a:rPr lang="en-US" sz="1800" b="1" dirty="0"/>
              <a:t>6. Stock Market Analysis </a:t>
            </a:r>
            <a:r>
              <a:rPr lang="en-US" sz="1800" b="1" dirty="0" smtClean="0"/>
              <a:t>			7</a:t>
            </a:r>
            <a:r>
              <a:rPr lang="en-US" sz="1800" b="1" dirty="0"/>
              <a:t>. Yield Projections</a:t>
            </a:r>
          </a:p>
          <a:p>
            <a:r>
              <a:rPr lang="en-US" sz="1800" b="1" dirty="0"/>
              <a:t>8. Process and Quality </a:t>
            </a:r>
            <a:r>
              <a:rPr lang="en-US" sz="1800" b="1" dirty="0" smtClean="0"/>
              <a:t>Control		9</a:t>
            </a:r>
            <a:r>
              <a:rPr lang="en-US" sz="1800" b="1" dirty="0"/>
              <a:t>. Inventory Studies</a:t>
            </a:r>
          </a:p>
          <a:p>
            <a:r>
              <a:rPr lang="en-US" sz="1800" b="1" dirty="0"/>
              <a:t>10. Economic </a:t>
            </a:r>
            <a:r>
              <a:rPr lang="en-US" sz="1800" b="1" dirty="0" smtClean="0"/>
              <a:t>Forecasting			11</a:t>
            </a:r>
            <a:r>
              <a:rPr lang="en-US" sz="1800" b="1" dirty="0"/>
              <a:t>. Risk Analysis &amp; Evaluation of changes.</a:t>
            </a:r>
          </a:p>
          <a:p>
            <a:r>
              <a:rPr lang="en-US" sz="1800" b="1" dirty="0"/>
              <a:t>12. Census Analysis</a:t>
            </a:r>
          </a:p>
        </p:txBody>
      </p:sp>
    </p:spTree>
    <p:extLst>
      <p:ext uri="{BB962C8B-B14F-4D97-AF65-F5344CB8AC3E}">
        <p14:creationId xmlns:p14="http://schemas.microsoft.com/office/powerpoint/2010/main" val="63014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444" y="155479"/>
            <a:ext cx="11759738" cy="6120630"/>
          </a:xfrm>
        </p:spPr>
        <p:txBody>
          <a:bodyPr>
            <a:normAutofit/>
          </a:bodyPr>
          <a:lstStyle/>
          <a:p>
            <a:r>
              <a:rPr lang="en-US" sz="3600" b="1" dirty="0"/>
              <a:t>Components of Time Series:-</a:t>
            </a:r>
          </a:p>
          <a:p>
            <a:r>
              <a:rPr lang="en-US" sz="3200" dirty="0"/>
              <a:t>The change which are being in time series, They </a:t>
            </a:r>
            <a:r>
              <a:rPr lang="en-US" sz="3200" dirty="0" smtClean="0"/>
              <a:t>are effected </a:t>
            </a:r>
            <a:r>
              <a:rPr lang="en-US" sz="3200" dirty="0"/>
              <a:t>by Economic, Social, Natural, Industrial </a:t>
            </a:r>
            <a:r>
              <a:rPr lang="en-US" sz="3200" dirty="0" smtClean="0"/>
              <a:t>&amp; Political </a:t>
            </a:r>
            <a:r>
              <a:rPr lang="en-US" sz="3200" dirty="0"/>
              <a:t>Reasons. These reasons are called </a:t>
            </a:r>
            <a:r>
              <a:rPr lang="en-US" sz="3200" dirty="0" smtClean="0"/>
              <a:t>components of </a:t>
            </a:r>
            <a:r>
              <a:rPr lang="en-US" sz="3200" dirty="0"/>
              <a:t>Time Series</a:t>
            </a:r>
            <a:r>
              <a:rPr lang="en-US" sz="3200" dirty="0" smtClean="0"/>
              <a:t>.</a:t>
            </a:r>
          </a:p>
          <a:p>
            <a:endParaRPr lang="en-US" sz="3200" dirty="0"/>
          </a:p>
          <a:p>
            <a:r>
              <a:rPr lang="en-US" sz="3200" dirty="0"/>
              <a:t> Secular trend :-</a:t>
            </a:r>
          </a:p>
          <a:p>
            <a:r>
              <a:rPr lang="en-US" sz="3200" dirty="0"/>
              <a:t> Seasonal variation :-</a:t>
            </a:r>
          </a:p>
          <a:p>
            <a:r>
              <a:rPr lang="en-US" sz="3200" dirty="0"/>
              <a:t> Cyclical variation :-</a:t>
            </a:r>
          </a:p>
          <a:p>
            <a:r>
              <a:rPr lang="en-US" sz="3200" dirty="0"/>
              <a:t> Irregular variation :</a:t>
            </a:r>
          </a:p>
        </p:txBody>
      </p:sp>
    </p:spTree>
    <p:extLst>
      <p:ext uri="{BB962C8B-B14F-4D97-AF65-F5344CB8AC3E}">
        <p14:creationId xmlns:p14="http://schemas.microsoft.com/office/powerpoint/2010/main" val="25927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561" y="169334"/>
            <a:ext cx="11749347" cy="4023360"/>
          </a:xfrm>
        </p:spPr>
        <p:txBody>
          <a:bodyPr>
            <a:noAutofit/>
          </a:bodyPr>
          <a:lstStyle/>
          <a:p>
            <a:r>
              <a:rPr lang="en-US" sz="3200" b="1" dirty="0"/>
              <a:t>Secular trend:</a:t>
            </a:r>
          </a:p>
          <a:p>
            <a:r>
              <a:rPr lang="en-US" sz="2400" dirty="0"/>
              <a:t>The increase or decrease in the movements </a:t>
            </a:r>
            <a:r>
              <a:rPr lang="en-US" sz="2400" dirty="0" smtClean="0"/>
              <a:t>of a </a:t>
            </a:r>
            <a:r>
              <a:rPr lang="en-US" sz="2400" dirty="0"/>
              <a:t>time series is called Secular trend.</a:t>
            </a:r>
          </a:p>
          <a:p>
            <a:r>
              <a:rPr lang="en-US" sz="2400" dirty="0"/>
              <a:t>A time series data may show upward trend or downward </a:t>
            </a:r>
            <a:r>
              <a:rPr lang="en-US" sz="2400" dirty="0" smtClean="0"/>
              <a:t>trend for </a:t>
            </a:r>
            <a:r>
              <a:rPr lang="en-US" sz="2400" dirty="0"/>
              <a:t>a period of years and this may be due to factors like:</a:t>
            </a:r>
          </a:p>
          <a:p>
            <a:pPr lvl="1"/>
            <a:r>
              <a:rPr lang="en-US" sz="2800" dirty="0"/>
              <a:t> </a:t>
            </a:r>
            <a:r>
              <a:rPr lang="en-US" sz="2800" dirty="0" smtClean="0"/>
              <a:t>increase </a:t>
            </a:r>
            <a:r>
              <a:rPr lang="en-US" sz="2800" dirty="0"/>
              <a:t>in population</a:t>
            </a:r>
            <a:r>
              <a:rPr lang="en-US" sz="2800" dirty="0" smtClean="0"/>
              <a:t>, </a:t>
            </a:r>
          </a:p>
          <a:p>
            <a:pPr lvl="1"/>
            <a:r>
              <a:rPr lang="en-US" sz="2800" dirty="0" smtClean="0"/>
              <a:t></a:t>
            </a:r>
            <a:r>
              <a:rPr lang="en-US" sz="2800" dirty="0"/>
              <a:t>change in technological progress ,</a:t>
            </a:r>
          </a:p>
          <a:p>
            <a:pPr lvl="1"/>
            <a:r>
              <a:rPr lang="en-US" sz="2800" dirty="0"/>
              <a:t>large scale shift in consumers demands,</a:t>
            </a:r>
          </a:p>
          <a:p>
            <a:r>
              <a:rPr lang="en-US" sz="2400" dirty="0"/>
              <a:t>For example,</a:t>
            </a:r>
          </a:p>
          <a:p>
            <a:r>
              <a:rPr lang="en-US" sz="2400" dirty="0"/>
              <a:t>• population increases over a period of </a:t>
            </a:r>
            <a:r>
              <a:rPr lang="en-US" sz="2400" dirty="0" err="1"/>
              <a:t>time,price</a:t>
            </a:r>
            <a:r>
              <a:rPr lang="en-US" sz="2400" dirty="0"/>
              <a:t> increases </a:t>
            </a:r>
            <a:r>
              <a:rPr lang="en-US" sz="2400" dirty="0" smtClean="0"/>
              <a:t>over a </a:t>
            </a:r>
            <a:r>
              <a:rPr lang="en-US" sz="2400" dirty="0"/>
              <a:t>period of </a:t>
            </a:r>
            <a:r>
              <a:rPr lang="en-US" sz="2400" dirty="0" err="1"/>
              <a:t>years,production</a:t>
            </a:r>
            <a:r>
              <a:rPr lang="en-US" sz="2400" dirty="0"/>
              <a:t> of goods on the capital market </a:t>
            </a:r>
            <a:r>
              <a:rPr lang="en-US" sz="2400" dirty="0" smtClean="0"/>
              <a:t>of the </a:t>
            </a:r>
            <a:r>
              <a:rPr lang="en-US" sz="2400" dirty="0"/>
              <a:t>country increases over a period of </a:t>
            </a:r>
            <a:r>
              <a:rPr lang="en-US" sz="2400" dirty="0" err="1"/>
              <a:t>years.These</a:t>
            </a:r>
            <a:r>
              <a:rPr lang="en-US" sz="2400" dirty="0"/>
              <a:t> are </a:t>
            </a:r>
            <a:r>
              <a:rPr lang="en-US" sz="2400" dirty="0" smtClean="0"/>
              <a:t>the examples </a:t>
            </a:r>
            <a:r>
              <a:rPr lang="en-US" sz="2400" dirty="0"/>
              <a:t>of upward trend.</a:t>
            </a:r>
          </a:p>
          <a:p>
            <a:r>
              <a:rPr lang="en-US" sz="2400" dirty="0"/>
              <a:t>• The sales of a commodity may decrease over a period of </a:t>
            </a:r>
            <a:r>
              <a:rPr lang="en-US" sz="2400" dirty="0" smtClean="0"/>
              <a:t>time because </a:t>
            </a:r>
            <a:r>
              <a:rPr lang="en-US" sz="2400" dirty="0"/>
              <a:t>of better products coming to the </a:t>
            </a:r>
            <a:r>
              <a:rPr lang="en-US" sz="2400" dirty="0" err="1"/>
              <a:t>market.This</a:t>
            </a:r>
            <a:r>
              <a:rPr lang="en-US" sz="2400" dirty="0"/>
              <a:t> is </a:t>
            </a:r>
            <a:r>
              <a:rPr lang="en-US" sz="2400" dirty="0" smtClean="0"/>
              <a:t>an example </a:t>
            </a:r>
            <a:r>
              <a:rPr lang="en-US" sz="2400" dirty="0"/>
              <a:t>of declining trend or downward.</a:t>
            </a:r>
          </a:p>
        </p:txBody>
      </p:sp>
    </p:spTree>
    <p:extLst>
      <p:ext uri="{BB962C8B-B14F-4D97-AF65-F5344CB8AC3E}">
        <p14:creationId xmlns:p14="http://schemas.microsoft.com/office/powerpoint/2010/main" val="232159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245534"/>
            <a:ext cx="11041380" cy="5995246"/>
          </a:xfrm>
        </p:spPr>
        <p:txBody>
          <a:bodyPr>
            <a:noAutofit/>
          </a:bodyPr>
          <a:lstStyle/>
          <a:p>
            <a:r>
              <a:rPr lang="en-US" sz="2400" b="1" dirty="0"/>
              <a:t>Cyclical Variations:</a:t>
            </a:r>
          </a:p>
          <a:p>
            <a:r>
              <a:rPr lang="en-US" sz="2400" dirty="0"/>
              <a:t>Cyclical variations are recurrent upward or </a:t>
            </a:r>
            <a:r>
              <a:rPr lang="en-US" sz="2400" dirty="0" smtClean="0"/>
              <a:t>downward movements </a:t>
            </a:r>
            <a:r>
              <a:rPr lang="en-US" sz="2400" dirty="0"/>
              <a:t>in a time series but the period of cycle </a:t>
            </a:r>
            <a:r>
              <a:rPr lang="en-US" sz="2400" dirty="0" smtClean="0"/>
              <a:t>is greater </a:t>
            </a:r>
            <a:r>
              <a:rPr lang="en-US" sz="2400" dirty="0"/>
              <a:t>than a year. Also these variations are not </a:t>
            </a:r>
            <a:r>
              <a:rPr lang="en-US" sz="2400" dirty="0" smtClean="0"/>
              <a:t>regular as </a:t>
            </a:r>
            <a:r>
              <a:rPr lang="en-US" sz="2400" dirty="0"/>
              <a:t>seasonal variation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A </a:t>
            </a:r>
            <a:r>
              <a:rPr lang="en-US" sz="2400" dirty="0"/>
              <a:t>business cycle showing these oscillatory movements has </a:t>
            </a:r>
            <a:r>
              <a:rPr lang="en-US" sz="2400" dirty="0" smtClean="0"/>
              <a:t>to pass </a:t>
            </a:r>
            <a:r>
              <a:rPr lang="en-US" sz="2400" dirty="0"/>
              <a:t>through four phases-prosperity, recession, </a:t>
            </a:r>
            <a:r>
              <a:rPr lang="en-US" sz="2400" dirty="0" smtClean="0"/>
              <a:t>depression and </a:t>
            </a:r>
            <a:r>
              <a:rPr lang="en-US" sz="2400" dirty="0"/>
              <a:t>recovery. In a business, these four phases </a:t>
            </a:r>
            <a:r>
              <a:rPr lang="en-US" sz="2400" dirty="0" smtClean="0"/>
              <a:t>are completed </a:t>
            </a:r>
            <a:r>
              <a:rPr lang="en-US" sz="2400" dirty="0"/>
              <a:t>by passing one to another in this order.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442" y="1784529"/>
            <a:ext cx="6708013" cy="311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2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170" y="238607"/>
            <a:ext cx="11635047" cy="4023360"/>
          </a:xfrm>
        </p:spPr>
        <p:txBody>
          <a:bodyPr>
            <a:noAutofit/>
          </a:bodyPr>
          <a:lstStyle/>
          <a:p>
            <a:r>
              <a:rPr lang="en-US" sz="3600" b="1" dirty="0"/>
              <a:t>• Irregular variation:</a:t>
            </a:r>
          </a:p>
          <a:p>
            <a:r>
              <a:rPr lang="en-US" sz="2400" dirty="0"/>
              <a:t>Irregular variations are fluctuations in time series that </a:t>
            </a:r>
            <a:r>
              <a:rPr lang="en-US" sz="2400" dirty="0" smtClean="0"/>
              <a:t>are short </a:t>
            </a:r>
            <a:r>
              <a:rPr lang="en-US" sz="2400" dirty="0"/>
              <a:t>in duration, erratic in nature and follow </a:t>
            </a:r>
            <a:r>
              <a:rPr lang="en-US" sz="2400" dirty="0" smtClean="0"/>
              <a:t>no regularity </a:t>
            </a:r>
            <a:r>
              <a:rPr lang="en-US" sz="2400" dirty="0"/>
              <a:t>in the occurrence pattern. These </a:t>
            </a:r>
            <a:r>
              <a:rPr lang="en-US" sz="2400" dirty="0" smtClean="0"/>
              <a:t>variations are </a:t>
            </a:r>
            <a:r>
              <a:rPr lang="en-US" sz="2400" dirty="0"/>
              <a:t>also referred to as residual variations since </a:t>
            </a:r>
            <a:r>
              <a:rPr lang="en-US" sz="2400" dirty="0" smtClean="0"/>
              <a:t>by definition </a:t>
            </a:r>
            <a:r>
              <a:rPr lang="en-US" sz="2400" dirty="0"/>
              <a:t>they represent what is left out in a time </a:t>
            </a:r>
            <a:r>
              <a:rPr lang="en-US" sz="2400" dirty="0" smtClean="0"/>
              <a:t>series after </a:t>
            </a:r>
            <a:r>
              <a:rPr lang="en-US" sz="2400" dirty="0"/>
              <a:t>trend ,cyclical and seasonal variations. </a:t>
            </a:r>
            <a:endParaRPr lang="en-US" sz="2400" dirty="0" smtClean="0"/>
          </a:p>
          <a:p>
            <a:r>
              <a:rPr lang="en-US" sz="2400" dirty="0" smtClean="0"/>
              <a:t>Irregular fluctuations </a:t>
            </a:r>
            <a:r>
              <a:rPr lang="en-US" sz="2400" dirty="0"/>
              <a:t>results due to the occurrence of unforeseen</a:t>
            </a:r>
          </a:p>
          <a:p>
            <a:r>
              <a:rPr lang="en-US" sz="2400" dirty="0"/>
              <a:t>events like :</a:t>
            </a:r>
          </a:p>
          <a:p>
            <a:r>
              <a:rPr lang="en-US" sz="2400" dirty="0"/>
              <a:t>• Floods,</a:t>
            </a:r>
          </a:p>
          <a:p>
            <a:r>
              <a:rPr lang="en-US" sz="2400" dirty="0"/>
              <a:t>• Earthquakes,</a:t>
            </a:r>
          </a:p>
          <a:p>
            <a:r>
              <a:rPr lang="en-US" sz="2400" dirty="0"/>
              <a:t>• Wars,</a:t>
            </a:r>
          </a:p>
          <a:p>
            <a:r>
              <a:rPr lang="en-US" sz="2400" dirty="0"/>
              <a:t>• Famines</a:t>
            </a:r>
          </a:p>
        </p:txBody>
      </p:sp>
    </p:spTree>
    <p:extLst>
      <p:ext uri="{BB962C8B-B14F-4D97-AF65-F5344CB8AC3E}">
        <p14:creationId xmlns:p14="http://schemas.microsoft.com/office/powerpoint/2010/main" val="264747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338</TotalTime>
  <Words>850</Words>
  <Application>Microsoft Office PowerPoint</Application>
  <PresentationFormat>Widescreen</PresentationFormat>
  <Paragraphs>88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Calibri Light</vt:lpstr>
      <vt:lpstr>Retrospect</vt:lpstr>
      <vt:lpstr>Unit III Time Series Analysis </vt:lpstr>
      <vt:lpstr>PowerPoint Presentation</vt:lpstr>
      <vt:lpstr>PowerPoint Presentation</vt:lpstr>
      <vt:lpstr>Example: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create time series graph in Power BI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III Time Series Analysis </dc:title>
  <dc:creator>Windows User</dc:creator>
  <cp:lastModifiedBy>Windows User</cp:lastModifiedBy>
  <cp:revision>30</cp:revision>
  <dcterms:created xsi:type="dcterms:W3CDTF">2019-07-10T08:57:40Z</dcterms:created>
  <dcterms:modified xsi:type="dcterms:W3CDTF">2019-07-11T07:23:35Z</dcterms:modified>
</cp:coreProperties>
</file>