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257" r:id="rId3"/>
    <p:sldId id="258" r:id="rId4"/>
    <p:sldId id="277" r:id="rId5"/>
    <p:sldId id="278" r:id="rId6"/>
    <p:sldId id="279" r:id="rId7"/>
    <p:sldId id="280" r:id="rId8"/>
    <p:sldId id="271" r:id="rId9"/>
    <p:sldId id="259" r:id="rId10"/>
    <p:sldId id="264" r:id="rId11"/>
    <p:sldId id="265" r:id="rId12"/>
    <p:sldId id="266" r:id="rId13"/>
    <p:sldId id="267" r:id="rId14"/>
    <p:sldId id="268" r:id="rId15"/>
    <p:sldId id="269" r:id="rId16"/>
    <p:sldId id="272" r:id="rId17"/>
    <p:sldId id="273" r:id="rId18"/>
    <p:sldId id="274" r:id="rId19"/>
    <p:sldId id="275" r:id="rId20"/>
    <p:sldId id="276" r:id="rId21"/>
    <p:sldId id="281" r:id="rId22"/>
    <p:sldId id="282" r:id="rId23"/>
    <p:sldId id="298" r:id="rId24"/>
    <p:sldId id="299" r:id="rId25"/>
    <p:sldId id="300" r:id="rId26"/>
    <p:sldId id="301" r:id="rId27"/>
    <p:sldId id="284" r:id="rId28"/>
    <p:sldId id="285" r:id="rId29"/>
    <p:sldId id="286" r:id="rId30"/>
    <p:sldId id="287" r:id="rId31"/>
    <p:sldId id="288" r:id="rId32"/>
    <p:sldId id="302" r:id="rId33"/>
    <p:sldId id="303" r:id="rId34"/>
    <p:sldId id="304" r:id="rId35"/>
    <p:sldId id="305" r:id="rId36"/>
    <p:sldId id="306" r:id="rId37"/>
    <p:sldId id="289" r:id="rId38"/>
    <p:sldId id="291" r:id="rId39"/>
    <p:sldId id="292" r:id="rId40"/>
    <p:sldId id="293" r:id="rId41"/>
    <p:sldId id="294" r:id="rId42"/>
    <p:sldId id="295" r:id="rId43"/>
    <p:sldId id="296" r:id="rId44"/>
    <p:sldId id="297" r:id="rId45"/>
    <p:sldId id="307" r:id="rId46"/>
    <p:sldId id="308" r:id="rId47"/>
    <p:sldId id="309" r:id="rId48"/>
    <p:sldId id="310" r:id="rId49"/>
    <p:sldId id="31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1000" y="152400"/>
            <a:ext cx="2971800" cy="457200"/>
          </a:xfrm>
          <a:prstGeom prst="rect">
            <a:avLst/>
          </a:prstGeom>
        </p:spPr>
        <p:txBody>
          <a:bodyPr vert="horz" lIns="91440" tIns="45720" rIns="91440" bIns="45720" rtlCol="0"/>
          <a:lstStyle>
            <a:lvl1pPr algn="l">
              <a:defRPr sz="1200"/>
            </a:lvl1pPr>
          </a:lstStyle>
          <a:p>
            <a:r>
              <a:rPr lang="en-US" b="1" dirty="0" smtClean="0"/>
              <a:t>CELLULAR MOBIL COMMUNICATION</a:t>
            </a:r>
            <a:endParaRPr lang="en-US" b="1"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068414-3B1E-40A8-8144-1C8692311E82}" type="datetimeFigureOut">
              <a:rPr lang="en-US" smtClean="0"/>
              <a:pPr/>
              <a:t>1/27/2016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49765A-CF63-4E63-B314-098280FD523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4E1E01-FD25-438A-9171-419683346E0B}" type="datetimeFigureOut">
              <a:rPr lang="en-US" smtClean="0"/>
              <a:pPr/>
              <a:t>1/27/2016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76A41F-096F-4664-8019-DC2D592B23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76A41F-096F-4664-8019-DC2D592B23D0}"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1/27/2016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1/27/2016</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1/27/2016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1/27/2016</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1/27/2016</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1/27/2016</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1/27/2016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219200"/>
            <a:ext cx="6172200" cy="1894362"/>
          </a:xfrm>
        </p:spPr>
        <p:txBody>
          <a:bodyPr/>
          <a:lstStyle/>
          <a:p>
            <a:r>
              <a:rPr lang="en-US" b="1" dirty="0" smtClean="0">
                <a:solidFill>
                  <a:srgbClr val="C00000"/>
                </a:solidFill>
              </a:rPr>
              <a:t>CELLULAR   MOBILE COMMUNICATION	</a:t>
            </a:r>
            <a:endParaRPr lang="en-IN" b="1" dirty="0">
              <a:solidFill>
                <a:srgbClr val="C00000"/>
              </a:solidFill>
            </a:endParaRPr>
          </a:p>
        </p:txBody>
      </p:sp>
      <p:sp>
        <p:nvSpPr>
          <p:cNvPr id="3" name="Title 1"/>
          <p:cNvSpPr txBox="1">
            <a:spLocks/>
          </p:cNvSpPr>
          <p:nvPr/>
        </p:nvSpPr>
        <p:spPr>
          <a:xfrm>
            <a:off x="2381479" y="3872429"/>
            <a:ext cx="6172200" cy="1894362"/>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3000" b="1" i="0" u="none" strike="noStrike" kern="1200" cap="small" spc="0" normalizeH="0" baseline="0" noProof="0" dirty="0" smtClean="0">
                <a:ln>
                  <a:noFill/>
                </a:ln>
                <a:effectLst/>
                <a:uLnTx/>
                <a:uFillTx/>
                <a:latin typeface="+mj-lt"/>
                <a:ea typeface="+mj-ea"/>
                <a:cs typeface="+mj-cs"/>
              </a:rPr>
              <a:t>P.RAJESH </a:t>
            </a:r>
            <a:r>
              <a:rPr kumimoji="0" lang="en-IN" sz="1600" b="1" i="0" u="none" strike="noStrike" kern="1200" cap="small" spc="0" normalizeH="0" baseline="0" noProof="0" dirty="0" smtClean="0">
                <a:ln>
                  <a:noFill/>
                </a:ln>
                <a:effectLst/>
                <a:uLnTx/>
                <a:uFillTx/>
                <a:latin typeface="+mj-lt"/>
                <a:ea typeface="+mj-ea"/>
                <a:cs typeface="+mj-cs"/>
              </a:rPr>
              <a:t>M-Tech.,</a:t>
            </a:r>
          </a:p>
          <a:p>
            <a:pPr marL="0" marR="0" lvl="0" indent="0" algn="r" defTabSz="914400" rtl="0" eaLnBrk="1" fontAlgn="auto" latinLnBrk="0" hangingPunct="1">
              <a:lnSpc>
                <a:spcPct val="100000"/>
              </a:lnSpc>
              <a:spcBef>
                <a:spcPct val="0"/>
              </a:spcBef>
              <a:spcAft>
                <a:spcPts val="0"/>
              </a:spcAft>
              <a:buClrTx/>
              <a:buSzTx/>
              <a:buFontTx/>
              <a:buNone/>
              <a:tabLst/>
              <a:defRPr/>
            </a:pPr>
            <a:r>
              <a:rPr lang="en-IN" sz="1600" b="1" cap="small" dirty="0" smtClean="0">
                <a:latin typeface="+mj-lt"/>
                <a:ea typeface="+mj-ea"/>
                <a:cs typeface="+mj-cs"/>
              </a:rPr>
              <a:t>Dept of ECE</a:t>
            </a: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1600" b="1" i="0" u="none" strike="noStrike" kern="1200" cap="small" spc="0" normalizeH="0" baseline="0" noProof="0" dirty="0" smtClean="0">
                <a:ln>
                  <a:noFill/>
                </a:ln>
                <a:effectLst/>
                <a:uLnTx/>
                <a:uFillTx/>
                <a:latin typeface="+mj-lt"/>
                <a:ea typeface="+mj-ea"/>
                <a:cs typeface="+mj-cs"/>
              </a:rPr>
              <a:t>CRIT</a:t>
            </a:r>
            <a:r>
              <a:rPr kumimoji="0" lang="en-IN" sz="1600" b="1" i="0" u="none" strike="noStrike" kern="1200" cap="small" spc="0" normalizeH="0" noProof="0" dirty="0" smtClean="0">
                <a:ln>
                  <a:noFill/>
                </a:ln>
                <a:effectLst/>
                <a:uLnTx/>
                <a:uFillTx/>
                <a:latin typeface="+mj-lt"/>
                <a:ea typeface="+mj-ea"/>
                <a:cs typeface="+mj-cs"/>
              </a:rPr>
              <a:t> ENGG college</a:t>
            </a:r>
            <a:endParaRPr kumimoji="0" lang="en-IN" b="1" i="0" u="none" strike="noStrike" kern="1200" cap="small"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70C0"/>
                </a:solidFill>
              </a:rPr>
              <a:t>Why cellular mobile telephone system</a:t>
            </a:r>
            <a:endParaRPr lang="en-IN" b="1" dirty="0">
              <a:solidFill>
                <a:srgbClr val="0070C0"/>
              </a:solidFill>
            </a:endParaRPr>
          </a:p>
        </p:txBody>
      </p:sp>
      <p:sp>
        <p:nvSpPr>
          <p:cNvPr id="3" name="Content Placeholder 2"/>
          <p:cNvSpPr>
            <a:spLocks noGrp="1"/>
          </p:cNvSpPr>
          <p:nvPr>
            <p:ph sz="quarter" idx="1"/>
          </p:nvPr>
        </p:nvSpPr>
        <p:spPr/>
        <p:txBody>
          <a:bodyPr/>
          <a:lstStyle/>
          <a:p>
            <a:pPr>
              <a:buNone/>
            </a:pPr>
            <a:r>
              <a:rPr lang="en-US" u="sng" dirty="0" smtClean="0"/>
              <a:t>1. </a:t>
            </a:r>
            <a:r>
              <a:rPr lang="en-US" u="sng" dirty="0" smtClean="0">
                <a:solidFill>
                  <a:srgbClr val="FF0000"/>
                </a:solidFill>
              </a:rPr>
              <a:t>Limitations of convectional mobile </a:t>
            </a:r>
            <a:r>
              <a:rPr lang="en-US" u="sng" dirty="0" err="1" smtClean="0">
                <a:solidFill>
                  <a:srgbClr val="FF0000"/>
                </a:solidFill>
              </a:rPr>
              <a:t>tele</a:t>
            </a:r>
            <a:r>
              <a:rPr lang="en-US" u="sng" dirty="0" smtClean="0">
                <a:solidFill>
                  <a:srgbClr val="FF0000"/>
                </a:solidFill>
              </a:rPr>
              <a:t> phone systems:</a:t>
            </a:r>
          </a:p>
          <a:p>
            <a:r>
              <a:rPr lang="en-US" dirty="0" smtClean="0"/>
              <a:t>Limited services capability</a:t>
            </a:r>
          </a:p>
          <a:p>
            <a:endParaRPr lang="en-US" dirty="0" smtClean="0"/>
          </a:p>
          <a:p>
            <a:r>
              <a:rPr lang="en-US" dirty="0" smtClean="0"/>
              <a:t>Poor services performance </a:t>
            </a:r>
          </a:p>
          <a:p>
            <a:endParaRPr lang="en-US" dirty="0" smtClean="0"/>
          </a:p>
          <a:p>
            <a:r>
              <a:rPr lang="en-US" dirty="0" smtClean="0"/>
              <a:t>In efficient frequency spectrum utilization</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Limited services capability</a:t>
            </a:r>
            <a:endParaRPr lang="en-IN" b="1" dirty="0"/>
          </a:p>
        </p:txBody>
      </p:sp>
      <p:sp>
        <p:nvSpPr>
          <p:cNvPr id="3" name="Content Placeholder 2"/>
          <p:cNvSpPr>
            <a:spLocks noGrp="1"/>
          </p:cNvSpPr>
          <p:nvPr>
            <p:ph sz="quarter" idx="1"/>
          </p:nvPr>
        </p:nvSpPr>
        <p:spPr/>
        <p:txBody>
          <a:bodyPr/>
          <a:lstStyle/>
          <a:p>
            <a:r>
              <a:rPr lang="en-US" dirty="0" smtClean="0"/>
              <a:t>Designed for selecting 1 or more channels from a specific frequency allocation for use of geographic zones.</a:t>
            </a:r>
          </a:p>
          <a:p>
            <a:endParaRPr lang="en-US" dirty="0" smtClean="0"/>
          </a:p>
          <a:p>
            <a:r>
              <a:rPr lang="en-US" dirty="0" smtClean="0"/>
              <a:t>In a coverage area of each zone has to be planned to be as large as possible </a:t>
            </a:r>
          </a:p>
          <a:p>
            <a:endParaRPr lang="en-US" dirty="0" smtClean="0"/>
          </a:p>
          <a:p>
            <a:r>
              <a:rPr lang="en-US" dirty="0" err="1" smtClean="0"/>
              <a:t>i.e</a:t>
            </a:r>
            <a:r>
              <a:rPr lang="en-US" dirty="0" smtClean="0"/>
              <a:t> the transmitted power should be as high as federal specifications allows</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Poor services </a:t>
            </a:r>
            <a:r>
              <a:rPr lang="en-US" smtClean="0"/>
              <a:t>performance </a:t>
            </a:r>
            <a:endParaRPr lang="en-IN" dirty="0"/>
          </a:p>
        </p:txBody>
      </p:sp>
      <p:sp>
        <p:nvSpPr>
          <p:cNvPr id="3" name="Content Placeholder 2"/>
          <p:cNvSpPr>
            <a:spLocks noGrp="1"/>
          </p:cNvSpPr>
          <p:nvPr>
            <p:ph sz="quarter" idx="1"/>
          </p:nvPr>
        </p:nvSpPr>
        <p:spPr/>
        <p:txBody>
          <a:bodyPr/>
          <a:lstStyle/>
          <a:p>
            <a:r>
              <a:rPr lang="en-US" dirty="0" smtClean="0"/>
              <a:t>In past a total 33 channels are </a:t>
            </a:r>
            <a:r>
              <a:rPr lang="en-US" dirty="0" err="1" smtClean="0"/>
              <a:t>alloted</a:t>
            </a:r>
            <a:r>
              <a:rPr lang="en-US" dirty="0" smtClean="0"/>
              <a:t> to 3 mobile telephones systems.</a:t>
            </a:r>
          </a:p>
          <a:p>
            <a:pPr marL="514350" indent="-514350">
              <a:buAutoNum type="alphaLcParenR"/>
            </a:pPr>
            <a:r>
              <a:rPr lang="en-US" dirty="0" smtClean="0"/>
              <a:t>Mobile telephone services (MTS)</a:t>
            </a:r>
          </a:p>
          <a:p>
            <a:pPr marL="514350" indent="-514350">
              <a:buAutoNum type="alphaLcParenR"/>
            </a:pPr>
            <a:endParaRPr lang="en-US" dirty="0" smtClean="0"/>
          </a:p>
          <a:p>
            <a:pPr marL="514350" indent="-514350">
              <a:buAutoNum type="alphaLcParenR"/>
            </a:pPr>
            <a:r>
              <a:rPr lang="en-US" dirty="0" smtClean="0"/>
              <a:t>Improved mobile telephone services (IMTS) MJ systems</a:t>
            </a:r>
          </a:p>
          <a:p>
            <a:pPr marL="514350" indent="-514350">
              <a:buFont typeface="Arial" pitchFamily="34" charset="0"/>
              <a:buAutoNum type="alphaLcParenR"/>
            </a:pPr>
            <a:endParaRPr lang="en-US" dirty="0" smtClean="0"/>
          </a:p>
          <a:p>
            <a:pPr marL="514350" indent="-514350">
              <a:buFont typeface="Arial" pitchFamily="34" charset="0"/>
              <a:buAutoNum type="alphaLcParenR"/>
            </a:pPr>
            <a:r>
              <a:rPr lang="en-US" dirty="0" smtClean="0"/>
              <a:t>Improved mobile telephone services (IMTS) MK systems</a:t>
            </a:r>
          </a:p>
          <a:p>
            <a:pPr marL="514350" indent="-514350">
              <a:buAutoNum type="alphaLcParenR"/>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4525963"/>
          </a:xfrm>
        </p:spPr>
        <p:txBody>
          <a:bodyPr/>
          <a:lstStyle/>
          <a:p>
            <a:r>
              <a:rPr lang="en-US" dirty="0" smtClean="0"/>
              <a:t>MTS operates at 40 MHZ</a:t>
            </a:r>
          </a:p>
          <a:p>
            <a:r>
              <a:rPr lang="en-US" dirty="0" smtClean="0"/>
              <a:t>MJ operates at 150 MHZ</a:t>
            </a:r>
          </a:p>
          <a:p>
            <a:endParaRPr lang="en-US" dirty="0" smtClean="0"/>
          </a:p>
          <a:p>
            <a:r>
              <a:rPr lang="en-US" dirty="0" smtClean="0"/>
              <a:t>IMTS Operates at 450MHZ provides 12-channels</a:t>
            </a:r>
          </a:p>
          <a:p>
            <a:endParaRPr lang="en-US" dirty="0" smtClean="0"/>
          </a:p>
          <a:p>
            <a:r>
              <a:rPr lang="en-US" dirty="0" smtClean="0"/>
              <a:t>These 33-channels covers around 50 miles in diameter</a:t>
            </a:r>
            <a:endParaRPr lang="en-IN" dirty="0"/>
          </a:p>
        </p:txBody>
      </p:sp>
      <p:sp>
        <p:nvSpPr>
          <p:cNvPr id="4" name="Right Brace 3"/>
          <p:cNvSpPr/>
          <p:nvPr/>
        </p:nvSpPr>
        <p:spPr>
          <a:xfrm>
            <a:off x="5029200" y="457200"/>
            <a:ext cx="457200" cy="12192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5" name="TextBox 4"/>
          <p:cNvSpPr txBox="1"/>
          <p:nvPr/>
        </p:nvSpPr>
        <p:spPr>
          <a:xfrm>
            <a:off x="5717542" y="493693"/>
            <a:ext cx="2054858" cy="954107"/>
          </a:xfrm>
          <a:prstGeom prst="rect">
            <a:avLst/>
          </a:prstGeom>
          <a:noFill/>
        </p:spPr>
        <p:txBody>
          <a:bodyPr wrap="none" rtlCol="0">
            <a:spAutoFit/>
          </a:bodyPr>
          <a:lstStyle/>
          <a:p>
            <a:r>
              <a:rPr lang="en-US" sz="2800" dirty="0" smtClean="0"/>
              <a:t>Each provide</a:t>
            </a:r>
          </a:p>
          <a:p>
            <a:r>
              <a:rPr lang="en-US" sz="2800" dirty="0" smtClean="0"/>
              <a:t> 11-channels</a:t>
            </a:r>
            <a:endParaRPr lang="en-IN"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efficient frequency spectrum utilization</a:t>
            </a:r>
            <a:endParaRPr lang="en-IN" dirty="0"/>
          </a:p>
        </p:txBody>
      </p:sp>
      <p:sp>
        <p:nvSpPr>
          <p:cNvPr id="3" name="Content Placeholder 2"/>
          <p:cNvSpPr>
            <a:spLocks noGrp="1"/>
          </p:cNvSpPr>
          <p:nvPr>
            <p:ph sz="quarter" idx="1"/>
          </p:nvPr>
        </p:nvSpPr>
        <p:spPr>
          <a:xfrm>
            <a:off x="457200" y="1600200"/>
            <a:ext cx="8305800" cy="4873752"/>
          </a:xfrm>
        </p:spPr>
        <p:txBody>
          <a:bodyPr>
            <a:normAutofit/>
          </a:bodyPr>
          <a:lstStyle/>
          <a:p>
            <a:r>
              <a:rPr lang="en-US" dirty="0" smtClean="0"/>
              <a:t>In convectional mobile telephone system frequency utilization measurement M</a:t>
            </a:r>
            <a:r>
              <a:rPr lang="en-US" sz="2000" dirty="0" smtClean="0"/>
              <a:t>0  </a:t>
            </a:r>
            <a:r>
              <a:rPr lang="en-US" sz="2800" dirty="0" smtClean="0"/>
              <a:t>is defined as maximum no:- of customers that could be served by one channel at busy hour</a:t>
            </a:r>
          </a:p>
          <a:p>
            <a:pPr>
              <a:buNone/>
            </a:pPr>
            <a:r>
              <a:rPr lang="en-US" sz="2800" dirty="0" smtClean="0"/>
              <a:t>			</a:t>
            </a:r>
          </a:p>
          <a:p>
            <a:pPr>
              <a:buNone/>
            </a:pPr>
            <a:r>
              <a:rPr lang="en-US" sz="2800" dirty="0" smtClean="0"/>
              <a:t>		M</a:t>
            </a:r>
            <a:r>
              <a:rPr lang="en-US" sz="1800" dirty="0" smtClean="0"/>
              <a:t>0	</a:t>
            </a:r>
            <a:r>
              <a:rPr lang="en-US" sz="2800" dirty="0" smtClean="0"/>
              <a:t>=  no:- of customers / channels </a:t>
            </a:r>
          </a:p>
          <a:p>
            <a:pPr>
              <a:buNone/>
            </a:pPr>
            <a:r>
              <a:rPr lang="en-US" sz="2800" dirty="0" smtClean="0"/>
              <a:t>				or </a:t>
            </a:r>
          </a:p>
          <a:p>
            <a:pPr>
              <a:buNone/>
            </a:pPr>
            <a:r>
              <a:rPr lang="en-US" sz="2800" dirty="0" smtClean="0"/>
              <a:t>		 M</a:t>
            </a:r>
            <a:r>
              <a:rPr lang="en-US" sz="1800" dirty="0" smtClean="0"/>
              <a:t>0 = 	    </a:t>
            </a:r>
            <a:r>
              <a:rPr lang="en-US" sz="2400" dirty="0" smtClean="0"/>
              <a:t>53 customers / channel (MJ systems)</a:t>
            </a:r>
            <a:r>
              <a:rPr lang="en-US" sz="1800" dirty="0" smtClean="0"/>
              <a:t>	</a:t>
            </a:r>
          </a:p>
          <a:p>
            <a:pPr>
              <a:buNone/>
            </a:pPr>
            <a:r>
              <a:rPr lang="en-US" sz="1800" dirty="0" smtClean="0"/>
              <a:t>			    </a:t>
            </a:r>
            <a:r>
              <a:rPr lang="en-US" sz="2400" dirty="0" smtClean="0"/>
              <a:t> </a:t>
            </a:r>
            <a:r>
              <a:rPr lang="en-US" sz="2200" dirty="0" smtClean="0"/>
              <a:t>37 </a:t>
            </a:r>
            <a:r>
              <a:rPr lang="en-US" sz="2600" dirty="0" smtClean="0"/>
              <a:t>customers / channel (Mk systems)</a:t>
            </a:r>
            <a:endParaRPr lang="en-US" sz="2800" dirty="0" smtClean="0"/>
          </a:p>
          <a:p>
            <a:endParaRPr lang="en-IN" dirty="0"/>
          </a:p>
        </p:txBody>
      </p:sp>
      <p:sp>
        <p:nvSpPr>
          <p:cNvPr id="4" name="Left Brace 3"/>
          <p:cNvSpPr/>
          <p:nvPr/>
        </p:nvSpPr>
        <p:spPr>
          <a:xfrm>
            <a:off x="2286000" y="5029200"/>
            <a:ext cx="155448" cy="91440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t>2. Spectrum efficiency considerations </a:t>
            </a:r>
            <a:endParaRPr lang="en-IN" dirty="0"/>
          </a:p>
        </p:txBody>
      </p:sp>
      <p:sp>
        <p:nvSpPr>
          <p:cNvPr id="3" name="Content Placeholder 2"/>
          <p:cNvSpPr>
            <a:spLocks noGrp="1"/>
          </p:cNvSpPr>
          <p:nvPr>
            <p:ph sz="quarter" idx="1"/>
          </p:nvPr>
        </p:nvSpPr>
        <p:spPr/>
        <p:txBody>
          <a:bodyPr>
            <a:normAutofit/>
          </a:bodyPr>
          <a:lstStyle/>
          <a:p>
            <a:r>
              <a:rPr lang="en-US" dirty="0" smtClean="0"/>
              <a:t>Major problem facing the radio communication industry is limitation of available radio frequency spectrum</a:t>
            </a:r>
          </a:p>
          <a:p>
            <a:endParaRPr lang="en-US" dirty="0" smtClean="0"/>
          </a:p>
          <a:p>
            <a:r>
              <a:rPr lang="en-US" dirty="0" smtClean="0"/>
              <a:t>In setting allocation policy system which need </a:t>
            </a:r>
          </a:p>
          <a:p>
            <a:pPr>
              <a:buNone/>
            </a:pPr>
            <a:r>
              <a:rPr lang="en-US" dirty="0" smtClean="0"/>
              <a:t>Minimal bandwidth but provide high usage and consumer satisfaction</a:t>
            </a:r>
          </a:p>
          <a:p>
            <a:pPr>
              <a:buNone/>
            </a:pPr>
            <a:endParaRPr lang="en-US" dirty="0" smtClean="0"/>
          </a:p>
          <a:p>
            <a:pPr>
              <a:buNone/>
            </a:pPr>
            <a:r>
              <a:rPr lang="en-US" dirty="0" smtClean="0"/>
              <a:t>The ideal mobile telephone system would operate within a limited assigned frequency band and would serve an almost unlimited no:- of users in unlimited area</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31837"/>
            <a:ext cx="8229600" cy="4525963"/>
          </a:xfrm>
        </p:spPr>
        <p:txBody>
          <a:bodyPr>
            <a:normAutofit/>
          </a:bodyPr>
          <a:lstStyle/>
          <a:p>
            <a:r>
              <a:rPr lang="en-US" dirty="0" smtClean="0"/>
              <a:t>The major approach to achieve ideal are</a:t>
            </a:r>
          </a:p>
          <a:p>
            <a:pPr marL="514350" indent="-514350">
              <a:buAutoNum type="arabicPeriod"/>
            </a:pPr>
            <a:r>
              <a:rPr lang="en-US" u="sng" dirty="0" smtClean="0"/>
              <a:t>Single side band(SSB):-</a:t>
            </a:r>
          </a:p>
          <a:p>
            <a:pPr marL="880110" lvl="1" indent="-514350">
              <a:buNone/>
            </a:pPr>
            <a:r>
              <a:rPr lang="en-US" dirty="0" smtClean="0"/>
              <a:t>	 which divides the allocated frequency band in to maximum no of channels</a:t>
            </a:r>
          </a:p>
          <a:p>
            <a:pPr marL="514350" indent="-514350">
              <a:buAutoNum type="arabicPeriod"/>
            </a:pPr>
            <a:endParaRPr lang="en-US" dirty="0" smtClean="0"/>
          </a:p>
          <a:p>
            <a:pPr marL="514350" indent="-514350">
              <a:buAutoNum type="arabicPeriod"/>
            </a:pPr>
            <a:r>
              <a:rPr lang="en-US" dirty="0" smtClean="0"/>
              <a:t>Cellular which reuses the allocated frequency band in different geographical locations </a:t>
            </a:r>
          </a:p>
          <a:p>
            <a:pPr marL="514350" indent="-514350">
              <a:buAutoNum type="arabicPeriod"/>
            </a:pPr>
            <a:endParaRPr lang="en-US" dirty="0" smtClean="0"/>
          </a:p>
          <a:p>
            <a:pPr marL="514350" indent="-514350">
              <a:buAutoNum type="arabicPeriod"/>
            </a:pPr>
            <a:r>
              <a:rPr lang="en-US" dirty="0" smtClean="0"/>
              <a:t>Spread spectrum (or) frequency –hopped which generate many codes over a wide frequency band.</a:t>
            </a:r>
          </a:p>
          <a:p>
            <a:pPr marL="514350" indent="-514350">
              <a:buNone/>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2.Why 800 </a:t>
            </a:r>
            <a:r>
              <a:rPr lang="en-US" b="1" dirty="0" err="1" smtClean="0"/>
              <a:t>mhz</a:t>
            </a:r>
            <a:r>
              <a:rPr lang="en-US" b="1" dirty="0" smtClean="0"/>
              <a:t>  ?</a:t>
            </a:r>
            <a:endParaRPr lang="en-IN" b="1" dirty="0"/>
          </a:p>
        </p:txBody>
      </p:sp>
      <p:sp>
        <p:nvSpPr>
          <p:cNvPr id="3" name="Content Placeholder 2"/>
          <p:cNvSpPr>
            <a:spLocks noGrp="1"/>
          </p:cNvSpPr>
          <p:nvPr>
            <p:ph sz="quarter" idx="1"/>
          </p:nvPr>
        </p:nvSpPr>
        <p:spPr>
          <a:xfrm>
            <a:off x="457200" y="1600200"/>
            <a:ext cx="8153400" cy="4873752"/>
          </a:xfrm>
        </p:spPr>
        <p:txBody>
          <a:bodyPr>
            <a:normAutofit/>
          </a:bodyPr>
          <a:lstStyle/>
          <a:p>
            <a:pPr algn="just"/>
            <a:r>
              <a:rPr lang="en-US" dirty="0" smtClean="0"/>
              <a:t>Federal communication commission (FCC) decision to choose 800 </a:t>
            </a:r>
            <a:r>
              <a:rPr lang="en-US" dirty="0" err="1" smtClean="0"/>
              <a:t>mhz</a:t>
            </a:r>
            <a:r>
              <a:rPr lang="en-US" dirty="0" smtClean="0"/>
              <a:t> was made because of serve spectrum limitations at lower frequency bands .</a:t>
            </a:r>
          </a:p>
          <a:p>
            <a:pPr algn="just"/>
            <a:r>
              <a:rPr lang="en-US" dirty="0" smtClean="0"/>
              <a:t>A) FM – broadcasting operates at (100 </a:t>
            </a:r>
            <a:r>
              <a:rPr lang="en-US" dirty="0" err="1" smtClean="0"/>
              <a:t>Mhz</a:t>
            </a:r>
            <a:r>
              <a:rPr lang="en-US" dirty="0" smtClean="0"/>
              <a:t>)</a:t>
            </a:r>
          </a:p>
          <a:p>
            <a:pPr algn="just"/>
            <a:r>
              <a:rPr lang="en-US" dirty="0" smtClean="0"/>
              <a:t>B) TV – broadcasting services starts (41mhz-960 </a:t>
            </a:r>
            <a:r>
              <a:rPr lang="en-US" dirty="0" err="1" smtClean="0"/>
              <a:t>mhz</a:t>
            </a:r>
            <a:r>
              <a:rPr lang="en-US" dirty="0" smtClean="0"/>
              <a:t>)</a:t>
            </a:r>
          </a:p>
          <a:p>
            <a:pPr algn="just"/>
            <a:r>
              <a:rPr lang="en-US" dirty="0" smtClean="0"/>
              <a:t>C) air to ground systems—uses (118 -136 </a:t>
            </a:r>
            <a:r>
              <a:rPr lang="en-US" dirty="0" err="1" smtClean="0"/>
              <a:t>mhz</a:t>
            </a:r>
            <a:r>
              <a:rPr lang="en-US" dirty="0" smtClean="0"/>
              <a:t>)</a:t>
            </a:r>
          </a:p>
          <a:p>
            <a:pPr algn="just"/>
            <a:r>
              <a:rPr lang="en-US" dirty="0" smtClean="0"/>
              <a:t>D) military air crafts use (225-400 </a:t>
            </a:r>
            <a:r>
              <a:rPr lang="en-US" dirty="0" err="1" smtClean="0"/>
              <a:t>mhz</a:t>
            </a:r>
            <a:r>
              <a:rPr lang="en-US" dirty="0" smtClean="0"/>
              <a:t>)</a:t>
            </a:r>
          </a:p>
          <a:p>
            <a:pPr algn="just"/>
            <a:r>
              <a:rPr lang="en-US" dirty="0" smtClean="0"/>
              <a:t>E ) maritime mobile services allocated at (160 </a:t>
            </a:r>
            <a:r>
              <a:rPr lang="en-US" dirty="0" err="1" smtClean="0"/>
              <a:t>mhz</a:t>
            </a:r>
            <a:r>
              <a:rPr lang="en-US" dirty="0" smtClean="0"/>
              <a:t>)</a:t>
            </a:r>
          </a:p>
          <a:p>
            <a:pPr algn="just"/>
            <a:r>
              <a:rPr lang="en-US" dirty="0" smtClean="0"/>
              <a:t>G) fixed station services is allocated portions (30-100 </a:t>
            </a:r>
            <a:r>
              <a:rPr lang="en-US" dirty="0" err="1" smtClean="0"/>
              <a:t>mhz</a:t>
            </a:r>
            <a:r>
              <a:rPr lang="en-US" dirty="0" smtClean="0"/>
              <a:t>)</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219200"/>
            <a:ext cx="8229600" cy="4525963"/>
          </a:xfrm>
        </p:spPr>
        <p:txBody>
          <a:bodyPr/>
          <a:lstStyle/>
          <a:p>
            <a:pPr algn="just"/>
            <a:r>
              <a:rPr lang="en-US" dirty="0" smtClean="0"/>
              <a:t>To allocate spectrum for FCC in a lower portion (30-400 </a:t>
            </a:r>
            <a:r>
              <a:rPr lang="en-US" dirty="0" err="1" smtClean="0"/>
              <a:t>mhz</a:t>
            </a:r>
            <a:r>
              <a:rPr lang="en-US" dirty="0" smtClean="0"/>
              <a:t>) was very hard </a:t>
            </a:r>
            <a:r>
              <a:rPr lang="en-US" dirty="0" err="1" smtClean="0"/>
              <a:t>bcoz</a:t>
            </a:r>
            <a:r>
              <a:rPr lang="en-US" dirty="0" smtClean="0"/>
              <a:t> band had become so crowed.</a:t>
            </a:r>
          </a:p>
          <a:p>
            <a:pPr algn="just"/>
            <a:r>
              <a:rPr lang="en-US" dirty="0" smtClean="0"/>
              <a:t>Where 800 </a:t>
            </a:r>
            <a:r>
              <a:rPr lang="en-US" dirty="0" err="1" smtClean="0"/>
              <a:t>mhz</a:t>
            </a:r>
            <a:r>
              <a:rPr lang="en-US" dirty="0" smtClean="0"/>
              <a:t> originally assigned for educational and </a:t>
            </a:r>
            <a:r>
              <a:rPr lang="en-US" dirty="0" err="1" smtClean="0"/>
              <a:t>tv</a:t>
            </a:r>
            <a:r>
              <a:rPr lang="en-US" dirty="0" smtClean="0"/>
              <a:t> channel.</a:t>
            </a:r>
          </a:p>
          <a:p>
            <a:pPr algn="just"/>
            <a:r>
              <a:rPr lang="en-US" dirty="0" smtClean="0"/>
              <a:t>FCC allocated 40 </a:t>
            </a:r>
            <a:r>
              <a:rPr lang="en-US" dirty="0" err="1" smtClean="0"/>
              <a:t>mhz</a:t>
            </a:r>
            <a:r>
              <a:rPr lang="en-US" dirty="0" smtClean="0"/>
              <a:t> system at 800mhz for mobile radio cellular systems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3.History of 800MHZ spectrum allocation</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In 1958 Bell system proposed a 75MHZ system at 800 </a:t>
            </a:r>
            <a:r>
              <a:rPr lang="en-US" dirty="0" err="1" smtClean="0"/>
              <a:t>mhz</a:t>
            </a:r>
            <a:r>
              <a:rPr lang="en-US" dirty="0" smtClean="0"/>
              <a:t> quiet broad band proposal</a:t>
            </a:r>
          </a:p>
          <a:p>
            <a:endParaRPr lang="en-US" dirty="0" smtClean="0"/>
          </a:p>
          <a:p>
            <a:r>
              <a:rPr lang="en-US" dirty="0" smtClean="0"/>
              <a:t>In 1970 FCC decided to allocate 75MHz for wire line common carrier</a:t>
            </a:r>
          </a:p>
          <a:p>
            <a:endParaRPr lang="en-US" dirty="0" smtClean="0"/>
          </a:p>
          <a:p>
            <a:r>
              <a:rPr lang="en-US" smtClean="0"/>
              <a:t>In </a:t>
            </a:r>
            <a:r>
              <a:rPr lang="en-US" dirty="0" smtClean="0"/>
              <a:t>1974 the FCC allocated to 40Mhz of spectrum which one cellular system to be licensed per market </a:t>
            </a:r>
          </a:p>
          <a:p>
            <a:endParaRPr lang="en-US" smtClean="0"/>
          </a:p>
          <a:p>
            <a:r>
              <a:rPr lang="en-US" smtClean="0"/>
              <a:t>In </a:t>
            </a:r>
            <a:r>
              <a:rPr lang="en-US" dirty="0" smtClean="0"/>
              <a:t>1980 FCC reconsidered its one system per market strategy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Principle of cellular mobile system</a:t>
            </a:r>
            <a:r>
              <a:rPr lang="en-US" dirty="0" smtClean="0"/>
              <a:t>	</a:t>
            </a:r>
            <a:endParaRPr lang="en-IN" dirty="0"/>
          </a:p>
        </p:txBody>
      </p:sp>
      <p:sp>
        <p:nvSpPr>
          <p:cNvPr id="3" name="Content Placeholder 2"/>
          <p:cNvSpPr>
            <a:spLocks noGrp="1"/>
          </p:cNvSpPr>
          <p:nvPr>
            <p:ph sz="quarter" idx="1"/>
          </p:nvPr>
        </p:nvSpPr>
        <p:spPr>
          <a:xfrm>
            <a:off x="685800" y="1371600"/>
            <a:ext cx="7467600" cy="4873752"/>
          </a:xfrm>
        </p:spPr>
        <p:txBody>
          <a:bodyPr/>
          <a:lstStyle/>
          <a:p>
            <a:r>
              <a:rPr lang="en-US" dirty="0" smtClean="0"/>
              <a:t>Example is mobile phone n/w (cell phone)</a:t>
            </a:r>
          </a:p>
          <a:p>
            <a:r>
              <a:rPr lang="en-US" dirty="0" smtClean="0"/>
              <a:t>Mobile phone is portable used to receive (or) make call</a:t>
            </a:r>
            <a:r>
              <a:rPr lang="en-IN" dirty="0" smtClean="0"/>
              <a:t> through a cell site (base station) or transmitting tower</a:t>
            </a:r>
          </a:p>
          <a:p>
            <a:r>
              <a:rPr lang="en-US" dirty="0" smtClean="0"/>
              <a:t> electromagnetic waves are used to transfer signal to and from the cell phone</a:t>
            </a:r>
          </a:p>
          <a:p>
            <a:r>
              <a:rPr lang="en-US" dirty="0" smtClean="0"/>
              <a:t>Modern mobile phones n/w use cells because </a:t>
            </a:r>
          </a:p>
          <a:p>
            <a:pPr>
              <a:buNone/>
            </a:pPr>
            <a:r>
              <a:rPr lang="en-US" dirty="0" smtClean="0"/>
              <a:t>Radio frequencies are limited.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The frequencies will be assigned in 20Mhz groups identified as block ‘A’ and Block ‘B’ (or) called band ‘A’ and band ‘B’.</a:t>
            </a:r>
          </a:p>
          <a:p>
            <a:r>
              <a:rPr lang="en-US" dirty="0" smtClean="0"/>
              <a:t>2-bands serve to two different groups in standard sitituation.</a:t>
            </a:r>
          </a:p>
          <a:p>
            <a:r>
              <a:rPr lang="en-US" dirty="0" smtClean="0"/>
              <a:t>One for wire line companies and other for </a:t>
            </a:r>
            <a:r>
              <a:rPr lang="en-US" dirty="0" smtClean="0"/>
              <a:t>non-wire line(telephone</a:t>
            </a:r>
            <a:r>
              <a:rPr lang="en-US" dirty="0" smtClean="0"/>
              <a:t>) companies.</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533400"/>
            <a:ext cx="7467600" cy="4873752"/>
          </a:xfrm>
        </p:spPr>
        <p:txBody>
          <a:bodyPr/>
          <a:lstStyle/>
          <a:p>
            <a:r>
              <a:rPr lang="en-US" dirty="0" smtClean="0"/>
              <a:t>	 			</a:t>
            </a:r>
            <a:endParaRPr lang="en-IN" dirty="0"/>
          </a:p>
        </p:txBody>
      </p:sp>
      <p:graphicFrame>
        <p:nvGraphicFramePr>
          <p:cNvPr id="4" name="Table 3"/>
          <p:cNvGraphicFramePr>
            <a:graphicFrameLocks noGrp="1"/>
          </p:cNvGraphicFramePr>
          <p:nvPr/>
        </p:nvGraphicFramePr>
        <p:xfrm>
          <a:off x="533400" y="685800"/>
          <a:ext cx="8077200" cy="4038600"/>
        </p:xfrm>
        <a:graphic>
          <a:graphicData uri="http://schemas.openxmlformats.org/drawingml/2006/table">
            <a:tbl>
              <a:tblPr firstRow="1" bandRow="1">
                <a:tableStyleId>{F5AB1C69-6EDB-4FF4-983F-18BD219EF322}</a:tableStyleId>
              </a:tblPr>
              <a:tblGrid>
                <a:gridCol w="2019300"/>
                <a:gridCol w="2019300"/>
                <a:gridCol w="2019300"/>
                <a:gridCol w="2019300"/>
              </a:tblGrid>
              <a:tr h="1682750">
                <a:tc>
                  <a:txBody>
                    <a:bodyPr/>
                    <a:lstStyle/>
                    <a:p>
                      <a:pPr algn="ctr"/>
                      <a:r>
                        <a:rPr lang="en-US" sz="2800" dirty="0" smtClean="0"/>
                        <a:t>Band</a:t>
                      </a:r>
                      <a:endParaRPr lang="en-IN" sz="2800" dirty="0"/>
                    </a:p>
                  </a:txBody>
                  <a:tcPr/>
                </a:tc>
                <a:tc>
                  <a:txBody>
                    <a:bodyPr/>
                    <a:lstStyle/>
                    <a:p>
                      <a:pPr algn="ctr"/>
                      <a:r>
                        <a:rPr lang="en-US" sz="2800" dirty="0" smtClean="0"/>
                        <a:t>mobile</a:t>
                      </a:r>
                      <a:endParaRPr lang="en-IN" sz="2800" dirty="0"/>
                    </a:p>
                  </a:txBody>
                  <a:tcPr/>
                </a:tc>
                <a:tc>
                  <a:txBody>
                    <a:bodyPr/>
                    <a:lstStyle/>
                    <a:p>
                      <a:pPr algn="ctr"/>
                      <a:r>
                        <a:rPr lang="en-US" sz="2800" dirty="0" smtClean="0"/>
                        <a:t>base</a:t>
                      </a:r>
                      <a:endParaRPr lang="en-IN" sz="2800" dirty="0"/>
                    </a:p>
                  </a:txBody>
                  <a:tcPr/>
                </a:tc>
                <a:tc>
                  <a:txBody>
                    <a:bodyPr/>
                    <a:lstStyle/>
                    <a:p>
                      <a:pPr algn="ctr"/>
                      <a:r>
                        <a:rPr lang="en-US" sz="2800" dirty="0" smtClean="0"/>
                        <a:t>two systems/market</a:t>
                      </a:r>
                      <a:endParaRPr lang="en-IN" sz="2800" dirty="0"/>
                    </a:p>
                  </a:txBody>
                  <a:tcPr/>
                </a:tc>
              </a:tr>
              <a:tr h="1177925">
                <a:tc>
                  <a:txBody>
                    <a:bodyPr/>
                    <a:lstStyle/>
                    <a:p>
                      <a:r>
                        <a:rPr lang="en-US" dirty="0" smtClean="0"/>
                        <a:t>A</a:t>
                      </a:r>
                      <a:endParaRPr lang="en-IN" dirty="0"/>
                    </a:p>
                  </a:txBody>
                  <a:tcPr/>
                </a:tc>
                <a:tc>
                  <a:txBody>
                    <a:bodyPr/>
                    <a:lstStyle/>
                    <a:p>
                      <a:r>
                        <a:rPr lang="en-US" dirty="0" smtClean="0"/>
                        <a:t>824-835, </a:t>
                      </a:r>
                    </a:p>
                    <a:p>
                      <a:r>
                        <a:rPr lang="en-US" dirty="0" smtClean="0"/>
                        <a:t>845-546.5</a:t>
                      </a:r>
                      <a:endParaRPr lang="en-IN" dirty="0"/>
                    </a:p>
                  </a:txBody>
                  <a:tcPr/>
                </a:tc>
                <a:tc>
                  <a:txBody>
                    <a:bodyPr/>
                    <a:lstStyle/>
                    <a:p>
                      <a:r>
                        <a:rPr lang="en-US" dirty="0" smtClean="0"/>
                        <a:t>869-880</a:t>
                      </a:r>
                    </a:p>
                    <a:p>
                      <a:r>
                        <a:rPr lang="en-US" dirty="0" smtClean="0"/>
                        <a:t>890-891.5</a:t>
                      </a:r>
                      <a:endParaRPr lang="en-IN" dirty="0"/>
                    </a:p>
                  </a:txBody>
                  <a:tcPr/>
                </a:tc>
                <a:tc>
                  <a:txBody>
                    <a:bodyPr/>
                    <a:lstStyle/>
                    <a:p>
                      <a:r>
                        <a:rPr lang="en-US" dirty="0" smtClean="0"/>
                        <a:t>Non wire line</a:t>
                      </a:r>
                      <a:endParaRPr lang="en-IN" dirty="0"/>
                    </a:p>
                  </a:txBody>
                  <a:tcPr/>
                </a:tc>
              </a:tr>
              <a:tr h="1177925">
                <a:tc>
                  <a:txBody>
                    <a:bodyPr/>
                    <a:lstStyle/>
                    <a:p>
                      <a:r>
                        <a:rPr lang="en-US" dirty="0" smtClean="0"/>
                        <a:t>B</a:t>
                      </a:r>
                      <a:endParaRPr lang="en-IN" dirty="0"/>
                    </a:p>
                  </a:txBody>
                  <a:tcPr/>
                </a:tc>
                <a:tc>
                  <a:txBody>
                    <a:bodyPr/>
                    <a:lstStyle/>
                    <a:p>
                      <a:r>
                        <a:rPr lang="en-US" dirty="0" smtClean="0"/>
                        <a:t>835-845</a:t>
                      </a:r>
                    </a:p>
                    <a:p>
                      <a:r>
                        <a:rPr lang="en-US" dirty="0" smtClean="0"/>
                        <a:t>846.5-849</a:t>
                      </a:r>
                      <a:endParaRPr lang="en-IN" dirty="0"/>
                    </a:p>
                  </a:txBody>
                  <a:tcPr/>
                </a:tc>
                <a:tc>
                  <a:txBody>
                    <a:bodyPr/>
                    <a:lstStyle/>
                    <a:p>
                      <a:r>
                        <a:rPr lang="en-US" dirty="0" smtClean="0"/>
                        <a:t>880-890</a:t>
                      </a:r>
                    </a:p>
                    <a:p>
                      <a:r>
                        <a:rPr lang="en-US" dirty="0" smtClean="0"/>
                        <a:t>891.5-894</a:t>
                      </a:r>
                      <a:endParaRPr lang="en-IN" dirty="0"/>
                    </a:p>
                  </a:txBody>
                  <a:tcPr/>
                </a:tc>
                <a:tc>
                  <a:txBody>
                    <a:bodyPr/>
                    <a:lstStyle/>
                    <a:p>
                      <a:r>
                        <a:rPr lang="en-US" dirty="0" smtClean="0"/>
                        <a:t>Wire line</a:t>
                      </a:r>
                      <a:endParaRPr lang="en-IN"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60248"/>
            <a:ext cx="7467600" cy="4873752"/>
          </a:xfrm>
        </p:spPr>
        <p:txBody>
          <a:bodyPr/>
          <a:lstStyle/>
          <a:p>
            <a:endParaRPr lang="en-US" dirty="0" smtClean="0"/>
          </a:p>
          <a:p>
            <a:endParaRPr lang="en-US" dirty="0" smtClean="0"/>
          </a:p>
          <a:p>
            <a:pPr algn="just"/>
            <a:r>
              <a:rPr lang="en-US" dirty="0" smtClean="0"/>
              <a:t>Each company designs its own system and divides the area (or) cells . Each cell operates with in its own bands.</a:t>
            </a:r>
          </a:p>
          <a:p>
            <a:pPr algn="just"/>
            <a:endParaRPr lang="en-US" dirty="0" smtClean="0"/>
          </a:p>
          <a:p>
            <a:pPr algn="just"/>
            <a:r>
              <a:rPr lang="en-US" dirty="0" smtClean="0"/>
              <a:t>30KHz is specified BW, each band operates nowadays consists 333 channels.</a:t>
            </a:r>
          </a:p>
          <a:p>
            <a:pPr algn="just">
              <a:buNone/>
            </a:pPr>
            <a:r>
              <a:rPr lang="en-US" dirty="0" smtClean="0"/>
              <a:t> </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4. Trunking efficiency	</a:t>
            </a:r>
            <a:endParaRPr lang="en-US"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dirty="0" smtClean="0"/>
              <a:t>In </a:t>
            </a:r>
            <a:r>
              <a:rPr lang="en-US" dirty="0" err="1" smtClean="0"/>
              <a:t>tele</a:t>
            </a:r>
            <a:r>
              <a:rPr lang="en-US" dirty="0" err="1" smtClean="0"/>
              <a:t>-</a:t>
            </a:r>
            <a:r>
              <a:rPr lang="en-US" dirty="0" err="1" smtClean="0"/>
              <a:t>commu</a:t>
            </a:r>
            <a:r>
              <a:rPr lang="en-US" dirty="0" smtClean="0"/>
              <a:t> </a:t>
            </a:r>
            <a:r>
              <a:rPr lang="en-US" dirty="0" smtClean="0"/>
              <a:t>, </a:t>
            </a:r>
            <a:r>
              <a:rPr lang="en-US" dirty="0" err="1" smtClean="0"/>
              <a:t>truncking</a:t>
            </a:r>
            <a:r>
              <a:rPr lang="en-US" dirty="0" smtClean="0"/>
              <a:t> is a method for a system provides a network access to many clients by sharing a set of  lines (or) </a:t>
            </a:r>
            <a:r>
              <a:rPr lang="en-US" dirty="0" smtClean="0"/>
              <a:t>frequencies </a:t>
            </a:r>
            <a:r>
              <a:rPr lang="en-US" dirty="0" smtClean="0"/>
              <a:t>instead of providing individually.</a:t>
            </a:r>
          </a:p>
          <a:p>
            <a:endParaRPr lang="en-US" dirty="0" smtClean="0"/>
          </a:p>
          <a:p>
            <a:r>
              <a:rPr lang="en-US" dirty="0" smtClean="0"/>
              <a:t> it is a </a:t>
            </a:r>
            <a:r>
              <a:rPr lang="en-US" dirty="0" smtClean="0"/>
              <a:t>analogues </a:t>
            </a:r>
            <a:r>
              <a:rPr lang="en-US" dirty="0" smtClean="0"/>
              <a:t>to the structure of tree with one trunk and many branches.</a:t>
            </a:r>
          </a:p>
          <a:p>
            <a:endParaRPr lang="en-US" dirty="0" smtClean="0"/>
          </a:p>
          <a:p>
            <a:r>
              <a:rPr lang="en-US" dirty="0" err="1" smtClean="0"/>
              <a:t>Eg</a:t>
            </a:r>
            <a:r>
              <a:rPr lang="en-US" dirty="0" smtClean="0"/>
              <a:t>: port </a:t>
            </a:r>
            <a:r>
              <a:rPr lang="en-US" dirty="0" smtClean="0"/>
              <a:t>trucking </a:t>
            </a:r>
            <a:r>
              <a:rPr lang="en-US" dirty="0" smtClean="0"/>
              <a:t>has been applied in computer networking</a:t>
            </a:r>
          </a:p>
          <a:p>
            <a:r>
              <a:rPr lang="en-US" dirty="0" smtClean="0"/>
              <a:t>As trunk is a single transmission channel between two points each point being either the switching center (or) node.</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457200"/>
            <a:ext cx="8001000" cy="5943600"/>
          </a:xfrm>
        </p:spPr>
        <p:txBody>
          <a:bodyPr>
            <a:normAutofit/>
          </a:bodyPr>
          <a:lstStyle/>
          <a:p>
            <a:endParaRPr lang="en-US" dirty="0" smtClean="0"/>
          </a:p>
          <a:p>
            <a:r>
              <a:rPr lang="en-US" dirty="0" err="1" smtClean="0"/>
              <a:t>Eg</a:t>
            </a:r>
            <a:r>
              <a:rPr lang="en-US" dirty="0" smtClean="0"/>
              <a:t>: </a:t>
            </a:r>
          </a:p>
          <a:p>
            <a:r>
              <a:rPr lang="en-US" dirty="0" smtClean="0"/>
              <a:t>Find a </a:t>
            </a:r>
            <a:r>
              <a:rPr lang="en-US" dirty="0" err="1" smtClean="0"/>
              <a:t>trunking</a:t>
            </a:r>
            <a:r>
              <a:rPr lang="en-US" dirty="0" smtClean="0"/>
              <a:t> efficiency between one cellular system per market 666 channels and two cellular system per market 333 channels as </a:t>
            </a:r>
            <a:r>
              <a:rPr lang="en-US" dirty="0" err="1" smtClean="0"/>
              <a:t>avg</a:t>
            </a:r>
            <a:r>
              <a:rPr lang="en-US" dirty="0" smtClean="0"/>
              <a:t> call time is 1.76min and blocking probability is B=0.02  ?</a:t>
            </a:r>
          </a:p>
          <a:p>
            <a:endParaRPr lang="en-US" dirty="0" smtClean="0"/>
          </a:p>
          <a:p>
            <a:r>
              <a:rPr lang="en-US" dirty="0" err="1" smtClean="0">
                <a:solidFill>
                  <a:srgbClr val="002060"/>
                </a:solidFill>
              </a:rPr>
              <a:t>Soultion</a:t>
            </a:r>
            <a:r>
              <a:rPr lang="en-US" dirty="0" smtClean="0">
                <a:solidFill>
                  <a:srgbClr val="002060"/>
                </a:solidFill>
              </a:rPr>
              <a:t>:- </a:t>
            </a:r>
            <a:r>
              <a:rPr lang="en-US" dirty="0" smtClean="0"/>
              <a:t>let assume frequency evenly divided into 7 cells </a:t>
            </a:r>
          </a:p>
          <a:p>
            <a:pPr lvl="8"/>
            <a:endParaRPr lang="en-US" dirty="0" smtClean="0"/>
          </a:p>
          <a:p>
            <a:pPr lvl="8"/>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0" y="4191000"/>
            <a:ext cx="2794000" cy="718457"/>
          </a:xfrm>
          <a:prstGeom prst="rect">
            <a:avLst/>
          </a:prstGeom>
          <a:noFill/>
        </p:spPr>
      </p:pic>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524000" y="5029200"/>
            <a:ext cx="2753783" cy="656531"/>
          </a:xfrm>
          <a:prstGeom prst="rect">
            <a:avLst/>
          </a:prstGeom>
          <a:noFill/>
        </p:spPr>
      </p:pic>
      <p:sp>
        <p:nvSpPr>
          <p:cNvPr id="10" name="TextBox 9"/>
          <p:cNvSpPr txBox="1"/>
          <p:nvPr/>
        </p:nvSpPr>
        <p:spPr>
          <a:xfrm>
            <a:off x="4267200" y="4267200"/>
            <a:ext cx="4023858" cy="369332"/>
          </a:xfrm>
          <a:prstGeom prst="rect">
            <a:avLst/>
          </a:prstGeom>
          <a:noFill/>
        </p:spPr>
        <p:txBody>
          <a:bodyPr wrap="none" rtlCol="0">
            <a:spAutoFit/>
          </a:bodyPr>
          <a:lstStyle/>
          <a:p>
            <a:r>
              <a:rPr lang="en-US" dirty="0" smtClean="0"/>
              <a:t>&amp; B= 0.02  </a:t>
            </a:r>
            <a:r>
              <a:rPr lang="en-US" dirty="0" err="1" smtClean="0"/>
              <a:t>i.e</a:t>
            </a:r>
            <a:r>
              <a:rPr lang="en-US" dirty="0" smtClean="0"/>
              <a:t> Offered load A1= 83.1</a:t>
            </a:r>
            <a:endParaRPr lang="en-US" dirty="0"/>
          </a:p>
        </p:txBody>
      </p:sp>
      <p:sp>
        <p:nvSpPr>
          <p:cNvPr id="11" name="Rectangle 10"/>
          <p:cNvSpPr/>
          <p:nvPr/>
        </p:nvSpPr>
        <p:spPr>
          <a:xfrm>
            <a:off x="4343400" y="5181600"/>
            <a:ext cx="3831498" cy="369332"/>
          </a:xfrm>
          <a:prstGeom prst="rect">
            <a:avLst/>
          </a:prstGeom>
        </p:spPr>
        <p:txBody>
          <a:bodyPr wrap="none">
            <a:spAutoFit/>
          </a:bodyPr>
          <a:lstStyle/>
          <a:p>
            <a:r>
              <a:rPr lang="en-US" dirty="0" smtClean="0"/>
              <a:t>&amp; B= 0.02  </a:t>
            </a:r>
            <a:r>
              <a:rPr lang="en-US" dirty="0" err="1" smtClean="0"/>
              <a:t>i.e</a:t>
            </a:r>
            <a:r>
              <a:rPr lang="en-US" dirty="0" smtClean="0"/>
              <a:t> Offered load A2= 38</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304800"/>
            <a:ext cx="7467600" cy="4873752"/>
          </a:xfrm>
        </p:spPr>
        <p:txBody>
          <a:bodyPr/>
          <a:lstStyle/>
          <a:p>
            <a:r>
              <a:rPr lang="en-US" dirty="0" err="1" smtClean="0"/>
              <a:t>i.e</a:t>
            </a:r>
            <a:r>
              <a:rPr lang="en-US" dirty="0" smtClean="0"/>
              <a:t> total offered load is A1&gt;2A2</a:t>
            </a:r>
          </a:p>
          <a:p>
            <a:endParaRPr lang="en-US" dirty="0" smtClean="0"/>
          </a:p>
          <a:p>
            <a:r>
              <a:rPr lang="en-US" dirty="0" smtClean="0"/>
              <a:t>The no: of call per hour in cell is </a:t>
            </a:r>
          </a:p>
          <a:p>
            <a:endParaRPr lang="en-US" dirty="0"/>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529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05000" y="1981200"/>
            <a:ext cx="3238500" cy="685800"/>
          </a:xfrm>
          <a:prstGeom prst="rect">
            <a:avLst/>
          </a:prstGeom>
          <a:noFill/>
        </p:spPr>
      </p:pic>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529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3400" y="2667000"/>
            <a:ext cx="6591299" cy="685800"/>
          </a:xfrm>
          <a:prstGeom prst="rect">
            <a:avLst/>
          </a:prstGeom>
          <a:noFill/>
        </p:spPr>
      </p:pic>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530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85800" y="3733800"/>
            <a:ext cx="6457950" cy="685800"/>
          </a:xfrm>
          <a:prstGeom prst="rect">
            <a:avLst/>
          </a:prstGeom>
          <a:noFill/>
        </p:spPr>
      </p:pic>
      <p:sp>
        <p:nvSpPr>
          <p:cNvPr id="553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5303"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43000" y="4572000"/>
            <a:ext cx="6316980" cy="416962"/>
          </a:xfrm>
          <a:prstGeom prst="rect">
            <a:avLst/>
          </a:prstGeom>
          <a:noFill/>
        </p:spPr>
      </p:pic>
      <p:sp>
        <p:nvSpPr>
          <p:cNvPr id="553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5305"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066800" y="5105400"/>
            <a:ext cx="7170420" cy="370564"/>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524000"/>
            <a:ext cx="7467600" cy="4873752"/>
          </a:xfrm>
        </p:spPr>
        <p:txBody>
          <a:bodyPr/>
          <a:lstStyle/>
          <a:p>
            <a:r>
              <a:rPr lang="en-US" dirty="0" smtClean="0"/>
              <a:t>Trunking efficiency degradation factor is </a:t>
            </a:r>
          </a:p>
          <a:p>
            <a:endParaRPr lang="en-US" dirty="0" smtClean="0"/>
          </a:p>
          <a:p>
            <a:pPr lvl="1"/>
            <a:r>
              <a:rPr lang="en-US" dirty="0" smtClean="0"/>
              <a:t>ȵ = (2832.95-259.9) / 2832.95  = 8.5 %</a:t>
            </a:r>
          </a:p>
          <a:p>
            <a:r>
              <a:rPr lang="en-US" dirty="0" smtClean="0"/>
              <a:t>For blocking probability 2%</a:t>
            </a:r>
          </a:p>
          <a:p>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5. Performance criteria</a:t>
            </a:r>
            <a:endParaRPr lang="en-IN" sz="3200" b="1" dirty="0"/>
          </a:p>
        </p:txBody>
      </p:sp>
      <p:sp>
        <p:nvSpPr>
          <p:cNvPr id="3" name="Content Placeholder 2"/>
          <p:cNvSpPr>
            <a:spLocks noGrp="1"/>
          </p:cNvSpPr>
          <p:nvPr>
            <p:ph sz="quarter" idx="1"/>
          </p:nvPr>
        </p:nvSpPr>
        <p:spPr/>
        <p:txBody>
          <a:bodyPr/>
          <a:lstStyle/>
          <a:p>
            <a:r>
              <a:rPr lang="en-US" dirty="0" smtClean="0"/>
              <a:t>There are 3 categories</a:t>
            </a:r>
          </a:p>
          <a:p>
            <a:pPr>
              <a:buNone/>
            </a:pPr>
            <a:r>
              <a:rPr lang="en-US" dirty="0" smtClean="0"/>
              <a:t> </a:t>
            </a:r>
          </a:p>
          <a:p>
            <a:r>
              <a:rPr lang="en-US" dirty="0" smtClean="0"/>
              <a:t>1.  voice quality </a:t>
            </a:r>
          </a:p>
          <a:p>
            <a:endParaRPr lang="en-US" dirty="0" smtClean="0"/>
          </a:p>
          <a:p>
            <a:r>
              <a:rPr lang="en-US" dirty="0" smtClean="0"/>
              <a:t>2. service quality</a:t>
            </a:r>
          </a:p>
          <a:p>
            <a:endParaRPr lang="en-US" dirty="0" smtClean="0"/>
          </a:p>
          <a:p>
            <a:r>
              <a:rPr lang="en-US" dirty="0" smtClean="0"/>
              <a:t>3. special features  </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17448"/>
            <a:ext cx="7467600" cy="4873752"/>
          </a:xfrm>
        </p:spPr>
        <p:txBody>
          <a:bodyPr/>
          <a:lstStyle/>
          <a:p>
            <a:r>
              <a:rPr lang="en-US" sz="3600" b="1" dirty="0" smtClean="0"/>
              <a:t>1.voice quality:- </a:t>
            </a:r>
          </a:p>
          <a:p>
            <a:endParaRPr lang="en-US" b="1" dirty="0" smtClean="0"/>
          </a:p>
          <a:p>
            <a:pPr>
              <a:buNone/>
            </a:pPr>
            <a:r>
              <a:rPr lang="en-US" dirty="0" smtClean="0"/>
              <a:t>	 voice quality is very hard to judge without subjective test from user opinion.</a:t>
            </a:r>
          </a:p>
          <a:p>
            <a:pPr>
              <a:buNone/>
            </a:pPr>
            <a:r>
              <a:rPr lang="en-US" dirty="0" smtClean="0"/>
              <a:t>		In technical area engineer cannot decide how to build a system with out knowing the  voice quality.</a:t>
            </a:r>
          </a:p>
          <a:p>
            <a:pPr>
              <a:buNone/>
            </a:pPr>
            <a:r>
              <a:rPr lang="en-US" dirty="0" smtClean="0"/>
              <a:t>		</a:t>
            </a:r>
          </a:p>
          <a:p>
            <a:pPr>
              <a:buNone/>
            </a:pP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330200"/>
          <a:ext cx="7772400" cy="5765799"/>
        </p:xfrm>
        <a:graphic>
          <a:graphicData uri="http://schemas.openxmlformats.org/drawingml/2006/table">
            <a:tbl>
              <a:tblPr firstRow="1" bandRow="1">
                <a:tableStyleId>{5C22544A-7EE6-4342-B048-85BDC9FD1C3A}</a:tableStyleId>
              </a:tblPr>
              <a:tblGrid>
                <a:gridCol w="2590800"/>
                <a:gridCol w="2590800"/>
                <a:gridCol w="2590800"/>
              </a:tblGrid>
              <a:tr h="518993">
                <a:tc>
                  <a:txBody>
                    <a:bodyPr/>
                    <a:lstStyle/>
                    <a:p>
                      <a:pPr algn="ctr"/>
                      <a:r>
                        <a:rPr lang="en-US" dirty="0" smtClean="0"/>
                        <a:t>Circuit</a:t>
                      </a:r>
                      <a:r>
                        <a:rPr lang="en-US" baseline="0" dirty="0" smtClean="0"/>
                        <a:t> </a:t>
                      </a:r>
                      <a:r>
                        <a:rPr lang="en-US" dirty="0" smtClean="0"/>
                        <a:t>Merits</a:t>
                      </a:r>
                      <a:endParaRPr lang="en-IN" dirty="0"/>
                    </a:p>
                  </a:txBody>
                  <a:tcPr/>
                </a:tc>
                <a:tc>
                  <a:txBody>
                    <a:bodyPr/>
                    <a:lstStyle/>
                    <a:p>
                      <a:pPr algn="ctr"/>
                      <a:r>
                        <a:rPr lang="en-US" dirty="0" smtClean="0"/>
                        <a:t>SOURCE</a:t>
                      </a:r>
                      <a:endParaRPr lang="en-IN" dirty="0"/>
                    </a:p>
                  </a:txBody>
                  <a:tcPr/>
                </a:tc>
                <a:tc>
                  <a:txBody>
                    <a:bodyPr/>
                    <a:lstStyle/>
                    <a:p>
                      <a:pPr algn="ctr"/>
                      <a:r>
                        <a:rPr lang="en-US" dirty="0" smtClean="0"/>
                        <a:t>QUALITY SCALE</a:t>
                      </a:r>
                      <a:endParaRPr lang="en-IN" dirty="0"/>
                    </a:p>
                  </a:txBody>
                  <a:tcPr/>
                </a:tc>
              </a:tr>
              <a:tr h="895796">
                <a:tc>
                  <a:txBody>
                    <a:bodyPr/>
                    <a:lstStyle/>
                    <a:p>
                      <a:pPr algn="ctr"/>
                      <a:r>
                        <a:rPr lang="en-US" dirty="0" smtClean="0"/>
                        <a:t>CM5</a:t>
                      </a:r>
                    </a:p>
                  </a:txBody>
                  <a:tcPr/>
                </a:tc>
                <a:tc>
                  <a:txBody>
                    <a:bodyPr/>
                    <a:lstStyle/>
                    <a:p>
                      <a:pPr algn="ctr"/>
                      <a:r>
                        <a:rPr lang="en-US" dirty="0" smtClean="0"/>
                        <a:t>5</a:t>
                      </a:r>
                      <a:endParaRPr lang="en-IN" dirty="0"/>
                    </a:p>
                  </a:txBody>
                  <a:tcPr/>
                </a:tc>
                <a:tc>
                  <a:txBody>
                    <a:bodyPr/>
                    <a:lstStyle/>
                    <a:p>
                      <a:pPr algn="ctr"/>
                      <a:r>
                        <a:rPr lang="en-US" dirty="0" smtClean="0"/>
                        <a:t>Excellent (speech perfectly undersatble)</a:t>
                      </a:r>
                      <a:endParaRPr lang="en-IN" dirty="0"/>
                    </a:p>
                  </a:txBody>
                  <a:tcPr/>
                </a:tc>
              </a:tr>
              <a:tr h="1279709">
                <a:tc>
                  <a:txBody>
                    <a:bodyPr/>
                    <a:lstStyle/>
                    <a:p>
                      <a:pPr algn="ctr"/>
                      <a:r>
                        <a:rPr lang="en-US" dirty="0" smtClean="0"/>
                        <a:t>CM4</a:t>
                      </a:r>
                      <a:endParaRPr lang="en-IN" dirty="0"/>
                    </a:p>
                  </a:txBody>
                  <a:tcPr/>
                </a:tc>
                <a:tc>
                  <a:txBody>
                    <a:bodyPr/>
                    <a:lstStyle/>
                    <a:p>
                      <a:pPr algn="ctr"/>
                      <a:r>
                        <a:rPr lang="en-US" dirty="0" smtClean="0"/>
                        <a:t>4</a:t>
                      </a:r>
                      <a:endParaRPr lang="en-IN" dirty="0"/>
                    </a:p>
                  </a:txBody>
                  <a:tcPr/>
                </a:tc>
                <a:tc>
                  <a:txBody>
                    <a:bodyPr/>
                    <a:lstStyle/>
                    <a:p>
                      <a:pPr algn="ctr"/>
                      <a:r>
                        <a:rPr lang="en-US" dirty="0" smtClean="0"/>
                        <a:t>Good (speech </a:t>
                      </a:r>
                      <a:r>
                        <a:rPr lang="en-US" dirty="0" err="1" smtClean="0"/>
                        <a:t>understable</a:t>
                      </a:r>
                      <a:r>
                        <a:rPr lang="en-US" baseline="0" dirty="0" smtClean="0"/>
                        <a:t> </a:t>
                      </a:r>
                      <a:r>
                        <a:rPr lang="en-US" baseline="0" dirty="0" smtClean="0"/>
                        <a:t>some noise</a:t>
                      </a:r>
                      <a:r>
                        <a:rPr lang="en-US" dirty="0" smtClean="0"/>
                        <a:t>)</a:t>
                      </a:r>
                      <a:endParaRPr lang="en-IN" dirty="0"/>
                    </a:p>
                  </a:txBody>
                  <a:tcPr/>
                </a:tc>
              </a:tr>
              <a:tr h="1279709">
                <a:tc>
                  <a:txBody>
                    <a:bodyPr/>
                    <a:lstStyle/>
                    <a:p>
                      <a:pPr algn="ctr"/>
                      <a:r>
                        <a:rPr lang="en-US" dirty="0" smtClean="0"/>
                        <a:t>CM3</a:t>
                      </a:r>
                      <a:endParaRPr lang="en-IN" dirty="0"/>
                    </a:p>
                  </a:txBody>
                  <a:tcPr/>
                </a:tc>
                <a:tc>
                  <a:txBody>
                    <a:bodyPr/>
                    <a:lstStyle/>
                    <a:p>
                      <a:pPr algn="ctr"/>
                      <a:r>
                        <a:rPr lang="en-US" dirty="0" smtClean="0"/>
                        <a:t>3</a:t>
                      </a:r>
                      <a:endParaRPr lang="en-IN" dirty="0"/>
                    </a:p>
                  </a:txBody>
                  <a:tcPr/>
                </a:tc>
                <a:tc>
                  <a:txBody>
                    <a:bodyPr/>
                    <a:lstStyle/>
                    <a:p>
                      <a:pPr algn="ctr"/>
                      <a:r>
                        <a:rPr lang="en-US" dirty="0" smtClean="0"/>
                        <a:t>Fair (speech understandable only with</a:t>
                      </a:r>
                      <a:r>
                        <a:rPr lang="en-US" baseline="0" dirty="0" smtClean="0"/>
                        <a:t> slight effort</a:t>
                      </a:r>
                      <a:r>
                        <a:rPr lang="en-US" dirty="0" smtClean="0"/>
                        <a:t>)</a:t>
                      </a:r>
                      <a:endParaRPr lang="en-IN" dirty="0"/>
                    </a:p>
                  </a:txBody>
                  <a:tcPr/>
                </a:tc>
              </a:tr>
              <a:tr h="895796">
                <a:tc>
                  <a:txBody>
                    <a:bodyPr/>
                    <a:lstStyle/>
                    <a:p>
                      <a:pPr algn="ctr"/>
                      <a:r>
                        <a:rPr lang="en-US" dirty="0" smtClean="0"/>
                        <a:t>CM2</a:t>
                      </a:r>
                      <a:endParaRPr lang="en-IN" dirty="0"/>
                    </a:p>
                  </a:txBody>
                  <a:tcPr/>
                </a:tc>
                <a:tc>
                  <a:txBody>
                    <a:bodyPr/>
                    <a:lstStyle/>
                    <a:p>
                      <a:pPr algn="ctr"/>
                      <a:r>
                        <a:rPr lang="en-US" dirty="0" smtClean="0"/>
                        <a:t>2</a:t>
                      </a:r>
                      <a:endParaRPr lang="en-IN" dirty="0"/>
                    </a:p>
                  </a:txBody>
                  <a:tcPr/>
                </a:tc>
                <a:tc>
                  <a:txBody>
                    <a:bodyPr/>
                    <a:lstStyle/>
                    <a:p>
                      <a:pPr algn="ctr"/>
                      <a:r>
                        <a:rPr lang="en-US" dirty="0" smtClean="0"/>
                        <a:t>Poor (frequently reception needed)</a:t>
                      </a:r>
                      <a:endParaRPr lang="en-IN" dirty="0"/>
                    </a:p>
                  </a:txBody>
                  <a:tcPr/>
                </a:tc>
              </a:tr>
              <a:tr h="895796">
                <a:tc>
                  <a:txBody>
                    <a:bodyPr/>
                    <a:lstStyle/>
                    <a:p>
                      <a:pPr algn="ctr"/>
                      <a:r>
                        <a:rPr lang="en-US" dirty="0" smtClean="0"/>
                        <a:t>CM1</a:t>
                      </a:r>
                      <a:endParaRPr lang="en-IN" dirty="0"/>
                    </a:p>
                  </a:txBody>
                  <a:tcPr/>
                </a:tc>
                <a:tc>
                  <a:txBody>
                    <a:bodyPr/>
                    <a:lstStyle/>
                    <a:p>
                      <a:pPr algn="ctr"/>
                      <a:r>
                        <a:rPr lang="en-US" dirty="0" smtClean="0"/>
                        <a:t>1</a:t>
                      </a:r>
                      <a:endParaRPr lang="en-IN" dirty="0"/>
                    </a:p>
                  </a:txBody>
                  <a:tcPr/>
                </a:tc>
                <a:tc>
                  <a:txBody>
                    <a:bodyPr/>
                    <a:lstStyle/>
                    <a:p>
                      <a:pPr algn="ctr"/>
                      <a:r>
                        <a:rPr lang="en-US" dirty="0" smtClean="0"/>
                        <a:t>Un satisfied (speech not good)</a:t>
                      </a:r>
                      <a:endParaRPr lang="en-IN"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84237"/>
            <a:ext cx="8229600" cy="4525963"/>
          </a:xfrm>
        </p:spPr>
        <p:txBody>
          <a:bodyPr/>
          <a:lstStyle/>
          <a:p>
            <a:r>
              <a:rPr lang="en-US" dirty="0" smtClean="0"/>
              <a:t>A cellular n/w is used by the mobile phone operator to </a:t>
            </a:r>
            <a:r>
              <a:rPr lang="en-US" dirty="0" err="1" smtClean="0"/>
              <a:t>achive</a:t>
            </a:r>
            <a:r>
              <a:rPr lang="en-US" dirty="0" smtClean="0"/>
              <a:t> both coverage and </a:t>
            </a:r>
            <a:r>
              <a:rPr lang="en-US" dirty="0" err="1" smtClean="0"/>
              <a:t>capicty</a:t>
            </a:r>
            <a:r>
              <a:rPr lang="en-US" dirty="0" smtClean="0"/>
              <a:t> for their subscriber where large geographical areas split in to smaller cell to avoid line of sight .</a:t>
            </a:r>
          </a:p>
          <a:p>
            <a:endParaRPr lang="en-US" dirty="0" smtClean="0"/>
          </a:p>
          <a:p>
            <a:endParaRPr lang="en-US" dirty="0" smtClean="0"/>
          </a:p>
          <a:p>
            <a:r>
              <a:rPr lang="en-US" dirty="0" smtClean="0"/>
              <a:t>All cell sites are connected to telephone exchange (or) switches, which in turn connect to public telephone.</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2. Service quality </a:t>
            </a:r>
            <a:endParaRPr lang="en-IN" sz="3600" b="1" dirty="0"/>
          </a:p>
        </p:txBody>
      </p:sp>
      <p:sp>
        <p:nvSpPr>
          <p:cNvPr id="3" name="Content Placeholder 2"/>
          <p:cNvSpPr>
            <a:spLocks noGrp="1"/>
          </p:cNvSpPr>
          <p:nvPr>
            <p:ph sz="quarter" idx="1"/>
          </p:nvPr>
        </p:nvSpPr>
        <p:spPr>
          <a:xfrm>
            <a:off x="533400" y="1371600"/>
            <a:ext cx="7467600" cy="4873752"/>
          </a:xfrm>
        </p:spPr>
        <p:txBody>
          <a:bodyPr/>
          <a:lstStyle/>
          <a:p>
            <a:r>
              <a:rPr lang="en-US" dirty="0" smtClean="0"/>
              <a:t>1. </a:t>
            </a:r>
            <a:r>
              <a:rPr lang="en-US" u="sng" dirty="0" smtClean="0"/>
              <a:t>coverage :-</a:t>
            </a:r>
          </a:p>
          <a:p>
            <a:pPr lvl="2"/>
            <a:r>
              <a:rPr lang="en-US" dirty="0" smtClean="0"/>
              <a:t>System should serve an area as large as possible with radio coverage because of irregular terrain configuration usually not possible to over 100% of area for 2- reasons .</a:t>
            </a:r>
          </a:p>
          <a:p>
            <a:pPr lvl="2"/>
            <a:r>
              <a:rPr lang="en-US" dirty="0" smtClean="0"/>
              <a:t>A) transmitted power would have to be very high to illuminate weak spots with sufficient reception </a:t>
            </a:r>
          </a:p>
          <a:p>
            <a:pPr lvl="2"/>
            <a:r>
              <a:rPr lang="en-US" dirty="0" smtClean="0"/>
              <a:t>B) the high the transmitted power the harder it becomes to control interface.</a:t>
            </a:r>
          </a:p>
          <a:p>
            <a:pPr marL="1074420" lvl="2" indent="-342900">
              <a:buAutoNum type="arabicPeriod" startAt="2"/>
            </a:pPr>
            <a:endParaRPr lang="en-US" dirty="0" smtClean="0"/>
          </a:p>
          <a:p>
            <a:pPr marL="1074420" lvl="2" indent="-342900">
              <a:buAutoNum type="arabicPeriod" startAt="2"/>
            </a:pPr>
            <a:endParaRPr lang="en-US" dirty="0" smtClean="0"/>
          </a:p>
          <a:p>
            <a:pPr marL="1074420" lvl="2" indent="-342900">
              <a:buNone/>
            </a:pPr>
            <a:r>
              <a:rPr lang="en-US" sz="2400" dirty="0" smtClean="0"/>
              <a:t>2. Required grade of service :-</a:t>
            </a:r>
          </a:p>
          <a:p>
            <a:pPr marL="1074420" lvl="2" indent="-342900">
              <a:buNone/>
            </a:pPr>
            <a:r>
              <a:rPr lang="en-US" dirty="0" smtClean="0"/>
              <a:t>For normal start up of system grade of service (GOS) specified for blocking probability of 0.02 for </a:t>
            </a:r>
            <a:r>
              <a:rPr lang="en-US" dirty="0" err="1" smtClean="0"/>
              <a:t>intiating</a:t>
            </a:r>
            <a:r>
              <a:rPr lang="en-US" dirty="0" smtClean="0"/>
              <a:t> calls at busy hour.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3. </a:t>
            </a:r>
            <a:r>
              <a:rPr lang="en-IN" u="sng" dirty="0" smtClean="0"/>
              <a:t>number of dropped calls :-</a:t>
            </a:r>
          </a:p>
          <a:p>
            <a:pPr>
              <a:buNone/>
            </a:pPr>
            <a:r>
              <a:rPr lang="en-IN" dirty="0" smtClean="0"/>
              <a:t>During Q-calls in an hour if call is dropped and Q-1 calls are completed then call drop rate is 1/Q.</a:t>
            </a:r>
          </a:p>
          <a:p>
            <a:pPr>
              <a:buNone/>
            </a:pPr>
            <a:endParaRPr lang="en-IN" dirty="0" smtClean="0"/>
          </a:p>
          <a:p>
            <a:pPr>
              <a:buNone/>
            </a:pPr>
            <a:r>
              <a:rPr lang="en-IN" dirty="0" smtClean="0"/>
              <a:t>4. </a:t>
            </a:r>
            <a:r>
              <a:rPr lang="en-IN" u="sng" dirty="0" smtClean="0"/>
              <a:t>Special features :-</a:t>
            </a:r>
          </a:p>
          <a:p>
            <a:pPr>
              <a:buNone/>
            </a:pPr>
            <a:r>
              <a:rPr lang="en-IN" dirty="0" smtClean="0"/>
              <a:t>System would like to provide many features like call forwarding, call waiting , voice stored box(VSR), automatic roaming (or) navigation services.</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6.Uniqueness of Mobile Radio Environment</a:t>
            </a:r>
            <a:endParaRPr lang="en-US" dirty="0"/>
          </a:p>
        </p:txBody>
      </p:sp>
      <p:pic>
        <p:nvPicPr>
          <p:cNvPr id="56322" name="Picture 2"/>
          <p:cNvPicPr>
            <a:picLocks noGrp="1" noChangeAspect="1" noChangeArrowheads="1"/>
          </p:cNvPicPr>
          <p:nvPr>
            <p:ph sz="quarter" idx="1"/>
          </p:nvPr>
        </p:nvPicPr>
        <p:blipFill>
          <a:blip r:embed="rId2"/>
          <a:srcRect/>
          <a:stretch>
            <a:fillRect/>
          </a:stretch>
        </p:blipFill>
        <p:spPr bwMode="auto">
          <a:xfrm>
            <a:off x="762000" y="1600200"/>
            <a:ext cx="7308056" cy="3429000"/>
          </a:xfrm>
          <a:prstGeom prst="rect">
            <a:avLst/>
          </a:prstGeom>
          <a:noFill/>
          <a:ln w="9525">
            <a:noFill/>
            <a:miter lim="800000"/>
            <a:headEnd/>
            <a:tailEnd/>
          </a:ln>
          <a:effectLst/>
        </p:spPr>
      </p:pic>
      <p:sp>
        <p:nvSpPr>
          <p:cNvPr id="5" name="Rectangle 4"/>
          <p:cNvSpPr/>
          <p:nvPr/>
        </p:nvSpPr>
        <p:spPr>
          <a:xfrm>
            <a:off x="2895600" y="5410200"/>
            <a:ext cx="3744936" cy="369332"/>
          </a:xfrm>
          <a:prstGeom prst="rect">
            <a:avLst/>
          </a:prstGeom>
        </p:spPr>
        <p:txBody>
          <a:bodyPr wrap="none">
            <a:spAutoFit/>
          </a:bodyPr>
          <a:lstStyle/>
          <a:p>
            <a:r>
              <a:rPr lang="en-US" dirty="0" smtClean="0"/>
              <a:t>Mobile radio transmission model.</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457200"/>
            <a:ext cx="7467600" cy="4873752"/>
          </a:xfrm>
        </p:spPr>
        <p:txBody>
          <a:bodyPr/>
          <a:lstStyle/>
          <a:p>
            <a:r>
              <a:rPr lang="en-US" u="sng" dirty="0" smtClean="0"/>
              <a:t>The Propagation Attenuation:</a:t>
            </a:r>
          </a:p>
          <a:p>
            <a:pPr>
              <a:buNone/>
            </a:pPr>
            <a:r>
              <a:rPr lang="en-US" dirty="0" smtClean="0"/>
              <a:t>The propagation path loss increases not only with frequency but also with distance</a:t>
            </a:r>
          </a:p>
          <a:p>
            <a:pPr>
              <a:buNone/>
            </a:pPr>
            <a:r>
              <a:rPr lang="en-US" dirty="0" smtClean="0"/>
              <a:t>•The propagation path loss would be 40 dB/</a:t>
            </a:r>
            <a:r>
              <a:rPr lang="en-US" dirty="0" err="1" smtClean="0"/>
              <a:t>dec</a:t>
            </a:r>
            <a:endParaRPr lang="en-US" dirty="0" smtClean="0"/>
          </a:p>
          <a:p>
            <a:pPr>
              <a:buNone/>
            </a:pPr>
            <a:r>
              <a:rPr lang="en-US" dirty="0" smtClean="0"/>
              <a:t>•This means that a 40‐dB loss at a signal receiver will be observed by the mobile unit as it moves from 1 to 10 km. </a:t>
            </a:r>
          </a:p>
          <a:p>
            <a:endParaRPr lang="en-US" u="sng" dirty="0"/>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19400" y="3505200"/>
            <a:ext cx="1752600" cy="914400"/>
          </a:xfrm>
          <a:prstGeom prst="rect">
            <a:avLst/>
          </a:prstGeom>
          <a:noFill/>
        </p:spPr>
      </p:pic>
      <p:sp>
        <p:nvSpPr>
          <p:cNvPr id="5735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2133600" y="4419600"/>
            <a:ext cx="3533340" cy="369332"/>
          </a:xfrm>
          <a:prstGeom prst="rect">
            <a:avLst/>
          </a:prstGeom>
        </p:spPr>
        <p:txBody>
          <a:bodyPr wrap="none">
            <a:spAutoFit/>
          </a:bodyPr>
          <a:lstStyle/>
          <a:p>
            <a:r>
              <a:rPr lang="en-US" dirty="0" smtClean="0"/>
              <a:t>R</a:t>
            </a:r>
            <a:r>
              <a:rPr lang="en-US" baseline="30000" dirty="0" smtClean="0"/>
              <a:t>4 </a:t>
            </a:r>
            <a:r>
              <a:rPr lang="en-US" dirty="0" smtClean="0"/>
              <a:t> = distance between Rx &amp; </a:t>
            </a:r>
            <a:r>
              <a:rPr lang="en-US" dirty="0" err="1" smtClean="0"/>
              <a:t>Tx</a:t>
            </a:r>
            <a:endParaRPr lang="en-US" dirty="0"/>
          </a:p>
        </p:txBody>
      </p:sp>
      <p:sp>
        <p:nvSpPr>
          <p:cNvPr id="573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52"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95600" y="4876800"/>
            <a:ext cx="1657350" cy="381000"/>
          </a:xfrm>
          <a:prstGeom prst="rect">
            <a:avLst/>
          </a:prstGeom>
          <a:noFill/>
        </p:spPr>
      </p:pic>
      <p:sp>
        <p:nvSpPr>
          <p:cNvPr id="14" name="TextBox 13"/>
          <p:cNvSpPr txBox="1"/>
          <p:nvPr/>
        </p:nvSpPr>
        <p:spPr>
          <a:xfrm>
            <a:off x="1981200" y="5791200"/>
            <a:ext cx="2884123" cy="369332"/>
          </a:xfrm>
          <a:prstGeom prst="rect">
            <a:avLst/>
          </a:prstGeom>
          <a:noFill/>
        </p:spPr>
        <p:txBody>
          <a:bodyPr wrap="none" rtlCol="0">
            <a:spAutoFit/>
          </a:bodyPr>
          <a:lstStyle/>
          <a:p>
            <a:r>
              <a:rPr lang="en-US" dirty="0" smtClean="0"/>
              <a:t>C = </a:t>
            </a:r>
            <a:r>
              <a:rPr lang="en-US" dirty="0" err="1" smtClean="0"/>
              <a:t>recived</a:t>
            </a:r>
            <a:r>
              <a:rPr lang="en-US" dirty="0" smtClean="0"/>
              <a:t> carrier power</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838200" y="2819400"/>
            <a:ext cx="4826962" cy="923330"/>
          </a:xfrm>
          <a:prstGeom prst="rect">
            <a:avLst/>
          </a:prstGeom>
          <a:noFill/>
        </p:spPr>
        <p:txBody>
          <a:bodyPr wrap="none" rtlCol="0">
            <a:spAutoFit/>
          </a:bodyPr>
          <a:lstStyle/>
          <a:p>
            <a:r>
              <a:rPr lang="en-US" dirty="0" smtClean="0"/>
              <a:t>Difference expression in power reception is </a:t>
            </a:r>
          </a:p>
          <a:p>
            <a:endParaRPr lang="en-US" dirty="0" smtClean="0"/>
          </a:p>
          <a:p>
            <a:endParaRPr lang="en-US" dirty="0"/>
          </a:p>
        </p:txBody>
      </p:sp>
      <p:sp>
        <p:nvSpPr>
          <p:cNvPr id="7" name="Rectangle 6"/>
          <p:cNvSpPr/>
          <p:nvPr/>
        </p:nvSpPr>
        <p:spPr>
          <a:xfrm>
            <a:off x="914400" y="457200"/>
            <a:ext cx="7696200" cy="923330"/>
          </a:xfrm>
          <a:prstGeom prst="rect">
            <a:avLst/>
          </a:prstGeom>
        </p:spPr>
        <p:txBody>
          <a:bodyPr wrap="square">
            <a:spAutoFit/>
          </a:bodyPr>
          <a:lstStyle/>
          <a:p>
            <a:endParaRPr lang="en-US" dirty="0" smtClean="0"/>
          </a:p>
          <a:p>
            <a:r>
              <a:rPr lang="en-US" dirty="0" smtClean="0"/>
              <a:t>The difference in power reception at two different distances </a:t>
            </a:r>
            <a:r>
              <a:rPr lang="en-US" i="1" dirty="0" smtClean="0"/>
              <a:t>R1and R2will result in</a:t>
            </a:r>
          </a:p>
        </p:txBody>
      </p:sp>
      <p:pic>
        <p:nvPicPr>
          <p:cNvPr id="59395" name="Picture 3"/>
          <p:cNvPicPr>
            <a:picLocks noChangeAspect="1" noChangeArrowheads="1"/>
          </p:cNvPicPr>
          <p:nvPr/>
        </p:nvPicPr>
        <p:blipFill>
          <a:blip r:embed="rId2"/>
          <a:srcRect/>
          <a:stretch>
            <a:fillRect/>
          </a:stretch>
        </p:blipFill>
        <p:spPr bwMode="auto">
          <a:xfrm>
            <a:off x="1371600" y="3505200"/>
            <a:ext cx="6303516" cy="1423987"/>
          </a:xfrm>
          <a:prstGeom prst="rect">
            <a:avLst/>
          </a:prstGeom>
          <a:noFill/>
          <a:ln w="9525">
            <a:noFill/>
            <a:miter lim="800000"/>
            <a:headEnd/>
            <a:tailEnd/>
          </a:ln>
          <a:effectLst/>
        </p:spPr>
      </p:pic>
      <p:pic>
        <p:nvPicPr>
          <p:cNvPr id="59396" name="Picture 4"/>
          <p:cNvPicPr>
            <a:picLocks noChangeAspect="1" noChangeArrowheads="1"/>
          </p:cNvPicPr>
          <p:nvPr/>
        </p:nvPicPr>
        <p:blipFill>
          <a:blip r:embed="rId3"/>
          <a:srcRect/>
          <a:stretch>
            <a:fillRect/>
          </a:stretch>
        </p:blipFill>
        <p:spPr bwMode="auto">
          <a:xfrm>
            <a:off x="2667000" y="1676400"/>
            <a:ext cx="5287617"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09600"/>
            <a:ext cx="7467600" cy="4873752"/>
          </a:xfrm>
        </p:spPr>
        <p:txBody>
          <a:bodyPr/>
          <a:lstStyle/>
          <a:p>
            <a:r>
              <a:rPr lang="en-US" dirty="0" err="1" smtClean="0"/>
              <a:t>Atypicalfadingsignalreceivedwhilethemobileunitismoving</a:t>
            </a:r>
            <a:r>
              <a:rPr lang="en-US" dirty="0" smtClean="0"/>
              <a:t> (</a:t>
            </a:r>
            <a:r>
              <a:rPr lang="en-US" b="1" dirty="0" smtClean="0"/>
              <a:t>Severe Fading)</a:t>
            </a:r>
            <a:endParaRPr lang="en-US" dirty="0"/>
          </a:p>
        </p:txBody>
      </p:sp>
      <p:pic>
        <p:nvPicPr>
          <p:cNvPr id="60418" name="Picture 2"/>
          <p:cNvPicPr>
            <a:picLocks noChangeAspect="1" noChangeArrowheads="1"/>
          </p:cNvPicPr>
          <p:nvPr/>
        </p:nvPicPr>
        <p:blipFill>
          <a:blip r:embed="rId2"/>
          <a:srcRect/>
          <a:stretch>
            <a:fillRect/>
          </a:stretch>
        </p:blipFill>
        <p:spPr bwMode="auto">
          <a:xfrm>
            <a:off x="685800" y="1447800"/>
            <a:ext cx="7772400" cy="48768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609600"/>
            <a:ext cx="7467600" cy="4873752"/>
          </a:xfrm>
        </p:spPr>
        <p:txBody>
          <a:bodyPr/>
          <a:lstStyle/>
          <a:p>
            <a:r>
              <a:rPr lang="en-US" i="1" dirty="0" smtClean="0"/>
              <a:t>Mobile Fading Characteristics</a:t>
            </a:r>
            <a:endParaRPr lang="en-US" dirty="0"/>
          </a:p>
        </p:txBody>
      </p:sp>
      <p:pic>
        <p:nvPicPr>
          <p:cNvPr id="61442" name="Picture 2"/>
          <p:cNvPicPr>
            <a:picLocks noChangeAspect="1" noChangeArrowheads="1"/>
          </p:cNvPicPr>
          <p:nvPr/>
        </p:nvPicPr>
        <p:blipFill>
          <a:blip r:embed="rId2"/>
          <a:srcRect/>
          <a:stretch>
            <a:fillRect/>
          </a:stretch>
        </p:blipFill>
        <p:spPr bwMode="auto">
          <a:xfrm>
            <a:off x="1524000" y="1219200"/>
            <a:ext cx="5791200" cy="4659284"/>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Mobile fading characteristics </a:t>
            </a:r>
            <a:endParaRPr lang="en-IN" dirty="0"/>
          </a:p>
        </p:txBody>
      </p:sp>
      <p:sp>
        <p:nvSpPr>
          <p:cNvPr id="3" name="Content Placeholder 2"/>
          <p:cNvSpPr>
            <a:spLocks noGrp="1"/>
          </p:cNvSpPr>
          <p:nvPr>
            <p:ph sz="quarter" idx="1"/>
          </p:nvPr>
        </p:nvSpPr>
        <p:spPr>
          <a:xfrm>
            <a:off x="685800" y="1371600"/>
            <a:ext cx="7467600" cy="4873752"/>
          </a:xfrm>
        </p:spPr>
        <p:txBody>
          <a:bodyPr>
            <a:normAutofit lnSpcReduction="10000"/>
          </a:bodyPr>
          <a:lstStyle/>
          <a:p>
            <a:r>
              <a:rPr lang="en-IN" dirty="0" smtClean="0"/>
              <a:t>Rayleigh fading is also called fading in mobile radio environment .</a:t>
            </a:r>
          </a:p>
          <a:p>
            <a:r>
              <a:rPr lang="en-IN" dirty="0" smtClean="0"/>
              <a:t>When multipath fading wave bounce back and forth due to building and houses they form many standing wave pairs in space .</a:t>
            </a:r>
          </a:p>
          <a:p>
            <a:r>
              <a:rPr lang="en-IN" dirty="0" smtClean="0"/>
              <a:t>The standing wave pairs are summed together and become an irregular wave fading structure .</a:t>
            </a:r>
          </a:p>
          <a:p>
            <a:endParaRPr lang="en-IN" dirty="0" smtClean="0"/>
          </a:p>
          <a:p>
            <a:r>
              <a:rPr lang="en-IN" dirty="0" smtClean="0"/>
              <a:t>When a mobile unit is standing still its receiver only receiver a signal strength at that spot so constant signal is observed when mobile unit is moving the fading structure of wave in space is received it  is multipath fading.  </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917448"/>
            <a:ext cx="7467600" cy="4873752"/>
          </a:xfrm>
        </p:spPr>
        <p:txBody>
          <a:bodyPr/>
          <a:lstStyle/>
          <a:p>
            <a:r>
              <a:rPr lang="en-IN" u="sng" dirty="0" smtClean="0"/>
              <a:t>Delay spread and coherence bandwidth:</a:t>
            </a:r>
          </a:p>
          <a:p>
            <a:pPr lvl="1">
              <a:buNone/>
            </a:pPr>
            <a:r>
              <a:rPr lang="en-IN" dirty="0" smtClean="0"/>
              <a:t>Coherence BW is defined in which either amplitudes (or) phases of 2-recived signal have a high degree of similarity.</a:t>
            </a:r>
          </a:p>
          <a:p>
            <a:pPr lvl="1">
              <a:buNone/>
            </a:pPr>
            <a:r>
              <a:rPr lang="en-IN" dirty="0" smtClean="0"/>
              <a:t>A coherence </a:t>
            </a:r>
            <a:r>
              <a:rPr lang="en-IN" dirty="0" err="1" smtClean="0"/>
              <a:t>bw</a:t>
            </a:r>
            <a:r>
              <a:rPr lang="en-IN" dirty="0" smtClean="0"/>
              <a:t> of 2-fading amplitudes of two </a:t>
            </a:r>
            <a:r>
              <a:rPr lang="en-IN" dirty="0" err="1" smtClean="0"/>
              <a:t>recived</a:t>
            </a:r>
            <a:r>
              <a:rPr lang="en-IN" dirty="0" smtClean="0"/>
              <a:t> signal is </a:t>
            </a:r>
          </a:p>
          <a:p>
            <a:pPr lvl="1">
              <a:buNone/>
            </a:pPr>
            <a:r>
              <a:rPr lang="en-IN" dirty="0" smtClean="0"/>
              <a:t>	</a:t>
            </a:r>
            <a:r>
              <a:rPr lang="en-IN" dirty="0" err="1" smtClean="0"/>
              <a:t>Bc</a:t>
            </a:r>
            <a:r>
              <a:rPr lang="en-IN" dirty="0" smtClean="0"/>
              <a:t> = 1/ 2</a:t>
            </a:r>
            <a:r>
              <a:rPr lang="az-Cyrl-AZ" dirty="0" smtClean="0"/>
              <a:t>П</a:t>
            </a:r>
            <a:r>
              <a:rPr lang="el-GR" dirty="0" smtClean="0"/>
              <a:t>Δ</a:t>
            </a:r>
            <a:endParaRPr lang="en-US" dirty="0" smtClean="0"/>
          </a:p>
          <a:p>
            <a:pPr lvl="1">
              <a:buNone/>
            </a:pPr>
            <a:r>
              <a:rPr lang="el-GR" dirty="0" smtClean="0"/>
              <a:t>Δ</a:t>
            </a:r>
            <a:r>
              <a:rPr lang="en-US" dirty="0" smtClean="0"/>
              <a:t>= delay spread </a:t>
            </a:r>
          </a:p>
          <a:p>
            <a:pPr lvl="1">
              <a:buNone/>
            </a:pPr>
            <a:r>
              <a:rPr lang="en-IN" dirty="0" err="1" smtClean="0"/>
              <a:t>Bc</a:t>
            </a:r>
            <a:r>
              <a:rPr lang="en-IN" dirty="0" smtClean="0"/>
              <a:t> = coherence band width</a:t>
            </a:r>
          </a:p>
          <a:p>
            <a:pPr lvl="1">
              <a:buNone/>
            </a:pPr>
            <a:endParaRPr lang="en-IN" b="1" dirty="0" smtClean="0"/>
          </a:p>
          <a:p>
            <a:pPr lvl="1">
              <a:buNone/>
            </a:pPr>
            <a:endParaRPr lang="en-IN"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381000"/>
            <a:ext cx="7467600" cy="4873752"/>
          </a:xfrm>
        </p:spPr>
        <p:txBody>
          <a:bodyPr/>
          <a:lstStyle/>
          <a:p>
            <a:pPr marL="274320" lvl="1">
              <a:spcBef>
                <a:spcPts val="600"/>
              </a:spcBef>
              <a:buSzPct val="70000"/>
              <a:buFont typeface="Wingdings"/>
              <a:buChar char=""/>
            </a:pPr>
            <a:r>
              <a:rPr lang="en-IN" u="sng" dirty="0" smtClean="0"/>
              <a:t>Delay spread:-</a:t>
            </a:r>
          </a:p>
          <a:p>
            <a:pPr>
              <a:buNone/>
            </a:pPr>
            <a:r>
              <a:rPr lang="en-IN" dirty="0" smtClean="0"/>
              <a:t>	in mobile radio </a:t>
            </a:r>
            <a:r>
              <a:rPr lang="en-IN" dirty="0" err="1" smtClean="0"/>
              <a:t>enviroment</a:t>
            </a:r>
            <a:r>
              <a:rPr lang="en-IN" dirty="0" smtClean="0"/>
              <a:t> as result of multipath reflection phenomenon the signal transmitted at cell site reach the mobile unit takes different paths.</a:t>
            </a:r>
          </a:p>
          <a:p>
            <a:pPr>
              <a:buNone/>
            </a:pPr>
            <a:r>
              <a:rPr lang="en-IN" dirty="0" smtClean="0"/>
              <a:t>	radio signal takes 2-paths.</a:t>
            </a:r>
          </a:p>
          <a:p>
            <a:pPr>
              <a:buNone/>
            </a:pPr>
            <a:r>
              <a:rPr lang="en-IN" dirty="0" smtClean="0"/>
              <a:t>  a) </a:t>
            </a:r>
            <a:r>
              <a:rPr lang="en-IN" u="sng" dirty="0" smtClean="0"/>
              <a:t>Direct path:</a:t>
            </a:r>
            <a:r>
              <a:rPr lang="en-IN" dirty="0" smtClean="0"/>
              <a:t>- signal from mobile unit is called direct path </a:t>
            </a:r>
          </a:p>
          <a:p>
            <a:pPr>
              <a:buNone/>
            </a:pPr>
            <a:r>
              <a:rPr lang="en-IN" dirty="0" smtClean="0"/>
              <a:t>b)</a:t>
            </a:r>
            <a:r>
              <a:rPr lang="en-IN" u="sng" dirty="0" smtClean="0"/>
              <a:t>In direct path</a:t>
            </a:r>
            <a:r>
              <a:rPr lang="en-IN" dirty="0" smtClean="0"/>
              <a:t>:- signal from cell site to surface and surface to mobile unit is indirect path .</a:t>
            </a:r>
          </a:p>
          <a:p>
            <a:pPr>
              <a:buNone/>
            </a:pPr>
            <a:r>
              <a:rPr lang="en-IN" dirty="0" smtClean="0"/>
              <a:t>These angles are reflection (or) elevation</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cellular mobile n/w</a:t>
            </a:r>
            <a:endParaRPr lang="en-IN" dirty="0"/>
          </a:p>
        </p:txBody>
      </p:sp>
      <p:sp>
        <p:nvSpPr>
          <p:cNvPr id="3" name="Content Placeholder 2"/>
          <p:cNvSpPr>
            <a:spLocks noGrp="1"/>
          </p:cNvSpPr>
          <p:nvPr>
            <p:ph sz="quarter" idx="1"/>
          </p:nvPr>
        </p:nvSpPr>
        <p:spPr/>
        <p:txBody>
          <a:bodyPr/>
          <a:lstStyle/>
          <a:p>
            <a:r>
              <a:rPr lang="en-US" dirty="0" smtClean="0"/>
              <a:t>Mobile station</a:t>
            </a:r>
          </a:p>
          <a:p>
            <a:r>
              <a:rPr lang="en-US" dirty="0" smtClean="0"/>
              <a:t>Base station</a:t>
            </a:r>
          </a:p>
          <a:p>
            <a:r>
              <a:rPr lang="en-US" dirty="0" smtClean="0"/>
              <a:t>Mobile switching center (MSC)</a:t>
            </a:r>
          </a:p>
          <a:p>
            <a:r>
              <a:rPr lang="en-US" dirty="0" smtClean="0"/>
              <a:t>Base station controller (BSC)</a:t>
            </a:r>
          </a:p>
          <a:p>
            <a:r>
              <a:rPr lang="en-US" dirty="0" smtClean="0"/>
              <a:t>Public switched telephone network (PST)</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nvPr>
        </p:nvGraphicFramePr>
        <p:xfrm>
          <a:off x="1447800" y="1422400"/>
          <a:ext cx="6248400" cy="3149600"/>
        </p:xfrm>
        <a:graphic>
          <a:graphicData uri="http://schemas.openxmlformats.org/drawingml/2006/table">
            <a:tbl>
              <a:tblPr firstRow="1" bandRow="1">
                <a:tableStyleId>{5C22544A-7EE6-4342-B048-85BDC9FD1C3A}</a:tableStyleId>
              </a:tblPr>
              <a:tblGrid>
                <a:gridCol w="3124200"/>
                <a:gridCol w="3124200"/>
              </a:tblGrid>
              <a:tr h="629920">
                <a:tc>
                  <a:txBody>
                    <a:bodyPr/>
                    <a:lstStyle/>
                    <a:p>
                      <a:pPr algn="ctr"/>
                      <a:r>
                        <a:rPr lang="en-US" sz="2000" dirty="0" smtClean="0"/>
                        <a:t>Type of environment</a:t>
                      </a:r>
                      <a:endParaRPr lang="en-US" sz="2000" dirty="0"/>
                    </a:p>
                  </a:txBody>
                  <a:tcPr/>
                </a:tc>
                <a:tc>
                  <a:txBody>
                    <a:bodyPr/>
                    <a:lstStyle/>
                    <a:p>
                      <a:pPr algn="ctr"/>
                      <a:r>
                        <a:rPr lang="en-US" sz="2000" dirty="0" smtClean="0"/>
                        <a:t>Delay spread  </a:t>
                      </a:r>
                      <a:r>
                        <a:rPr lang="el-GR" sz="2000" dirty="0" smtClean="0"/>
                        <a:t>Δ</a:t>
                      </a:r>
                      <a:r>
                        <a:rPr lang="en-US" sz="2000" dirty="0" smtClean="0"/>
                        <a:t>(</a:t>
                      </a:r>
                      <a:r>
                        <a:rPr lang="en-US" sz="2000" dirty="0" err="1" smtClean="0"/>
                        <a:t>usec</a:t>
                      </a:r>
                      <a:r>
                        <a:rPr lang="en-US" sz="2000" dirty="0" smtClean="0"/>
                        <a:t>)</a:t>
                      </a:r>
                      <a:endParaRPr lang="en-US" sz="2000" dirty="0"/>
                    </a:p>
                  </a:txBody>
                  <a:tcPr/>
                </a:tc>
              </a:tr>
              <a:tr h="629920">
                <a:tc>
                  <a:txBody>
                    <a:bodyPr/>
                    <a:lstStyle/>
                    <a:p>
                      <a:pPr algn="ctr"/>
                      <a:r>
                        <a:rPr lang="en-US" sz="2000" dirty="0" smtClean="0"/>
                        <a:t>Open area </a:t>
                      </a:r>
                      <a:endParaRPr lang="en-US" sz="2000" dirty="0"/>
                    </a:p>
                  </a:txBody>
                  <a:tcPr/>
                </a:tc>
                <a:tc>
                  <a:txBody>
                    <a:bodyPr/>
                    <a:lstStyle/>
                    <a:p>
                      <a:pPr algn="ctr"/>
                      <a:r>
                        <a:rPr lang="en-US" sz="2000" dirty="0" smtClean="0"/>
                        <a:t>&lt;0.2</a:t>
                      </a:r>
                      <a:endParaRPr lang="en-US" sz="2000" dirty="0"/>
                    </a:p>
                  </a:txBody>
                  <a:tcPr/>
                </a:tc>
              </a:tr>
              <a:tr h="629920">
                <a:tc>
                  <a:txBody>
                    <a:bodyPr/>
                    <a:lstStyle/>
                    <a:p>
                      <a:pPr algn="ctr"/>
                      <a:r>
                        <a:rPr lang="en-US" sz="2000" dirty="0" smtClean="0"/>
                        <a:t>Urban area </a:t>
                      </a:r>
                      <a:endParaRPr lang="en-US" sz="2000" dirty="0"/>
                    </a:p>
                  </a:txBody>
                  <a:tcPr/>
                </a:tc>
                <a:tc>
                  <a:txBody>
                    <a:bodyPr/>
                    <a:lstStyle/>
                    <a:p>
                      <a:pPr algn="ctr"/>
                      <a:r>
                        <a:rPr lang="en-US" sz="2000" dirty="0" smtClean="0"/>
                        <a:t>3</a:t>
                      </a:r>
                      <a:endParaRPr lang="en-US" sz="2000" dirty="0"/>
                    </a:p>
                  </a:txBody>
                  <a:tcPr/>
                </a:tc>
              </a:tr>
              <a:tr h="629920">
                <a:tc>
                  <a:txBody>
                    <a:bodyPr/>
                    <a:lstStyle/>
                    <a:p>
                      <a:pPr algn="ctr"/>
                      <a:r>
                        <a:rPr lang="en-US" sz="2000" dirty="0" smtClean="0"/>
                        <a:t>Sub urban</a:t>
                      </a:r>
                      <a:endParaRPr lang="en-US" sz="2000" dirty="0"/>
                    </a:p>
                  </a:txBody>
                  <a:tcPr/>
                </a:tc>
                <a:tc>
                  <a:txBody>
                    <a:bodyPr/>
                    <a:lstStyle/>
                    <a:p>
                      <a:pPr algn="ctr"/>
                      <a:r>
                        <a:rPr lang="en-US" sz="2000" dirty="0" smtClean="0"/>
                        <a:t>0.5</a:t>
                      </a:r>
                    </a:p>
                  </a:txBody>
                  <a:tcPr/>
                </a:tc>
              </a:tr>
              <a:tr h="629920">
                <a:tc>
                  <a:txBody>
                    <a:bodyPr/>
                    <a:lstStyle/>
                    <a:p>
                      <a:pPr algn="ctr"/>
                      <a:r>
                        <a:rPr lang="en-US" sz="2000" dirty="0" smtClean="0"/>
                        <a:t>Inside the building</a:t>
                      </a:r>
                      <a:r>
                        <a:rPr lang="en-US" sz="2000" baseline="0" dirty="0" smtClean="0"/>
                        <a:t> </a:t>
                      </a:r>
                      <a:endParaRPr lang="en-US" sz="2000" dirty="0"/>
                    </a:p>
                  </a:txBody>
                  <a:tcPr/>
                </a:tc>
                <a:tc>
                  <a:txBody>
                    <a:bodyPr/>
                    <a:lstStyle/>
                    <a:p>
                      <a:pPr algn="ctr"/>
                      <a:r>
                        <a:rPr lang="en-US" sz="2000" dirty="0" smtClean="0"/>
                        <a:t>&lt;0.1</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of cellular system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Explains  about operation of cellular  mobile  system from a </a:t>
            </a:r>
            <a:r>
              <a:rPr lang="en-US" dirty="0" err="1" smtClean="0"/>
              <a:t>coustumer’s</a:t>
            </a:r>
            <a:r>
              <a:rPr lang="en-US" dirty="0" smtClean="0"/>
              <a:t> The operation is divided in to 4-parts </a:t>
            </a:r>
          </a:p>
          <a:p>
            <a:r>
              <a:rPr lang="en-US" dirty="0" smtClean="0"/>
              <a:t>A) </a:t>
            </a:r>
            <a:r>
              <a:rPr lang="en-US" u="sng" dirty="0" smtClean="0"/>
              <a:t>mobile unit </a:t>
            </a:r>
            <a:r>
              <a:rPr lang="en-US" u="sng" dirty="0" err="1" smtClean="0"/>
              <a:t>intialization</a:t>
            </a:r>
            <a:r>
              <a:rPr lang="en-US" u="sng" dirty="0" smtClean="0"/>
              <a:t> </a:t>
            </a:r>
            <a:r>
              <a:rPr lang="en-US" dirty="0" smtClean="0"/>
              <a:t>:-</a:t>
            </a:r>
          </a:p>
          <a:p>
            <a:pPr>
              <a:buNone/>
            </a:pPr>
            <a:r>
              <a:rPr lang="en-US" dirty="0" smtClean="0"/>
              <a:t>	When mobile unit is turned on it scans and selects the strongest  setup control channel used for system Cells with different frequency bands </a:t>
            </a:r>
            <a:r>
              <a:rPr lang="en-US" dirty="0" err="1" smtClean="0"/>
              <a:t>repetitvely</a:t>
            </a:r>
            <a:r>
              <a:rPr lang="en-US" dirty="0" smtClean="0"/>
              <a:t>  </a:t>
            </a:r>
            <a:r>
              <a:rPr lang="en-US" dirty="0" err="1" smtClean="0"/>
              <a:t>Boardcast</a:t>
            </a:r>
            <a:r>
              <a:rPr lang="en-US" dirty="0" smtClean="0"/>
              <a:t> on different setup channel </a:t>
            </a:r>
          </a:p>
          <a:p>
            <a:r>
              <a:rPr lang="en-US" dirty="0" smtClean="0"/>
              <a:t>The receiver selects the  strongest  setup channel </a:t>
            </a:r>
          </a:p>
          <a:p>
            <a:pPr>
              <a:buNone/>
            </a:pPr>
            <a:r>
              <a:rPr lang="en-US" dirty="0" smtClean="0"/>
              <a:t>   And monitors that channel  With this mobile station has  automatically selected  The </a:t>
            </a:r>
            <a:r>
              <a:rPr lang="en-US" dirty="0" err="1" smtClean="0"/>
              <a:t>bs</a:t>
            </a:r>
            <a:r>
              <a:rPr lang="en-US" dirty="0" smtClean="0"/>
              <a:t> antenna of the cell within which it will operate </a:t>
            </a:r>
          </a:p>
          <a:p>
            <a:pPr>
              <a:buNone/>
            </a:pPr>
            <a:r>
              <a:rPr lang="en-US" dirty="0" smtClean="0"/>
              <a:t>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85800"/>
            <a:ext cx="7848600" cy="5105400"/>
          </a:xfrm>
        </p:spPr>
        <p:txBody>
          <a:bodyPr/>
          <a:lstStyle/>
          <a:p>
            <a:r>
              <a:rPr lang="en-US" dirty="0" smtClean="0"/>
              <a:t>The hand shake takes place b/w the mobile  unit </a:t>
            </a:r>
          </a:p>
          <a:p>
            <a:pPr>
              <a:buNone/>
            </a:pPr>
            <a:r>
              <a:rPr lang="en-US" dirty="0" smtClean="0"/>
              <a:t>And MTSO controlling this cell through the BS in this cell</a:t>
            </a:r>
          </a:p>
          <a:p>
            <a:pPr>
              <a:buNone/>
            </a:pPr>
            <a:r>
              <a:rPr lang="en-US" dirty="0" smtClean="0"/>
              <a:t>Hand shake is used to identity the user and register its location </a:t>
            </a:r>
          </a:p>
          <a:p>
            <a:pPr>
              <a:buNone/>
            </a:pPr>
            <a:r>
              <a:rPr lang="en-US" dirty="0" smtClean="0"/>
              <a:t>As long as the mobile station is on scanning is repeated periodically to account for the motion of unit repeated periodically to account for the motion  of unit </a:t>
            </a:r>
          </a:p>
          <a:p>
            <a:pPr>
              <a:buNone/>
            </a:pPr>
            <a:r>
              <a:rPr lang="en-US" dirty="0" smtClean="0"/>
              <a:t>If the unit enters a new cells then a new BS is selected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t>Mobile originated cell </a:t>
            </a:r>
            <a:endParaRPr lang="en-US" dirty="0"/>
          </a:p>
        </p:txBody>
      </p:sp>
      <p:sp>
        <p:nvSpPr>
          <p:cNvPr id="3" name="Content Placeholder 2"/>
          <p:cNvSpPr>
            <a:spLocks noGrp="1"/>
          </p:cNvSpPr>
          <p:nvPr>
            <p:ph sz="quarter" idx="1"/>
          </p:nvPr>
        </p:nvSpPr>
        <p:spPr>
          <a:xfrm>
            <a:off x="685800" y="1295400"/>
            <a:ext cx="7467600" cy="4873752"/>
          </a:xfrm>
        </p:spPr>
        <p:txBody>
          <a:bodyPr>
            <a:normAutofit/>
          </a:bodyPr>
          <a:lstStyle/>
          <a:p>
            <a:r>
              <a:rPr lang="en-US" dirty="0" smtClean="0"/>
              <a:t>A mobile unit originates a call by sending the no (mobile </a:t>
            </a:r>
            <a:r>
              <a:rPr lang="en-US" dirty="0" err="1" smtClean="0"/>
              <a:t>indentification</a:t>
            </a:r>
            <a:r>
              <a:rPr lang="en-US" dirty="0" smtClean="0"/>
              <a:t> no:-(MIN) of the called  unit on the preselected setup channel  the receiver of mobile unit </a:t>
            </a:r>
            <a:r>
              <a:rPr lang="en-US" dirty="0" err="1" smtClean="0"/>
              <a:t>chects</a:t>
            </a:r>
            <a:r>
              <a:rPr lang="en-US" dirty="0" smtClean="0"/>
              <a:t> if the forward  </a:t>
            </a:r>
            <a:r>
              <a:rPr lang="en-US" dirty="0" err="1" smtClean="0"/>
              <a:t>chanel</a:t>
            </a:r>
            <a:r>
              <a:rPr lang="en-US" dirty="0" smtClean="0"/>
              <a:t> (from </a:t>
            </a:r>
            <a:r>
              <a:rPr lang="en-US" dirty="0" err="1" smtClean="0"/>
              <a:t>bs</a:t>
            </a:r>
            <a:r>
              <a:rPr lang="en-US" dirty="0" smtClean="0"/>
              <a:t> ) is </a:t>
            </a:r>
            <a:r>
              <a:rPr lang="en-US" dirty="0" err="1" smtClean="0"/>
              <a:t>idel</a:t>
            </a:r>
            <a:r>
              <a:rPr lang="en-US" dirty="0" smtClean="0"/>
              <a:t>  If </a:t>
            </a:r>
            <a:r>
              <a:rPr lang="en-US" dirty="0" err="1" smtClean="0"/>
              <a:t>idel</a:t>
            </a:r>
            <a:r>
              <a:rPr lang="en-US" dirty="0" smtClean="0"/>
              <a:t> the mobile may transmit over the reverse channel (To BS )</a:t>
            </a:r>
          </a:p>
          <a:p>
            <a:pPr>
              <a:buNone/>
            </a:pPr>
            <a:r>
              <a:rPr lang="en-US" dirty="0" smtClean="0"/>
              <a:t>BS sends request to the MTSO</a:t>
            </a:r>
            <a:endParaRPr lang="en-US" u="sng" dirty="0" smtClean="0"/>
          </a:p>
        </p:txBody>
      </p:sp>
      <p:sp>
        <p:nvSpPr>
          <p:cNvPr id="4" name="Rectangle 3"/>
          <p:cNvSpPr/>
          <p:nvPr/>
        </p:nvSpPr>
        <p:spPr>
          <a:xfrm>
            <a:off x="533400" y="4191000"/>
            <a:ext cx="8229600" cy="2246769"/>
          </a:xfrm>
          <a:prstGeom prst="rect">
            <a:avLst/>
          </a:prstGeom>
        </p:spPr>
        <p:txBody>
          <a:bodyPr wrap="square">
            <a:spAutoFit/>
          </a:bodyPr>
          <a:lstStyle/>
          <a:p>
            <a:pPr>
              <a:buNone/>
            </a:pPr>
            <a:r>
              <a:rPr lang="en-US" sz="2800" u="sng" dirty="0" err="1" smtClean="0"/>
              <a:t>Pageing</a:t>
            </a:r>
            <a:r>
              <a:rPr lang="en-US" sz="2800" u="sng" dirty="0" smtClean="0"/>
              <a:t> :-</a:t>
            </a:r>
          </a:p>
          <a:p>
            <a:pPr>
              <a:buNone/>
            </a:pPr>
            <a:r>
              <a:rPr lang="en-US" sz="2800" dirty="0" smtClean="0"/>
              <a:t>MTSO  setup attempts to complete connection depending on called mobile no</a:t>
            </a:r>
          </a:p>
          <a:p>
            <a:pPr>
              <a:buNone/>
            </a:pPr>
            <a:r>
              <a:rPr lang="en-US" sz="2800" dirty="0" smtClean="0"/>
              <a:t>BS sends </a:t>
            </a:r>
            <a:r>
              <a:rPr lang="en-US" sz="2800" dirty="0" err="1" smtClean="0"/>
              <a:t>pageing</a:t>
            </a:r>
            <a:r>
              <a:rPr lang="en-US" sz="2800" dirty="0" smtClean="0"/>
              <a:t> signal on its own assigned setup  channel </a:t>
            </a:r>
            <a:endParaRPr 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lstStyle/>
          <a:p>
            <a:r>
              <a:rPr lang="en-US" u="sng" dirty="0" smtClean="0"/>
              <a:t>Call accepted :-</a:t>
            </a:r>
          </a:p>
          <a:p>
            <a:pPr>
              <a:buNone/>
            </a:pPr>
            <a:r>
              <a:rPr lang="en-US" dirty="0" smtClean="0"/>
              <a:t>	Called mobile unit recognizes its number on the setup channel being monitored and responds to that BS which sends the response to the MTSO</a:t>
            </a:r>
          </a:p>
          <a:p>
            <a:r>
              <a:rPr lang="en-US" dirty="0" smtClean="0"/>
              <a:t> MTSO up a circuit between </a:t>
            </a:r>
          </a:p>
          <a:p>
            <a:r>
              <a:rPr lang="en-US" dirty="0" smtClean="0"/>
              <a:t>Calling and called BS’s</a:t>
            </a:r>
          </a:p>
          <a:p>
            <a:r>
              <a:rPr lang="en-US" dirty="0" smtClean="0"/>
              <a:t>MTSO selects available traffic channel within each BS’s cell and notifies each BS which in each turn  notifies its mobile unit called </a:t>
            </a:r>
            <a:r>
              <a:rPr lang="en-US" dirty="0" err="1" smtClean="0"/>
              <a:t>alret</a:t>
            </a:r>
            <a:r>
              <a:rPr lang="en-US" dirty="0" smtClean="0"/>
              <a:t> is transmitted over </a:t>
            </a:r>
            <a:r>
              <a:rPr lang="en-US" dirty="0" err="1" smtClean="0"/>
              <a:t>fvc</a:t>
            </a:r>
            <a:r>
              <a:rPr lang="en-US" dirty="0" smtClean="0"/>
              <a:t> to instruct the mobile ring </a:t>
            </a:r>
          </a:p>
          <a:p>
            <a:r>
              <a:rPr lang="en-US" dirty="0" smtClean="0"/>
              <a:t>The tow mobile unite tune to their respective channels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457200"/>
            <a:ext cx="7467600" cy="5791200"/>
          </a:xfrm>
        </p:spPr>
        <p:txBody>
          <a:bodyPr>
            <a:normAutofit fontScale="77500" lnSpcReduction="20000"/>
          </a:bodyPr>
          <a:lstStyle/>
          <a:p>
            <a:r>
              <a:rPr lang="en-US" u="sng" dirty="0" smtClean="0"/>
              <a:t>Ongoing Call:-</a:t>
            </a:r>
          </a:p>
          <a:p>
            <a:r>
              <a:rPr lang="en-US" dirty="0" smtClean="0"/>
              <a:t>While connection is maintained two mobile stations exchange voice (or) data trough BS’s and MTSO.</a:t>
            </a:r>
          </a:p>
          <a:p>
            <a:endParaRPr lang="en-US" dirty="0" smtClean="0"/>
          </a:p>
          <a:p>
            <a:r>
              <a:rPr lang="en-US" u="sng" dirty="0" smtClean="0"/>
              <a:t>Hand Off:- </a:t>
            </a:r>
            <a:r>
              <a:rPr lang="en-US" dirty="0" smtClean="0"/>
              <a:t> if a mobile unit movies from range of  one cell to </a:t>
            </a:r>
            <a:r>
              <a:rPr lang="en-US" dirty="0" err="1" smtClean="0"/>
              <a:t>anothr</a:t>
            </a:r>
            <a:r>
              <a:rPr lang="en-US" dirty="0" smtClean="0"/>
              <a:t> the traffic channel has to change.</a:t>
            </a:r>
          </a:p>
          <a:p>
            <a:r>
              <a:rPr lang="en-US" dirty="0" smtClean="0"/>
              <a:t> system makes their changes without either interrupting the call (or) </a:t>
            </a:r>
            <a:r>
              <a:rPr lang="en-US" dirty="0" err="1" smtClean="0"/>
              <a:t>alterting</a:t>
            </a:r>
            <a:r>
              <a:rPr lang="en-US" dirty="0" smtClean="0"/>
              <a:t> the users.</a:t>
            </a:r>
          </a:p>
          <a:p>
            <a:endParaRPr lang="en-US" dirty="0" smtClean="0"/>
          </a:p>
          <a:p>
            <a:r>
              <a:rPr lang="en-US" u="sng" dirty="0" smtClean="0"/>
              <a:t>Call blocking :-</a:t>
            </a:r>
          </a:p>
          <a:p>
            <a:r>
              <a:rPr lang="en-US" dirty="0" smtClean="0"/>
              <a:t>If all traffic channels are busy even after multiple attempts a busy tone is returned.</a:t>
            </a:r>
          </a:p>
          <a:p>
            <a:endParaRPr lang="en-US" dirty="0" smtClean="0"/>
          </a:p>
          <a:p>
            <a:r>
              <a:rPr lang="en-US" u="sng" dirty="0" smtClean="0"/>
              <a:t>Call termination :</a:t>
            </a:r>
          </a:p>
          <a:p>
            <a:r>
              <a:rPr lang="en-US" dirty="0" smtClean="0"/>
              <a:t> when one user hang up MTSO is informed and the traffic channels are released.</a:t>
            </a:r>
            <a:endParaRPr lang="en-US" u="sng" dirty="0" smtClean="0"/>
          </a:p>
          <a:p>
            <a:r>
              <a:rPr lang="en-US" u="sng" dirty="0" smtClean="0"/>
              <a:t> CALL drop:- </a:t>
            </a:r>
            <a:r>
              <a:rPr lang="en-US" dirty="0" smtClean="0"/>
              <a:t> during a connection because of interface (or )weak signal speaks the BS count maintains the minimum required signal strength for certain period of time the traffic channel is </a:t>
            </a:r>
            <a:r>
              <a:rPr lang="en-US" dirty="0" err="1" smtClean="0"/>
              <a:t>dropeed</a:t>
            </a:r>
            <a:r>
              <a:rPr lang="en-US" dirty="0" smtClean="0"/>
              <a:t> and MTSO is informed.</a:t>
            </a:r>
            <a:endParaRPr lang="en-US" u="sng"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Image of Hexagonal‐shaped Cells</a:t>
            </a:r>
            <a:endParaRPr lang="en-US" dirty="0"/>
          </a:p>
        </p:txBody>
      </p:sp>
      <p:pic>
        <p:nvPicPr>
          <p:cNvPr id="62466" name="Picture 2"/>
          <p:cNvPicPr>
            <a:picLocks noGrp="1" noChangeAspect="1" noChangeArrowheads="1"/>
          </p:cNvPicPr>
          <p:nvPr>
            <p:ph sz="quarter" idx="1"/>
          </p:nvPr>
        </p:nvPicPr>
        <p:blipFill>
          <a:blip r:embed="rId2"/>
          <a:srcRect/>
          <a:stretch>
            <a:fillRect/>
          </a:stretch>
        </p:blipFill>
        <p:spPr bwMode="auto">
          <a:xfrm>
            <a:off x="381000" y="1600200"/>
            <a:ext cx="8136691" cy="3962399"/>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of cellular system</a:t>
            </a:r>
            <a:endParaRPr lang="en-US" dirty="0"/>
          </a:p>
        </p:txBody>
      </p:sp>
      <p:sp>
        <p:nvSpPr>
          <p:cNvPr id="3" name="Content Placeholder 2"/>
          <p:cNvSpPr>
            <a:spLocks noGrp="1"/>
          </p:cNvSpPr>
          <p:nvPr>
            <p:ph sz="quarter" idx="1"/>
          </p:nvPr>
        </p:nvSpPr>
        <p:spPr/>
        <p:txBody>
          <a:bodyPr/>
          <a:lstStyle/>
          <a:p>
            <a:r>
              <a:rPr lang="en-US" dirty="0" smtClean="0"/>
              <a:t>Is very crucial in design of cellular system.</a:t>
            </a:r>
          </a:p>
          <a:p>
            <a:r>
              <a:rPr lang="en-US" dirty="0" smtClean="0"/>
              <a:t>1. regulation </a:t>
            </a:r>
          </a:p>
          <a:p>
            <a:r>
              <a:rPr lang="en-US" dirty="0" smtClean="0"/>
              <a:t>2.market situations</a:t>
            </a:r>
          </a:p>
          <a:p>
            <a:endParaRPr lang="en-US" dirty="0" smtClean="0"/>
          </a:p>
          <a:p>
            <a:r>
              <a:rPr lang="en-US" dirty="0" smtClean="0"/>
              <a:t>1. </a:t>
            </a:r>
            <a:r>
              <a:rPr lang="en-US" u="sng" dirty="0" smtClean="0"/>
              <a:t>regulations :-</a:t>
            </a:r>
            <a:r>
              <a:rPr lang="en-US" dirty="0" smtClean="0"/>
              <a:t>  the federal regulation controlled by federal commission (FCC) are similar in every part of united states the regulations may vary from state to state and with in the state each city and town have their own building codes and zoning laws.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533400"/>
            <a:ext cx="7467600" cy="4873752"/>
          </a:xfrm>
        </p:spPr>
        <p:txBody>
          <a:bodyPr>
            <a:normAutofit lnSpcReduction="10000"/>
          </a:bodyPr>
          <a:lstStyle/>
          <a:p>
            <a:r>
              <a:rPr lang="en-US" dirty="0" smtClean="0"/>
              <a:t>2. Market situations :</a:t>
            </a:r>
          </a:p>
          <a:p>
            <a:r>
              <a:rPr lang="en-US" dirty="0" err="1" smtClean="0"/>
              <a:t>i</a:t>
            </a:r>
            <a:r>
              <a:rPr lang="en-US" u="sng" dirty="0" smtClean="0"/>
              <a:t>) prediction of gross income </a:t>
            </a:r>
            <a:r>
              <a:rPr lang="en-US" dirty="0" smtClean="0"/>
              <a:t>: in this task we have to find out the population of market area (in which we are constructing the cellular the cellular systems ) we also need to find out the average income business type. Which utilize to predict in gross income.</a:t>
            </a:r>
          </a:p>
          <a:p>
            <a:r>
              <a:rPr lang="en-US" dirty="0" smtClean="0"/>
              <a:t>ii) </a:t>
            </a:r>
            <a:r>
              <a:rPr lang="en-US" u="sng" dirty="0" smtClean="0"/>
              <a:t>understanding compactors </a:t>
            </a:r>
            <a:r>
              <a:rPr lang="en-US" dirty="0" smtClean="0"/>
              <a:t>: </a:t>
            </a:r>
          </a:p>
          <a:p>
            <a:r>
              <a:rPr lang="en-US" dirty="0" smtClean="0"/>
              <a:t>We must have a knowledge of competitors coverage area systems performance and the no: of users the competitor is serving. To over come we must design a system that provides unique and magnificent services.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533400"/>
            <a:ext cx="7467600" cy="4873752"/>
          </a:xfrm>
        </p:spPr>
        <p:txBody>
          <a:bodyPr/>
          <a:lstStyle/>
          <a:p>
            <a:r>
              <a:rPr lang="en-US" dirty="0" smtClean="0"/>
              <a:t>Iii) decision of geographic coverage :- </a:t>
            </a:r>
          </a:p>
          <a:p>
            <a:r>
              <a:rPr lang="en-US" dirty="0" smtClean="0"/>
              <a:t>In this task we need to answer the following questions before passing the decision on to engineering dept</a:t>
            </a:r>
          </a:p>
          <a:p>
            <a:r>
              <a:rPr lang="en-US" dirty="0" smtClean="0"/>
              <a:t>A) what general area should ultimately be covered</a:t>
            </a:r>
          </a:p>
          <a:p>
            <a:r>
              <a:rPr lang="en-US" dirty="0" smtClean="0"/>
              <a:t>B) what near term service can be provided in a limited area.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z="3600"/>
              <a:t>Cellular network components</a:t>
            </a:r>
          </a:p>
        </p:txBody>
      </p:sp>
      <p:pic>
        <p:nvPicPr>
          <p:cNvPr id="107524" name="Picture 4"/>
          <p:cNvPicPr>
            <a:picLocks noChangeAspect="1" noChangeArrowheads="1"/>
          </p:cNvPicPr>
          <p:nvPr/>
        </p:nvPicPr>
        <p:blipFill>
          <a:blip r:embed="rId2" cstate="print"/>
          <a:srcRect/>
          <a:stretch>
            <a:fillRect/>
          </a:stretch>
        </p:blipFill>
        <p:spPr bwMode="auto">
          <a:xfrm>
            <a:off x="1752600" y="1905000"/>
            <a:ext cx="52578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229600" cy="4525963"/>
          </a:xfrm>
        </p:spPr>
        <p:txBody>
          <a:bodyPr>
            <a:normAutofit/>
          </a:bodyPr>
          <a:lstStyle/>
          <a:p>
            <a:r>
              <a:rPr lang="en-US" u="sng" dirty="0" smtClean="0"/>
              <a:t>Mobile station :-</a:t>
            </a:r>
          </a:p>
          <a:p>
            <a:pPr algn="just">
              <a:buNone/>
            </a:pPr>
            <a:r>
              <a:rPr lang="en-US" dirty="0" smtClean="0"/>
              <a:t>Mobile phone contains a transceiver an antenna and control circuitry antenna converts </a:t>
            </a:r>
            <a:r>
              <a:rPr lang="en-US" dirty="0" err="1" smtClean="0"/>
              <a:t>tx</a:t>
            </a:r>
            <a:r>
              <a:rPr lang="en-US" dirty="0" smtClean="0"/>
              <a:t> RF signal in to EM waves and </a:t>
            </a:r>
            <a:r>
              <a:rPr lang="en-US" dirty="0" err="1" smtClean="0"/>
              <a:t>recived</a:t>
            </a:r>
            <a:r>
              <a:rPr lang="en-US" dirty="0" smtClean="0"/>
              <a:t> EM wave &amp; received EM wave in to </a:t>
            </a:r>
            <a:r>
              <a:rPr lang="en-US" dirty="0" err="1" smtClean="0"/>
              <a:t>Rf</a:t>
            </a:r>
            <a:r>
              <a:rPr lang="en-US" dirty="0" smtClean="0"/>
              <a:t> signal</a:t>
            </a:r>
          </a:p>
          <a:p>
            <a:pPr>
              <a:buNone/>
            </a:pPr>
            <a:endParaRPr lang="en-US" dirty="0" smtClean="0"/>
          </a:p>
          <a:p>
            <a:pPr>
              <a:buNone/>
            </a:pPr>
            <a:r>
              <a:rPr lang="en-US" dirty="0" smtClean="0"/>
              <a:t> </a:t>
            </a:r>
            <a:r>
              <a:rPr lang="en-US" u="sng" dirty="0" smtClean="0"/>
              <a:t>Base station: </a:t>
            </a:r>
          </a:p>
          <a:p>
            <a:pPr algn="just">
              <a:buNone/>
            </a:pPr>
            <a:r>
              <a:rPr lang="en-US" dirty="0" smtClean="0"/>
              <a:t>provides direct communication with mobile phones and defines cell are grouped together a cluster is formed within a cluster no channel are reused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u="sng" dirty="0" smtClean="0"/>
              <a:t>Mobile </a:t>
            </a:r>
            <a:r>
              <a:rPr lang="en-US" u="sng" dirty="0" err="1" smtClean="0"/>
              <a:t>stwiching</a:t>
            </a:r>
            <a:r>
              <a:rPr lang="en-US" u="sng" dirty="0" smtClean="0"/>
              <a:t> centre :</a:t>
            </a:r>
            <a:r>
              <a:rPr lang="en-US" dirty="0" smtClean="0"/>
              <a:t> - </a:t>
            </a:r>
          </a:p>
          <a:p>
            <a:pPr lvl="1" algn="just">
              <a:buNone/>
            </a:pPr>
            <a:r>
              <a:rPr lang="en-US" dirty="0" smtClean="0"/>
              <a:t>This is connected to the base station centre  MSC (Mobile Switching Center) – the coordinator of a cellular network, it is connected to several BSCs, it routes calls between BSCs; links the cellular network with other networks like PSTN through fiber optics, microwave or copper cable</a:t>
            </a:r>
          </a:p>
          <a:p>
            <a:pPr lvl="1">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p:spPr>
        <p:txBody>
          <a:bodyPr/>
          <a:lstStyle/>
          <a:p>
            <a:fld id="{0AA883C3-AADC-4030-AAB5-E3149994DCFB}" type="slidenum">
              <a:rPr lang="en-US"/>
              <a:pPr/>
              <a:t>8</a:t>
            </a:fld>
            <a:endParaRPr lang="en-US"/>
          </a:p>
        </p:txBody>
      </p:sp>
      <p:pic>
        <p:nvPicPr>
          <p:cNvPr id="31747" name="Picture 2"/>
          <p:cNvPicPr>
            <a:picLocks noChangeAspect="1" noChangeArrowheads="1"/>
          </p:cNvPicPr>
          <p:nvPr/>
        </p:nvPicPr>
        <p:blipFill>
          <a:blip r:embed="rId2" cstate="print"/>
          <a:srcRect/>
          <a:stretch>
            <a:fillRect/>
          </a:stretch>
        </p:blipFill>
        <p:spPr bwMode="auto">
          <a:xfrm>
            <a:off x="1219200" y="1782763"/>
            <a:ext cx="976313" cy="731837"/>
          </a:xfrm>
          <a:prstGeom prst="rect">
            <a:avLst/>
          </a:prstGeom>
          <a:noFill/>
          <a:ln w="9525">
            <a:noFill/>
            <a:miter lim="800000"/>
            <a:headEnd/>
            <a:tailEnd/>
          </a:ln>
        </p:spPr>
      </p:pic>
      <p:sp>
        <p:nvSpPr>
          <p:cNvPr id="31748" name="Text Box 3"/>
          <p:cNvSpPr txBox="1">
            <a:spLocks noChangeArrowheads="1"/>
          </p:cNvSpPr>
          <p:nvPr/>
        </p:nvSpPr>
        <p:spPr bwMode="auto">
          <a:xfrm>
            <a:off x="995363" y="1420813"/>
            <a:ext cx="1670050" cy="396875"/>
          </a:xfrm>
          <a:prstGeom prst="rect">
            <a:avLst/>
          </a:prstGeom>
          <a:noFill/>
          <a:ln w="7938">
            <a:noFill/>
            <a:miter lim="800000"/>
            <a:headEnd/>
            <a:tailEnd/>
          </a:ln>
        </p:spPr>
        <p:txBody>
          <a:bodyPr>
            <a:spAutoFit/>
          </a:bodyPr>
          <a:lstStyle/>
          <a:p>
            <a:pPr algn="ctr">
              <a:spcBef>
                <a:spcPct val="50000"/>
              </a:spcBef>
            </a:pPr>
            <a:r>
              <a:rPr lang="en-US" sz="2000">
                <a:solidFill>
                  <a:schemeClr val="folHlink"/>
                </a:solidFill>
                <a:latin typeface="Times New Roman" pitchFamily="18" charset="0"/>
              </a:rPr>
              <a:t>Home phone</a:t>
            </a:r>
          </a:p>
        </p:txBody>
      </p:sp>
      <p:sp>
        <p:nvSpPr>
          <p:cNvPr id="31749" name="Text Box 4"/>
          <p:cNvSpPr txBox="1">
            <a:spLocks noChangeArrowheads="1"/>
          </p:cNvSpPr>
          <p:nvPr/>
        </p:nvSpPr>
        <p:spPr bwMode="auto">
          <a:xfrm>
            <a:off x="4110038" y="1855788"/>
            <a:ext cx="1231900" cy="404812"/>
          </a:xfrm>
          <a:prstGeom prst="rect">
            <a:avLst/>
          </a:prstGeom>
          <a:noFill/>
          <a:ln w="7938">
            <a:solidFill>
              <a:schemeClr val="tx1"/>
            </a:solidFill>
            <a:miter lim="800000"/>
            <a:headEnd/>
            <a:tailEnd/>
          </a:ln>
        </p:spPr>
        <p:txBody>
          <a:bodyPr>
            <a:spAutoFit/>
          </a:bodyPr>
          <a:lstStyle/>
          <a:p>
            <a:pPr algn="ctr">
              <a:spcBef>
                <a:spcPct val="50000"/>
              </a:spcBef>
            </a:pPr>
            <a:r>
              <a:rPr lang="en-US" sz="2000">
                <a:solidFill>
                  <a:schemeClr val="folHlink"/>
                </a:solidFill>
                <a:latin typeface="Times New Roman" pitchFamily="18" charset="0"/>
              </a:rPr>
              <a:t>PSTN</a:t>
            </a:r>
          </a:p>
        </p:txBody>
      </p:sp>
      <p:sp>
        <p:nvSpPr>
          <p:cNvPr id="31750" name="Text Box 5"/>
          <p:cNvSpPr txBox="1">
            <a:spLocks noChangeArrowheads="1"/>
          </p:cNvSpPr>
          <p:nvPr/>
        </p:nvSpPr>
        <p:spPr bwMode="auto">
          <a:xfrm>
            <a:off x="1865313" y="3176588"/>
            <a:ext cx="954087" cy="404812"/>
          </a:xfrm>
          <a:prstGeom prst="rect">
            <a:avLst/>
          </a:prstGeom>
          <a:noFill/>
          <a:ln w="7938">
            <a:solidFill>
              <a:schemeClr val="tx1"/>
            </a:solidFill>
            <a:miter lim="800000"/>
            <a:headEnd/>
            <a:tailEnd/>
          </a:ln>
        </p:spPr>
        <p:txBody>
          <a:bodyPr>
            <a:spAutoFit/>
          </a:bodyPr>
          <a:lstStyle/>
          <a:p>
            <a:pPr algn="ctr">
              <a:spcBef>
                <a:spcPct val="50000"/>
              </a:spcBef>
            </a:pPr>
            <a:r>
              <a:rPr lang="en-US" sz="2000">
                <a:solidFill>
                  <a:schemeClr val="folHlink"/>
                </a:solidFill>
                <a:latin typeface="Times New Roman" pitchFamily="18" charset="0"/>
              </a:rPr>
              <a:t>MSC</a:t>
            </a:r>
          </a:p>
        </p:txBody>
      </p:sp>
      <p:sp>
        <p:nvSpPr>
          <p:cNvPr id="31751" name="Text Box 6"/>
          <p:cNvSpPr txBox="1">
            <a:spLocks noChangeArrowheads="1"/>
          </p:cNvSpPr>
          <p:nvPr/>
        </p:nvSpPr>
        <p:spPr bwMode="auto">
          <a:xfrm>
            <a:off x="762000" y="4049713"/>
            <a:ext cx="849313" cy="404812"/>
          </a:xfrm>
          <a:prstGeom prst="rect">
            <a:avLst/>
          </a:prstGeom>
          <a:noFill/>
          <a:ln w="7938">
            <a:solidFill>
              <a:schemeClr val="tx1"/>
            </a:solidFill>
            <a:miter lim="800000"/>
            <a:headEnd/>
            <a:tailEnd/>
          </a:ln>
        </p:spPr>
        <p:txBody>
          <a:bodyPr>
            <a:spAutoFit/>
          </a:bodyPr>
          <a:lstStyle/>
          <a:p>
            <a:pPr algn="ctr">
              <a:spcBef>
                <a:spcPct val="50000"/>
              </a:spcBef>
            </a:pPr>
            <a:r>
              <a:rPr lang="en-US" sz="2000">
                <a:solidFill>
                  <a:schemeClr val="folHlink"/>
                </a:solidFill>
                <a:latin typeface="Times New Roman" pitchFamily="18" charset="0"/>
              </a:rPr>
              <a:t>BSC</a:t>
            </a:r>
          </a:p>
        </p:txBody>
      </p:sp>
      <p:sp>
        <p:nvSpPr>
          <p:cNvPr id="31752" name="Line 7"/>
          <p:cNvSpPr>
            <a:spLocks noChangeShapeType="1"/>
          </p:cNvSpPr>
          <p:nvPr/>
        </p:nvSpPr>
        <p:spPr bwMode="auto">
          <a:xfrm flipH="1">
            <a:off x="1219200" y="3581400"/>
            <a:ext cx="914400" cy="457200"/>
          </a:xfrm>
          <a:prstGeom prst="line">
            <a:avLst/>
          </a:prstGeom>
          <a:noFill/>
          <a:ln w="7938">
            <a:solidFill>
              <a:srgbClr val="000000"/>
            </a:solidFill>
            <a:round/>
            <a:headEnd/>
            <a:tailEnd/>
          </a:ln>
        </p:spPr>
        <p:txBody>
          <a:bodyPr/>
          <a:lstStyle/>
          <a:p>
            <a:endParaRPr lang="en-IN"/>
          </a:p>
        </p:txBody>
      </p:sp>
      <p:sp>
        <p:nvSpPr>
          <p:cNvPr id="31753" name="Line 8"/>
          <p:cNvSpPr>
            <a:spLocks noChangeShapeType="1"/>
          </p:cNvSpPr>
          <p:nvPr/>
        </p:nvSpPr>
        <p:spPr bwMode="auto">
          <a:xfrm>
            <a:off x="2514600" y="3581400"/>
            <a:ext cx="898525" cy="420688"/>
          </a:xfrm>
          <a:prstGeom prst="line">
            <a:avLst/>
          </a:prstGeom>
          <a:noFill/>
          <a:ln w="7938">
            <a:solidFill>
              <a:srgbClr val="000000"/>
            </a:solidFill>
            <a:round/>
            <a:headEnd/>
            <a:tailEnd/>
          </a:ln>
        </p:spPr>
        <p:txBody>
          <a:bodyPr/>
          <a:lstStyle/>
          <a:p>
            <a:endParaRPr lang="en-IN"/>
          </a:p>
        </p:txBody>
      </p:sp>
      <p:sp>
        <p:nvSpPr>
          <p:cNvPr id="31754" name="Text Box 9"/>
          <p:cNvSpPr txBox="1">
            <a:spLocks noChangeArrowheads="1"/>
          </p:cNvSpPr>
          <p:nvPr/>
        </p:nvSpPr>
        <p:spPr bwMode="auto">
          <a:xfrm>
            <a:off x="1905000" y="3962400"/>
            <a:ext cx="874713" cy="457200"/>
          </a:xfrm>
          <a:prstGeom prst="rect">
            <a:avLst/>
          </a:prstGeom>
          <a:noFill/>
          <a:ln w="7938">
            <a:noFill/>
            <a:miter lim="800000"/>
            <a:headEnd/>
            <a:tailEnd/>
          </a:ln>
        </p:spPr>
        <p:txBody>
          <a:bodyPr>
            <a:spAutoFit/>
          </a:bodyPr>
          <a:lstStyle/>
          <a:p>
            <a:pPr algn="ctr">
              <a:spcBef>
                <a:spcPct val="50000"/>
              </a:spcBef>
            </a:pPr>
            <a:r>
              <a:rPr lang="en-US">
                <a:solidFill>
                  <a:schemeClr val="folHlink"/>
                </a:solidFill>
                <a:latin typeface="Times New Roman" pitchFamily="18" charset="0"/>
              </a:rPr>
              <a:t>…</a:t>
            </a:r>
          </a:p>
        </p:txBody>
      </p:sp>
      <p:sp>
        <p:nvSpPr>
          <p:cNvPr id="31755" name="Oval 10"/>
          <p:cNvSpPr>
            <a:spLocks noChangeArrowheads="1"/>
          </p:cNvSpPr>
          <p:nvPr/>
        </p:nvSpPr>
        <p:spPr bwMode="auto">
          <a:xfrm>
            <a:off x="76200" y="5368925"/>
            <a:ext cx="984250" cy="457200"/>
          </a:xfrm>
          <a:prstGeom prst="ellipse">
            <a:avLst/>
          </a:prstGeom>
          <a:noFill/>
          <a:ln w="7938">
            <a:solidFill>
              <a:srgbClr val="000000"/>
            </a:solidFill>
            <a:round/>
            <a:headEnd/>
            <a:tailEnd/>
          </a:ln>
        </p:spPr>
        <p:txBody>
          <a:bodyPr wrap="none" anchor="ctr"/>
          <a:lstStyle/>
          <a:p>
            <a:endParaRPr lang="en-IN"/>
          </a:p>
        </p:txBody>
      </p:sp>
      <p:grpSp>
        <p:nvGrpSpPr>
          <p:cNvPr id="2" name="Group 11"/>
          <p:cNvGrpSpPr>
            <a:grpSpLocks/>
          </p:cNvGrpSpPr>
          <p:nvPr/>
        </p:nvGrpSpPr>
        <p:grpSpPr bwMode="auto">
          <a:xfrm>
            <a:off x="428625" y="4989513"/>
            <a:ext cx="195263" cy="565150"/>
            <a:chOff x="1723" y="1413"/>
            <a:chExt cx="181" cy="414"/>
          </a:xfrm>
        </p:grpSpPr>
        <p:sp>
          <p:nvSpPr>
            <p:cNvPr id="31966" name="Freeform 12"/>
            <p:cNvSpPr>
              <a:spLocks/>
            </p:cNvSpPr>
            <p:nvPr/>
          </p:nvSpPr>
          <p:spPr bwMode="auto">
            <a:xfrm>
              <a:off x="1723" y="1481"/>
              <a:ext cx="94" cy="342"/>
            </a:xfrm>
            <a:custGeom>
              <a:avLst/>
              <a:gdLst>
                <a:gd name="T0" fmla="*/ 139 w 139"/>
                <a:gd name="T1" fmla="*/ 2 h 941"/>
                <a:gd name="T2" fmla="*/ 124 w 139"/>
                <a:gd name="T3" fmla="*/ 0 h 941"/>
                <a:gd name="T4" fmla="*/ 0 w 139"/>
                <a:gd name="T5" fmla="*/ 940 h 941"/>
                <a:gd name="T6" fmla="*/ 14 w 139"/>
                <a:gd name="T7" fmla="*/ 941 h 941"/>
                <a:gd name="T8" fmla="*/ 139 w 139"/>
                <a:gd name="T9" fmla="*/ 2 h 941"/>
                <a:gd name="T10" fmla="*/ 0 60000 65536"/>
                <a:gd name="T11" fmla="*/ 0 60000 65536"/>
                <a:gd name="T12" fmla="*/ 0 60000 65536"/>
                <a:gd name="T13" fmla="*/ 0 60000 65536"/>
                <a:gd name="T14" fmla="*/ 0 60000 65536"/>
                <a:gd name="T15" fmla="*/ 0 w 139"/>
                <a:gd name="T16" fmla="*/ 0 h 941"/>
                <a:gd name="T17" fmla="*/ 139 w 139"/>
                <a:gd name="T18" fmla="*/ 941 h 941"/>
              </a:gdLst>
              <a:ahLst/>
              <a:cxnLst>
                <a:cxn ang="T10">
                  <a:pos x="T0" y="T1"/>
                </a:cxn>
                <a:cxn ang="T11">
                  <a:pos x="T2" y="T3"/>
                </a:cxn>
                <a:cxn ang="T12">
                  <a:pos x="T4" y="T5"/>
                </a:cxn>
                <a:cxn ang="T13">
                  <a:pos x="T6" y="T7"/>
                </a:cxn>
                <a:cxn ang="T14">
                  <a:pos x="T8" y="T9"/>
                </a:cxn>
              </a:cxnLst>
              <a:rect l="T15" t="T16" r="T17" b="T18"/>
              <a:pathLst>
                <a:path w="139" h="941">
                  <a:moveTo>
                    <a:pt x="139" y="2"/>
                  </a:moveTo>
                  <a:lnTo>
                    <a:pt x="124" y="0"/>
                  </a:lnTo>
                  <a:lnTo>
                    <a:pt x="0" y="940"/>
                  </a:lnTo>
                  <a:lnTo>
                    <a:pt x="14" y="941"/>
                  </a:lnTo>
                  <a:lnTo>
                    <a:pt x="139" y="2"/>
                  </a:lnTo>
                  <a:close/>
                </a:path>
              </a:pathLst>
            </a:custGeom>
            <a:solidFill>
              <a:srgbClr val="000000"/>
            </a:solidFill>
            <a:ln w="9525">
              <a:noFill/>
              <a:round/>
              <a:headEnd/>
              <a:tailEnd/>
            </a:ln>
          </p:spPr>
          <p:txBody>
            <a:bodyPr/>
            <a:lstStyle/>
            <a:p>
              <a:endParaRPr lang="en-IN"/>
            </a:p>
          </p:txBody>
        </p:sp>
        <p:sp>
          <p:nvSpPr>
            <p:cNvPr id="31967" name="Freeform 13"/>
            <p:cNvSpPr>
              <a:spLocks/>
            </p:cNvSpPr>
            <p:nvPr/>
          </p:nvSpPr>
          <p:spPr bwMode="auto">
            <a:xfrm>
              <a:off x="1812" y="1481"/>
              <a:ext cx="90" cy="342"/>
            </a:xfrm>
            <a:custGeom>
              <a:avLst/>
              <a:gdLst>
                <a:gd name="T0" fmla="*/ 14 w 140"/>
                <a:gd name="T1" fmla="*/ 0 h 941"/>
                <a:gd name="T2" fmla="*/ 0 w 140"/>
                <a:gd name="T3" fmla="*/ 2 h 941"/>
                <a:gd name="T4" fmla="*/ 126 w 140"/>
                <a:gd name="T5" fmla="*/ 941 h 941"/>
                <a:gd name="T6" fmla="*/ 140 w 140"/>
                <a:gd name="T7" fmla="*/ 940 h 941"/>
                <a:gd name="T8" fmla="*/ 14 w 140"/>
                <a:gd name="T9" fmla="*/ 0 h 941"/>
                <a:gd name="T10" fmla="*/ 0 60000 65536"/>
                <a:gd name="T11" fmla="*/ 0 60000 65536"/>
                <a:gd name="T12" fmla="*/ 0 60000 65536"/>
                <a:gd name="T13" fmla="*/ 0 60000 65536"/>
                <a:gd name="T14" fmla="*/ 0 60000 65536"/>
                <a:gd name="T15" fmla="*/ 0 w 140"/>
                <a:gd name="T16" fmla="*/ 0 h 941"/>
                <a:gd name="T17" fmla="*/ 140 w 140"/>
                <a:gd name="T18" fmla="*/ 941 h 941"/>
              </a:gdLst>
              <a:ahLst/>
              <a:cxnLst>
                <a:cxn ang="T10">
                  <a:pos x="T0" y="T1"/>
                </a:cxn>
                <a:cxn ang="T11">
                  <a:pos x="T2" y="T3"/>
                </a:cxn>
                <a:cxn ang="T12">
                  <a:pos x="T4" y="T5"/>
                </a:cxn>
                <a:cxn ang="T13">
                  <a:pos x="T6" y="T7"/>
                </a:cxn>
                <a:cxn ang="T14">
                  <a:pos x="T8" y="T9"/>
                </a:cxn>
              </a:cxnLst>
              <a:rect l="T15" t="T16" r="T17" b="T18"/>
              <a:pathLst>
                <a:path w="140" h="941">
                  <a:moveTo>
                    <a:pt x="14" y="0"/>
                  </a:moveTo>
                  <a:lnTo>
                    <a:pt x="0" y="2"/>
                  </a:lnTo>
                  <a:lnTo>
                    <a:pt x="126" y="941"/>
                  </a:lnTo>
                  <a:lnTo>
                    <a:pt x="140" y="940"/>
                  </a:lnTo>
                  <a:lnTo>
                    <a:pt x="14" y="0"/>
                  </a:lnTo>
                  <a:close/>
                </a:path>
              </a:pathLst>
            </a:custGeom>
            <a:solidFill>
              <a:srgbClr val="000000"/>
            </a:solidFill>
            <a:ln w="9525">
              <a:noFill/>
              <a:round/>
              <a:headEnd/>
              <a:tailEnd/>
            </a:ln>
          </p:spPr>
          <p:txBody>
            <a:bodyPr/>
            <a:lstStyle/>
            <a:p>
              <a:endParaRPr lang="en-IN"/>
            </a:p>
          </p:txBody>
        </p:sp>
        <p:sp>
          <p:nvSpPr>
            <p:cNvPr id="31968" name="Freeform 14"/>
            <p:cNvSpPr>
              <a:spLocks/>
            </p:cNvSpPr>
            <p:nvPr/>
          </p:nvSpPr>
          <p:spPr bwMode="auto">
            <a:xfrm>
              <a:off x="1725" y="1747"/>
              <a:ext cx="154" cy="73"/>
            </a:xfrm>
            <a:custGeom>
              <a:avLst/>
              <a:gdLst>
                <a:gd name="T0" fmla="*/ 0 w 260"/>
                <a:gd name="T1" fmla="*/ 188 h 200"/>
                <a:gd name="T2" fmla="*/ 9 w 260"/>
                <a:gd name="T3" fmla="*/ 200 h 200"/>
                <a:gd name="T4" fmla="*/ 260 w 260"/>
                <a:gd name="T5" fmla="*/ 12 h 200"/>
                <a:gd name="T6" fmla="*/ 251 w 260"/>
                <a:gd name="T7" fmla="*/ 0 h 200"/>
                <a:gd name="T8" fmla="*/ 0 w 260"/>
                <a:gd name="T9" fmla="*/ 188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0" y="188"/>
                  </a:moveTo>
                  <a:lnTo>
                    <a:pt x="9" y="200"/>
                  </a:lnTo>
                  <a:lnTo>
                    <a:pt x="260" y="12"/>
                  </a:lnTo>
                  <a:lnTo>
                    <a:pt x="251" y="0"/>
                  </a:lnTo>
                  <a:lnTo>
                    <a:pt x="0" y="188"/>
                  </a:lnTo>
                  <a:close/>
                </a:path>
              </a:pathLst>
            </a:custGeom>
            <a:solidFill>
              <a:srgbClr val="000000"/>
            </a:solidFill>
            <a:ln w="6350" cmpd="sng">
              <a:solidFill>
                <a:srgbClr val="000000"/>
              </a:solidFill>
              <a:round/>
              <a:headEnd/>
              <a:tailEnd/>
            </a:ln>
          </p:spPr>
          <p:txBody>
            <a:bodyPr/>
            <a:lstStyle/>
            <a:p>
              <a:endParaRPr lang="en-IN"/>
            </a:p>
          </p:txBody>
        </p:sp>
        <p:sp>
          <p:nvSpPr>
            <p:cNvPr id="31969" name="Freeform 15"/>
            <p:cNvSpPr>
              <a:spLocks/>
            </p:cNvSpPr>
            <p:nvPr/>
          </p:nvSpPr>
          <p:spPr bwMode="auto">
            <a:xfrm>
              <a:off x="1767" y="1684"/>
              <a:ext cx="117" cy="73"/>
            </a:xfrm>
            <a:custGeom>
              <a:avLst/>
              <a:gdLst>
                <a:gd name="T0" fmla="*/ 188 w 197"/>
                <a:gd name="T1" fmla="*/ 200 h 200"/>
                <a:gd name="T2" fmla="*/ 197 w 197"/>
                <a:gd name="T3" fmla="*/ 188 h 200"/>
                <a:gd name="T4" fmla="*/ 10 w 197"/>
                <a:gd name="T5" fmla="*/ 0 h 200"/>
                <a:gd name="T6" fmla="*/ 0 w 197"/>
                <a:gd name="T7" fmla="*/ 13 h 200"/>
                <a:gd name="T8" fmla="*/ 188 w 197"/>
                <a:gd name="T9" fmla="*/ 200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188" y="200"/>
                  </a:moveTo>
                  <a:lnTo>
                    <a:pt x="197" y="188"/>
                  </a:lnTo>
                  <a:lnTo>
                    <a:pt x="10" y="0"/>
                  </a:lnTo>
                  <a:lnTo>
                    <a:pt x="0" y="13"/>
                  </a:lnTo>
                  <a:lnTo>
                    <a:pt x="188" y="200"/>
                  </a:lnTo>
                  <a:close/>
                </a:path>
              </a:pathLst>
            </a:custGeom>
            <a:solidFill>
              <a:srgbClr val="000000"/>
            </a:solidFill>
            <a:ln w="3175" cmpd="sng">
              <a:solidFill>
                <a:srgbClr val="000000"/>
              </a:solidFill>
              <a:round/>
              <a:headEnd/>
              <a:tailEnd/>
            </a:ln>
          </p:spPr>
          <p:txBody>
            <a:bodyPr/>
            <a:lstStyle/>
            <a:p>
              <a:endParaRPr lang="en-IN"/>
            </a:p>
          </p:txBody>
        </p:sp>
        <p:sp>
          <p:nvSpPr>
            <p:cNvPr id="31970" name="Freeform 16"/>
            <p:cNvSpPr>
              <a:spLocks/>
            </p:cNvSpPr>
            <p:nvPr/>
          </p:nvSpPr>
          <p:spPr bwMode="auto">
            <a:xfrm>
              <a:off x="1773" y="1616"/>
              <a:ext cx="80" cy="73"/>
            </a:xfrm>
            <a:custGeom>
              <a:avLst/>
              <a:gdLst>
                <a:gd name="T0" fmla="*/ 0 w 135"/>
                <a:gd name="T1" fmla="*/ 187 h 200"/>
                <a:gd name="T2" fmla="*/ 11 w 135"/>
                <a:gd name="T3" fmla="*/ 200 h 200"/>
                <a:gd name="T4" fmla="*/ 135 w 135"/>
                <a:gd name="T5" fmla="*/ 11 h 200"/>
                <a:gd name="T6" fmla="*/ 125 w 135"/>
                <a:gd name="T7" fmla="*/ 0 h 200"/>
                <a:gd name="T8" fmla="*/ 0 w 135"/>
                <a:gd name="T9" fmla="*/ 187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0" y="187"/>
                  </a:moveTo>
                  <a:lnTo>
                    <a:pt x="11" y="200"/>
                  </a:lnTo>
                  <a:lnTo>
                    <a:pt x="135" y="11"/>
                  </a:lnTo>
                  <a:lnTo>
                    <a:pt x="125" y="0"/>
                  </a:lnTo>
                  <a:lnTo>
                    <a:pt x="0" y="187"/>
                  </a:lnTo>
                  <a:close/>
                </a:path>
              </a:pathLst>
            </a:custGeom>
            <a:solidFill>
              <a:srgbClr val="000000"/>
            </a:solidFill>
            <a:ln w="3175" cmpd="sng">
              <a:solidFill>
                <a:srgbClr val="000000"/>
              </a:solidFill>
              <a:round/>
              <a:headEnd/>
              <a:tailEnd/>
            </a:ln>
          </p:spPr>
          <p:txBody>
            <a:bodyPr/>
            <a:lstStyle/>
            <a:p>
              <a:endParaRPr lang="en-IN"/>
            </a:p>
          </p:txBody>
        </p:sp>
        <p:sp>
          <p:nvSpPr>
            <p:cNvPr id="31971" name="Freeform 17"/>
            <p:cNvSpPr>
              <a:spLocks/>
            </p:cNvSpPr>
            <p:nvPr/>
          </p:nvSpPr>
          <p:spPr bwMode="auto">
            <a:xfrm>
              <a:off x="1749" y="1754"/>
              <a:ext cx="155" cy="73"/>
            </a:xfrm>
            <a:custGeom>
              <a:avLst/>
              <a:gdLst>
                <a:gd name="T0" fmla="*/ 251 w 260"/>
                <a:gd name="T1" fmla="*/ 200 h 200"/>
                <a:gd name="T2" fmla="*/ 260 w 260"/>
                <a:gd name="T3" fmla="*/ 188 h 200"/>
                <a:gd name="T4" fmla="*/ 9 w 260"/>
                <a:gd name="T5" fmla="*/ 0 h 200"/>
                <a:gd name="T6" fmla="*/ 0 w 260"/>
                <a:gd name="T7" fmla="*/ 12 h 200"/>
                <a:gd name="T8" fmla="*/ 251 w 260"/>
                <a:gd name="T9" fmla="*/ 200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251" y="200"/>
                  </a:moveTo>
                  <a:lnTo>
                    <a:pt x="260" y="188"/>
                  </a:lnTo>
                  <a:lnTo>
                    <a:pt x="9" y="0"/>
                  </a:lnTo>
                  <a:lnTo>
                    <a:pt x="0" y="12"/>
                  </a:lnTo>
                  <a:lnTo>
                    <a:pt x="251" y="200"/>
                  </a:lnTo>
                  <a:close/>
                </a:path>
              </a:pathLst>
            </a:custGeom>
            <a:solidFill>
              <a:srgbClr val="000000"/>
            </a:solidFill>
            <a:ln w="6350" cmpd="sng">
              <a:solidFill>
                <a:srgbClr val="000000"/>
              </a:solidFill>
              <a:round/>
              <a:headEnd/>
              <a:tailEnd/>
            </a:ln>
          </p:spPr>
          <p:txBody>
            <a:bodyPr/>
            <a:lstStyle/>
            <a:p>
              <a:endParaRPr lang="en-IN"/>
            </a:p>
          </p:txBody>
        </p:sp>
        <p:sp>
          <p:nvSpPr>
            <p:cNvPr id="31972" name="Freeform 18"/>
            <p:cNvSpPr>
              <a:spLocks/>
            </p:cNvSpPr>
            <p:nvPr/>
          </p:nvSpPr>
          <p:spPr bwMode="auto">
            <a:xfrm>
              <a:off x="1747" y="1686"/>
              <a:ext cx="116" cy="73"/>
            </a:xfrm>
            <a:custGeom>
              <a:avLst/>
              <a:gdLst>
                <a:gd name="T0" fmla="*/ 0 w 197"/>
                <a:gd name="T1" fmla="*/ 188 h 200"/>
                <a:gd name="T2" fmla="*/ 9 w 197"/>
                <a:gd name="T3" fmla="*/ 200 h 200"/>
                <a:gd name="T4" fmla="*/ 197 w 197"/>
                <a:gd name="T5" fmla="*/ 13 h 200"/>
                <a:gd name="T6" fmla="*/ 187 w 197"/>
                <a:gd name="T7" fmla="*/ 0 h 200"/>
                <a:gd name="T8" fmla="*/ 0 w 197"/>
                <a:gd name="T9" fmla="*/ 188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0" y="188"/>
                  </a:moveTo>
                  <a:lnTo>
                    <a:pt x="9" y="200"/>
                  </a:lnTo>
                  <a:lnTo>
                    <a:pt x="197" y="13"/>
                  </a:lnTo>
                  <a:lnTo>
                    <a:pt x="187" y="0"/>
                  </a:lnTo>
                  <a:lnTo>
                    <a:pt x="0" y="188"/>
                  </a:lnTo>
                  <a:close/>
                </a:path>
              </a:pathLst>
            </a:custGeom>
            <a:solidFill>
              <a:srgbClr val="000000"/>
            </a:solidFill>
            <a:ln w="3175" cmpd="sng">
              <a:solidFill>
                <a:srgbClr val="000000"/>
              </a:solidFill>
              <a:round/>
              <a:headEnd/>
              <a:tailEnd/>
            </a:ln>
          </p:spPr>
          <p:txBody>
            <a:bodyPr/>
            <a:lstStyle/>
            <a:p>
              <a:endParaRPr lang="en-IN"/>
            </a:p>
          </p:txBody>
        </p:sp>
        <p:sp>
          <p:nvSpPr>
            <p:cNvPr id="31973" name="Freeform 19"/>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74" name="Rectangle 20"/>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75" name="Rectangle 21"/>
            <p:cNvSpPr>
              <a:spLocks noChangeArrowheads="1"/>
            </p:cNvSpPr>
            <p:nvPr/>
          </p:nvSpPr>
          <p:spPr bwMode="auto">
            <a:xfrm>
              <a:off x="1771" y="1413"/>
              <a:ext cx="9" cy="46"/>
            </a:xfrm>
            <a:prstGeom prst="rect">
              <a:avLst/>
            </a:prstGeom>
            <a:solidFill>
              <a:srgbClr val="000000"/>
            </a:solidFill>
            <a:ln w="9525">
              <a:noFill/>
              <a:miter lim="800000"/>
              <a:headEnd/>
              <a:tailEnd/>
            </a:ln>
          </p:spPr>
          <p:txBody>
            <a:bodyPr/>
            <a:lstStyle/>
            <a:p>
              <a:endParaRPr lang="en-IN"/>
            </a:p>
          </p:txBody>
        </p:sp>
        <p:sp>
          <p:nvSpPr>
            <p:cNvPr id="31976" name="Rectangle 22"/>
            <p:cNvSpPr>
              <a:spLocks noChangeArrowheads="1"/>
            </p:cNvSpPr>
            <p:nvPr/>
          </p:nvSpPr>
          <p:spPr bwMode="auto">
            <a:xfrm>
              <a:off x="1846" y="1413"/>
              <a:ext cx="9" cy="46"/>
            </a:xfrm>
            <a:prstGeom prst="rect">
              <a:avLst/>
            </a:prstGeom>
            <a:solidFill>
              <a:srgbClr val="000000"/>
            </a:solidFill>
            <a:ln w="9525">
              <a:noFill/>
              <a:miter lim="800000"/>
              <a:headEnd/>
              <a:tailEnd/>
            </a:ln>
          </p:spPr>
          <p:txBody>
            <a:bodyPr/>
            <a:lstStyle/>
            <a:p>
              <a:endParaRPr lang="en-IN"/>
            </a:p>
          </p:txBody>
        </p:sp>
        <p:sp>
          <p:nvSpPr>
            <p:cNvPr id="31977" name="Rectangle 23"/>
            <p:cNvSpPr>
              <a:spLocks noChangeArrowheads="1"/>
            </p:cNvSpPr>
            <p:nvPr/>
          </p:nvSpPr>
          <p:spPr bwMode="auto">
            <a:xfrm>
              <a:off x="1775" y="1433"/>
              <a:ext cx="75" cy="5"/>
            </a:xfrm>
            <a:prstGeom prst="rect">
              <a:avLst/>
            </a:prstGeom>
            <a:solidFill>
              <a:srgbClr val="000000"/>
            </a:solidFill>
            <a:ln w="9525">
              <a:noFill/>
              <a:miter lim="800000"/>
              <a:headEnd/>
              <a:tailEnd/>
            </a:ln>
          </p:spPr>
          <p:txBody>
            <a:bodyPr/>
            <a:lstStyle/>
            <a:p>
              <a:endParaRPr lang="en-IN"/>
            </a:p>
          </p:txBody>
        </p:sp>
        <p:sp>
          <p:nvSpPr>
            <p:cNvPr id="31978" name="Freeform 24"/>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79" name="Rectangle 25"/>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80" name="Freeform 26"/>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81" name="Rectangle 27"/>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82" name="Freeform 28"/>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83" name="Rectangle 29"/>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84" name="Freeform 30"/>
            <p:cNvSpPr>
              <a:spLocks/>
            </p:cNvSpPr>
            <p:nvPr/>
          </p:nvSpPr>
          <p:spPr bwMode="auto">
            <a:xfrm>
              <a:off x="1777" y="1618"/>
              <a:ext cx="79"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3175" cmpd="sng">
              <a:solidFill>
                <a:srgbClr val="000000"/>
              </a:solidFill>
              <a:round/>
              <a:headEnd/>
              <a:tailEnd/>
            </a:ln>
          </p:spPr>
          <p:txBody>
            <a:bodyPr/>
            <a:lstStyle/>
            <a:p>
              <a:endParaRPr lang="en-IN"/>
            </a:p>
          </p:txBody>
        </p:sp>
        <p:sp>
          <p:nvSpPr>
            <p:cNvPr id="31985" name="Rectangle 31"/>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86" name="Rectangle 32"/>
            <p:cNvSpPr>
              <a:spLocks noChangeArrowheads="1"/>
            </p:cNvSpPr>
            <p:nvPr/>
          </p:nvSpPr>
          <p:spPr bwMode="auto">
            <a:xfrm>
              <a:off x="1808" y="1415"/>
              <a:ext cx="9" cy="69"/>
            </a:xfrm>
            <a:prstGeom prst="rect">
              <a:avLst/>
            </a:prstGeom>
            <a:solidFill>
              <a:srgbClr val="000000"/>
            </a:solidFill>
            <a:ln w="9525">
              <a:noFill/>
              <a:miter lim="800000"/>
              <a:headEnd/>
              <a:tailEnd/>
            </a:ln>
          </p:spPr>
          <p:txBody>
            <a:bodyPr/>
            <a:lstStyle/>
            <a:p>
              <a:endParaRPr lang="en-IN"/>
            </a:p>
          </p:txBody>
        </p:sp>
      </p:grpSp>
      <p:sp>
        <p:nvSpPr>
          <p:cNvPr id="31757" name="Text Box 33"/>
          <p:cNvSpPr txBox="1">
            <a:spLocks noChangeArrowheads="1"/>
          </p:cNvSpPr>
          <p:nvPr/>
        </p:nvSpPr>
        <p:spPr bwMode="auto">
          <a:xfrm>
            <a:off x="298450" y="5500688"/>
            <a:ext cx="463550" cy="366712"/>
          </a:xfrm>
          <a:prstGeom prst="rect">
            <a:avLst/>
          </a:prstGeom>
          <a:noFill/>
          <a:ln w="7938">
            <a:noFill/>
            <a:miter lim="800000"/>
            <a:headEnd/>
            <a:tailEnd/>
          </a:ln>
        </p:spPr>
        <p:txBody>
          <a:bodyPr>
            <a:spAutoFit/>
          </a:bodyPr>
          <a:lstStyle/>
          <a:p>
            <a:pPr algn="ctr">
              <a:spcBef>
                <a:spcPct val="50000"/>
              </a:spcBef>
            </a:pPr>
            <a:r>
              <a:rPr lang="en-US" sz="1800">
                <a:solidFill>
                  <a:schemeClr val="folHlink"/>
                </a:solidFill>
                <a:latin typeface="Times New Roman" pitchFamily="18" charset="0"/>
              </a:rPr>
              <a:t>BS</a:t>
            </a:r>
          </a:p>
        </p:txBody>
      </p:sp>
      <p:sp>
        <p:nvSpPr>
          <p:cNvPr id="31758" name="Line 34"/>
          <p:cNvSpPr>
            <a:spLocks noChangeShapeType="1"/>
          </p:cNvSpPr>
          <p:nvPr/>
        </p:nvSpPr>
        <p:spPr bwMode="auto">
          <a:xfrm flipH="1">
            <a:off x="576263" y="4454525"/>
            <a:ext cx="414337" cy="1096963"/>
          </a:xfrm>
          <a:prstGeom prst="line">
            <a:avLst/>
          </a:prstGeom>
          <a:noFill/>
          <a:ln w="7938">
            <a:solidFill>
              <a:srgbClr val="000000"/>
            </a:solidFill>
            <a:round/>
            <a:headEnd/>
            <a:tailEnd/>
          </a:ln>
        </p:spPr>
        <p:txBody>
          <a:bodyPr/>
          <a:lstStyle/>
          <a:p>
            <a:endParaRPr lang="en-IN"/>
          </a:p>
        </p:txBody>
      </p:sp>
      <p:sp>
        <p:nvSpPr>
          <p:cNvPr id="31759" name="Text Box 35"/>
          <p:cNvSpPr txBox="1">
            <a:spLocks noChangeArrowheads="1"/>
          </p:cNvSpPr>
          <p:nvPr/>
        </p:nvSpPr>
        <p:spPr bwMode="auto">
          <a:xfrm>
            <a:off x="6440488" y="3962400"/>
            <a:ext cx="874712" cy="457200"/>
          </a:xfrm>
          <a:prstGeom prst="rect">
            <a:avLst/>
          </a:prstGeom>
          <a:noFill/>
          <a:ln w="7938">
            <a:noFill/>
            <a:miter lim="800000"/>
            <a:headEnd/>
            <a:tailEnd/>
          </a:ln>
        </p:spPr>
        <p:txBody>
          <a:bodyPr>
            <a:spAutoFit/>
          </a:bodyPr>
          <a:lstStyle/>
          <a:p>
            <a:pPr algn="ctr">
              <a:spcBef>
                <a:spcPct val="50000"/>
              </a:spcBef>
            </a:pPr>
            <a:r>
              <a:rPr lang="en-US">
                <a:solidFill>
                  <a:schemeClr val="folHlink"/>
                </a:solidFill>
                <a:latin typeface="Times New Roman" pitchFamily="18" charset="0"/>
              </a:rPr>
              <a:t>…</a:t>
            </a:r>
          </a:p>
        </p:txBody>
      </p:sp>
      <p:sp>
        <p:nvSpPr>
          <p:cNvPr id="31760" name="Line 36"/>
          <p:cNvSpPr>
            <a:spLocks noChangeShapeType="1"/>
          </p:cNvSpPr>
          <p:nvPr/>
        </p:nvSpPr>
        <p:spPr bwMode="auto">
          <a:xfrm flipH="1">
            <a:off x="2438400" y="2279650"/>
            <a:ext cx="2028825" cy="920750"/>
          </a:xfrm>
          <a:prstGeom prst="line">
            <a:avLst/>
          </a:prstGeom>
          <a:noFill/>
          <a:ln w="7938">
            <a:solidFill>
              <a:srgbClr val="000000"/>
            </a:solidFill>
            <a:round/>
            <a:headEnd/>
            <a:tailEnd/>
          </a:ln>
        </p:spPr>
        <p:txBody>
          <a:bodyPr/>
          <a:lstStyle/>
          <a:p>
            <a:endParaRPr lang="en-IN"/>
          </a:p>
        </p:txBody>
      </p:sp>
      <p:sp>
        <p:nvSpPr>
          <p:cNvPr id="31761" name="Line 37"/>
          <p:cNvSpPr>
            <a:spLocks noChangeShapeType="1"/>
          </p:cNvSpPr>
          <p:nvPr/>
        </p:nvSpPr>
        <p:spPr bwMode="auto">
          <a:xfrm>
            <a:off x="4876800" y="2268538"/>
            <a:ext cx="1981200" cy="931862"/>
          </a:xfrm>
          <a:prstGeom prst="line">
            <a:avLst/>
          </a:prstGeom>
          <a:noFill/>
          <a:ln w="7938">
            <a:solidFill>
              <a:srgbClr val="000000"/>
            </a:solidFill>
            <a:round/>
            <a:headEnd/>
            <a:tailEnd/>
          </a:ln>
        </p:spPr>
        <p:txBody>
          <a:bodyPr/>
          <a:lstStyle/>
          <a:p>
            <a:endParaRPr lang="en-IN"/>
          </a:p>
        </p:txBody>
      </p:sp>
      <p:sp>
        <p:nvSpPr>
          <p:cNvPr id="31762" name="Line 38"/>
          <p:cNvSpPr>
            <a:spLocks noChangeShapeType="1"/>
          </p:cNvSpPr>
          <p:nvPr/>
        </p:nvSpPr>
        <p:spPr bwMode="auto">
          <a:xfrm flipH="1">
            <a:off x="2093913" y="2054225"/>
            <a:ext cx="2000250" cy="0"/>
          </a:xfrm>
          <a:prstGeom prst="line">
            <a:avLst/>
          </a:prstGeom>
          <a:noFill/>
          <a:ln w="7938">
            <a:solidFill>
              <a:srgbClr val="000000"/>
            </a:solidFill>
            <a:round/>
            <a:headEnd/>
            <a:tailEnd/>
          </a:ln>
        </p:spPr>
        <p:txBody>
          <a:bodyPr/>
          <a:lstStyle/>
          <a:p>
            <a:endParaRPr lang="en-IN"/>
          </a:p>
        </p:txBody>
      </p:sp>
      <p:sp>
        <p:nvSpPr>
          <p:cNvPr id="31763" name="Text Box 39"/>
          <p:cNvSpPr txBox="1">
            <a:spLocks noChangeArrowheads="1"/>
          </p:cNvSpPr>
          <p:nvPr/>
        </p:nvSpPr>
        <p:spPr bwMode="auto">
          <a:xfrm>
            <a:off x="4102100" y="3165475"/>
            <a:ext cx="874713" cy="457200"/>
          </a:xfrm>
          <a:prstGeom prst="rect">
            <a:avLst/>
          </a:prstGeom>
          <a:noFill/>
          <a:ln w="7938">
            <a:noFill/>
            <a:miter lim="800000"/>
            <a:headEnd/>
            <a:tailEnd/>
          </a:ln>
        </p:spPr>
        <p:txBody>
          <a:bodyPr>
            <a:spAutoFit/>
          </a:bodyPr>
          <a:lstStyle/>
          <a:p>
            <a:pPr algn="ctr">
              <a:spcBef>
                <a:spcPct val="50000"/>
              </a:spcBef>
            </a:pPr>
            <a:r>
              <a:rPr lang="en-US">
                <a:solidFill>
                  <a:schemeClr val="folHlink"/>
                </a:solidFill>
                <a:latin typeface="Times New Roman" pitchFamily="18" charset="0"/>
              </a:rPr>
              <a:t>…</a:t>
            </a:r>
          </a:p>
        </p:txBody>
      </p:sp>
      <p:pic>
        <p:nvPicPr>
          <p:cNvPr id="31764" name="Picture 41"/>
          <p:cNvPicPr>
            <a:picLocks noChangeAspect="1" noChangeArrowheads="1"/>
          </p:cNvPicPr>
          <p:nvPr/>
        </p:nvPicPr>
        <p:blipFill>
          <a:blip r:embed="rId3" cstate="print"/>
          <a:srcRect/>
          <a:stretch>
            <a:fillRect/>
          </a:stretch>
        </p:blipFill>
        <p:spPr bwMode="auto">
          <a:xfrm>
            <a:off x="781050" y="5041900"/>
            <a:ext cx="187325" cy="498475"/>
          </a:xfrm>
          <a:prstGeom prst="rect">
            <a:avLst/>
          </a:prstGeom>
          <a:noFill/>
          <a:ln w="9525">
            <a:noFill/>
            <a:miter lim="800000"/>
            <a:headEnd/>
            <a:tailEnd/>
          </a:ln>
        </p:spPr>
      </p:pic>
      <p:sp>
        <p:nvSpPr>
          <p:cNvPr id="31765" name="Rectangle 42"/>
          <p:cNvSpPr>
            <a:spLocks noChangeArrowheads="1"/>
          </p:cNvSpPr>
          <p:nvPr/>
        </p:nvSpPr>
        <p:spPr bwMode="auto">
          <a:xfrm>
            <a:off x="736600" y="5475288"/>
            <a:ext cx="330200" cy="274637"/>
          </a:xfrm>
          <a:prstGeom prst="rect">
            <a:avLst/>
          </a:prstGeom>
          <a:noFill/>
          <a:ln w="9525">
            <a:noFill/>
            <a:miter lim="800000"/>
            <a:headEnd/>
            <a:tailEnd/>
          </a:ln>
        </p:spPr>
        <p:txBody>
          <a:bodyPr wrap="none" lIns="0" tIns="0" rIns="0" bIns="0">
            <a:spAutoFit/>
          </a:bodyPr>
          <a:lstStyle/>
          <a:p>
            <a:pPr algn="ctr"/>
            <a:r>
              <a:rPr lang="en-US" sz="1800">
                <a:solidFill>
                  <a:schemeClr val="folHlink"/>
                </a:solidFill>
                <a:latin typeface="Times New Roman" pitchFamily="18" charset="0"/>
              </a:rPr>
              <a:t>MS</a:t>
            </a:r>
          </a:p>
        </p:txBody>
      </p:sp>
      <p:sp>
        <p:nvSpPr>
          <p:cNvPr id="31766" name="Text Box 43"/>
          <p:cNvSpPr txBox="1">
            <a:spLocks noChangeArrowheads="1"/>
          </p:cNvSpPr>
          <p:nvPr/>
        </p:nvSpPr>
        <p:spPr bwMode="auto">
          <a:xfrm>
            <a:off x="762000" y="4530725"/>
            <a:ext cx="874713" cy="457200"/>
          </a:xfrm>
          <a:prstGeom prst="rect">
            <a:avLst/>
          </a:prstGeom>
          <a:noFill/>
          <a:ln w="7938">
            <a:noFill/>
            <a:miter lim="800000"/>
            <a:headEnd/>
            <a:tailEnd/>
          </a:ln>
        </p:spPr>
        <p:txBody>
          <a:bodyPr>
            <a:spAutoFit/>
          </a:bodyPr>
          <a:lstStyle/>
          <a:p>
            <a:pPr algn="ctr">
              <a:spcBef>
                <a:spcPct val="50000"/>
              </a:spcBef>
            </a:pPr>
            <a:r>
              <a:rPr lang="en-US">
                <a:solidFill>
                  <a:schemeClr val="folHlink"/>
                </a:solidFill>
                <a:latin typeface="Times New Roman" pitchFamily="18" charset="0"/>
              </a:rPr>
              <a:t>…</a:t>
            </a:r>
          </a:p>
        </p:txBody>
      </p:sp>
      <p:sp>
        <p:nvSpPr>
          <p:cNvPr id="31767" name="Oval 44"/>
          <p:cNvSpPr>
            <a:spLocks noChangeArrowheads="1"/>
          </p:cNvSpPr>
          <p:nvPr/>
        </p:nvSpPr>
        <p:spPr bwMode="auto">
          <a:xfrm>
            <a:off x="1219200" y="5368925"/>
            <a:ext cx="984250" cy="457200"/>
          </a:xfrm>
          <a:prstGeom prst="ellipse">
            <a:avLst/>
          </a:prstGeom>
          <a:noFill/>
          <a:ln w="7938">
            <a:solidFill>
              <a:srgbClr val="000000"/>
            </a:solidFill>
            <a:round/>
            <a:headEnd/>
            <a:tailEnd/>
          </a:ln>
        </p:spPr>
        <p:txBody>
          <a:bodyPr wrap="none" anchor="ctr"/>
          <a:lstStyle/>
          <a:p>
            <a:endParaRPr lang="en-IN"/>
          </a:p>
        </p:txBody>
      </p:sp>
      <p:grpSp>
        <p:nvGrpSpPr>
          <p:cNvPr id="3" name="Group 45"/>
          <p:cNvGrpSpPr>
            <a:grpSpLocks/>
          </p:cNvGrpSpPr>
          <p:nvPr/>
        </p:nvGrpSpPr>
        <p:grpSpPr bwMode="auto">
          <a:xfrm>
            <a:off x="1571625" y="4989513"/>
            <a:ext cx="195263" cy="565150"/>
            <a:chOff x="1723" y="1413"/>
            <a:chExt cx="181" cy="414"/>
          </a:xfrm>
        </p:grpSpPr>
        <p:sp>
          <p:nvSpPr>
            <p:cNvPr id="31945" name="Freeform 46"/>
            <p:cNvSpPr>
              <a:spLocks/>
            </p:cNvSpPr>
            <p:nvPr/>
          </p:nvSpPr>
          <p:spPr bwMode="auto">
            <a:xfrm>
              <a:off x="1723" y="1481"/>
              <a:ext cx="94" cy="342"/>
            </a:xfrm>
            <a:custGeom>
              <a:avLst/>
              <a:gdLst>
                <a:gd name="T0" fmla="*/ 139 w 139"/>
                <a:gd name="T1" fmla="*/ 2 h 941"/>
                <a:gd name="T2" fmla="*/ 124 w 139"/>
                <a:gd name="T3" fmla="*/ 0 h 941"/>
                <a:gd name="T4" fmla="*/ 0 w 139"/>
                <a:gd name="T5" fmla="*/ 940 h 941"/>
                <a:gd name="T6" fmla="*/ 14 w 139"/>
                <a:gd name="T7" fmla="*/ 941 h 941"/>
                <a:gd name="T8" fmla="*/ 139 w 139"/>
                <a:gd name="T9" fmla="*/ 2 h 941"/>
                <a:gd name="T10" fmla="*/ 0 60000 65536"/>
                <a:gd name="T11" fmla="*/ 0 60000 65536"/>
                <a:gd name="T12" fmla="*/ 0 60000 65536"/>
                <a:gd name="T13" fmla="*/ 0 60000 65536"/>
                <a:gd name="T14" fmla="*/ 0 60000 65536"/>
                <a:gd name="T15" fmla="*/ 0 w 139"/>
                <a:gd name="T16" fmla="*/ 0 h 941"/>
                <a:gd name="T17" fmla="*/ 139 w 139"/>
                <a:gd name="T18" fmla="*/ 941 h 941"/>
              </a:gdLst>
              <a:ahLst/>
              <a:cxnLst>
                <a:cxn ang="T10">
                  <a:pos x="T0" y="T1"/>
                </a:cxn>
                <a:cxn ang="T11">
                  <a:pos x="T2" y="T3"/>
                </a:cxn>
                <a:cxn ang="T12">
                  <a:pos x="T4" y="T5"/>
                </a:cxn>
                <a:cxn ang="T13">
                  <a:pos x="T6" y="T7"/>
                </a:cxn>
                <a:cxn ang="T14">
                  <a:pos x="T8" y="T9"/>
                </a:cxn>
              </a:cxnLst>
              <a:rect l="T15" t="T16" r="T17" b="T18"/>
              <a:pathLst>
                <a:path w="139" h="941">
                  <a:moveTo>
                    <a:pt x="139" y="2"/>
                  </a:moveTo>
                  <a:lnTo>
                    <a:pt x="124" y="0"/>
                  </a:lnTo>
                  <a:lnTo>
                    <a:pt x="0" y="940"/>
                  </a:lnTo>
                  <a:lnTo>
                    <a:pt x="14" y="941"/>
                  </a:lnTo>
                  <a:lnTo>
                    <a:pt x="139" y="2"/>
                  </a:lnTo>
                  <a:close/>
                </a:path>
              </a:pathLst>
            </a:custGeom>
            <a:solidFill>
              <a:srgbClr val="000000"/>
            </a:solidFill>
            <a:ln w="9525">
              <a:noFill/>
              <a:round/>
              <a:headEnd/>
              <a:tailEnd/>
            </a:ln>
          </p:spPr>
          <p:txBody>
            <a:bodyPr/>
            <a:lstStyle/>
            <a:p>
              <a:endParaRPr lang="en-IN"/>
            </a:p>
          </p:txBody>
        </p:sp>
        <p:sp>
          <p:nvSpPr>
            <p:cNvPr id="31946" name="Freeform 47"/>
            <p:cNvSpPr>
              <a:spLocks/>
            </p:cNvSpPr>
            <p:nvPr/>
          </p:nvSpPr>
          <p:spPr bwMode="auto">
            <a:xfrm>
              <a:off x="1812" y="1481"/>
              <a:ext cx="90" cy="342"/>
            </a:xfrm>
            <a:custGeom>
              <a:avLst/>
              <a:gdLst>
                <a:gd name="T0" fmla="*/ 14 w 140"/>
                <a:gd name="T1" fmla="*/ 0 h 941"/>
                <a:gd name="T2" fmla="*/ 0 w 140"/>
                <a:gd name="T3" fmla="*/ 2 h 941"/>
                <a:gd name="T4" fmla="*/ 126 w 140"/>
                <a:gd name="T5" fmla="*/ 941 h 941"/>
                <a:gd name="T6" fmla="*/ 140 w 140"/>
                <a:gd name="T7" fmla="*/ 940 h 941"/>
                <a:gd name="T8" fmla="*/ 14 w 140"/>
                <a:gd name="T9" fmla="*/ 0 h 941"/>
                <a:gd name="T10" fmla="*/ 0 60000 65536"/>
                <a:gd name="T11" fmla="*/ 0 60000 65536"/>
                <a:gd name="T12" fmla="*/ 0 60000 65536"/>
                <a:gd name="T13" fmla="*/ 0 60000 65536"/>
                <a:gd name="T14" fmla="*/ 0 60000 65536"/>
                <a:gd name="T15" fmla="*/ 0 w 140"/>
                <a:gd name="T16" fmla="*/ 0 h 941"/>
                <a:gd name="T17" fmla="*/ 140 w 140"/>
                <a:gd name="T18" fmla="*/ 941 h 941"/>
              </a:gdLst>
              <a:ahLst/>
              <a:cxnLst>
                <a:cxn ang="T10">
                  <a:pos x="T0" y="T1"/>
                </a:cxn>
                <a:cxn ang="T11">
                  <a:pos x="T2" y="T3"/>
                </a:cxn>
                <a:cxn ang="T12">
                  <a:pos x="T4" y="T5"/>
                </a:cxn>
                <a:cxn ang="T13">
                  <a:pos x="T6" y="T7"/>
                </a:cxn>
                <a:cxn ang="T14">
                  <a:pos x="T8" y="T9"/>
                </a:cxn>
              </a:cxnLst>
              <a:rect l="T15" t="T16" r="T17" b="T18"/>
              <a:pathLst>
                <a:path w="140" h="941">
                  <a:moveTo>
                    <a:pt x="14" y="0"/>
                  </a:moveTo>
                  <a:lnTo>
                    <a:pt x="0" y="2"/>
                  </a:lnTo>
                  <a:lnTo>
                    <a:pt x="126" y="941"/>
                  </a:lnTo>
                  <a:lnTo>
                    <a:pt x="140" y="940"/>
                  </a:lnTo>
                  <a:lnTo>
                    <a:pt x="14" y="0"/>
                  </a:lnTo>
                  <a:close/>
                </a:path>
              </a:pathLst>
            </a:custGeom>
            <a:solidFill>
              <a:srgbClr val="000000"/>
            </a:solidFill>
            <a:ln w="9525">
              <a:noFill/>
              <a:round/>
              <a:headEnd/>
              <a:tailEnd/>
            </a:ln>
          </p:spPr>
          <p:txBody>
            <a:bodyPr/>
            <a:lstStyle/>
            <a:p>
              <a:endParaRPr lang="en-IN"/>
            </a:p>
          </p:txBody>
        </p:sp>
        <p:sp>
          <p:nvSpPr>
            <p:cNvPr id="31947" name="Freeform 48"/>
            <p:cNvSpPr>
              <a:spLocks/>
            </p:cNvSpPr>
            <p:nvPr/>
          </p:nvSpPr>
          <p:spPr bwMode="auto">
            <a:xfrm>
              <a:off x="1725" y="1747"/>
              <a:ext cx="154" cy="73"/>
            </a:xfrm>
            <a:custGeom>
              <a:avLst/>
              <a:gdLst>
                <a:gd name="T0" fmla="*/ 0 w 260"/>
                <a:gd name="T1" fmla="*/ 188 h 200"/>
                <a:gd name="T2" fmla="*/ 9 w 260"/>
                <a:gd name="T3" fmla="*/ 200 h 200"/>
                <a:gd name="T4" fmla="*/ 260 w 260"/>
                <a:gd name="T5" fmla="*/ 12 h 200"/>
                <a:gd name="T6" fmla="*/ 251 w 260"/>
                <a:gd name="T7" fmla="*/ 0 h 200"/>
                <a:gd name="T8" fmla="*/ 0 w 260"/>
                <a:gd name="T9" fmla="*/ 188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0" y="188"/>
                  </a:moveTo>
                  <a:lnTo>
                    <a:pt x="9" y="200"/>
                  </a:lnTo>
                  <a:lnTo>
                    <a:pt x="260" y="12"/>
                  </a:lnTo>
                  <a:lnTo>
                    <a:pt x="251" y="0"/>
                  </a:lnTo>
                  <a:lnTo>
                    <a:pt x="0" y="188"/>
                  </a:lnTo>
                  <a:close/>
                </a:path>
              </a:pathLst>
            </a:custGeom>
            <a:solidFill>
              <a:srgbClr val="000000"/>
            </a:solidFill>
            <a:ln w="6350" cmpd="sng">
              <a:solidFill>
                <a:srgbClr val="000000"/>
              </a:solidFill>
              <a:round/>
              <a:headEnd/>
              <a:tailEnd/>
            </a:ln>
          </p:spPr>
          <p:txBody>
            <a:bodyPr/>
            <a:lstStyle/>
            <a:p>
              <a:endParaRPr lang="en-IN"/>
            </a:p>
          </p:txBody>
        </p:sp>
        <p:sp>
          <p:nvSpPr>
            <p:cNvPr id="31948" name="Freeform 49"/>
            <p:cNvSpPr>
              <a:spLocks/>
            </p:cNvSpPr>
            <p:nvPr/>
          </p:nvSpPr>
          <p:spPr bwMode="auto">
            <a:xfrm>
              <a:off x="1767" y="1684"/>
              <a:ext cx="117" cy="73"/>
            </a:xfrm>
            <a:custGeom>
              <a:avLst/>
              <a:gdLst>
                <a:gd name="T0" fmla="*/ 188 w 197"/>
                <a:gd name="T1" fmla="*/ 200 h 200"/>
                <a:gd name="T2" fmla="*/ 197 w 197"/>
                <a:gd name="T3" fmla="*/ 188 h 200"/>
                <a:gd name="T4" fmla="*/ 10 w 197"/>
                <a:gd name="T5" fmla="*/ 0 h 200"/>
                <a:gd name="T6" fmla="*/ 0 w 197"/>
                <a:gd name="T7" fmla="*/ 13 h 200"/>
                <a:gd name="T8" fmla="*/ 188 w 197"/>
                <a:gd name="T9" fmla="*/ 200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188" y="200"/>
                  </a:moveTo>
                  <a:lnTo>
                    <a:pt x="197" y="188"/>
                  </a:lnTo>
                  <a:lnTo>
                    <a:pt x="10" y="0"/>
                  </a:lnTo>
                  <a:lnTo>
                    <a:pt x="0" y="13"/>
                  </a:lnTo>
                  <a:lnTo>
                    <a:pt x="188" y="200"/>
                  </a:lnTo>
                  <a:close/>
                </a:path>
              </a:pathLst>
            </a:custGeom>
            <a:solidFill>
              <a:srgbClr val="000000"/>
            </a:solidFill>
            <a:ln w="3175" cmpd="sng">
              <a:solidFill>
                <a:srgbClr val="000000"/>
              </a:solidFill>
              <a:round/>
              <a:headEnd/>
              <a:tailEnd/>
            </a:ln>
          </p:spPr>
          <p:txBody>
            <a:bodyPr/>
            <a:lstStyle/>
            <a:p>
              <a:endParaRPr lang="en-IN"/>
            </a:p>
          </p:txBody>
        </p:sp>
        <p:sp>
          <p:nvSpPr>
            <p:cNvPr id="31949" name="Freeform 50"/>
            <p:cNvSpPr>
              <a:spLocks/>
            </p:cNvSpPr>
            <p:nvPr/>
          </p:nvSpPr>
          <p:spPr bwMode="auto">
            <a:xfrm>
              <a:off x="1773" y="1616"/>
              <a:ext cx="80" cy="73"/>
            </a:xfrm>
            <a:custGeom>
              <a:avLst/>
              <a:gdLst>
                <a:gd name="T0" fmla="*/ 0 w 135"/>
                <a:gd name="T1" fmla="*/ 187 h 200"/>
                <a:gd name="T2" fmla="*/ 11 w 135"/>
                <a:gd name="T3" fmla="*/ 200 h 200"/>
                <a:gd name="T4" fmla="*/ 135 w 135"/>
                <a:gd name="T5" fmla="*/ 11 h 200"/>
                <a:gd name="T6" fmla="*/ 125 w 135"/>
                <a:gd name="T7" fmla="*/ 0 h 200"/>
                <a:gd name="T8" fmla="*/ 0 w 135"/>
                <a:gd name="T9" fmla="*/ 187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0" y="187"/>
                  </a:moveTo>
                  <a:lnTo>
                    <a:pt x="11" y="200"/>
                  </a:lnTo>
                  <a:lnTo>
                    <a:pt x="135" y="11"/>
                  </a:lnTo>
                  <a:lnTo>
                    <a:pt x="125" y="0"/>
                  </a:lnTo>
                  <a:lnTo>
                    <a:pt x="0" y="187"/>
                  </a:lnTo>
                  <a:close/>
                </a:path>
              </a:pathLst>
            </a:custGeom>
            <a:solidFill>
              <a:srgbClr val="000000"/>
            </a:solidFill>
            <a:ln w="3175" cmpd="sng">
              <a:solidFill>
                <a:srgbClr val="000000"/>
              </a:solidFill>
              <a:round/>
              <a:headEnd/>
              <a:tailEnd/>
            </a:ln>
          </p:spPr>
          <p:txBody>
            <a:bodyPr/>
            <a:lstStyle/>
            <a:p>
              <a:endParaRPr lang="en-IN"/>
            </a:p>
          </p:txBody>
        </p:sp>
        <p:sp>
          <p:nvSpPr>
            <p:cNvPr id="31950" name="Freeform 51"/>
            <p:cNvSpPr>
              <a:spLocks/>
            </p:cNvSpPr>
            <p:nvPr/>
          </p:nvSpPr>
          <p:spPr bwMode="auto">
            <a:xfrm>
              <a:off x="1749" y="1754"/>
              <a:ext cx="155" cy="73"/>
            </a:xfrm>
            <a:custGeom>
              <a:avLst/>
              <a:gdLst>
                <a:gd name="T0" fmla="*/ 251 w 260"/>
                <a:gd name="T1" fmla="*/ 200 h 200"/>
                <a:gd name="T2" fmla="*/ 260 w 260"/>
                <a:gd name="T3" fmla="*/ 188 h 200"/>
                <a:gd name="T4" fmla="*/ 9 w 260"/>
                <a:gd name="T5" fmla="*/ 0 h 200"/>
                <a:gd name="T6" fmla="*/ 0 w 260"/>
                <a:gd name="T7" fmla="*/ 12 h 200"/>
                <a:gd name="T8" fmla="*/ 251 w 260"/>
                <a:gd name="T9" fmla="*/ 200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251" y="200"/>
                  </a:moveTo>
                  <a:lnTo>
                    <a:pt x="260" y="188"/>
                  </a:lnTo>
                  <a:lnTo>
                    <a:pt x="9" y="0"/>
                  </a:lnTo>
                  <a:lnTo>
                    <a:pt x="0" y="12"/>
                  </a:lnTo>
                  <a:lnTo>
                    <a:pt x="251" y="200"/>
                  </a:lnTo>
                  <a:close/>
                </a:path>
              </a:pathLst>
            </a:custGeom>
            <a:solidFill>
              <a:srgbClr val="000000"/>
            </a:solidFill>
            <a:ln w="6350" cmpd="sng">
              <a:solidFill>
                <a:srgbClr val="000000"/>
              </a:solidFill>
              <a:round/>
              <a:headEnd/>
              <a:tailEnd/>
            </a:ln>
          </p:spPr>
          <p:txBody>
            <a:bodyPr/>
            <a:lstStyle/>
            <a:p>
              <a:endParaRPr lang="en-IN"/>
            </a:p>
          </p:txBody>
        </p:sp>
        <p:sp>
          <p:nvSpPr>
            <p:cNvPr id="31951" name="Freeform 52"/>
            <p:cNvSpPr>
              <a:spLocks/>
            </p:cNvSpPr>
            <p:nvPr/>
          </p:nvSpPr>
          <p:spPr bwMode="auto">
            <a:xfrm>
              <a:off x="1747" y="1686"/>
              <a:ext cx="116" cy="73"/>
            </a:xfrm>
            <a:custGeom>
              <a:avLst/>
              <a:gdLst>
                <a:gd name="T0" fmla="*/ 0 w 197"/>
                <a:gd name="T1" fmla="*/ 188 h 200"/>
                <a:gd name="T2" fmla="*/ 9 w 197"/>
                <a:gd name="T3" fmla="*/ 200 h 200"/>
                <a:gd name="T4" fmla="*/ 197 w 197"/>
                <a:gd name="T5" fmla="*/ 13 h 200"/>
                <a:gd name="T6" fmla="*/ 187 w 197"/>
                <a:gd name="T7" fmla="*/ 0 h 200"/>
                <a:gd name="T8" fmla="*/ 0 w 197"/>
                <a:gd name="T9" fmla="*/ 188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0" y="188"/>
                  </a:moveTo>
                  <a:lnTo>
                    <a:pt x="9" y="200"/>
                  </a:lnTo>
                  <a:lnTo>
                    <a:pt x="197" y="13"/>
                  </a:lnTo>
                  <a:lnTo>
                    <a:pt x="187" y="0"/>
                  </a:lnTo>
                  <a:lnTo>
                    <a:pt x="0" y="188"/>
                  </a:lnTo>
                  <a:close/>
                </a:path>
              </a:pathLst>
            </a:custGeom>
            <a:solidFill>
              <a:srgbClr val="000000"/>
            </a:solidFill>
            <a:ln w="3175" cmpd="sng">
              <a:solidFill>
                <a:srgbClr val="000000"/>
              </a:solidFill>
              <a:round/>
              <a:headEnd/>
              <a:tailEnd/>
            </a:ln>
          </p:spPr>
          <p:txBody>
            <a:bodyPr/>
            <a:lstStyle/>
            <a:p>
              <a:endParaRPr lang="en-IN"/>
            </a:p>
          </p:txBody>
        </p:sp>
        <p:sp>
          <p:nvSpPr>
            <p:cNvPr id="31952" name="Freeform 53"/>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53" name="Rectangle 54"/>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54" name="Rectangle 55"/>
            <p:cNvSpPr>
              <a:spLocks noChangeArrowheads="1"/>
            </p:cNvSpPr>
            <p:nvPr/>
          </p:nvSpPr>
          <p:spPr bwMode="auto">
            <a:xfrm>
              <a:off x="1771" y="1413"/>
              <a:ext cx="9" cy="46"/>
            </a:xfrm>
            <a:prstGeom prst="rect">
              <a:avLst/>
            </a:prstGeom>
            <a:solidFill>
              <a:srgbClr val="000000"/>
            </a:solidFill>
            <a:ln w="9525">
              <a:noFill/>
              <a:miter lim="800000"/>
              <a:headEnd/>
              <a:tailEnd/>
            </a:ln>
          </p:spPr>
          <p:txBody>
            <a:bodyPr/>
            <a:lstStyle/>
            <a:p>
              <a:endParaRPr lang="en-IN"/>
            </a:p>
          </p:txBody>
        </p:sp>
        <p:sp>
          <p:nvSpPr>
            <p:cNvPr id="31955" name="Rectangle 56"/>
            <p:cNvSpPr>
              <a:spLocks noChangeArrowheads="1"/>
            </p:cNvSpPr>
            <p:nvPr/>
          </p:nvSpPr>
          <p:spPr bwMode="auto">
            <a:xfrm>
              <a:off x="1846" y="1413"/>
              <a:ext cx="9" cy="46"/>
            </a:xfrm>
            <a:prstGeom prst="rect">
              <a:avLst/>
            </a:prstGeom>
            <a:solidFill>
              <a:srgbClr val="000000"/>
            </a:solidFill>
            <a:ln w="9525">
              <a:noFill/>
              <a:miter lim="800000"/>
              <a:headEnd/>
              <a:tailEnd/>
            </a:ln>
          </p:spPr>
          <p:txBody>
            <a:bodyPr/>
            <a:lstStyle/>
            <a:p>
              <a:endParaRPr lang="en-IN"/>
            </a:p>
          </p:txBody>
        </p:sp>
        <p:sp>
          <p:nvSpPr>
            <p:cNvPr id="31956" name="Rectangle 57"/>
            <p:cNvSpPr>
              <a:spLocks noChangeArrowheads="1"/>
            </p:cNvSpPr>
            <p:nvPr/>
          </p:nvSpPr>
          <p:spPr bwMode="auto">
            <a:xfrm>
              <a:off x="1775" y="1433"/>
              <a:ext cx="75" cy="5"/>
            </a:xfrm>
            <a:prstGeom prst="rect">
              <a:avLst/>
            </a:prstGeom>
            <a:solidFill>
              <a:srgbClr val="000000"/>
            </a:solidFill>
            <a:ln w="9525">
              <a:noFill/>
              <a:miter lim="800000"/>
              <a:headEnd/>
              <a:tailEnd/>
            </a:ln>
          </p:spPr>
          <p:txBody>
            <a:bodyPr/>
            <a:lstStyle/>
            <a:p>
              <a:endParaRPr lang="en-IN"/>
            </a:p>
          </p:txBody>
        </p:sp>
        <p:sp>
          <p:nvSpPr>
            <p:cNvPr id="31957" name="Freeform 58"/>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58" name="Rectangle 59"/>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59" name="Freeform 60"/>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60" name="Rectangle 61"/>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61" name="Freeform 62"/>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62" name="Rectangle 63"/>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63" name="Freeform 64"/>
            <p:cNvSpPr>
              <a:spLocks/>
            </p:cNvSpPr>
            <p:nvPr/>
          </p:nvSpPr>
          <p:spPr bwMode="auto">
            <a:xfrm>
              <a:off x="1777" y="1618"/>
              <a:ext cx="79"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3175" cmpd="sng">
              <a:solidFill>
                <a:srgbClr val="000000"/>
              </a:solidFill>
              <a:round/>
              <a:headEnd/>
              <a:tailEnd/>
            </a:ln>
          </p:spPr>
          <p:txBody>
            <a:bodyPr/>
            <a:lstStyle/>
            <a:p>
              <a:endParaRPr lang="en-IN"/>
            </a:p>
          </p:txBody>
        </p:sp>
        <p:sp>
          <p:nvSpPr>
            <p:cNvPr id="31964" name="Rectangle 65"/>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65" name="Rectangle 66"/>
            <p:cNvSpPr>
              <a:spLocks noChangeArrowheads="1"/>
            </p:cNvSpPr>
            <p:nvPr/>
          </p:nvSpPr>
          <p:spPr bwMode="auto">
            <a:xfrm>
              <a:off x="1808" y="1415"/>
              <a:ext cx="9" cy="69"/>
            </a:xfrm>
            <a:prstGeom prst="rect">
              <a:avLst/>
            </a:prstGeom>
            <a:solidFill>
              <a:srgbClr val="000000"/>
            </a:solidFill>
            <a:ln w="9525">
              <a:noFill/>
              <a:miter lim="800000"/>
              <a:headEnd/>
              <a:tailEnd/>
            </a:ln>
          </p:spPr>
          <p:txBody>
            <a:bodyPr/>
            <a:lstStyle/>
            <a:p>
              <a:endParaRPr lang="en-IN"/>
            </a:p>
          </p:txBody>
        </p:sp>
      </p:grpSp>
      <p:sp>
        <p:nvSpPr>
          <p:cNvPr id="31769" name="Text Box 67"/>
          <p:cNvSpPr txBox="1">
            <a:spLocks noChangeArrowheads="1"/>
          </p:cNvSpPr>
          <p:nvPr/>
        </p:nvSpPr>
        <p:spPr bwMode="auto">
          <a:xfrm>
            <a:off x="1441450" y="5500688"/>
            <a:ext cx="463550" cy="366712"/>
          </a:xfrm>
          <a:prstGeom prst="rect">
            <a:avLst/>
          </a:prstGeom>
          <a:noFill/>
          <a:ln w="7938">
            <a:noFill/>
            <a:miter lim="800000"/>
            <a:headEnd/>
            <a:tailEnd/>
          </a:ln>
        </p:spPr>
        <p:txBody>
          <a:bodyPr>
            <a:spAutoFit/>
          </a:bodyPr>
          <a:lstStyle/>
          <a:p>
            <a:pPr algn="ctr">
              <a:spcBef>
                <a:spcPct val="50000"/>
              </a:spcBef>
            </a:pPr>
            <a:r>
              <a:rPr lang="en-US" sz="1800">
                <a:solidFill>
                  <a:schemeClr val="folHlink"/>
                </a:solidFill>
                <a:latin typeface="Times New Roman" pitchFamily="18" charset="0"/>
              </a:rPr>
              <a:t>BS</a:t>
            </a:r>
          </a:p>
        </p:txBody>
      </p:sp>
      <p:sp>
        <p:nvSpPr>
          <p:cNvPr id="31770" name="Line 68"/>
          <p:cNvSpPr>
            <a:spLocks noChangeShapeType="1"/>
          </p:cNvSpPr>
          <p:nvPr/>
        </p:nvSpPr>
        <p:spPr bwMode="auto">
          <a:xfrm>
            <a:off x="1371600" y="4454525"/>
            <a:ext cx="347663" cy="1096963"/>
          </a:xfrm>
          <a:prstGeom prst="line">
            <a:avLst/>
          </a:prstGeom>
          <a:noFill/>
          <a:ln w="7938">
            <a:solidFill>
              <a:srgbClr val="000000"/>
            </a:solidFill>
            <a:round/>
            <a:headEnd/>
            <a:tailEnd/>
          </a:ln>
        </p:spPr>
        <p:txBody>
          <a:bodyPr/>
          <a:lstStyle/>
          <a:p>
            <a:endParaRPr lang="en-IN"/>
          </a:p>
        </p:txBody>
      </p:sp>
      <p:pic>
        <p:nvPicPr>
          <p:cNvPr id="31771" name="Picture 69"/>
          <p:cNvPicPr>
            <a:picLocks noChangeAspect="1" noChangeArrowheads="1"/>
          </p:cNvPicPr>
          <p:nvPr/>
        </p:nvPicPr>
        <p:blipFill>
          <a:blip r:embed="rId3" cstate="print"/>
          <a:srcRect/>
          <a:stretch>
            <a:fillRect/>
          </a:stretch>
        </p:blipFill>
        <p:spPr bwMode="auto">
          <a:xfrm>
            <a:off x="1924050" y="5041900"/>
            <a:ext cx="187325" cy="498475"/>
          </a:xfrm>
          <a:prstGeom prst="rect">
            <a:avLst/>
          </a:prstGeom>
          <a:noFill/>
          <a:ln w="9525">
            <a:noFill/>
            <a:miter lim="800000"/>
            <a:headEnd/>
            <a:tailEnd/>
          </a:ln>
        </p:spPr>
      </p:pic>
      <p:sp>
        <p:nvSpPr>
          <p:cNvPr id="31772" name="Rectangle 70"/>
          <p:cNvSpPr>
            <a:spLocks noChangeArrowheads="1"/>
          </p:cNvSpPr>
          <p:nvPr/>
        </p:nvSpPr>
        <p:spPr bwMode="auto">
          <a:xfrm>
            <a:off x="1879600" y="5475288"/>
            <a:ext cx="330200" cy="274637"/>
          </a:xfrm>
          <a:prstGeom prst="rect">
            <a:avLst/>
          </a:prstGeom>
          <a:noFill/>
          <a:ln w="9525">
            <a:noFill/>
            <a:miter lim="800000"/>
            <a:headEnd/>
            <a:tailEnd/>
          </a:ln>
        </p:spPr>
        <p:txBody>
          <a:bodyPr wrap="none" lIns="0" tIns="0" rIns="0" bIns="0">
            <a:spAutoFit/>
          </a:bodyPr>
          <a:lstStyle/>
          <a:p>
            <a:pPr algn="ctr"/>
            <a:r>
              <a:rPr lang="en-US" sz="1800">
                <a:solidFill>
                  <a:schemeClr val="folHlink"/>
                </a:solidFill>
                <a:latin typeface="Times New Roman" pitchFamily="18" charset="0"/>
              </a:rPr>
              <a:t>MS</a:t>
            </a:r>
          </a:p>
        </p:txBody>
      </p:sp>
      <p:sp>
        <p:nvSpPr>
          <p:cNvPr id="31773" name="Text Box 71"/>
          <p:cNvSpPr txBox="1">
            <a:spLocks noChangeArrowheads="1"/>
          </p:cNvSpPr>
          <p:nvPr/>
        </p:nvSpPr>
        <p:spPr bwMode="auto">
          <a:xfrm>
            <a:off x="3048000" y="4038600"/>
            <a:ext cx="849313" cy="404813"/>
          </a:xfrm>
          <a:prstGeom prst="rect">
            <a:avLst/>
          </a:prstGeom>
          <a:noFill/>
          <a:ln w="7938">
            <a:solidFill>
              <a:schemeClr val="tx1"/>
            </a:solidFill>
            <a:miter lim="800000"/>
            <a:headEnd/>
            <a:tailEnd/>
          </a:ln>
        </p:spPr>
        <p:txBody>
          <a:bodyPr>
            <a:spAutoFit/>
          </a:bodyPr>
          <a:lstStyle/>
          <a:p>
            <a:pPr algn="ctr">
              <a:spcBef>
                <a:spcPct val="50000"/>
              </a:spcBef>
            </a:pPr>
            <a:r>
              <a:rPr lang="en-US" sz="2000">
                <a:solidFill>
                  <a:schemeClr val="folHlink"/>
                </a:solidFill>
                <a:latin typeface="Times New Roman" pitchFamily="18" charset="0"/>
              </a:rPr>
              <a:t>BSC</a:t>
            </a:r>
          </a:p>
        </p:txBody>
      </p:sp>
      <p:sp>
        <p:nvSpPr>
          <p:cNvPr id="31774" name="Oval 72"/>
          <p:cNvSpPr>
            <a:spLocks noChangeArrowheads="1"/>
          </p:cNvSpPr>
          <p:nvPr/>
        </p:nvSpPr>
        <p:spPr bwMode="auto">
          <a:xfrm>
            <a:off x="2362200" y="5357813"/>
            <a:ext cx="984250" cy="457200"/>
          </a:xfrm>
          <a:prstGeom prst="ellipse">
            <a:avLst/>
          </a:prstGeom>
          <a:noFill/>
          <a:ln w="7938">
            <a:solidFill>
              <a:srgbClr val="000000"/>
            </a:solidFill>
            <a:round/>
            <a:headEnd/>
            <a:tailEnd/>
          </a:ln>
        </p:spPr>
        <p:txBody>
          <a:bodyPr wrap="none" anchor="ctr"/>
          <a:lstStyle/>
          <a:p>
            <a:endParaRPr lang="en-IN"/>
          </a:p>
        </p:txBody>
      </p:sp>
      <p:grpSp>
        <p:nvGrpSpPr>
          <p:cNvPr id="4" name="Group 73"/>
          <p:cNvGrpSpPr>
            <a:grpSpLocks/>
          </p:cNvGrpSpPr>
          <p:nvPr/>
        </p:nvGrpSpPr>
        <p:grpSpPr bwMode="auto">
          <a:xfrm>
            <a:off x="2714625" y="4978400"/>
            <a:ext cx="195263" cy="565150"/>
            <a:chOff x="1723" y="1413"/>
            <a:chExt cx="181" cy="414"/>
          </a:xfrm>
        </p:grpSpPr>
        <p:sp>
          <p:nvSpPr>
            <p:cNvPr id="31924" name="Freeform 74"/>
            <p:cNvSpPr>
              <a:spLocks/>
            </p:cNvSpPr>
            <p:nvPr/>
          </p:nvSpPr>
          <p:spPr bwMode="auto">
            <a:xfrm>
              <a:off x="1723" y="1481"/>
              <a:ext cx="94" cy="342"/>
            </a:xfrm>
            <a:custGeom>
              <a:avLst/>
              <a:gdLst>
                <a:gd name="T0" fmla="*/ 139 w 139"/>
                <a:gd name="T1" fmla="*/ 2 h 941"/>
                <a:gd name="T2" fmla="*/ 124 w 139"/>
                <a:gd name="T3" fmla="*/ 0 h 941"/>
                <a:gd name="T4" fmla="*/ 0 w 139"/>
                <a:gd name="T5" fmla="*/ 940 h 941"/>
                <a:gd name="T6" fmla="*/ 14 w 139"/>
                <a:gd name="T7" fmla="*/ 941 h 941"/>
                <a:gd name="T8" fmla="*/ 139 w 139"/>
                <a:gd name="T9" fmla="*/ 2 h 941"/>
                <a:gd name="T10" fmla="*/ 0 60000 65536"/>
                <a:gd name="T11" fmla="*/ 0 60000 65536"/>
                <a:gd name="T12" fmla="*/ 0 60000 65536"/>
                <a:gd name="T13" fmla="*/ 0 60000 65536"/>
                <a:gd name="T14" fmla="*/ 0 60000 65536"/>
                <a:gd name="T15" fmla="*/ 0 w 139"/>
                <a:gd name="T16" fmla="*/ 0 h 941"/>
                <a:gd name="T17" fmla="*/ 139 w 139"/>
                <a:gd name="T18" fmla="*/ 941 h 941"/>
              </a:gdLst>
              <a:ahLst/>
              <a:cxnLst>
                <a:cxn ang="T10">
                  <a:pos x="T0" y="T1"/>
                </a:cxn>
                <a:cxn ang="T11">
                  <a:pos x="T2" y="T3"/>
                </a:cxn>
                <a:cxn ang="T12">
                  <a:pos x="T4" y="T5"/>
                </a:cxn>
                <a:cxn ang="T13">
                  <a:pos x="T6" y="T7"/>
                </a:cxn>
                <a:cxn ang="T14">
                  <a:pos x="T8" y="T9"/>
                </a:cxn>
              </a:cxnLst>
              <a:rect l="T15" t="T16" r="T17" b="T18"/>
              <a:pathLst>
                <a:path w="139" h="941">
                  <a:moveTo>
                    <a:pt x="139" y="2"/>
                  </a:moveTo>
                  <a:lnTo>
                    <a:pt x="124" y="0"/>
                  </a:lnTo>
                  <a:lnTo>
                    <a:pt x="0" y="940"/>
                  </a:lnTo>
                  <a:lnTo>
                    <a:pt x="14" y="941"/>
                  </a:lnTo>
                  <a:lnTo>
                    <a:pt x="139" y="2"/>
                  </a:lnTo>
                  <a:close/>
                </a:path>
              </a:pathLst>
            </a:custGeom>
            <a:solidFill>
              <a:srgbClr val="000000"/>
            </a:solidFill>
            <a:ln w="9525">
              <a:noFill/>
              <a:round/>
              <a:headEnd/>
              <a:tailEnd/>
            </a:ln>
          </p:spPr>
          <p:txBody>
            <a:bodyPr/>
            <a:lstStyle/>
            <a:p>
              <a:endParaRPr lang="en-IN"/>
            </a:p>
          </p:txBody>
        </p:sp>
        <p:sp>
          <p:nvSpPr>
            <p:cNvPr id="31925" name="Freeform 75"/>
            <p:cNvSpPr>
              <a:spLocks/>
            </p:cNvSpPr>
            <p:nvPr/>
          </p:nvSpPr>
          <p:spPr bwMode="auto">
            <a:xfrm>
              <a:off x="1812" y="1481"/>
              <a:ext cx="90" cy="342"/>
            </a:xfrm>
            <a:custGeom>
              <a:avLst/>
              <a:gdLst>
                <a:gd name="T0" fmla="*/ 14 w 140"/>
                <a:gd name="T1" fmla="*/ 0 h 941"/>
                <a:gd name="T2" fmla="*/ 0 w 140"/>
                <a:gd name="T3" fmla="*/ 2 h 941"/>
                <a:gd name="T4" fmla="*/ 126 w 140"/>
                <a:gd name="T5" fmla="*/ 941 h 941"/>
                <a:gd name="T6" fmla="*/ 140 w 140"/>
                <a:gd name="T7" fmla="*/ 940 h 941"/>
                <a:gd name="T8" fmla="*/ 14 w 140"/>
                <a:gd name="T9" fmla="*/ 0 h 941"/>
                <a:gd name="T10" fmla="*/ 0 60000 65536"/>
                <a:gd name="T11" fmla="*/ 0 60000 65536"/>
                <a:gd name="T12" fmla="*/ 0 60000 65536"/>
                <a:gd name="T13" fmla="*/ 0 60000 65536"/>
                <a:gd name="T14" fmla="*/ 0 60000 65536"/>
                <a:gd name="T15" fmla="*/ 0 w 140"/>
                <a:gd name="T16" fmla="*/ 0 h 941"/>
                <a:gd name="T17" fmla="*/ 140 w 140"/>
                <a:gd name="T18" fmla="*/ 941 h 941"/>
              </a:gdLst>
              <a:ahLst/>
              <a:cxnLst>
                <a:cxn ang="T10">
                  <a:pos x="T0" y="T1"/>
                </a:cxn>
                <a:cxn ang="T11">
                  <a:pos x="T2" y="T3"/>
                </a:cxn>
                <a:cxn ang="T12">
                  <a:pos x="T4" y="T5"/>
                </a:cxn>
                <a:cxn ang="T13">
                  <a:pos x="T6" y="T7"/>
                </a:cxn>
                <a:cxn ang="T14">
                  <a:pos x="T8" y="T9"/>
                </a:cxn>
              </a:cxnLst>
              <a:rect l="T15" t="T16" r="T17" b="T18"/>
              <a:pathLst>
                <a:path w="140" h="941">
                  <a:moveTo>
                    <a:pt x="14" y="0"/>
                  </a:moveTo>
                  <a:lnTo>
                    <a:pt x="0" y="2"/>
                  </a:lnTo>
                  <a:lnTo>
                    <a:pt x="126" y="941"/>
                  </a:lnTo>
                  <a:lnTo>
                    <a:pt x="140" y="940"/>
                  </a:lnTo>
                  <a:lnTo>
                    <a:pt x="14" y="0"/>
                  </a:lnTo>
                  <a:close/>
                </a:path>
              </a:pathLst>
            </a:custGeom>
            <a:solidFill>
              <a:srgbClr val="000000"/>
            </a:solidFill>
            <a:ln w="9525">
              <a:noFill/>
              <a:round/>
              <a:headEnd/>
              <a:tailEnd/>
            </a:ln>
          </p:spPr>
          <p:txBody>
            <a:bodyPr/>
            <a:lstStyle/>
            <a:p>
              <a:endParaRPr lang="en-IN"/>
            </a:p>
          </p:txBody>
        </p:sp>
        <p:sp>
          <p:nvSpPr>
            <p:cNvPr id="31926" name="Freeform 76"/>
            <p:cNvSpPr>
              <a:spLocks/>
            </p:cNvSpPr>
            <p:nvPr/>
          </p:nvSpPr>
          <p:spPr bwMode="auto">
            <a:xfrm>
              <a:off x="1725" y="1747"/>
              <a:ext cx="154" cy="73"/>
            </a:xfrm>
            <a:custGeom>
              <a:avLst/>
              <a:gdLst>
                <a:gd name="T0" fmla="*/ 0 w 260"/>
                <a:gd name="T1" fmla="*/ 188 h 200"/>
                <a:gd name="T2" fmla="*/ 9 w 260"/>
                <a:gd name="T3" fmla="*/ 200 h 200"/>
                <a:gd name="T4" fmla="*/ 260 w 260"/>
                <a:gd name="T5" fmla="*/ 12 h 200"/>
                <a:gd name="T6" fmla="*/ 251 w 260"/>
                <a:gd name="T7" fmla="*/ 0 h 200"/>
                <a:gd name="T8" fmla="*/ 0 w 260"/>
                <a:gd name="T9" fmla="*/ 188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0" y="188"/>
                  </a:moveTo>
                  <a:lnTo>
                    <a:pt x="9" y="200"/>
                  </a:lnTo>
                  <a:lnTo>
                    <a:pt x="260" y="12"/>
                  </a:lnTo>
                  <a:lnTo>
                    <a:pt x="251" y="0"/>
                  </a:lnTo>
                  <a:lnTo>
                    <a:pt x="0" y="188"/>
                  </a:lnTo>
                  <a:close/>
                </a:path>
              </a:pathLst>
            </a:custGeom>
            <a:solidFill>
              <a:srgbClr val="000000"/>
            </a:solidFill>
            <a:ln w="6350" cmpd="sng">
              <a:solidFill>
                <a:srgbClr val="000000"/>
              </a:solidFill>
              <a:round/>
              <a:headEnd/>
              <a:tailEnd/>
            </a:ln>
          </p:spPr>
          <p:txBody>
            <a:bodyPr/>
            <a:lstStyle/>
            <a:p>
              <a:endParaRPr lang="en-IN"/>
            </a:p>
          </p:txBody>
        </p:sp>
        <p:sp>
          <p:nvSpPr>
            <p:cNvPr id="31927" name="Freeform 77"/>
            <p:cNvSpPr>
              <a:spLocks/>
            </p:cNvSpPr>
            <p:nvPr/>
          </p:nvSpPr>
          <p:spPr bwMode="auto">
            <a:xfrm>
              <a:off x="1767" y="1684"/>
              <a:ext cx="117" cy="73"/>
            </a:xfrm>
            <a:custGeom>
              <a:avLst/>
              <a:gdLst>
                <a:gd name="T0" fmla="*/ 188 w 197"/>
                <a:gd name="T1" fmla="*/ 200 h 200"/>
                <a:gd name="T2" fmla="*/ 197 w 197"/>
                <a:gd name="T3" fmla="*/ 188 h 200"/>
                <a:gd name="T4" fmla="*/ 10 w 197"/>
                <a:gd name="T5" fmla="*/ 0 h 200"/>
                <a:gd name="T6" fmla="*/ 0 w 197"/>
                <a:gd name="T7" fmla="*/ 13 h 200"/>
                <a:gd name="T8" fmla="*/ 188 w 197"/>
                <a:gd name="T9" fmla="*/ 200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188" y="200"/>
                  </a:moveTo>
                  <a:lnTo>
                    <a:pt x="197" y="188"/>
                  </a:lnTo>
                  <a:lnTo>
                    <a:pt x="10" y="0"/>
                  </a:lnTo>
                  <a:lnTo>
                    <a:pt x="0" y="13"/>
                  </a:lnTo>
                  <a:lnTo>
                    <a:pt x="188" y="200"/>
                  </a:lnTo>
                  <a:close/>
                </a:path>
              </a:pathLst>
            </a:custGeom>
            <a:solidFill>
              <a:srgbClr val="000000"/>
            </a:solidFill>
            <a:ln w="3175" cmpd="sng">
              <a:solidFill>
                <a:srgbClr val="000000"/>
              </a:solidFill>
              <a:round/>
              <a:headEnd/>
              <a:tailEnd/>
            </a:ln>
          </p:spPr>
          <p:txBody>
            <a:bodyPr/>
            <a:lstStyle/>
            <a:p>
              <a:endParaRPr lang="en-IN"/>
            </a:p>
          </p:txBody>
        </p:sp>
        <p:sp>
          <p:nvSpPr>
            <p:cNvPr id="31928" name="Freeform 78"/>
            <p:cNvSpPr>
              <a:spLocks/>
            </p:cNvSpPr>
            <p:nvPr/>
          </p:nvSpPr>
          <p:spPr bwMode="auto">
            <a:xfrm>
              <a:off x="1773" y="1616"/>
              <a:ext cx="80" cy="73"/>
            </a:xfrm>
            <a:custGeom>
              <a:avLst/>
              <a:gdLst>
                <a:gd name="T0" fmla="*/ 0 w 135"/>
                <a:gd name="T1" fmla="*/ 187 h 200"/>
                <a:gd name="T2" fmla="*/ 11 w 135"/>
                <a:gd name="T3" fmla="*/ 200 h 200"/>
                <a:gd name="T4" fmla="*/ 135 w 135"/>
                <a:gd name="T5" fmla="*/ 11 h 200"/>
                <a:gd name="T6" fmla="*/ 125 w 135"/>
                <a:gd name="T7" fmla="*/ 0 h 200"/>
                <a:gd name="T8" fmla="*/ 0 w 135"/>
                <a:gd name="T9" fmla="*/ 187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0" y="187"/>
                  </a:moveTo>
                  <a:lnTo>
                    <a:pt x="11" y="200"/>
                  </a:lnTo>
                  <a:lnTo>
                    <a:pt x="135" y="11"/>
                  </a:lnTo>
                  <a:lnTo>
                    <a:pt x="125" y="0"/>
                  </a:lnTo>
                  <a:lnTo>
                    <a:pt x="0" y="187"/>
                  </a:lnTo>
                  <a:close/>
                </a:path>
              </a:pathLst>
            </a:custGeom>
            <a:solidFill>
              <a:srgbClr val="000000"/>
            </a:solidFill>
            <a:ln w="3175" cmpd="sng">
              <a:solidFill>
                <a:srgbClr val="000000"/>
              </a:solidFill>
              <a:round/>
              <a:headEnd/>
              <a:tailEnd/>
            </a:ln>
          </p:spPr>
          <p:txBody>
            <a:bodyPr/>
            <a:lstStyle/>
            <a:p>
              <a:endParaRPr lang="en-IN"/>
            </a:p>
          </p:txBody>
        </p:sp>
        <p:sp>
          <p:nvSpPr>
            <p:cNvPr id="31929" name="Freeform 79"/>
            <p:cNvSpPr>
              <a:spLocks/>
            </p:cNvSpPr>
            <p:nvPr/>
          </p:nvSpPr>
          <p:spPr bwMode="auto">
            <a:xfrm>
              <a:off x="1749" y="1754"/>
              <a:ext cx="155" cy="73"/>
            </a:xfrm>
            <a:custGeom>
              <a:avLst/>
              <a:gdLst>
                <a:gd name="T0" fmla="*/ 251 w 260"/>
                <a:gd name="T1" fmla="*/ 200 h 200"/>
                <a:gd name="T2" fmla="*/ 260 w 260"/>
                <a:gd name="T3" fmla="*/ 188 h 200"/>
                <a:gd name="T4" fmla="*/ 9 w 260"/>
                <a:gd name="T5" fmla="*/ 0 h 200"/>
                <a:gd name="T6" fmla="*/ 0 w 260"/>
                <a:gd name="T7" fmla="*/ 12 h 200"/>
                <a:gd name="T8" fmla="*/ 251 w 260"/>
                <a:gd name="T9" fmla="*/ 200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251" y="200"/>
                  </a:moveTo>
                  <a:lnTo>
                    <a:pt x="260" y="188"/>
                  </a:lnTo>
                  <a:lnTo>
                    <a:pt x="9" y="0"/>
                  </a:lnTo>
                  <a:lnTo>
                    <a:pt x="0" y="12"/>
                  </a:lnTo>
                  <a:lnTo>
                    <a:pt x="251" y="200"/>
                  </a:lnTo>
                  <a:close/>
                </a:path>
              </a:pathLst>
            </a:custGeom>
            <a:solidFill>
              <a:srgbClr val="000000"/>
            </a:solidFill>
            <a:ln w="6350" cmpd="sng">
              <a:solidFill>
                <a:srgbClr val="000000"/>
              </a:solidFill>
              <a:round/>
              <a:headEnd/>
              <a:tailEnd/>
            </a:ln>
          </p:spPr>
          <p:txBody>
            <a:bodyPr/>
            <a:lstStyle/>
            <a:p>
              <a:endParaRPr lang="en-IN"/>
            </a:p>
          </p:txBody>
        </p:sp>
        <p:sp>
          <p:nvSpPr>
            <p:cNvPr id="31930" name="Freeform 80"/>
            <p:cNvSpPr>
              <a:spLocks/>
            </p:cNvSpPr>
            <p:nvPr/>
          </p:nvSpPr>
          <p:spPr bwMode="auto">
            <a:xfrm>
              <a:off x="1747" y="1686"/>
              <a:ext cx="116" cy="73"/>
            </a:xfrm>
            <a:custGeom>
              <a:avLst/>
              <a:gdLst>
                <a:gd name="T0" fmla="*/ 0 w 197"/>
                <a:gd name="T1" fmla="*/ 188 h 200"/>
                <a:gd name="T2" fmla="*/ 9 w 197"/>
                <a:gd name="T3" fmla="*/ 200 h 200"/>
                <a:gd name="T4" fmla="*/ 197 w 197"/>
                <a:gd name="T5" fmla="*/ 13 h 200"/>
                <a:gd name="T6" fmla="*/ 187 w 197"/>
                <a:gd name="T7" fmla="*/ 0 h 200"/>
                <a:gd name="T8" fmla="*/ 0 w 197"/>
                <a:gd name="T9" fmla="*/ 188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0" y="188"/>
                  </a:moveTo>
                  <a:lnTo>
                    <a:pt x="9" y="200"/>
                  </a:lnTo>
                  <a:lnTo>
                    <a:pt x="197" y="13"/>
                  </a:lnTo>
                  <a:lnTo>
                    <a:pt x="187" y="0"/>
                  </a:lnTo>
                  <a:lnTo>
                    <a:pt x="0" y="188"/>
                  </a:lnTo>
                  <a:close/>
                </a:path>
              </a:pathLst>
            </a:custGeom>
            <a:solidFill>
              <a:srgbClr val="000000"/>
            </a:solidFill>
            <a:ln w="3175" cmpd="sng">
              <a:solidFill>
                <a:srgbClr val="000000"/>
              </a:solidFill>
              <a:round/>
              <a:headEnd/>
              <a:tailEnd/>
            </a:ln>
          </p:spPr>
          <p:txBody>
            <a:bodyPr/>
            <a:lstStyle/>
            <a:p>
              <a:endParaRPr lang="en-IN"/>
            </a:p>
          </p:txBody>
        </p:sp>
        <p:sp>
          <p:nvSpPr>
            <p:cNvPr id="31931" name="Freeform 81"/>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32" name="Rectangle 82"/>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33" name="Rectangle 83"/>
            <p:cNvSpPr>
              <a:spLocks noChangeArrowheads="1"/>
            </p:cNvSpPr>
            <p:nvPr/>
          </p:nvSpPr>
          <p:spPr bwMode="auto">
            <a:xfrm>
              <a:off x="1771" y="1413"/>
              <a:ext cx="9" cy="46"/>
            </a:xfrm>
            <a:prstGeom prst="rect">
              <a:avLst/>
            </a:prstGeom>
            <a:solidFill>
              <a:srgbClr val="000000"/>
            </a:solidFill>
            <a:ln w="9525">
              <a:noFill/>
              <a:miter lim="800000"/>
              <a:headEnd/>
              <a:tailEnd/>
            </a:ln>
          </p:spPr>
          <p:txBody>
            <a:bodyPr/>
            <a:lstStyle/>
            <a:p>
              <a:endParaRPr lang="en-IN"/>
            </a:p>
          </p:txBody>
        </p:sp>
        <p:sp>
          <p:nvSpPr>
            <p:cNvPr id="31934" name="Rectangle 84"/>
            <p:cNvSpPr>
              <a:spLocks noChangeArrowheads="1"/>
            </p:cNvSpPr>
            <p:nvPr/>
          </p:nvSpPr>
          <p:spPr bwMode="auto">
            <a:xfrm>
              <a:off x="1846" y="1413"/>
              <a:ext cx="9" cy="46"/>
            </a:xfrm>
            <a:prstGeom prst="rect">
              <a:avLst/>
            </a:prstGeom>
            <a:solidFill>
              <a:srgbClr val="000000"/>
            </a:solidFill>
            <a:ln w="9525">
              <a:noFill/>
              <a:miter lim="800000"/>
              <a:headEnd/>
              <a:tailEnd/>
            </a:ln>
          </p:spPr>
          <p:txBody>
            <a:bodyPr/>
            <a:lstStyle/>
            <a:p>
              <a:endParaRPr lang="en-IN"/>
            </a:p>
          </p:txBody>
        </p:sp>
        <p:sp>
          <p:nvSpPr>
            <p:cNvPr id="31935" name="Rectangle 85"/>
            <p:cNvSpPr>
              <a:spLocks noChangeArrowheads="1"/>
            </p:cNvSpPr>
            <p:nvPr/>
          </p:nvSpPr>
          <p:spPr bwMode="auto">
            <a:xfrm>
              <a:off x="1775" y="1433"/>
              <a:ext cx="75" cy="5"/>
            </a:xfrm>
            <a:prstGeom prst="rect">
              <a:avLst/>
            </a:prstGeom>
            <a:solidFill>
              <a:srgbClr val="000000"/>
            </a:solidFill>
            <a:ln w="9525">
              <a:noFill/>
              <a:miter lim="800000"/>
              <a:headEnd/>
              <a:tailEnd/>
            </a:ln>
          </p:spPr>
          <p:txBody>
            <a:bodyPr/>
            <a:lstStyle/>
            <a:p>
              <a:endParaRPr lang="en-IN"/>
            </a:p>
          </p:txBody>
        </p:sp>
        <p:sp>
          <p:nvSpPr>
            <p:cNvPr id="31936" name="Freeform 86"/>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37" name="Rectangle 87"/>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38" name="Freeform 88"/>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39" name="Rectangle 89"/>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40" name="Freeform 90"/>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41" name="Rectangle 91"/>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42" name="Freeform 92"/>
            <p:cNvSpPr>
              <a:spLocks/>
            </p:cNvSpPr>
            <p:nvPr/>
          </p:nvSpPr>
          <p:spPr bwMode="auto">
            <a:xfrm>
              <a:off x="1777" y="1618"/>
              <a:ext cx="79"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3175" cmpd="sng">
              <a:solidFill>
                <a:srgbClr val="000000"/>
              </a:solidFill>
              <a:round/>
              <a:headEnd/>
              <a:tailEnd/>
            </a:ln>
          </p:spPr>
          <p:txBody>
            <a:bodyPr/>
            <a:lstStyle/>
            <a:p>
              <a:endParaRPr lang="en-IN"/>
            </a:p>
          </p:txBody>
        </p:sp>
        <p:sp>
          <p:nvSpPr>
            <p:cNvPr id="31943" name="Rectangle 93"/>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44" name="Rectangle 94"/>
            <p:cNvSpPr>
              <a:spLocks noChangeArrowheads="1"/>
            </p:cNvSpPr>
            <p:nvPr/>
          </p:nvSpPr>
          <p:spPr bwMode="auto">
            <a:xfrm>
              <a:off x="1808" y="1415"/>
              <a:ext cx="9" cy="69"/>
            </a:xfrm>
            <a:prstGeom prst="rect">
              <a:avLst/>
            </a:prstGeom>
            <a:solidFill>
              <a:srgbClr val="000000"/>
            </a:solidFill>
            <a:ln w="9525">
              <a:noFill/>
              <a:miter lim="800000"/>
              <a:headEnd/>
              <a:tailEnd/>
            </a:ln>
          </p:spPr>
          <p:txBody>
            <a:bodyPr/>
            <a:lstStyle/>
            <a:p>
              <a:endParaRPr lang="en-IN"/>
            </a:p>
          </p:txBody>
        </p:sp>
      </p:grpSp>
      <p:sp>
        <p:nvSpPr>
          <p:cNvPr id="31776" name="Text Box 95"/>
          <p:cNvSpPr txBox="1">
            <a:spLocks noChangeArrowheads="1"/>
          </p:cNvSpPr>
          <p:nvPr/>
        </p:nvSpPr>
        <p:spPr bwMode="auto">
          <a:xfrm>
            <a:off x="2584450" y="5489575"/>
            <a:ext cx="463550" cy="366713"/>
          </a:xfrm>
          <a:prstGeom prst="rect">
            <a:avLst/>
          </a:prstGeom>
          <a:noFill/>
          <a:ln w="7938">
            <a:noFill/>
            <a:miter lim="800000"/>
            <a:headEnd/>
            <a:tailEnd/>
          </a:ln>
        </p:spPr>
        <p:txBody>
          <a:bodyPr>
            <a:spAutoFit/>
          </a:bodyPr>
          <a:lstStyle/>
          <a:p>
            <a:pPr algn="ctr">
              <a:spcBef>
                <a:spcPct val="50000"/>
              </a:spcBef>
            </a:pPr>
            <a:r>
              <a:rPr lang="en-US" sz="1800">
                <a:solidFill>
                  <a:schemeClr val="folHlink"/>
                </a:solidFill>
                <a:latin typeface="Times New Roman" pitchFamily="18" charset="0"/>
              </a:rPr>
              <a:t>BS</a:t>
            </a:r>
          </a:p>
        </p:txBody>
      </p:sp>
      <p:sp>
        <p:nvSpPr>
          <p:cNvPr id="31777" name="Line 96"/>
          <p:cNvSpPr>
            <a:spLocks noChangeShapeType="1"/>
          </p:cNvSpPr>
          <p:nvPr/>
        </p:nvSpPr>
        <p:spPr bwMode="auto">
          <a:xfrm flipH="1">
            <a:off x="2862263" y="4443413"/>
            <a:ext cx="414337" cy="1096962"/>
          </a:xfrm>
          <a:prstGeom prst="line">
            <a:avLst/>
          </a:prstGeom>
          <a:noFill/>
          <a:ln w="7938">
            <a:solidFill>
              <a:srgbClr val="000000"/>
            </a:solidFill>
            <a:round/>
            <a:headEnd/>
            <a:tailEnd/>
          </a:ln>
        </p:spPr>
        <p:txBody>
          <a:bodyPr/>
          <a:lstStyle/>
          <a:p>
            <a:endParaRPr lang="en-IN"/>
          </a:p>
        </p:txBody>
      </p:sp>
      <p:pic>
        <p:nvPicPr>
          <p:cNvPr id="31778" name="Picture 97"/>
          <p:cNvPicPr>
            <a:picLocks noChangeAspect="1" noChangeArrowheads="1"/>
          </p:cNvPicPr>
          <p:nvPr/>
        </p:nvPicPr>
        <p:blipFill>
          <a:blip r:embed="rId3" cstate="print"/>
          <a:srcRect/>
          <a:stretch>
            <a:fillRect/>
          </a:stretch>
        </p:blipFill>
        <p:spPr bwMode="auto">
          <a:xfrm>
            <a:off x="3067050" y="5030788"/>
            <a:ext cx="187325" cy="498475"/>
          </a:xfrm>
          <a:prstGeom prst="rect">
            <a:avLst/>
          </a:prstGeom>
          <a:noFill/>
          <a:ln w="9525">
            <a:noFill/>
            <a:miter lim="800000"/>
            <a:headEnd/>
            <a:tailEnd/>
          </a:ln>
        </p:spPr>
      </p:pic>
      <p:sp>
        <p:nvSpPr>
          <p:cNvPr id="31779" name="Rectangle 98"/>
          <p:cNvSpPr>
            <a:spLocks noChangeArrowheads="1"/>
          </p:cNvSpPr>
          <p:nvPr/>
        </p:nvSpPr>
        <p:spPr bwMode="auto">
          <a:xfrm>
            <a:off x="3022600" y="5464175"/>
            <a:ext cx="330200" cy="274638"/>
          </a:xfrm>
          <a:prstGeom prst="rect">
            <a:avLst/>
          </a:prstGeom>
          <a:noFill/>
          <a:ln w="9525">
            <a:noFill/>
            <a:miter lim="800000"/>
            <a:headEnd/>
            <a:tailEnd/>
          </a:ln>
        </p:spPr>
        <p:txBody>
          <a:bodyPr wrap="none" lIns="0" tIns="0" rIns="0" bIns="0">
            <a:spAutoFit/>
          </a:bodyPr>
          <a:lstStyle/>
          <a:p>
            <a:pPr algn="ctr"/>
            <a:r>
              <a:rPr lang="en-US" sz="1800">
                <a:solidFill>
                  <a:schemeClr val="folHlink"/>
                </a:solidFill>
                <a:latin typeface="Times New Roman" pitchFamily="18" charset="0"/>
              </a:rPr>
              <a:t>MS</a:t>
            </a:r>
          </a:p>
        </p:txBody>
      </p:sp>
      <p:sp>
        <p:nvSpPr>
          <p:cNvPr id="31780" name="Text Box 99"/>
          <p:cNvSpPr txBox="1">
            <a:spLocks noChangeArrowheads="1"/>
          </p:cNvSpPr>
          <p:nvPr/>
        </p:nvSpPr>
        <p:spPr bwMode="auto">
          <a:xfrm>
            <a:off x="3048000" y="4519613"/>
            <a:ext cx="874713" cy="457200"/>
          </a:xfrm>
          <a:prstGeom prst="rect">
            <a:avLst/>
          </a:prstGeom>
          <a:noFill/>
          <a:ln w="7938">
            <a:noFill/>
            <a:miter lim="800000"/>
            <a:headEnd/>
            <a:tailEnd/>
          </a:ln>
        </p:spPr>
        <p:txBody>
          <a:bodyPr>
            <a:spAutoFit/>
          </a:bodyPr>
          <a:lstStyle/>
          <a:p>
            <a:pPr algn="ctr">
              <a:spcBef>
                <a:spcPct val="50000"/>
              </a:spcBef>
            </a:pPr>
            <a:r>
              <a:rPr lang="en-US">
                <a:solidFill>
                  <a:schemeClr val="folHlink"/>
                </a:solidFill>
                <a:latin typeface="Times New Roman" pitchFamily="18" charset="0"/>
              </a:rPr>
              <a:t>…</a:t>
            </a:r>
          </a:p>
        </p:txBody>
      </p:sp>
      <p:sp>
        <p:nvSpPr>
          <p:cNvPr id="31781" name="Oval 100"/>
          <p:cNvSpPr>
            <a:spLocks noChangeArrowheads="1"/>
          </p:cNvSpPr>
          <p:nvPr/>
        </p:nvSpPr>
        <p:spPr bwMode="auto">
          <a:xfrm>
            <a:off x="3505200" y="5357813"/>
            <a:ext cx="984250" cy="457200"/>
          </a:xfrm>
          <a:prstGeom prst="ellipse">
            <a:avLst/>
          </a:prstGeom>
          <a:noFill/>
          <a:ln w="7938">
            <a:solidFill>
              <a:srgbClr val="000000"/>
            </a:solidFill>
            <a:round/>
            <a:headEnd/>
            <a:tailEnd/>
          </a:ln>
        </p:spPr>
        <p:txBody>
          <a:bodyPr wrap="none" anchor="ctr"/>
          <a:lstStyle/>
          <a:p>
            <a:endParaRPr lang="en-IN"/>
          </a:p>
        </p:txBody>
      </p:sp>
      <p:grpSp>
        <p:nvGrpSpPr>
          <p:cNvPr id="5" name="Group 101"/>
          <p:cNvGrpSpPr>
            <a:grpSpLocks/>
          </p:cNvGrpSpPr>
          <p:nvPr/>
        </p:nvGrpSpPr>
        <p:grpSpPr bwMode="auto">
          <a:xfrm>
            <a:off x="3857625" y="4978400"/>
            <a:ext cx="195263" cy="565150"/>
            <a:chOff x="1723" y="1413"/>
            <a:chExt cx="181" cy="414"/>
          </a:xfrm>
        </p:grpSpPr>
        <p:sp>
          <p:nvSpPr>
            <p:cNvPr id="31903" name="Freeform 102"/>
            <p:cNvSpPr>
              <a:spLocks/>
            </p:cNvSpPr>
            <p:nvPr/>
          </p:nvSpPr>
          <p:spPr bwMode="auto">
            <a:xfrm>
              <a:off x="1723" y="1481"/>
              <a:ext cx="94" cy="342"/>
            </a:xfrm>
            <a:custGeom>
              <a:avLst/>
              <a:gdLst>
                <a:gd name="T0" fmla="*/ 139 w 139"/>
                <a:gd name="T1" fmla="*/ 2 h 941"/>
                <a:gd name="T2" fmla="*/ 124 w 139"/>
                <a:gd name="T3" fmla="*/ 0 h 941"/>
                <a:gd name="T4" fmla="*/ 0 w 139"/>
                <a:gd name="T5" fmla="*/ 940 h 941"/>
                <a:gd name="T6" fmla="*/ 14 w 139"/>
                <a:gd name="T7" fmla="*/ 941 h 941"/>
                <a:gd name="T8" fmla="*/ 139 w 139"/>
                <a:gd name="T9" fmla="*/ 2 h 941"/>
                <a:gd name="T10" fmla="*/ 0 60000 65536"/>
                <a:gd name="T11" fmla="*/ 0 60000 65536"/>
                <a:gd name="T12" fmla="*/ 0 60000 65536"/>
                <a:gd name="T13" fmla="*/ 0 60000 65536"/>
                <a:gd name="T14" fmla="*/ 0 60000 65536"/>
                <a:gd name="T15" fmla="*/ 0 w 139"/>
                <a:gd name="T16" fmla="*/ 0 h 941"/>
                <a:gd name="T17" fmla="*/ 139 w 139"/>
                <a:gd name="T18" fmla="*/ 941 h 941"/>
              </a:gdLst>
              <a:ahLst/>
              <a:cxnLst>
                <a:cxn ang="T10">
                  <a:pos x="T0" y="T1"/>
                </a:cxn>
                <a:cxn ang="T11">
                  <a:pos x="T2" y="T3"/>
                </a:cxn>
                <a:cxn ang="T12">
                  <a:pos x="T4" y="T5"/>
                </a:cxn>
                <a:cxn ang="T13">
                  <a:pos x="T6" y="T7"/>
                </a:cxn>
                <a:cxn ang="T14">
                  <a:pos x="T8" y="T9"/>
                </a:cxn>
              </a:cxnLst>
              <a:rect l="T15" t="T16" r="T17" b="T18"/>
              <a:pathLst>
                <a:path w="139" h="941">
                  <a:moveTo>
                    <a:pt x="139" y="2"/>
                  </a:moveTo>
                  <a:lnTo>
                    <a:pt x="124" y="0"/>
                  </a:lnTo>
                  <a:lnTo>
                    <a:pt x="0" y="940"/>
                  </a:lnTo>
                  <a:lnTo>
                    <a:pt x="14" y="941"/>
                  </a:lnTo>
                  <a:lnTo>
                    <a:pt x="139" y="2"/>
                  </a:lnTo>
                  <a:close/>
                </a:path>
              </a:pathLst>
            </a:custGeom>
            <a:solidFill>
              <a:srgbClr val="000000"/>
            </a:solidFill>
            <a:ln w="9525">
              <a:noFill/>
              <a:round/>
              <a:headEnd/>
              <a:tailEnd/>
            </a:ln>
          </p:spPr>
          <p:txBody>
            <a:bodyPr/>
            <a:lstStyle/>
            <a:p>
              <a:endParaRPr lang="en-IN"/>
            </a:p>
          </p:txBody>
        </p:sp>
        <p:sp>
          <p:nvSpPr>
            <p:cNvPr id="31904" name="Freeform 103"/>
            <p:cNvSpPr>
              <a:spLocks/>
            </p:cNvSpPr>
            <p:nvPr/>
          </p:nvSpPr>
          <p:spPr bwMode="auto">
            <a:xfrm>
              <a:off x="1812" y="1481"/>
              <a:ext cx="90" cy="342"/>
            </a:xfrm>
            <a:custGeom>
              <a:avLst/>
              <a:gdLst>
                <a:gd name="T0" fmla="*/ 14 w 140"/>
                <a:gd name="T1" fmla="*/ 0 h 941"/>
                <a:gd name="T2" fmla="*/ 0 w 140"/>
                <a:gd name="T3" fmla="*/ 2 h 941"/>
                <a:gd name="T4" fmla="*/ 126 w 140"/>
                <a:gd name="T5" fmla="*/ 941 h 941"/>
                <a:gd name="T6" fmla="*/ 140 w 140"/>
                <a:gd name="T7" fmla="*/ 940 h 941"/>
                <a:gd name="T8" fmla="*/ 14 w 140"/>
                <a:gd name="T9" fmla="*/ 0 h 941"/>
                <a:gd name="T10" fmla="*/ 0 60000 65536"/>
                <a:gd name="T11" fmla="*/ 0 60000 65536"/>
                <a:gd name="T12" fmla="*/ 0 60000 65536"/>
                <a:gd name="T13" fmla="*/ 0 60000 65536"/>
                <a:gd name="T14" fmla="*/ 0 60000 65536"/>
                <a:gd name="T15" fmla="*/ 0 w 140"/>
                <a:gd name="T16" fmla="*/ 0 h 941"/>
                <a:gd name="T17" fmla="*/ 140 w 140"/>
                <a:gd name="T18" fmla="*/ 941 h 941"/>
              </a:gdLst>
              <a:ahLst/>
              <a:cxnLst>
                <a:cxn ang="T10">
                  <a:pos x="T0" y="T1"/>
                </a:cxn>
                <a:cxn ang="T11">
                  <a:pos x="T2" y="T3"/>
                </a:cxn>
                <a:cxn ang="T12">
                  <a:pos x="T4" y="T5"/>
                </a:cxn>
                <a:cxn ang="T13">
                  <a:pos x="T6" y="T7"/>
                </a:cxn>
                <a:cxn ang="T14">
                  <a:pos x="T8" y="T9"/>
                </a:cxn>
              </a:cxnLst>
              <a:rect l="T15" t="T16" r="T17" b="T18"/>
              <a:pathLst>
                <a:path w="140" h="941">
                  <a:moveTo>
                    <a:pt x="14" y="0"/>
                  </a:moveTo>
                  <a:lnTo>
                    <a:pt x="0" y="2"/>
                  </a:lnTo>
                  <a:lnTo>
                    <a:pt x="126" y="941"/>
                  </a:lnTo>
                  <a:lnTo>
                    <a:pt x="140" y="940"/>
                  </a:lnTo>
                  <a:lnTo>
                    <a:pt x="14" y="0"/>
                  </a:lnTo>
                  <a:close/>
                </a:path>
              </a:pathLst>
            </a:custGeom>
            <a:solidFill>
              <a:srgbClr val="000000"/>
            </a:solidFill>
            <a:ln w="9525">
              <a:noFill/>
              <a:round/>
              <a:headEnd/>
              <a:tailEnd/>
            </a:ln>
          </p:spPr>
          <p:txBody>
            <a:bodyPr/>
            <a:lstStyle/>
            <a:p>
              <a:endParaRPr lang="en-IN"/>
            </a:p>
          </p:txBody>
        </p:sp>
        <p:sp>
          <p:nvSpPr>
            <p:cNvPr id="31905" name="Freeform 104"/>
            <p:cNvSpPr>
              <a:spLocks/>
            </p:cNvSpPr>
            <p:nvPr/>
          </p:nvSpPr>
          <p:spPr bwMode="auto">
            <a:xfrm>
              <a:off x="1725" y="1747"/>
              <a:ext cx="154" cy="73"/>
            </a:xfrm>
            <a:custGeom>
              <a:avLst/>
              <a:gdLst>
                <a:gd name="T0" fmla="*/ 0 w 260"/>
                <a:gd name="T1" fmla="*/ 188 h 200"/>
                <a:gd name="T2" fmla="*/ 9 w 260"/>
                <a:gd name="T3" fmla="*/ 200 h 200"/>
                <a:gd name="T4" fmla="*/ 260 w 260"/>
                <a:gd name="T5" fmla="*/ 12 h 200"/>
                <a:gd name="T6" fmla="*/ 251 w 260"/>
                <a:gd name="T7" fmla="*/ 0 h 200"/>
                <a:gd name="T8" fmla="*/ 0 w 260"/>
                <a:gd name="T9" fmla="*/ 188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0" y="188"/>
                  </a:moveTo>
                  <a:lnTo>
                    <a:pt x="9" y="200"/>
                  </a:lnTo>
                  <a:lnTo>
                    <a:pt x="260" y="12"/>
                  </a:lnTo>
                  <a:lnTo>
                    <a:pt x="251" y="0"/>
                  </a:lnTo>
                  <a:lnTo>
                    <a:pt x="0" y="188"/>
                  </a:lnTo>
                  <a:close/>
                </a:path>
              </a:pathLst>
            </a:custGeom>
            <a:solidFill>
              <a:srgbClr val="000000"/>
            </a:solidFill>
            <a:ln w="6350" cmpd="sng">
              <a:solidFill>
                <a:srgbClr val="000000"/>
              </a:solidFill>
              <a:round/>
              <a:headEnd/>
              <a:tailEnd/>
            </a:ln>
          </p:spPr>
          <p:txBody>
            <a:bodyPr/>
            <a:lstStyle/>
            <a:p>
              <a:endParaRPr lang="en-IN"/>
            </a:p>
          </p:txBody>
        </p:sp>
        <p:sp>
          <p:nvSpPr>
            <p:cNvPr id="31906" name="Freeform 105"/>
            <p:cNvSpPr>
              <a:spLocks/>
            </p:cNvSpPr>
            <p:nvPr/>
          </p:nvSpPr>
          <p:spPr bwMode="auto">
            <a:xfrm>
              <a:off x="1767" y="1684"/>
              <a:ext cx="117" cy="73"/>
            </a:xfrm>
            <a:custGeom>
              <a:avLst/>
              <a:gdLst>
                <a:gd name="T0" fmla="*/ 188 w 197"/>
                <a:gd name="T1" fmla="*/ 200 h 200"/>
                <a:gd name="T2" fmla="*/ 197 w 197"/>
                <a:gd name="T3" fmla="*/ 188 h 200"/>
                <a:gd name="T4" fmla="*/ 10 w 197"/>
                <a:gd name="T5" fmla="*/ 0 h 200"/>
                <a:gd name="T6" fmla="*/ 0 w 197"/>
                <a:gd name="T7" fmla="*/ 13 h 200"/>
                <a:gd name="T8" fmla="*/ 188 w 197"/>
                <a:gd name="T9" fmla="*/ 200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188" y="200"/>
                  </a:moveTo>
                  <a:lnTo>
                    <a:pt x="197" y="188"/>
                  </a:lnTo>
                  <a:lnTo>
                    <a:pt x="10" y="0"/>
                  </a:lnTo>
                  <a:lnTo>
                    <a:pt x="0" y="13"/>
                  </a:lnTo>
                  <a:lnTo>
                    <a:pt x="188" y="200"/>
                  </a:lnTo>
                  <a:close/>
                </a:path>
              </a:pathLst>
            </a:custGeom>
            <a:solidFill>
              <a:srgbClr val="000000"/>
            </a:solidFill>
            <a:ln w="3175" cmpd="sng">
              <a:solidFill>
                <a:srgbClr val="000000"/>
              </a:solidFill>
              <a:round/>
              <a:headEnd/>
              <a:tailEnd/>
            </a:ln>
          </p:spPr>
          <p:txBody>
            <a:bodyPr/>
            <a:lstStyle/>
            <a:p>
              <a:endParaRPr lang="en-IN"/>
            </a:p>
          </p:txBody>
        </p:sp>
        <p:sp>
          <p:nvSpPr>
            <p:cNvPr id="31907" name="Freeform 106"/>
            <p:cNvSpPr>
              <a:spLocks/>
            </p:cNvSpPr>
            <p:nvPr/>
          </p:nvSpPr>
          <p:spPr bwMode="auto">
            <a:xfrm>
              <a:off x="1773" y="1616"/>
              <a:ext cx="80" cy="73"/>
            </a:xfrm>
            <a:custGeom>
              <a:avLst/>
              <a:gdLst>
                <a:gd name="T0" fmla="*/ 0 w 135"/>
                <a:gd name="T1" fmla="*/ 187 h 200"/>
                <a:gd name="T2" fmla="*/ 11 w 135"/>
                <a:gd name="T3" fmla="*/ 200 h 200"/>
                <a:gd name="T4" fmla="*/ 135 w 135"/>
                <a:gd name="T5" fmla="*/ 11 h 200"/>
                <a:gd name="T6" fmla="*/ 125 w 135"/>
                <a:gd name="T7" fmla="*/ 0 h 200"/>
                <a:gd name="T8" fmla="*/ 0 w 135"/>
                <a:gd name="T9" fmla="*/ 187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0" y="187"/>
                  </a:moveTo>
                  <a:lnTo>
                    <a:pt x="11" y="200"/>
                  </a:lnTo>
                  <a:lnTo>
                    <a:pt x="135" y="11"/>
                  </a:lnTo>
                  <a:lnTo>
                    <a:pt x="125" y="0"/>
                  </a:lnTo>
                  <a:lnTo>
                    <a:pt x="0" y="187"/>
                  </a:lnTo>
                  <a:close/>
                </a:path>
              </a:pathLst>
            </a:custGeom>
            <a:solidFill>
              <a:srgbClr val="000000"/>
            </a:solidFill>
            <a:ln w="3175" cmpd="sng">
              <a:solidFill>
                <a:srgbClr val="000000"/>
              </a:solidFill>
              <a:round/>
              <a:headEnd/>
              <a:tailEnd/>
            </a:ln>
          </p:spPr>
          <p:txBody>
            <a:bodyPr/>
            <a:lstStyle/>
            <a:p>
              <a:endParaRPr lang="en-IN"/>
            </a:p>
          </p:txBody>
        </p:sp>
        <p:sp>
          <p:nvSpPr>
            <p:cNvPr id="31908" name="Freeform 107"/>
            <p:cNvSpPr>
              <a:spLocks/>
            </p:cNvSpPr>
            <p:nvPr/>
          </p:nvSpPr>
          <p:spPr bwMode="auto">
            <a:xfrm>
              <a:off x="1749" y="1754"/>
              <a:ext cx="155" cy="73"/>
            </a:xfrm>
            <a:custGeom>
              <a:avLst/>
              <a:gdLst>
                <a:gd name="T0" fmla="*/ 251 w 260"/>
                <a:gd name="T1" fmla="*/ 200 h 200"/>
                <a:gd name="T2" fmla="*/ 260 w 260"/>
                <a:gd name="T3" fmla="*/ 188 h 200"/>
                <a:gd name="T4" fmla="*/ 9 w 260"/>
                <a:gd name="T5" fmla="*/ 0 h 200"/>
                <a:gd name="T6" fmla="*/ 0 w 260"/>
                <a:gd name="T7" fmla="*/ 12 h 200"/>
                <a:gd name="T8" fmla="*/ 251 w 260"/>
                <a:gd name="T9" fmla="*/ 200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251" y="200"/>
                  </a:moveTo>
                  <a:lnTo>
                    <a:pt x="260" y="188"/>
                  </a:lnTo>
                  <a:lnTo>
                    <a:pt x="9" y="0"/>
                  </a:lnTo>
                  <a:lnTo>
                    <a:pt x="0" y="12"/>
                  </a:lnTo>
                  <a:lnTo>
                    <a:pt x="251" y="200"/>
                  </a:lnTo>
                  <a:close/>
                </a:path>
              </a:pathLst>
            </a:custGeom>
            <a:solidFill>
              <a:srgbClr val="000000"/>
            </a:solidFill>
            <a:ln w="6350" cmpd="sng">
              <a:solidFill>
                <a:srgbClr val="000000"/>
              </a:solidFill>
              <a:round/>
              <a:headEnd/>
              <a:tailEnd/>
            </a:ln>
          </p:spPr>
          <p:txBody>
            <a:bodyPr/>
            <a:lstStyle/>
            <a:p>
              <a:endParaRPr lang="en-IN"/>
            </a:p>
          </p:txBody>
        </p:sp>
        <p:sp>
          <p:nvSpPr>
            <p:cNvPr id="31909" name="Freeform 108"/>
            <p:cNvSpPr>
              <a:spLocks/>
            </p:cNvSpPr>
            <p:nvPr/>
          </p:nvSpPr>
          <p:spPr bwMode="auto">
            <a:xfrm>
              <a:off x="1747" y="1686"/>
              <a:ext cx="116" cy="73"/>
            </a:xfrm>
            <a:custGeom>
              <a:avLst/>
              <a:gdLst>
                <a:gd name="T0" fmla="*/ 0 w 197"/>
                <a:gd name="T1" fmla="*/ 188 h 200"/>
                <a:gd name="T2" fmla="*/ 9 w 197"/>
                <a:gd name="T3" fmla="*/ 200 h 200"/>
                <a:gd name="T4" fmla="*/ 197 w 197"/>
                <a:gd name="T5" fmla="*/ 13 h 200"/>
                <a:gd name="T6" fmla="*/ 187 w 197"/>
                <a:gd name="T7" fmla="*/ 0 h 200"/>
                <a:gd name="T8" fmla="*/ 0 w 197"/>
                <a:gd name="T9" fmla="*/ 188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0" y="188"/>
                  </a:moveTo>
                  <a:lnTo>
                    <a:pt x="9" y="200"/>
                  </a:lnTo>
                  <a:lnTo>
                    <a:pt x="197" y="13"/>
                  </a:lnTo>
                  <a:lnTo>
                    <a:pt x="187" y="0"/>
                  </a:lnTo>
                  <a:lnTo>
                    <a:pt x="0" y="188"/>
                  </a:lnTo>
                  <a:close/>
                </a:path>
              </a:pathLst>
            </a:custGeom>
            <a:solidFill>
              <a:srgbClr val="000000"/>
            </a:solidFill>
            <a:ln w="3175" cmpd="sng">
              <a:solidFill>
                <a:srgbClr val="000000"/>
              </a:solidFill>
              <a:round/>
              <a:headEnd/>
              <a:tailEnd/>
            </a:ln>
          </p:spPr>
          <p:txBody>
            <a:bodyPr/>
            <a:lstStyle/>
            <a:p>
              <a:endParaRPr lang="en-IN"/>
            </a:p>
          </p:txBody>
        </p:sp>
        <p:sp>
          <p:nvSpPr>
            <p:cNvPr id="31910" name="Freeform 109"/>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11" name="Rectangle 110"/>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12" name="Rectangle 111"/>
            <p:cNvSpPr>
              <a:spLocks noChangeArrowheads="1"/>
            </p:cNvSpPr>
            <p:nvPr/>
          </p:nvSpPr>
          <p:spPr bwMode="auto">
            <a:xfrm>
              <a:off x="1771" y="1413"/>
              <a:ext cx="9" cy="46"/>
            </a:xfrm>
            <a:prstGeom prst="rect">
              <a:avLst/>
            </a:prstGeom>
            <a:solidFill>
              <a:srgbClr val="000000"/>
            </a:solidFill>
            <a:ln w="9525">
              <a:noFill/>
              <a:miter lim="800000"/>
              <a:headEnd/>
              <a:tailEnd/>
            </a:ln>
          </p:spPr>
          <p:txBody>
            <a:bodyPr/>
            <a:lstStyle/>
            <a:p>
              <a:endParaRPr lang="en-IN"/>
            </a:p>
          </p:txBody>
        </p:sp>
        <p:sp>
          <p:nvSpPr>
            <p:cNvPr id="31913" name="Rectangle 112"/>
            <p:cNvSpPr>
              <a:spLocks noChangeArrowheads="1"/>
            </p:cNvSpPr>
            <p:nvPr/>
          </p:nvSpPr>
          <p:spPr bwMode="auto">
            <a:xfrm>
              <a:off x="1846" y="1413"/>
              <a:ext cx="9" cy="46"/>
            </a:xfrm>
            <a:prstGeom prst="rect">
              <a:avLst/>
            </a:prstGeom>
            <a:solidFill>
              <a:srgbClr val="000000"/>
            </a:solidFill>
            <a:ln w="9525">
              <a:noFill/>
              <a:miter lim="800000"/>
              <a:headEnd/>
              <a:tailEnd/>
            </a:ln>
          </p:spPr>
          <p:txBody>
            <a:bodyPr/>
            <a:lstStyle/>
            <a:p>
              <a:endParaRPr lang="en-IN"/>
            </a:p>
          </p:txBody>
        </p:sp>
        <p:sp>
          <p:nvSpPr>
            <p:cNvPr id="31914" name="Rectangle 113"/>
            <p:cNvSpPr>
              <a:spLocks noChangeArrowheads="1"/>
            </p:cNvSpPr>
            <p:nvPr/>
          </p:nvSpPr>
          <p:spPr bwMode="auto">
            <a:xfrm>
              <a:off x="1775" y="1433"/>
              <a:ext cx="75" cy="5"/>
            </a:xfrm>
            <a:prstGeom prst="rect">
              <a:avLst/>
            </a:prstGeom>
            <a:solidFill>
              <a:srgbClr val="000000"/>
            </a:solidFill>
            <a:ln w="9525">
              <a:noFill/>
              <a:miter lim="800000"/>
              <a:headEnd/>
              <a:tailEnd/>
            </a:ln>
          </p:spPr>
          <p:txBody>
            <a:bodyPr/>
            <a:lstStyle/>
            <a:p>
              <a:endParaRPr lang="en-IN"/>
            </a:p>
          </p:txBody>
        </p:sp>
        <p:sp>
          <p:nvSpPr>
            <p:cNvPr id="31915" name="Freeform 114"/>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16" name="Rectangle 115"/>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17" name="Freeform 116"/>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18" name="Rectangle 117"/>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19" name="Freeform 118"/>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920" name="Rectangle 119"/>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21" name="Freeform 120"/>
            <p:cNvSpPr>
              <a:spLocks/>
            </p:cNvSpPr>
            <p:nvPr/>
          </p:nvSpPr>
          <p:spPr bwMode="auto">
            <a:xfrm>
              <a:off x="1777" y="1618"/>
              <a:ext cx="79"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3175" cmpd="sng">
              <a:solidFill>
                <a:srgbClr val="000000"/>
              </a:solidFill>
              <a:round/>
              <a:headEnd/>
              <a:tailEnd/>
            </a:ln>
          </p:spPr>
          <p:txBody>
            <a:bodyPr/>
            <a:lstStyle/>
            <a:p>
              <a:endParaRPr lang="en-IN"/>
            </a:p>
          </p:txBody>
        </p:sp>
        <p:sp>
          <p:nvSpPr>
            <p:cNvPr id="31922" name="Rectangle 121"/>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23" name="Rectangle 122"/>
            <p:cNvSpPr>
              <a:spLocks noChangeArrowheads="1"/>
            </p:cNvSpPr>
            <p:nvPr/>
          </p:nvSpPr>
          <p:spPr bwMode="auto">
            <a:xfrm>
              <a:off x="1808" y="1415"/>
              <a:ext cx="9" cy="69"/>
            </a:xfrm>
            <a:prstGeom prst="rect">
              <a:avLst/>
            </a:prstGeom>
            <a:solidFill>
              <a:srgbClr val="000000"/>
            </a:solidFill>
            <a:ln w="9525">
              <a:noFill/>
              <a:miter lim="800000"/>
              <a:headEnd/>
              <a:tailEnd/>
            </a:ln>
          </p:spPr>
          <p:txBody>
            <a:bodyPr/>
            <a:lstStyle/>
            <a:p>
              <a:endParaRPr lang="en-IN"/>
            </a:p>
          </p:txBody>
        </p:sp>
      </p:grpSp>
      <p:sp>
        <p:nvSpPr>
          <p:cNvPr id="31783" name="Text Box 123"/>
          <p:cNvSpPr txBox="1">
            <a:spLocks noChangeArrowheads="1"/>
          </p:cNvSpPr>
          <p:nvPr/>
        </p:nvSpPr>
        <p:spPr bwMode="auto">
          <a:xfrm>
            <a:off x="3727450" y="5489575"/>
            <a:ext cx="463550" cy="366713"/>
          </a:xfrm>
          <a:prstGeom prst="rect">
            <a:avLst/>
          </a:prstGeom>
          <a:noFill/>
          <a:ln w="7938">
            <a:noFill/>
            <a:miter lim="800000"/>
            <a:headEnd/>
            <a:tailEnd/>
          </a:ln>
        </p:spPr>
        <p:txBody>
          <a:bodyPr>
            <a:spAutoFit/>
          </a:bodyPr>
          <a:lstStyle/>
          <a:p>
            <a:pPr algn="ctr">
              <a:spcBef>
                <a:spcPct val="50000"/>
              </a:spcBef>
            </a:pPr>
            <a:r>
              <a:rPr lang="en-US" sz="1800">
                <a:solidFill>
                  <a:schemeClr val="folHlink"/>
                </a:solidFill>
                <a:latin typeface="Times New Roman" pitchFamily="18" charset="0"/>
              </a:rPr>
              <a:t>BS</a:t>
            </a:r>
          </a:p>
        </p:txBody>
      </p:sp>
      <p:sp>
        <p:nvSpPr>
          <p:cNvPr id="31784" name="Line 124"/>
          <p:cNvSpPr>
            <a:spLocks noChangeShapeType="1"/>
          </p:cNvSpPr>
          <p:nvPr/>
        </p:nvSpPr>
        <p:spPr bwMode="auto">
          <a:xfrm>
            <a:off x="3657600" y="4443413"/>
            <a:ext cx="347663" cy="1096962"/>
          </a:xfrm>
          <a:prstGeom prst="line">
            <a:avLst/>
          </a:prstGeom>
          <a:noFill/>
          <a:ln w="7938">
            <a:solidFill>
              <a:srgbClr val="000000"/>
            </a:solidFill>
            <a:round/>
            <a:headEnd/>
            <a:tailEnd/>
          </a:ln>
        </p:spPr>
        <p:txBody>
          <a:bodyPr/>
          <a:lstStyle/>
          <a:p>
            <a:endParaRPr lang="en-IN"/>
          </a:p>
        </p:txBody>
      </p:sp>
      <p:pic>
        <p:nvPicPr>
          <p:cNvPr id="31785" name="Picture 125"/>
          <p:cNvPicPr>
            <a:picLocks noChangeAspect="1" noChangeArrowheads="1"/>
          </p:cNvPicPr>
          <p:nvPr/>
        </p:nvPicPr>
        <p:blipFill>
          <a:blip r:embed="rId3" cstate="print"/>
          <a:srcRect/>
          <a:stretch>
            <a:fillRect/>
          </a:stretch>
        </p:blipFill>
        <p:spPr bwMode="auto">
          <a:xfrm>
            <a:off x="4210050" y="5030788"/>
            <a:ext cx="187325" cy="498475"/>
          </a:xfrm>
          <a:prstGeom prst="rect">
            <a:avLst/>
          </a:prstGeom>
          <a:noFill/>
          <a:ln w="9525">
            <a:noFill/>
            <a:miter lim="800000"/>
            <a:headEnd/>
            <a:tailEnd/>
          </a:ln>
        </p:spPr>
      </p:pic>
      <p:sp>
        <p:nvSpPr>
          <p:cNvPr id="31786" name="Rectangle 126"/>
          <p:cNvSpPr>
            <a:spLocks noChangeArrowheads="1"/>
          </p:cNvSpPr>
          <p:nvPr/>
        </p:nvSpPr>
        <p:spPr bwMode="auto">
          <a:xfrm>
            <a:off x="4165600" y="5464175"/>
            <a:ext cx="330200" cy="274638"/>
          </a:xfrm>
          <a:prstGeom prst="rect">
            <a:avLst/>
          </a:prstGeom>
          <a:noFill/>
          <a:ln w="9525">
            <a:noFill/>
            <a:miter lim="800000"/>
            <a:headEnd/>
            <a:tailEnd/>
          </a:ln>
        </p:spPr>
        <p:txBody>
          <a:bodyPr wrap="none" lIns="0" tIns="0" rIns="0" bIns="0">
            <a:spAutoFit/>
          </a:bodyPr>
          <a:lstStyle/>
          <a:p>
            <a:pPr algn="ctr"/>
            <a:r>
              <a:rPr lang="en-US" sz="1800">
                <a:solidFill>
                  <a:schemeClr val="folHlink"/>
                </a:solidFill>
                <a:latin typeface="Times New Roman" pitchFamily="18" charset="0"/>
              </a:rPr>
              <a:t>MS</a:t>
            </a:r>
          </a:p>
        </p:txBody>
      </p:sp>
      <p:sp>
        <p:nvSpPr>
          <p:cNvPr id="31787" name="Text Box 127"/>
          <p:cNvSpPr txBox="1">
            <a:spLocks noChangeArrowheads="1"/>
          </p:cNvSpPr>
          <p:nvPr/>
        </p:nvSpPr>
        <p:spPr bwMode="auto">
          <a:xfrm>
            <a:off x="5334000" y="4038600"/>
            <a:ext cx="849313" cy="404813"/>
          </a:xfrm>
          <a:prstGeom prst="rect">
            <a:avLst/>
          </a:prstGeom>
          <a:noFill/>
          <a:ln w="7938">
            <a:solidFill>
              <a:schemeClr val="tx1"/>
            </a:solidFill>
            <a:miter lim="800000"/>
            <a:headEnd/>
            <a:tailEnd/>
          </a:ln>
        </p:spPr>
        <p:txBody>
          <a:bodyPr>
            <a:spAutoFit/>
          </a:bodyPr>
          <a:lstStyle/>
          <a:p>
            <a:pPr algn="ctr">
              <a:spcBef>
                <a:spcPct val="50000"/>
              </a:spcBef>
            </a:pPr>
            <a:r>
              <a:rPr lang="en-US" sz="2000">
                <a:solidFill>
                  <a:schemeClr val="folHlink"/>
                </a:solidFill>
                <a:latin typeface="Times New Roman" pitchFamily="18" charset="0"/>
              </a:rPr>
              <a:t>BSC</a:t>
            </a:r>
          </a:p>
        </p:txBody>
      </p:sp>
      <p:sp>
        <p:nvSpPr>
          <p:cNvPr id="31788" name="Oval 128"/>
          <p:cNvSpPr>
            <a:spLocks noChangeArrowheads="1"/>
          </p:cNvSpPr>
          <p:nvPr/>
        </p:nvSpPr>
        <p:spPr bwMode="auto">
          <a:xfrm>
            <a:off x="4648200" y="5357813"/>
            <a:ext cx="984250" cy="457200"/>
          </a:xfrm>
          <a:prstGeom prst="ellipse">
            <a:avLst/>
          </a:prstGeom>
          <a:noFill/>
          <a:ln w="7938">
            <a:solidFill>
              <a:srgbClr val="000000"/>
            </a:solidFill>
            <a:round/>
            <a:headEnd/>
            <a:tailEnd/>
          </a:ln>
        </p:spPr>
        <p:txBody>
          <a:bodyPr wrap="none" anchor="ctr"/>
          <a:lstStyle/>
          <a:p>
            <a:endParaRPr lang="en-IN"/>
          </a:p>
        </p:txBody>
      </p:sp>
      <p:grpSp>
        <p:nvGrpSpPr>
          <p:cNvPr id="6" name="Group 129"/>
          <p:cNvGrpSpPr>
            <a:grpSpLocks/>
          </p:cNvGrpSpPr>
          <p:nvPr/>
        </p:nvGrpSpPr>
        <p:grpSpPr bwMode="auto">
          <a:xfrm>
            <a:off x="5000625" y="4978400"/>
            <a:ext cx="195263" cy="565150"/>
            <a:chOff x="1723" y="1413"/>
            <a:chExt cx="181" cy="414"/>
          </a:xfrm>
        </p:grpSpPr>
        <p:sp>
          <p:nvSpPr>
            <p:cNvPr id="31882" name="Freeform 130"/>
            <p:cNvSpPr>
              <a:spLocks/>
            </p:cNvSpPr>
            <p:nvPr/>
          </p:nvSpPr>
          <p:spPr bwMode="auto">
            <a:xfrm>
              <a:off x="1723" y="1481"/>
              <a:ext cx="94" cy="342"/>
            </a:xfrm>
            <a:custGeom>
              <a:avLst/>
              <a:gdLst>
                <a:gd name="T0" fmla="*/ 139 w 139"/>
                <a:gd name="T1" fmla="*/ 2 h 941"/>
                <a:gd name="T2" fmla="*/ 124 w 139"/>
                <a:gd name="T3" fmla="*/ 0 h 941"/>
                <a:gd name="T4" fmla="*/ 0 w 139"/>
                <a:gd name="T5" fmla="*/ 940 h 941"/>
                <a:gd name="T6" fmla="*/ 14 w 139"/>
                <a:gd name="T7" fmla="*/ 941 h 941"/>
                <a:gd name="T8" fmla="*/ 139 w 139"/>
                <a:gd name="T9" fmla="*/ 2 h 941"/>
                <a:gd name="T10" fmla="*/ 0 60000 65536"/>
                <a:gd name="T11" fmla="*/ 0 60000 65536"/>
                <a:gd name="T12" fmla="*/ 0 60000 65536"/>
                <a:gd name="T13" fmla="*/ 0 60000 65536"/>
                <a:gd name="T14" fmla="*/ 0 60000 65536"/>
                <a:gd name="T15" fmla="*/ 0 w 139"/>
                <a:gd name="T16" fmla="*/ 0 h 941"/>
                <a:gd name="T17" fmla="*/ 139 w 139"/>
                <a:gd name="T18" fmla="*/ 941 h 941"/>
              </a:gdLst>
              <a:ahLst/>
              <a:cxnLst>
                <a:cxn ang="T10">
                  <a:pos x="T0" y="T1"/>
                </a:cxn>
                <a:cxn ang="T11">
                  <a:pos x="T2" y="T3"/>
                </a:cxn>
                <a:cxn ang="T12">
                  <a:pos x="T4" y="T5"/>
                </a:cxn>
                <a:cxn ang="T13">
                  <a:pos x="T6" y="T7"/>
                </a:cxn>
                <a:cxn ang="T14">
                  <a:pos x="T8" y="T9"/>
                </a:cxn>
              </a:cxnLst>
              <a:rect l="T15" t="T16" r="T17" b="T18"/>
              <a:pathLst>
                <a:path w="139" h="941">
                  <a:moveTo>
                    <a:pt x="139" y="2"/>
                  </a:moveTo>
                  <a:lnTo>
                    <a:pt x="124" y="0"/>
                  </a:lnTo>
                  <a:lnTo>
                    <a:pt x="0" y="940"/>
                  </a:lnTo>
                  <a:lnTo>
                    <a:pt x="14" y="941"/>
                  </a:lnTo>
                  <a:lnTo>
                    <a:pt x="139" y="2"/>
                  </a:lnTo>
                  <a:close/>
                </a:path>
              </a:pathLst>
            </a:custGeom>
            <a:solidFill>
              <a:srgbClr val="000000"/>
            </a:solidFill>
            <a:ln w="9525">
              <a:noFill/>
              <a:round/>
              <a:headEnd/>
              <a:tailEnd/>
            </a:ln>
          </p:spPr>
          <p:txBody>
            <a:bodyPr/>
            <a:lstStyle/>
            <a:p>
              <a:endParaRPr lang="en-IN"/>
            </a:p>
          </p:txBody>
        </p:sp>
        <p:sp>
          <p:nvSpPr>
            <p:cNvPr id="31883" name="Freeform 131"/>
            <p:cNvSpPr>
              <a:spLocks/>
            </p:cNvSpPr>
            <p:nvPr/>
          </p:nvSpPr>
          <p:spPr bwMode="auto">
            <a:xfrm>
              <a:off x="1812" y="1481"/>
              <a:ext cx="90" cy="342"/>
            </a:xfrm>
            <a:custGeom>
              <a:avLst/>
              <a:gdLst>
                <a:gd name="T0" fmla="*/ 14 w 140"/>
                <a:gd name="T1" fmla="*/ 0 h 941"/>
                <a:gd name="T2" fmla="*/ 0 w 140"/>
                <a:gd name="T3" fmla="*/ 2 h 941"/>
                <a:gd name="T4" fmla="*/ 126 w 140"/>
                <a:gd name="T5" fmla="*/ 941 h 941"/>
                <a:gd name="T6" fmla="*/ 140 w 140"/>
                <a:gd name="T7" fmla="*/ 940 h 941"/>
                <a:gd name="T8" fmla="*/ 14 w 140"/>
                <a:gd name="T9" fmla="*/ 0 h 941"/>
                <a:gd name="T10" fmla="*/ 0 60000 65536"/>
                <a:gd name="T11" fmla="*/ 0 60000 65536"/>
                <a:gd name="T12" fmla="*/ 0 60000 65536"/>
                <a:gd name="T13" fmla="*/ 0 60000 65536"/>
                <a:gd name="T14" fmla="*/ 0 60000 65536"/>
                <a:gd name="T15" fmla="*/ 0 w 140"/>
                <a:gd name="T16" fmla="*/ 0 h 941"/>
                <a:gd name="T17" fmla="*/ 140 w 140"/>
                <a:gd name="T18" fmla="*/ 941 h 941"/>
              </a:gdLst>
              <a:ahLst/>
              <a:cxnLst>
                <a:cxn ang="T10">
                  <a:pos x="T0" y="T1"/>
                </a:cxn>
                <a:cxn ang="T11">
                  <a:pos x="T2" y="T3"/>
                </a:cxn>
                <a:cxn ang="T12">
                  <a:pos x="T4" y="T5"/>
                </a:cxn>
                <a:cxn ang="T13">
                  <a:pos x="T6" y="T7"/>
                </a:cxn>
                <a:cxn ang="T14">
                  <a:pos x="T8" y="T9"/>
                </a:cxn>
              </a:cxnLst>
              <a:rect l="T15" t="T16" r="T17" b="T18"/>
              <a:pathLst>
                <a:path w="140" h="941">
                  <a:moveTo>
                    <a:pt x="14" y="0"/>
                  </a:moveTo>
                  <a:lnTo>
                    <a:pt x="0" y="2"/>
                  </a:lnTo>
                  <a:lnTo>
                    <a:pt x="126" y="941"/>
                  </a:lnTo>
                  <a:lnTo>
                    <a:pt x="140" y="940"/>
                  </a:lnTo>
                  <a:lnTo>
                    <a:pt x="14" y="0"/>
                  </a:lnTo>
                  <a:close/>
                </a:path>
              </a:pathLst>
            </a:custGeom>
            <a:solidFill>
              <a:srgbClr val="000000"/>
            </a:solidFill>
            <a:ln w="9525">
              <a:noFill/>
              <a:round/>
              <a:headEnd/>
              <a:tailEnd/>
            </a:ln>
          </p:spPr>
          <p:txBody>
            <a:bodyPr/>
            <a:lstStyle/>
            <a:p>
              <a:endParaRPr lang="en-IN"/>
            </a:p>
          </p:txBody>
        </p:sp>
        <p:sp>
          <p:nvSpPr>
            <p:cNvPr id="31884" name="Freeform 132"/>
            <p:cNvSpPr>
              <a:spLocks/>
            </p:cNvSpPr>
            <p:nvPr/>
          </p:nvSpPr>
          <p:spPr bwMode="auto">
            <a:xfrm>
              <a:off x="1725" y="1747"/>
              <a:ext cx="154" cy="73"/>
            </a:xfrm>
            <a:custGeom>
              <a:avLst/>
              <a:gdLst>
                <a:gd name="T0" fmla="*/ 0 w 260"/>
                <a:gd name="T1" fmla="*/ 188 h 200"/>
                <a:gd name="T2" fmla="*/ 9 w 260"/>
                <a:gd name="T3" fmla="*/ 200 h 200"/>
                <a:gd name="T4" fmla="*/ 260 w 260"/>
                <a:gd name="T5" fmla="*/ 12 h 200"/>
                <a:gd name="T6" fmla="*/ 251 w 260"/>
                <a:gd name="T7" fmla="*/ 0 h 200"/>
                <a:gd name="T8" fmla="*/ 0 w 260"/>
                <a:gd name="T9" fmla="*/ 188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0" y="188"/>
                  </a:moveTo>
                  <a:lnTo>
                    <a:pt x="9" y="200"/>
                  </a:lnTo>
                  <a:lnTo>
                    <a:pt x="260" y="12"/>
                  </a:lnTo>
                  <a:lnTo>
                    <a:pt x="251" y="0"/>
                  </a:lnTo>
                  <a:lnTo>
                    <a:pt x="0" y="188"/>
                  </a:lnTo>
                  <a:close/>
                </a:path>
              </a:pathLst>
            </a:custGeom>
            <a:solidFill>
              <a:srgbClr val="000000"/>
            </a:solidFill>
            <a:ln w="6350" cmpd="sng">
              <a:solidFill>
                <a:srgbClr val="000000"/>
              </a:solidFill>
              <a:round/>
              <a:headEnd/>
              <a:tailEnd/>
            </a:ln>
          </p:spPr>
          <p:txBody>
            <a:bodyPr/>
            <a:lstStyle/>
            <a:p>
              <a:endParaRPr lang="en-IN"/>
            </a:p>
          </p:txBody>
        </p:sp>
        <p:sp>
          <p:nvSpPr>
            <p:cNvPr id="31885" name="Freeform 133"/>
            <p:cNvSpPr>
              <a:spLocks/>
            </p:cNvSpPr>
            <p:nvPr/>
          </p:nvSpPr>
          <p:spPr bwMode="auto">
            <a:xfrm>
              <a:off x="1767" y="1684"/>
              <a:ext cx="117" cy="73"/>
            </a:xfrm>
            <a:custGeom>
              <a:avLst/>
              <a:gdLst>
                <a:gd name="T0" fmla="*/ 188 w 197"/>
                <a:gd name="T1" fmla="*/ 200 h 200"/>
                <a:gd name="T2" fmla="*/ 197 w 197"/>
                <a:gd name="T3" fmla="*/ 188 h 200"/>
                <a:gd name="T4" fmla="*/ 10 w 197"/>
                <a:gd name="T5" fmla="*/ 0 h 200"/>
                <a:gd name="T6" fmla="*/ 0 w 197"/>
                <a:gd name="T7" fmla="*/ 13 h 200"/>
                <a:gd name="T8" fmla="*/ 188 w 197"/>
                <a:gd name="T9" fmla="*/ 200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188" y="200"/>
                  </a:moveTo>
                  <a:lnTo>
                    <a:pt x="197" y="188"/>
                  </a:lnTo>
                  <a:lnTo>
                    <a:pt x="10" y="0"/>
                  </a:lnTo>
                  <a:lnTo>
                    <a:pt x="0" y="13"/>
                  </a:lnTo>
                  <a:lnTo>
                    <a:pt x="188" y="200"/>
                  </a:lnTo>
                  <a:close/>
                </a:path>
              </a:pathLst>
            </a:custGeom>
            <a:solidFill>
              <a:srgbClr val="000000"/>
            </a:solidFill>
            <a:ln w="3175" cmpd="sng">
              <a:solidFill>
                <a:srgbClr val="000000"/>
              </a:solidFill>
              <a:round/>
              <a:headEnd/>
              <a:tailEnd/>
            </a:ln>
          </p:spPr>
          <p:txBody>
            <a:bodyPr/>
            <a:lstStyle/>
            <a:p>
              <a:endParaRPr lang="en-IN"/>
            </a:p>
          </p:txBody>
        </p:sp>
        <p:sp>
          <p:nvSpPr>
            <p:cNvPr id="31886" name="Freeform 134"/>
            <p:cNvSpPr>
              <a:spLocks/>
            </p:cNvSpPr>
            <p:nvPr/>
          </p:nvSpPr>
          <p:spPr bwMode="auto">
            <a:xfrm>
              <a:off x="1773" y="1616"/>
              <a:ext cx="80" cy="73"/>
            </a:xfrm>
            <a:custGeom>
              <a:avLst/>
              <a:gdLst>
                <a:gd name="T0" fmla="*/ 0 w 135"/>
                <a:gd name="T1" fmla="*/ 187 h 200"/>
                <a:gd name="T2" fmla="*/ 11 w 135"/>
                <a:gd name="T3" fmla="*/ 200 h 200"/>
                <a:gd name="T4" fmla="*/ 135 w 135"/>
                <a:gd name="T5" fmla="*/ 11 h 200"/>
                <a:gd name="T6" fmla="*/ 125 w 135"/>
                <a:gd name="T7" fmla="*/ 0 h 200"/>
                <a:gd name="T8" fmla="*/ 0 w 135"/>
                <a:gd name="T9" fmla="*/ 187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0" y="187"/>
                  </a:moveTo>
                  <a:lnTo>
                    <a:pt x="11" y="200"/>
                  </a:lnTo>
                  <a:lnTo>
                    <a:pt x="135" y="11"/>
                  </a:lnTo>
                  <a:lnTo>
                    <a:pt x="125" y="0"/>
                  </a:lnTo>
                  <a:lnTo>
                    <a:pt x="0" y="187"/>
                  </a:lnTo>
                  <a:close/>
                </a:path>
              </a:pathLst>
            </a:custGeom>
            <a:solidFill>
              <a:srgbClr val="000000"/>
            </a:solidFill>
            <a:ln w="3175" cmpd="sng">
              <a:solidFill>
                <a:srgbClr val="000000"/>
              </a:solidFill>
              <a:round/>
              <a:headEnd/>
              <a:tailEnd/>
            </a:ln>
          </p:spPr>
          <p:txBody>
            <a:bodyPr/>
            <a:lstStyle/>
            <a:p>
              <a:endParaRPr lang="en-IN"/>
            </a:p>
          </p:txBody>
        </p:sp>
        <p:sp>
          <p:nvSpPr>
            <p:cNvPr id="31887" name="Freeform 135"/>
            <p:cNvSpPr>
              <a:spLocks/>
            </p:cNvSpPr>
            <p:nvPr/>
          </p:nvSpPr>
          <p:spPr bwMode="auto">
            <a:xfrm>
              <a:off x="1749" y="1754"/>
              <a:ext cx="155" cy="73"/>
            </a:xfrm>
            <a:custGeom>
              <a:avLst/>
              <a:gdLst>
                <a:gd name="T0" fmla="*/ 251 w 260"/>
                <a:gd name="T1" fmla="*/ 200 h 200"/>
                <a:gd name="T2" fmla="*/ 260 w 260"/>
                <a:gd name="T3" fmla="*/ 188 h 200"/>
                <a:gd name="T4" fmla="*/ 9 w 260"/>
                <a:gd name="T5" fmla="*/ 0 h 200"/>
                <a:gd name="T6" fmla="*/ 0 w 260"/>
                <a:gd name="T7" fmla="*/ 12 h 200"/>
                <a:gd name="T8" fmla="*/ 251 w 260"/>
                <a:gd name="T9" fmla="*/ 200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251" y="200"/>
                  </a:moveTo>
                  <a:lnTo>
                    <a:pt x="260" y="188"/>
                  </a:lnTo>
                  <a:lnTo>
                    <a:pt x="9" y="0"/>
                  </a:lnTo>
                  <a:lnTo>
                    <a:pt x="0" y="12"/>
                  </a:lnTo>
                  <a:lnTo>
                    <a:pt x="251" y="200"/>
                  </a:lnTo>
                  <a:close/>
                </a:path>
              </a:pathLst>
            </a:custGeom>
            <a:solidFill>
              <a:srgbClr val="000000"/>
            </a:solidFill>
            <a:ln w="6350" cmpd="sng">
              <a:solidFill>
                <a:srgbClr val="000000"/>
              </a:solidFill>
              <a:round/>
              <a:headEnd/>
              <a:tailEnd/>
            </a:ln>
          </p:spPr>
          <p:txBody>
            <a:bodyPr/>
            <a:lstStyle/>
            <a:p>
              <a:endParaRPr lang="en-IN"/>
            </a:p>
          </p:txBody>
        </p:sp>
        <p:sp>
          <p:nvSpPr>
            <p:cNvPr id="31888" name="Freeform 136"/>
            <p:cNvSpPr>
              <a:spLocks/>
            </p:cNvSpPr>
            <p:nvPr/>
          </p:nvSpPr>
          <p:spPr bwMode="auto">
            <a:xfrm>
              <a:off x="1747" y="1686"/>
              <a:ext cx="116" cy="73"/>
            </a:xfrm>
            <a:custGeom>
              <a:avLst/>
              <a:gdLst>
                <a:gd name="T0" fmla="*/ 0 w 197"/>
                <a:gd name="T1" fmla="*/ 188 h 200"/>
                <a:gd name="T2" fmla="*/ 9 w 197"/>
                <a:gd name="T3" fmla="*/ 200 h 200"/>
                <a:gd name="T4" fmla="*/ 197 w 197"/>
                <a:gd name="T5" fmla="*/ 13 h 200"/>
                <a:gd name="T6" fmla="*/ 187 w 197"/>
                <a:gd name="T7" fmla="*/ 0 h 200"/>
                <a:gd name="T8" fmla="*/ 0 w 197"/>
                <a:gd name="T9" fmla="*/ 188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0" y="188"/>
                  </a:moveTo>
                  <a:lnTo>
                    <a:pt x="9" y="200"/>
                  </a:lnTo>
                  <a:lnTo>
                    <a:pt x="197" y="13"/>
                  </a:lnTo>
                  <a:lnTo>
                    <a:pt x="187" y="0"/>
                  </a:lnTo>
                  <a:lnTo>
                    <a:pt x="0" y="188"/>
                  </a:lnTo>
                  <a:close/>
                </a:path>
              </a:pathLst>
            </a:custGeom>
            <a:solidFill>
              <a:srgbClr val="000000"/>
            </a:solidFill>
            <a:ln w="3175" cmpd="sng">
              <a:solidFill>
                <a:srgbClr val="000000"/>
              </a:solidFill>
              <a:round/>
              <a:headEnd/>
              <a:tailEnd/>
            </a:ln>
          </p:spPr>
          <p:txBody>
            <a:bodyPr/>
            <a:lstStyle/>
            <a:p>
              <a:endParaRPr lang="en-IN"/>
            </a:p>
          </p:txBody>
        </p:sp>
        <p:sp>
          <p:nvSpPr>
            <p:cNvPr id="31889" name="Freeform 137"/>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90" name="Rectangle 138"/>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91" name="Rectangle 139"/>
            <p:cNvSpPr>
              <a:spLocks noChangeArrowheads="1"/>
            </p:cNvSpPr>
            <p:nvPr/>
          </p:nvSpPr>
          <p:spPr bwMode="auto">
            <a:xfrm>
              <a:off x="1771" y="1413"/>
              <a:ext cx="9" cy="46"/>
            </a:xfrm>
            <a:prstGeom prst="rect">
              <a:avLst/>
            </a:prstGeom>
            <a:solidFill>
              <a:srgbClr val="000000"/>
            </a:solidFill>
            <a:ln w="9525">
              <a:noFill/>
              <a:miter lim="800000"/>
              <a:headEnd/>
              <a:tailEnd/>
            </a:ln>
          </p:spPr>
          <p:txBody>
            <a:bodyPr/>
            <a:lstStyle/>
            <a:p>
              <a:endParaRPr lang="en-IN"/>
            </a:p>
          </p:txBody>
        </p:sp>
        <p:sp>
          <p:nvSpPr>
            <p:cNvPr id="31892" name="Rectangle 140"/>
            <p:cNvSpPr>
              <a:spLocks noChangeArrowheads="1"/>
            </p:cNvSpPr>
            <p:nvPr/>
          </p:nvSpPr>
          <p:spPr bwMode="auto">
            <a:xfrm>
              <a:off x="1846" y="1413"/>
              <a:ext cx="9" cy="46"/>
            </a:xfrm>
            <a:prstGeom prst="rect">
              <a:avLst/>
            </a:prstGeom>
            <a:solidFill>
              <a:srgbClr val="000000"/>
            </a:solidFill>
            <a:ln w="9525">
              <a:noFill/>
              <a:miter lim="800000"/>
              <a:headEnd/>
              <a:tailEnd/>
            </a:ln>
          </p:spPr>
          <p:txBody>
            <a:bodyPr/>
            <a:lstStyle/>
            <a:p>
              <a:endParaRPr lang="en-IN"/>
            </a:p>
          </p:txBody>
        </p:sp>
        <p:sp>
          <p:nvSpPr>
            <p:cNvPr id="31893" name="Rectangle 141"/>
            <p:cNvSpPr>
              <a:spLocks noChangeArrowheads="1"/>
            </p:cNvSpPr>
            <p:nvPr/>
          </p:nvSpPr>
          <p:spPr bwMode="auto">
            <a:xfrm>
              <a:off x="1775" y="1433"/>
              <a:ext cx="75" cy="5"/>
            </a:xfrm>
            <a:prstGeom prst="rect">
              <a:avLst/>
            </a:prstGeom>
            <a:solidFill>
              <a:srgbClr val="000000"/>
            </a:solidFill>
            <a:ln w="9525">
              <a:noFill/>
              <a:miter lim="800000"/>
              <a:headEnd/>
              <a:tailEnd/>
            </a:ln>
          </p:spPr>
          <p:txBody>
            <a:bodyPr/>
            <a:lstStyle/>
            <a:p>
              <a:endParaRPr lang="en-IN"/>
            </a:p>
          </p:txBody>
        </p:sp>
        <p:sp>
          <p:nvSpPr>
            <p:cNvPr id="31894" name="Freeform 142"/>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95" name="Rectangle 143"/>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96" name="Freeform 144"/>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97" name="Rectangle 145"/>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98" name="Freeform 146"/>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99" name="Rectangle 147"/>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00" name="Freeform 148"/>
            <p:cNvSpPr>
              <a:spLocks/>
            </p:cNvSpPr>
            <p:nvPr/>
          </p:nvSpPr>
          <p:spPr bwMode="auto">
            <a:xfrm>
              <a:off x="1777" y="1618"/>
              <a:ext cx="79"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3175" cmpd="sng">
              <a:solidFill>
                <a:srgbClr val="000000"/>
              </a:solidFill>
              <a:round/>
              <a:headEnd/>
              <a:tailEnd/>
            </a:ln>
          </p:spPr>
          <p:txBody>
            <a:bodyPr/>
            <a:lstStyle/>
            <a:p>
              <a:endParaRPr lang="en-IN"/>
            </a:p>
          </p:txBody>
        </p:sp>
        <p:sp>
          <p:nvSpPr>
            <p:cNvPr id="31901" name="Rectangle 149"/>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902" name="Rectangle 150"/>
            <p:cNvSpPr>
              <a:spLocks noChangeArrowheads="1"/>
            </p:cNvSpPr>
            <p:nvPr/>
          </p:nvSpPr>
          <p:spPr bwMode="auto">
            <a:xfrm>
              <a:off x="1808" y="1415"/>
              <a:ext cx="9" cy="69"/>
            </a:xfrm>
            <a:prstGeom prst="rect">
              <a:avLst/>
            </a:prstGeom>
            <a:solidFill>
              <a:srgbClr val="000000"/>
            </a:solidFill>
            <a:ln w="9525">
              <a:noFill/>
              <a:miter lim="800000"/>
              <a:headEnd/>
              <a:tailEnd/>
            </a:ln>
          </p:spPr>
          <p:txBody>
            <a:bodyPr/>
            <a:lstStyle/>
            <a:p>
              <a:endParaRPr lang="en-IN"/>
            </a:p>
          </p:txBody>
        </p:sp>
      </p:grpSp>
      <p:sp>
        <p:nvSpPr>
          <p:cNvPr id="31790" name="Text Box 151"/>
          <p:cNvSpPr txBox="1">
            <a:spLocks noChangeArrowheads="1"/>
          </p:cNvSpPr>
          <p:nvPr/>
        </p:nvSpPr>
        <p:spPr bwMode="auto">
          <a:xfrm>
            <a:off x="4870450" y="5489575"/>
            <a:ext cx="463550" cy="366713"/>
          </a:xfrm>
          <a:prstGeom prst="rect">
            <a:avLst/>
          </a:prstGeom>
          <a:noFill/>
          <a:ln w="7938">
            <a:noFill/>
            <a:miter lim="800000"/>
            <a:headEnd/>
            <a:tailEnd/>
          </a:ln>
        </p:spPr>
        <p:txBody>
          <a:bodyPr>
            <a:spAutoFit/>
          </a:bodyPr>
          <a:lstStyle/>
          <a:p>
            <a:pPr algn="ctr">
              <a:spcBef>
                <a:spcPct val="50000"/>
              </a:spcBef>
            </a:pPr>
            <a:r>
              <a:rPr lang="en-US" sz="1800">
                <a:solidFill>
                  <a:schemeClr val="folHlink"/>
                </a:solidFill>
                <a:latin typeface="Times New Roman" pitchFamily="18" charset="0"/>
              </a:rPr>
              <a:t>BS</a:t>
            </a:r>
          </a:p>
        </p:txBody>
      </p:sp>
      <p:sp>
        <p:nvSpPr>
          <p:cNvPr id="31791" name="Line 152"/>
          <p:cNvSpPr>
            <a:spLocks noChangeShapeType="1"/>
          </p:cNvSpPr>
          <p:nvPr/>
        </p:nvSpPr>
        <p:spPr bwMode="auto">
          <a:xfrm flipH="1">
            <a:off x="5148263" y="4443413"/>
            <a:ext cx="414337" cy="1096962"/>
          </a:xfrm>
          <a:prstGeom prst="line">
            <a:avLst/>
          </a:prstGeom>
          <a:noFill/>
          <a:ln w="7938">
            <a:solidFill>
              <a:srgbClr val="000000"/>
            </a:solidFill>
            <a:round/>
            <a:headEnd/>
            <a:tailEnd/>
          </a:ln>
        </p:spPr>
        <p:txBody>
          <a:bodyPr/>
          <a:lstStyle/>
          <a:p>
            <a:endParaRPr lang="en-IN"/>
          </a:p>
        </p:txBody>
      </p:sp>
      <p:pic>
        <p:nvPicPr>
          <p:cNvPr id="31792" name="Picture 153"/>
          <p:cNvPicPr>
            <a:picLocks noChangeAspect="1" noChangeArrowheads="1"/>
          </p:cNvPicPr>
          <p:nvPr/>
        </p:nvPicPr>
        <p:blipFill>
          <a:blip r:embed="rId3" cstate="print"/>
          <a:srcRect/>
          <a:stretch>
            <a:fillRect/>
          </a:stretch>
        </p:blipFill>
        <p:spPr bwMode="auto">
          <a:xfrm>
            <a:off x="5353050" y="5030788"/>
            <a:ext cx="187325" cy="498475"/>
          </a:xfrm>
          <a:prstGeom prst="rect">
            <a:avLst/>
          </a:prstGeom>
          <a:noFill/>
          <a:ln w="9525">
            <a:noFill/>
            <a:miter lim="800000"/>
            <a:headEnd/>
            <a:tailEnd/>
          </a:ln>
        </p:spPr>
      </p:pic>
      <p:sp>
        <p:nvSpPr>
          <p:cNvPr id="31793" name="Rectangle 154"/>
          <p:cNvSpPr>
            <a:spLocks noChangeArrowheads="1"/>
          </p:cNvSpPr>
          <p:nvPr/>
        </p:nvSpPr>
        <p:spPr bwMode="auto">
          <a:xfrm>
            <a:off x="5308600" y="5464175"/>
            <a:ext cx="330200" cy="274638"/>
          </a:xfrm>
          <a:prstGeom prst="rect">
            <a:avLst/>
          </a:prstGeom>
          <a:noFill/>
          <a:ln w="9525">
            <a:noFill/>
            <a:miter lim="800000"/>
            <a:headEnd/>
            <a:tailEnd/>
          </a:ln>
        </p:spPr>
        <p:txBody>
          <a:bodyPr wrap="none" lIns="0" tIns="0" rIns="0" bIns="0">
            <a:spAutoFit/>
          </a:bodyPr>
          <a:lstStyle/>
          <a:p>
            <a:pPr algn="ctr"/>
            <a:r>
              <a:rPr lang="en-US" sz="1800">
                <a:solidFill>
                  <a:schemeClr val="folHlink"/>
                </a:solidFill>
                <a:latin typeface="Times New Roman" pitchFamily="18" charset="0"/>
              </a:rPr>
              <a:t>MS</a:t>
            </a:r>
          </a:p>
        </p:txBody>
      </p:sp>
      <p:sp>
        <p:nvSpPr>
          <p:cNvPr id="31794" name="Text Box 155"/>
          <p:cNvSpPr txBox="1">
            <a:spLocks noChangeArrowheads="1"/>
          </p:cNvSpPr>
          <p:nvPr/>
        </p:nvSpPr>
        <p:spPr bwMode="auto">
          <a:xfrm>
            <a:off x="5334000" y="4519613"/>
            <a:ext cx="874713" cy="457200"/>
          </a:xfrm>
          <a:prstGeom prst="rect">
            <a:avLst/>
          </a:prstGeom>
          <a:noFill/>
          <a:ln w="7938">
            <a:noFill/>
            <a:miter lim="800000"/>
            <a:headEnd/>
            <a:tailEnd/>
          </a:ln>
        </p:spPr>
        <p:txBody>
          <a:bodyPr>
            <a:spAutoFit/>
          </a:bodyPr>
          <a:lstStyle/>
          <a:p>
            <a:pPr algn="ctr">
              <a:spcBef>
                <a:spcPct val="50000"/>
              </a:spcBef>
            </a:pPr>
            <a:r>
              <a:rPr lang="en-US">
                <a:solidFill>
                  <a:schemeClr val="folHlink"/>
                </a:solidFill>
                <a:latin typeface="Times New Roman" pitchFamily="18" charset="0"/>
              </a:rPr>
              <a:t>…</a:t>
            </a:r>
          </a:p>
        </p:txBody>
      </p:sp>
      <p:sp>
        <p:nvSpPr>
          <p:cNvPr id="31795" name="Oval 156"/>
          <p:cNvSpPr>
            <a:spLocks noChangeArrowheads="1"/>
          </p:cNvSpPr>
          <p:nvPr/>
        </p:nvSpPr>
        <p:spPr bwMode="auto">
          <a:xfrm>
            <a:off x="5791200" y="5357813"/>
            <a:ext cx="984250" cy="457200"/>
          </a:xfrm>
          <a:prstGeom prst="ellipse">
            <a:avLst/>
          </a:prstGeom>
          <a:noFill/>
          <a:ln w="7938">
            <a:solidFill>
              <a:srgbClr val="000000"/>
            </a:solidFill>
            <a:round/>
            <a:headEnd/>
            <a:tailEnd/>
          </a:ln>
        </p:spPr>
        <p:txBody>
          <a:bodyPr wrap="none" anchor="ctr"/>
          <a:lstStyle/>
          <a:p>
            <a:endParaRPr lang="en-IN"/>
          </a:p>
        </p:txBody>
      </p:sp>
      <p:grpSp>
        <p:nvGrpSpPr>
          <p:cNvPr id="7" name="Group 157"/>
          <p:cNvGrpSpPr>
            <a:grpSpLocks/>
          </p:cNvGrpSpPr>
          <p:nvPr/>
        </p:nvGrpSpPr>
        <p:grpSpPr bwMode="auto">
          <a:xfrm>
            <a:off x="6143625" y="4978400"/>
            <a:ext cx="195263" cy="565150"/>
            <a:chOff x="1723" y="1413"/>
            <a:chExt cx="181" cy="414"/>
          </a:xfrm>
        </p:grpSpPr>
        <p:sp>
          <p:nvSpPr>
            <p:cNvPr id="31861" name="Freeform 158"/>
            <p:cNvSpPr>
              <a:spLocks/>
            </p:cNvSpPr>
            <p:nvPr/>
          </p:nvSpPr>
          <p:spPr bwMode="auto">
            <a:xfrm>
              <a:off x="1723" y="1481"/>
              <a:ext cx="94" cy="342"/>
            </a:xfrm>
            <a:custGeom>
              <a:avLst/>
              <a:gdLst>
                <a:gd name="T0" fmla="*/ 139 w 139"/>
                <a:gd name="T1" fmla="*/ 2 h 941"/>
                <a:gd name="T2" fmla="*/ 124 w 139"/>
                <a:gd name="T3" fmla="*/ 0 h 941"/>
                <a:gd name="T4" fmla="*/ 0 w 139"/>
                <a:gd name="T5" fmla="*/ 940 h 941"/>
                <a:gd name="T6" fmla="*/ 14 w 139"/>
                <a:gd name="T7" fmla="*/ 941 h 941"/>
                <a:gd name="T8" fmla="*/ 139 w 139"/>
                <a:gd name="T9" fmla="*/ 2 h 941"/>
                <a:gd name="T10" fmla="*/ 0 60000 65536"/>
                <a:gd name="T11" fmla="*/ 0 60000 65536"/>
                <a:gd name="T12" fmla="*/ 0 60000 65536"/>
                <a:gd name="T13" fmla="*/ 0 60000 65536"/>
                <a:gd name="T14" fmla="*/ 0 60000 65536"/>
                <a:gd name="T15" fmla="*/ 0 w 139"/>
                <a:gd name="T16" fmla="*/ 0 h 941"/>
                <a:gd name="T17" fmla="*/ 139 w 139"/>
                <a:gd name="T18" fmla="*/ 941 h 941"/>
              </a:gdLst>
              <a:ahLst/>
              <a:cxnLst>
                <a:cxn ang="T10">
                  <a:pos x="T0" y="T1"/>
                </a:cxn>
                <a:cxn ang="T11">
                  <a:pos x="T2" y="T3"/>
                </a:cxn>
                <a:cxn ang="T12">
                  <a:pos x="T4" y="T5"/>
                </a:cxn>
                <a:cxn ang="T13">
                  <a:pos x="T6" y="T7"/>
                </a:cxn>
                <a:cxn ang="T14">
                  <a:pos x="T8" y="T9"/>
                </a:cxn>
              </a:cxnLst>
              <a:rect l="T15" t="T16" r="T17" b="T18"/>
              <a:pathLst>
                <a:path w="139" h="941">
                  <a:moveTo>
                    <a:pt x="139" y="2"/>
                  </a:moveTo>
                  <a:lnTo>
                    <a:pt x="124" y="0"/>
                  </a:lnTo>
                  <a:lnTo>
                    <a:pt x="0" y="940"/>
                  </a:lnTo>
                  <a:lnTo>
                    <a:pt x="14" y="941"/>
                  </a:lnTo>
                  <a:lnTo>
                    <a:pt x="139" y="2"/>
                  </a:lnTo>
                  <a:close/>
                </a:path>
              </a:pathLst>
            </a:custGeom>
            <a:solidFill>
              <a:srgbClr val="000000"/>
            </a:solidFill>
            <a:ln w="9525">
              <a:noFill/>
              <a:round/>
              <a:headEnd/>
              <a:tailEnd/>
            </a:ln>
          </p:spPr>
          <p:txBody>
            <a:bodyPr/>
            <a:lstStyle/>
            <a:p>
              <a:endParaRPr lang="en-IN"/>
            </a:p>
          </p:txBody>
        </p:sp>
        <p:sp>
          <p:nvSpPr>
            <p:cNvPr id="31862" name="Freeform 159"/>
            <p:cNvSpPr>
              <a:spLocks/>
            </p:cNvSpPr>
            <p:nvPr/>
          </p:nvSpPr>
          <p:spPr bwMode="auto">
            <a:xfrm>
              <a:off x="1812" y="1481"/>
              <a:ext cx="90" cy="342"/>
            </a:xfrm>
            <a:custGeom>
              <a:avLst/>
              <a:gdLst>
                <a:gd name="T0" fmla="*/ 14 w 140"/>
                <a:gd name="T1" fmla="*/ 0 h 941"/>
                <a:gd name="T2" fmla="*/ 0 w 140"/>
                <a:gd name="T3" fmla="*/ 2 h 941"/>
                <a:gd name="T4" fmla="*/ 126 w 140"/>
                <a:gd name="T5" fmla="*/ 941 h 941"/>
                <a:gd name="T6" fmla="*/ 140 w 140"/>
                <a:gd name="T7" fmla="*/ 940 h 941"/>
                <a:gd name="T8" fmla="*/ 14 w 140"/>
                <a:gd name="T9" fmla="*/ 0 h 941"/>
                <a:gd name="T10" fmla="*/ 0 60000 65536"/>
                <a:gd name="T11" fmla="*/ 0 60000 65536"/>
                <a:gd name="T12" fmla="*/ 0 60000 65536"/>
                <a:gd name="T13" fmla="*/ 0 60000 65536"/>
                <a:gd name="T14" fmla="*/ 0 60000 65536"/>
                <a:gd name="T15" fmla="*/ 0 w 140"/>
                <a:gd name="T16" fmla="*/ 0 h 941"/>
                <a:gd name="T17" fmla="*/ 140 w 140"/>
                <a:gd name="T18" fmla="*/ 941 h 941"/>
              </a:gdLst>
              <a:ahLst/>
              <a:cxnLst>
                <a:cxn ang="T10">
                  <a:pos x="T0" y="T1"/>
                </a:cxn>
                <a:cxn ang="T11">
                  <a:pos x="T2" y="T3"/>
                </a:cxn>
                <a:cxn ang="T12">
                  <a:pos x="T4" y="T5"/>
                </a:cxn>
                <a:cxn ang="T13">
                  <a:pos x="T6" y="T7"/>
                </a:cxn>
                <a:cxn ang="T14">
                  <a:pos x="T8" y="T9"/>
                </a:cxn>
              </a:cxnLst>
              <a:rect l="T15" t="T16" r="T17" b="T18"/>
              <a:pathLst>
                <a:path w="140" h="941">
                  <a:moveTo>
                    <a:pt x="14" y="0"/>
                  </a:moveTo>
                  <a:lnTo>
                    <a:pt x="0" y="2"/>
                  </a:lnTo>
                  <a:lnTo>
                    <a:pt x="126" y="941"/>
                  </a:lnTo>
                  <a:lnTo>
                    <a:pt x="140" y="940"/>
                  </a:lnTo>
                  <a:lnTo>
                    <a:pt x="14" y="0"/>
                  </a:lnTo>
                  <a:close/>
                </a:path>
              </a:pathLst>
            </a:custGeom>
            <a:solidFill>
              <a:srgbClr val="000000"/>
            </a:solidFill>
            <a:ln w="9525">
              <a:noFill/>
              <a:round/>
              <a:headEnd/>
              <a:tailEnd/>
            </a:ln>
          </p:spPr>
          <p:txBody>
            <a:bodyPr/>
            <a:lstStyle/>
            <a:p>
              <a:endParaRPr lang="en-IN"/>
            </a:p>
          </p:txBody>
        </p:sp>
        <p:sp>
          <p:nvSpPr>
            <p:cNvPr id="31863" name="Freeform 160"/>
            <p:cNvSpPr>
              <a:spLocks/>
            </p:cNvSpPr>
            <p:nvPr/>
          </p:nvSpPr>
          <p:spPr bwMode="auto">
            <a:xfrm>
              <a:off x="1725" y="1747"/>
              <a:ext cx="154" cy="73"/>
            </a:xfrm>
            <a:custGeom>
              <a:avLst/>
              <a:gdLst>
                <a:gd name="T0" fmla="*/ 0 w 260"/>
                <a:gd name="T1" fmla="*/ 188 h 200"/>
                <a:gd name="T2" fmla="*/ 9 w 260"/>
                <a:gd name="T3" fmla="*/ 200 h 200"/>
                <a:gd name="T4" fmla="*/ 260 w 260"/>
                <a:gd name="T5" fmla="*/ 12 h 200"/>
                <a:gd name="T6" fmla="*/ 251 w 260"/>
                <a:gd name="T7" fmla="*/ 0 h 200"/>
                <a:gd name="T8" fmla="*/ 0 w 260"/>
                <a:gd name="T9" fmla="*/ 188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0" y="188"/>
                  </a:moveTo>
                  <a:lnTo>
                    <a:pt x="9" y="200"/>
                  </a:lnTo>
                  <a:lnTo>
                    <a:pt x="260" y="12"/>
                  </a:lnTo>
                  <a:lnTo>
                    <a:pt x="251" y="0"/>
                  </a:lnTo>
                  <a:lnTo>
                    <a:pt x="0" y="188"/>
                  </a:lnTo>
                  <a:close/>
                </a:path>
              </a:pathLst>
            </a:custGeom>
            <a:solidFill>
              <a:srgbClr val="000000"/>
            </a:solidFill>
            <a:ln w="6350" cmpd="sng">
              <a:solidFill>
                <a:srgbClr val="000000"/>
              </a:solidFill>
              <a:round/>
              <a:headEnd/>
              <a:tailEnd/>
            </a:ln>
          </p:spPr>
          <p:txBody>
            <a:bodyPr/>
            <a:lstStyle/>
            <a:p>
              <a:endParaRPr lang="en-IN"/>
            </a:p>
          </p:txBody>
        </p:sp>
        <p:sp>
          <p:nvSpPr>
            <p:cNvPr id="31864" name="Freeform 161"/>
            <p:cNvSpPr>
              <a:spLocks/>
            </p:cNvSpPr>
            <p:nvPr/>
          </p:nvSpPr>
          <p:spPr bwMode="auto">
            <a:xfrm>
              <a:off x="1767" y="1684"/>
              <a:ext cx="117" cy="73"/>
            </a:xfrm>
            <a:custGeom>
              <a:avLst/>
              <a:gdLst>
                <a:gd name="T0" fmla="*/ 188 w 197"/>
                <a:gd name="T1" fmla="*/ 200 h 200"/>
                <a:gd name="T2" fmla="*/ 197 w 197"/>
                <a:gd name="T3" fmla="*/ 188 h 200"/>
                <a:gd name="T4" fmla="*/ 10 w 197"/>
                <a:gd name="T5" fmla="*/ 0 h 200"/>
                <a:gd name="T6" fmla="*/ 0 w 197"/>
                <a:gd name="T7" fmla="*/ 13 h 200"/>
                <a:gd name="T8" fmla="*/ 188 w 197"/>
                <a:gd name="T9" fmla="*/ 200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188" y="200"/>
                  </a:moveTo>
                  <a:lnTo>
                    <a:pt x="197" y="188"/>
                  </a:lnTo>
                  <a:lnTo>
                    <a:pt x="10" y="0"/>
                  </a:lnTo>
                  <a:lnTo>
                    <a:pt x="0" y="13"/>
                  </a:lnTo>
                  <a:lnTo>
                    <a:pt x="188" y="200"/>
                  </a:lnTo>
                  <a:close/>
                </a:path>
              </a:pathLst>
            </a:custGeom>
            <a:solidFill>
              <a:srgbClr val="000000"/>
            </a:solidFill>
            <a:ln w="3175" cmpd="sng">
              <a:solidFill>
                <a:srgbClr val="000000"/>
              </a:solidFill>
              <a:round/>
              <a:headEnd/>
              <a:tailEnd/>
            </a:ln>
          </p:spPr>
          <p:txBody>
            <a:bodyPr/>
            <a:lstStyle/>
            <a:p>
              <a:endParaRPr lang="en-IN"/>
            </a:p>
          </p:txBody>
        </p:sp>
        <p:sp>
          <p:nvSpPr>
            <p:cNvPr id="31865" name="Freeform 162"/>
            <p:cNvSpPr>
              <a:spLocks/>
            </p:cNvSpPr>
            <p:nvPr/>
          </p:nvSpPr>
          <p:spPr bwMode="auto">
            <a:xfrm>
              <a:off x="1773" y="1616"/>
              <a:ext cx="80" cy="73"/>
            </a:xfrm>
            <a:custGeom>
              <a:avLst/>
              <a:gdLst>
                <a:gd name="T0" fmla="*/ 0 w 135"/>
                <a:gd name="T1" fmla="*/ 187 h 200"/>
                <a:gd name="T2" fmla="*/ 11 w 135"/>
                <a:gd name="T3" fmla="*/ 200 h 200"/>
                <a:gd name="T4" fmla="*/ 135 w 135"/>
                <a:gd name="T5" fmla="*/ 11 h 200"/>
                <a:gd name="T6" fmla="*/ 125 w 135"/>
                <a:gd name="T7" fmla="*/ 0 h 200"/>
                <a:gd name="T8" fmla="*/ 0 w 135"/>
                <a:gd name="T9" fmla="*/ 187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0" y="187"/>
                  </a:moveTo>
                  <a:lnTo>
                    <a:pt x="11" y="200"/>
                  </a:lnTo>
                  <a:lnTo>
                    <a:pt x="135" y="11"/>
                  </a:lnTo>
                  <a:lnTo>
                    <a:pt x="125" y="0"/>
                  </a:lnTo>
                  <a:lnTo>
                    <a:pt x="0" y="187"/>
                  </a:lnTo>
                  <a:close/>
                </a:path>
              </a:pathLst>
            </a:custGeom>
            <a:solidFill>
              <a:srgbClr val="000000"/>
            </a:solidFill>
            <a:ln w="3175" cmpd="sng">
              <a:solidFill>
                <a:srgbClr val="000000"/>
              </a:solidFill>
              <a:round/>
              <a:headEnd/>
              <a:tailEnd/>
            </a:ln>
          </p:spPr>
          <p:txBody>
            <a:bodyPr/>
            <a:lstStyle/>
            <a:p>
              <a:endParaRPr lang="en-IN"/>
            </a:p>
          </p:txBody>
        </p:sp>
        <p:sp>
          <p:nvSpPr>
            <p:cNvPr id="31866" name="Freeform 163"/>
            <p:cNvSpPr>
              <a:spLocks/>
            </p:cNvSpPr>
            <p:nvPr/>
          </p:nvSpPr>
          <p:spPr bwMode="auto">
            <a:xfrm>
              <a:off x="1749" y="1754"/>
              <a:ext cx="155" cy="73"/>
            </a:xfrm>
            <a:custGeom>
              <a:avLst/>
              <a:gdLst>
                <a:gd name="T0" fmla="*/ 251 w 260"/>
                <a:gd name="T1" fmla="*/ 200 h 200"/>
                <a:gd name="T2" fmla="*/ 260 w 260"/>
                <a:gd name="T3" fmla="*/ 188 h 200"/>
                <a:gd name="T4" fmla="*/ 9 w 260"/>
                <a:gd name="T5" fmla="*/ 0 h 200"/>
                <a:gd name="T6" fmla="*/ 0 w 260"/>
                <a:gd name="T7" fmla="*/ 12 h 200"/>
                <a:gd name="T8" fmla="*/ 251 w 260"/>
                <a:gd name="T9" fmla="*/ 200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251" y="200"/>
                  </a:moveTo>
                  <a:lnTo>
                    <a:pt x="260" y="188"/>
                  </a:lnTo>
                  <a:lnTo>
                    <a:pt x="9" y="0"/>
                  </a:lnTo>
                  <a:lnTo>
                    <a:pt x="0" y="12"/>
                  </a:lnTo>
                  <a:lnTo>
                    <a:pt x="251" y="200"/>
                  </a:lnTo>
                  <a:close/>
                </a:path>
              </a:pathLst>
            </a:custGeom>
            <a:solidFill>
              <a:srgbClr val="000000"/>
            </a:solidFill>
            <a:ln w="6350" cmpd="sng">
              <a:solidFill>
                <a:srgbClr val="000000"/>
              </a:solidFill>
              <a:round/>
              <a:headEnd/>
              <a:tailEnd/>
            </a:ln>
          </p:spPr>
          <p:txBody>
            <a:bodyPr/>
            <a:lstStyle/>
            <a:p>
              <a:endParaRPr lang="en-IN"/>
            </a:p>
          </p:txBody>
        </p:sp>
        <p:sp>
          <p:nvSpPr>
            <p:cNvPr id="31867" name="Freeform 164"/>
            <p:cNvSpPr>
              <a:spLocks/>
            </p:cNvSpPr>
            <p:nvPr/>
          </p:nvSpPr>
          <p:spPr bwMode="auto">
            <a:xfrm>
              <a:off x="1747" y="1686"/>
              <a:ext cx="116" cy="73"/>
            </a:xfrm>
            <a:custGeom>
              <a:avLst/>
              <a:gdLst>
                <a:gd name="T0" fmla="*/ 0 w 197"/>
                <a:gd name="T1" fmla="*/ 188 h 200"/>
                <a:gd name="T2" fmla="*/ 9 w 197"/>
                <a:gd name="T3" fmla="*/ 200 h 200"/>
                <a:gd name="T4" fmla="*/ 197 w 197"/>
                <a:gd name="T5" fmla="*/ 13 h 200"/>
                <a:gd name="T6" fmla="*/ 187 w 197"/>
                <a:gd name="T7" fmla="*/ 0 h 200"/>
                <a:gd name="T8" fmla="*/ 0 w 197"/>
                <a:gd name="T9" fmla="*/ 188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0" y="188"/>
                  </a:moveTo>
                  <a:lnTo>
                    <a:pt x="9" y="200"/>
                  </a:lnTo>
                  <a:lnTo>
                    <a:pt x="197" y="13"/>
                  </a:lnTo>
                  <a:lnTo>
                    <a:pt x="187" y="0"/>
                  </a:lnTo>
                  <a:lnTo>
                    <a:pt x="0" y="188"/>
                  </a:lnTo>
                  <a:close/>
                </a:path>
              </a:pathLst>
            </a:custGeom>
            <a:solidFill>
              <a:srgbClr val="000000"/>
            </a:solidFill>
            <a:ln w="3175" cmpd="sng">
              <a:solidFill>
                <a:srgbClr val="000000"/>
              </a:solidFill>
              <a:round/>
              <a:headEnd/>
              <a:tailEnd/>
            </a:ln>
          </p:spPr>
          <p:txBody>
            <a:bodyPr/>
            <a:lstStyle/>
            <a:p>
              <a:endParaRPr lang="en-IN"/>
            </a:p>
          </p:txBody>
        </p:sp>
        <p:sp>
          <p:nvSpPr>
            <p:cNvPr id="31868" name="Freeform 165"/>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69" name="Rectangle 166"/>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70" name="Rectangle 167"/>
            <p:cNvSpPr>
              <a:spLocks noChangeArrowheads="1"/>
            </p:cNvSpPr>
            <p:nvPr/>
          </p:nvSpPr>
          <p:spPr bwMode="auto">
            <a:xfrm>
              <a:off x="1771" y="1413"/>
              <a:ext cx="9" cy="46"/>
            </a:xfrm>
            <a:prstGeom prst="rect">
              <a:avLst/>
            </a:prstGeom>
            <a:solidFill>
              <a:srgbClr val="000000"/>
            </a:solidFill>
            <a:ln w="9525">
              <a:noFill/>
              <a:miter lim="800000"/>
              <a:headEnd/>
              <a:tailEnd/>
            </a:ln>
          </p:spPr>
          <p:txBody>
            <a:bodyPr/>
            <a:lstStyle/>
            <a:p>
              <a:endParaRPr lang="en-IN"/>
            </a:p>
          </p:txBody>
        </p:sp>
        <p:sp>
          <p:nvSpPr>
            <p:cNvPr id="31871" name="Rectangle 168"/>
            <p:cNvSpPr>
              <a:spLocks noChangeArrowheads="1"/>
            </p:cNvSpPr>
            <p:nvPr/>
          </p:nvSpPr>
          <p:spPr bwMode="auto">
            <a:xfrm>
              <a:off x="1846" y="1413"/>
              <a:ext cx="9" cy="46"/>
            </a:xfrm>
            <a:prstGeom prst="rect">
              <a:avLst/>
            </a:prstGeom>
            <a:solidFill>
              <a:srgbClr val="000000"/>
            </a:solidFill>
            <a:ln w="9525">
              <a:noFill/>
              <a:miter lim="800000"/>
              <a:headEnd/>
              <a:tailEnd/>
            </a:ln>
          </p:spPr>
          <p:txBody>
            <a:bodyPr/>
            <a:lstStyle/>
            <a:p>
              <a:endParaRPr lang="en-IN"/>
            </a:p>
          </p:txBody>
        </p:sp>
        <p:sp>
          <p:nvSpPr>
            <p:cNvPr id="31872" name="Rectangle 169"/>
            <p:cNvSpPr>
              <a:spLocks noChangeArrowheads="1"/>
            </p:cNvSpPr>
            <p:nvPr/>
          </p:nvSpPr>
          <p:spPr bwMode="auto">
            <a:xfrm>
              <a:off x="1775" y="1433"/>
              <a:ext cx="75" cy="5"/>
            </a:xfrm>
            <a:prstGeom prst="rect">
              <a:avLst/>
            </a:prstGeom>
            <a:solidFill>
              <a:srgbClr val="000000"/>
            </a:solidFill>
            <a:ln w="9525">
              <a:noFill/>
              <a:miter lim="800000"/>
              <a:headEnd/>
              <a:tailEnd/>
            </a:ln>
          </p:spPr>
          <p:txBody>
            <a:bodyPr/>
            <a:lstStyle/>
            <a:p>
              <a:endParaRPr lang="en-IN"/>
            </a:p>
          </p:txBody>
        </p:sp>
        <p:sp>
          <p:nvSpPr>
            <p:cNvPr id="31873" name="Freeform 170"/>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74" name="Rectangle 171"/>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75" name="Freeform 172"/>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76" name="Rectangle 173"/>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77" name="Freeform 174"/>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78" name="Rectangle 175"/>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79" name="Freeform 176"/>
            <p:cNvSpPr>
              <a:spLocks/>
            </p:cNvSpPr>
            <p:nvPr/>
          </p:nvSpPr>
          <p:spPr bwMode="auto">
            <a:xfrm>
              <a:off x="1777" y="1618"/>
              <a:ext cx="79"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3175" cmpd="sng">
              <a:solidFill>
                <a:srgbClr val="000000"/>
              </a:solidFill>
              <a:round/>
              <a:headEnd/>
              <a:tailEnd/>
            </a:ln>
          </p:spPr>
          <p:txBody>
            <a:bodyPr/>
            <a:lstStyle/>
            <a:p>
              <a:endParaRPr lang="en-IN"/>
            </a:p>
          </p:txBody>
        </p:sp>
        <p:sp>
          <p:nvSpPr>
            <p:cNvPr id="31880" name="Rectangle 177"/>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81" name="Rectangle 178"/>
            <p:cNvSpPr>
              <a:spLocks noChangeArrowheads="1"/>
            </p:cNvSpPr>
            <p:nvPr/>
          </p:nvSpPr>
          <p:spPr bwMode="auto">
            <a:xfrm>
              <a:off x="1808" y="1415"/>
              <a:ext cx="9" cy="69"/>
            </a:xfrm>
            <a:prstGeom prst="rect">
              <a:avLst/>
            </a:prstGeom>
            <a:solidFill>
              <a:srgbClr val="000000"/>
            </a:solidFill>
            <a:ln w="9525">
              <a:noFill/>
              <a:miter lim="800000"/>
              <a:headEnd/>
              <a:tailEnd/>
            </a:ln>
          </p:spPr>
          <p:txBody>
            <a:bodyPr/>
            <a:lstStyle/>
            <a:p>
              <a:endParaRPr lang="en-IN"/>
            </a:p>
          </p:txBody>
        </p:sp>
      </p:grpSp>
      <p:sp>
        <p:nvSpPr>
          <p:cNvPr id="31797" name="Text Box 179"/>
          <p:cNvSpPr txBox="1">
            <a:spLocks noChangeArrowheads="1"/>
          </p:cNvSpPr>
          <p:nvPr/>
        </p:nvSpPr>
        <p:spPr bwMode="auto">
          <a:xfrm>
            <a:off x="6013450" y="5489575"/>
            <a:ext cx="463550" cy="366713"/>
          </a:xfrm>
          <a:prstGeom prst="rect">
            <a:avLst/>
          </a:prstGeom>
          <a:noFill/>
          <a:ln w="7938">
            <a:noFill/>
            <a:miter lim="800000"/>
            <a:headEnd/>
            <a:tailEnd/>
          </a:ln>
        </p:spPr>
        <p:txBody>
          <a:bodyPr>
            <a:spAutoFit/>
          </a:bodyPr>
          <a:lstStyle/>
          <a:p>
            <a:pPr algn="ctr">
              <a:spcBef>
                <a:spcPct val="50000"/>
              </a:spcBef>
            </a:pPr>
            <a:r>
              <a:rPr lang="en-US" sz="1800">
                <a:solidFill>
                  <a:schemeClr val="folHlink"/>
                </a:solidFill>
                <a:latin typeface="Times New Roman" pitchFamily="18" charset="0"/>
              </a:rPr>
              <a:t>BS</a:t>
            </a:r>
          </a:p>
        </p:txBody>
      </p:sp>
      <p:sp>
        <p:nvSpPr>
          <p:cNvPr id="31798" name="Line 180"/>
          <p:cNvSpPr>
            <a:spLocks noChangeShapeType="1"/>
          </p:cNvSpPr>
          <p:nvPr/>
        </p:nvSpPr>
        <p:spPr bwMode="auto">
          <a:xfrm>
            <a:off x="5943600" y="4443413"/>
            <a:ext cx="347663" cy="1096962"/>
          </a:xfrm>
          <a:prstGeom prst="line">
            <a:avLst/>
          </a:prstGeom>
          <a:noFill/>
          <a:ln w="7938">
            <a:solidFill>
              <a:srgbClr val="000000"/>
            </a:solidFill>
            <a:round/>
            <a:headEnd/>
            <a:tailEnd/>
          </a:ln>
        </p:spPr>
        <p:txBody>
          <a:bodyPr/>
          <a:lstStyle/>
          <a:p>
            <a:endParaRPr lang="en-IN"/>
          </a:p>
        </p:txBody>
      </p:sp>
      <p:pic>
        <p:nvPicPr>
          <p:cNvPr id="31799" name="Picture 181"/>
          <p:cNvPicPr>
            <a:picLocks noChangeAspect="1" noChangeArrowheads="1"/>
          </p:cNvPicPr>
          <p:nvPr/>
        </p:nvPicPr>
        <p:blipFill>
          <a:blip r:embed="rId3" cstate="print"/>
          <a:srcRect/>
          <a:stretch>
            <a:fillRect/>
          </a:stretch>
        </p:blipFill>
        <p:spPr bwMode="auto">
          <a:xfrm>
            <a:off x="6496050" y="5030788"/>
            <a:ext cx="187325" cy="498475"/>
          </a:xfrm>
          <a:prstGeom prst="rect">
            <a:avLst/>
          </a:prstGeom>
          <a:noFill/>
          <a:ln w="9525">
            <a:noFill/>
            <a:miter lim="800000"/>
            <a:headEnd/>
            <a:tailEnd/>
          </a:ln>
        </p:spPr>
      </p:pic>
      <p:sp>
        <p:nvSpPr>
          <p:cNvPr id="31800" name="Rectangle 182"/>
          <p:cNvSpPr>
            <a:spLocks noChangeArrowheads="1"/>
          </p:cNvSpPr>
          <p:nvPr/>
        </p:nvSpPr>
        <p:spPr bwMode="auto">
          <a:xfrm>
            <a:off x="6451600" y="5464175"/>
            <a:ext cx="330200" cy="274638"/>
          </a:xfrm>
          <a:prstGeom prst="rect">
            <a:avLst/>
          </a:prstGeom>
          <a:noFill/>
          <a:ln w="9525">
            <a:noFill/>
            <a:miter lim="800000"/>
            <a:headEnd/>
            <a:tailEnd/>
          </a:ln>
        </p:spPr>
        <p:txBody>
          <a:bodyPr wrap="none" lIns="0" tIns="0" rIns="0" bIns="0">
            <a:spAutoFit/>
          </a:bodyPr>
          <a:lstStyle/>
          <a:p>
            <a:pPr algn="ctr"/>
            <a:r>
              <a:rPr lang="en-US" sz="1800">
                <a:solidFill>
                  <a:schemeClr val="folHlink"/>
                </a:solidFill>
                <a:latin typeface="Times New Roman" pitchFamily="18" charset="0"/>
              </a:rPr>
              <a:t>MS</a:t>
            </a:r>
          </a:p>
        </p:txBody>
      </p:sp>
      <p:sp>
        <p:nvSpPr>
          <p:cNvPr id="31801" name="Text Box 183"/>
          <p:cNvSpPr txBox="1">
            <a:spLocks noChangeArrowheads="1"/>
          </p:cNvSpPr>
          <p:nvPr/>
        </p:nvSpPr>
        <p:spPr bwMode="auto">
          <a:xfrm>
            <a:off x="7620000" y="4038600"/>
            <a:ext cx="849313" cy="404813"/>
          </a:xfrm>
          <a:prstGeom prst="rect">
            <a:avLst/>
          </a:prstGeom>
          <a:noFill/>
          <a:ln w="7938">
            <a:solidFill>
              <a:schemeClr val="tx1"/>
            </a:solidFill>
            <a:miter lim="800000"/>
            <a:headEnd/>
            <a:tailEnd/>
          </a:ln>
        </p:spPr>
        <p:txBody>
          <a:bodyPr>
            <a:spAutoFit/>
          </a:bodyPr>
          <a:lstStyle/>
          <a:p>
            <a:pPr algn="ctr">
              <a:spcBef>
                <a:spcPct val="50000"/>
              </a:spcBef>
            </a:pPr>
            <a:r>
              <a:rPr lang="en-US" sz="2000">
                <a:solidFill>
                  <a:schemeClr val="folHlink"/>
                </a:solidFill>
                <a:latin typeface="Times New Roman" pitchFamily="18" charset="0"/>
              </a:rPr>
              <a:t>BSC</a:t>
            </a:r>
          </a:p>
        </p:txBody>
      </p:sp>
      <p:sp>
        <p:nvSpPr>
          <p:cNvPr id="31802" name="Oval 184"/>
          <p:cNvSpPr>
            <a:spLocks noChangeArrowheads="1"/>
          </p:cNvSpPr>
          <p:nvPr/>
        </p:nvSpPr>
        <p:spPr bwMode="auto">
          <a:xfrm>
            <a:off x="6934200" y="5357813"/>
            <a:ext cx="984250" cy="457200"/>
          </a:xfrm>
          <a:prstGeom prst="ellipse">
            <a:avLst/>
          </a:prstGeom>
          <a:noFill/>
          <a:ln w="7938">
            <a:solidFill>
              <a:srgbClr val="000000"/>
            </a:solidFill>
            <a:round/>
            <a:headEnd/>
            <a:tailEnd/>
          </a:ln>
        </p:spPr>
        <p:txBody>
          <a:bodyPr wrap="none" anchor="ctr"/>
          <a:lstStyle/>
          <a:p>
            <a:endParaRPr lang="en-IN"/>
          </a:p>
        </p:txBody>
      </p:sp>
      <p:grpSp>
        <p:nvGrpSpPr>
          <p:cNvPr id="8" name="Group 185"/>
          <p:cNvGrpSpPr>
            <a:grpSpLocks/>
          </p:cNvGrpSpPr>
          <p:nvPr/>
        </p:nvGrpSpPr>
        <p:grpSpPr bwMode="auto">
          <a:xfrm>
            <a:off x="7286625" y="4978400"/>
            <a:ext cx="195263" cy="565150"/>
            <a:chOff x="1723" y="1413"/>
            <a:chExt cx="181" cy="414"/>
          </a:xfrm>
        </p:grpSpPr>
        <p:sp>
          <p:nvSpPr>
            <p:cNvPr id="31840" name="Freeform 186"/>
            <p:cNvSpPr>
              <a:spLocks/>
            </p:cNvSpPr>
            <p:nvPr/>
          </p:nvSpPr>
          <p:spPr bwMode="auto">
            <a:xfrm>
              <a:off x="1723" y="1481"/>
              <a:ext cx="94" cy="342"/>
            </a:xfrm>
            <a:custGeom>
              <a:avLst/>
              <a:gdLst>
                <a:gd name="T0" fmla="*/ 139 w 139"/>
                <a:gd name="T1" fmla="*/ 2 h 941"/>
                <a:gd name="T2" fmla="*/ 124 w 139"/>
                <a:gd name="T3" fmla="*/ 0 h 941"/>
                <a:gd name="T4" fmla="*/ 0 w 139"/>
                <a:gd name="T5" fmla="*/ 940 h 941"/>
                <a:gd name="T6" fmla="*/ 14 w 139"/>
                <a:gd name="T7" fmla="*/ 941 h 941"/>
                <a:gd name="T8" fmla="*/ 139 w 139"/>
                <a:gd name="T9" fmla="*/ 2 h 941"/>
                <a:gd name="T10" fmla="*/ 0 60000 65536"/>
                <a:gd name="T11" fmla="*/ 0 60000 65536"/>
                <a:gd name="T12" fmla="*/ 0 60000 65536"/>
                <a:gd name="T13" fmla="*/ 0 60000 65536"/>
                <a:gd name="T14" fmla="*/ 0 60000 65536"/>
                <a:gd name="T15" fmla="*/ 0 w 139"/>
                <a:gd name="T16" fmla="*/ 0 h 941"/>
                <a:gd name="T17" fmla="*/ 139 w 139"/>
                <a:gd name="T18" fmla="*/ 941 h 941"/>
              </a:gdLst>
              <a:ahLst/>
              <a:cxnLst>
                <a:cxn ang="T10">
                  <a:pos x="T0" y="T1"/>
                </a:cxn>
                <a:cxn ang="T11">
                  <a:pos x="T2" y="T3"/>
                </a:cxn>
                <a:cxn ang="T12">
                  <a:pos x="T4" y="T5"/>
                </a:cxn>
                <a:cxn ang="T13">
                  <a:pos x="T6" y="T7"/>
                </a:cxn>
                <a:cxn ang="T14">
                  <a:pos x="T8" y="T9"/>
                </a:cxn>
              </a:cxnLst>
              <a:rect l="T15" t="T16" r="T17" b="T18"/>
              <a:pathLst>
                <a:path w="139" h="941">
                  <a:moveTo>
                    <a:pt x="139" y="2"/>
                  </a:moveTo>
                  <a:lnTo>
                    <a:pt x="124" y="0"/>
                  </a:lnTo>
                  <a:lnTo>
                    <a:pt x="0" y="940"/>
                  </a:lnTo>
                  <a:lnTo>
                    <a:pt x="14" y="941"/>
                  </a:lnTo>
                  <a:lnTo>
                    <a:pt x="139" y="2"/>
                  </a:lnTo>
                  <a:close/>
                </a:path>
              </a:pathLst>
            </a:custGeom>
            <a:solidFill>
              <a:srgbClr val="000000"/>
            </a:solidFill>
            <a:ln w="9525">
              <a:noFill/>
              <a:round/>
              <a:headEnd/>
              <a:tailEnd/>
            </a:ln>
          </p:spPr>
          <p:txBody>
            <a:bodyPr/>
            <a:lstStyle/>
            <a:p>
              <a:endParaRPr lang="en-IN"/>
            </a:p>
          </p:txBody>
        </p:sp>
        <p:sp>
          <p:nvSpPr>
            <p:cNvPr id="31841" name="Freeform 187"/>
            <p:cNvSpPr>
              <a:spLocks/>
            </p:cNvSpPr>
            <p:nvPr/>
          </p:nvSpPr>
          <p:spPr bwMode="auto">
            <a:xfrm>
              <a:off x="1812" y="1481"/>
              <a:ext cx="90" cy="342"/>
            </a:xfrm>
            <a:custGeom>
              <a:avLst/>
              <a:gdLst>
                <a:gd name="T0" fmla="*/ 14 w 140"/>
                <a:gd name="T1" fmla="*/ 0 h 941"/>
                <a:gd name="T2" fmla="*/ 0 w 140"/>
                <a:gd name="T3" fmla="*/ 2 h 941"/>
                <a:gd name="T4" fmla="*/ 126 w 140"/>
                <a:gd name="T5" fmla="*/ 941 h 941"/>
                <a:gd name="T6" fmla="*/ 140 w 140"/>
                <a:gd name="T7" fmla="*/ 940 h 941"/>
                <a:gd name="T8" fmla="*/ 14 w 140"/>
                <a:gd name="T9" fmla="*/ 0 h 941"/>
                <a:gd name="T10" fmla="*/ 0 60000 65536"/>
                <a:gd name="T11" fmla="*/ 0 60000 65536"/>
                <a:gd name="T12" fmla="*/ 0 60000 65536"/>
                <a:gd name="T13" fmla="*/ 0 60000 65536"/>
                <a:gd name="T14" fmla="*/ 0 60000 65536"/>
                <a:gd name="T15" fmla="*/ 0 w 140"/>
                <a:gd name="T16" fmla="*/ 0 h 941"/>
                <a:gd name="T17" fmla="*/ 140 w 140"/>
                <a:gd name="T18" fmla="*/ 941 h 941"/>
              </a:gdLst>
              <a:ahLst/>
              <a:cxnLst>
                <a:cxn ang="T10">
                  <a:pos x="T0" y="T1"/>
                </a:cxn>
                <a:cxn ang="T11">
                  <a:pos x="T2" y="T3"/>
                </a:cxn>
                <a:cxn ang="T12">
                  <a:pos x="T4" y="T5"/>
                </a:cxn>
                <a:cxn ang="T13">
                  <a:pos x="T6" y="T7"/>
                </a:cxn>
                <a:cxn ang="T14">
                  <a:pos x="T8" y="T9"/>
                </a:cxn>
              </a:cxnLst>
              <a:rect l="T15" t="T16" r="T17" b="T18"/>
              <a:pathLst>
                <a:path w="140" h="941">
                  <a:moveTo>
                    <a:pt x="14" y="0"/>
                  </a:moveTo>
                  <a:lnTo>
                    <a:pt x="0" y="2"/>
                  </a:lnTo>
                  <a:lnTo>
                    <a:pt x="126" y="941"/>
                  </a:lnTo>
                  <a:lnTo>
                    <a:pt x="140" y="940"/>
                  </a:lnTo>
                  <a:lnTo>
                    <a:pt x="14" y="0"/>
                  </a:lnTo>
                  <a:close/>
                </a:path>
              </a:pathLst>
            </a:custGeom>
            <a:solidFill>
              <a:srgbClr val="000000"/>
            </a:solidFill>
            <a:ln w="9525">
              <a:noFill/>
              <a:round/>
              <a:headEnd/>
              <a:tailEnd/>
            </a:ln>
          </p:spPr>
          <p:txBody>
            <a:bodyPr/>
            <a:lstStyle/>
            <a:p>
              <a:endParaRPr lang="en-IN"/>
            </a:p>
          </p:txBody>
        </p:sp>
        <p:sp>
          <p:nvSpPr>
            <p:cNvPr id="31842" name="Freeform 188"/>
            <p:cNvSpPr>
              <a:spLocks/>
            </p:cNvSpPr>
            <p:nvPr/>
          </p:nvSpPr>
          <p:spPr bwMode="auto">
            <a:xfrm>
              <a:off x="1725" y="1747"/>
              <a:ext cx="154" cy="73"/>
            </a:xfrm>
            <a:custGeom>
              <a:avLst/>
              <a:gdLst>
                <a:gd name="T0" fmla="*/ 0 w 260"/>
                <a:gd name="T1" fmla="*/ 188 h 200"/>
                <a:gd name="T2" fmla="*/ 9 w 260"/>
                <a:gd name="T3" fmla="*/ 200 h 200"/>
                <a:gd name="T4" fmla="*/ 260 w 260"/>
                <a:gd name="T5" fmla="*/ 12 h 200"/>
                <a:gd name="T6" fmla="*/ 251 w 260"/>
                <a:gd name="T7" fmla="*/ 0 h 200"/>
                <a:gd name="T8" fmla="*/ 0 w 260"/>
                <a:gd name="T9" fmla="*/ 188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0" y="188"/>
                  </a:moveTo>
                  <a:lnTo>
                    <a:pt x="9" y="200"/>
                  </a:lnTo>
                  <a:lnTo>
                    <a:pt x="260" y="12"/>
                  </a:lnTo>
                  <a:lnTo>
                    <a:pt x="251" y="0"/>
                  </a:lnTo>
                  <a:lnTo>
                    <a:pt x="0" y="188"/>
                  </a:lnTo>
                  <a:close/>
                </a:path>
              </a:pathLst>
            </a:custGeom>
            <a:solidFill>
              <a:srgbClr val="000000"/>
            </a:solidFill>
            <a:ln w="6350" cmpd="sng">
              <a:solidFill>
                <a:srgbClr val="000000"/>
              </a:solidFill>
              <a:round/>
              <a:headEnd/>
              <a:tailEnd/>
            </a:ln>
          </p:spPr>
          <p:txBody>
            <a:bodyPr/>
            <a:lstStyle/>
            <a:p>
              <a:endParaRPr lang="en-IN"/>
            </a:p>
          </p:txBody>
        </p:sp>
        <p:sp>
          <p:nvSpPr>
            <p:cNvPr id="31843" name="Freeform 189"/>
            <p:cNvSpPr>
              <a:spLocks/>
            </p:cNvSpPr>
            <p:nvPr/>
          </p:nvSpPr>
          <p:spPr bwMode="auto">
            <a:xfrm>
              <a:off x="1767" y="1684"/>
              <a:ext cx="117" cy="73"/>
            </a:xfrm>
            <a:custGeom>
              <a:avLst/>
              <a:gdLst>
                <a:gd name="T0" fmla="*/ 188 w 197"/>
                <a:gd name="T1" fmla="*/ 200 h 200"/>
                <a:gd name="T2" fmla="*/ 197 w 197"/>
                <a:gd name="T3" fmla="*/ 188 h 200"/>
                <a:gd name="T4" fmla="*/ 10 w 197"/>
                <a:gd name="T5" fmla="*/ 0 h 200"/>
                <a:gd name="T6" fmla="*/ 0 w 197"/>
                <a:gd name="T7" fmla="*/ 13 h 200"/>
                <a:gd name="T8" fmla="*/ 188 w 197"/>
                <a:gd name="T9" fmla="*/ 200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188" y="200"/>
                  </a:moveTo>
                  <a:lnTo>
                    <a:pt x="197" y="188"/>
                  </a:lnTo>
                  <a:lnTo>
                    <a:pt x="10" y="0"/>
                  </a:lnTo>
                  <a:lnTo>
                    <a:pt x="0" y="13"/>
                  </a:lnTo>
                  <a:lnTo>
                    <a:pt x="188" y="200"/>
                  </a:lnTo>
                  <a:close/>
                </a:path>
              </a:pathLst>
            </a:custGeom>
            <a:solidFill>
              <a:srgbClr val="000000"/>
            </a:solidFill>
            <a:ln w="3175" cmpd="sng">
              <a:solidFill>
                <a:srgbClr val="000000"/>
              </a:solidFill>
              <a:round/>
              <a:headEnd/>
              <a:tailEnd/>
            </a:ln>
          </p:spPr>
          <p:txBody>
            <a:bodyPr/>
            <a:lstStyle/>
            <a:p>
              <a:endParaRPr lang="en-IN"/>
            </a:p>
          </p:txBody>
        </p:sp>
        <p:sp>
          <p:nvSpPr>
            <p:cNvPr id="31844" name="Freeform 190"/>
            <p:cNvSpPr>
              <a:spLocks/>
            </p:cNvSpPr>
            <p:nvPr/>
          </p:nvSpPr>
          <p:spPr bwMode="auto">
            <a:xfrm>
              <a:off x="1773" y="1616"/>
              <a:ext cx="80" cy="73"/>
            </a:xfrm>
            <a:custGeom>
              <a:avLst/>
              <a:gdLst>
                <a:gd name="T0" fmla="*/ 0 w 135"/>
                <a:gd name="T1" fmla="*/ 187 h 200"/>
                <a:gd name="T2" fmla="*/ 11 w 135"/>
                <a:gd name="T3" fmla="*/ 200 h 200"/>
                <a:gd name="T4" fmla="*/ 135 w 135"/>
                <a:gd name="T5" fmla="*/ 11 h 200"/>
                <a:gd name="T6" fmla="*/ 125 w 135"/>
                <a:gd name="T7" fmla="*/ 0 h 200"/>
                <a:gd name="T8" fmla="*/ 0 w 135"/>
                <a:gd name="T9" fmla="*/ 187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0" y="187"/>
                  </a:moveTo>
                  <a:lnTo>
                    <a:pt x="11" y="200"/>
                  </a:lnTo>
                  <a:lnTo>
                    <a:pt x="135" y="11"/>
                  </a:lnTo>
                  <a:lnTo>
                    <a:pt x="125" y="0"/>
                  </a:lnTo>
                  <a:lnTo>
                    <a:pt x="0" y="187"/>
                  </a:lnTo>
                  <a:close/>
                </a:path>
              </a:pathLst>
            </a:custGeom>
            <a:solidFill>
              <a:srgbClr val="000000"/>
            </a:solidFill>
            <a:ln w="3175" cmpd="sng">
              <a:solidFill>
                <a:srgbClr val="000000"/>
              </a:solidFill>
              <a:round/>
              <a:headEnd/>
              <a:tailEnd/>
            </a:ln>
          </p:spPr>
          <p:txBody>
            <a:bodyPr/>
            <a:lstStyle/>
            <a:p>
              <a:endParaRPr lang="en-IN"/>
            </a:p>
          </p:txBody>
        </p:sp>
        <p:sp>
          <p:nvSpPr>
            <p:cNvPr id="31845" name="Freeform 191"/>
            <p:cNvSpPr>
              <a:spLocks/>
            </p:cNvSpPr>
            <p:nvPr/>
          </p:nvSpPr>
          <p:spPr bwMode="auto">
            <a:xfrm>
              <a:off x="1749" y="1754"/>
              <a:ext cx="155" cy="73"/>
            </a:xfrm>
            <a:custGeom>
              <a:avLst/>
              <a:gdLst>
                <a:gd name="T0" fmla="*/ 251 w 260"/>
                <a:gd name="T1" fmla="*/ 200 h 200"/>
                <a:gd name="T2" fmla="*/ 260 w 260"/>
                <a:gd name="T3" fmla="*/ 188 h 200"/>
                <a:gd name="T4" fmla="*/ 9 w 260"/>
                <a:gd name="T5" fmla="*/ 0 h 200"/>
                <a:gd name="T6" fmla="*/ 0 w 260"/>
                <a:gd name="T7" fmla="*/ 12 h 200"/>
                <a:gd name="T8" fmla="*/ 251 w 260"/>
                <a:gd name="T9" fmla="*/ 200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251" y="200"/>
                  </a:moveTo>
                  <a:lnTo>
                    <a:pt x="260" y="188"/>
                  </a:lnTo>
                  <a:lnTo>
                    <a:pt x="9" y="0"/>
                  </a:lnTo>
                  <a:lnTo>
                    <a:pt x="0" y="12"/>
                  </a:lnTo>
                  <a:lnTo>
                    <a:pt x="251" y="200"/>
                  </a:lnTo>
                  <a:close/>
                </a:path>
              </a:pathLst>
            </a:custGeom>
            <a:solidFill>
              <a:srgbClr val="000000"/>
            </a:solidFill>
            <a:ln w="6350" cmpd="sng">
              <a:solidFill>
                <a:srgbClr val="000000"/>
              </a:solidFill>
              <a:round/>
              <a:headEnd/>
              <a:tailEnd/>
            </a:ln>
          </p:spPr>
          <p:txBody>
            <a:bodyPr/>
            <a:lstStyle/>
            <a:p>
              <a:endParaRPr lang="en-IN"/>
            </a:p>
          </p:txBody>
        </p:sp>
        <p:sp>
          <p:nvSpPr>
            <p:cNvPr id="31846" name="Freeform 192"/>
            <p:cNvSpPr>
              <a:spLocks/>
            </p:cNvSpPr>
            <p:nvPr/>
          </p:nvSpPr>
          <p:spPr bwMode="auto">
            <a:xfrm>
              <a:off x="1747" y="1686"/>
              <a:ext cx="116" cy="73"/>
            </a:xfrm>
            <a:custGeom>
              <a:avLst/>
              <a:gdLst>
                <a:gd name="T0" fmla="*/ 0 w 197"/>
                <a:gd name="T1" fmla="*/ 188 h 200"/>
                <a:gd name="T2" fmla="*/ 9 w 197"/>
                <a:gd name="T3" fmla="*/ 200 h 200"/>
                <a:gd name="T4" fmla="*/ 197 w 197"/>
                <a:gd name="T5" fmla="*/ 13 h 200"/>
                <a:gd name="T6" fmla="*/ 187 w 197"/>
                <a:gd name="T7" fmla="*/ 0 h 200"/>
                <a:gd name="T8" fmla="*/ 0 w 197"/>
                <a:gd name="T9" fmla="*/ 188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0" y="188"/>
                  </a:moveTo>
                  <a:lnTo>
                    <a:pt x="9" y="200"/>
                  </a:lnTo>
                  <a:lnTo>
                    <a:pt x="197" y="13"/>
                  </a:lnTo>
                  <a:lnTo>
                    <a:pt x="187" y="0"/>
                  </a:lnTo>
                  <a:lnTo>
                    <a:pt x="0" y="188"/>
                  </a:lnTo>
                  <a:close/>
                </a:path>
              </a:pathLst>
            </a:custGeom>
            <a:solidFill>
              <a:srgbClr val="000000"/>
            </a:solidFill>
            <a:ln w="3175" cmpd="sng">
              <a:solidFill>
                <a:srgbClr val="000000"/>
              </a:solidFill>
              <a:round/>
              <a:headEnd/>
              <a:tailEnd/>
            </a:ln>
          </p:spPr>
          <p:txBody>
            <a:bodyPr/>
            <a:lstStyle/>
            <a:p>
              <a:endParaRPr lang="en-IN"/>
            </a:p>
          </p:txBody>
        </p:sp>
        <p:sp>
          <p:nvSpPr>
            <p:cNvPr id="31847" name="Freeform 193"/>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48" name="Rectangle 194"/>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49" name="Rectangle 195"/>
            <p:cNvSpPr>
              <a:spLocks noChangeArrowheads="1"/>
            </p:cNvSpPr>
            <p:nvPr/>
          </p:nvSpPr>
          <p:spPr bwMode="auto">
            <a:xfrm>
              <a:off x="1771" y="1413"/>
              <a:ext cx="9" cy="46"/>
            </a:xfrm>
            <a:prstGeom prst="rect">
              <a:avLst/>
            </a:prstGeom>
            <a:solidFill>
              <a:srgbClr val="000000"/>
            </a:solidFill>
            <a:ln w="9525">
              <a:noFill/>
              <a:miter lim="800000"/>
              <a:headEnd/>
              <a:tailEnd/>
            </a:ln>
          </p:spPr>
          <p:txBody>
            <a:bodyPr/>
            <a:lstStyle/>
            <a:p>
              <a:endParaRPr lang="en-IN"/>
            </a:p>
          </p:txBody>
        </p:sp>
        <p:sp>
          <p:nvSpPr>
            <p:cNvPr id="31850" name="Rectangle 196"/>
            <p:cNvSpPr>
              <a:spLocks noChangeArrowheads="1"/>
            </p:cNvSpPr>
            <p:nvPr/>
          </p:nvSpPr>
          <p:spPr bwMode="auto">
            <a:xfrm>
              <a:off x="1846" y="1413"/>
              <a:ext cx="9" cy="46"/>
            </a:xfrm>
            <a:prstGeom prst="rect">
              <a:avLst/>
            </a:prstGeom>
            <a:solidFill>
              <a:srgbClr val="000000"/>
            </a:solidFill>
            <a:ln w="9525">
              <a:noFill/>
              <a:miter lim="800000"/>
              <a:headEnd/>
              <a:tailEnd/>
            </a:ln>
          </p:spPr>
          <p:txBody>
            <a:bodyPr/>
            <a:lstStyle/>
            <a:p>
              <a:endParaRPr lang="en-IN"/>
            </a:p>
          </p:txBody>
        </p:sp>
        <p:sp>
          <p:nvSpPr>
            <p:cNvPr id="31851" name="Rectangle 197"/>
            <p:cNvSpPr>
              <a:spLocks noChangeArrowheads="1"/>
            </p:cNvSpPr>
            <p:nvPr/>
          </p:nvSpPr>
          <p:spPr bwMode="auto">
            <a:xfrm>
              <a:off x="1775" y="1433"/>
              <a:ext cx="75" cy="5"/>
            </a:xfrm>
            <a:prstGeom prst="rect">
              <a:avLst/>
            </a:prstGeom>
            <a:solidFill>
              <a:srgbClr val="000000"/>
            </a:solidFill>
            <a:ln w="9525">
              <a:noFill/>
              <a:miter lim="800000"/>
              <a:headEnd/>
              <a:tailEnd/>
            </a:ln>
          </p:spPr>
          <p:txBody>
            <a:bodyPr/>
            <a:lstStyle/>
            <a:p>
              <a:endParaRPr lang="en-IN"/>
            </a:p>
          </p:txBody>
        </p:sp>
        <p:sp>
          <p:nvSpPr>
            <p:cNvPr id="31852" name="Freeform 198"/>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53" name="Rectangle 199"/>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54" name="Freeform 200"/>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55" name="Rectangle 201"/>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56" name="Freeform 202"/>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57" name="Rectangle 203"/>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58" name="Freeform 204"/>
            <p:cNvSpPr>
              <a:spLocks/>
            </p:cNvSpPr>
            <p:nvPr/>
          </p:nvSpPr>
          <p:spPr bwMode="auto">
            <a:xfrm>
              <a:off x="1777" y="1618"/>
              <a:ext cx="79"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3175" cmpd="sng">
              <a:solidFill>
                <a:srgbClr val="000000"/>
              </a:solidFill>
              <a:round/>
              <a:headEnd/>
              <a:tailEnd/>
            </a:ln>
          </p:spPr>
          <p:txBody>
            <a:bodyPr/>
            <a:lstStyle/>
            <a:p>
              <a:endParaRPr lang="en-IN"/>
            </a:p>
          </p:txBody>
        </p:sp>
        <p:sp>
          <p:nvSpPr>
            <p:cNvPr id="31859" name="Rectangle 205"/>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60" name="Rectangle 206"/>
            <p:cNvSpPr>
              <a:spLocks noChangeArrowheads="1"/>
            </p:cNvSpPr>
            <p:nvPr/>
          </p:nvSpPr>
          <p:spPr bwMode="auto">
            <a:xfrm>
              <a:off x="1808" y="1415"/>
              <a:ext cx="9" cy="69"/>
            </a:xfrm>
            <a:prstGeom prst="rect">
              <a:avLst/>
            </a:prstGeom>
            <a:solidFill>
              <a:srgbClr val="000000"/>
            </a:solidFill>
            <a:ln w="9525">
              <a:noFill/>
              <a:miter lim="800000"/>
              <a:headEnd/>
              <a:tailEnd/>
            </a:ln>
          </p:spPr>
          <p:txBody>
            <a:bodyPr/>
            <a:lstStyle/>
            <a:p>
              <a:endParaRPr lang="en-IN"/>
            </a:p>
          </p:txBody>
        </p:sp>
      </p:grpSp>
      <p:sp>
        <p:nvSpPr>
          <p:cNvPr id="31804" name="Text Box 207"/>
          <p:cNvSpPr txBox="1">
            <a:spLocks noChangeArrowheads="1"/>
          </p:cNvSpPr>
          <p:nvPr/>
        </p:nvSpPr>
        <p:spPr bwMode="auto">
          <a:xfrm>
            <a:off x="7156450" y="5489575"/>
            <a:ext cx="463550" cy="366713"/>
          </a:xfrm>
          <a:prstGeom prst="rect">
            <a:avLst/>
          </a:prstGeom>
          <a:noFill/>
          <a:ln w="7938">
            <a:noFill/>
            <a:miter lim="800000"/>
            <a:headEnd/>
            <a:tailEnd/>
          </a:ln>
        </p:spPr>
        <p:txBody>
          <a:bodyPr>
            <a:spAutoFit/>
          </a:bodyPr>
          <a:lstStyle/>
          <a:p>
            <a:pPr algn="ctr">
              <a:spcBef>
                <a:spcPct val="50000"/>
              </a:spcBef>
            </a:pPr>
            <a:r>
              <a:rPr lang="en-US" sz="1800">
                <a:solidFill>
                  <a:schemeClr val="folHlink"/>
                </a:solidFill>
                <a:latin typeface="Times New Roman" pitchFamily="18" charset="0"/>
              </a:rPr>
              <a:t>BS</a:t>
            </a:r>
          </a:p>
        </p:txBody>
      </p:sp>
      <p:sp>
        <p:nvSpPr>
          <p:cNvPr id="31805" name="Line 208"/>
          <p:cNvSpPr>
            <a:spLocks noChangeShapeType="1"/>
          </p:cNvSpPr>
          <p:nvPr/>
        </p:nvSpPr>
        <p:spPr bwMode="auto">
          <a:xfrm flipH="1">
            <a:off x="7434263" y="4443413"/>
            <a:ext cx="414337" cy="1096962"/>
          </a:xfrm>
          <a:prstGeom prst="line">
            <a:avLst/>
          </a:prstGeom>
          <a:noFill/>
          <a:ln w="7938">
            <a:solidFill>
              <a:srgbClr val="000000"/>
            </a:solidFill>
            <a:round/>
            <a:headEnd/>
            <a:tailEnd/>
          </a:ln>
        </p:spPr>
        <p:txBody>
          <a:bodyPr/>
          <a:lstStyle/>
          <a:p>
            <a:endParaRPr lang="en-IN"/>
          </a:p>
        </p:txBody>
      </p:sp>
      <p:pic>
        <p:nvPicPr>
          <p:cNvPr id="31806" name="Picture 209"/>
          <p:cNvPicPr>
            <a:picLocks noChangeAspect="1" noChangeArrowheads="1"/>
          </p:cNvPicPr>
          <p:nvPr/>
        </p:nvPicPr>
        <p:blipFill>
          <a:blip r:embed="rId3" cstate="print"/>
          <a:srcRect/>
          <a:stretch>
            <a:fillRect/>
          </a:stretch>
        </p:blipFill>
        <p:spPr bwMode="auto">
          <a:xfrm>
            <a:off x="7639050" y="5030788"/>
            <a:ext cx="187325" cy="498475"/>
          </a:xfrm>
          <a:prstGeom prst="rect">
            <a:avLst/>
          </a:prstGeom>
          <a:noFill/>
          <a:ln w="9525">
            <a:noFill/>
            <a:miter lim="800000"/>
            <a:headEnd/>
            <a:tailEnd/>
          </a:ln>
        </p:spPr>
      </p:pic>
      <p:sp>
        <p:nvSpPr>
          <p:cNvPr id="31807" name="Rectangle 210"/>
          <p:cNvSpPr>
            <a:spLocks noChangeArrowheads="1"/>
          </p:cNvSpPr>
          <p:nvPr/>
        </p:nvSpPr>
        <p:spPr bwMode="auto">
          <a:xfrm>
            <a:off x="7594600" y="5464175"/>
            <a:ext cx="330200" cy="274638"/>
          </a:xfrm>
          <a:prstGeom prst="rect">
            <a:avLst/>
          </a:prstGeom>
          <a:noFill/>
          <a:ln w="9525">
            <a:noFill/>
            <a:miter lim="800000"/>
            <a:headEnd/>
            <a:tailEnd/>
          </a:ln>
        </p:spPr>
        <p:txBody>
          <a:bodyPr wrap="none" lIns="0" tIns="0" rIns="0" bIns="0">
            <a:spAutoFit/>
          </a:bodyPr>
          <a:lstStyle/>
          <a:p>
            <a:pPr algn="ctr"/>
            <a:r>
              <a:rPr lang="en-US" sz="1800">
                <a:solidFill>
                  <a:schemeClr val="folHlink"/>
                </a:solidFill>
                <a:latin typeface="Times New Roman" pitchFamily="18" charset="0"/>
              </a:rPr>
              <a:t>MS</a:t>
            </a:r>
          </a:p>
        </p:txBody>
      </p:sp>
      <p:sp>
        <p:nvSpPr>
          <p:cNvPr id="31808" name="Text Box 211"/>
          <p:cNvSpPr txBox="1">
            <a:spLocks noChangeArrowheads="1"/>
          </p:cNvSpPr>
          <p:nvPr/>
        </p:nvSpPr>
        <p:spPr bwMode="auto">
          <a:xfrm>
            <a:off x="7620000" y="4519613"/>
            <a:ext cx="874713" cy="457200"/>
          </a:xfrm>
          <a:prstGeom prst="rect">
            <a:avLst/>
          </a:prstGeom>
          <a:noFill/>
          <a:ln w="7938">
            <a:noFill/>
            <a:miter lim="800000"/>
            <a:headEnd/>
            <a:tailEnd/>
          </a:ln>
        </p:spPr>
        <p:txBody>
          <a:bodyPr>
            <a:spAutoFit/>
          </a:bodyPr>
          <a:lstStyle/>
          <a:p>
            <a:pPr algn="ctr">
              <a:spcBef>
                <a:spcPct val="50000"/>
              </a:spcBef>
            </a:pPr>
            <a:r>
              <a:rPr lang="en-US">
                <a:solidFill>
                  <a:schemeClr val="folHlink"/>
                </a:solidFill>
                <a:latin typeface="Times New Roman" pitchFamily="18" charset="0"/>
              </a:rPr>
              <a:t>…</a:t>
            </a:r>
          </a:p>
        </p:txBody>
      </p:sp>
      <p:sp>
        <p:nvSpPr>
          <p:cNvPr id="31809" name="Oval 212"/>
          <p:cNvSpPr>
            <a:spLocks noChangeArrowheads="1"/>
          </p:cNvSpPr>
          <p:nvPr/>
        </p:nvSpPr>
        <p:spPr bwMode="auto">
          <a:xfrm>
            <a:off x="8077200" y="5357813"/>
            <a:ext cx="984250" cy="457200"/>
          </a:xfrm>
          <a:prstGeom prst="ellipse">
            <a:avLst/>
          </a:prstGeom>
          <a:noFill/>
          <a:ln w="7938">
            <a:solidFill>
              <a:srgbClr val="000000"/>
            </a:solidFill>
            <a:round/>
            <a:headEnd/>
            <a:tailEnd/>
          </a:ln>
        </p:spPr>
        <p:txBody>
          <a:bodyPr wrap="none" anchor="ctr"/>
          <a:lstStyle/>
          <a:p>
            <a:endParaRPr lang="en-IN"/>
          </a:p>
        </p:txBody>
      </p:sp>
      <p:grpSp>
        <p:nvGrpSpPr>
          <p:cNvPr id="9" name="Group 213"/>
          <p:cNvGrpSpPr>
            <a:grpSpLocks/>
          </p:cNvGrpSpPr>
          <p:nvPr/>
        </p:nvGrpSpPr>
        <p:grpSpPr bwMode="auto">
          <a:xfrm>
            <a:off x="8429625" y="4978400"/>
            <a:ext cx="195263" cy="565150"/>
            <a:chOff x="1723" y="1413"/>
            <a:chExt cx="181" cy="414"/>
          </a:xfrm>
        </p:grpSpPr>
        <p:sp>
          <p:nvSpPr>
            <p:cNvPr id="31819" name="Freeform 214"/>
            <p:cNvSpPr>
              <a:spLocks/>
            </p:cNvSpPr>
            <p:nvPr/>
          </p:nvSpPr>
          <p:spPr bwMode="auto">
            <a:xfrm>
              <a:off x="1723" y="1481"/>
              <a:ext cx="94" cy="342"/>
            </a:xfrm>
            <a:custGeom>
              <a:avLst/>
              <a:gdLst>
                <a:gd name="T0" fmla="*/ 139 w 139"/>
                <a:gd name="T1" fmla="*/ 2 h 941"/>
                <a:gd name="T2" fmla="*/ 124 w 139"/>
                <a:gd name="T3" fmla="*/ 0 h 941"/>
                <a:gd name="T4" fmla="*/ 0 w 139"/>
                <a:gd name="T5" fmla="*/ 940 h 941"/>
                <a:gd name="T6" fmla="*/ 14 w 139"/>
                <a:gd name="T7" fmla="*/ 941 h 941"/>
                <a:gd name="T8" fmla="*/ 139 w 139"/>
                <a:gd name="T9" fmla="*/ 2 h 941"/>
                <a:gd name="T10" fmla="*/ 0 60000 65536"/>
                <a:gd name="T11" fmla="*/ 0 60000 65536"/>
                <a:gd name="T12" fmla="*/ 0 60000 65536"/>
                <a:gd name="T13" fmla="*/ 0 60000 65536"/>
                <a:gd name="T14" fmla="*/ 0 60000 65536"/>
                <a:gd name="T15" fmla="*/ 0 w 139"/>
                <a:gd name="T16" fmla="*/ 0 h 941"/>
                <a:gd name="T17" fmla="*/ 139 w 139"/>
                <a:gd name="T18" fmla="*/ 941 h 941"/>
              </a:gdLst>
              <a:ahLst/>
              <a:cxnLst>
                <a:cxn ang="T10">
                  <a:pos x="T0" y="T1"/>
                </a:cxn>
                <a:cxn ang="T11">
                  <a:pos x="T2" y="T3"/>
                </a:cxn>
                <a:cxn ang="T12">
                  <a:pos x="T4" y="T5"/>
                </a:cxn>
                <a:cxn ang="T13">
                  <a:pos x="T6" y="T7"/>
                </a:cxn>
                <a:cxn ang="T14">
                  <a:pos x="T8" y="T9"/>
                </a:cxn>
              </a:cxnLst>
              <a:rect l="T15" t="T16" r="T17" b="T18"/>
              <a:pathLst>
                <a:path w="139" h="941">
                  <a:moveTo>
                    <a:pt x="139" y="2"/>
                  </a:moveTo>
                  <a:lnTo>
                    <a:pt x="124" y="0"/>
                  </a:lnTo>
                  <a:lnTo>
                    <a:pt x="0" y="940"/>
                  </a:lnTo>
                  <a:lnTo>
                    <a:pt x="14" y="941"/>
                  </a:lnTo>
                  <a:lnTo>
                    <a:pt x="139" y="2"/>
                  </a:lnTo>
                  <a:close/>
                </a:path>
              </a:pathLst>
            </a:custGeom>
            <a:solidFill>
              <a:srgbClr val="000000"/>
            </a:solidFill>
            <a:ln w="9525">
              <a:noFill/>
              <a:round/>
              <a:headEnd/>
              <a:tailEnd/>
            </a:ln>
          </p:spPr>
          <p:txBody>
            <a:bodyPr/>
            <a:lstStyle/>
            <a:p>
              <a:endParaRPr lang="en-IN"/>
            </a:p>
          </p:txBody>
        </p:sp>
        <p:sp>
          <p:nvSpPr>
            <p:cNvPr id="31820" name="Freeform 215"/>
            <p:cNvSpPr>
              <a:spLocks/>
            </p:cNvSpPr>
            <p:nvPr/>
          </p:nvSpPr>
          <p:spPr bwMode="auto">
            <a:xfrm>
              <a:off x="1812" y="1481"/>
              <a:ext cx="90" cy="342"/>
            </a:xfrm>
            <a:custGeom>
              <a:avLst/>
              <a:gdLst>
                <a:gd name="T0" fmla="*/ 14 w 140"/>
                <a:gd name="T1" fmla="*/ 0 h 941"/>
                <a:gd name="T2" fmla="*/ 0 w 140"/>
                <a:gd name="T3" fmla="*/ 2 h 941"/>
                <a:gd name="T4" fmla="*/ 126 w 140"/>
                <a:gd name="T5" fmla="*/ 941 h 941"/>
                <a:gd name="T6" fmla="*/ 140 w 140"/>
                <a:gd name="T7" fmla="*/ 940 h 941"/>
                <a:gd name="T8" fmla="*/ 14 w 140"/>
                <a:gd name="T9" fmla="*/ 0 h 941"/>
                <a:gd name="T10" fmla="*/ 0 60000 65536"/>
                <a:gd name="T11" fmla="*/ 0 60000 65536"/>
                <a:gd name="T12" fmla="*/ 0 60000 65536"/>
                <a:gd name="T13" fmla="*/ 0 60000 65536"/>
                <a:gd name="T14" fmla="*/ 0 60000 65536"/>
                <a:gd name="T15" fmla="*/ 0 w 140"/>
                <a:gd name="T16" fmla="*/ 0 h 941"/>
                <a:gd name="T17" fmla="*/ 140 w 140"/>
                <a:gd name="T18" fmla="*/ 941 h 941"/>
              </a:gdLst>
              <a:ahLst/>
              <a:cxnLst>
                <a:cxn ang="T10">
                  <a:pos x="T0" y="T1"/>
                </a:cxn>
                <a:cxn ang="T11">
                  <a:pos x="T2" y="T3"/>
                </a:cxn>
                <a:cxn ang="T12">
                  <a:pos x="T4" y="T5"/>
                </a:cxn>
                <a:cxn ang="T13">
                  <a:pos x="T6" y="T7"/>
                </a:cxn>
                <a:cxn ang="T14">
                  <a:pos x="T8" y="T9"/>
                </a:cxn>
              </a:cxnLst>
              <a:rect l="T15" t="T16" r="T17" b="T18"/>
              <a:pathLst>
                <a:path w="140" h="941">
                  <a:moveTo>
                    <a:pt x="14" y="0"/>
                  </a:moveTo>
                  <a:lnTo>
                    <a:pt x="0" y="2"/>
                  </a:lnTo>
                  <a:lnTo>
                    <a:pt x="126" y="941"/>
                  </a:lnTo>
                  <a:lnTo>
                    <a:pt x="140" y="940"/>
                  </a:lnTo>
                  <a:lnTo>
                    <a:pt x="14" y="0"/>
                  </a:lnTo>
                  <a:close/>
                </a:path>
              </a:pathLst>
            </a:custGeom>
            <a:solidFill>
              <a:srgbClr val="000000"/>
            </a:solidFill>
            <a:ln w="9525">
              <a:noFill/>
              <a:round/>
              <a:headEnd/>
              <a:tailEnd/>
            </a:ln>
          </p:spPr>
          <p:txBody>
            <a:bodyPr/>
            <a:lstStyle/>
            <a:p>
              <a:endParaRPr lang="en-IN"/>
            </a:p>
          </p:txBody>
        </p:sp>
        <p:sp>
          <p:nvSpPr>
            <p:cNvPr id="31821" name="Freeform 216"/>
            <p:cNvSpPr>
              <a:spLocks/>
            </p:cNvSpPr>
            <p:nvPr/>
          </p:nvSpPr>
          <p:spPr bwMode="auto">
            <a:xfrm>
              <a:off x="1725" y="1747"/>
              <a:ext cx="154" cy="73"/>
            </a:xfrm>
            <a:custGeom>
              <a:avLst/>
              <a:gdLst>
                <a:gd name="T0" fmla="*/ 0 w 260"/>
                <a:gd name="T1" fmla="*/ 188 h 200"/>
                <a:gd name="T2" fmla="*/ 9 w 260"/>
                <a:gd name="T3" fmla="*/ 200 h 200"/>
                <a:gd name="T4" fmla="*/ 260 w 260"/>
                <a:gd name="T5" fmla="*/ 12 h 200"/>
                <a:gd name="T6" fmla="*/ 251 w 260"/>
                <a:gd name="T7" fmla="*/ 0 h 200"/>
                <a:gd name="T8" fmla="*/ 0 w 260"/>
                <a:gd name="T9" fmla="*/ 188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0" y="188"/>
                  </a:moveTo>
                  <a:lnTo>
                    <a:pt x="9" y="200"/>
                  </a:lnTo>
                  <a:lnTo>
                    <a:pt x="260" y="12"/>
                  </a:lnTo>
                  <a:lnTo>
                    <a:pt x="251" y="0"/>
                  </a:lnTo>
                  <a:lnTo>
                    <a:pt x="0" y="188"/>
                  </a:lnTo>
                  <a:close/>
                </a:path>
              </a:pathLst>
            </a:custGeom>
            <a:solidFill>
              <a:srgbClr val="000000"/>
            </a:solidFill>
            <a:ln w="6350" cmpd="sng">
              <a:solidFill>
                <a:srgbClr val="000000"/>
              </a:solidFill>
              <a:round/>
              <a:headEnd/>
              <a:tailEnd/>
            </a:ln>
          </p:spPr>
          <p:txBody>
            <a:bodyPr/>
            <a:lstStyle/>
            <a:p>
              <a:endParaRPr lang="en-IN"/>
            </a:p>
          </p:txBody>
        </p:sp>
        <p:sp>
          <p:nvSpPr>
            <p:cNvPr id="31822" name="Freeform 217"/>
            <p:cNvSpPr>
              <a:spLocks/>
            </p:cNvSpPr>
            <p:nvPr/>
          </p:nvSpPr>
          <p:spPr bwMode="auto">
            <a:xfrm>
              <a:off x="1767" y="1684"/>
              <a:ext cx="117" cy="73"/>
            </a:xfrm>
            <a:custGeom>
              <a:avLst/>
              <a:gdLst>
                <a:gd name="T0" fmla="*/ 188 w 197"/>
                <a:gd name="T1" fmla="*/ 200 h 200"/>
                <a:gd name="T2" fmla="*/ 197 w 197"/>
                <a:gd name="T3" fmla="*/ 188 h 200"/>
                <a:gd name="T4" fmla="*/ 10 w 197"/>
                <a:gd name="T5" fmla="*/ 0 h 200"/>
                <a:gd name="T6" fmla="*/ 0 w 197"/>
                <a:gd name="T7" fmla="*/ 13 h 200"/>
                <a:gd name="T8" fmla="*/ 188 w 197"/>
                <a:gd name="T9" fmla="*/ 200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188" y="200"/>
                  </a:moveTo>
                  <a:lnTo>
                    <a:pt x="197" y="188"/>
                  </a:lnTo>
                  <a:lnTo>
                    <a:pt x="10" y="0"/>
                  </a:lnTo>
                  <a:lnTo>
                    <a:pt x="0" y="13"/>
                  </a:lnTo>
                  <a:lnTo>
                    <a:pt x="188" y="200"/>
                  </a:lnTo>
                  <a:close/>
                </a:path>
              </a:pathLst>
            </a:custGeom>
            <a:solidFill>
              <a:srgbClr val="000000"/>
            </a:solidFill>
            <a:ln w="3175" cmpd="sng">
              <a:solidFill>
                <a:srgbClr val="000000"/>
              </a:solidFill>
              <a:round/>
              <a:headEnd/>
              <a:tailEnd/>
            </a:ln>
          </p:spPr>
          <p:txBody>
            <a:bodyPr/>
            <a:lstStyle/>
            <a:p>
              <a:endParaRPr lang="en-IN"/>
            </a:p>
          </p:txBody>
        </p:sp>
        <p:sp>
          <p:nvSpPr>
            <p:cNvPr id="31823" name="Freeform 218"/>
            <p:cNvSpPr>
              <a:spLocks/>
            </p:cNvSpPr>
            <p:nvPr/>
          </p:nvSpPr>
          <p:spPr bwMode="auto">
            <a:xfrm>
              <a:off x="1773" y="1616"/>
              <a:ext cx="80" cy="73"/>
            </a:xfrm>
            <a:custGeom>
              <a:avLst/>
              <a:gdLst>
                <a:gd name="T0" fmla="*/ 0 w 135"/>
                <a:gd name="T1" fmla="*/ 187 h 200"/>
                <a:gd name="T2" fmla="*/ 11 w 135"/>
                <a:gd name="T3" fmla="*/ 200 h 200"/>
                <a:gd name="T4" fmla="*/ 135 w 135"/>
                <a:gd name="T5" fmla="*/ 11 h 200"/>
                <a:gd name="T6" fmla="*/ 125 w 135"/>
                <a:gd name="T7" fmla="*/ 0 h 200"/>
                <a:gd name="T8" fmla="*/ 0 w 135"/>
                <a:gd name="T9" fmla="*/ 187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0" y="187"/>
                  </a:moveTo>
                  <a:lnTo>
                    <a:pt x="11" y="200"/>
                  </a:lnTo>
                  <a:lnTo>
                    <a:pt x="135" y="11"/>
                  </a:lnTo>
                  <a:lnTo>
                    <a:pt x="125" y="0"/>
                  </a:lnTo>
                  <a:lnTo>
                    <a:pt x="0" y="187"/>
                  </a:lnTo>
                  <a:close/>
                </a:path>
              </a:pathLst>
            </a:custGeom>
            <a:solidFill>
              <a:srgbClr val="000000"/>
            </a:solidFill>
            <a:ln w="3175" cmpd="sng">
              <a:solidFill>
                <a:srgbClr val="000000"/>
              </a:solidFill>
              <a:round/>
              <a:headEnd/>
              <a:tailEnd/>
            </a:ln>
          </p:spPr>
          <p:txBody>
            <a:bodyPr/>
            <a:lstStyle/>
            <a:p>
              <a:endParaRPr lang="en-IN"/>
            </a:p>
          </p:txBody>
        </p:sp>
        <p:sp>
          <p:nvSpPr>
            <p:cNvPr id="31824" name="Freeform 219"/>
            <p:cNvSpPr>
              <a:spLocks/>
            </p:cNvSpPr>
            <p:nvPr/>
          </p:nvSpPr>
          <p:spPr bwMode="auto">
            <a:xfrm>
              <a:off x="1749" y="1754"/>
              <a:ext cx="155" cy="73"/>
            </a:xfrm>
            <a:custGeom>
              <a:avLst/>
              <a:gdLst>
                <a:gd name="T0" fmla="*/ 251 w 260"/>
                <a:gd name="T1" fmla="*/ 200 h 200"/>
                <a:gd name="T2" fmla="*/ 260 w 260"/>
                <a:gd name="T3" fmla="*/ 188 h 200"/>
                <a:gd name="T4" fmla="*/ 9 w 260"/>
                <a:gd name="T5" fmla="*/ 0 h 200"/>
                <a:gd name="T6" fmla="*/ 0 w 260"/>
                <a:gd name="T7" fmla="*/ 12 h 200"/>
                <a:gd name="T8" fmla="*/ 251 w 260"/>
                <a:gd name="T9" fmla="*/ 200 h 200"/>
                <a:gd name="T10" fmla="*/ 0 60000 65536"/>
                <a:gd name="T11" fmla="*/ 0 60000 65536"/>
                <a:gd name="T12" fmla="*/ 0 60000 65536"/>
                <a:gd name="T13" fmla="*/ 0 60000 65536"/>
                <a:gd name="T14" fmla="*/ 0 60000 65536"/>
                <a:gd name="T15" fmla="*/ 0 w 260"/>
                <a:gd name="T16" fmla="*/ 0 h 200"/>
                <a:gd name="T17" fmla="*/ 260 w 260"/>
                <a:gd name="T18" fmla="*/ 200 h 200"/>
              </a:gdLst>
              <a:ahLst/>
              <a:cxnLst>
                <a:cxn ang="T10">
                  <a:pos x="T0" y="T1"/>
                </a:cxn>
                <a:cxn ang="T11">
                  <a:pos x="T2" y="T3"/>
                </a:cxn>
                <a:cxn ang="T12">
                  <a:pos x="T4" y="T5"/>
                </a:cxn>
                <a:cxn ang="T13">
                  <a:pos x="T6" y="T7"/>
                </a:cxn>
                <a:cxn ang="T14">
                  <a:pos x="T8" y="T9"/>
                </a:cxn>
              </a:cxnLst>
              <a:rect l="T15" t="T16" r="T17" b="T18"/>
              <a:pathLst>
                <a:path w="260" h="200">
                  <a:moveTo>
                    <a:pt x="251" y="200"/>
                  </a:moveTo>
                  <a:lnTo>
                    <a:pt x="260" y="188"/>
                  </a:lnTo>
                  <a:lnTo>
                    <a:pt x="9" y="0"/>
                  </a:lnTo>
                  <a:lnTo>
                    <a:pt x="0" y="12"/>
                  </a:lnTo>
                  <a:lnTo>
                    <a:pt x="251" y="200"/>
                  </a:lnTo>
                  <a:close/>
                </a:path>
              </a:pathLst>
            </a:custGeom>
            <a:solidFill>
              <a:srgbClr val="000000"/>
            </a:solidFill>
            <a:ln w="6350" cmpd="sng">
              <a:solidFill>
                <a:srgbClr val="000000"/>
              </a:solidFill>
              <a:round/>
              <a:headEnd/>
              <a:tailEnd/>
            </a:ln>
          </p:spPr>
          <p:txBody>
            <a:bodyPr/>
            <a:lstStyle/>
            <a:p>
              <a:endParaRPr lang="en-IN"/>
            </a:p>
          </p:txBody>
        </p:sp>
        <p:sp>
          <p:nvSpPr>
            <p:cNvPr id="31825" name="Freeform 220"/>
            <p:cNvSpPr>
              <a:spLocks/>
            </p:cNvSpPr>
            <p:nvPr/>
          </p:nvSpPr>
          <p:spPr bwMode="auto">
            <a:xfrm>
              <a:off x="1747" y="1686"/>
              <a:ext cx="116" cy="73"/>
            </a:xfrm>
            <a:custGeom>
              <a:avLst/>
              <a:gdLst>
                <a:gd name="T0" fmla="*/ 0 w 197"/>
                <a:gd name="T1" fmla="*/ 188 h 200"/>
                <a:gd name="T2" fmla="*/ 9 w 197"/>
                <a:gd name="T3" fmla="*/ 200 h 200"/>
                <a:gd name="T4" fmla="*/ 197 w 197"/>
                <a:gd name="T5" fmla="*/ 13 h 200"/>
                <a:gd name="T6" fmla="*/ 187 w 197"/>
                <a:gd name="T7" fmla="*/ 0 h 200"/>
                <a:gd name="T8" fmla="*/ 0 w 197"/>
                <a:gd name="T9" fmla="*/ 188 h 200"/>
                <a:gd name="T10" fmla="*/ 0 60000 65536"/>
                <a:gd name="T11" fmla="*/ 0 60000 65536"/>
                <a:gd name="T12" fmla="*/ 0 60000 65536"/>
                <a:gd name="T13" fmla="*/ 0 60000 65536"/>
                <a:gd name="T14" fmla="*/ 0 60000 65536"/>
                <a:gd name="T15" fmla="*/ 0 w 197"/>
                <a:gd name="T16" fmla="*/ 0 h 200"/>
                <a:gd name="T17" fmla="*/ 197 w 197"/>
                <a:gd name="T18" fmla="*/ 200 h 200"/>
              </a:gdLst>
              <a:ahLst/>
              <a:cxnLst>
                <a:cxn ang="T10">
                  <a:pos x="T0" y="T1"/>
                </a:cxn>
                <a:cxn ang="T11">
                  <a:pos x="T2" y="T3"/>
                </a:cxn>
                <a:cxn ang="T12">
                  <a:pos x="T4" y="T5"/>
                </a:cxn>
                <a:cxn ang="T13">
                  <a:pos x="T6" y="T7"/>
                </a:cxn>
                <a:cxn ang="T14">
                  <a:pos x="T8" y="T9"/>
                </a:cxn>
              </a:cxnLst>
              <a:rect l="T15" t="T16" r="T17" b="T18"/>
              <a:pathLst>
                <a:path w="197" h="200">
                  <a:moveTo>
                    <a:pt x="0" y="188"/>
                  </a:moveTo>
                  <a:lnTo>
                    <a:pt x="9" y="200"/>
                  </a:lnTo>
                  <a:lnTo>
                    <a:pt x="197" y="13"/>
                  </a:lnTo>
                  <a:lnTo>
                    <a:pt x="187" y="0"/>
                  </a:lnTo>
                  <a:lnTo>
                    <a:pt x="0" y="188"/>
                  </a:lnTo>
                  <a:close/>
                </a:path>
              </a:pathLst>
            </a:custGeom>
            <a:solidFill>
              <a:srgbClr val="000000"/>
            </a:solidFill>
            <a:ln w="3175" cmpd="sng">
              <a:solidFill>
                <a:srgbClr val="000000"/>
              </a:solidFill>
              <a:round/>
              <a:headEnd/>
              <a:tailEnd/>
            </a:ln>
          </p:spPr>
          <p:txBody>
            <a:bodyPr/>
            <a:lstStyle/>
            <a:p>
              <a:endParaRPr lang="en-IN"/>
            </a:p>
          </p:txBody>
        </p:sp>
        <p:sp>
          <p:nvSpPr>
            <p:cNvPr id="31826" name="Freeform 221"/>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27" name="Rectangle 222"/>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28" name="Rectangle 223"/>
            <p:cNvSpPr>
              <a:spLocks noChangeArrowheads="1"/>
            </p:cNvSpPr>
            <p:nvPr/>
          </p:nvSpPr>
          <p:spPr bwMode="auto">
            <a:xfrm>
              <a:off x="1771" y="1413"/>
              <a:ext cx="9" cy="46"/>
            </a:xfrm>
            <a:prstGeom prst="rect">
              <a:avLst/>
            </a:prstGeom>
            <a:solidFill>
              <a:srgbClr val="000000"/>
            </a:solidFill>
            <a:ln w="9525">
              <a:noFill/>
              <a:miter lim="800000"/>
              <a:headEnd/>
              <a:tailEnd/>
            </a:ln>
          </p:spPr>
          <p:txBody>
            <a:bodyPr/>
            <a:lstStyle/>
            <a:p>
              <a:endParaRPr lang="en-IN"/>
            </a:p>
          </p:txBody>
        </p:sp>
        <p:sp>
          <p:nvSpPr>
            <p:cNvPr id="31829" name="Rectangle 224"/>
            <p:cNvSpPr>
              <a:spLocks noChangeArrowheads="1"/>
            </p:cNvSpPr>
            <p:nvPr/>
          </p:nvSpPr>
          <p:spPr bwMode="auto">
            <a:xfrm>
              <a:off x="1846" y="1413"/>
              <a:ext cx="9" cy="46"/>
            </a:xfrm>
            <a:prstGeom prst="rect">
              <a:avLst/>
            </a:prstGeom>
            <a:solidFill>
              <a:srgbClr val="000000"/>
            </a:solidFill>
            <a:ln w="9525">
              <a:noFill/>
              <a:miter lim="800000"/>
              <a:headEnd/>
              <a:tailEnd/>
            </a:ln>
          </p:spPr>
          <p:txBody>
            <a:bodyPr/>
            <a:lstStyle/>
            <a:p>
              <a:endParaRPr lang="en-IN"/>
            </a:p>
          </p:txBody>
        </p:sp>
        <p:sp>
          <p:nvSpPr>
            <p:cNvPr id="31830" name="Rectangle 225"/>
            <p:cNvSpPr>
              <a:spLocks noChangeArrowheads="1"/>
            </p:cNvSpPr>
            <p:nvPr/>
          </p:nvSpPr>
          <p:spPr bwMode="auto">
            <a:xfrm>
              <a:off x="1775" y="1433"/>
              <a:ext cx="75" cy="5"/>
            </a:xfrm>
            <a:prstGeom prst="rect">
              <a:avLst/>
            </a:prstGeom>
            <a:solidFill>
              <a:srgbClr val="000000"/>
            </a:solidFill>
            <a:ln w="9525">
              <a:noFill/>
              <a:miter lim="800000"/>
              <a:headEnd/>
              <a:tailEnd/>
            </a:ln>
          </p:spPr>
          <p:txBody>
            <a:bodyPr/>
            <a:lstStyle/>
            <a:p>
              <a:endParaRPr lang="en-IN"/>
            </a:p>
          </p:txBody>
        </p:sp>
        <p:sp>
          <p:nvSpPr>
            <p:cNvPr id="31831" name="Freeform 226"/>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32" name="Rectangle 227"/>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33" name="Freeform 228"/>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34" name="Rectangle 229"/>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35" name="Freeform 230"/>
            <p:cNvSpPr>
              <a:spLocks/>
            </p:cNvSpPr>
            <p:nvPr/>
          </p:nvSpPr>
          <p:spPr bwMode="auto">
            <a:xfrm>
              <a:off x="1773" y="1616"/>
              <a:ext cx="80"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9525">
              <a:noFill/>
              <a:round/>
              <a:headEnd/>
              <a:tailEnd/>
            </a:ln>
          </p:spPr>
          <p:txBody>
            <a:bodyPr/>
            <a:lstStyle/>
            <a:p>
              <a:endParaRPr lang="en-IN"/>
            </a:p>
          </p:txBody>
        </p:sp>
        <p:sp>
          <p:nvSpPr>
            <p:cNvPr id="31836" name="Rectangle 231"/>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37" name="Freeform 232"/>
            <p:cNvSpPr>
              <a:spLocks/>
            </p:cNvSpPr>
            <p:nvPr/>
          </p:nvSpPr>
          <p:spPr bwMode="auto">
            <a:xfrm>
              <a:off x="1777" y="1618"/>
              <a:ext cx="79" cy="73"/>
            </a:xfrm>
            <a:custGeom>
              <a:avLst/>
              <a:gdLst>
                <a:gd name="T0" fmla="*/ 125 w 135"/>
                <a:gd name="T1" fmla="*/ 200 h 200"/>
                <a:gd name="T2" fmla="*/ 135 w 135"/>
                <a:gd name="T3" fmla="*/ 187 h 200"/>
                <a:gd name="T4" fmla="*/ 11 w 135"/>
                <a:gd name="T5" fmla="*/ 0 h 200"/>
                <a:gd name="T6" fmla="*/ 0 w 135"/>
                <a:gd name="T7" fmla="*/ 11 h 200"/>
                <a:gd name="T8" fmla="*/ 125 w 135"/>
                <a:gd name="T9" fmla="*/ 200 h 200"/>
                <a:gd name="T10" fmla="*/ 0 60000 65536"/>
                <a:gd name="T11" fmla="*/ 0 60000 65536"/>
                <a:gd name="T12" fmla="*/ 0 60000 65536"/>
                <a:gd name="T13" fmla="*/ 0 60000 65536"/>
                <a:gd name="T14" fmla="*/ 0 60000 65536"/>
                <a:gd name="T15" fmla="*/ 0 w 135"/>
                <a:gd name="T16" fmla="*/ 0 h 200"/>
                <a:gd name="T17" fmla="*/ 135 w 135"/>
                <a:gd name="T18" fmla="*/ 200 h 200"/>
              </a:gdLst>
              <a:ahLst/>
              <a:cxnLst>
                <a:cxn ang="T10">
                  <a:pos x="T0" y="T1"/>
                </a:cxn>
                <a:cxn ang="T11">
                  <a:pos x="T2" y="T3"/>
                </a:cxn>
                <a:cxn ang="T12">
                  <a:pos x="T4" y="T5"/>
                </a:cxn>
                <a:cxn ang="T13">
                  <a:pos x="T6" y="T7"/>
                </a:cxn>
                <a:cxn ang="T14">
                  <a:pos x="T8" y="T9"/>
                </a:cxn>
              </a:cxnLst>
              <a:rect l="T15" t="T16" r="T17" b="T18"/>
              <a:pathLst>
                <a:path w="135" h="200">
                  <a:moveTo>
                    <a:pt x="125" y="200"/>
                  </a:moveTo>
                  <a:lnTo>
                    <a:pt x="135" y="187"/>
                  </a:lnTo>
                  <a:lnTo>
                    <a:pt x="11" y="0"/>
                  </a:lnTo>
                  <a:lnTo>
                    <a:pt x="0" y="11"/>
                  </a:lnTo>
                  <a:lnTo>
                    <a:pt x="125" y="200"/>
                  </a:lnTo>
                  <a:close/>
                </a:path>
              </a:pathLst>
            </a:custGeom>
            <a:solidFill>
              <a:srgbClr val="000000"/>
            </a:solidFill>
            <a:ln w="3175" cmpd="sng">
              <a:solidFill>
                <a:srgbClr val="000000"/>
              </a:solidFill>
              <a:round/>
              <a:headEnd/>
              <a:tailEnd/>
            </a:ln>
          </p:spPr>
          <p:txBody>
            <a:bodyPr/>
            <a:lstStyle/>
            <a:p>
              <a:endParaRPr lang="en-IN"/>
            </a:p>
          </p:txBody>
        </p:sp>
        <p:sp>
          <p:nvSpPr>
            <p:cNvPr id="31838" name="Rectangle 233"/>
            <p:cNvSpPr>
              <a:spLocks noChangeArrowheads="1"/>
            </p:cNvSpPr>
            <p:nvPr/>
          </p:nvSpPr>
          <p:spPr bwMode="auto">
            <a:xfrm>
              <a:off x="1808" y="1413"/>
              <a:ext cx="9" cy="68"/>
            </a:xfrm>
            <a:prstGeom prst="rect">
              <a:avLst/>
            </a:prstGeom>
            <a:solidFill>
              <a:srgbClr val="000000"/>
            </a:solidFill>
            <a:ln w="9525">
              <a:noFill/>
              <a:miter lim="800000"/>
              <a:headEnd/>
              <a:tailEnd/>
            </a:ln>
          </p:spPr>
          <p:txBody>
            <a:bodyPr/>
            <a:lstStyle/>
            <a:p>
              <a:endParaRPr lang="en-IN"/>
            </a:p>
          </p:txBody>
        </p:sp>
        <p:sp>
          <p:nvSpPr>
            <p:cNvPr id="31839" name="Rectangle 234"/>
            <p:cNvSpPr>
              <a:spLocks noChangeArrowheads="1"/>
            </p:cNvSpPr>
            <p:nvPr/>
          </p:nvSpPr>
          <p:spPr bwMode="auto">
            <a:xfrm>
              <a:off x="1808" y="1415"/>
              <a:ext cx="9" cy="69"/>
            </a:xfrm>
            <a:prstGeom prst="rect">
              <a:avLst/>
            </a:prstGeom>
            <a:solidFill>
              <a:srgbClr val="000000"/>
            </a:solidFill>
            <a:ln w="9525">
              <a:noFill/>
              <a:miter lim="800000"/>
              <a:headEnd/>
              <a:tailEnd/>
            </a:ln>
          </p:spPr>
          <p:txBody>
            <a:bodyPr/>
            <a:lstStyle/>
            <a:p>
              <a:endParaRPr lang="en-IN"/>
            </a:p>
          </p:txBody>
        </p:sp>
      </p:grpSp>
      <p:sp>
        <p:nvSpPr>
          <p:cNvPr id="31811" name="Text Box 235"/>
          <p:cNvSpPr txBox="1">
            <a:spLocks noChangeArrowheads="1"/>
          </p:cNvSpPr>
          <p:nvPr/>
        </p:nvSpPr>
        <p:spPr bwMode="auto">
          <a:xfrm>
            <a:off x="8299450" y="5489575"/>
            <a:ext cx="463550" cy="366713"/>
          </a:xfrm>
          <a:prstGeom prst="rect">
            <a:avLst/>
          </a:prstGeom>
          <a:noFill/>
          <a:ln w="7938">
            <a:noFill/>
            <a:miter lim="800000"/>
            <a:headEnd/>
            <a:tailEnd/>
          </a:ln>
        </p:spPr>
        <p:txBody>
          <a:bodyPr>
            <a:spAutoFit/>
          </a:bodyPr>
          <a:lstStyle/>
          <a:p>
            <a:pPr algn="ctr">
              <a:spcBef>
                <a:spcPct val="50000"/>
              </a:spcBef>
            </a:pPr>
            <a:r>
              <a:rPr lang="en-US" sz="1800">
                <a:solidFill>
                  <a:schemeClr val="folHlink"/>
                </a:solidFill>
                <a:latin typeface="Times New Roman" pitchFamily="18" charset="0"/>
              </a:rPr>
              <a:t>BS</a:t>
            </a:r>
          </a:p>
        </p:txBody>
      </p:sp>
      <p:sp>
        <p:nvSpPr>
          <p:cNvPr id="31812" name="Line 236"/>
          <p:cNvSpPr>
            <a:spLocks noChangeShapeType="1"/>
          </p:cNvSpPr>
          <p:nvPr/>
        </p:nvSpPr>
        <p:spPr bwMode="auto">
          <a:xfrm>
            <a:off x="8229600" y="4443413"/>
            <a:ext cx="347663" cy="1096962"/>
          </a:xfrm>
          <a:prstGeom prst="line">
            <a:avLst/>
          </a:prstGeom>
          <a:noFill/>
          <a:ln w="7938">
            <a:solidFill>
              <a:srgbClr val="000000"/>
            </a:solidFill>
            <a:round/>
            <a:headEnd/>
            <a:tailEnd/>
          </a:ln>
        </p:spPr>
        <p:txBody>
          <a:bodyPr/>
          <a:lstStyle/>
          <a:p>
            <a:endParaRPr lang="en-IN"/>
          </a:p>
        </p:txBody>
      </p:sp>
      <p:pic>
        <p:nvPicPr>
          <p:cNvPr id="31813" name="Picture 237"/>
          <p:cNvPicPr>
            <a:picLocks noChangeAspect="1" noChangeArrowheads="1"/>
          </p:cNvPicPr>
          <p:nvPr/>
        </p:nvPicPr>
        <p:blipFill>
          <a:blip r:embed="rId3" cstate="print"/>
          <a:srcRect/>
          <a:stretch>
            <a:fillRect/>
          </a:stretch>
        </p:blipFill>
        <p:spPr bwMode="auto">
          <a:xfrm>
            <a:off x="8782050" y="5030788"/>
            <a:ext cx="187325" cy="498475"/>
          </a:xfrm>
          <a:prstGeom prst="rect">
            <a:avLst/>
          </a:prstGeom>
          <a:noFill/>
          <a:ln w="9525">
            <a:noFill/>
            <a:miter lim="800000"/>
            <a:headEnd/>
            <a:tailEnd/>
          </a:ln>
        </p:spPr>
      </p:pic>
      <p:sp>
        <p:nvSpPr>
          <p:cNvPr id="31814" name="Rectangle 238"/>
          <p:cNvSpPr>
            <a:spLocks noChangeArrowheads="1"/>
          </p:cNvSpPr>
          <p:nvPr/>
        </p:nvSpPr>
        <p:spPr bwMode="auto">
          <a:xfrm>
            <a:off x="8737600" y="5464175"/>
            <a:ext cx="330200" cy="274638"/>
          </a:xfrm>
          <a:prstGeom prst="rect">
            <a:avLst/>
          </a:prstGeom>
          <a:noFill/>
          <a:ln w="9525">
            <a:noFill/>
            <a:miter lim="800000"/>
            <a:headEnd/>
            <a:tailEnd/>
          </a:ln>
        </p:spPr>
        <p:txBody>
          <a:bodyPr wrap="none" lIns="0" tIns="0" rIns="0" bIns="0">
            <a:spAutoFit/>
          </a:bodyPr>
          <a:lstStyle/>
          <a:p>
            <a:pPr algn="ctr"/>
            <a:r>
              <a:rPr lang="en-US" sz="1800">
                <a:solidFill>
                  <a:schemeClr val="folHlink"/>
                </a:solidFill>
                <a:latin typeface="Times New Roman" pitchFamily="18" charset="0"/>
              </a:rPr>
              <a:t>MS</a:t>
            </a:r>
          </a:p>
        </p:txBody>
      </p:sp>
      <p:sp>
        <p:nvSpPr>
          <p:cNvPr id="31815" name="Text Box 239"/>
          <p:cNvSpPr txBox="1">
            <a:spLocks noChangeArrowheads="1"/>
          </p:cNvSpPr>
          <p:nvPr/>
        </p:nvSpPr>
        <p:spPr bwMode="auto">
          <a:xfrm>
            <a:off x="6453188" y="3176588"/>
            <a:ext cx="954087" cy="404812"/>
          </a:xfrm>
          <a:prstGeom prst="rect">
            <a:avLst/>
          </a:prstGeom>
          <a:noFill/>
          <a:ln w="7938">
            <a:solidFill>
              <a:schemeClr val="tx1"/>
            </a:solidFill>
            <a:miter lim="800000"/>
            <a:headEnd/>
            <a:tailEnd/>
          </a:ln>
        </p:spPr>
        <p:txBody>
          <a:bodyPr>
            <a:spAutoFit/>
          </a:bodyPr>
          <a:lstStyle/>
          <a:p>
            <a:pPr algn="ctr">
              <a:spcBef>
                <a:spcPct val="50000"/>
              </a:spcBef>
            </a:pPr>
            <a:r>
              <a:rPr lang="en-US" sz="2000">
                <a:solidFill>
                  <a:schemeClr val="folHlink"/>
                </a:solidFill>
                <a:latin typeface="Times New Roman" pitchFamily="18" charset="0"/>
              </a:rPr>
              <a:t>MSC</a:t>
            </a:r>
          </a:p>
        </p:txBody>
      </p:sp>
      <p:sp>
        <p:nvSpPr>
          <p:cNvPr id="31816" name="Line 240"/>
          <p:cNvSpPr>
            <a:spLocks noChangeShapeType="1"/>
          </p:cNvSpPr>
          <p:nvPr/>
        </p:nvSpPr>
        <p:spPr bwMode="auto">
          <a:xfrm flipH="1">
            <a:off x="5807075" y="3581400"/>
            <a:ext cx="914400" cy="457200"/>
          </a:xfrm>
          <a:prstGeom prst="line">
            <a:avLst/>
          </a:prstGeom>
          <a:noFill/>
          <a:ln w="7938">
            <a:solidFill>
              <a:srgbClr val="000000"/>
            </a:solidFill>
            <a:round/>
            <a:headEnd/>
            <a:tailEnd/>
          </a:ln>
        </p:spPr>
        <p:txBody>
          <a:bodyPr/>
          <a:lstStyle/>
          <a:p>
            <a:endParaRPr lang="en-IN"/>
          </a:p>
        </p:txBody>
      </p:sp>
      <p:sp>
        <p:nvSpPr>
          <p:cNvPr id="31817" name="Line 241"/>
          <p:cNvSpPr>
            <a:spLocks noChangeShapeType="1"/>
          </p:cNvSpPr>
          <p:nvPr/>
        </p:nvSpPr>
        <p:spPr bwMode="auto">
          <a:xfrm>
            <a:off x="7102475" y="3581400"/>
            <a:ext cx="898525" cy="420688"/>
          </a:xfrm>
          <a:prstGeom prst="line">
            <a:avLst/>
          </a:prstGeom>
          <a:noFill/>
          <a:ln w="7938">
            <a:solidFill>
              <a:srgbClr val="000000"/>
            </a:solidFill>
            <a:round/>
            <a:headEnd/>
            <a:tailEnd/>
          </a:ln>
        </p:spPr>
        <p:txBody>
          <a:bodyPr/>
          <a:lstStyle/>
          <a:p>
            <a:endParaRPr lang="en-IN"/>
          </a:p>
        </p:txBody>
      </p:sp>
      <p:sp>
        <p:nvSpPr>
          <p:cNvPr id="31818" name="Text Box 242"/>
          <p:cNvSpPr txBox="1">
            <a:spLocks noChangeArrowheads="1"/>
          </p:cNvSpPr>
          <p:nvPr/>
        </p:nvSpPr>
        <p:spPr bwMode="auto">
          <a:xfrm>
            <a:off x="381000" y="273050"/>
            <a:ext cx="8763000" cy="641350"/>
          </a:xfrm>
          <a:prstGeom prst="rect">
            <a:avLst/>
          </a:prstGeom>
          <a:noFill/>
          <a:ln w="9525">
            <a:noFill/>
            <a:miter lim="800000"/>
            <a:headEnd/>
            <a:tailEnd/>
          </a:ln>
        </p:spPr>
        <p:txBody>
          <a:bodyPr>
            <a:spAutoFit/>
          </a:bodyPr>
          <a:lstStyle/>
          <a:p>
            <a:pPr algn="ctr">
              <a:spcBef>
                <a:spcPct val="50000"/>
              </a:spcBef>
            </a:pPr>
            <a:r>
              <a:rPr lang="en-US" sz="3600" b="1">
                <a:solidFill>
                  <a:schemeClr val="folHlink"/>
                </a:solidFill>
              </a:rPr>
              <a:t>MS, BS, BSC, MSC, and PSTN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area of cells:</a:t>
            </a:r>
            <a:endParaRPr lang="en-IN" dirty="0"/>
          </a:p>
        </p:txBody>
      </p:sp>
      <p:sp>
        <p:nvSpPr>
          <p:cNvPr id="3" name="Content Placeholder 2"/>
          <p:cNvSpPr>
            <a:spLocks noGrp="1"/>
          </p:cNvSpPr>
          <p:nvPr>
            <p:ph sz="quarter" idx="1"/>
          </p:nvPr>
        </p:nvSpPr>
        <p:spPr/>
        <p:txBody>
          <a:bodyPr/>
          <a:lstStyle/>
          <a:p>
            <a:r>
              <a:rPr lang="en-US" dirty="0" smtClean="0"/>
              <a:t>In cities each cell site may have a range of ½ mile , </a:t>
            </a:r>
          </a:p>
          <a:p>
            <a:r>
              <a:rPr lang="en-US" dirty="0" smtClean="0"/>
              <a:t>In rural areas the range could be much as 5 mile.</a:t>
            </a:r>
          </a:p>
          <a:p>
            <a:endParaRPr lang="en-US" dirty="0" smtClean="0"/>
          </a:p>
          <a:p>
            <a:r>
              <a:rPr lang="en-US" dirty="0" smtClean="0"/>
              <a:t>In clear open area user may </a:t>
            </a:r>
            <a:r>
              <a:rPr lang="en-US" dirty="0" err="1" smtClean="0"/>
              <a:t>recive</a:t>
            </a:r>
            <a:r>
              <a:rPr lang="en-US" dirty="0" smtClean="0"/>
              <a:t> signal from 25 miles</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615</TotalTime>
  <Words>2155</Words>
  <Application>Microsoft Office PowerPoint</Application>
  <PresentationFormat>On-screen Show (4:3)</PresentationFormat>
  <Paragraphs>319</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Oriel</vt:lpstr>
      <vt:lpstr>CELLULAR   MOBILE COMMUNICATION </vt:lpstr>
      <vt:lpstr>Principle of cellular mobile system </vt:lpstr>
      <vt:lpstr>Slide 3</vt:lpstr>
      <vt:lpstr>Components of cellular mobile n/w</vt:lpstr>
      <vt:lpstr>Cellular network components</vt:lpstr>
      <vt:lpstr>Slide 6</vt:lpstr>
      <vt:lpstr>Slide 7</vt:lpstr>
      <vt:lpstr>Slide 8</vt:lpstr>
      <vt:lpstr>Coverage area of cells:</vt:lpstr>
      <vt:lpstr>Why cellular mobile telephone system</vt:lpstr>
      <vt:lpstr>Limited services capability</vt:lpstr>
      <vt:lpstr>Poor services performance </vt:lpstr>
      <vt:lpstr>Slide 13</vt:lpstr>
      <vt:lpstr>In efficient frequency spectrum utilization</vt:lpstr>
      <vt:lpstr>2. Spectrum efficiency considerations </vt:lpstr>
      <vt:lpstr>Slide 16</vt:lpstr>
      <vt:lpstr>2.Why 800 mhz  ?</vt:lpstr>
      <vt:lpstr>Slide 18</vt:lpstr>
      <vt:lpstr>3.History of 800MHZ spectrum allocation</vt:lpstr>
      <vt:lpstr>Slide 20</vt:lpstr>
      <vt:lpstr>Slide 21</vt:lpstr>
      <vt:lpstr>Slide 22</vt:lpstr>
      <vt:lpstr>4. Trunking efficiency </vt:lpstr>
      <vt:lpstr>Slide 24</vt:lpstr>
      <vt:lpstr>Slide 25</vt:lpstr>
      <vt:lpstr>Slide 26</vt:lpstr>
      <vt:lpstr>5. Performance criteria</vt:lpstr>
      <vt:lpstr>Slide 28</vt:lpstr>
      <vt:lpstr>Slide 29</vt:lpstr>
      <vt:lpstr>2. Service quality </vt:lpstr>
      <vt:lpstr>Slide 31</vt:lpstr>
      <vt:lpstr>6.Uniqueness of Mobile Radio Environment</vt:lpstr>
      <vt:lpstr>Slide 33</vt:lpstr>
      <vt:lpstr>Slide 34</vt:lpstr>
      <vt:lpstr>Slide 35</vt:lpstr>
      <vt:lpstr>Slide 36</vt:lpstr>
      <vt:lpstr>Mobile fading characteristics </vt:lpstr>
      <vt:lpstr>Slide 38</vt:lpstr>
      <vt:lpstr>Slide 39</vt:lpstr>
      <vt:lpstr>Slide 40</vt:lpstr>
      <vt:lpstr>Operation of cellular system </vt:lpstr>
      <vt:lpstr>Slide 42</vt:lpstr>
      <vt:lpstr>Mobile originated cell </vt:lpstr>
      <vt:lpstr>Slide 44</vt:lpstr>
      <vt:lpstr>Slide 45</vt:lpstr>
      <vt:lpstr>Marketing Image of Hexagonal‐shaped Cells</vt:lpstr>
      <vt:lpstr>Planning of cellular system</vt:lpstr>
      <vt:lpstr>Slide 48</vt:lpstr>
      <vt:lpstr>Slide 49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Cellular mobile communication </dc:title>
  <dc:creator>BALA</dc:creator>
  <cp:lastModifiedBy>RAJESH</cp:lastModifiedBy>
  <cp:revision>498</cp:revision>
  <dcterms:created xsi:type="dcterms:W3CDTF">2006-08-16T00:00:00Z</dcterms:created>
  <dcterms:modified xsi:type="dcterms:W3CDTF">2016-01-27T05:11:58Z</dcterms:modified>
</cp:coreProperties>
</file>