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1000" y="152400"/>
            <a:ext cx="2971800" cy="457200"/>
          </a:xfrm>
          <a:prstGeom prst="rect">
            <a:avLst/>
          </a:prstGeom>
        </p:spPr>
        <p:txBody>
          <a:bodyPr vert="horz" lIns="91440" tIns="45720" rIns="91440" bIns="45720" rtlCol="0"/>
          <a:lstStyle>
            <a:lvl1pPr algn="l">
              <a:defRPr sz="1200"/>
            </a:lvl1pPr>
          </a:lstStyle>
          <a:p>
            <a:r>
              <a:rPr lang="en-US" b="1" dirty="0" smtClean="0"/>
              <a:t>CELLULAR MOBIL COMMUNICATION</a:t>
            </a:r>
            <a:endParaRPr lang="en-US" b="1"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068414-3B1E-40A8-8144-1C8692311E82}" type="datetimeFigureOut">
              <a:rPr lang="en-US" smtClean="0"/>
              <a:pPr/>
              <a:t>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49765A-CF63-4E63-B314-098280FD523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E1E01-FD25-438A-9171-419683346E0B}" type="datetimeFigureOut">
              <a:rPr lang="en-US" smtClean="0"/>
              <a:pPr/>
              <a:t>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6A41F-096F-4664-8019-DC2D592B23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2/6/2016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2/6/2016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2/6/2016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2/6/2016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2/6/2016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2/6/2016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219200"/>
            <a:ext cx="6172200" cy="1894362"/>
          </a:xfrm>
        </p:spPr>
        <p:txBody>
          <a:bodyPr/>
          <a:lstStyle/>
          <a:p>
            <a:r>
              <a:rPr lang="en-US" b="1" dirty="0" smtClean="0">
                <a:solidFill>
                  <a:srgbClr val="C00000"/>
                </a:solidFill>
              </a:rPr>
              <a:t>CELLULAR   MOBILE COMMUNICATION	</a:t>
            </a:r>
            <a:endParaRPr lang="en-IN" b="1" dirty="0">
              <a:solidFill>
                <a:srgbClr val="C00000"/>
              </a:solidFill>
            </a:endParaRPr>
          </a:p>
        </p:txBody>
      </p:sp>
      <p:sp>
        <p:nvSpPr>
          <p:cNvPr id="3" name="Title 1"/>
          <p:cNvSpPr txBox="1">
            <a:spLocks/>
          </p:cNvSpPr>
          <p:nvPr/>
        </p:nvSpPr>
        <p:spPr>
          <a:xfrm>
            <a:off x="2381479" y="3872429"/>
            <a:ext cx="6172200" cy="1894362"/>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3000" b="1" i="0" u="none" strike="noStrike" kern="1200" cap="small" spc="0" normalizeH="0" baseline="0" noProof="0" dirty="0" smtClean="0">
                <a:ln>
                  <a:noFill/>
                </a:ln>
                <a:effectLst/>
                <a:uLnTx/>
                <a:uFillTx/>
                <a:latin typeface="+mj-lt"/>
                <a:ea typeface="+mj-ea"/>
                <a:cs typeface="+mj-cs"/>
              </a:rPr>
              <a:t>P.RAJESH </a:t>
            </a:r>
            <a:r>
              <a:rPr kumimoji="0" lang="en-IN" sz="1600" b="1" i="0" u="none" strike="noStrike" kern="1200" cap="small" spc="0" normalizeH="0" baseline="0" noProof="0" dirty="0" smtClean="0">
                <a:ln>
                  <a:noFill/>
                </a:ln>
                <a:effectLst/>
                <a:uLnTx/>
                <a:uFillTx/>
                <a:latin typeface="+mj-lt"/>
                <a:ea typeface="+mj-ea"/>
                <a:cs typeface="+mj-cs"/>
              </a:rPr>
              <a:t>M-Tech.,</a:t>
            </a:r>
          </a:p>
          <a:p>
            <a:pPr marL="0" marR="0" lvl="0" indent="0" algn="r" defTabSz="914400" rtl="0" eaLnBrk="1" fontAlgn="auto" latinLnBrk="0" hangingPunct="1">
              <a:lnSpc>
                <a:spcPct val="100000"/>
              </a:lnSpc>
              <a:spcBef>
                <a:spcPct val="0"/>
              </a:spcBef>
              <a:spcAft>
                <a:spcPts val="0"/>
              </a:spcAft>
              <a:buClrTx/>
              <a:buSzTx/>
              <a:buFontTx/>
              <a:buNone/>
              <a:tabLst/>
              <a:defRPr/>
            </a:pPr>
            <a:r>
              <a:rPr lang="en-IN" sz="1600" b="1" cap="small" dirty="0" smtClean="0">
                <a:latin typeface="+mj-lt"/>
                <a:ea typeface="+mj-ea"/>
                <a:cs typeface="+mj-cs"/>
              </a:rPr>
              <a:t>Dept of ECE</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1600" b="1" i="0" u="none" strike="noStrike" kern="1200" cap="small" spc="0" normalizeH="0" baseline="0" noProof="0" dirty="0" smtClean="0">
                <a:ln>
                  <a:noFill/>
                </a:ln>
                <a:effectLst/>
                <a:uLnTx/>
                <a:uFillTx/>
                <a:latin typeface="+mj-lt"/>
                <a:ea typeface="+mj-ea"/>
                <a:cs typeface="+mj-cs"/>
              </a:rPr>
              <a:t>CRIT</a:t>
            </a:r>
            <a:r>
              <a:rPr kumimoji="0" lang="en-IN" sz="1600" b="1" i="0" u="none" strike="noStrike" kern="1200" cap="small" spc="0" normalizeH="0" noProof="0" dirty="0" smtClean="0">
                <a:ln>
                  <a:noFill/>
                </a:ln>
                <a:effectLst/>
                <a:uLnTx/>
                <a:uFillTx/>
                <a:latin typeface="+mj-lt"/>
                <a:ea typeface="+mj-ea"/>
                <a:cs typeface="+mj-cs"/>
              </a:rPr>
              <a:t> ENGG college</a:t>
            </a:r>
            <a:endParaRPr kumimoji="0" lang="en-IN" b="1" i="0" u="none" strike="noStrike" kern="1200" cap="small"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85800"/>
            <a:ext cx="8001000" cy="5486400"/>
          </a:xfrm>
        </p:spPr>
        <p:txBody>
          <a:bodyPr>
            <a:normAutofit/>
          </a:bodyPr>
          <a:lstStyle/>
          <a:p>
            <a:r>
              <a:rPr lang="en-US" dirty="0" smtClean="0"/>
              <a:t>D= frequency reuse distance </a:t>
            </a:r>
          </a:p>
          <a:p>
            <a:r>
              <a:rPr lang="en-US" dirty="0" smtClean="0"/>
              <a:t>R= coverage radius</a:t>
            </a:r>
          </a:p>
          <a:p>
            <a:r>
              <a:rPr lang="en-US" dirty="0" smtClean="0"/>
              <a:t>q</a:t>
            </a:r>
            <a:r>
              <a:rPr lang="en-US" dirty="0" smtClean="0"/>
              <a:t>= </a:t>
            </a:r>
            <a:r>
              <a:rPr lang="en-US" dirty="0" smtClean="0"/>
              <a:t>co-channel interference reduction factor</a:t>
            </a:r>
          </a:p>
          <a:p>
            <a:endParaRPr lang="en-US" dirty="0" smtClean="0"/>
          </a:p>
          <a:p>
            <a:r>
              <a:rPr lang="en-US" dirty="0" smtClean="0"/>
              <a:t>When q is increased the C/I </a:t>
            </a:r>
            <a:r>
              <a:rPr lang="en-US" dirty="0" err="1" smtClean="0"/>
              <a:t>decereases</a:t>
            </a:r>
            <a:endParaRPr lang="en-US" dirty="0" smtClean="0"/>
          </a:p>
          <a:p>
            <a:endParaRPr lang="en-US" dirty="0" smtClean="0"/>
          </a:p>
          <a:p>
            <a:r>
              <a:rPr lang="en-US" dirty="0" smtClean="0"/>
              <a:t>D is a function of </a:t>
            </a:r>
            <a:r>
              <a:rPr lang="en-US" dirty="0" err="1" smtClean="0"/>
              <a:t>Ki</a:t>
            </a:r>
            <a:r>
              <a:rPr lang="en-US" dirty="0" smtClean="0"/>
              <a:t> and C/I</a:t>
            </a:r>
          </a:p>
          <a:p>
            <a:pPr algn="ctr"/>
            <a:r>
              <a:rPr lang="en-US" dirty="0" smtClean="0"/>
              <a:t>D = f( </a:t>
            </a:r>
            <a:r>
              <a:rPr lang="en-US" dirty="0" err="1" smtClean="0"/>
              <a:t>Ki,C</a:t>
            </a:r>
            <a:r>
              <a:rPr lang="en-US" dirty="0" smtClean="0"/>
              <a:t>/I)</a:t>
            </a:r>
          </a:p>
          <a:p>
            <a:endParaRPr lang="en-US" dirty="0" smtClean="0"/>
          </a:p>
          <a:p>
            <a:r>
              <a:rPr lang="en-US" dirty="0" err="1" smtClean="0"/>
              <a:t>Ki</a:t>
            </a:r>
            <a:r>
              <a:rPr lang="en-US" dirty="0" smtClean="0"/>
              <a:t> = no of co-</a:t>
            </a:r>
            <a:r>
              <a:rPr lang="en-US" dirty="0" err="1" smtClean="0"/>
              <a:t>channles</a:t>
            </a:r>
            <a:r>
              <a:rPr lang="en-US" dirty="0" smtClean="0"/>
              <a:t> interfacing cells in first tier.</a:t>
            </a:r>
          </a:p>
          <a:p>
            <a:r>
              <a:rPr lang="en-US" dirty="0" smtClean="0"/>
              <a:t>C/I is </a:t>
            </a:r>
            <a:r>
              <a:rPr lang="en-US" dirty="0" err="1" smtClean="0"/>
              <a:t>recived</a:t>
            </a:r>
            <a:r>
              <a:rPr lang="en-US" dirty="0" smtClean="0"/>
              <a:t> carrier to interference ratio at desired mobile </a:t>
            </a:r>
            <a:r>
              <a:rPr lang="en-US" dirty="0" err="1" smtClean="0"/>
              <a:t>reciver</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3200400" y="381000"/>
            <a:ext cx="1981200" cy="156019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838200" y="1905000"/>
            <a:ext cx="70866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381000"/>
            <a:ext cx="7467600" cy="5943600"/>
          </a:xfrm>
        </p:spPr>
        <p:txBody>
          <a:bodyPr/>
          <a:lstStyle/>
          <a:p>
            <a:r>
              <a:rPr lang="en-US" dirty="0" smtClean="0"/>
              <a:t>In a fully </a:t>
            </a:r>
            <a:r>
              <a:rPr lang="en-US" dirty="0" err="1" smtClean="0"/>
              <a:t>equiped</a:t>
            </a:r>
            <a:r>
              <a:rPr lang="en-US" dirty="0" smtClean="0"/>
              <a:t> hexagonal shaped cellular system there are always six co-channel interfacing cell in the first tier </a:t>
            </a:r>
            <a:r>
              <a:rPr lang="en-US" dirty="0" err="1" smtClean="0"/>
              <a:t>Ki</a:t>
            </a:r>
            <a:r>
              <a:rPr lang="en-US" dirty="0" smtClean="0"/>
              <a:t> = 6 cells </a:t>
            </a:r>
          </a:p>
          <a:p>
            <a:endParaRPr lang="en-US" dirty="0" smtClean="0"/>
          </a:p>
          <a:p>
            <a:r>
              <a:rPr lang="en-US" dirty="0" smtClean="0"/>
              <a:t>The carrier to interfering ratio (C/I) at mobile units caused by 6 interfacing sites is same as the carrier to interface ratio received at cell center cite by interfering mobile unit</a:t>
            </a:r>
          </a:p>
          <a:p>
            <a:endParaRPr lang="en-US" dirty="0" smtClean="0"/>
          </a:p>
          <a:p>
            <a:r>
              <a:rPr lang="en-US" dirty="0" smtClean="0"/>
              <a:t>Assume that the local noise is much less than the interference level and can be neglected. C/I then can be expressed as</a:t>
            </a:r>
          </a:p>
          <a:p>
            <a:endParaRPr lang="en-US" dirty="0" smtClean="0"/>
          </a:p>
          <a:p>
            <a:endParaRPr lang="en-US" dirty="0"/>
          </a:p>
        </p:txBody>
      </p:sp>
      <p:pic>
        <p:nvPicPr>
          <p:cNvPr id="1027" name="Picture 3"/>
          <p:cNvPicPr>
            <a:picLocks noChangeAspect="1" noChangeArrowheads="1"/>
          </p:cNvPicPr>
          <p:nvPr/>
        </p:nvPicPr>
        <p:blipFill>
          <a:blip r:embed="rId2"/>
          <a:srcRect/>
          <a:stretch>
            <a:fillRect/>
          </a:stretch>
        </p:blipFill>
        <p:spPr bwMode="auto">
          <a:xfrm>
            <a:off x="3124200" y="5181600"/>
            <a:ext cx="22098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685800" y="914400"/>
            <a:ext cx="333375" cy="533400"/>
          </a:xfrm>
          <a:prstGeom prst="rect">
            <a:avLst/>
          </a:prstGeom>
          <a:noFill/>
          <a:ln w="9525">
            <a:noFill/>
            <a:miter lim="800000"/>
            <a:headEnd/>
            <a:tailEnd/>
          </a:ln>
          <a:effectLst/>
        </p:spPr>
      </p:pic>
      <p:sp>
        <p:nvSpPr>
          <p:cNvPr id="5" name="Rectangle 4"/>
          <p:cNvSpPr/>
          <p:nvPr/>
        </p:nvSpPr>
        <p:spPr>
          <a:xfrm>
            <a:off x="838200" y="990600"/>
            <a:ext cx="7467600" cy="707886"/>
          </a:xfrm>
          <a:prstGeom prst="rect">
            <a:avLst/>
          </a:prstGeom>
        </p:spPr>
        <p:txBody>
          <a:bodyPr wrap="square">
            <a:spAutoFit/>
          </a:bodyPr>
          <a:lstStyle/>
          <a:p>
            <a:r>
              <a:rPr lang="en-US" sz="2000" dirty="0" smtClean="0"/>
              <a:t>   = is a propagation path-loss slope determined by the actual terrain environment</a:t>
            </a:r>
            <a:endParaRPr lang="en-US" sz="2000" dirty="0"/>
          </a:p>
        </p:txBody>
      </p:sp>
      <p:pic>
        <p:nvPicPr>
          <p:cNvPr id="6" name="Picture 2"/>
          <p:cNvPicPr>
            <a:picLocks noChangeAspect="1" noChangeArrowheads="1"/>
          </p:cNvPicPr>
          <p:nvPr/>
        </p:nvPicPr>
        <p:blipFill>
          <a:blip r:embed="rId2"/>
          <a:srcRect/>
          <a:stretch>
            <a:fillRect/>
          </a:stretch>
        </p:blipFill>
        <p:spPr bwMode="auto">
          <a:xfrm>
            <a:off x="733425" y="1905000"/>
            <a:ext cx="333375" cy="533400"/>
          </a:xfrm>
          <a:prstGeom prst="rect">
            <a:avLst/>
          </a:prstGeom>
          <a:noFill/>
          <a:ln w="9525">
            <a:noFill/>
            <a:miter lim="800000"/>
            <a:headEnd/>
            <a:tailEnd/>
          </a:ln>
          <a:effectLst/>
        </p:spPr>
      </p:pic>
      <p:sp>
        <p:nvSpPr>
          <p:cNvPr id="7" name="Rectangle 6"/>
          <p:cNvSpPr/>
          <p:nvPr/>
        </p:nvSpPr>
        <p:spPr>
          <a:xfrm>
            <a:off x="1066800" y="1981200"/>
            <a:ext cx="7696200" cy="707886"/>
          </a:xfrm>
          <a:prstGeom prst="rect">
            <a:avLst/>
          </a:prstGeom>
        </p:spPr>
        <p:txBody>
          <a:bodyPr wrap="square">
            <a:spAutoFit/>
          </a:bodyPr>
          <a:lstStyle/>
          <a:p>
            <a:r>
              <a:rPr lang="en-US" sz="2000" dirty="0" smtClean="0"/>
              <a:t>usually is assumed to be 4. K is the number of co channel interfering cells and is equal to 6 in a fully developed system</a:t>
            </a:r>
            <a:endParaRPr lang="en-US" sz="2000" dirty="0"/>
          </a:p>
        </p:txBody>
      </p:sp>
      <p:sp>
        <p:nvSpPr>
          <p:cNvPr id="8" name="Rectangle 7"/>
          <p:cNvSpPr/>
          <p:nvPr/>
        </p:nvSpPr>
        <p:spPr>
          <a:xfrm>
            <a:off x="533400" y="2895600"/>
            <a:ext cx="8077200" cy="1323439"/>
          </a:xfrm>
          <a:prstGeom prst="rect">
            <a:avLst/>
          </a:prstGeom>
        </p:spPr>
        <p:txBody>
          <a:bodyPr wrap="square">
            <a:spAutoFit/>
          </a:bodyPr>
          <a:lstStyle/>
          <a:p>
            <a:pPr algn="just"/>
            <a:r>
              <a:rPr lang="en-US" sz="2000" dirty="0" smtClean="0"/>
              <a:t>The six co channel interfering cells in the second tier cause weaker interference than those in the first tier. Therefore, the co channel interference from the second tier of interfering cells is negligible Where</a:t>
            </a:r>
            <a:endParaRPr lang="en-US" sz="2000" dirty="0"/>
          </a:p>
        </p:txBody>
      </p:sp>
      <p:pic>
        <p:nvPicPr>
          <p:cNvPr id="2051" name="Picture 3"/>
          <p:cNvPicPr>
            <a:picLocks noChangeAspect="1" noChangeArrowheads="1"/>
          </p:cNvPicPr>
          <p:nvPr/>
        </p:nvPicPr>
        <p:blipFill>
          <a:blip r:embed="rId3"/>
          <a:srcRect/>
          <a:stretch>
            <a:fillRect/>
          </a:stretch>
        </p:blipFill>
        <p:spPr bwMode="auto">
          <a:xfrm>
            <a:off x="1981200" y="4191000"/>
            <a:ext cx="4201886"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971800" y="304800"/>
            <a:ext cx="1752600" cy="98251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19200" y="1524000"/>
            <a:ext cx="67056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carrier to interference ratio</a:t>
            </a:r>
            <a:endParaRPr lang="en-US" dirty="0"/>
          </a:p>
        </p:txBody>
      </p:sp>
      <p:sp>
        <p:nvSpPr>
          <p:cNvPr id="3" name="Content Placeholder 2"/>
          <p:cNvSpPr>
            <a:spLocks noGrp="1"/>
          </p:cNvSpPr>
          <p:nvPr>
            <p:ph sz="quarter" idx="1"/>
          </p:nvPr>
        </p:nvSpPr>
        <p:spPr/>
        <p:txBody>
          <a:bodyPr/>
          <a:lstStyle/>
          <a:p>
            <a:r>
              <a:rPr lang="en-US" dirty="0" smtClean="0"/>
              <a:t>2 cases can be considered</a:t>
            </a:r>
          </a:p>
          <a:p>
            <a:r>
              <a:rPr lang="en-US" dirty="0" err="1" smtClean="0"/>
              <a:t>i</a:t>
            </a:r>
            <a:r>
              <a:rPr lang="en-US" dirty="0" smtClean="0"/>
              <a:t>) the signal and co-channel interference </a:t>
            </a:r>
            <a:r>
              <a:rPr lang="en-US" dirty="0" err="1" smtClean="0"/>
              <a:t>recived</a:t>
            </a:r>
            <a:r>
              <a:rPr lang="en-US" dirty="0" smtClean="0"/>
              <a:t> by mobile unit</a:t>
            </a:r>
          </a:p>
          <a:p>
            <a:r>
              <a:rPr lang="en-US" dirty="0" smtClean="0"/>
              <a:t>Ii) the signal and co-</a:t>
            </a:r>
            <a:r>
              <a:rPr lang="en-US" dirty="0" err="1" smtClean="0"/>
              <a:t>channle</a:t>
            </a:r>
            <a:r>
              <a:rPr lang="en-US" dirty="0" smtClean="0"/>
              <a:t> interference </a:t>
            </a:r>
            <a:r>
              <a:rPr lang="en-US" dirty="0" err="1" smtClean="0"/>
              <a:t>recived</a:t>
            </a:r>
            <a:r>
              <a:rPr lang="en-US" dirty="0" smtClean="0"/>
              <a:t> by cell site</a:t>
            </a:r>
          </a:p>
          <a:p>
            <a:r>
              <a:rPr lang="en-US" dirty="0" smtClean="0"/>
              <a:t> as long as the received carrier to interference ratio at both mobile unit and cell site are same the system is called as balanced system.</a:t>
            </a:r>
          </a:p>
          <a:p>
            <a:r>
              <a:rPr lang="en-US" dirty="0" smtClean="0"/>
              <a:t>Balanced system </a:t>
            </a:r>
            <a:r>
              <a:rPr lang="en-US" dirty="0" err="1" smtClean="0"/>
              <a:t>cariier</a:t>
            </a:r>
            <a:r>
              <a:rPr lang="en-US" dirty="0" smtClean="0"/>
              <a:t> to noise ratio is </a:t>
            </a:r>
          </a:p>
          <a:p>
            <a:endParaRPr lang="en-US" dirty="0"/>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0" y="5715000"/>
            <a:ext cx="1447800" cy="6858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838199"/>
            <a:ext cx="1371600" cy="851338"/>
          </a:xfrm>
          <a:prstGeom prst="rect">
            <a:avLst/>
          </a:prstGeom>
          <a:noFill/>
        </p:spPr>
      </p:pic>
      <p:pic>
        <p:nvPicPr>
          <p:cNvPr id="6" name="Picture 2"/>
          <p:cNvPicPr>
            <a:picLocks noGrp="1" noChangeAspect="1" noChangeArrowheads="1"/>
          </p:cNvPicPr>
          <p:nvPr>
            <p:ph sz="quarter" idx="1"/>
          </p:nvPr>
        </p:nvPicPr>
        <p:blipFill>
          <a:blip r:embed="rId3"/>
          <a:srcRect/>
          <a:stretch>
            <a:fillRect/>
          </a:stretch>
        </p:blipFill>
        <p:spPr bwMode="auto">
          <a:xfrm>
            <a:off x="954230" y="1676401"/>
            <a:ext cx="285753" cy="457200"/>
          </a:xfrm>
          <a:prstGeom prst="rect">
            <a:avLst/>
          </a:prstGeom>
          <a:noFill/>
          <a:ln w="9525">
            <a:noFill/>
            <a:miter lim="800000"/>
            <a:headEnd/>
            <a:tailEnd/>
          </a:ln>
          <a:effectLst/>
        </p:spPr>
      </p:pic>
      <p:sp>
        <p:nvSpPr>
          <p:cNvPr id="7" name="Rectangle 6"/>
          <p:cNvSpPr/>
          <p:nvPr/>
        </p:nvSpPr>
        <p:spPr>
          <a:xfrm>
            <a:off x="1219200" y="1752600"/>
            <a:ext cx="6781800" cy="923330"/>
          </a:xfrm>
          <a:prstGeom prst="rect">
            <a:avLst/>
          </a:prstGeom>
        </p:spPr>
        <p:txBody>
          <a:bodyPr wrap="square">
            <a:spAutoFit/>
          </a:bodyPr>
          <a:lstStyle/>
          <a:p>
            <a:r>
              <a:rPr lang="en-US" dirty="0" smtClean="0"/>
              <a:t> =  A constant depends on terrain environment</a:t>
            </a:r>
          </a:p>
          <a:p>
            <a:endParaRPr lang="en-US" dirty="0" smtClean="0"/>
          </a:p>
          <a:p>
            <a:r>
              <a:rPr lang="en-US" dirty="0" smtClean="0"/>
              <a:t>Q= interference reduction factor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splitting </a:t>
            </a:r>
            <a:endParaRPr lang="en-US" dirty="0"/>
          </a:p>
        </p:txBody>
      </p:sp>
      <p:sp>
        <p:nvSpPr>
          <p:cNvPr id="3" name="Content Placeholder 2"/>
          <p:cNvSpPr>
            <a:spLocks noGrp="1"/>
          </p:cNvSpPr>
          <p:nvPr>
            <p:ph sz="quarter" idx="1"/>
          </p:nvPr>
        </p:nvSpPr>
        <p:spPr/>
        <p:txBody>
          <a:bodyPr>
            <a:normAutofit/>
          </a:bodyPr>
          <a:lstStyle/>
          <a:p>
            <a:r>
              <a:rPr lang="en-US" dirty="0" smtClean="0"/>
              <a:t>The motivation behind implementing a cellular mobile system is to improve the utilization of spectrum efficiency. </a:t>
            </a:r>
          </a:p>
          <a:p>
            <a:r>
              <a:rPr lang="en-US" dirty="0" smtClean="0"/>
              <a:t>The frequency reuse scheme is one concept, and cell splitting is another concept. </a:t>
            </a:r>
          </a:p>
          <a:p>
            <a:r>
              <a:rPr lang="en-US" dirty="0" smtClean="0"/>
              <a:t>When traffic density starts to build up and the frequency channels </a:t>
            </a:r>
            <a:r>
              <a:rPr lang="en-US" dirty="0" err="1" smtClean="0"/>
              <a:t>Fi</a:t>
            </a:r>
            <a:r>
              <a:rPr lang="en-US" dirty="0" smtClean="0"/>
              <a:t> in each cell </a:t>
            </a:r>
            <a:r>
              <a:rPr lang="en-US" dirty="0" err="1" smtClean="0"/>
              <a:t>Ci</a:t>
            </a:r>
            <a:r>
              <a:rPr lang="en-US" dirty="0" smtClean="0"/>
              <a:t> cannot provide enough mobile calls, the original cell can be split into smaller cells.</a:t>
            </a:r>
          </a:p>
          <a:p>
            <a:r>
              <a:rPr lang="en-US" dirty="0" smtClean="0"/>
              <a:t> Usually the new radius is one-half the original radius.</a:t>
            </a:r>
          </a:p>
          <a:p>
            <a:r>
              <a:rPr lang="en-US" dirty="0" smtClean="0"/>
              <a:t>There are two ways of splitting: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533400"/>
            <a:ext cx="8610600" cy="5943600"/>
          </a:xfrm>
        </p:spPr>
        <p:txBody>
          <a:bodyPr>
            <a:normAutofit/>
          </a:bodyPr>
          <a:lstStyle/>
          <a:p>
            <a:r>
              <a:rPr lang="en-US" dirty="0" smtClean="0"/>
              <a:t>New cell radius = Old cell radius/2</a:t>
            </a:r>
          </a:p>
          <a:p>
            <a:r>
              <a:rPr lang="en-US" dirty="0" smtClean="0"/>
              <a:t>Then, New cell area = Old cell area/4</a:t>
            </a:r>
          </a:p>
          <a:p>
            <a:r>
              <a:rPr lang="en-US" dirty="0" smtClean="0"/>
              <a:t>Let each new cell carry the same maximum traffic load of the old cell, then</a:t>
            </a:r>
          </a:p>
          <a:p>
            <a:r>
              <a:rPr lang="en-US" dirty="0" smtClean="0"/>
              <a:t>New traffic load / Unit area = 4 X[ Traffic load/Unit area].</a:t>
            </a:r>
          </a:p>
          <a:p>
            <a:endParaRPr lang="en-US" dirty="0" smtClean="0"/>
          </a:p>
          <a:p>
            <a:endParaRPr lang="en-US" dirty="0" smtClean="0"/>
          </a:p>
          <a:p>
            <a:r>
              <a:rPr lang="en-US" dirty="0" smtClean="0"/>
              <a:t>There are two kinds of cell-splitting techniques:</a:t>
            </a:r>
          </a:p>
          <a:p>
            <a:r>
              <a:rPr lang="en-US" b="1" dirty="0" smtClean="0"/>
              <a:t>1. Permanent splitting:</a:t>
            </a:r>
          </a:p>
          <a:p>
            <a:r>
              <a:rPr lang="en-US" b="1" dirty="0" smtClean="0"/>
              <a:t> </a:t>
            </a:r>
            <a:r>
              <a:rPr lang="en-US" dirty="0" smtClean="0"/>
              <a:t>The installation of every new split cell has to be planned ahead of time; the number of channels, the transmitted power, the assigned frequencies, the choosing of the cell-site selection, and the traffic load consideration should all be considered.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43600"/>
          </a:xfrm>
        </p:spPr>
        <p:txBody>
          <a:bodyPr/>
          <a:lstStyle/>
          <a:p>
            <a:r>
              <a:rPr lang="en-US" b="1" dirty="0" smtClean="0"/>
              <a:t>2. Dynamic splitting:</a:t>
            </a:r>
          </a:p>
          <a:p>
            <a:r>
              <a:rPr lang="en-US" b="1" dirty="0" smtClean="0"/>
              <a:t> </a:t>
            </a:r>
            <a:r>
              <a:rPr lang="en-US" dirty="0" smtClean="0"/>
              <a:t>This scheme is based on using the allocated spectrum efficiency in real time. The algorithm for dynamically splitting cell sites is a tedious job, as we cannot afford to have one single cell unused during cell splitting at heavy traffic hours.</a:t>
            </a:r>
            <a:endParaRPr lang="en-US" dirty="0"/>
          </a:p>
        </p:txBody>
      </p:sp>
      <p:pic>
        <p:nvPicPr>
          <p:cNvPr id="1026" name="Picture 2"/>
          <p:cNvPicPr>
            <a:picLocks noChangeAspect="1" noChangeArrowheads="1"/>
          </p:cNvPicPr>
          <p:nvPr/>
        </p:nvPicPr>
        <p:blipFill>
          <a:blip r:embed="rId2"/>
          <a:srcRect/>
          <a:stretch>
            <a:fillRect/>
          </a:stretch>
        </p:blipFill>
        <p:spPr bwMode="auto">
          <a:xfrm>
            <a:off x="609600" y="3352800"/>
            <a:ext cx="3733800" cy="2971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28366" y="2743201"/>
            <a:ext cx="3658384" cy="350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Unit – 2</a:t>
            </a:r>
            <a:br>
              <a:rPr lang="en-US" dirty="0" smtClean="0"/>
            </a:br>
            <a:r>
              <a:rPr lang="en-US" dirty="0" smtClean="0"/>
              <a:t>elements of cellular radio system design		</a:t>
            </a:r>
            <a:endParaRPr lang="en-US" dirty="0"/>
          </a:p>
        </p:txBody>
      </p:sp>
      <p:sp>
        <p:nvSpPr>
          <p:cNvPr id="3" name="Content Placeholder 2"/>
          <p:cNvSpPr>
            <a:spLocks noGrp="1"/>
          </p:cNvSpPr>
          <p:nvPr>
            <p:ph sz="quarter" idx="1"/>
          </p:nvPr>
        </p:nvSpPr>
        <p:spPr/>
        <p:txBody>
          <a:bodyPr/>
          <a:lstStyle/>
          <a:p>
            <a:r>
              <a:rPr lang="en-US" u="sng" dirty="0" smtClean="0"/>
              <a:t>General description of the problem:-</a:t>
            </a:r>
          </a:p>
          <a:p>
            <a:endParaRPr lang="en-US" u="sng" dirty="0" smtClean="0"/>
          </a:p>
          <a:p>
            <a:r>
              <a:rPr lang="en-US" dirty="0" smtClean="0"/>
              <a:t>based on concept of efficient spectrum utilization the cellular mobile system design can be broken in to many elements .</a:t>
            </a:r>
          </a:p>
          <a:p>
            <a:endParaRPr lang="en-US" u="sng" dirty="0" smtClean="0"/>
          </a:p>
          <a:p>
            <a:pPr>
              <a:buFont typeface="Wingdings" pitchFamily="2" charset="2"/>
              <a:buChar char="q"/>
            </a:pPr>
            <a:r>
              <a:rPr lang="en-US" u="sng" dirty="0" smtClean="0"/>
              <a:t> the concept of frequency </a:t>
            </a:r>
            <a:r>
              <a:rPr lang="en-US" u="sng" dirty="0" err="1" smtClean="0"/>
              <a:t>resuse</a:t>
            </a:r>
            <a:r>
              <a:rPr lang="en-US" u="sng" dirty="0" smtClean="0"/>
              <a:t> channels </a:t>
            </a:r>
          </a:p>
          <a:p>
            <a:pPr>
              <a:buFont typeface="Wingdings" pitchFamily="2" charset="2"/>
              <a:buChar char="q"/>
            </a:pPr>
            <a:r>
              <a:rPr lang="en-US" u="sng" dirty="0" smtClean="0"/>
              <a:t>The co channel interface reduction factor</a:t>
            </a:r>
          </a:p>
          <a:p>
            <a:pPr>
              <a:buFont typeface="Wingdings" pitchFamily="2" charset="2"/>
              <a:buChar char="q"/>
            </a:pPr>
            <a:r>
              <a:rPr lang="en-US" u="sng" dirty="0" smtClean="0"/>
              <a:t>The desired carrier to interface ratio</a:t>
            </a:r>
          </a:p>
          <a:p>
            <a:pPr>
              <a:buFont typeface="Wingdings" pitchFamily="2" charset="2"/>
              <a:buChar char="q"/>
            </a:pPr>
            <a:r>
              <a:rPr lang="en-US" u="sng" dirty="0" smtClean="0"/>
              <a:t>The handoff mechanism</a:t>
            </a:r>
          </a:p>
          <a:p>
            <a:pPr>
              <a:buFont typeface="Wingdings" pitchFamily="2" charset="2"/>
              <a:buChar char="q"/>
            </a:pPr>
            <a:r>
              <a:rPr lang="en-US" u="sng" dirty="0" smtClean="0"/>
              <a:t>Cell splitting</a:t>
            </a:r>
            <a:endParaRPr lang="en-US"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Hand-off Mechanism: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Hand-off </a:t>
            </a:r>
            <a:r>
              <a:rPr lang="en-US" b="1" dirty="0" smtClean="0"/>
              <a:t>is the process of automatically changing the frequencies</a:t>
            </a:r>
            <a:r>
              <a:rPr lang="en-US" b="1" dirty="0" smtClean="0"/>
              <a:t>.</a:t>
            </a:r>
          </a:p>
          <a:p>
            <a:r>
              <a:rPr lang="en-US" b="1" dirty="0" smtClean="0"/>
              <a:t> </a:t>
            </a:r>
            <a:r>
              <a:rPr lang="en-US" b="1" dirty="0" smtClean="0"/>
              <a:t>When </a:t>
            </a:r>
            <a:r>
              <a:rPr lang="en-US" b="1" dirty="0" smtClean="0"/>
              <a:t>the </a:t>
            </a:r>
            <a:r>
              <a:rPr lang="en-US" dirty="0" smtClean="0"/>
              <a:t>mobile </a:t>
            </a:r>
            <a:r>
              <a:rPr lang="en-US" dirty="0" smtClean="0"/>
              <a:t>unit moves out of the coverage areas of a particular cell site, the reception becomes weak. </a:t>
            </a:r>
            <a:endParaRPr lang="en-US" dirty="0" smtClean="0"/>
          </a:p>
          <a:p>
            <a:r>
              <a:rPr lang="en-US" dirty="0" smtClean="0"/>
              <a:t>At this instant </a:t>
            </a:r>
            <a:r>
              <a:rPr lang="en-US" dirty="0" smtClean="0"/>
              <a:t>the present cell site requests Hand-off, then system switches the call to a new frequency channel </a:t>
            </a:r>
            <a:r>
              <a:rPr lang="en-US" dirty="0" smtClean="0"/>
              <a:t>in a </a:t>
            </a:r>
            <a:r>
              <a:rPr lang="en-US" dirty="0" smtClean="0"/>
              <a:t>new cell site without interrupting either call or user. </a:t>
            </a:r>
            <a:endParaRPr lang="en-US" dirty="0" smtClean="0"/>
          </a:p>
          <a:p>
            <a:r>
              <a:rPr lang="en-US" dirty="0" smtClean="0"/>
              <a:t>This </a:t>
            </a:r>
            <a:r>
              <a:rPr lang="en-US" dirty="0" smtClean="0"/>
              <a:t>phenomenon is known as “hand -off’ </a:t>
            </a:r>
            <a:r>
              <a:rPr lang="en-US" dirty="0" smtClean="0"/>
              <a:t>or ‘handover</a:t>
            </a:r>
            <a:r>
              <a:rPr lang="en-US" dirty="0" smtClean="0"/>
              <a:t>’. Hand -off processing scheme is an important task for any successful mobile system. </a:t>
            </a:r>
            <a:endParaRPr lang="en-US" dirty="0" smtClean="0"/>
          </a:p>
          <a:p>
            <a:r>
              <a:rPr lang="en-US" dirty="0" smtClean="0"/>
              <a:t>This</a:t>
            </a:r>
            <a:r>
              <a:rPr lang="en-US" dirty="0" smtClean="0"/>
              <a:t> </a:t>
            </a:r>
            <a:r>
              <a:rPr lang="en-US" dirty="0" smtClean="0"/>
              <a:t>concept </a:t>
            </a:r>
            <a:r>
              <a:rPr lang="en-US" dirty="0" smtClean="0"/>
              <a:t>can he applied to one dimensional as well as two dimensional cellular configurations.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533400"/>
            <a:ext cx="8153400" cy="5943600"/>
          </a:xfrm>
        </p:spPr>
        <p:txBody>
          <a:bodyPr>
            <a:normAutofit/>
          </a:bodyPr>
          <a:lstStyle/>
          <a:p>
            <a:r>
              <a:rPr lang="en-US" dirty="0" smtClean="0"/>
              <a:t>By the reception of weak signals from the mobile unit by the cell site, the Hand-off is required in </a:t>
            </a:r>
            <a:r>
              <a:rPr lang="en-US" dirty="0" smtClean="0"/>
              <a:t>the  following </a:t>
            </a:r>
            <a:r>
              <a:rPr lang="en-US" dirty="0" smtClean="0"/>
              <a:t>two situations. </a:t>
            </a:r>
            <a:endParaRPr lang="en-US" dirty="0" smtClean="0"/>
          </a:p>
          <a:p>
            <a:r>
              <a:rPr lang="en-US" dirty="0" smtClean="0"/>
              <a:t>They </a:t>
            </a:r>
            <a:r>
              <a:rPr lang="en-US" dirty="0" smtClean="0"/>
              <a:t>are</a:t>
            </a:r>
          </a:p>
          <a:p>
            <a:r>
              <a:rPr lang="en-US" dirty="0" smtClean="0"/>
              <a:t>1. The level for requesting a Hand-off in a noise limited environment is at the cell boundary say-l00 </a:t>
            </a:r>
            <a:r>
              <a:rPr lang="en-US" dirty="0" err="1" smtClean="0"/>
              <a:t>dBm</a:t>
            </a:r>
            <a:r>
              <a:rPr lang="en-US" dirty="0" smtClean="0"/>
              <a:t>.</a:t>
            </a:r>
          </a:p>
          <a:p>
            <a:r>
              <a:rPr lang="en-US" dirty="0" smtClean="0"/>
              <a:t>2. In a particular cell site, when the mobile unit is reaching the signal strength holes (gaps</a:t>
            </a:r>
            <a:r>
              <a:rPr lang="en-US" dirty="0" smtClean="0"/>
              <a:t>).Figure below shows </a:t>
            </a:r>
            <a:r>
              <a:rPr lang="en-US" dirty="0" smtClean="0"/>
              <a:t>the usage of frequency F1 in two </a:t>
            </a:r>
            <a:r>
              <a:rPr lang="en-US" dirty="0" err="1" smtClean="0"/>
              <a:t>cochannel</a:t>
            </a:r>
            <a:r>
              <a:rPr lang="en-US" dirty="0" smtClean="0"/>
              <a:t> cells which arc separated by a distance D.</a:t>
            </a:r>
          </a:p>
          <a:p>
            <a:r>
              <a:rPr lang="en-US" dirty="0" smtClean="0"/>
              <a:t>Now, we have to provide a communication system in the whole area by filling other frequency channels</a:t>
            </a:r>
          </a:p>
          <a:p>
            <a:r>
              <a:rPr lang="en-US" dirty="0" smtClean="0"/>
              <a:t>F2,F3 and F4 between two co-channel cells.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685800"/>
            <a:ext cx="7543800" cy="549208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467600" cy="4873752"/>
          </a:xfrm>
        </p:spPr>
        <p:txBody>
          <a:bodyPr>
            <a:normAutofit lnSpcReduction="10000"/>
          </a:bodyPr>
          <a:lstStyle/>
          <a:p>
            <a:r>
              <a:rPr lang="en-US" dirty="0" smtClean="0"/>
              <a:t>Depending on the same value of q the cells C2 ,C3 and C4 to which the above fill-in frequencies F2, </a:t>
            </a:r>
            <a:r>
              <a:rPr lang="en-US" dirty="0" smtClean="0"/>
              <a:t>F3 and </a:t>
            </a:r>
            <a:r>
              <a:rPr lang="en-US" dirty="0" smtClean="0"/>
              <a:t>F4 are assigned </a:t>
            </a:r>
            <a:r>
              <a:rPr lang="en-US" dirty="0" smtClean="0"/>
              <a:t>respectively.</a:t>
            </a:r>
          </a:p>
          <a:p>
            <a:r>
              <a:rPr lang="en-US" dirty="0" smtClean="0"/>
              <a:t>Initially a mobile unit is starting a call in cell with fill-in frequency F1 and then moves to a cell with </a:t>
            </a:r>
            <a:r>
              <a:rPr lang="en-US" dirty="0" err="1" smtClean="0"/>
              <a:t>fillin</a:t>
            </a:r>
            <a:r>
              <a:rPr lang="en-US" dirty="0" smtClean="0"/>
              <a:t> frequency </a:t>
            </a:r>
            <a:r>
              <a:rPr lang="en-US" dirty="0" smtClean="0"/>
              <a:t>F2. The mobile unit moves from cell C1 to cell C2, meanwhile however the call </a:t>
            </a:r>
            <a:r>
              <a:rPr lang="en-US" dirty="0" smtClean="0"/>
              <a:t>being dropped </a:t>
            </a:r>
            <a:r>
              <a:rPr lang="en-US" dirty="0" smtClean="0"/>
              <a:t>and reinitiated in </a:t>
            </a:r>
            <a:r>
              <a:rPr lang="en-US" dirty="0" smtClean="0"/>
              <a:t>the frequency </a:t>
            </a:r>
            <a:r>
              <a:rPr lang="en-US" dirty="0" smtClean="0"/>
              <a:t>channel from F1 to F2. </a:t>
            </a:r>
            <a:endParaRPr lang="en-US" dirty="0" smtClean="0"/>
          </a:p>
          <a:p>
            <a:r>
              <a:rPr lang="en-US" dirty="0" smtClean="0"/>
              <a:t>This </a:t>
            </a:r>
            <a:r>
              <a:rPr lang="en-US" dirty="0" smtClean="0"/>
              <a:t>process of changing frequencies </a:t>
            </a:r>
            <a:r>
              <a:rPr lang="en-US" dirty="0" smtClean="0"/>
              <a:t>can be </a:t>
            </a:r>
            <a:r>
              <a:rPr lang="en-US" dirty="0" smtClean="0"/>
              <a:t>done automatically by the system without the user’s intervention. In the cellular system the </a:t>
            </a:r>
            <a:r>
              <a:rPr lang="en-US" dirty="0" smtClean="0"/>
              <a:t>above mentioned </a:t>
            </a:r>
            <a:r>
              <a:rPr lang="en-US" dirty="0" smtClean="0"/>
              <a:t>Hand-off process is used.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685800"/>
            <a:ext cx="7467600" cy="4873752"/>
          </a:xfrm>
        </p:spPr>
        <p:txBody>
          <a:bodyPr/>
          <a:lstStyle/>
          <a:p>
            <a:r>
              <a:rPr lang="en-US" dirty="0" smtClean="0"/>
              <a:t>Since limitations in the system is frequency resource the challenge is to serve the greatest no:- customers with a specified system quality.</a:t>
            </a:r>
          </a:p>
          <a:p>
            <a:endParaRPr lang="en-US" dirty="0" smtClean="0"/>
          </a:p>
          <a:p>
            <a:r>
              <a:rPr lang="en-US" dirty="0" err="1" smtClean="0"/>
              <a:t>i</a:t>
            </a:r>
            <a:r>
              <a:rPr lang="en-US" dirty="0" smtClean="0"/>
              <a:t>) how many customers can we serve in a busy hour?</a:t>
            </a:r>
          </a:p>
          <a:p>
            <a:r>
              <a:rPr lang="en-US" dirty="0" smtClean="0"/>
              <a:t>How many subscribers can we take in to our systems ?</a:t>
            </a:r>
          </a:p>
          <a:p>
            <a:r>
              <a:rPr lang="en-US" dirty="0" smtClean="0"/>
              <a:t>How many frequency channels do we need?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Concept of frequency reuse channels </a:t>
            </a:r>
            <a:endParaRPr lang="en-US" dirty="0"/>
          </a:p>
        </p:txBody>
      </p:sp>
      <p:sp>
        <p:nvSpPr>
          <p:cNvPr id="3" name="Content Placeholder 2"/>
          <p:cNvSpPr>
            <a:spLocks noGrp="1"/>
          </p:cNvSpPr>
          <p:nvPr>
            <p:ph sz="quarter" idx="1"/>
          </p:nvPr>
        </p:nvSpPr>
        <p:spPr/>
        <p:txBody>
          <a:bodyPr/>
          <a:lstStyle/>
          <a:p>
            <a:r>
              <a:rPr lang="en-US" dirty="0" smtClean="0"/>
              <a:t>In the frequency reuse system the same frequency of cellular mobile radio system can be utilized by the users in different geographical.</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3276600"/>
            <a:ext cx="6972084" cy="2176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458200" cy="5943600"/>
          </a:xfrm>
        </p:spPr>
        <p:txBody>
          <a:bodyPr>
            <a:noAutofit/>
          </a:bodyPr>
          <a:lstStyle/>
          <a:p>
            <a:r>
              <a:rPr lang="en-US" dirty="0" smtClean="0"/>
              <a:t>The frequency reuse system can drastically increase the spectrum efficiency but if the system is not properly designed serious interface may occur interference due to common use of same channel is called co channel interference.</a:t>
            </a:r>
          </a:p>
          <a:p>
            <a:endParaRPr lang="en-US" dirty="0" smtClean="0"/>
          </a:p>
          <a:p>
            <a:pPr>
              <a:buFont typeface="Wingdings" pitchFamily="2" charset="2"/>
              <a:buChar char="Ø"/>
            </a:pPr>
            <a:r>
              <a:rPr lang="en-US" sz="3200" u="sng" dirty="0" smtClean="0"/>
              <a:t>  Frequency reuse schemes:-</a:t>
            </a:r>
          </a:p>
          <a:p>
            <a:r>
              <a:rPr lang="en-US" dirty="0" smtClean="0"/>
              <a:t> the  frequency reuse is used in time domain &amp; space domain .</a:t>
            </a:r>
          </a:p>
          <a:p>
            <a:pPr>
              <a:buNone/>
            </a:pPr>
            <a:r>
              <a:rPr lang="en-US" dirty="0" smtClean="0"/>
              <a:t>	</a:t>
            </a:r>
            <a:r>
              <a:rPr lang="en-US" u="sng" dirty="0" err="1" smtClean="0"/>
              <a:t>i</a:t>
            </a:r>
            <a:r>
              <a:rPr lang="en-US" u="sng" dirty="0" smtClean="0"/>
              <a:t>) TIME DOMAIN:-</a:t>
            </a:r>
          </a:p>
          <a:p>
            <a:r>
              <a:rPr lang="en-US" smtClean="0"/>
              <a:t>The </a:t>
            </a:r>
            <a:r>
              <a:rPr lang="en-US" dirty="0" smtClean="0"/>
              <a:t>frequency reuse in time domain results in the occupation of the same frequency in different time slots  which is known as TIME DIVISION MULTIPLEXING (TDM).</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686800" cy="5867400"/>
          </a:xfrm>
        </p:spPr>
        <p:txBody>
          <a:bodyPr>
            <a:noAutofit/>
          </a:bodyPr>
          <a:lstStyle/>
          <a:p>
            <a:r>
              <a:rPr lang="en-US" sz="2800" dirty="0" smtClean="0"/>
              <a:t>ii) </a:t>
            </a:r>
            <a:r>
              <a:rPr lang="en-US" sz="2800" u="sng" dirty="0" smtClean="0"/>
              <a:t>space Domain:-</a:t>
            </a:r>
          </a:p>
          <a:p>
            <a:pPr>
              <a:buFont typeface="Wingdings" pitchFamily="2" charset="2"/>
              <a:buChar char="v"/>
            </a:pPr>
            <a:r>
              <a:rPr lang="en-US" sz="2800" dirty="0" smtClean="0"/>
              <a:t>divide in two categories.</a:t>
            </a:r>
          </a:p>
          <a:p>
            <a:pPr lvl="1"/>
            <a:r>
              <a:rPr lang="en-US" sz="2400" dirty="0" smtClean="0"/>
              <a:t>Same frequency assigned in two different geographic areas same frequency assigned.</a:t>
            </a:r>
          </a:p>
          <a:p>
            <a:pPr lvl="1"/>
            <a:r>
              <a:rPr lang="en-US" sz="2400" dirty="0" smtClean="0"/>
              <a:t>Same frequency repeatedly used in same general areas in one system.</a:t>
            </a:r>
          </a:p>
          <a:p>
            <a:pPr lvl="1"/>
            <a:endParaRPr lang="en-US" sz="2800" u="sng" dirty="0" smtClean="0"/>
          </a:p>
          <a:p>
            <a:pPr lvl="1">
              <a:buFont typeface="Wingdings" pitchFamily="2" charset="2"/>
              <a:buChar char="Ø"/>
            </a:pPr>
            <a:r>
              <a:rPr lang="en-US" sz="2800" u="sng" dirty="0" smtClean="0"/>
              <a:t>Frequency reuse Distance :-</a:t>
            </a:r>
          </a:p>
          <a:p>
            <a:pPr lvl="1"/>
            <a:r>
              <a:rPr lang="en-US" sz="2400" dirty="0" smtClean="0"/>
              <a:t>Depends on following factors </a:t>
            </a:r>
          </a:p>
          <a:p>
            <a:pPr lvl="1"/>
            <a:r>
              <a:rPr lang="en-US" sz="2400" dirty="0" smtClean="0"/>
              <a:t>1. no of  co-channel cells in the vicinity of the center cell</a:t>
            </a:r>
          </a:p>
          <a:p>
            <a:pPr lvl="1"/>
            <a:r>
              <a:rPr lang="en-US" sz="2400" dirty="0" smtClean="0"/>
              <a:t>2. type of geographic </a:t>
            </a:r>
            <a:r>
              <a:rPr lang="en-US" sz="2400" dirty="0" err="1" smtClean="0"/>
              <a:t>terrian</a:t>
            </a:r>
            <a:r>
              <a:rPr lang="en-US" sz="2400" dirty="0" smtClean="0"/>
              <a:t> contour</a:t>
            </a:r>
          </a:p>
          <a:p>
            <a:pPr lvl="1"/>
            <a:r>
              <a:rPr lang="en-US" sz="2400" dirty="0" smtClean="0"/>
              <a:t>3. transmitted power at each cell site </a:t>
            </a:r>
          </a:p>
          <a:p>
            <a:pPr lvl="1"/>
            <a:r>
              <a:rPr lang="en-US" sz="2400" dirty="0" smtClean="0"/>
              <a:t>4.Height of antenna</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0"/>
            <a:ext cx="6553200" cy="67554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81000"/>
            <a:ext cx="7772400" cy="369332"/>
          </a:xfrm>
          <a:prstGeom prst="rect">
            <a:avLst/>
          </a:prstGeom>
        </p:spPr>
        <p:txBody>
          <a:bodyPr wrap="square">
            <a:spAutoFit/>
          </a:bodyPr>
          <a:lstStyle/>
          <a:p>
            <a:r>
              <a:rPr lang="en-US" dirty="0" smtClean="0"/>
              <a:t>Where K is the frequency reuse pattern </a:t>
            </a:r>
          </a:p>
        </p:txBody>
      </p:sp>
      <p:pic>
        <p:nvPicPr>
          <p:cNvPr id="2050" name="Picture 2"/>
          <p:cNvPicPr>
            <a:picLocks noChangeAspect="1" noChangeArrowheads="1"/>
          </p:cNvPicPr>
          <p:nvPr/>
        </p:nvPicPr>
        <p:blipFill>
          <a:blip r:embed="rId2"/>
          <a:srcRect/>
          <a:stretch>
            <a:fillRect/>
          </a:stretch>
        </p:blipFill>
        <p:spPr bwMode="auto">
          <a:xfrm>
            <a:off x="1676400" y="914400"/>
            <a:ext cx="3886200" cy="1874520"/>
          </a:xfrm>
          <a:prstGeom prst="rect">
            <a:avLst/>
          </a:prstGeom>
          <a:noFill/>
          <a:ln w="9525">
            <a:noFill/>
            <a:miter lim="800000"/>
            <a:headEnd/>
            <a:tailEnd/>
          </a:ln>
          <a:effectLst/>
        </p:spPr>
      </p:pic>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6"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2895600"/>
            <a:ext cx="2971800" cy="7429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Co-channel </a:t>
            </a:r>
            <a:r>
              <a:rPr lang="en-US" dirty="0" smtClean="0"/>
              <a:t>interference reduction factor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Reusing an identical frequency channel in different cells is limited by co-channel interference between cells, and the co-channel interference can become a major problem.</a:t>
            </a:r>
          </a:p>
          <a:p>
            <a:r>
              <a:rPr lang="en-US" dirty="0" smtClean="0"/>
              <a:t>Assume that the size of all cells is roughly the same.</a:t>
            </a:r>
          </a:p>
          <a:p>
            <a:r>
              <a:rPr lang="en-US" dirty="0" smtClean="0"/>
              <a:t>The cell size is determined by the coverage area of the signal strength in each cell.</a:t>
            </a:r>
          </a:p>
          <a:p>
            <a:r>
              <a:rPr lang="en-US" dirty="0" smtClean="0"/>
              <a:t> As long as the cell size is fixed, co-channel interference is independent of the transmitted power of each cell. It means that the received threshold level at the mobile unit is adjusted to the size of the cell. Actually, co-channel interference is a function of a parameter q defined as</a:t>
            </a:r>
          </a:p>
          <a:p>
            <a:r>
              <a:rPr lang="en-US" dirty="0" smtClean="0"/>
              <a:t>q = D/R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1182</TotalTime>
  <Words>1275</Words>
  <Application>Microsoft Office PowerPoint</Application>
  <PresentationFormat>On-screen Show (4:3)</PresentationFormat>
  <Paragraphs>107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CELLULAR   MOBILE COMMUNICATION </vt:lpstr>
      <vt:lpstr>Unit – 2 elements of cellular radio system design  </vt:lpstr>
      <vt:lpstr>Slide 3</vt:lpstr>
      <vt:lpstr>a) Concept of frequency reuse channels </vt:lpstr>
      <vt:lpstr>Slide 5</vt:lpstr>
      <vt:lpstr>Slide 6</vt:lpstr>
      <vt:lpstr>Slide 7</vt:lpstr>
      <vt:lpstr>Slide 8</vt:lpstr>
      <vt:lpstr>2. Co-channel interference reduction factor</vt:lpstr>
      <vt:lpstr>Slide 10</vt:lpstr>
      <vt:lpstr>Slide 11</vt:lpstr>
      <vt:lpstr>Slide 12</vt:lpstr>
      <vt:lpstr>Slide 13</vt:lpstr>
      <vt:lpstr>Slide 14</vt:lpstr>
      <vt:lpstr>Desired carrier to interference ratio</vt:lpstr>
      <vt:lpstr>Slide 16</vt:lpstr>
      <vt:lpstr>Cell splitting </vt:lpstr>
      <vt:lpstr>Slide 18</vt:lpstr>
      <vt:lpstr>Slide 19</vt:lpstr>
      <vt:lpstr>Hand-off Mechanism:</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Cellular mobile communication </dc:title>
  <dc:creator>BALA</dc:creator>
  <cp:lastModifiedBy>RAJESH</cp:lastModifiedBy>
  <cp:revision>616</cp:revision>
  <dcterms:created xsi:type="dcterms:W3CDTF">2006-08-16T00:00:00Z</dcterms:created>
  <dcterms:modified xsi:type="dcterms:W3CDTF">2016-02-06T14:29:03Z</dcterms:modified>
</cp:coreProperties>
</file>