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259" r:id="rId3"/>
    <p:sldId id="258" r:id="rId4"/>
    <p:sldId id="257" r:id="rId5"/>
    <p:sldId id="260" r:id="rId6"/>
    <p:sldId id="261" r:id="rId7"/>
    <p:sldId id="262" r:id="rId8"/>
    <p:sldId id="263" r:id="rId9"/>
    <p:sldId id="264" r:id="rId10"/>
    <p:sldId id="265" r:id="rId11"/>
    <p:sldId id="266" r:id="rId12"/>
    <p:sldId id="314" r:id="rId13"/>
    <p:sldId id="315" r:id="rId14"/>
    <p:sldId id="316" r:id="rId15"/>
    <p:sldId id="317" r:id="rId16"/>
    <p:sldId id="267" r:id="rId17"/>
    <p:sldId id="309" r:id="rId18"/>
    <p:sldId id="310" r:id="rId19"/>
    <p:sldId id="311" r:id="rId20"/>
    <p:sldId id="312" r:id="rId21"/>
    <p:sldId id="313" r:id="rId22"/>
    <p:sldId id="268" r:id="rId23"/>
    <p:sldId id="318" r:id="rId24"/>
    <p:sldId id="319" r:id="rId25"/>
    <p:sldId id="321" r:id="rId26"/>
    <p:sldId id="322" r:id="rId27"/>
    <p:sldId id="323"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348" r:id="rId54"/>
    <p:sldId id="349" r:id="rId55"/>
    <p:sldId id="350" r:id="rId56"/>
    <p:sldId id="351" r:id="rId57"/>
    <p:sldId id="352" r:id="rId58"/>
    <p:sldId id="353" r:id="rId59"/>
    <p:sldId id="354" r:id="rId60"/>
    <p:sldId id="355" r:id="rId61"/>
    <p:sldId id="297" r:id="rId62"/>
    <p:sldId id="269" r:id="rId63"/>
    <p:sldId id="270" r:id="rId64"/>
    <p:sldId id="271"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2" r:id="rId83"/>
    <p:sldId id="347" r:id="rId84"/>
    <p:sldId id="343" r:id="rId85"/>
    <p:sldId id="344" r:id="rId86"/>
    <p:sldId id="345" r:id="rId87"/>
    <p:sldId id="341" r:id="rId88"/>
    <p:sldId id="346"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0" autoAdjust="0"/>
  </p:normalViewPr>
  <p:slideViewPr>
    <p:cSldViewPr>
      <p:cViewPr>
        <p:scale>
          <a:sx n="50" d="100"/>
          <a:sy n="50" d="100"/>
        </p:scale>
        <p:origin x="-51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52CDD6-79B3-49DB-A6E3-01AC061D55AD}" type="datetimeFigureOut">
              <a:rPr lang="en-IN" smtClean="0"/>
              <a:t>10-09-2014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13F08C-AC55-4BBE-82F6-256438AE4F05}" type="slidenum">
              <a:rPr lang="en-IN" smtClean="0"/>
              <a:t>‹#›</a:t>
            </a:fld>
            <a:endParaRPr lang="en-IN"/>
          </a:p>
        </p:txBody>
      </p:sp>
    </p:spTree>
    <p:extLst>
      <p:ext uri="{BB962C8B-B14F-4D97-AF65-F5344CB8AC3E}">
        <p14:creationId xmlns:p14="http://schemas.microsoft.com/office/powerpoint/2010/main" val="2805827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Glue logic is the custom digital electronic circuitry required</a:t>
            </a:r>
            <a:r>
              <a:rPr lang="en-US" baseline="0" dirty="0" smtClean="0"/>
              <a:t> to achieve compatible interface between two different </a:t>
            </a:r>
            <a:r>
              <a:rPr lang="en-US" baseline="0" dirty="0" err="1" smtClean="0"/>
              <a:t>Ics</a:t>
            </a:r>
            <a:r>
              <a:rPr lang="en-US" baseline="0" dirty="0" smtClean="0"/>
              <a:t>.</a:t>
            </a:r>
          </a:p>
          <a:p>
            <a:r>
              <a:rPr lang="en-US" baseline="0" dirty="0" smtClean="0"/>
              <a:t>Address decoders, latches, encoders/decoders are the examples for glue logic.</a:t>
            </a:r>
            <a:endParaRPr lang="en-IN" dirty="0"/>
          </a:p>
        </p:txBody>
      </p:sp>
      <p:sp>
        <p:nvSpPr>
          <p:cNvPr id="4" name="Slide Number Placeholder 3"/>
          <p:cNvSpPr>
            <a:spLocks noGrp="1"/>
          </p:cNvSpPr>
          <p:nvPr>
            <p:ph type="sldNum" sz="quarter" idx="10"/>
          </p:nvPr>
        </p:nvSpPr>
        <p:spPr/>
        <p:txBody>
          <a:bodyPr/>
          <a:lstStyle/>
          <a:p>
            <a:fld id="{F013F08C-AC55-4BBE-82F6-256438AE4F05}" type="slidenum">
              <a:rPr lang="en-IN" smtClean="0"/>
              <a:t>4</a:t>
            </a:fld>
            <a:endParaRPr lang="en-IN"/>
          </a:p>
        </p:txBody>
      </p:sp>
    </p:spTree>
    <p:extLst>
      <p:ext uri="{BB962C8B-B14F-4D97-AF65-F5344CB8AC3E}">
        <p14:creationId xmlns:p14="http://schemas.microsoft.com/office/powerpoint/2010/main" val="4056794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13F08C-AC55-4BBE-82F6-256438AE4F05}" type="slidenum">
              <a:rPr lang="en-IN" smtClean="0"/>
              <a:t>56</a:t>
            </a:fld>
            <a:endParaRPr lang="en-IN"/>
          </a:p>
        </p:txBody>
      </p:sp>
    </p:spTree>
    <p:extLst>
      <p:ext uri="{BB962C8B-B14F-4D97-AF65-F5344CB8AC3E}">
        <p14:creationId xmlns:p14="http://schemas.microsoft.com/office/powerpoint/2010/main" val="1310863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F2E8862-15C5-47E3-8A86-5216F9598956}" type="datetimeFigureOut">
              <a:rPr lang="en-IN" smtClean="0"/>
              <a:t>10-09-2014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234E55C-1834-4033-8206-3C50433EE58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2E8862-15C5-47E3-8A86-5216F9598956}" type="datetimeFigureOut">
              <a:rPr lang="en-IN" smtClean="0"/>
              <a:t>10-09-2014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4E55C-1834-4033-8206-3C50433EE58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2E8862-15C5-47E3-8A86-5216F9598956}" type="datetimeFigureOut">
              <a:rPr lang="en-IN" smtClean="0"/>
              <a:t>10-09-2014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4E55C-1834-4033-8206-3C50433EE58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326EF3-B74F-4850-9F8F-30BA9AEF7B87}" type="slidenum">
              <a:rPr lang="en-US"/>
              <a:pPr>
                <a:defRPr/>
              </a:pPr>
              <a:t>‹#›</a:t>
            </a:fld>
            <a:endParaRPr lang="en-US"/>
          </a:p>
        </p:txBody>
      </p:sp>
    </p:spTree>
    <p:extLst>
      <p:ext uri="{BB962C8B-B14F-4D97-AF65-F5344CB8AC3E}">
        <p14:creationId xmlns:p14="http://schemas.microsoft.com/office/powerpoint/2010/main" val="288884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F2E8862-15C5-47E3-8A86-5216F9598956}" type="datetimeFigureOut">
              <a:rPr lang="en-IN" smtClean="0"/>
              <a:t>10-09-2014</a:t>
            </a:fld>
            <a:endParaRPr lang="en-IN"/>
          </a:p>
        </p:txBody>
      </p:sp>
      <p:sp>
        <p:nvSpPr>
          <p:cNvPr id="9" name="Slide Number Placeholder 8"/>
          <p:cNvSpPr>
            <a:spLocks noGrp="1"/>
          </p:cNvSpPr>
          <p:nvPr>
            <p:ph type="sldNum" sz="quarter" idx="15"/>
          </p:nvPr>
        </p:nvSpPr>
        <p:spPr/>
        <p:txBody>
          <a:bodyPr rtlCol="0"/>
          <a:lstStyle/>
          <a:p>
            <a:fld id="{0234E55C-1834-4033-8206-3C50433EE586}"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F2E8862-15C5-47E3-8A86-5216F9598956}" type="datetimeFigureOut">
              <a:rPr lang="en-IN" smtClean="0"/>
              <a:t>10-09-2014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234E55C-1834-4033-8206-3C50433EE58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F2E8862-15C5-47E3-8A86-5216F9598956}" type="datetimeFigureOut">
              <a:rPr lang="en-IN" smtClean="0"/>
              <a:t>10-09-2014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4E55C-1834-4033-8206-3C50433EE586}"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F2E8862-15C5-47E3-8A86-5216F9598956}" type="datetimeFigureOut">
              <a:rPr lang="en-IN" smtClean="0"/>
              <a:t>10-09-2014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34E55C-1834-4033-8206-3C50433EE586}"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F2E8862-15C5-47E3-8A86-5216F9598956}" type="datetimeFigureOut">
              <a:rPr lang="en-IN" smtClean="0"/>
              <a:t>10-09-2014</a:t>
            </a:fld>
            <a:endParaRPr lang="en-IN"/>
          </a:p>
        </p:txBody>
      </p:sp>
      <p:sp>
        <p:nvSpPr>
          <p:cNvPr id="7" name="Slide Number Placeholder 6"/>
          <p:cNvSpPr>
            <a:spLocks noGrp="1"/>
          </p:cNvSpPr>
          <p:nvPr>
            <p:ph type="sldNum" sz="quarter" idx="11"/>
          </p:nvPr>
        </p:nvSpPr>
        <p:spPr/>
        <p:txBody>
          <a:bodyPr rtlCol="0"/>
          <a:lstStyle/>
          <a:p>
            <a:fld id="{0234E55C-1834-4033-8206-3C50433EE586}"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E8862-15C5-47E3-8A86-5216F9598956}" type="datetimeFigureOut">
              <a:rPr lang="en-IN" smtClean="0"/>
              <a:t>10-09-2014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34E55C-1834-4033-8206-3C50433EE58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F2E8862-15C5-47E3-8A86-5216F9598956}" type="datetimeFigureOut">
              <a:rPr lang="en-IN" smtClean="0"/>
              <a:t>10-09-2014</a:t>
            </a:fld>
            <a:endParaRPr lang="en-IN"/>
          </a:p>
        </p:txBody>
      </p:sp>
      <p:sp>
        <p:nvSpPr>
          <p:cNvPr id="22" name="Slide Number Placeholder 21"/>
          <p:cNvSpPr>
            <a:spLocks noGrp="1"/>
          </p:cNvSpPr>
          <p:nvPr>
            <p:ph type="sldNum" sz="quarter" idx="15"/>
          </p:nvPr>
        </p:nvSpPr>
        <p:spPr/>
        <p:txBody>
          <a:bodyPr rtlCol="0"/>
          <a:lstStyle/>
          <a:p>
            <a:fld id="{0234E55C-1834-4033-8206-3C50433EE586}"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F2E8862-15C5-47E3-8A86-5216F9598956}" type="datetimeFigureOut">
              <a:rPr lang="en-IN" smtClean="0"/>
              <a:t>10-09-2014</a:t>
            </a:fld>
            <a:endParaRPr lang="en-IN"/>
          </a:p>
        </p:txBody>
      </p:sp>
      <p:sp>
        <p:nvSpPr>
          <p:cNvPr id="18" name="Slide Number Placeholder 17"/>
          <p:cNvSpPr>
            <a:spLocks noGrp="1"/>
          </p:cNvSpPr>
          <p:nvPr>
            <p:ph type="sldNum" sz="quarter" idx="11"/>
          </p:nvPr>
        </p:nvSpPr>
        <p:spPr/>
        <p:txBody>
          <a:bodyPr rtlCol="0"/>
          <a:lstStyle/>
          <a:p>
            <a:fld id="{0234E55C-1834-4033-8206-3C50433EE586}"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F2E8862-15C5-47E3-8A86-5216F9598956}" type="datetimeFigureOut">
              <a:rPr lang="en-IN" smtClean="0"/>
              <a:t>10-09-2014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234E55C-1834-4033-8206-3C50433EE58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Embedded Real Time Operating Systems</a:t>
            </a:r>
            <a:endParaRPr lang="en-IN" dirty="0"/>
          </a:p>
        </p:txBody>
      </p:sp>
      <p:sp>
        <p:nvSpPr>
          <p:cNvPr id="3" name="Subtitle 2"/>
          <p:cNvSpPr>
            <a:spLocks noGrp="1"/>
          </p:cNvSpPr>
          <p:nvPr>
            <p:ph type="subTitle" idx="1"/>
          </p:nvPr>
        </p:nvSpPr>
        <p:spPr/>
        <p:txBody>
          <a:bodyPr/>
          <a:lstStyle/>
          <a:p>
            <a:pPr algn="r"/>
            <a:r>
              <a:rPr lang="en-US" dirty="0" smtClean="0"/>
              <a:t>B. </a:t>
            </a:r>
            <a:r>
              <a:rPr lang="en-US" dirty="0" err="1" smtClean="0"/>
              <a:t>Mallikarjuna</a:t>
            </a:r>
            <a:r>
              <a:rPr lang="en-US" dirty="0" smtClean="0"/>
              <a:t> </a:t>
            </a:r>
            <a:r>
              <a:rPr lang="en-US" dirty="0" err="1" smtClean="0"/>
              <a:t>Naik</a:t>
            </a:r>
            <a:endParaRPr lang="en-US" dirty="0" smtClean="0"/>
          </a:p>
          <a:p>
            <a:pPr algn="r"/>
            <a:r>
              <a:rPr lang="en-US" dirty="0" err="1" smtClean="0"/>
              <a:t>Asst.Prof</a:t>
            </a:r>
            <a:r>
              <a:rPr lang="en-US" dirty="0" smtClean="0"/>
              <a:t> CRIT</a:t>
            </a:r>
          </a:p>
          <a:p>
            <a:pPr algn="r"/>
            <a:endParaRPr lang="en-IN" dirty="0"/>
          </a:p>
        </p:txBody>
      </p:sp>
      <p:sp>
        <p:nvSpPr>
          <p:cNvPr id="4" name="TextBox 3"/>
          <p:cNvSpPr txBox="1"/>
          <p:nvPr/>
        </p:nvSpPr>
        <p:spPr>
          <a:xfrm>
            <a:off x="1907704" y="903040"/>
            <a:ext cx="6624736" cy="861774"/>
          </a:xfrm>
          <a:prstGeom prst="rect">
            <a:avLst/>
          </a:prstGeom>
          <a:noFill/>
        </p:spPr>
        <p:txBody>
          <a:bodyPr wrap="square" rtlCol="0">
            <a:spAutoFit/>
          </a:bodyPr>
          <a:lstStyle/>
          <a:p>
            <a:pPr algn="just"/>
            <a:r>
              <a:rPr lang="en-US" sz="2500" dirty="0" smtClean="0"/>
              <a:t>EMBEDDED HARDWARE DESIGN AND DEVELOPMENT</a:t>
            </a:r>
            <a:endParaRPr lang="en-IN" sz="2500" dirty="0"/>
          </a:p>
        </p:txBody>
      </p:sp>
    </p:spTree>
    <p:extLst>
      <p:ext uri="{BB962C8B-B14F-4D97-AF65-F5344CB8AC3E}">
        <p14:creationId xmlns:p14="http://schemas.microsoft.com/office/powerpoint/2010/main" val="233330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b="1" dirty="0" smtClean="0"/>
              <a:t>LOGIC GATES:</a:t>
            </a:r>
          </a:p>
          <a:p>
            <a:pPr marL="0" indent="0" algn="just">
              <a:buNone/>
            </a:pPr>
            <a:r>
              <a:rPr lang="en-US" dirty="0" smtClean="0"/>
              <a:t>Building blocks of digital circuits.</a:t>
            </a:r>
          </a:p>
          <a:p>
            <a:pPr marL="0" indent="0" algn="just">
              <a:buNone/>
            </a:pPr>
            <a:r>
              <a:rPr lang="en-US" dirty="0" smtClean="0"/>
              <a:t>Logic gates control the flow of digital information by performing a logical operation of the input signals.</a:t>
            </a:r>
          </a:p>
          <a:p>
            <a:pPr marL="0" indent="0" algn="just">
              <a:buNone/>
            </a:pPr>
            <a:r>
              <a:rPr lang="en-US" dirty="0" smtClean="0"/>
              <a:t>AND, OR, NOT, XOR, NAND, NOR, XNOR.</a:t>
            </a:r>
          </a:p>
          <a:p>
            <a:pPr marL="0" indent="0" algn="just">
              <a:buNone/>
            </a:pPr>
            <a:r>
              <a:rPr lang="en-US" b="1" dirty="0" smtClean="0"/>
              <a:t>BUFFER:</a:t>
            </a:r>
          </a:p>
          <a:p>
            <a:pPr marL="0" indent="0" algn="just">
              <a:buNone/>
            </a:pPr>
            <a:r>
              <a:rPr lang="en-US" dirty="0" smtClean="0"/>
              <a:t>It increases the driving capability of a logic circuit.</a:t>
            </a:r>
          </a:p>
          <a:p>
            <a:pPr marL="0" indent="0" algn="just">
              <a:buNone/>
            </a:pPr>
            <a:r>
              <a:rPr lang="en-US" dirty="0" smtClean="0"/>
              <a:t>A tri-state buffer is a buffer with Output Enable control.</a:t>
            </a:r>
          </a:p>
          <a:p>
            <a:pPr marL="0" indent="0" algn="just">
              <a:buNone/>
            </a:pPr>
            <a:r>
              <a:rPr lang="en-US" dirty="0" smtClean="0"/>
              <a:t>When the Output Enable is active the tri-state buffer functions as buffer.</a:t>
            </a:r>
          </a:p>
          <a:p>
            <a:pPr marL="0" indent="0" algn="just">
              <a:buNone/>
            </a:pPr>
            <a:r>
              <a:rPr lang="en-US" dirty="0" smtClean="0"/>
              <a:t>If Output Enable is not active, the output buffer remains in high impedance state(Tri-stated).</a:t>
            </a:r>
          </a:p>
        </p:txBody>
      </p:sp>
    </p:spTree>
    <p:extLst>
      <p:ext uri="{BB962C8B-B14F-4D97-AF65-F5344CB8AC3E}">
        <p14:creationId xmlns:p14="http://schemas.microsoft.com/office/powerpoint/2010/main" val="4155686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lgn="just">
              <a:buNone/>
            </a:pPr>
            <a:r>
              <a:rPr lang="en-US" b="1" dirty="0" smtClean="0"/>
              <a:t>LATCH:</a:t>
            </a:r>
          </a:p>
          <a:p>
            <a:pPr marL="0" indent="0" algn="just">
              <a:buNone/>
            </a:pPr>
            <a:r>
              <a:rPr lang="en-US" dirty="0" smtClean="0"/>
              <a:t>Used for storing one bit of information.</a:t>
            </a:r>
          </a:p>
          <a:p>
            <a:pPr marL="0" indent="0" algn="just">
              <a:buNone/>
            </a:pPr>
            <a:r>
              <a:rPr lang="en-US" b="1" dirty="0" smtClean="0"/>
              <a:t>Flip-Flop:</a:t>
            </a:r>
          </a:p>
          <a:p>
            <a:pPr marL="0" indent="0" algn="just">
              <a:buNone/>
            </a:pPr>
            <a:r>
              <a:rPr lang="en-US" dirty="0" smtClean="0"/>
              <a:t>It contains an input data line, clock or gating control line for triggering the latching operation and an output line.</a:t>
            </a:r>
          </a:p>
          <a:p>
            <a:pPr marL="0" indent="0" algn="just">
              <a:buNone/>
            </a:pPr>
            <a:r>
              <a:rPr lang="en-US" dirty="0" smtClean="0"/>
              <a:t>The gating signal can be either a positive edge(raising edge), a negative edge(falling edge) or level triggered one.</a:t>
            </a:r>
          </a:p>
          <a:p>
            <a:pPr marL="0" indent="0" algn="just">
              <a:buNone/>
            </a:pPr>
            <a:endParaRPr lang="en-IN" dirty="0"/>
          </a:p>
        </p:txBody>
      </p:sp>
    </p:spTree>
    <p:extLst>
      <p:ext uri="{BB962C8B-B14F-4D97-AF65-F5344CB8AC3E}">
        <p14:creationId xmlns:p14="http://schemas.microsoft.com/office/powerpoint/2010/main" val="903521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Multiplexers </a:t>
            </a:r>
            <a:endParaRPr lang="en-IN" dirty="0"/>
          </a:p>
        </p:txBody>
      </p:sp>
      <p:sp>
        <p:nvSpPr>
          <p:cNvPr id="3" name="Content Placeholder 2"/>
          <p:cNvSpPr>
            <a:spLocks noGrp="1"/>
          </p:cNvSpPr>
          <p:nvPr>
            <p:ph sz="quarter" idx="1"/>
          </p:nvPr>
        </p:nvSpPr>
        <p:spPr/>
        <p:txBody>
          <a:bodyPr/>
          <a:lstStyle/>
          <a:p>
            <a:pPr marL="431800" indent="-323850">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A multiplexer has</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N control inputs</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2</a:t>
            </a:r>
            <a:r>
              <a:rPr lang="en-US" altLang="en-US" baseline="40000" dirty="0"/>
              <a:t>N</a:t>
            </a:r>
            <a:r>
              <a:rPr lang="en-US" altLang="en-US" dirty="0"/>
              <a:t> data inputs</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1 output</a:t>
            </a:r>
          </a:p>
          <a:p>
            <a:pPr marL="431800" indent="-323850">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A multiplexer routes (or connects) the selected data input to the output.</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The value of the control inputs determines the data input that is selected</a:t>
            </a:r>
            <a:endParaRPr lang="en-IN" dirty="0"/>
          </a:p>
        </p:txBody>
      </p:sp>
    </p:spTree>
    <p:extLst>
      <p:ext uri="{BB962C8B-B14F-4D97-AF65-F5344CB8AC3E}">
        <p14:creationId xmlns:p14="http://schemas.microsoft.com/office/powerpoint/2010/main" val="2371312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Multiplexers </a:t>
            </a:r>
            <a:endParaRPr lang="en-IN" dirty="0"/>
          </a:p>
        </p:txBody>
      </p:sp>
      <p:sp>
        <p:nvSpPr>
          <p:cNvPr id="4" name="Text Box 2"/>
          <p:cNvSpPr txBox="1">
            <a:spLocks noChangeArrowheads="1"/>
          </p:cNvSpPr>
          <p:nvPr/>
        </p:nvSpPr>
        <p:spPr bwMode="auto">
          <a:xfrm>
            <a:off x="2068513" y="5710238"/>
            <a:ext cx="61722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a:tabLst>
                <a:tab pos="723900" algn="l"/>
                <a:tab pos="1447800" algn="l"/>
                <a:tab pos="2171700" algn="l"/>
                <a:tab pos="2895600" algn="l"/>
                <a:tab pos="3619500" algn="l"/>
                <a:tab pos="4343400" algn="l"/>
                <a:tab pos="5067300" algn="l"/>
                <a:tab pos="5791200" algn="l"/>
              </a:tabLst>
              <a:defRPr>
                <a:solidFill>
                  <a:schemeClr val="tx1"/>
                </a:solidFill>
                <a:latin typeface="Arial" pitchFamily="34" charset="0"/>
                <a:cs typeface="Lucida Sans Unicode" pitchFamily="34" charset="0"/>
              </a:defRPr>
            </a:lvl1pPr>
            <a:lvl2pPr eaLnBrk="0">
              <a:tabLst>
                <a:tab pos="723900" algn="l"/>
                <a:tab pos="1447800" algn="l"/>
                <a:tab pos="2171700" algn="l"/>
                <a:tab pos="2895600" algn="l"/>
                <a:tab pos="3619500" algn="l"/>
                <a:tab pos="4343400" algn="l"/>
                <a:tab pos="5067300" algn="l"/>
                <a:tab pos="5791200" algn="l"/>
              </a:tabLst>
              <a:defRPr>
                <a:solidFill>
                  <a:schemeClr val="tx1"/>
                </a:solidFill>
                <a:latin typeface="Arial" pitchFamily="34" charset="0"/>
                <a:cs typeface="Lucida Sans Unicode" pitchFamily="34" charset="0"/>
              </a:defRPr>
            </a:lvl2pPr>
            <a:lvl3pPr eaLnBrk="0">
              <a:tabLst>
                <a:tab pos="723900" algn="l"/>
                <a:tab pos="1447800" algn="l"/>
                <a:tab pos="2171700" algn="l"/>
                <a:tab pos="2895600" algn="l"/>
                <a:tab pos="3619500" algn="l"/>
                <a:tab pos="4343400" algn="l"/>
                <a:tab pos="5067300" algn="l"/>
                <a:tab pos="5791200" algn="l"/>
              </a:tabLst>
              <a:defRPr>
                <a:solidFill>
                  <a:schemeClr val="tx1"/>
                </a:solidFill>
                <a:latin typeface="Arial" pitchFamily="34" charset="0"/>
                <a:cs typeface="Lucida Sans Unicode" pitchFamily="34" charset="0"/>
              </a:defRPr>
            </a:lvl3pPr>
            <a:lvl4pPr eaLnBrk="0">
              <a:tabLst>
                <a:tab pos="723900" algn="l"/>
                <a:tab pos="1447800" algn="l"/>
                <a:tab pos="2171700" algn="l"/>
                <a:tab pos="2895600" algn="l"/>
                <a:tab pos="3619500" algn="l"/>
                <a:tab pos="4343400" algn="l"/>
                <a:tab pos="5067300" algn="l"/>
                <a:tab pos="5791200" algn="l"/>
              </a:tabLst>
              <a:defRPr>
                <a:solidFill>
                  <a:schemeClr val="tx1"/>
                </a:solidFill>
                <a:latin typeface="Arial" pitchFamily="34" charset="0"/>
                <a:cs typeface="Lucida Sans Unicode" pitchFamily="34" charset="0"/>
              </a:defRPr>
            </a:lvl4pPr>
            <a:lvl5pPr eaLnBrk="0">
              <a:tabLst>
                <a:tab pos="723900" algn="l"/>
                <a:tab pos="1447800" algn="l"/>
                <a:tab pos="2171700" algn="l"/>
                <a:tab pos="2895600" algn="l"/>
                <a:tab pos="3619500" algn="l"/>
                <a:tab pos="4343400" algn="l"/>
                <a:tab pos="5067300" algn="l"/>
                <a:tab pos="5791200" algn="l"/>
              </a:tabLst>
              <a:defRPr>
                <a:solidFill>
                  <a:schemeClr val="tx1"/>
                </a:solidFill>
                <a:latin typeface="Arial"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itchFamily="34" charset="0"/>
                <a:cs typeface="Lucida Sans Unicode" pitchFamily="34" charset="0"/>
              </a:defRPr>
            </a:lvl9pPr>
          </a:lstStyle>
          <a:p>
            <a:pPr eaLnBrk="1">
              <a:lnSpc>
                <a:spcPct val="100000"/>
              </a:lnSpc>
              <a:spcBef>
                <a:spcPts val="1500"/>
              </a:spcBef>
            </a:pPr>
            <a:r>
              <a:rPr lang="en-US" altLang="en-US" sz="2800" b="1">
                <a:solidFill>
                  <a:srgbClr val="663300"/>
                </a:solidFill>
                <a:latin typeface="Times New Roman" pitchFamily="18" charset="0"/>
                <a:cs typeface="Arial" pitchFamily="34" charset="0"/>
              </a:rPr>
              <a:t>Z = A′.B'.I</a:t>
            </a:r>
            <a:r>
              <a:rPr lang="en-US" altLang="en-US" sz="2800" b="1" baseline="-25000">
                <a:solidFill>
                  <a:srgbClr val="663300"/>
                </a:solidFill>
                <a:latin typeface="Times New Roman" pitchFamily="18" charset="0"/>
                <a:cs typeface="Arial" pitchFamily="34" charset="0"/>
              </a:rPr>
              <a:t>0</a:t>
            </a:r>
            <a:r>
              <a:rPr lang="en-US" altLang="en-US" sz="2800" b="1">
                <a:solidFill>
                  <a:srgbClr val="663300"/>
                </a:solidFill>
                <a:latin typeface="Times New Roman" pitchFamily="18" charset="0"/>
                <a:cs typeface="Arial" pitchFamily="34" charset="0"/>
              </a:rPr>
              <a:t> + A'.B.I</a:t>
            </a:r>
            <a:r>
              <a:rPr lang="en-US" altLang="en-US" sz="2800" b="1" baseline="-25000">
                <a:solidFill>
                  <a:srgbClr val="663300"/>
                </a:solidFill>
                <a:latin typeface="Times New Roman" pitchFamily="18" charset="0"/>
                <a:cs typeface="Arial" pitchFamily="34" charset="0"/>
              </a:rPr>
              <a:t>1</a:t>
            </a:r>
            <a:r>
              <a:rPr lang="en-US" altLang="en-US" sz="2800" b="1">
                <a:solidFill>
                  <a:srgbClr val="663300"/>
                </a:solidFill>
                <a:latin typeface="Times New Roman" pitchFamily="18" charset="0"/>
                <a:cs typeface="Arial" pitchFamily="34" charset="0"/>
              </a:rPr>
              <a:t> + A.B'.I</a:t>
            </a:r>
            <a:r>
              <a:rPr lang="en-US" altLang="en-US" sz="2800" b="1" baseline="-25000">
                <a:solidFill>
                  <a:srgbClr val="663300"/>
                </a:solidFill>
                <a:latin typeface="Times New Roman" pitchFamily="18" charset="0"/>
                <a:cs typeface="Arial" pitchFamily="34" charset="0"/>
              </a:rPr>
              <a:t>2</a:t>
            </a:r>
            <a:r>
              <a:rPr lang="en-US" altLang="en-US" sz="2800" b="1">
                <a:solidFill>
                  <a:srgbClr val="663300"/>
                </a:solidFill>
                <a:latin typeface="Times New Roman" pitchFamily="18" charset="0"/>
                <a:cs typeface="Arial" pitchFamily="34" charset="0"/>
              </a:rPr>
              <a:t> + A.B.I</a:t>
            </a:r>
            <a:r>
              <a:rPr lang="en-US" altLang="en-US" sz="2800" b="1" baseline="-25000">
                <a:solidFill>
                  <a:srgbClr val="663300"/>
                </a:solidFill>
                <a:latin typeface="Times New Roman" pitchFamily="18" charset="0"/>
                <a:cs typeface="Arial" pitchFamily="34" charset="0"/>
              </a:rPr>
              <a:t>3</a:t>
            </a:r>
            <a:r>
              <a:rPr lang="en-US" altLang="en-US" sz="2800" b="1">
                <a:solidFill>
                  <a:srgbClr val="663300"/>
                </a:solidFill>
                <a:latin typeface="Times New Roman" pitchFamily="18" charset="0"/>
                <a:cs typeface="Arial" pitchFamily="34" charset="0"/>
              </a:rPr>
              <a:t> </a:t>
            </a:r>
          </a:p>
        </p:txBody>
      </p:sp>
      <p:grpSp>
        <p:nvGrpSpPr>
          <p:cNvPr id="5" name="Group 57"/>
          <p:cNvGrpSpPr>
            <a:grpSpLocks/>
          </p:cNvGrpSpPr>
          <p:nvPr/>
        </p:nvGrpSpPr>
        <p:grpSpPr bwMode="auto">
          <a:xfrm>
            <a:off x="1276350" y="1712913"/>
            <a:ext cx="4219575" cy="3875087"/>
            <a:chOff x="804" y="1079"/>
            <a:chExt cx="2658" cy="2441"/>
          </a:xfrm>
        </p:grpSpPr>
        <p:pic>
          <p:nvPicPr>
            <p:cNvPr id="6" name="Picture 58"/>
            <p:cNvPicPr>
              <a:picLocks noChangeAspect="1" noChangeArrowheads="1"/>
            </p:cNvPicPr>
            <p:nvPr/>
          </p:nvPicPr>
          <p:blipFill>
            <a:blip r:embed="rId2">
              <a:extLst>
                <a:ext uri="{28A0092B-C50C-407E-A947-70E740481C1C}">
                  <a14:useLocalDpi xmlns:a14="http://schemas.microsoft.com/office/drawing/2010/main" val="0"/>
                </a:ext>
              </a:extLst>
            </a:blip>
            <a:srcRect r="60957" b="39932"/>
            <a:stretch>
              <a:fillRect/>
            </a:stretch>
          </p:blipFill>
          <p:spPr bwMode="auto">
            <a:xfrm>
              <a:off x="804" y="1079"/>
              <a:ext cx="2338" cy="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Text Box 59"/>
            <p:cNvSpPr txBox="1">
              <a:spLocks noChangeArrowheads="1"/>
            </p:cNvSpPr>
            <p:nvPr/>
          </p:nvSpPr>
          <p:spPr bwMode="auto">
            <a:xfrm>
              <a:off x="912" y="2768"/>
              <a:ext cx="42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876" rIns="90000" bIns="45000"/>
            <a:lstStyle/>
            <a:p>
              <a:r>
                <a:rPr lang="en-US" altLang="en-US">
                  <a:solidFill>
                    <a:srgbClr val="008000"/>
                  </a:solidFill>
                </a:rPr>
                <a:t>MSB</a:t>
              </a:r>
            </a:p>
          </p:txBody>
        </p:sp>
        <p:sp>
          <p:nvSpPr>
            <p:cNvPr id="8" name="Line 60"/>
            <p:cNvSpPr>
              <a:spLocks noChangeShapeType="1"/>
            </p:cNvSpPr>
            <p:nvPr/>
          </p:nvSpPr>
          <p:spPr bwMode="auto">
            <a:xfrm>
              <a:off x="1321" y="2867"/>
              <a:ext cx="720" cy="1"/>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 name="Text Box 61"/>
            <p:cNvSpPr txBox="1">
              <a:spLocks noChangeArrowheads="1"/>
            </p:cNvSpPr>
            <p:nvPr/>
          </p:nvSpPr>
          <p:spPr bwMode="auto">
            <a:xfrm>
              <a:off x="3078" y="2768"/>
              <a:ext cx="38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876" rIns="90000" bIns="45000"/>
            <a:lstStyle/>
            <a:p>
              <a:r>
                <a:rPr lang="en-US" altLang="en-US">
                  <a:solidFill>
                    <a:srgbClr val="0000FF"/>
                  </a:solidFill>
                </a:rPr>
                <a:t>LSB</a:t>
              </a:r>
            </a:p>
          </p:txBody>
        </p:sp>
        <p:sp>
          <p:nvSpPr>
            <p:cNvPr id="10" name="Line 62"/>
            <p:cNvSpPr>
              <a:spLocks noChangeShapeType="1"/>
            </p:cNvSpPr>
            <p:nvPr/>
          </p:nvSpPr>
          <p:spPr bwMode="auto">
            <a:xfrm flipH="1">
              <a:off x="2517" y="2867"/>
              <a:ext cx="578" cy="1"/>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pic>
        <p:nvPicPr>
          <p:cNvPr id="205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5406401" y="2060848"/>
            <a:ext cx="2810500" cy="185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596336" y="2060848"/>
            <a:ext cx="576064" cy="369332"/>
          </a:xfrm>
          <a:prstGeom prst="rect">
            <a:avLst/>
          </a:prstGeom>
          <a:solidFill>
            <a:schemeClr val="accent2"/>
          </a:solidFill>
        </p:spPr>
        <p:txBody>
          <a:bodyPr wrap="square" rtlCol="0">
            <a:spAutoFit/>
          </a:bodyPr>
          <a:lstStyle/>
          <a:p>
            <a:r>
              <a:rPr lang="en-US" dirty="0"/>
              <a:t>Z</a:t>
            </a:r>
            <a:endParaRPr lang="en-IN" dirty="0"/>
          </a:p>
        </p:txBody>
      </p:sp>
    </p:spTree>
    <p:extLst>
      <p:ext uri="{BB962C8B-B14F-4D97-AF65-F5344CB8AC3E}">
        <p14:creationId xmlns:p14="http://schemas.microsoft.com/office/powerpoint/2010/main" val="947278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De-multiplexers </a:t>
            </a:r>
            <a:endParaRPr lang="en-IN" dirty="0"/>
          </a:p>
        </p:txBody>
      </p:sp>
      <p:sp>
        <p:nvSpPr>
          <p:cNvPr id="3" name="Content Placeholder 2"/>
          <p:cNvSpPr>
            <a:spLocks noGrp="1"/>
          </p:cNvSpPr>
          <p:nvPr>
            <p:ph sz="quarter" idx="1"/>
          </p:nvPr>
        </p:nvSpPr>
        <p:spPr/>
        <p:txBody>
          <a:bodyPr/>
          <a:lstStyle/>
          <a:p>
            <a:pPr marL="431800" indent="-323850">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800" dirty="0"/>
              <a:t>A </a:t>
            </a:r>
            <a:r>
              <a:rPr lang="en-US" altLang="en-US" sz="2800" dirty="0" err="1"/>
              <a:t>demultiplexer</a:t>
            </a:r>
            <a:r>
              <a:rPr lang="en-US" altLang="en-US" sz="2800" dirty="0"/>
              <a:t> has</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a:t>N control inputs</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a:t>1 data input</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a:t>2</a:t>
            </a:r>
            <a:r>
              <a:rPr lang="en-US" altLang="en-US" sz="2400" baseline="40000" dirty="0"/>
              <a:t>N</a:t>
            </a:r>
            <a:r>
              <a:rPr lang="en-US" altLang="en-US" sz="2400" dirty="0"/>
              <a:t> outputs</a:t>
            </a:r>
          </a:p>
          <a:p>
            <a:pPr marL="431800" indent="-323850">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800" dirty="0"/>
              <a:t>A </a:t>
            </a:r>
            <a:r>
              <a:rPr lang="en-US" altLang="en-US" sz="2800" dirty="0" err="1"/>
              <a:t>demultiplexer</a:t>
            </a:r>
            <a:r>
              <a:rPr lang="en-US" altLang="en-US" sz="2800" dirty="0"/>
              <a:t> routes (or connects) the data input to the selected output.</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a:t>The value of the control inputs determines the output that is selected.</a:t>
            </a:r>
          </a:p>
          <a:p>
            <a:pPr marL="431800" indent="-323850">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800" dirty="0"/>
              <a:t>A </a:t>
            </a:r>
            <a:r>
              <a:rPr lang="en-US" altLang="en-US" sz="2800" dirty="0" err="1"/>
              <a:t>demultiplexer</a:t>
            </a:r>
            <a:r>
              <a:rPr lang="en-US" altLang="en-US" sz="2800" dirty="0"/>
              <a:t> performs the opposite function of a multiplexer.</a:t>
            </a:r>
          </a:p>
          <a:p>
            <a:pPr marL="0" indent="0">
              <a:buNone/>
            </a:pPr>
            <a:endParaRPr lang="en-IN" dirty="0"/>
          </a:p>
        </p:txBody>
      </p:sp>
    </p:spTree>
    <p:extLst>
      <p:ext uri="{BB962C8B-B14F-4D97-AF65-F5344CB8AC3E}">
        <p14:creationId xmlns:p14="http://schemas.microsoft.com/office/powerpoint/2010/main" val="392384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De-multiplexers</a:t>
            </a:r>
            <a:endParaRPr lang="en-IN" dirty="0"/>
          </a:p>
        </p:txBody>
      </p:sp>
      <p:sp>
        <p:nvSpPr>
          <p:cNvPr id="3" name="Content Placeholder 2"/>
          <p:cNvSpPr>
            <a:spLocks noGrp="1"/>
          </p:cNvSpPr>
          <p:nvPr>
            <p:ph sz="quarter" idx="1"/>
          </p:nvPr>
        </p:nvSpPr>
        <p:spPr/>
        <p:txBody>
          <a:bodyPr/>
          <a:lstStyle/>
          <a:p>
            <a:pPr marL="0" indent="0">
              <a:buNone/>
            </a:pPr>
            <a:endParaRPr lang="en-IN" dirty="0"/>
          </a:p>
        </p:txBody>
      </p:sp>
      <p:grpSp>
        <p:nvGrpSpPr>
          <p:cNvPr id="4" name="Group 104"/>
          <p:cNvGrpSpPr>
            <a:grpSpLocks/>
          </p:cNvGrpSpPr>
          <p:nvPr/>
        </p:nvGrpSpPr>
        <p:grpSpPr bwMode="auto">
          <a:xfrm>
            <a:off x="6303963" y="1738313"/>
            <a:ext cx="1549400" cy="1944687"/>
            <a:chOff x="3971" y="1095"/>
            <a:chExt cx="976" cy="1225"/>
          </a:xfrm>
        </p:grpSpPr>
        <p:sp>
          <p:nvSpPr>
            <p:cNvPr id="5" name="Text Box 105"/>
            <p:cNvSpPr txBox="1">
              <a:spLocks noChangeArrowheads="1"/>
            </p:cNvSpPr>
            <p:nvPr/>
          </p:nvSpPr>
          <p:spPr bwMode="auto">
            <a:xfrm>
              <a:off x="3971" y="1095"/>
              <a:ext cx="97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lvl1pPr eaLnBrk="0">
                <a:tabLst>
                  <a:tab pos="723900" algn="l"/>
                  <a:tab pos="1447800" algn="l"/>
                </a:tabLst>
                <a:defRPr>
                  <a:solidFill>
                    <a:schemeClr val="tx1"/>
                  </a:solidFill>
                  <a:latin typeface="Arial" pitchFamily="34" charset="0"/>
                  <a:cs typeface="Lucida Sans Unicode" pitchFamily="34" charset="0"/>
                </a:defRPr>
              </a:lvl1pPr>
              <a:lvl2pPr eaLnBrk="0">
                <a:tabLst>
                  <a:tab pos="723900" algn="l"/>
                  <a:tab pos="1447800" algn="l"/>
                </a:tabLst>
                <a:defRPr>
                  <a:solidFill>
                    <a:schemeClr val="tx1"/>
                  </a:solidFill>
                  <a:latin typeface="Arial" pitchFamily="34" charset="0"/>
                  <a:cs typeface="Lucida Sans Unicode" pitchFamily="34" charset="0"/>
                </a:defRPr>
              </a:lvl2pPr>
              <a:lvl3pPr eaLnBrk="0">
                <a:tabLst>
                  <a:tab pos="723900" algn="l"/>
                  <a:tab pos="1447800" algn="l"/>
                </a:tabLst>
                <a:defRPr>
                  <a:solidFill>
                    <a:schemeClr val="tx1"/>
                  </a:solidFill>
                  <a:latin typeface="Arial" pitchFamily="34" charset="0"/>
                  <a:cs typeface="Lucida Sans Unicode" pitchFamily="34" charset="0"/>
                </a:defRPr>
              </a:lvl3pPr>
              <a:lvl4pPr eaLnBrk="0">
                <a:tabLst>
                  <a:tab pos="723900" algn="l"/>
                  <a:tab pos="1447800" algn="l"/>
                </a:tabLst>
                <a:defRPr>
                  <a:solidFill>
                    <a:schemeClr val="tx1"/>
                  </a:solidFill>
                  <a:latin typeface="Arial" pitchFamily="34" charset="0"/>
                  <a:cs typeface="Lucida Sans Unicode" pitchFamily="34" charset="0"/>
                </a:defRPr>
              </a:lvl4pPr>
              <a:lvl5pPr eaLnBrk="0">
                <a:tabLst>
                  <a:tab pos="723900" algn="l"/>
                  <a:tab pos="1447800" algn="l"/>
                </a:tabLst>
                <a:defRPr>
                  <a:solidFill>
                    <a:schemeClr val="tx1"/>
                  </a:solidFill>
                  <a:latin typeface="Arial"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pitchFamily="34" charset="0"/>
                  <a:cs typeface="Lucida Sans Unicode" pitchFamily="34" charset="0"/>
                </a:defRPr>
              </a:lvl9pPr>
            </a:lstStyle>
            <a:p>
              <a:pPr eaLnBrk="1">
                <a:lnSpc>
                  <a:spcPct val="95000"/>
                </a:lnSpc>
              </a:pPr>
              <a:r>
                <a:rPr lang="en-US" altLang="en-US" sz="2400">
                  <a:solidFill>
                    <a:srgbClr val="663300"/>
                  </a:solidFill>
                  <a:latin typeface="Times New Roman" pitchFamily="18" charset="0"/>
                </a:rPr>
                <a:t>W = A'.B'.I</a:t>
              </a:r>
            </a:p>
          </p:txBody>
        </p:sp>
        <p:sp>
          <p:nvSpPr>
            <p:cNvPr id="6" name="Text Box 106"/>
            <p:cNvSpPr txBox="1">
              <a:spLocks noChangeArrowheads="1"/>
            </p:cNvSpPr>
            <p:nvPr/>
          </p:nvSpPr>
          <p:spPr bwMode="auto">
            <a:xfrm>
              <a:off x="3971" y="1413"/>
              <a:ext cx="90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lvl1pPr eaLnBrk="0">
                <a:tabLst>
                  <a:tab pos="723900" algn="l"/>
                </a:tabLst>
                <a:defRPr>
                  <a:solidFill>
                    <a:schemeClr val="tx1"/>
                  </a:solidFill>
                  <a:latin typeface="Arial" pitchFamily="34" charset="0"/>
                  <a:cs typeface="Lucida Sans Unicode" pitchFamily="34" charset="0"/>
                </a:defRPr>
              </a:lvl1pPr>
              <a:lvl2pPr eaLnBrk="0">
                <a:tabLst>
                  <a:tab pos="723900" algn="l"/>
                </a:tabLst>
                <a:defRPr>
                  <a:solidFill>
                    <a:schemeClr val="tx1"/>
                  </a:solidFill>
                  <a:latin typeface="Arial" pitchFamily="34" charset="0"/>
                  <a:cs typeface="Lucida Sans Unicode" pitchFamily="34" charset="0"/>
                </a:defRPr>
              </a:lvl2pPr>
              <a:lvl3pPr eaLnBrk="0">
                <a:tabLst>
                  <a:tab pos="723900" algn="l"/>
                </a:tabLst>
                <a:defRPr>
                  <a:solidFill>
                    <a:schemeClr val="tx1"/>
                  </a:solidFill>
                  <a:latin typeface="Arial" pitchFamily="34" charset="0"/>
                  <a:cs typeface="Lucida Sans Unicode" pitchFamily="34" charset="0"/>
                </a:defRPr>
              </a:lvl3pPr>
              <a:lvl4pPr eaLnBrk="0">
                <a:tabLst>
                  <a:tab pos="723900" algn="l"/>
                </a:tabLst>
                <a:defRPr>
                  <a:solidFill>
                    <a:schemeClr val="tx1"/>
                  </a:solidFill>
                  <a:latin typeface="Arial" pitchFamily="34" charset="0"/>
                  <a:cs typeface="Lucida Sans Unicode" pitchFamily="34" charset="0"/>
                </a:defRPr>
              </a:lvl4pPr>
              <a:lvl5pPr eaLnBrk="0">
                <a:tabLst>
                  <a:tab pos="723900" algn="l"/>
                </a:tabLst>
                <a:defRPr>
                  <a:solidFill>
                    <a:schemeClr val="tx1"/>
                  </a:solidFill>
                  <a:latin typeface="Arial"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9pPr>
            </a:lstStyle>
            <a:p>
              <a:pPr eaLnBrk="1">
                <a:lnSpc>
                  <a:spcPct val="95000"/>
                </a:lnSpc>
              </a:pPr>
              <a:r>
                <a:rPr lang="en-US" altLang="en-US" sz="2400">
                  <a:solidFill>
                    <a:srgbClr val="663300"/>
                  </a:solidFill>
                  <a:latin typeface="Times New Roman" pitchFamily="18" charset="0"/>
                </a:rPr>
                <a:t>X = A.B'.I</a:t>
              </a:r>
            </a:p>
          </p:txBody>
        </p:sp>
        <p:sp>
          <p:nvSpPr>
            <p:cNvPr id="7" name="Text Box 107"/>
            <p:cNvSpPr txBox="1">
              <a:spLocks noChangeArrowheads="1"/>
            </p:cNvSpPr>
            <p:nvPr/>
          </p:nvSpPr>
          <p:spPr bwMode="auto">
            <a:xfrm>
              <a:off x="3971" y="1731"/>
              <a:ext cx="89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lvl1pPr eaLnBrk="0">
                <a:tabLst>
                  <a:tab pos="723900" algn="l"/>
                </a:tabLst>
                <a:defRPr>
                  <a:solidFill>
                    <a:schemeClr val="tx1"/>
                  </a:solidFill>
                  <a:latin typeface="Arial" pitchFamily="34" charset="0"/>
                  <a:cs typeface="Lucida Sans Unicode" pitchFamily="34" charset="0"/>
                </a:defRPr>
              </a:lvl1pPr>
              <a:lvl2pPr eaLnBrk="0">
                <a:tabLst>
                  <a:tab pos="723900" algn="l"/>
                </a:tabLst>
                <a:defRPr>
                  <a:solidFill>
                    <a:schemeClr val="tx1"/>
                  </a:solidFill>
                  <a:latin typeface="Arial" pitchFamily="34" charset="0"/>
                  <a:cs typeface="Lucida Sans Unicode" pitchFamily="34" charset="0"/>
                </a:defRPr>
              </a:lvl2pPr>
              <a:lvl3pPr eaLnBrk="0">
                <a:tabLst>
                  <a:tab pos="723900" algn="l"/>
                </a:tabLst>
                <a:defRPr>
                  <a:solidFill>
                    <a:schemeClr val="tx1"/>
                  </a:solidFill>
                  <a:latin typeface="Arial" pitchFamily="34" charset="0"/>
                  <a:cs typeface="Lucida Sans Unicode" pitchFamily="34" charset="0"/>
                </a:defRPr>
              </a:lvl3pPr>
              <a:lvl4pPr eaLnBrk="0">
                <a:tabLst>
                  <a:tab pos="723900" algn="l"/>
                </a:tabLst>
                <a:defRPr>
                  <a:solidFill>
                    <a:schemeClr val="tx1"/>
                  </a:solidFill>
                  <a:latin typeface="Arial" pitchFamily="34" charset="0"/>
                  <a:cs typeface="Lucida Sans Unicode" pitchFamily="34" charset="0"/>
                </a:defRPr>
              </a:lvl4pPr>
              <a:lvl5pPr eaLnBrk="0">
                <a:tabLst>
                  <a:tab pos="723900" algn="l"/>
                </a:tabLst>
                <a:defRPr>
                  <a:solidFill>
                    <a:schemeClr val="tx1"/>
                  </a:solidFill>
                  <a:latin typeface="Arial"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9pPr>
            </a:lstStyle>
            <a:p>
              <a:pPr eaLnBrk="1">
                <a:lnSpc>
                  <a:spcPct val="95000"/>
                </a:lnSpc>
              </a:pPr>
              <a:r>
                <a:rPr lang="en-US" altLang="en-US" sz="2400">
                  <a:solidFill>
                    <a:srgbClr val="663300"/>
                  </a:solidFill>
                  <a:latin typeface="Times New Roman" pitchFamily="18" charset="0"/>
                </a:rPr>
                <a:t>Y = A'.B.I</a:t>
              </a:r>
            </a:p>
          </p:txBody>
        </p:sp>
        <p:sp>
          <p:nvSpPr>
            <p:cNvPr id="8" name="Text Box 108"/>
            <p:cNvSpPr txBox="1">
              <a:spLocks noChangeArrowheads="1"/>
            </p:cNvSpPr>
            <p:nvPr/>
          </p:nvSpPr>
          <p:spPr bwMode="auto">
            <a:xfrm>
              <a:off x="3971" y="2048"/>
              <a:ext cx="85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lvl1pPr eaLnBrk="0">
                <a:tabLst>
                  <a:tab pos="723900" algn="l"/>
                </a:tabLst>
                <a:defRPr>
                  <a:solidFill>
                    <a:schemeClr val="tx1"/>
                  </a:solidFill>
                  <a:latin typeface="Arial" pitchFamily="34" charset="0"/>
                  <a:cs typeface="Lucida Sans Unicode" pitchFamily="34" charset="0"/>
                </a:defRPr>
              </a:lvl1pPr>
              <a:lvl2pPr eaLnBrk="0">
                <a:tabLst>
                  <a:tab pos="723900" algn="l"/>
                </a:tabLst>
                <a:defRPr>
                  <a:solidFill>
                    <a:schemeClr val="tx1"/>
                  </a:solidFill>
                  <a:latin typeface="Arial" pitchFamily="34" charset="0"/>
                  <a:cs typeface="Lucida Sans Unicode" pitchFamily="34" charset="0"/>
                </a:defRPr>
              </a:lvl2pPr>
              <a:lvl3pPr eaLnBrk="0">
                <a:tabLst>
                  <a:tab pos="723900" algn="l"/>
                </a:tabLst>
                <a:defRPr>
                  <a:solidFill>
                    <a:schemeClr val="tx1"/>
                  </a:solidFill>
                  <a:latin typeface="Arial" pitchFamily="34" charset="0"/>
                  <a:cs typeface="Lucida Sans Unicode" pitchFamily="34" charset="0"/>
                </a:defRPr>
              </a:lvl3pPr>
              <a:lvl4pPr eaLnBrk="0">
                <a:tabLst>
                  <a:tab pos="723900" algn="l"/>
                </a:tabLst>
                <a:defRPr>
                  <a:solidFill>
                    <a:schemeClr val="tx1"/>
                  </a:solidFill>
                  <a:latin typeface="Arial" pitchFamily="34" charset="0"/>
                  <a:cs typeface="Lucida Sans Unicode" pitchFamily="34" charset="0"/>
                </a:defRPr>
              </a:lvl4pPr>
              <a:lvl5pPr eaLnBrk="0">
                <a:tabLst>
                  <a:tab pos="723900" algn="l"/>
                </a:tabLst>
                <a:defRPr>
                  <a:solidFill>
                    <a:schemeClr val="tx1"/>
                  </a:solidFill>
                  <a:latin typeface="Arial"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9pPr>
            </a:lstStyle>
            <a:p>
              <a:pPr eaLnBrk="1">
                <a:lnSpc>
                  <a:spcPct val="95000"/>
                </a:lnSpc>
              </a:pPr>
              <a:r>
                <a:rPr lang="en-US" altLang="en-US" sz="2400">
                  <a:solidFill>
                    <a:srgbClr val="663300"/>
                  </a:solidFill>
                  <a:latin typeface="Times New Roman" pitchFamily="18" charset="0"/>
                </a:rPr>
                <a:t>Z = A.B.I</a:t>
              </a:r>
            </a:p>
          </p:txBody>
        </p:sp>
      </p:grpSp>
      <p:grpSp>
        <p:nvGrpSpPr>
          <p:cNvPr id="9" name="Group 109"/>
          <p:cNvGrpSpPr>
            <a:grpSpLocks/>
          </p:cNvGrpSpPr>
          <p:nvPr/>
        </p:nvGrpSpPr>
        <p:grpSpPr bwMode="auto">
          <a:xfrm>
            <a:off x="1654175" y="1516063"/>
            <a:ext cx="3143250" cy="2865437"/>
            <a:chOff x="1042" y="955"/>
            <a:chExt cx="1980" cy="1805"/>
          </a:xfrm>
        </p:grpSpPr>
        <p:sp>
          <p:nvSpPr>
            <p:cNvPr id="10" name="Line 110"/>
            <p:cNvSpPr>
              <a:spLocks noChangeShapeType="1"/>
            </p:cNvSpPr>
            <p:nvPr/>
          </p:nvSpPr>
          <p:spPr bwMode="auto">
            <a:xfrm>
              <a:off x="1796" y="2064"/>
              <a:ext cx="1" cy="432"/>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 name="Line 111"/>
            <p:cNvSpPr>
              <a:spLocks noChangeShapeType="1"/>
            </p:cNvSpPr>
            <p:nvPr/>
          </p:nvSpPr>
          <p:spPr bwMode="auto">
            <a:xfrm>
              <a:off x="2068" y="2064"/>
              <a:ext cx="1" cy="432"/>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Line 112"/>
            <p:cNvSpPr>
              <a:spLocks noChangeShapeType="1"/>
            </p:cNvSpPr>
            <p:nvPr/>
          </p:nvSpPr>
          <p:spPr bwMode="auto">
            <a:xfrm>
              <a:off x="1209" y="1600"/>
              <a:ext cx="432" cy="1"/>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 name="Line 113"/>
            <p:cNvSpPr>
              <a:spLocks noChangeShapeType="1"/>
            </p:cNvSpPr>
            <p:nvPr/>
          </p:nvSpPr>
          <p:spPr bwMode="auto">
            <a:xfrm>
              <a:off x="2297" y="1214"/>
              <a:ext cx="432" cy="1"/>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 name="Line 114"/>
            <p:cNvSpPr>
              <a:spLocks noChangeShapeType="1"/>
            </p:cNvSpPr>
            <p:nvPr/>
          </p:nvSpPr>
          <p:spPr bwMode="auto">
            <a:xfrm>
              <a:off x="2297" y="1464"/>
              <a:ext cx="432" cy="1"/>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 name="Line 115"/>
            <p:cNvSpPr>
              <a:spLocks noChangeShapeType="1"/>
            </p:cNvSpPr>
            <p:nvPr/>
          </p:nvSpPr>
          <p:spPr bwMode="auto">
            <a:xfrm>
              <a:off x="2298" y="1691"/>
              <a:ext cx="432" cy="1"/>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 name="Line 116"/>
            <p:cNvSpPr>
              <a:spLocks noChangeShapeType="1"/>
            </p:cNvSpPr>
            <p:nvPr/>
          </p:nvSpPr>
          <p:spPr bwMode="auto">
            <a:xfrm>
              <a:off x="2298" y="1963"/>
              <a:ext cx="432" cy="1"/>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 name="AutoShape 117"/>
            <p:cNvSpPr>
              <a:spLocks noChangeArrowheads="1"/>
            </p:cNvSpPr>
            <p:nvPr/>
          </p:nvSpPr>
          <p:spPr bwMode="auto">
            <a:xfrm>
              <a:off x="1477" y="955"/>
              <a:ext cx="1008" cy="1296"/>
            </a:xfrm>
            <a:prstGeom prst="roundRect">
              <a:avLst>
                <a:gd name="adj" fmla="val 97"/>
              </a:avLst>
            </a:prstGeom>
            <a:solidFill>
              <a:srgbClr val="CCCCCC"/>
            </a:solidFill>
            <a:ln w="9525">
              <a:solidFill>
                <a:srgbClr val="000000"/>
              </a:solidFill>
              <a:round/>
              <a:headEnd/>
              <a:tailEnd/>
            </a:ln>
          </p:spPr>
          <p:txBody>
            <a:bodyPr wrap="none" anchor="ctr"/>
            <a:lstStyle/>
            <a:p>
              <a:endParaRPr lang="en-US" altLang="en-US"/>
            </a:p>
          </p:txBody>
        </p:sp>
        <p:sp>
          <p:nvSpPr>
            <p:cNvPr id="18" name="Text Box 118"/>
            <p:cNvSpPr txBox="1">
              <a:spLocks noChangeArrowheads="1"/>
            </p:cNvSpPr>
            <p:nvPr/>
          </p:nvSpPr>
          <p:spPr bwMode="auto">
            <a:xfrm>
              <a:off x="2100" y="1101"/>
              <a:ext cx="39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876" rIns="90000" bIns="45000"/>
            <a:lstStyle/>
            <a:p>
              <a:r>
                <a:rPr lang="en-US" altLang="en-US">
                  <a:solidFill>
                    <a:srgbClr val="000000"/>
                  </a:solidFill>
                </a:rPr>
                <a:t>Out</a:t>
              </a:r>
              <a:r>
                <a:rPr lang="en-US" altLang="en-US" baseline="-20000">
                  <a:solidFill>
                    <a:srgbClr val="000000"/>
                  </a:solidFill>
                </a:rPr>
                <a:t>0</a:t>
              </a:r>
            </a:p>
          </p:txBody>
        </p:sp>
        <p:sp>
          <p:nvSpPr>
            <p:cNvPr id="19" name="Text Box 119"/>
            <p:cNvSpPr txBox="1">
              <a:spLocks noChangeArrowheads="1"/>
            </p:cNvSpPr>
            <p:nvPr/>
          </p:nvSpPr>
          <p:spPr bwMode="auto">
            <a:xfrm>
              <a:off x="1465" y="1496"/>
              <a:ext cx="24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2640" rIns="90000" bIns="45000"/>
            <a:lstStyle/>
            <a:p>
              <a:r>
                <a:rPr lang="en-US" altLang="en-US" sz="2000">
                  <a:solidFill>
                    <a:srgbClr val="000000"/>
                  </a:solidFill>
                </a:rPr>
                <a:t>In</a:t>
              </a:r>
            </a:p>
          </p:txBody>
        </p:sp>
        <p:sp>
          <p:nvSpPr>
            <p:cNvPr id="20" name="Text Box 120"/>
            <p:cNvSpPr txBox="1">
              <a:spLocks noChangeArrowheads="1"/>
            </p:cNvSpPr>
            <p:nvPr/>
          </p:nvSpPr>
          <p:spPr bwMode="auto">
            <a:xfrm>
              <a:off x="1691" y="2027"/>
              <a:ext cx="29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60876" rIns="90000" bIns="45000"/>
            <a:lstStyle/>
            <a:p>
              <a:r>
                <a:rPr lang="en-US" altLang="en-US">
                  <a:solidFill>
                    <a:srgbClr val="000000"/>
                  </a:solidFill>
                </a:rPr>
                <a:t>S</a:t>
              </a:r>
              <a:r>
                <a:rPr lang="en-US" altLang="en-US" baseline="-20000">
                  <a:solidFill>
                    <a:srgbClr val="000000"/>
                  </a:solidFill>
                </a:rPr>
                <a:t>1</a:t>
              </a:r>
            </a:p>
          </p:txBody>
        </p:sp>
        <p:sp>
          <p:nvSpPr>
            <p:cNvPr id="21" name="Text Box 121"/>
            <p:cNvSpPr txBox="1">
              <a:spLocks noChangeArrowheads="1"/>
            </p:cNvSpPr>
            <p:nvPr/>
          </p:nvSpPr>
          <p:spPr bwMode="auto">
            <a:xfrm>
              <a:off x="1963" y="2027"/>
              <a:ext cx="29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60876" rIns="90000" bIns="45000"/>
            <a:lstStyle/>
            <a:p>
              <a:r>
                <a:rPr lang="en-US" altLang="en-US">
                  <a:solidFill>
                    <a:srgbClr val="000000"/>
                  </a:solidFill>
                </a:rPr>
                <a:t>S</a:t>
              </a:r>
              <a:r>
                <a:rPr lang="en-US" altLang="en-US" baseline="-20000">
                  <a:solidFill>
                    <a:srgbClr val="000000"/>
                  </a:solidFill>
                </a:rPr>
                <a:t>0</a:t>
              </a:r>
            </a:p>
          </p:txBody>
        </p:sp>
        <p:sp>
          <p:nvSpPr>
            <p:cNvPr id="22" name="Text Box 122"/>
            <p:cNvSpPr txBox="1">
              <a:spLocks noChangeArrowheads="1"/>
            </p:cNvSpPr>
            <p:nvPr/>
          </p:nvSpPr>
          <p:spPr bwMode="auto">
            <a:xfrm>
              <a:off x="1042" y="1457"/>
              <a:ext cx="17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I</a:t>
              </a:r>
            </a:p>
          </p:txBody>
        </p:sp>
        <p:sp>
          <p:nvSpPr>
            <p:cNvPr id="23" name="Text Box 123"/>
            <p:cNvSpPr txBox="1">
              <a:spLocks noChangeArrowheads="1"/>
            </p:cNvSpPr>
            <p:nvPr/>
          </p:nvSpPr>
          <p:spPr bwMode="auto">
            <a:xfrm>
              <a:off x="2729" y="1093"/>
              <a:ext cx="29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W</a:t>
              </a:r>
            </a:p>
          </p:txBody>
        </p:sp>
        <p:sp>
          <p:nvSpPr>
            <p:cNvPr id="24" name="Text Box 124"/>
            <p:cNvSpPr txBox="1">
              <a:spLocks noChangeArrowheads="1"/>
            </p:cNvSpPr>
            <p:nvPr/>
          </p:nvSpPr>
          <p:spPr bwMode="auto">
            <a:xfrm>
              <a:off x="2729" y="1320"/>
              <a:ext cx="25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X</a:t>
              </a:r>
            </a:p>
          </p:txBody>
        </p:sp>
        <p:sp>
          <p:nvSpPr>
            <p:cNvPr id="25" name="Text Box 125"/>
            <p:cNvSpPr txBox="1">
              <a:spLocks noChangeArrowheads="1"/>
            </p:cNvSpPr>
            <p:nvPr/>
          </p:nvSpPr>
          <p:spPr bwMode="auto">
            <a:xfrm>
              <a:off x="2729" y="1547"/>
              <a:ext cx="25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Y</a:t>
              </a:r>
            </a:p>
          </p:txBody>
        </p:sp>
        <p:sp>
          <p:nvSpPr>
            <p:cNvPr id="26" name="Text Box 126"/>
            <p:cNvSpPr txBox="1">
              <a:spLocks noChangeArrowheads="1"/>
            </p:cNvSpPr>
            <p:nvPr/>
          </p:nvSpPr>
          <p:spPr bwMode="auto">
            <a:xfrm>
              <a:off x="2729" y="1819"/>
              <a:ext cx="23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Z</a:t>
              </a:r>
            </a:p>
          </p:txBody>
        </p:sp>
        <p:sp>
          <p:nvSpPr>
            <p:cNvPr id="27" name="Text Box 127"/>
            <p:cNvSpPr txBox="1">
              <a:spLocks noChangeArrowheads="1"/>
            </p:cNvSpPr>
            <p:nvPr/>
          </p:nvSpPr>
          <p:spPr bwMode="auto">
            <a:xfrm>
              <a:off x="1675" y="2488"/>
              <a:ext cx="25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A</a:t>
              </a:r>
            </a:p>
          </p:txBody>
        </p:sp>
        <p:sp>
          <p:nvSpPr>
            <p:cNvPr id="28" name="Text Box 128"/>
            <p:cNvSpPr txBox="1">
              <a:spLocks noChangeArrowheads="1"/>
            </p:cNvSpPr>
            <p:nvPr/>
          </p:nvSpPr>
          <p:spPr bwMode="auto">
            <a:xfrm>
              <a:off x="1947" y="2488"/>
              <a:ext cx="24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B</a:t>
              </a:r>
            </a:p>
          </p:txBody>
        </p:sp>
        <p:sp>
          <p:nvSpPr>
            <p:cNvPr id="29" name="Text Box 129"/>
            <p:cNvSpPr txBox="1">
              <a:spLocks noChangeArrowheads="1"/>
            </p:cNvSpPr>
            <p:nvPr/>
          </p:nvSpPr>
          <p:spPr bwMode="auto">
            <a:xfrm>
              <a:off x="2100" y="1351"/>
              <a:ext cx="39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876" rIns="90000" bIns="45000"/>
            <a:lstStyle/>
            <a:p>
              <a:r>
                <a:rPr lang="en-US" altLang="en-US">
                  <a:solidFill>
                    <a:srgbClr val="000000"/>
                  </a:solidFill>
                </a:rPr>
                <a:t>Out</a:t>
              </a:r>
              <a:r>
                <a:rPr lang="en-US" altLang="en-US" baseline="-20000">
                  <a:solidFill>
                    <a:srgbClr val="000000"/>
                  </a:solidFill>
                </a:rPr>
                <a:t>1</a:t>
              </a:r>
            </a:p>
          </p:txBody>
        </p:sp>
        <p:sp>
          <p:nvSpPr>
            <p:cNvPr id="30" name="Text Box 130"/>
            <p:cNvSpPr txBox="1">
              <a:spLocks noChangeArrowheads="1"/>
            </p:cNvSpPr>
            <p:nvPr/>
          </p:nvSpPr>
          <p:spPr bwMode="auto">
            <a:xfrm>
              <a:off x="2100" y="1578"/>
              <a:ext cx="39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876" rIns="90000" bIns="45000"/>
            <a:lstStyle/>
            <a:p>
              <a:r>
                <a:rPr lang="en-US" altLang="en-US">
                  <a:solidFill>
                    <a:srgbClr val="000000"/>
                  </a:solidFill>
                </a:rPr>
                <a:t>Out</a:t>
              </a:r>
              <a:r>
                <a:rPr lang="en-US" altLang="en-US" baseline="-20000">
                  <a:solidFill>
                    <a:srgbClr val="000000"/>
                  </a:solidFill>
                </a:rPr>
                <a:t>2</a:t>
              </a:r>
            </a:p>
          </p:txBody>
        </p:sp>
        <p:sp>
          <p:nvSpPr>
            <p:cNvPr id="31" name="Text Box 131"/>
            <p:cNvSpPr txBox="1">
              <a:spLocks noChangeArrowheads="1"/>
            </p:cNvSpPr>
            <p:nvPr/>
          </p:nvSpPr>
          <p:spPr bwMode="auto">
            <a:xfrm>
              <a:off x="2101" y="1827"/>
              <a:ext cx="39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876" rIns="90000" bIns="45000"/>
            <a:lstStyle/>
            <a:p>
              <a:r>
                <a:rPr lang="en-US" altLang="en-US">
                  <a:solidFill>
                    <a:srgbClr val="000000"/>
                  </a:solidFill>
                </a:rPr>
                <a:t>Out</a:t>
              </a:r>
              <a:r>
                <a:rPr lang="en-US" altLang="en-US" baseline="-20000">
                  <a:solidFill>
                    <a:srgbClr val="000000"/>
                  </a:solidFill>
                </a:rPr>
                <a:t>3</a:t>
              </a:r>
            </a:p>
          </p:txBody>
        </p:sp>
      </p:grpSp>
      <p:graphicFrame>
        <p:nvGraphicFramePr>
          <p:cNvPr id="32" name="Group 2"/>
          <p:cNvGraphicFramePr>
            <a:graphicFrameLocks noGrp="1"/>
          </p:cNvGraphicFramePr>
          <p:nvPr>
            <p:extLst>
              <p:ext uri="{D42A27DB-BD31-4B8C-83A1-F6EECF244321}">
                <p14:modId xmlns:p14="http://schemas.microsoft.com/office/powerpoint/2010/main" val="960090839"/>
              </p:ext>
            </p:extLst>
          </p:nvPr>
        </p:nvGraphicFramePr>
        <p:xfrm>
          <a:off x="1420813" y="4581128"/>
          <a:ext cx="5602287" cy="1714500"/>
        </p:xfrm>
        <a:graphic>
          <a:graphicData uri="http://schemas.openxmlformats.org/drawingml/2006/table">
            <a:tbl>
              <a:tblPr/>
              <a:tblGrid>
                <a:gridCol w="933450"/>
                <a:gridCol w="933450"/>
                <a:gridCol w="935037"/>
                <a:gridCol w="933450"/>
                <a:gridCol w="933450"/>
                <a:gridCol w="933450"/>
              </a:tblGrid>
              <a:tr h="342900">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smtClean="0">
                          <a:ln>
                            <a:noFill/>
                          </a:ln>
                          <a:solidFill>
                            <a:srgbClr val="000000"/>
                          </a:solidFill>
                          <a:effectLst/>
                          <a:latin typeface="Times New Roman" pitchFamily="16" charset="0"/>
                          <a:cs typeface="Arial Unicode MS" charset="0"/>
                        </a:rPr>
                        <a:t>A</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B</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1" i="0" u="none" strike="noStrike" cap="none" normalizeH="0" baseline="0" smtClean="0">
                          <a:ln>
                            <a:noFill/>
                          </a:ln>
                          <a:solidFill>
                            <a:srgbClr val="000000"/>
                          </a:solidFill>
                          <a:effectLst/>
                          <a:latin typeface="Times New Roman" pitchFamily="16" charset="0"/>
                          <a:cs typeface="Arial Unicode MS" charset="0"/>
                        </a:rPr>
                        <a:t>W</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1" i="0" u="none" strike="noStrike" cap="none" normalizeH="0" baseline="0" smtClean="0">
                          <a:ln>
                            <a:noFill/>
                          </a:ln>
                          <a:solidFill>
                            <a:srgbClr val="000000"/>
                          </a:solidFill>
                          <a:effectLst/>
                          <a:latin typeface="Times New Roman" pitchFamily="16" charset="0"/>
                          <a:cs typeface="Arial Unicode MS" charset="0"/>
                        </a:rPr>
                        <a:t>X</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1" i="0" u="none" strike="noStrike" cap="none" normalizeH="0" baseline="0" smtClean="0">
                          <a:ln>
                            <a:noFill/>
                          </a:ln>
                          <a:solidFill>
                            <a:srgbClr val="000000"/>
                          </a:solidFill>
                          <a:effectLst/>
                          <a:latin typeface="Times New Roman" pitchFamily="16" charset="0"/>
                          <a:cs typeface="Arial Unicode MS" charset="0"/>
                        </a:rPr>
                        <a:t>Y</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1" i="0" u="none" strike="noStrike" cap="none" normalizeH="0" baseline="0" smtClean="0">
                          <a:ln>
                            <a:noFill/>
                          </a:ln>
                          <a:solidFill>
                            <a:srgbClr val="000000"/>
                          </a:solidFill>
                          <a:effectLst/>
                          <a:latin typeface="Times New Roman" pitchFamily="16" charset="0"/>
                          <a:cs typeface="Arial Unicode MS" charset="0"/>
                        </a:rPr>
                        <a:t>Z</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9999CC"/>
                    </a:solidFill>
                  </a:tcPr>
                </a:tc>
              </a:tr>
              <a:tr h="342900">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I</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r>
              <a:tr h="342900">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1</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I</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r>
              <a:tr h="342900">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1</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I</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E6E6FF"/>
                    </a:solidFill>
                  </a:tcPr>
                </a:tc>
              </a:tr>
              <a:tr h="342900">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1</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1</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smtClean="0">
                          <a:ln>
                            <a:noFill/>
                          </a:ln>
                          <a:solidFill>
                            <a:srgbClr val="000000"/>
                          </a:solidFill>
                          <a:effectLst/>
                          <a:latin typeface="Times New Roman" pitchFamily="16" charset="0"/>
                          <a:cs typeface="Arial Unicode MS" charset="0"/>
                        </a:rPr>
                        <a:t>0</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smtClean="0">
                          <a:ln>
                            <a:noFill/>
                          </a:ln>
                          <a:solidFill>
                            <a:srgbClr val="000000"/>
                          </a:solidFill>
                          <a:effectLst/>
                          <a:latin typeface="Times New Roman" pitchFamily="16" charset="0"/>
                          <a:cs typeface="Arial Unicode MS" charset="0"/>
                        </a:rPr>
                        <a:t>I</a:t>
                      </a:r>
                    </a:p>
                  </a:txBody>
                  <a:tcPr marL="90000" marR="90000" marT="56880"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1434500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Decoders </a:t>
            </a:r>
            <a:endParaRPr lang="en-IN" dirty="0"/>
          </a:p>
        </p:txBody>
      </p:sp>
      <p:sp>
        <p:nvSpPr>
          <p:cNvPr id="3" name="Content Placeholder 2"/>
          <p:cNvSpPr>
            <a:spLocks noGrp="1"/>
          </p:cNvSpPr>
          <p:nvPr>
            <p:ph sz="quarter" idx="1"/>
          </p:nvPr>
        </p:nvSpPr>
        <p:spPr/>
        <p:txBody>
          <a:bodyPr/>
          <a:lstStyle/>
          <a:p>
            <a:pPr marL="0" indent="0">
              <a:buNone/>
            </a:pPr>
            <a:r>
              <a:rPr lang="en-US" b="1" dirty="0" smtClean="0"/>
              <a:t>DECODERS:</a:t>
            </a:r>
          </a:p>
          <a:p>
            <a:pPr marL="431800" indent="-323850">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A decoder has</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N inputs</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2</a:t>
            </a:r>
            <a:r>
              <a:rPr lang="en-US" altLang="en-US" baseline="40000" dirty="0"/>
              <a:t>N</a:t>
            </a:r>
            <a:r>
              <a:rPr lang="en-US" altLang="en-US" dirty="0"/>
              <a:t> outputs</a:t>
            </a:r>
          </a:p>
          <a:p>
            <a:pPr marL="431800" indent="-323850">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A decoder selects one of 2</a:t>
            </a:r>
            <a:r>
              <a:rPr lang="en-US" altLang="en-US" baseline="40000" dirty="0"/>
              <a:t>N</a:t>
            </a:r>
            <a:r>
              <a:rPr lang="en-US" altLang="en-US" dirty="0"/>
              <a:t> outputs by decoding the binary value on the N inputs.</a:t>
            </a:r>
          </a:p>
          <a:p>
            <a:pPr marL="431800" indent="-323850">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The decoder generates all of the </a:t>
            </a:r>
            <a:r>
              <a:rPr lang="en-US" altLang="en-US" dirty="0" err="1"/>
              <a:t>minterms</a:t>
            </a:r>
            <a:r>
              <a:rPr lang="en-US" altLang="en-US" dirty="0"/>
              <a:t> of the N input variables.</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Exactly one output will be active for each combination of the inputs.</a:t>
            </a:r>
          </a:p>
          <a:p>
            <a:pPr marL="0" indent="0">
              <a:buNone/>
            </a:pPr>
            <a:endParaRPr lang="en-IN" dirty="0"/>
          </a:p>
        </p:txBody>
      </p:sp>
    </p:spTree>
    <p:extLst>
      <p:ext uri="{BB962C8B-B14F-4D97-AF65-F5344CB8AC3E}">
        <p14:creationId xmlns:p14="http://schemas.microsoft.com/office/powerpoint/2010/main" val="3281793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Decoder</a:t>
            </a:r>
            <a:endParaRPr lang="en-IN" dirty="0"/>
          </a:p>
        </p:txBody>
      </p:sp>
      <p:grpSp>
        <p:nvGrpSpPr>
          <p:cNvPr id="6" name="Group 105"/>
          <p:cNvGrpSpPr>
            <a:grpSpLocks/>
          </p:cNvGrpSpPr>
          <p:nvPr/>
        </p:nvGrpSpPr>
        <p:grpSpPr bwMode="auto">
          <a:xfrm>
            <a:off x="960437" y="1865312"/>
            <a:ext cx="3240088" cy="2055813"/>
            <a:chOff x="1488" y="1068"/>
            <a:chExt cx="2041" cy="1295"/>
          </a:xfrm>
        </p:grpSpPr>
        <p:sp>
          <p:nvSpPr>
            <p:cNvPr id="7" name="Line 106"/>
            <p:cNvSpPr>
              <a:spLocks noChangeShapeType="1"/>
            </p:cNvSpPr>
            <p:nvPr/>
          </p:nvSpPr>
          <p:spPr bwMode="auto">
            <a:xfrm>
              <a:off x="1716" y="1849"/>
              <a:ext cx="432" cy="1"/>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Line 107"/>
            <p:cNvSpPr>
              <a:spLocks noChangeShapeType="1"/>
            </p:cNvSpPr>
            <p:nvPr/>
          </p:nvSpPr>
          <p:spPr bwMode="auto">
            <a:xfrm>
              <a:off x="1716" y="1555"/>
              <a:ext cx="432" cy="1"/>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 name="Line 108"/>
            <p:cNvSpPr>
              <a:spLocks noChangeShapeType="1"/>
            </p:cNvSpPr>
            <p:nvPr/>
          </p:nvSpPr>
          <p:spPr bwMode="auto">
            <a:xfrm>
              <a:off x="2804" y="1328"/>
              <a:ext cx="432" cy="1"/>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 name="Line 109"/>
            <p:cNvSpPr>
              <a:spLocks noChangeShapeType="1"/>
            </p:cNvSpPr>
            <p:nvPr/>
          </p:nvSpPr>
          <p:spPr bwMode="auto">
            <a:xfrm>
              <a:off x="2804" y="1577"/>
              <a:ext cx="432" cy="1"/>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 name="Line 110"/>
            <p:cNvSpPr>
              <a:spLocks noChangeShapeType="1"/>
            </p:cNvSpPr>
            <p:nvPr/>
          </p:nvSpPr>
          <p:spPr bwMode="auto">
            <a:xfrm>
              <a:off x="2804" y="1804"/>
              <a:ext cx="432" cy="1"/>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Line 111"/>
            <p:cNvSpPr>
              <a:spLocks noChangeShapeType="1"/>
            </p:cNvSpPr>
            <p:nvPr/>
          </p:nvSpPr>
          <p:spPr bwMode="auto">
            <a:xfrm>
              <a:off x="2804" y="2076"/>
              <a:ext cx="432" cy="1"/>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 name="AutoShape 112"/>
            <p:cNvSpPr>
              <a:spLocks noChangeArrowheads="1"/>
            </p:cNvSpPr>
            <p:nvPr/>
          </p:nvSpPr>
          <p:spPr bwMode="auto">
            <a:xfrm>
              <a:off x="1984" y="1068"/>
              <a:ext cx="1008" cy="1296"/>
            </a:xfrm>
            <a:prstGeom prst="roundRect">
              <a:avLst>
                <a:gd name="adj" fmla="val 97"/>
              </a:avLst>
            </a:prstGeom>
            <a:solidFill>
              <a:srgbClr val="CCCCCC"/>
            </a:solidFill>
            <a:ln w="9525">
              <a:solidFill>
                <a:srgbClr val="000000"/>
              </a:solidFill>
              <a:round/>
              <a:headEnd/>
              <a:tailEnd/>
            </a:ln>
          </p:spPr>
          <p:txBody>
            <a:bodyPr wrap="none" anchor="ctr"/>
            <a:lstStyle/>
            <a:p>
              <a:endParaRPr lang="en-US" altLang="en-US"/>
            </a:p>
          </p:txBody>
        </p:sp>
        <p:sp>
          <p:nvSpPr>
            <p:cNvPr id="14" name="Text Box 113"/>
            <p:cNvSpPr txBox="1">
              <a:spLocks noChangeArrowheads="1"/>
            </p:cNvSpPr>
            <p:nvPr/>
          </p:nvSpPr>
          <p:spPr bwMode="auto">
            <a:xfrm>
              <a:off x="1488" y="1416"/>
              <a:ext cx="24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B</a:t>
              </a:r>
            </a:p>
          </p:txBody>
        </p:sp>
        <p:sp>
          <p:nvSpPr>
            <p:cNvPr id="15" name="Text Box 114"/>
            <p:cNvSpPr txBox="1">
              <a:spLocks noChangeArrowheads="1"/>
            </p:cNvSpPr>
            <p:nvPr/>
          </p:nvSpPr>
          <p:spPr bwMode="auto">
            <a:xfrm>
              <a:off x="3236" y="1206"/>
              <a:ext cx="29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W</a:t>
              </a:r>
            </a:p>
          </p:txBody>
        </p:sp>
        <p:sp>
          <p:nvSpPr>
            <p:cNvPr id="16" name="Text Box 115"/>
            <p:cNvSpPr txBox="1">
              <a:spLocks noChangeArrowheads="1"/>
            </p:cNvSpPr>
            <p:nvPr/>
          </p:nvSpPr>
          <p:spPr bwMode="auto">
            <a:xfrm>
              <a:off x="3236" y="1433"/>
              <a:ext cx="25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X</a:t>
              </a:r>
            </a:p>
          </p:txBody>
        </p:sp>
        <p:sp>
          <p:nvSpPr>
            <p:cNvPr id="17" name="Text Box 116"/>
            <p:cNvSpPr txBox="1">
              <a:spLocks noChangeArrowheads="1"/>
            </p:cNvSpPr>
            <p:nvPr/>
          </p:nvSpPr>
          <p:spPr bwMode="auto">
            <a:xfrm>
              <a:off x="3236" y="1660"/>
              <a:ext cx="25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Y</a:t>
              </a:r>
            </a:p>
          </p:txBody>
        </p:sp>
        <p:sp>
          <p:nvSpPr>
            <p:cNvPr id="18" name="Text Box 117"/>
            <p:cNvSpPr txBox="1">
              <a:spLocks noChangeArrowheads="1"/>
            </p:cNvSpPr>
            <p:nvPr/>
          </p:nvSpPr>
          <p:spPr bwMode="auto">
            <a:xfrm>
              <a:off x="3236" y="1932"/>
              <a:ext cx="23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Z</a:t>
              </a:r>
            </a:p>
          </p:txBody>
        </p:sp>
        <p:sp>
          <p:nvSpPr>
            <p:cNvPr id="19" name="Text Box 118"/>
            <p:cNvSpPr txBox="1">
              <a:spLocks noChangeArrowheads="1"/>
            </p:cNvSpPr>
            <p:nvPr/>
          </p:nvSpPr>
          <p:spPr bwMode="auto">
            <a:xfrm>
              <a:off x="1971" y="1428"/>
              <a:ext cx="215"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57600" rIns="90000" bIns="45000"/>
            <a:lstStyle/>
            <a:p>
              <a:pPr>
                <a:lnSpc>
                  <a:spcPct val="95000"/>
                </a:lnSpc>
              </a:pPr>
              <a:r>
                <a:rPr lang="en-US" altLang="en-US" sz="2000">
                  <a:solidFill>
                    <a:srgbClr val="000000"/>
                  </a:solidFill>
                  <a:latin typeface="Times New Roman" pitchFamily="18" charset="0"/>
                </a:rPr>
                <a:t>I</a:t>
              </a:r>
              <a:r>
                <a:rPr lang="en-US" altLang="en-US" sz="2000" baseline="-20000">
                  <a:solidFill>
                    <a:srgbClr val="000000"/>
                  </a:solidFill>
                  <a:latin typeface="Times New Roman" pitchFamily="18" charset="0"/>
                </a:rPr>
                <a:t>0</a:t>
              </a:r>
            </a:p>
          </p:txBody>
        </p:sp>
        <p:sp>
          <p:nvSpPr>
            <p:cNvPr id="20" name="Text Box 119"/>
            <p:cNvSpPr txBox="1">
              <a:spLocks noChangeArrowheads="1"/>
            </p:cNvSpPr>
            <p:nvPr/>
          </p:nvSpPr>
          <p:spPr bwMode="auto">
            <a:xfrm>
              <a:off x="1971" y="1723"/>
              <a:ext cx="215"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57600" rIns="90000" bIns="45000"/>
            <a:lstStyle/>
            <a:p>
              <a:pPr>
                <a:lnSpc>
                  <a:spcPct val="95000"/>
                </a:lnSpc>
              </a:pPr>
              <a:r>
                <a:rPr lang="en-US" altLang="en-US" sz="2000">
                  <a:solidFill>
                    <a:srgbClr val="000000"/>
                  </a:solidFill>
                  <a:latin typeface="Times New Roman" pitchFamily="18" charset="0"/>
                </a:rPr>
                <a:t>I</a:t>
              </a:r>
              <a:r>
                <a:rPr lang="en-US" altLang="en-US" sz="2000" baseline="-20000">
                  <a:solidFill>
                    <a:srgbClr val="000000"/>
                  </a:solidFill>
                  <a:latin typeface="Times New Roman" pitchFamily="18" charset="0"/>
                </a:rPr>
                <a:t>1</a:t>
              </a:r>
            </a:p>
          </p:txBody>
        </p:sp>
        <p:sp>
          <p:nvSpPr>
            <p:cNvPr id="21" name="Text Box 120"/>
            <p:cNvSpPr txBox="1">
              <a:spLocks noChangeArrowheads="1"/>
            </p:cNvSpPr>
            <p:nvPr/>
          </p:nvSpPr>
          <p:spPr bwMode="auto">
            <a:xfrm>
              <a:off x="1488" y="1711"/>
              <a:ext cx="25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A</a:t>
              </a:r>
            </a:p>
          </p:txBody>
        </p:sp>
        <p:sp>
          <p:nvSpPr>
            <p:cNvPr id="22" name="Text Box 121"/>
            <p:cNvSpPr txBox="1">
              <a:spLocks noChangeArrowheads="1"/>
            </p:cNvSpPr>
            <p:nvPr/>
          </p:nvSpPr>
          <p:spPr bwMode="auto">
            <a:xfrm>
              <a:off x="2621" y="1237"/>
              <a:ext cx="39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876" rIns="90000" bIns="45000"/>
            <a:lstStyle/>
            <a:p>
              <a:r>
                <a:rPr lang="en-US" altLang="en-US">
                  <a:solidFill>
                    <a:srgbClr val="000000"/>
                  </a:solidFill>
                </a:rPr>
                <a:t>Out</a:t>
              </a:r>
              <a:r>
                <a:rPr lang="en-US" altLang="en-US" baseline="-20000">
                  <a:solidFill>
                    <a:srgbClr val="000000"/>
                  </a:solidFill>
                </a:rPr>
                <a:t>0</a:t>
              </a:r>
            </a:p>
          </p:txBody>
        </p:sp>
        <p:sp>
          <p:nvSpPr>
            <p:cNvPr id="23" name="Text Box 122"/>
            <p:cNvSpPr txBox="1">
              <a:spLocks noChangeArrowheads="1"/>
            </p:cNvSpPr>
            <p:nvPr/>
          </p:nvSpPr>
          <p:spPr bwMode="auto">
            <a:xfrm>
              <a:off x="2622" y="1487"/>
              <a:ext cx="39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876" rIns="90000" bIns="45000"/>
            <a:lstStyle/>
            <a:p>
              <a:r>
                <a:rPr lang="en-US" altLang="en-US">
                  <a:solidFill>
                    <a:srgbClr val="000000"/>
                  </a:solidFill>
                </a:rPr>
                <a:t>Out</a:t>
              </a:r>
              <a:r>
                <a:rPr lang="en-US" altLang="en-US" baseline="-20000">
                  <a:solidFill>
                    <a:srgbClr val="000000"/>
                  </a:solidFill>
                </a:rPr>
                <a:t>1</a:t>
              </a:r>
            </a:p>
          </p:txBody>
        </p:sp>
        <p:sp>
          <p:nvSpPr>
            <p:cNvPr id="24" name="Text Box 123"/>
            <p:cNvSpPr txBox="1">
              <a:spLocks noChangeArrowheads="1"/>
            </p:cNvSpPr>
            <p:nvPr/>
          </p:nvSpPr>
          <p:spPr bwMode="auto">
            <a:xfrm>
              <a:off x="2622" y="1714"/>
              <a:ext cx="39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876" rIns="90000" bIns="45000"/>
            <a:lstStyle/>
            <a:p>
              <a:r>
                <a:rPr lang="en-US" altLang="en-US">
                  <a:solidFill>
                    <a:srgbClr val="000000"/>
                  </a:solidFill>
                </a:rPr>
                <a:t>Out</a:t>
              </a:r>
              <a:r>
                <a:rPr lang="en-US" altLang="en-US" baseline="-20000">
                  <a:solidFill>
                    <a:srgbClr val="000000"/>
                  </a:solidFill>
                </a:rPr>
                <a:t>2</a:t>
              </a:r>
            </a:p>
          </p:txBody>
        </p:sp>
        <p:sp>
          <p:nvSpPr>
            <p:cNvPr id="25" name="Text Box 124"/>
            <p:cNvSpPr txBox="1">
              <a:spLocks noChangeArrowheads="1"/>
            </p:cNvSpPr>
            <p:nvPr/>
          </p:nvSpPr>
          <p:spPr bwMode="auto">
            <a:xfrm>
              <a:off x="2622" y="1963"/>
              <a:ext cx="39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876" rIns="90000" bIns="45000"/>
            <a:lstStyle/>
            <a:p>
              <a:r>
                <a:rPr lang="en-US" altLang="en-US">
                  <a:solidFill>
                    <a:srgbClr val="000000"/>
                  </a:solidFill>
                </a:rPr>
                <a:t>Out</a:t>
              </a:r>
              <a:r>
                <a:rPr lang="en-US" altLang="en-US" baseline="-20000">
                  <a:solidFill>
                    <a:srgbClr val="000000"/>
                  </a:solidFill>
                </a:rPr>
                <a:t>3</a:t>
              </a:r>
            </a:p>
          </p:txBody>
        </p:sp>
      </p:grpSp>
      <p:grpSp>
        <p:nvGrpSpPr>
          <p:cNvPr id="26" name="Group 125"/>
          <p:cNvGrpSpPr>
            <a:grpSpLocks/>
          </p:cNvGrpSpPr>
          <p:nvPr/>
        </p:nvGrpSpPr>
        <p:grpSpPr bwMode="auto">
          <a:xfrm>
            <a:off x="5370512" y="1909762"/>
            <a:ext cx="1370013" cy="1944688"/>
            <a:chOff x="4266" y="1096"/>
            <a:chExt cx="863" cy="1225"/>
          </a:xfrm>
        </p:grpSpPr>
        <p:sp>
          <p:nvSpPr>
            <p:cNvPr id="27" name="Text Box 126"/>
            <p:cNvSpPr txBox="1">
              <a:spLocks noChangeArrowheads="1"/>
            </p:cNvSpPr>
            <p:nvPr/>
          </p:nvSpPr>
          <p:spPr bwMode="auto">
            <a:xfrm>
              <a:off x="4266" y="1096"/>
              <a:ext cx="86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lvl1pPr eaLnBrk="0">
                <a:tabLst>
                  <a:tab pos="723900" algn="l"/>
                </a:tabLst>
                <a:defRPr>
                  <a:solidFill>
                    <a:schemeClr val="tx1"/>
                  </a:solidFill>
                  <a:latin typeface="Arial" pitchFamily="34" charset="0"/>
                  <a:cs typeface="Lucida Sans Unicode" pitchFamily="34" charset="0"/>
                </a:defRPr>
              </a:lvl1pPr>
              <a:lvl2pPr eaLnBrk="0">
                <a:tabLst>
                  <a:tab pos="723900" algn="l"/>
                </a:tabLst>
                <a:defRPr>
                  <a:solidFill>
                    <a:schemeClr val="tx1"/>
                  </a:solidFill>
                  <a:latin typeface="Arial" pitchFamily="34" charset="0"/>
                  <a:cs typeface="Lucida Sans Unicode" pitchFamily="34" charset="0"/>
                </a:defRPr>
              </a:lvl2pPr>
              <a:lvl3pPr eaLnBrk="0">
                <a:tabLst>
                  <a:tab pos="723900" algn="l"/>
                </a:tabLst>
                <a:defRPr>
                  <a:solidFill>
                    <a:schemeClr val="tx1"/>
                  </a:solidFill>
                  <a:latin typeface="Arial" pitchFamily="34" charset="0"/>
                  <a:cs typeface="Lucida Sans Unicode" pitchFamily="34" charset="0"/>
                </a:defRPr>
              </a:lvl3pPr>
              <a:lvl4pPr eaLnBrk="0">
                <a:tabLst>
                  <a:tab pos="723900" algn="l"/>
                </a:tabLst>
                <a:defRPr>
                  <a:solidFill>
                    <a:schemeClr val="tx1"/>
                  </a:solidFill>
                  <a:latin typeface="Arial" pitchFamily="34" charset="0"/>
                  <a:cs typeface="Lucida Sans Unicode" pitchFamily="34" charset="0"/>
                </a:defRPr>
              </a:lvl4pPr>
              <a:lvl5pPr eaLnBrk="0">
                <a:tabLst>
                  <a:tab pos="723900" algn="l"/>
                </a:tabLst>
                <a:defRPr>
                  <a:solidFill>
                    <a:schemeClr val="tx1"/>
                  </a:solidFill>
                  <a:latin typeface="Arial"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9pPr>
            </a:lstStyle>
            <a:p>
              <a:pPr eaLnBrk="1">
                <a:lnSpc>
                  <a:spcPct val="95000"/>
                </a:lnSpc>
              </a:pPr>
              <a:r>
                <a:rPr lang="en-US" altLang="en-US" sz="2400" dirty="0">
                  <a:solidFill>
                    <a:srgbClr val="663300"/>
                  </a:solidFill>
                  <a:latin typeface="Times New Roman" pitchFamily="18" charset="0"/>
                </a:rPr>
                <a:t>W = A'.B'</a:t>
              </a:r>
            </a:p>
          </p:txBody>
        </p:sp>
        <p:sp>
          <p:nvSpPr>
            <p:cNvPr id="28" name="Text Box 127"/>
            <p:cNvSpPr txBox="1">
              <a:spLocks noChangeArrowheads="1"/>
            </p:cNvSpPr>
            <p:nvPr/>
          </p:nvSpPr>
          <p:spPr bwMode="auto">
            <a:xfrm>
              <a:off x="4266" y="1413"/>
              <a:ext cx="79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lvl1pPr eaLnBrk="0">
                <a:tabLst>
                  <a:tab pos="723900" algn="l"/>
                </a:tabLst>
                <a:defRPr>
                  <a:solidFill>
                    <a:schemeClr val="tx1"/>
                  </a:solidFill>
                  <a:latin typeface="Arial" pitchFamily="34" charset="0"/>
                  <a:cs typeface="Lucida Sans Unicode" pitchFamily="34" charset="0"/>
                </a:defRPr>
              </a:lvl1pPr>
              <a:lvl2pPr eaLnBrk="0">
                <a:tabLst>
                  <a:tab pos="723900" algn="l"/>
                </a:tabLst>
                <a:defRPr>
                  <a:solidFill>
                    <a:schemeClr val="tx1"/>
                  </a:solidFill>
                  <a:latin typeface="Arial" pitchFamily="34" charset="0"/>
                  <a:cs typeface="Lucida Sans Unicode" pitchFamily="34" charset="0"/>
                </a:defRPr>
              </a:lvl2pPr>
              <a:lvl3pPr eaLnBrk="0">
                <a:tabLst>
                  <a:tab pos="723900" algn="l"/>
                </a:tabLst>
                <a:defRPr>
                  <a:solidFill>
                    <a:schemeClr val="tx1"/>
                  </a:solidFill>
                  <a:latin typeface="Arial" pitchFamily="34" charset="0"/>
                  <a:cs typeface="Lucida Sans Unicode" pitchFamily="34" charset="0"/>
                </a:defRPr>
              </a:lvl3pPr>
              <a:lvl4pPr eaLnBrk="0">
                <a:tabLst>
                  <a:tab pos="723900" algn="l"/>
                </a:tabLst>
                <a:defRPr>
                  <a:solidFill>
                    <a:schemeClr val="tx1"/>
                  </a:solidFill>
                  <a:latin typeface="Arial" pitchFamily="34" charset="0"/>
                  <a:cs typeface="Lucida Sans Unicode" pitchFamily="34" charset="0"/>
                </a:defRPr>
              </a:lvl4pPr>
              <a:lvl5pPr eaLnBrk="0">
                <a:tabLst>
                  <a:tab pos="723900" algn="l"/>
                </a:tabLst>
                <a:defRPr>
                  <a:solidFill>
                    <a:schemeClr val="tx1"/>
                  </a:solidFill>
                  <a:latin typeface="Arial"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9pPr>
            </a:lstStyle>
            <a:p>
              <a:pPr eaLnBrk="1">
                <a:lnSpc>
                  <a:spcPct val="95000"/>
                </a:lnSpc>
              </a:pPr>
              <a:r>
                <a:rPr lang="en-US" altLang="en-US" sz="2400">
                  <a:solidFill>
                    <a:srgbClr val="663300"/>
                  </a:solidFill>
                  <a:latin typeface="Times New Roman" pitchFamily="18" charset="0"/>
                </a:rPr>
                <a:t>X = A.B'</a:t>
              </a:r>
            </a:p>
          </p:txBody>
        </p:sp>
        <p:sp>
          <p:nvSpPr>
            <p:cNvPr id="29" name="Text Box 128"/>
            <p:cNvSpPr txBox="1">
              <a:spLocks noChangeArrowheads="1"/>
            </p:cNvSpPr>
            <p:nvPr/>
          </p:nvSpPr>
          <p:spPr bwMode="auto">
            <a:xfrm>
              <a:off x="4266" y="1731"/>
              <a:ext cx="78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lvl1pPr eaLnBrk="0">
                <a:tabLst>
                  <a:tab pos="723900" algn="l"/>
                </a:tabLst>
                <a:defRPr>
                  <a:solidFill>
                    <a:schemeClr val="tx1"/>
                  </a:solidFill>
                  <a:latin typeface="Arial" pitchFamily="34" charset="0"/>
                  <a:cs typeface="Lucida Sans Unicode" pitchFamily="34" charset="0"/>
                </a:defRPr>
              </a:lvl1pPr>
              <a:lvl2pPr eaLnBrk="0">
                <a:tabLst>
                  <a:tab pos="723900" algn="l"/>
                </a:tabLst>
                <a:defRPr>
                  <a:solidFill>
                    <a:schemeClr val="tx1"/>
                  </a:solidFill>
                  <a:latin typeface="Arial" pitchFamily="34" charset="0"/>
                  <a:cs typeface="Lucida Sans Unicode" pitchFamily="34" charset="0"/>
                </a:defRPr>
              </a:lvl2pPr>
              <a:lvl3pPr eaLnBrk="0">
                <a:tabLst>
                  <a:tab pos="723900" algn="l"/>
                </a:tabLst>
                <a:defRPr>
                  <a:solidFill>
                    <a:schemeClr val="tx1"/>
                  </a:solidFill>
                  <a:latin typeface="Arial" pitchFamily="34" charset="0"/>
                  <a:cs typeface="Lucida Sans Unicode" pitchFamily="34" charset="0"/>
                </a:defRPr>
              </a:lvl3pPr>
              <a:lvl4pPr eaLnBrk="0">
                <a:tabLst>
                  <a:tab pos="723900" algn="l"/>
                </a:tabLst>
                <a:defRPr>
                  <a:solidFill>
                    <a:schemeClr val="tx1"/>
                  </a:solidFill>
                  <a:latin typeface="Arial" pitchFamily="34" charset="0"/>
                  <a:cs typeface="Lucida Sans Unicode" pitchFamily="34" charset="0"/>
                </a:defRPr>
              </a:lvl4pPr>
              <a:lvl5pPr eaLnBrk="0">
                <a:tabLst>
                  <a:tab pos="723900" algn="l"/>
                </a:tabLst>
                <a:defRPr>
                  <a:solidFill>
                    <a:schemeClr val="tx1"/>
                  </a:solidFill>
                  <a:latin typeface="Arial"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9pPr>
            </a:lstStyle>
            <a:p>
              <a:pPr eaLnBrk="1">
                <a:lnSpc>
                  <a:spcPct val="95000"/>
                </a:lnSpc>
              </a:pPr>
              <a:r>
                <a:rPr lang="en-US" altLang="en-US" sz="2400">
                  <a:solidFill>
                    <a:srgbClr val="663300"/>
                  </a:solidFill>
                  <a:latin typeface="Times New Roman" pitchFamily="18" charset="0"/>
                </a:rPr>
                <a:t>Y = A'.B</a:t>
              </a:r>
            </a:p>
          </p:txBody>
        </p:sp>
        <p:sp>
          <p:nvSpPr>
            <p:cNvPr id="30" name="Text Box 129"/>
            <p:cNvSpPr txBox="1">
              <a:spLocks noChangeArrowheads="1"/>
            </p:cNvSpPr>
            <p:nvPr/>
          </p:nvSpPr>
          <p:spPr bwMode="auto">
            <a:xfrm>
              <a:off x="4266" y="2049"/>
              <a:ext cx="73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lvl1pPr eaLnBrk="0">
                <a:tabLst>
                  <a:tab pos="723900" algn="l"/>
                </a:tabLst>
                <a:defRPr>
                  <a:solidFill>
                    <a:schemeClr val="tx1"/>
                  </a:solidFill>
                  <a:latin typeface="Arial" pitchFamily="34" charset="0"/>
                  <a:cs typeface="Lucida Sans Unicode" pitchFamily="34" charset="0"/>
                </a:defRPr>
              </a:lvl1pPr>
              <a:lvl2pPr eaLnBrk="0">
                <a:tabLst>
                  <a:tab pos="723900" algn="l"/>
                </a:tabLst>
                <a:defRPr>
                  <a:solidFill>
                    <a:schemeClr val="tx1"/>
                  </a:solidFill>
                  <a:latin typeface="Arial" pitchFamily="34" charset="0"/>
                  <a:cs typeface="Lucida Sans Unicode" pitchFamily="34" charset="0"/>
                </a:defRPr>
              </a:lvl2pPr>
              <a:lvl3pPr eaLnBrk="0">
                <a:tabLst>
                  <a:tab pos="723900" algn="l"/>
                </a:tabLst>
                <a:defRPr>
                  <a:solidFill>
                    <a:schemeClr val="tx1"/>
                  </a:solidFill>
                  <a:latin typeface="Arial" pitchFamily="34" charset="0"/>
                  <a:cs typeface="Lucida Sans Unicode" pitchFamily="34" charset="0"/>
                </a:defRPr>
              </a:lvl3pPr>
              <a:lvl4pPr eaLnBrk="0">
                <a:tabLst>
                  <a:tab pos="723900" algn="l"/>
                </a:tabLst>
                <a:defRPr>
                  <a:solidFill>
                    <a:schemeClr val="tx1"/>
                  </a:solidFill>
                  <a:latin typeface="Arial" pitchFamily="34" charset="0"/>
                  <a:cs typeface="Lucida Sans Unicode" pitchFamily="34" charset="0"/>
                </a:defRPr>
              </a:lvl4pPr>
              <a:lvl5pPr eaLnBrk="0">
                <a:tabLst>
                  <a:tab pos="723900" algn="l"/>
                </a:tabLst>
                <a:defRPr>
                  <a:solidFill>
                    <a:schemeClr val="tx1"/>
                  </a:solidFill>
                  <a:latin typeface="Arial"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9pPr>
            </a:lstStyle>
            <a:p>
              <a:pPr eaLnBrk="1">
                <a:lnSpc>
                  <a:spcPct val="95000"/>
                </a:lnSpc>
              </a:pPr>
              <a:r>
                <a:rPr lang="en-US" altLang="en-US" sz="2400">
                  <a:solidFill>
                    <a:srgbClr val="663300"/>
                  </a:solidFill>
                  <a:latin typeface="Times New Roman" pitchFamily="18" charset="0"/>
                </a:rPr>
                <a:t>Z = A.B</a:t>
              </a:r>
            </a:p>
          </p:txBody>
        </p: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863" y="4509120"/>
            <a:ext cx="560863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59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Encoder </a:t>
            </a:r>
            <a:endParaRPr lang="en-IN" dirty="0"/>
          </a:p>
        </p:txBody>
      </p:sp>
      <p:sp>
        <p:nvSpPr>
          <p:cNvPr id="3" name="Content Placeholder 2"/>
          <p:cNvSpPr>
            <a:spLocks noGrp="1"/>
          </p:cNvSpPr>
          <p:nvPr>
            <p:ph sz="quarter" idx="1"/>
          </p:nvPr>
        </p:nvSpPr>
        <p:spPr/>
        <p:txBody>
          <a:bodyPr/>
          <a:lstStyle/>
          <a:p>
            <a:pPr marL="431800" indent="-323850">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800" dirty="0"/>
              <a:t>An encoder has</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a:t>2</a:t>
            </a:r>
            <a:r>
              <a:rPr lang="en-US" altLang="en-US" sz="2400" baseline="40000" dirty="0"/>
              <a:t>N</a:t>
            </a:r>
            <a:r>
              <a:rPr lang="en-US" altLang="en-US" sz="2400" dirty="0"/>
              <a:t> inputs</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a:t>N outputs</a:t>
            </a:r>
          </a:p>
          <a:p>
            <a:pPr marL="431800" indent="-323850">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800" dirty="0"/>
              <a:t>An encoder outputs the binary value of the selected (or active) input.</a:t>
            </a:r>
          </a:p>
          <a:p>
            <a:pPr marL="431800" indent="-323850">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800" dirty="0"/>
              <a:t>An encoder performs the inverse operation of a decoder.</a:t>
            </a:r>
          </a:p>
          <a:p>
            <a:pPr marL="431800" indent="-323850">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800" dirty="0"/>
              <a:t>Issues</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a:t>What if more than one input is active?</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a:t>What if no inputs are active?</a:t>
            </a:r>
          </a:p>
          <a:p>
            <a:pPr marL="0" indent="0">
              <a:buNone/>
            </a:pPr>
            <a:endParaRPr lang="en-IN" dirty="0"/>
          </a:p>
        </p:txBody>
      </p:sp>
    </p:spTree>
    <p:extLst>
      <p:ext uri="{BB962C8B-B14F-4D97-AF65-F5344CB8AC3E}">
        <p14:creationId xmlns:p14="http://schemas.microsoft.com/office/powerpoint/2010/main" val="2110810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Encoders </a:t>
            </a:r>
            <a:endParaRPr lang="en-IN" dirty="0"/>
          </a:p>
        </p:txBody>
      </p:sp>
      <p:sp>
        <p:nvSpPr>
          <p:cNvPr id="4" name="Line 104"/>
          <p:cNvSpPr>
            <a:spLocks noChangeShapeType="1"/>
          </p:cNvSpPr>
          <p:nvPr/>
        </p:nvSpPr>
        <p:spPr bwMode="auto">
          <a:xfrm>
            <a:off x="2616199" y="3482976"/>
            <a:ext cx="685800" cy="1587"/>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 name="Line 105"/>
          <p:cNvSpPr>
            <a:spLocks noChangeShapeType="1"/>
          </p:cNvSpPr>
          <p:nvPr/>
        </p:nvSpPr>
        <p:spPr bwMode="auto">
          <a:xfrm>
            <a:off x="2614612" y="3016251"/>
            <a:ext cx="685800" cy="1587"/>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 name="Line 106"/>
          <p:cNvSpPr>
            <a:spLocks noChangeShapeType="1"/>
          </p:cNvSpPr>
          <p:nvPr/>
        </p:nvSpPr>
        <p:spPr bwMode="auto">
          <a:xfrm>
            <a:off x="2614612" y="2547938"/>
            <a:ext cx="685800" cy="1588"/>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Line 107"/>
          <p:cNvSpPr>
            <a:spLocks noChangeShapeType="1"/>
          </p:cNvSpPr>
          <p:nvPr/>
        </p:nvSpPr>
        <p:spPr bwMode="auto">
          <a:xfrm>
            <a:off x="2614612" y="2079626"/>
            <a:ext cx="685800" cy="1587"/>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Line 108"/>
          <p:cNvSpPr>
            <a:spLocks noChangeShapeType="1"/>
          </p:cNvSpPr>
          <p:nvPr/>
        </p:nvSpPr>
        <p:spPr bwMode="auto">
          <a:xfrm>
            <a:off x="4341812" y="2511426"/>
            <a:ext cx="685800" cy="1587"/>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 name="Line 109"/>
          <p:cNvSpPr>
            <a:spLocks noChangeShapeType="1"/>
          </p:cNvSpPr>
          <p:nvPr/>
        </p:nvSpPr>
        <p:spPr bwMode="auto">
          <a:xfrm>
            <a:off x="4341812" y="2871788"/>
            <a:ext cx="685800" cy="1588"/>
          </a:xfrm>
          <a:prstGeom prst="line">
            <a:avLst/>
          </a:prstGeom>
          <a:noFill/>
          <a:ln w="18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 name="AutoShape 110"/>
          <p:cNvSpPr>
            <a:spLocks noChangeArrowheads="1"/>
          </p:cNvSpPr>
          <p:nvPr/>
        </p:nvSpPr>
        <p:spPr bwMode="auto">
          <a:xfrm>
            <a:off x="3040062" y="1703388"/>
            <a:ext cx="1600200" cy="2057400"/>
          </a:xfrm>
          <a:prstGeom prst="roundRect">
            <a:avLst>
              <a:gd name="adj" fmla="val 97"/>
            </a:avLst>
          </a:prstGeom>
          <a:solidFill>
            <a:srgbClr val="CCCCCC"/>
          </a:solidFill>
          <a:ln w="9525">
            <a:solidFill>
              <a:srgbClr val="000000"/>
            </a:solidFill>
            <a:round/>
            <a:headEnd/>
            <a:tailEnd/>
          </a:ln>
        </p:spPr>
        <p:txBody>
          <a:bodyPr wrap="none" anchor="ctr"/>
          <a:lstStyle/>
          <a:p>
            <a:endParaRPr lang="en-US" altLang="en-US"/>
          </a:p>
        </p:txBody>
      </p:sp>
      <p:sp>
        <p:nvSpPr>
          <p:cNvPr id="11" name="Text Box 111"/>
          <p:cNvSpPr txBox="1">
            <a:spLocks noChangeArrowheads="1"/>
          </p:cNvSpPr>
          <p:nvPr/>
        </p:nvSpPr>
        <p:spPr bwMode="auto">
          <a:xfrm>
            <a:off x="2252662" y="1860551"/>
            <a:ext cx="4000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D</a:t>
            </a:r>
          </a:p>
        </p:txBody>
      </p:sp>
      <p:sp>
        <p:nvSpPr>
          <p:cNvPr id="12" name="Text Box 112"/>
          <p:cNvSpPr txBox="1">
            <a:spLocks noChangeArrowheads="1"/>
          </p:cNvSpPr>
          <p:nvPr/>
        </p:nvSpPr>
        <p:spPr bwMode="auto">
          <a:xfrm>
            <a:off x="5064124" y="2282826"/>
            <a:ext cx="36671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Z</a:t>
            </a:r>
          </a:p>
        </p:txBody>
      </p:sp>
      <p:sp>
        <p:nvSpPr>
          <p:cNvPr id="13" name="Text Box 113"/>
          <p:cNvSpPr txBox="1">
            <a:spLocks noChangeArrowheads="1"/>
          </p:cNvSpPr>
          <p:nvPr/>
        </p:nvSpPr>
        <p:spPr bwMode="auto">
          <a:xfrm>
            <a:off x="5027612" y="2643188"/>
            <a:ext cx="4000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Y</a:t>
            </a:r>
          </a:p>
        </p:txBody>
      </p:sp>
      <p:sp>
        <p:nvSpPr>
          <p:cNvPr id="14" name="Text Box 114"/>
          <p:cNvSpPr txBox="1">
            <a:spLocks noChangeArrowheads="1"/>
          </p:cNvSpPr>
          <p:nvPr/>
        </p:nvSpPr>
        <p:spPr bwMode="auto">
          <a:xfrm>
            <a:off x="3021012" y="1879601"/>
            <a:ext cx="3413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57600" rIns="90000" bIns="45000"/>
          <a:lstStyle/>
          <a:p>
            <a:pPr>
              <a:lnSpc>
                <a:spcPct val="95000"/>
              </a:lnSpc>
            </a:pPr>
            <a:r>
              <a:rPr lang="en-US" altLang="en-US" sz="2000">
                <a:solidFill>
                  <a:srgbClr val="000000"/>
                </a:solidFill>
                <a:latin typeface="Times New Roman" pitchFamily="18" charset="0"/>
              </a:rPr>
              <a:t>I</a:t>
            </a:r>
            <a:r>
              <a:rPr lang="en-US" altLang="en-US" sz="2000" baseline="-20000">
                <a:solidFill>
                  <a:srgbClr val="000000"/>
                </a:solidFill>
                <a:latin typeface="Times New Roman" pitchFamily="18" charset="0"/>
              </a:rPr>
              <a:t>0</a:t>
            </a:r>
          </a:p>
        </p:txBody>
      </p:sp>
      <p:sp>
        <p:nvSpPr>
          <p:cNvPr id="15" name="Text Box 115"/>
          <p:cNvSpPr txBox="1">
            <a:spLocks noChangeArrowheads="1"/>
          </p:cNvSpPr>
          <p:nvPr/>
        </p:nvSpPr>
        <p:spPr bwMode="auto">
          <a:xfrm>
            <a:off x="3021012" y="2346326"/>
            <a:ext cx="3413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57600" rIns="90000" bIns="45000"/>
          <a:lstStyle/>
          <a:p>
            <a:pPr>
              <a:lnSpc>
                <a:spcPct val="95000"/>
              </a:lnSpc>
            </a:pPr>
            <a:r>
              <a:rPr lang="en-US" altLang="en-US" sz="2000">
                <a:solidFill>
                  <a:srgbClr val="000000"/>
                </a:solidFill>
                <a:latin typeface="Times New Roman" pitchFamily="18" charset="0"/>
              </a:rPr>
              <a:t>I</a:t>
            </a:r>
            <a:r>
              <a:rPr lang="en-US" altLang="en-US" sz="2000" baseline="-20000">
                <a:solidFill>
                  <a:srgbClr val="000000"/>
                </a:solidFill>
                <a:latin typeface="Times New Roman" pitchFamily="18" charset="0"/>
              </a:rPr>
              <a:t>1</a:t>
            </a:r>
          </a:p>
        </p:txBody>
      </p:sp>
      <p:sp>
        <p:nvSpPr>
          <p:cNvPr id="16" name="Text Box 116"/>
          <p:cNvSpPr txBox="1">
            <a:spLocks noChangeArrowheads="1"/>
          </p:cNvSpPr>
          <p:nvPr/>
        </p:nvSpPr>
        <p:spPr bwMode="auto">
          <a:xfrm>
            <a:off x="2252662" y="2328863"/>
            <a:ext cx="3841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C</a:t>
            </a:r>
          </a:p>
        </p:txBody>
      </p:sp>
      <p:sp>
        <p:nvSpPr>
          <p:cNvPr id="17" name="Text Box 117"/>
          <p:cNvSpPr txBox="1">
            <a:spLocks noChangeArrowheads="1"/>
          </p:cNvSpPr>
          <p:nvPr/>
        </p:nvSpPr>
        <p:spPr bwMode="auto">
          <a:xfrm>
            <a:off x="2252662" y="2795588"/>
            <a:ext cx="3841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B</a:t>
            </a:r>
          </a:p>
        </p:txBody>
      </p:sp>
      <p:sp>
        <p:nvSpPr>
          <p:cNvPr id="18" name="Text Box 118"/>
          <p:cNvSpPr txBox="1">
            <a:spLocks noChangeArrowheads="1"/>
          </p:cNvSpPr>
          <p:nvPr/>
        </p:nvSpPr>
        <p:spPr bwMode="auto">
          <a:xfrm>
            <a:off x="3021012" y="2814638"/>
            <a:ext cx="3413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57600" rIns="90000" bIns="45000"/>
          <a:lstStyle/>
          <a:p>
            <a:pPr>
              <a:lnSpc>
                <a:spcPct val="95000"/>
              </a:lnSpc>
            </a:pPr>
            <a:r>
              <a:rPr lang="en-US" altLang="en-US" sz="2000">
                <a:solidFill>
                  <a:srgbClr val="000000"/>
                </a:solidFill>
                <a:latin typeface="Times New Roman" pitchFamily="18" charset="0"/>
              </a:rPr>
              <a:t>I</a:t>
            </a:r>
            <a:r>
              <a:rPr lang="en-US" altLang="en-US" sz="2000" baseline="-20000">
                <a:solidFill>
                  <a:srgbClr val="000000"/>
                </a:solidFill>
                <a:latin typeface="Times New Roman" pitchFamily="18" charset="0"/>
              </a:rPr>
              <a:t>2</a:t>
            </a:r>
          </a:p>
        </p:txBody>
      </p:sp>
      <p:sp>
        <p:nvSpPr>
          <p:cNvPr id="19" name="Text Box 119"/>
          <p:cNvSpPr txBox="1">
            <a:spLocks noChangeArrowheads="1"/>
          </p:cNvSpPr>
          <p:nvPr/>
        </p:nvSpPr>
        <p:spPr bwMode="auto">
          <a:xfrm>
            <a:off x="3021012" y="3282951"/>
            <a:ext cx="3413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57600" rIns="90000" bIns="45000"/>
          <a:lstStyle/>
          <a:p>
            <a:pPr>
              <a:lnSpc>
                <a:spcPct val="95000"/>
              </a:lnSpc>
            </a:pPr>
            <a:r>
              <a:rPr lang="en-US" altLang="en-US" sz="2000">
                <a:solidFill>
                  <a:srgbClr val="000000"/>
                </a:solidFill>
                <a:latin typeface="Times New Roman" pitchFamily="18" charset="0"/>
              </a:rPr>
              <a:t>I</a:t>
            </a:r>
            <a:r>
              <a:rPr lang="en-US" altLang="en-US" sz="2000" baseline="-20000">
                <a:solidFill>
                  <a:srgbClr val="000000"/>
                </a:solidFill>
                <a:latin typeface="Times New Roman" pitchFamily="18" charset="0"/>
              </a:rPr>
              <a:t>3</a:t>
            </a:r>
          </a:p>
        </p:txBody>
      </p:sp>
      <p:sp>
        <p:nvSpPr>
          <p:cNvPr id="20" name="Text Box 120"/>
          <p:cNvSpPr txBox="1">
            <a:spLocks noChangeArrowheads="1"/>
          </p:cNvSpPr>
          <p:nvPr/>
        </p:nvSpPr>
        <p:spPr bwMode="auto">
          <a:xfrm>
            <a:off x="2252662" y="3263901"/>
            <a:ext cx="4000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120" rIns="90000" bIns="45000"/>
          <a:lstStyle/>
          <a:p>
            <a:pPr>
              <a:lnSpc>
                <a:spcPct val="95000"/>
              </a:lnSpc>
            </a:pPr>
            <a:r>
              <a:rPr lang="en-US" altLang="en-US" sz="2400">
                <a:solidFill>
                  <a:srgbClr val="000000"/>
                </a:solidFill>
                <a:latin typeface="Times New Roman" pitchFamily="18" charset="0"/>
              </a:rPr>
              <a:t>A</a:t>
            </a:r>
          </a:p>
        </p:txBody>
      </p:sp>
      <p:sp>
        <p:nvSpPr>
          <p:cNvPr id="21" name="Text Box 121"/>
          <p:cNvSpPr txBox="1">
            <a:spLocks noChangeArrowheads="1"/>
          </p:cNvSpPr>
          <p:nvPr/>
        </p:nvSpPr>
        <p:spPr bwMode="auto">
          <a:xfrm>
            <a:off x="4029074" y="2311401"/>
            <a:ext cx="6381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57600" rIns="90000" bIns="45000"/>
          <a:lstStyle/>
          <a:p>
            <a:pPr>
              <a:lnSpc>
                <a:spcPct val="95000"/>
              </a:lnSpc>
            </a:pPr>
            <a:r>
              <a:rPr lang="en-US" altLang="en-US" sz="2000">
                <a:solidFill>
                  <a:srgbClr val="000000"/>
                </a:solidFill>
                <a:latin typeface="Times New Roman" pitchFamily="18" charset="0"/>
              </a:rPr>
              <a:t>Out</a:t>
            </a:r>
            <a:r>
              <a:rPr lang="en-US" altLang="en-US" sz="2000" baseline="-20000">
                <a:solidFill>
                  <a:srgbClr val="000000"/>
                </a:solidFill>
                <a:latin typeface="Times New Roman" pitchFamily="18" charset="0"/>
              </a:rPr>
              <a:t>0</a:t>
            </a:r>
          </a:p>
        </p:txBody>
      </p:sp>
      <p:sp>
        <p:nvSpPr>
          <p:cNvPr id="22" name="Text Box 122"/>
          <p:cNvSpPr txBox="1">
            <a:spLocks noChangeArrowheads="1"/>
          </p:cNvSpPr>
          <p:nvPr/>
        </p:nvSpPr>
        <p:spPr bwMode="auto">
          <a:xfrm>
            <a:off x="4029074" y="2635251"/>
            <a:ext cx="6381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57600" rIns="90000" bIns="45000"/>
          <a:lstStyle/>
          <a:p>
            <a:pPr>
              <a:lnSpc>
                <a:spcPct val="95000"/>
              </a:lnSpc>
            </a:pPr>
            <a:r>
              <a:rPr lang="en-US" altLang="en-US" sz="2000">
                <a:solidFill>
                  <a:srgbClr val="000000"/>
                </a:solidFill>
                <a:latin typeface="Times New Roman" pitchFamily="18" charset="0"/>
              </a:rPr>
              <a:t>Out</a:t>
            </a:r>
            <a:r>
              <a:rPr lang="en-US" altLang="en-US" sz="2000" baseline="-20000">
                <a:solidFill>
                  <a:srgbClr val="000000"/>
                </a:solidFill>
                <a:latin typeface="Times New Roman" pitchFamily="18" charset="0"/>
              </a:rPr>
              <a:t>1</a:t>
            </a: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91360" y="4149080"/>
            <a:ext cx="5608806" cy="195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949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Analog electronic components</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98042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encoders</a:t>
            </a:r>
            <a:endParaRPr lang="en-IN" dirty="0"/>
          </a:p>
        </p:txBody>
      </p:sp>
      <p:sp>
        <p:nvSpPr>
          <p:cNvPr id="3" name="Content Placeholder 2"/>
          <p:cNvSpPr>
            <a:spLocks noGrp="1"/>
          </p:cNvSpPr>
          <p:nvPr>
            <p:ph sz="quarter" idx="1"/>
          </p:nvPr>
        </p:nvSpPr>
        <p:spPr/>
        <p:txBody>
          <a:bodyPr>
            <a:normAutofit fontScale="92500"/>
          </a:bodyPr>
          <a:lstStyle/>
          <a:p>
            <a:pPr marL="431800" indent="-323850">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800" dirty="0"/>
              <a:t>If more than one input is active, the higher-order input has priority over the lower-order input.</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a:t>The higher value is encoded on the output</a:t>
            </a:r>
          </a:p>
          <a:p>
            <a:pPr marL="431800" indent="-323850">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800" dirty="0"/>
              <a:t>A valid indicator, d, is included to indicate whether or not the output is valid.</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a:t>Output is invalid when no inputs are active</a:t>
            </a:r>
          </a:p>
          <a:p>
            <a:pPr marL="2590800" lvl="2" indent="-430213">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d = 0</a:t>
            </a:r>
          </a:p>
          <a:p>
            <a:pPr marL="1727200" lvl="1" indent="-573088">
              <a:buClr>
                <a:srgbClr val="FF6633"/>
              </a:buClr>
              <a:buSzPct val="75000"/>
              <a:buFont typeface="Symbol"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400" dirty="0"/>
              <a:t>Output is valid when at least one input is active</a:t>
            </a:r>
          </a:p>
          <a:p>
            <a:pPr marL="2590800" lvl="2" indent="-430213">
              <a:buClr>
                <a:srgbClr val="FF6633"/>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dirty="0"/>
              <a:t>d = 1</a:t>
            </a:r>
          </a:p>
          <a:p>
            <a:pPr marL="0" indent="0">
              <a:buNone/>
            </a:pPr>
            <a:endParaRPr lang="en-IN" dirty="0"/>
          </a:p>
        </p:txBody>
      </p:sp>
    </p:spTree>
    <p:extLst>
      <p:ext uri="{BB962C8B-B14F-4D97-AF65-F5344CB8AC3E}">
        <p14:creationId xmlns:p14="http://schemas.microsoft.com/office/powerpoint/2010/main" val="3740938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encoders</a:t>
            </a:r>
            <a:endParaRPr lang="en-IN" dirty="0"/>
          </a:p>
        </p:txBody>
      </p:sp>
      <p:sp>
        <p:nvSpPr>
          <p:cNvPr id="3" name="Content Placeholder 2"/>
          <p:cNvSpPr>
            <a:spLocks noGrp="1"/>
          </p:cNvSpPr>
          <p:nvPr>
            <p:ph sz="quarter" idx="1"/>
          </p:nvPr>
        </p:nvSpPr>
        <p:spPr/>
        <p:txBody>
          <a:bodyPr/>
          <a:lstStyle/>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46712" r="24702" b="49986"/>
          <a:stretch>
            <a:fillRect/>
          </a:stretch>
        </p:blipFill>
        <p:spPr bwMode="auto">
          <a:xfrm>
            <a:off x="2699792" y="1774577"/>
            <a:ext cx="2660650" cy="231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805" y="4247902"/>
            <a:ext cx="6373812"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 name="Text Box 4"/>
          <p:cNvSpPr txBox="1">
            <a:spLocks noChangeArrowheads="1"/>
          </p:cNvSpPr>
          <p:nvPr/>
        </p:nvSpPr>
        <p:spPr bwMode="auto">
          <a:xfrm>
            <a:off x="6417394" y="3249364"/>
            <a:ext cx="9747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876" rIns="90000" bIns="45000"/>
          <a:lstStyle>
            <a:lvl1pPr eaLnBrk="0">
              <a:tabLst>
                <a:tab pos="723900" algn="l"/>
              </a:tabLst>
              <a:defRPr>
                <a:solidFill>
                  <a:schemeClr val="tx1"/>
                </a:solidFill>
                <a:latin typeface="Arial" pitchFamily="34" charset="0"/>
                <a:cs typeface="Lucida Sans Unicode" pitchFamily="34" charset="0"/>
              </a:defRPr>
            </a:lvl1pPr>
            <a:lvl2pPr eaLnBrk="0">
              <a:tabLst>
                <a:tab pos="723900" algn="l"/>
              </a:tabLst>
              <a:defRPr>
                <a:solidFill>
                  <a:schemeClr val="tx1"/>
                </a:solidFill>
                <a:latin typeface="Arial" pitchFamily="34" charset="0"/>
                <a:cs typeface="Lucida Sans Unicode" pitchFamily="34" charset="0"/>
              </a:defRPr>
            </a:lvl2pPr>
            <a:lvl3pPr eaLnBrk="0">
              <a:tabLst>
                <a:tab pos="723900" algn="l"/>
              </a:tabLst>
              <a:defRPr>
                <a:solidFill>
                  <a:schemeClr val="tx1"/>
                </a:solidFill>
                <a:latin typeface="Arial" pitchFamily="34" charset="0"/>
                <a:cs typeface="Lucida Sans Unicode" pitchFamily="34" charset="0"/>
              </a:defRPr>
            </a:lvl3pPr>
            <a:lvl4pPr eaLnBrk="0">
              <a:tabLst>
                <a:tab pos="723900" algn="l"/>
              </a:tabLst>
              <a:defRPr>
                <a:solidFill>
                  <a:schemeClr val="tx1"/>
                </a:solidFill>
                <a:latin typeface="Arial" pitchFamily="34" charset="0"/>
                <a:cs typeface="Lucida Sans Unicode" pitchFamily="34" charset="0"/>
              </a:defRPr>
            </a:lvl4pPr>
            <a:lvl5pPr eaLnBrk="0">
              <a:tabLst>
                <a:tab pos="723900" algn="l"/>
              </a:tabLst>
              <a:defRPr>
                <a:solidFill>
                  <a:schemeClr val="tx1"/>
                </a:solidFill>
                <a:latin typeface="Arial" pitchFamily="34" charset="0"/>
                <a:cs typeface="Lucida Sans Unicode"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pitchFamily="34" charset="0"/>
                <a:cs typeface="Lucida Sans Unicode" pitchFamily="34" charset="0"/>
              </a:defRPr>
            </a:lvl9pPr>
          </a:lstStyle>
          <a:p>
            <a:pPr eaLnBrk="1"/>
            <a:r>
              <a:rPr lang="en-US" altLang="en-US" dirty="0">
                <a:solidFill>
                  <a:srgbClr val="0000FF"/>
                </a:solidFill>
              </a:rPr>
              <a:t>Valid bit</a:t>
            </a:r>
          </a:p>
        </p:txBody>
      </p:sp>
      <p:sp>
        <p:nvSpPr>
          <p:cNvPr id="7" name="Line 5"/>
          <p:cNvSpPr>
            <a:spLocks noChangeShapeType="1"/>
          </p:cNvSpPr>
          <p:nvPr/>
        </p:nvSpPr>
        <p:spPr bwMode="auto">
          <a:xfrm flipH="1">
            <a:off x="5260106" y="3438277"/>
            <a:ext cx="1146175" cy="1587"/>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 name="Line 6"/>
          <p:cNvSpPr>
            <a:spLocks noChangeShapeType="1"/>
          </p:cNvSpPr>
          <p:nvPr/>
        </p:nvSpPr>
        <p:spPr bwMode="auto">
          <a:xfrm>
            <a:off x="6969844" y="3558927"/>
            <a:ext cx="1587" cy="6858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 name="Text Box 7"/>
          <p:cNvSpPr txBox="1">
            <a:spLocks noChangeArrowheads="1"/>
          </p:cNvSpPr>
          <p:nvPr/>
        </p:nvSpPr>
        <p:spPr bwMode="auto">
          <a:xfrm>
            <a:off x="6010275" y="2150815"/>
            <a:ext cx="6127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60876" rIns="90000" bIns="45000"/>
          <a:lstStyle/>
          <a:p>
            <a:r>
              <a:rPr lang="en-US" altLang="en-US" dirty="0" err="1">
                <a:solidFill>
                  <a:srgbClr val="006B6B"/>
                </a:solidFill>
              </a:rPr>
              <a:t>msb</a:t>
            </a:r>
            <a:endParaRPr lang="en-US" altLang="en-US" dirty="0">
              <a:solidFill>
                <a:srgbClr val="006B6B"/>
              </a:solidFill>
            </a:endParaRPr>
          </a:p>
        </p:txBody>
      </p:sp>
      <p:sp>
        <p:nvSpPr>
          <p:cNvPr id="10" name="Line 8"/>
          <p:cNvSpPr>
            <a:spLocks noChangeShapeType="1"/>
          </p:cNvSpPr>
          <p:nvPr/>
        </p:nvSpPr>
        <p:spPr bwMode="auto">
          <a:xfrm flipH="1">
            <a:off x="5310188" y="2317502"/>
            <a:ext cx="688975" cy="1588"/>
          </a:xfrm>
          <a:prstGeom prst="line">
            <a:avLst/>
          </a:prstGeom>
          <a:noFill/>
          <a:ln w="9525">
            <a:solidFill>
              <a:srgbClr val="006B6B"/>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4055294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VLSI AND INTEGRATED CIRCUIT DESIGN</a:t>
            </a:r>
            <a:endParaRPr lang="en-IN" dirty="0"/>
          </a:p>
        </p:txBody>
      </p:sp>
      <p:sp>
        <p:nvSpPr>
          <p:cNvPr id="3" name="Content Placeholder 2"/>
          <p:cNvSpPr>
            <a:spLocks noGrp="1"/>
          </p:cNvSpPr>
          <p:nvPr>
            <p:ph sz="quarter" idx="1"/>
          </p:nvPr>
        </p:nvSpPr>
        <p:spPr/>
        <p:txBody>
          <a:bodyPr/>
          <a:lstStyle/>
          <a:p>
            <a:pPr marL="0" indent="0">
              <a:buNone/>
            </a:pPr>
            <a:r>
              <a:rPr lang="en-US" dirty="0" smtClean="0"/>
              <a:t>Vacuum tube technology</a:t>
            </a:r>
          </a:p>
          <a:p>
            <a:pPr marL="0" indent="0">
              <a:buNone/>
            </a:pPr>
            <a:r>
              <a:rPr lang="en-US" dirty="0" smtClean="0"/>
              <a:t>Transistors</a:t>
            </a:r>
          </a:p>
          <a:p>
            <a:pPr marL="0" indent="0">
              <a:buNone/>
            </a:pPr>
            <a:r>
              <a:rPr lang="en-US" smtClean="0"/>
              <a:t>IC</a:t>
            </a:r>
            <a:endParaRPr lang="en-IN" dirty="0"/>
          </a:p>
        </p:txBody>
      </p:sp>
    </p:spTree>
    <p:extLst>
      <p:ext uri="{BB962C8B-B14F-4D97-AF65-F5344CB8AC3E}">
        <p14:creationId xmlns:p14="http://schemas.microsoft.com/office/powerpoint/2010/main" val="4118781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VLSI design</a:t>
            </a:r>
            <a:endParaRPr lang="en-IN" dirty="0"/>
          </a:p>
        </p:txBody>
      </p:sp>
      <p:sp>
        <p:nvSpPr>
          <p:cNvPr id="3" name="Content Placeholder 2"/>
          <p:cNvSpPr>
            <a:spLocks noGrp="1"/>
          </p:cNvSpPr>
          <p:nvPr>
            <p:ph sz="quarter" idx="1"/>
          </p:nvPr>
        </p:nvSpPr>
        <p:spPr/>
        <p:txBody>
          <a:bodyPr>
            <a:normAutofit fontScale="92500" lnSpcReduction="10000"/>
          </a:bodyPr>
          <a:lstStyle/>
          <a:p>
            <a:r>
              <a:rPr lang="en-US" altLang="en-US" dirty="0"/>
              <a:t>What is VLSI?</a:t>
            </a:r>
          </a:p>
          <a:p>
            <a:pPr lvl="1"/>
            <a:r>
              <a:rPr lang="en-US" altLang="en-US" dirty="0"/>
              <a:t>“Very Large Scale Integration”</a:t>
            </a:r>
          </a:p>
          <a:p>
            <a:pPr lvl="1"/>
            <a:r>
              <a:rPr lang="en-US" altLang="en-US" dirty="0"/>
              <a:t>Defines integration level</a:t>
            </a:r>
          </a:p>
          <a:p>
            <a:pPr lvl="1"/>
            <a:r>
              <a:rPr lang="en-US" altLang="en-US" dirty="0"/>
              <a:t>1980s hold-over from outdated taxonomy for integration levels</a:t>
            </a:r>
          </a:p>
          <a:p>
            <a:pPr lvl="2"/>
            <a:r>
              <a:rPr lang="en-US" altLang="en-US" dirty="0"/>
              <a:t>Obviously influenced from frequency bands, i.e. HF, VHF, UHF</a:t>
            </a:r>
          </a:p>
          <a:p>
            <a:pPr lvl="1"/>
            <a:r>
              <a:rPr lang="en-US" altLang="en-US" dirty="0"/>
              <a:t>Sources disagree on what is measured (gates or transistors?)</a:t>
            </a:r>
          </a:p>
          <a:p>
            <a:pPr lvl="1"/>
            <a:endParaRPr lang="en-US" altLang="en-US" dirty="0"/>
          </a:p>
          <a:p>
            <a:r>
              <a:rPr lang="en-US" altLang="en-US" dirty="0"/>
              <a:t>SSI – Small-Scale Integration (0-10</a:t>
            </a:r>
            <a:r>
              <a:rPr lang="en-US" altLang="en-US" baseline="30000" dirty="0"/>
              <a:t>2</a:t>
            </a:r>
            <a:r>
              <a:rPr lang="en-US" altLang="en-US" dirty="0"/>
              <a:t>)</a:t>
            </a:r>
          </a:p>
          <a:p>
            <a:r>
              <a:rPr lang="en-US" altLang="en-US" dirty="0"/>
              <a:t>MSI – Medium-Scale Integration (10</a:t>
            </a:r>
            <a:r>
              <a:rPr lang="en-US" altLang="en-US" baseline="30000" dirty="0"/>
              <a:t>2</a:t>
            </a:r>
            <a:r>
              <a:rPr lang="en-US" altLang="en-US" dirty="0"/>
              <a:t>-10</a:t>
            </a:r>
            <a:r>
              <a:rPr lang="en-US" altLang="en-US" baseline="30000" dirty="0"/>
              <a:t>3</a:t>
            </a:r>
            <a:r>
              <a:rPr lang="en-US" altLang="en-US" dirty="0"/>
              <a:t>)</a:t>
            </a:r>
          </a:p>
          <a:p>
            <a:r>
              <a:rPr lang="en-US" altLang="en-US" dirty="0"/>
              <a:t>LSI – Large-Scale Integration (10</a:t>
            </a:r>
            <a:r>
              <a:rPr lang="en-US" altLang="en-US" baseline="30000" dirty="0"/>
              <a:t>3</a:t>
            </a:r>
            <a:r>
              <a:rPr lang="en-US" altLang="en-US" dirty="0"/>
              <a:t>-10</a:t>
            </a:r>
            <a:r>
              <a:rPr lang="en-US" altLang="en-US" baseline="30000" dirty="0"/>
              <a:t>5</a:t>
            </a:r>
            <a:r>
              <a:rPr lang="en-US" altLang="en-US" dirty="0"/>
              <a:t>)</a:t>
            </a:r>
          </a:p>
          <a:p>
            <a:r>
              <a:rPr lang="en-US" altLang="en-US" dirty="0"/>
              <a:t>VLSI – Very Large-Scale Integration (10</a:t>
            </a:r>
            <a:r>
              <a:rPr lang="en-US" altLang="en-US" baseline="30000" dirty="0"/>
              <a:t>5</a:t>
            </a:r>
            <a:r>
              <a:rPr lang="en-US" altLang="en-US" dirty="0"/>
              <a:t>-10</a:t>
            </a:r>
            <a:r>
              <a:rPr lang="en-US" altLang="en-US" baseline="30000" dirty="0"/>
              <a:t>7</a:t>
            </a:r>
            <a:r>
              <a:rPr lang="en-US" altLang="en-US" dirty="0"/>
              <a:t>)</a:t>
            </a:r>
          </a:p>
          <a:p>
            <a:r>
              <a:rPr lang="en-US" altLang="en-US" dirty="0"/>
              <a:t>ULSI – Ultra Large-Scale Integration (&gt;=10</a:t>
            </a:r>
            <a:r>
              <a:rPr lang="en-US" altLang="en-US" baseline="30000" dirty="0"/>
              <a:t>7</a:t>
            </a:r>
            <a:r>
              <a:rPr lang="en-US" altLang="en-US" dirty="0"/>
              <a:t>)</a:t>
            </a:r>
          </a:p>
          <a:p>
            <a:endParaRPr lang="en-IN" dirty="0"/>
          </a:p>
        </p:txBody>
      </p:sp>
    </p:spTree>
    <p:extLst>
      <p:ext uri="{BB962C8B-B14F-4D97-AF65-F5344CB8AC3E}">
        <p14:creationId xmlns:p14="http://schemas.microsoft.com/office/powerpoint/2010/main" val="969515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Integration Level </a:t>
            </a:r>
            <a:r>
              <a:rPr lang="en-US" altLang="en-US" dirty="0" smtClean="0"/>
              <a:t>Trends</a:t>
            </a:r>
            <a:endParaRPr lang="en-IN" dirty="0"/>
          </a:p>
        </p:txBody>
      </p:sp>
      <p:sp>
        <p:nvSpPr>
          <p:cNvPr id="3" name="Content Placeholder 2"/>
          <p:cNvSpPr>
            <a:spLocks noGrp="1"/>
          </p:cNvSpPr>
          <p:nvPr>
            <p:ph sz="quarter" idx="1"/>
          </p:nvPr>
        </p:nvSpPr>
        <p:spPr/>
        <p:txBody>
          <a:bodyPr/>
          <a:lstStyle/>
          <a:p>
            <a:endParaRPr lang="en-IN"/>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016" y="2132856"/>
            <a:ext cx="73152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p:cNvSpPr txBox="1">
            <a:spLocks noChangeArrowheads="1"/>
          </p:cNvSpPr>
          <p:nvPr/>
        </p:nvSpPr>
        <p:spPr bwMode="auto">
          <a:xfrm>
            <a:off x="1331640" y="6093296"/>
            <a:ext cx="609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dirty="0">
                <a:latin typeface="Verdana" pitchFamily="34" charset="0"/>
              </a:rPr>
              <a:t>Obligatory historical Moore’s law plot</a:t>
            </a:r>
          </a:p>
        </p:txBody>
      </p:sp>
    </p:spTree>
    <p:extLst>
      <p:ext uri="{BB962C8B-B14F-4D97-AF65-F5344CB8AC3E}">
        <p14:creationId xmlns:p14="http://schemas.microsoft.com/office/powerpoint/2010/main" val="2696006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Chips</a:t>
            </a:r>
            <a:endParaRPr lang="en-IN" dirty="0"/>
          </a:p>
        </p:txBody>
      </p:sp>
      <p:sp>
        <p:nvSpPr>
          <p:cNvPr id="3" name="Content Placeholder 2"/>
          <p:cNvSpPr>
            <a:spLocks noGrp="1"/>
          </p:cNvSpPr>
          <p:nvPr>
            <p:ph sz="quarter" idx="1"/>
          </p:nvPr>
        </p:nvSpPr>
        <p:spPr/>
        <p:txBody>
          <a:bodyPr/>
          <a:lstStyle/>
          <a:p>
            <a:r>
              <a:rPr lang="en-US" altLang="en-US" dirty="0"/>
              <a:t>Integrated circuits consist of:</a:t>
            </a:r>
          </a:p>
          <a:p>
            <a:pPr lvl="1"/>
            <a:r>
              <a:rPr lang="en-US" altLang="en-US" sz="2000" dirty="0"/>
              <a:t>A small square or rectangular “die”, &lt; 1mm thick</a:t>
            </a:r>
          </a:p>
          <a:p>
            <a:pPr lvl="2"/>
            <a:r>
              <a:rPr lang="en-US" altLang="en-US" sz="1600" dirty="0"/>
              <a:t>Small die:  1.5 mm x 1.5 mm =&gt; 2.25 mm</a:t>
            </a:r>
            <a:r>
              <a:rPr lang="en-US" altLang="en-US" sz="1600" baseline="30000" dirty="0"/>
              <a:t>2</a:t>
            </a:r>
          </a:p>
          <a:p>
            <a:pPr lvl="2"/>
            <a:r>
              <a:rPr lang="en-US" altLang="en-US" sz="1600" dirty="0"/>
              <a:t>Large die:  15 mm x 15 mm =&gt; 225 mm</a:t>
            </a:r>
            <a:r>
              <a:rPr lang="en-US" altLang="en-US" sz="1600" baseline="30000" dirty="0"/>
              <a:t>2</a:t>
            </a:r>
          </a:p>
          <a:p>
            <a:pPr lvl="1"/>
            <a:r>
              <a:rPr lang="en-US" altLang="en-US" sz="2000" dirty="0"/>
              <a:t>Larger die sizes mean:</a:t>
            </a:r>
          </a:p>
          <a:p>
            <a:pPr lvl="2"/>
            <a:r>
              <a:rPr lang="en-US" altLang="en-US" sz="1600" dirty="0"/>
              <a:t>More logic, memory</a:t>
            </a:r>
          </a:p>
          <a:p>
            <a:pPr lvl="2"/>
            <a:r>
              <a:rPr lang="en-US" altLang="en-US" sz="1600" dirty="0" smtClean="0"/>
              <a:t>Less Production</a:t>
            </a:r>
            <a:endParaRPr lang="en-US" altLang="en-US" sz="1600" dirty="0"/>
          </a:p>
          <a:p>
            <a:pPr lvl="1"/>
            <a:r>
              <a:rPr lang="en-US" altLang="en-US" sz="2000" dirty="0"/>
              <a:t>Dies are made from silicon (substrate)</a:t>
            </a:r>
          </a:p>
          <a:p>
            <a:pPr lvl="2"/>
            <a:r>
              <a:rPr lang="en-US" altLang="en-US" sz="1600" dirty="0"/>
              <a:t>Substrate provides mechanical support and electrical common point</a:t>
            </a:r>
          </a:p>
          <a:p>
            <a:pPr marL="0" indent="0">
              <a:buNone/>
            </a:pPr>
            <a:endParaRPr lang="en-IN" dirty="0"/>
          </a:p>
        </p:txBody>
      </p:sp>
    </p:spTree>
    <p:extLst>
      <p:ext uri="{BB962C8B-B14F-4D97-AF65-F5344CB8AC3E}">
        <p14:creationId xmlns:p14="http://schemas.microsoft.com/office/powerpoint/2010/main" val="15294477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VLSI Design</a:t>
            </a:r>
            <a:endParaRPr lang="en-IN" dirty="0"/>
          </a:p>
        </p:txBody>
      </p:sp>
      <p:sp>
        <p:nvSpPr>
          <p:cNvPr id="3" name="Content Placeholder 2"/>
          <p:cNvSpPr>
            <a:spLocks noGrp="1"/>
          </p:cNvSpPr>
          <p:nvPr>
            <p:ph sz="quarter" idx="1"/>
          </p:nvPr>
        </p:nvSpPr>
        <p:spPr/>
        <p:txBody>
          <a:bodyPr>
            <a:normAutofit fontScale="92500" lnSpcReduction="10000"/>
          </a:bodyPr>
          <a:lstStyle/>
          <a:p>
            <a:pPr>
              <a:lnSpc>
                <a:spcPct val="90000"/>
              </a:lnSpc>
            </a:pPr>
            <a:r>
              <a:rPr lang="en-US" altLang="en-US" dirty="0"/>
              <a:t>Draw polygons that represent layers deposited-on or infused-into the substrate</a:t>
            </a:r>
          </a:p>
          <a:p>
            <a:pPr lvl="1">
              <a:lnSpc>
                <a:spcPct val="90000"/>
              </a:lnSpc>
            </a:pPr>
            <a:r>
              <a:rPr lang="en-US" altLang="en-US" dirty="0"/>
              <a:t>More of an art than science</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r>
              <a:rPr lang="en-US" altLang="en-US" dirty="0"/>
              <a:t>One 2-input NAND gate with 4 transistors</a:t>
            </a:r>
          </a:p>
          <a:p>
            <a:pPr>
              <a:lnSpc>
                <a:spcPct val="90000"/>
              </a:lnSpc>
            </a:pPr>
            <a:r>
              <a:rPr lang="en-US" altLang="en-US" dirty="0"/>
              <a:t>Typical microprocessor contains 50 – 200 million transistors (10-50 million gates)</a:t>
            </a:r>
          </a:p>
          <a:p>
            <a:endParaRPr lang="en-IN" dirty="0"/>
          </a:p>
        </p:txBody>
      </p:sp>
      <p:pic>
        <p:nvPicPr>
          <p:cNvPr id="4" name="Picture 12" descr="n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564904"/>
            <a:ext cx="2320925"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13"/>
          <p:cNvSpPr txBox="1">
            <a:spLocks noChangeArrowheads="1"/>
          </p:cNvSpPr>
          <p:nvPr/>
        </p:nvSpPr>
        <p:spPr bwMode="auto">
          <a:xfrm>
            <a:off x="6096000" y="2819400"/>
            <a:ext cx="2133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Verdana" pitchFamily="34" charset="0"/>
              </a:rPr>
              <a:t>Scale:  approximately 10 um x 10 um</a:t>
            </a:r>
          </a:p>
        </p:txBody>
      </p:sp>
    </p:spTree>
    <p:extLst>
      <p:ext uri="{BB962C8B-B14F-4D97-AF65-F5344CB8AC3E}">
        <p14:creationId xmlns:p14="http://schemas.microsoft.com/office/powerpoint/2010/main" val="10066967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VLSI design</a:t>
            </a:r>
            <a:endParaRPr lang="en-IN" dirty="0"/>
          </a:p>
        </p:txBody>
      </p:sp>
      <p:sp>
        <p:nvSpPr>
          <p:cNvPr id="3" name="Content Placeholder 2"/>
          <p:cNvSpPr>
            <a:spLocks noGrp="1"/>
          </p:cNvSpPr>
          <p:nvPr>
            <p:ph sz="quarter" idx="1"/>
          </p:nvPr>
        </p:nvSpPr>
        <p:spPr/>
        <p:txBody>
          <a:bodyPr/>
          <a:lstStyle/>
          <a:p>
            <a:r>
              <a:rPr lang="en-US" altLang="en-US" sz="1800" dirty="0"/>
              <a:t>Manual layout design is obviously not practical</a:t>
            </a:r>
          </a:p>
          <a:p>
            <a:r>
              <a:rPr lang="en-US" altLang="en-US" sz="1800" dirty="0"/>
              <a:t>Design complexity:</a:t>
            </a:r>
          </a:p>
          <a:p>
            <a:pPr lvl="1"/>
            <a:r>
              <a:rPr lang="en-US" altLang="en-US" sz="1600" dirty="0"/>
              <a:t>Manually drawing layout for a billion transistors would take too long</a:t>
            </a:r>
          </a:p>
          <a:p>
            <a:pPr lvl="1"/>
            <a:r>
              <a:rPr lang="en-US" altLang="en-US" sz="1600" dirty="0"/>
              <a:t>Even if we could…</a:t>
            </a:r>
          </a:p>
          <a:p>
            <a:pPr lvl="2"/>
            <a:r>
              <a:rPr lang="en-US" altLang="en-US" sz="1200" dirty="0"/>
              <a:t>How to verify (test) designs for functionality, speed, power, etc.?</a:t>
            </a:r>
          </a:p>
          <a:p>
            <a:pPr lvl="3"/>
            <a:r>
              <a:rPr lang="en-US" altLang="en-US" sz="1000" dirty="0"/>
              <a:t>Complexity scales faster than actual design</a:t>
            </a:r>
          </a:p>
          <a:p>
            <a:pPr lvl="2"/>
            <a:r>
              <a:rPr lang="en-US" altLang="en-US" sz="1200" dirty="0"/>
              <a:t>How to reuse designs?</a:t>
            </a:r>
          </a:p>
          <a:p>
            <a:pPr lvl="2"/>
            <a:r>
              <a:rPr lang="en-US" altLang="en-US" sz="1200" dirty="0"/>
              <a:t>How to create human-readable designs?</a:t>
            </a:r>
          </a:p>
          <a:p>
            <a:pPr lvl="2"/>
            <a:r>
              <a:rPr lang="en-US" altLang="en-US" sz="1200" dirty="0"/>
              <a:t>How to speed-up design process?</a:t>
            </a:r>
          </a:p>
          <a:p>
            <a:pPr lvl="1">
              <a:buFontTx/>
              <a:buNone/>
            </a:pPr>
            <a:endParaRPr lang="en-US" altLang="en-US" sz="1600" dirty="0"/>
          </a:p>
          <a:p>
            <a:r>
              <a:rPr lang="en-US" altLang="en-US" sz="1800" dirty="0"/>
              <a:t>These problems form a great deal of work</a:t>
            </a:r>
          </a:p>
          <a:p>
            <a:pPr lvl="1"/>
            <a:r>
              <a:rPr lang="en-US" altLang="en-US" sz="1600" dirty="0"/>
              <a:t>Electronic Design Automation (EDA)</a:t>
            </a:r>
          </a:p>
          <a:p>
            <a:pPr lvl="1"/>
            <a:r>
              <a:rPr lang="en-US" altLang="en-US" sz="1600" dirty="0"/>
              <a:t>a.k.a. CAD</a:t>
            </a:r>
          </a:p>
          <a:p>
            <a:r>
              <a:rPr lang="en-US" altLang="en-US" sz="1800" dirty="0"/>
              <a:t>Advancing EDA technology, fabrication technology, designs and microarchitectures, and IP form bulk of work (and money) in the industry</a:t>
            </a:r>
          </a:p>
          <a:p>
            <a:pPr marL="0" indent="0">
              <a:buNone/>
            </a:pPr>
            <a:endParaRPr lang="en-IN" dirty="0"/>
          </a:p>
        </p:txBody>
      </p:sp>
    </p:spTree>
    <p:extLst>
      <p:ext uri="{BB962C8B-B14F-4D97-AF65-F5344CB8AC3E}">
        <p14:creationId xmlns:p14="http://schemas.microsoft.com/office/powerpoint/2010/main" val="3805310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altLang="en-US" b="1" smtClean="0"/>
              <a:t>EDA TOOLS</a:t>
            </a:r>
          </a:p>
        </p:txBody>
      </p:sp>
    </p:spTree>
    <p:extLst>
      <p:ext uri="{BB962C8B-B14F-4D97-AF65-F5344CB8AC3E}">
        <p14:creationId xmlns:p14="http://schemas.microsoft.com/office/powerpoint/2010/main" val="1537347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Why EDA?</a:t>
            </a:r>
          </a:p>
        </p:txBody>
      </p:sp>
      <p:sp>
        <p:nvSpPr>
          <p:cNvPr id="3075" name="Rectangle 3"/>
          <p:cNvSpPr>
            <a:spLocks noGrp="1" noChangeArrowheads="1"/>
          </p:cNvSpPr>
          <p:nvPr>
            <p:ph type="body" idx="1"/>
          </p:nvPr>
        </p:nvSpPr>
        <p:spPr/>
        <p:txBody>
          <a:bodyPr/>
          <a:lstStyle/>
          <a:p>
            <a:pPr eaLnBrk="1" hangingPunct="1">
              <a:buFontTx/>
              <a:buNone/>
            </a:pPr>
            <a:r>
              <a:rPr lang="en-US" altLang="en-US" smtClean="0"/>
              <a:t>		Imagine a Intel based micro processor having 1.5 million transistors.  Would it be feasible to design such a complex system with help of truth table and K-maps?  </a:t>
            </a:r>
          </a:p>
          <a:p>
            <a:pPr eaLnBrk="1" hangingPunct="1">
              <a:buFontTx/>
              <a:buNone/>
            </a:pPr>
            <a:endParaRPr lang="en-US" altLang="en-US" smtClean="0"/>
          </a:p>
          <a:p>
            <a:pPr eaLnBrk="1" hangingPunct="1">
              <a:buFontTx/>
              <a:buNone/>
            </a:pPr>
            <a:r>
              <a:rPr lang="en-US" altLang="en-US" smtClean="0"/>
              <a:t>		Obviously Impossible.     </a:t>
            </a:r>
          </a:p>
        </p:txBody>
      </p:sp>
    </p:spTree>
    <p:extLst>
      <p:ext uri="{BB962C8B-B14F-4D97-AF65-F5344CB8AC3E}">
        <p14:creationId xmlns:p14="http://schemas.microsoft.com/office/powerpoint/2010/main" val="578668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electronic components</a:t>
            </a:r>
            <a:endParaRPr lang="en-IN" dirty="0"/>
          </a:p>
        </p:txBody>
      </p:sp>
      <p:sp>
        <p:nvSpPr>
          <p:cNvPr id="3" name="Content Placeholder 2"/>
          <p:cNvSpPr>
            <a:spLocks noGrp="1"/>
          </p:cNvSpPr>
          <p:nvPr>
            <p:ph sz="quarter" idx="1"/>
          </p:nvPr>
        </p:nvSpPr>
        <p:spPr/>
        <p:txBody>
          <a:bodyPr/>
          <a:lstStyle/>
          <a:p>
            <a:pPr marL="0" indent="0">
              <a:buNone/>
            </a:pPr>
            <a:r>
              <a:rPr lang="en-US" dirty="0" smtClean="0"/>
              <a:t>Commonly used analog electronic components used in embedded hardware design.</a:t>
            </a:r>
          </a:p>
          <a:p>
            <a:r>
              <a:rPr lang="en-US" dirty="0" smtClean="0"/>
              <a:t>Resistors</a:t>
            </a:r>
          </a:p>
          <a:p>
            <a:r>
              <a:rPr lang="en-US" dirty="0" smtClean="0"/>
              <a:t>Capacitors </a:t>
            </a:r>
          </a:p>
          <a:p>
            <a:r>
              <a:rPr lang="en-US" dirty="0" smtClean="0"/>
              <a:t>Diodes</a:t>
            </a:r>
          </a:p>
          <a:p>
            <a:r>
              <a:rPr lang="en-US" dirty="0" smtClean="0"/>
              <a:t>Inductors</a:t>
            </a:r>
          </a:p>
          <a:p>
            <a:r>
              <a:rPr lang="en-US" dirty="0" smtClean="0"/>
              <a:t>Op-Amps</a:t>
            </a:r>
          </a:p>
          <a:p>
            <a:r>
              <a:rPr lang="en-US" dirty="0" smtClean="0"/>
              <a:t>Transistors</a:t>
            </a:r>
          </a:p>
          <a:p>
            <a:endParaRPr lang="en-IN" dirty="0"/>
          </a:p>
        </p:txBody>
      </p:sp>
    </p:spTree>
    <p:extLst>
      <p:ext uri="{BB962C8B-B14F-4D97-AF65-F5344CB8AC3E}">
        <p14:creationId xmlns:p14="http://schemas.microsoft.com/office/powerpoint/2010/main" val="2124039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altLang="en-US" smtClean="0"/>
              <a:t>Continued</a:t>
            </a:r>
          </a:p>
        </p:txBody>
      </p:sp>
      <p:sp>
        <p:nvSpPr>
          <p:cNvPr id="4099" name="Rectangle 3"/>
          <p:cNvSpPr>
            <a:spLocks noGrp="1" noChangeArrowheads="1"/>
          </p:cNvSpPr>
          <p:nvPr>
            <p:ph type="body" idx="1"/>
          </p:nvPr>
        </p:nvSpPr>
        <p:spPr/>
        <p:txBody>
          <a:bodyPr/>
          <a:lstStyle/>
          <a:p>
            <a:pPr eaLnBrk="1" hangingPunct="1">
              <a:buFontTx/>
              <a:buNone/>
            </a:pPr>
            <a:r>
              <a:rPr lang="en-US" altLang="en-US" sz="2800" smtClean="0"/>
              <a:t>	Today’s semiconductors and electronic systems are complex that designing them would  be impossible without electronic  design automation (EDA).  This primer provides a comprehensive  over view of the electronic design process, then describes how design teams use Cadence tools to create the best possible design  in the least amount of the time.</a:t>
            </a:r>
          </a:p>
        </p:txBody>
      </p:sp>
    </p:spTree>
    <p:extLst>
      <p:ext uri="{BB962C8B-B14F-4D97-AF65-F5344CB8AC3E}">
        <p14:creationId xmlns:p14="http://schemas.microsoft.com/office/powerpoint/2010/main" val="1176852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3568" y="457200"/>
            <a:ext cx="7772400" cy="1143000"/>
          </a:xfrm>
        </p:spPr>
        <p:txBody>
          <a:bodyPr/>
          <a:lstStyle/>
          <a:p>
            <a:pPr eaLnBrk="1" hangingPunct="1"/>
            <a:r>
              <a:rPr lang="en-US" altLang="en-US" dirty="0" smtClean="0"/>
              <a:t>Digital Design Flow</a:t>
            </a:r>
          </a:p>
        </p:txBody>
      </p:sp>
      <p:sp>
        <p:nvSpPr>
          <p:cNvPr id="5123" name="AutoShape 7"/>
          <p:cNvSpPr>
            <a:spLocks noChangeArrowheads="1"/>
          </p:cNvSpPr>
          <p:nvPr/>
        </p:nvSpPr>
        <p:spPr bwMode="auto">
          <a:xfrm>
            <a:off x="2057400" y="2286000"/>
            <a:ext cx="457200" cy="685800"/>
          </a:xfrm>
          <a:prstGeom prst="flowChartMagneticDisk">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800"/>
              <a:t>Verilog/</a:t>
            </a:r>
          </a:p>
          <a:p>
            <a:pPr algn="ctr" eaLnBrk="1" hangingPunct="1"/>
            <a:r>
              <a:rPr lang="en-US" altLang="en-US" sz="800"/>
              <a:t>VHDL </a:t>
            </a:r>
          </a:p>
          <a:p>
            <a:pPr algn="ctr" eaLnBrk="1" hangingPunct="1"/>
            <a:r>
              <a:rPr lang="en-US" altLang="en-US" sz="800"/>
              <a:t>Library </a:t>
            </a:r>
          </a:p>
        </p:txBody>
      </p:sp>
      <p:sp>
        <p:nvSpPr>
          <p:cNvPr id="5124" name="AutoShape 8"/>
          <p:cNvSpPr>
            <a:spLocks noChangeArrowheads="1"/>
          </p:cNvSpPr>
          <p:nvPr/>
        </p:nvSpPr>
        <p:spPr bwMode="auto">
          <a:xfrm>
            <a:off x="2057400" y="3048000"/>
            <a:ext cx="457200" cy="533400"/>
          </a:xfrm>
          <a:prstGeom prst="flowChartMagneticDisk">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800"/>
              <a:t>Std., Cell. </a:t>
            </a:r>
          </a:p>
          <a:p>
            <a:pPr algn="ctr" eaLnBrk="1" hangingPunct="1"/>
            <a:r>
              <a:rPr lang="en-US" altLang="en-US" sz="800"/>
              <a:t>Library</a:t>
            </a:r>
          </a:p>
        </p:txBody>
      </p:sp>
      <p:sp>
        <p:nvSpPr>
          <p:cNvPr id="5125" name="AutoShape 17"/>
          <p:cNvSpPr>
            <a:spLocks noChangeArrowheads="1"/>
          </p:cNvSpPr>
          <p:nvPr/>
        </p:nvSpPr>
        <p:spPr bwMode="auto">
          <a:xfrm>
            <a:off x="2057400" y="4495800"/>
            <a:ext cx="457200" cy="609600"/>
          </a:xfrm>
          <a:prstGeom prst="flowChartMagneticDisk">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800"/>
              <a:t>Tech file </a:t>
            </a:r>
          </a:p>
          <a:p>
            <a:pPr algn="ctr" eaLnBrk="1" hangingPunct="1"/>
            <a:r>
              <a:rPr lang="en-US" altLang="en-US" sz="800"/>
              <a:t>For layout</a:t>
            </a:r>
          </a:p>
          <a:p>
            <a:pPr algn="ctr" eaLnBrk="1" hangingPunct="1"/>
            <a:r>
              <a:rPr lang="en-US" altLang="en-US" sz="800"/>
              <a:t>values</a:t>
            </a:r>
          </a:p>
        </p:txBody>
      </p:sp>
      <p:sp>
        <p:nvSpPr>
          <p:cNvPr id="5126" name="AutoShape 18"/>
          <p:cNvSpPr>
            <a:spLocks noChangeArrowheads="1"/>
          </p:cNvSpPr>
          <p:nvPr/>
        </p:nvSpPr>
        <p:spPr bwMode="auto">
          <a:xfrm>
            <a:off x="2057400" y="3733800"/>
            <a:ext cx="457200" cy="685800"/>
          </a:xfrm>
          <a:prstGeom prst="flowChartMagneticDisk">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800"/>
              <a:t>Look up</a:t>
            </a:r>
          </a:p>
          <a:p>
            <a:pPr algn="ctr" eaLnBrk="1" hangingPunct="1"/>
            <a:r>
              <a:rPr lang="en-US" altLang="en-US" sz="800"/>
              <a:t>Table for</a:t>
            </a:r>
          </a:p>
          <a:p>
            <a:pPr algn="ctr" eaLnBrk="1" hangingPunct="1"/>
            <a:r>
              <a:rPr lang="en-US" altLang="en-US" sz="800"/>
              <a:t>timing </a:t>
            </a:r>
          </a:p>
        </p:txBody>
      </p:sp>
      <p:sp>
        <p:nvSpPr>
          <p:cNvPr id="5127" name="Line 20"/>
          <p:cNvSpPr>
            <a:spLocks noChangeShapeType="1"/>
          </p:cNvSpPr>
          <p:nvPr/>
        </p:nvSpPr>
        <p:spPr bwMode="auto">
          <a:xfrm>
            <a:off x="2514600" y="27432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8" name="Line 22"/>
          <p:cNvSpPr>
            <a:spLocks noChangeShapeType="1"/>
          </p:cNvSpPr>
          <p:nvPr/>
        </p:nvSpPr>
        <p:spPr bwMode="auto">
          <a:xfrm flipV="1">
            <a:off x="2514600" y="32766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9" name="Line 24"/>
          <p:cNvSpPr>
            <a:spLocks noChangeShapeType="1"/>
          </p:cNvSpPr>
          <p:nvPr/>
        </p:nvSpPr>
        <p:spPr bwMode="auto">
          <a:xfrm>
            <a:off x="2514600" y="4191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30" name="Line 26"/>
          <p:cNvSpPr>
            <a:spLocks noChangeShapeType="1"/>
          </p:cNvSpPr>
          <p:nvPr/>
        </p:nvSpPr>
        <p:spPr bwMode="auto">
          <a:xfrm flipV="1">
            <a:off x="2514600" y="47244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31" name="AutoShape 27"/>
          <p:cNvSpPr>
            <a:spLocks noChangeArrowheads="1"/>
          </p:cNvSpPr>
          <p:nvPr/>
        </p:nvSpPr>
        <p:spPr bwMode="auto">
          <a:xfrm>
            <a:off x="2057400" y="5181600"/>
            <a:ext cx="457200" cy="914400"/>
          </a:xfrm>
          <a:prstGeom prst="flowChartMagneticDisk">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en-US" altLang="en-US" sz="800"/>
          </a:p>
          <a:p>
            <a:pPr algn="ctr" eaLnBrk="1" hangingPunct="1"/>
            <a:r>
              <a:rPr lang="en-US" altLang="en-US" sz="800"/>
              <a:t>Tech file</a:t>
            </a:r>
          </a:p>
          <a:p>
            <a:pPr algn="ctr" eaLnBrk="1" hangingPunct="1"/>
            <a:r>
              <a:rPr lang="en-US" altLang="en-US" sz="800"/>
              <a:t>For RC</a:t>
            </a:r>
          </a:p>
          <a:p>
            <a:pPr algn="ctr" eaLnBrk="1" hangingPunct="1"/>
            <a:r>
              <a:rPr lang="en-US" altLang="en-US" sz="800"/>
              <a:t>Parasite</a:t>
            </a:r>
          </a:p>
          <a:p>
            <a:pPr algn="ctr" eaLnBrk="1" hangingPunct="1"/>
            <a:r>
              <a:rPr lang="en-US" altLang="en-US" sz="800"/>
              <a:t>extraction</a:t>
            </a:r>
          </a:p>
          <a:p>
            <a:pPr algn="ctr" eaLnBrk="1" hangingPunct="1"/>
            <a:endParaRPr lang="en-US" altLang="en-US" sz="800"/>
          </a:p>
        </p:txBody>
      </p:sp>
      <p:grpSp>
        <p:nvGrpSpPr>
          <p:cNvPr id="5132" name="Group 51"/>
          <p:cNvGrpSpPr>
            <a:grpSpLocks/>
          </p:cNvGrpSpPr>
          <p:nvPr/>
        </p:nvGrpSpPr>
        <p:grpSpPr bwMode="auto">
          <a:xfrm>
            <a:off x="3657600" y="1600200"/>
            <a:ext cx="2895600" cy="4343400"/>
            <a:chOff x="2304" y="1008"/>
            <a:chExt cx="1824" cy="2736"/>
          </a:xfrm>
        </p:grpSpPr>
        <p:sp>
          <p:nvSpPr>
            <p:cNvPr id="5136" name="AutoShape 4"/>
            <p:cNvSpPr>
              <a:spLocks noChangeArrowheads="1"/>
            </p:cNvSpPr>
            <p:nvPr/>
          </p:nvSpPr>
          <p:spPr bwMode="auto">
            <a:xfrm>
              <a:off x="2304" y="1008"/>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5137" name="AutoShape 9"/>
            <p:cNvSpPr>
              <a:spLocks noChangeArrowheads="1"/>
            </p:cNvSpPr>
            <p:nvPr/>
          </p:nvSpPr>
          <p:spPr bwMode="auto">
            <a:xfrm>
              <a:off x="2304" y="1296"/>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5138" name="AutoShape 10"/>
            <p:cNvSpPr>
              <a:spLocks noChangeArrowheads="1"/>
            </p:cNvSpPr>
            <p:nvPr/>
          </p:nvSpPr>
          <p:spPr bwMode="auto">
            <a:xfrm>
              <a:off x="2304" y="1968"/>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dirty="0"/>
                <a:t>Synthesis</a:t>
              </a:r>
            </a:p>
          </p:txBody>
        </p:sp>
        <p:sp>
          <p:nvSpPr>
            <p:cNvPr id="5139" name="AutoShape 11"/>
            <p:cNvSpPr>
              <a:spLocks noChangeArrowheads="1"/>
            </p:cNvSpPr>
            <p:nvPr/>
          </p:nvSpPr>
          <p:spPr bwMode="auto">
            <a:xfrm>
              <a:off x="2304" y="1632"/>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5140" name="AutoShape 12"/>
            <p:cNvSpPr>
              <a:spLocks noChangeArrowheads="1"/>
            </p:cNvSpPr>
            <p:nvPr/>
          </p:nvSpPr>
          <p:spPr bwMode="auto">
            <a:xfrm>
              <a:off x="2304" y="2256"/>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5141" name="AutoShape 13"/>
            <p:cNvSpPr>
              <a:spLocks noChangeArrowheads="1"/>
            </p:cNvSpPr>
            <p:nvPr/>
          </p:nvSpPr>
          <p:spPr bwMode="auto">
            <a:xfrm>
              <a:off x="2304" y="2544"/>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5142" name="AutoShape 14"/>
            <p:cNvSpPr>
              <a:spLocks noChangeArrowheads="1"/>
            </p:cNvSpPr>
            <p:nvPr/>
          </p:nvSpPr>
          <p:spPr bwMode="auto">
            <a:xfrm>
              <a:off x="2304" y="2880"/>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5143" name="AutoShape 15"/>
            <p:cNvSpPr>
              <a:spLocks noChangeArrowheads="1"/>
            </p:cNvSpPr>
            <p:nvPr/>
          </p:nvSpPr>
          <p:spPr bwMode="auto">
            <a:xfrm>
              <a:off x="2304" y="3216"/>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5144" name="AutoShape 16"/>
            <p:cNvSpPr>
              <a:spLocks noChangeArrowheads="1"/>
            </p:cNvSpPr>
            <p:nvPr/>
          </p:nvSpPr>
          <p:spPr bwMode="auto">
            <a:xfrm>
              <a:off x="2304" y="3552"/>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5145" name="Line 30"/>
            <p:cNvSpPr>
              <a:spLocks noChangeShapeType="1"/>
            </p:cNvSpPr>
            <p:nvPr/>
          </p:nvSpPr>
          <p:spPr bwMode="auto">
            <a:xfrm>
              <a:off x="2976" y="120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46" name="Line 31"/>
            <p:cNvSpPr>
              <a:spLocks noChangeShapeType="1"/>
            </p:cNvSpPr>
            <p:nvPr/>
          </p:nvSpPr>
          <p:spPr bwMode="auto">
            <a:xfrm>
              <a:off x="2976" y="148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47" name="Line 32"/>
            <p:cNvSpPr>
              <a:spLocks noChangeShapeType="1"/>
            </p:cNvSpPr>
            <p:nvPr/>
          </p:nvSpPr>
          <p:spPr bwMode="auto">
            <a:xfrm>
              <a:off x="2976" y="182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48" name="Line 33"/>
            <p:cNvSpPr>
              <a:spLocks noChangeShapeType="1"/>
            </p:cNvSpPr>
            <p:nvPr/>
          </p:nvSpPr>
          <p:spPr bwMode="auto">
            <a:xfrm>
              <a:off x="2976" y="216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49" name="Line 34"/>
            <p:cNvSpPr>
              <a:spLocks noChangeShapeType="1"/>
            </p:cNvSpPr>
            <p:nvPr/>
          </p:nvSpPr>
          <p:spPr bwMode="auto">
            <a:xfrm>
              <a:off x="2976" y="2448"/>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50" name="Line 35"/>
            <p:cNvSpPr>
              <a:spLocks noChangeShapeType="1"/>
            </p:cNvSpPr>
            <p:nvPr/>
          </p:nvSpPr>
          <p:spPr bwMode="auto">
            <a:xfrm>
              <a:off x="2976" y="273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51" name="Line 36"/>
            <p:cNvSpPr>
              <a:spLocks noChangeShapeType="1"/>
            </p:cNvSpPr>
            <p:nvPr/>
          </p:nvSpPr>
          <p:spPr bwMode="auto">
            <a:xfrm>
              <a:off x="2976" y="307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52" name="Line 37"/>
            <p:cNvSpPr>
              <a:spLocks noChangeShapeType="1"/>
            </p:cNvSpPr>
            <p:nvPr/>
          </p:nvSpPr>
          <p:spPr bwMode="auto">
            <a:xfrm>
              <a:off x="2976"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53" name="Line 38"/>
            <p:cNvSpPr>
              <a:spLocks noChangeShapeType="1"/>
            </p:cNvSpPr>
            <p:nvPr/>
          </p:nvSpPr>
          <p:spPr bwMode="auto">
            <a:xfrm>
              <a:off x="3648" y="364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54" name="Line 41"/>
            <p:cNvSpPr>
              <a:spLocks noChangeShapeType="1"/>
            </p:cNvSpPr>
            <p:nvPr/>
          </p:nvSpPr>
          <p:spPr bwMode="auto">
            <a:xfrm flipV="1">
              <a:off x="3936" y="2064"/>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55" name="Line 42"/>
            <p:cNvSpPr>
              <a:spLocks noChangeShapeType="1"/>
            </p:cNvSpPr>
            <p:nvPr/>
          </p:nvSpPr>
          <p:spPr bwMode="auto">
            <a:xfrm flipH="1">
              <a:off x="3648" y="206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56" name="Line 43"/>
            <p:cNvSpPr>
              <a:spLocks noChangeShapeType="1"/>
            </p:cNvSpPr>
            <p:nvPr/>
          </p:nvSpPr>
          <p:spPr bwMode="auto">
            <a:xfrm>
              <a:off x="3648" y="235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57" name="Line 44"/>
            <p:cNvSpPr>
              <a:spLocks noChangeShapeType="1"/>
            </p:cNvSpPr>
            <p:nvPr/>
          </p:nvSpPr>
          <p:spPr bwMode="auto">
            <a:xfrm flipV="1">
              <a:off x="4128" y="1728"/>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58" name="Line 45"/>
            <p:cNvSpPr>
              <a:spLocks noChangeShapeType="1"/>
            </p:cNvSpPr>
            <p:nvPr/>
          </p:nvSpPr>
          <p:spPr bwMode="auto">
            <a:xfrm flipH="1">
              <a:off x="3648" y="1728"/>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5133" name="Line 46"/>
          <p:cNvSpPr>
            <a:spLocks noChangeShapeType="1"/>
          </p:cNvSpPr>
          <p:nvPr/>
        </p:nvSpPr>
        <p:spPr bwMode="auto">
          <a:xfrm>
            <a:off x="2514600" y="5638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34" name="Line 49"/>
          <p:cNvSpPr>
            <a:spLocks noChangeShapeType="1"/>
          </p:cNvSpPr>
          <p:nvPr/>
        </p:nvSpPr>
        <p:spPr bwMode="auto">
          <a:xfrm flipV="1">
            <a:off x="2895600" y="5257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35" name="Line 50"/>
          <p:cNvSpPr>
            <a:spLocks noChangeShapeType="1"/>
          </p:cNvSpPr>
          <p:nvPr/>
        </p:nvSpPr>
        <p:spPr bwMode="auto">
          <a:xfrm>
            <a:off x="2895600" y="52578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6138922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381000" y="1447800"/>
            <a:ext cx="2895600" cy="4343400"/>
            <a:chOff x="2304" y="1008"/>
            <a:chExt cx="1824" cy="2736"/>
          </a:xfrm>
        </p:grpSpPr>
        <p:sp>
          <p:nvSpPr>
            <p:cNvPr id="6149" name="AutoShape 3"/>
            <p:cNvSpPr>
              <a:spLocks noChangeArrowheads="1"/>
            </p:cNvSpPr>
            <p:nvPr/>
          </p:nvSpPr>
          <p:spPr bwMode="auto">
            <a:xfrm>
              <a:off x="2304" y="1008"/>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6150" name="AutoShape 4"/>
            <p:cNvSpPr>
              <a:spLocks noChangeArrowheads="1"/>
            </p:cNvSpPr>
            <p:nvPr/>
          </p:nvSpPr>
          <p:spPr bwMode="auto">
            <a:xfrm>
              <a:off x="2304" y="1296"/>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6151" name="AutoShape 5"/>
            <p:cNvSpPr>
              <a:spLocks noChangeArrowheads="1"/>
            </p:cNvSpPr>
            <p:nvPr/>
          </p:nvSpPr>
          <p:spPr bwMode="auto">
            <a:xfrm>
              <a:off x="2304" y="1968"/>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6152" name="AutoShape 6"/>
            <p:cNvSpPr>
              <a:spLocks noChangeArrowheads="1"/>
            </p:cNvSpPr>
            <p:nvPr/>
          </p:nvSpPr>
          <p:spPr bwMode="auto">
            <a:xfrm>
              <a:off x="2304" y="1632"/>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6153" name="AutoShape 7"/>
            <p:cNvSpPr>
              <a:spLocks noChangeArrowheads="1"/>
            </p:cNvSpPr>
            <p:nvPr/>
          </p:nvSpPr>
          <p:spPr bwMode="auto">
            <a:xfrm>
              <a:off x="2304" y="2256"/>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6154" name="AutoShape 8"/>
            <p:cNvSpPr>
              <a:spLocks noChangeArrowheads="1"/>
            </p:cNvSpPr>
            <p:nvPr/>
          </p:nvSpPr>
          <p:spPr bwMode="auto">
            <a:xfrm>
              <a:off x="2304" y="2544"/>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6155" name="AutoShape 9"/>
            <p:cNvSpPr>
              <a:spLocks noChangeArrowheads="1"/>
            </p:cNvSpPr>
            <p:nvPr/>
          </p:nvSpPr>
          <p:spPr bwMode="auto">
            <a:xfrm>
              <a:off x="2304" y="2880"/>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6156" name="AutoShape 10"/>
            <p:cNvSpPr>
              <a:spLocks noChangeArrowheads="1"/>
            </p:cNvSpPr>
            <p:nvPr/>
          </p:nvSpPr>
          <p:spPr bwMode="auto">
            <a:xfrm>
              <a:off x="2304" y="3216"/>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6157" name="AutoShape 11"/>
            <p:cNvSpPr>
              <a:spLocks noChangeArrowheads="1"/>
            </p:cNvSpPr>
            <p:nvPr/>
          </p:nvSpPr>
          <p:spPr bwMode="auto">
            <a:xfrm>
              <a:off x="2304" y="3552"/>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6158" name="Line 12"/>
            <p:cNvSpPr>
              <a:spLocks noChangeShapeType="1"/>
            </p:cNvSpPr>
            <p:nvPr/>
          </p:nvSpPr>
          <p:spPr bwMode="auto">
            <a:xfrm>
              <a:off x="2976" y="120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159" name="Line 13"/>
            <p:cNvSpPr>
              <a:spLocks noChangeShapeType="1"/>
            </p:cNvSpPr>
            <p:nvPr/>
          </p:nvSpPr>
          <p:spPr bwMode="auto">
            <a:xfrm>
              <a:off x="2976" y="148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160" name="Line 14"/>
            <p:cNvSpPr>
              <a:spLocks noChangeShapeType="1"/>
            </p:cNvSpPr>
            <p:nvPr/>
          </p:nvSpPr>
          <p:spPr bwMode="auto">
            <a:xfrm>
              <a:off x="2976" y="182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161" name="Line 15"/>
            <p:cNvSpPr>
              <a:spLocks noChangeShapeType="1"/>
            </p:cNvSpPr>
            <p:nvPr/>
          </p:nvSpPr>
          <p:spPr bwMode="auto">
            <a:xfrm>
              <a:off x="2976" y="216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162" name="Line 16"/>
            <p:cNvSpPr>
              <a:spLocks noChangeShapeType="1"/>
            </p:cNvSpPr>
            <p:nvPr/>
          </p:nvSpPr>
          <p:spPr bwMode="auto">
            <a:xfrm>
              <a:off x="2976" y="2448"/>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163" name="Line 17"/>
            <p:cNvSpPr>
              <a:spLocks noChangeShapeType="1"/>
            </p:cNvSpPr>
            <p:nvPr/>
          </p:nvSpPr>
          <p:spPr bwMode="auto">
            <a:xfrm>
              <a:off x="2976" y="273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164" name="Line 18"/>
            <p:cNvSpPr>
              <a:spLocks noChangeShapeType="1"/>
            </p:cNvSpPr>
            <p:nvPr/>
          </p:nvSpPr>
          <p:spPr bwMode="auto">
            <a:xfrm>
              <a:off x="2976" y="307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165" name="Line 19"/>
            <p:cNvSpPr>
              <a:spLocks noChangeShapeType="1"/>
            </p:cNvSpPr>
            <p:nvPr/>
          </p:nvSpPr>
          <p:spPr bwMode="auto">
            <a:xfrm>
              <a:off x="2976"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166" name="Line 20"/>
            <p:cNvSpPr>
              <a:spLocks noChangeShapeType="1"/>
            </p:cNvSpPr>
            <p:nvPr/>
          </p:nvSpPr>
          <p:spPr bwMode="auto">
            <a:xfrm>
              <a:off x="3648" y="364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67" name="Line 21"/>
            <p:cNvSpPr>
              <a:spLocks noChangeShapeType="1"/>
            </p:cNvSpPr>
            <p:nvPr/>
          </p:nvSpPr>
          <p:spPr bwMode="auto">
            <a:xfrm flipV="1">
              <a:off x="3936" y="2064"/>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68" name="Line 22"/>
            <p:cNvSpPr>
              <a:spLocks noChangeShapeType="1"/>
            </p:cNvSpPr>
            <p:nvPr/>
          </p:nvSpPr>
          <p:spPr bwMode="auto">
            <a:xfrm flipH="1">
              <a:off x="3648" y="206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169" name="Line 23"/>
            <p:cNvSpPr>
              <a:spLocks noChangeShapeType="1"/>
            </p:cNvSpPr>
            <p:nvPr/>
          </p:nvSpPr>
          <p:spPr bwMode="auto">
            <a:xfrm>
              <a:off x="3648" y="235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70" name="Line 24"/>
            <p:cNvSpPr>
              <a:spLocks noChangeShapeType="1"/>
            </p:cNvSpPr>
            <p:nvPr/>
          </p:nvSpPr>
          <p:spPr bwMode="auto">
            <a:xfrm flipV="1">
              <a:off x="4128" y="1728"/>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71" name="Line 25"/>
            <p:cNvSpPr>
              <a:spLocks noChangeShapeType="1"/>
            </p:cNvSpPr>
            <p:nvPr/>
          </p:nvSpPr>
          <p:spPr bwMode="auto">
            <a:xfrm flipH="1">
              <a:off x="3648" y="1728"/>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6147" name="Text Box 26"/>
          <p:cNvSpPr txBox="1">
            <a:spLocks noChangeArrowheads="1"/>
          </p:cNvSpPr>
          <p:nvPr/>
        </p:nvSpPr>
        <p:spPr bwMode="auto">
          <a:xfrm>
            <a:off x="3810000" y="1447800"/>
            <a:ext cx="3270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Design Analysis</a:t>
            </a:r>
          </a:p>
        </p:txBody>
      </p:sp>
      <p:sp>
        <p:nvSpPr>
          <p:cNvPr id="6148" name="Text Box 27"/>
          <p:cNvSpPr txBox="1">
            <a:spLocks noChangeArrowheads="1"/>
          </p:cNvSpPr>
          <p:nvPr/>
        </p:nvSpPr>
        <p:spPr bwMode="auto">
          <a:xfrm>
            <a:off x="3505200" y="2514600"/>
            <a:ext cx="504348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This is a very crucial step in digital</a:t>
            </a:r>
          </a:p>
          <a:p>
            <a:pPr eaLnBrk="1" hangingPunct="1"/>
            <a:r>
              <a:rPr lang="en-US" altLang="en-US"/>
              <a:t>design where the design functionality</a:t>
            </a:r>
          </a:p>
          <a:p>
            <a:pPr eaLnBrk="1" hangingPunct="1"/>
            <a:r>
              <a:rPr lang="en-US" altLang="en-US"/>
              <a:t>is stated.</a:t>
            </a:r>
          </a:p>
          <a:p>
            <a:pPr eaLnBrk="1" hangingPunct="1"/>
            <a:endParaRPr lang="en-US" altLang="en-US"/>
          </a:p>
          <a:p>
            <a:pPr eaLnBrk="1" hangingPunct="1"/>
            <a:r>
              <a:rPr lang="en-US" altLang="en-US"/>
              <a:t>Like if we are making a processor,</a:t>
            </a:r>
          </a:p>
          <a:p>
            <a:pPr eaLnBrk="1" hangingPunct="1"/>
            <a:r>
              <a:rPr lang="en-US" altLang="en-US"/>
              <a:t>what type of functionality is expected??</a:t>
            </a:r>
          </a:p>
        </p:txBody>
      </p:sp>
    </p:spTree>
    <p:extLst>
      <p:ext uri="{BB962C8B-B14F-4D97-AF65-F5344CB8AC3E}">
        <p14:creationId xmlns:p14="http://schemas.microsoft.com/office/powerpoint/2010/main" val="2478214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381000" y="1447800"/>
            <a:ext cx="2895600" cy="4343400"/>
            <a:chOff x="2304" y="1008"/>
            <a:chExt cx="1824" cy="2736"/>
          </a:xfrm>
        </p:grpSpPr>
        <p:sp>
          <p:nvSpPr>
            <p:cNvPr id="7173" name="AutoShape 3"/>
            <p:cNvSpPr>
              <a:spLocks noChangeArrowheads="1"/>
            </p:cNvSpPr>
            <p:nvPr/>
          </p:nvSpPr>
          <p:spPr bwMode="auto">
            <a:xfrm>
              <a:off x="2304" y="1008"/>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7174" name="AutoShape 4"/>
            <p:cNvSpPr>
              <a:spLocks noChangeArrowheads="1"/>
            </p:cNvSpPr>
            <p:nvPr/>
          </p:nvSpPr>
          <p:spPr bwMode="auto">
            <a:xfrm>
              <a:off x="2304" y="1296"/>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7175" name="AutoShape 5"/>
            <p:cNvSpPr>
              <a:spLocks noChangeArrowheads="1"/>
            </p:cNvSpPr>
            <p:nvPr/>
          </p:nvSpPr>
          <p:spPr bwMode="auto">
            <a:xfrm>
              <a:off x="2304" y="1968"/>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7176" name="AutoShape 6"/>
            <p:cNvSpPr>
              <a:spLocks noChangeArrowheads="1"/>
            </p:cNvSpPr>
            <p:nvPr/>
          </p:nvSpPr>
          <p:spPr bwMode="auto">
            <a:xfrm>
              <a:off x="2304" y="1632"/>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7177" name="AutoShape 7"/>
            <p:cNvSpPr>
              <a:spLocks noChangeArrowheads="1"/>
            </p:cNvSpPr>
            <p:nvPr/>
          </p:nvSpPr>
          <p:spPr bwMode="auto">
            <a:xfrm>
              <a:off x="2304" y="2256"/>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7178" name="AutoShape 8"/>
            <p:cNvSpPr>
              <a:spLocks noChangeArrowheads="1"/>
            </p:cNvSpPr>
            <p:nvPr/>
          </p:nvSpPr>
          <p:spPr bwMode="auto">
            <a:xfrm>
              <a:off x="2304" y="2544"/>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7179" name="AutoShape 9"/>
            <p:cNvSpPr>
              <a:spLocks noChangeArrowheads="1"/>
            </p:cNvSpPr>
            <p:nvPr/>
          </p:nvSpPr>
          <p:spPr bwMode="auto">
            <a:xfrm>
              <a:off x="2304" y="2880"/>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7180" name="AutoShape 10"/>
            <p:cNvSpPr>
              <a:spLocks noChangeArrowheads="1"/>
            </p:cNvSpPr>
            <p:nvPr/>
          </p:nvSpPr>
          <p:spPr bwMode="auto">
            <a:xfrm>
              <a:off x="2304" y="3216"/>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7181" name="AutoShape 11"/>
            <p:cNvSpPr>
              <a:spLocks noChangeArrowheads="1"/>
            </p:cNvSpPr>
            <p:nvPr/>
          </p:nvSpPr>
          <p:spPr bwMode="auto">
            <a:xfrm>
              <a:off x="2304" y="3552"/>
              <a:ext cx="1344" cy="192"/>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7182" name="Line 12"/>
            <p:cNvSpPr>
              <a:spLocks noChangeShapeType="1"/>
            </p:cNvSpPr>
            <p:nvPr/>
          </p:nvSpPr>
          <p:spPr bwMode="auto">
            <a:xfrm>
              <a:off x="2976" y="120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83" name="Line 13"/>
            <p:cNvSpPr>
              <a:spLocks noChangeShapeType="1"/>
            </p:cNvSpPr>
            <p:nvPr/>
          </p:nvSpPr>
          <p:spPr bwMode="auto">
            <a:xfrm>
              <a:off x="2976" y="148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84" name="Line 14"/>
            <p:cNvSpPr>
              <a:spLocks noChangeShapeType="1"/>
            </p:cNvSpPr>
            <p:nvPr/>
          </p:nvSpPr>
          <p:spPr bwMode="auto">
            <a:xfrm>
              <a:off x="2976" y="182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85" name="Line 15"/>
            <p:cNvSpPr>
              <a:spLocks noChangeShapeType="1"/>
            </p:cNvSpPr>
            <p:nvPr/>
          </p:nvSpPr>
          <p:spPr bwMode="auto">
            <a:xfrm>
              <a:off x="2976" y="216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86" name="Line 16"/>
            <p:cNvSpPr>
              <a:spLocks noChangeShapeType="1"/>
            </p:cNvSpPr>
            <p:nvPr/>
          </p:nvSpPr>
          <p:spPr bwMode="auto">
            <a:xfrm>
              <a:off x="2976" y="2448"/>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87" name="Line 17"/>
            <p:cNvSpPr>
              <a:spLocks noChangeShapeType="1"/>
            </p:cNvSpPr>
            <p:nvPr/>
          </p:nvSpPr>
          <p:spPr bwMode="auto">
            <a:xfrm>
              <a:off x="2976" y="273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88" name="Line 18"/>
            <p:cNvSpPr>
              <a:spLocks noChangeShapeType="1"/>
            </p:cNvSpPr>
            <p:nvPr/>
          </p:nvSpPr>
          <p:spPr bwMode="auto">
            <a:xfrm>
              <a:off x="2976" y="307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89" name="Line 19"/>
            <p:cNvSpPr>
              <a:spLocks noChangeShapeType="1"/>
            </p:cNvSpPr>
            <p:nvPr/>
          </p:nvSpPr>
          <p:spPr bwMode="auto">
            <a:xfrm>
              <a:off x="2976"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90" name="Line 20"/>
            <p:cNvSpPr>
              <a:spLocks noChangeShapeType="1"/>
            </p:cNvSpPr>
            <p:nvPr/>
          </p:nvSpPr>
          <p:spPr bwMode="auto">
            <a:xfrm>
              <a:off x="3648" y="364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91" name="Line 21"/>
            <p:cNvSpPr>
              <a:spLocks noChangeShapeType="1"/>
            </p:cNvSpPr>
            <p:nvPr/>
          </p:nvSpPr>
          <p:spPr bwMode="auto">
            <a:xfrm flipV="1">
              <a:off x="3936" y="2064"/>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92" name="Line 22"/>
            <p:cNvSpPr>
              <a:spLocks noChangeShapeType="1"/>
            </p:cNvSpPr>
            <p:nvPr/>
          </p:nvSpPr>
          <p:spPr bwMode="auto">
            <a:xfrm flipH="1">
              <a:off x="3648" y="206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93" name="Line 23"/>
            <p:cNvSpPr>
              <a:spLocks noChangeShapeType="1"/>
            </p:cNvSpPr>
            <p:nvPr/>
          </p:nvSpPr>
          <p:spPr bwMode="auto">
            <a:xfrm>
              <a:off x="3648" y="235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94" name="Line 24"/>
            <p:cNvSpPr>
              <a:spLocks noChangeShapeType="1"/>
            </p:cNvSpPr>
            <p:nvPr/>
          </p:nvSpPr>
          <p:spPr bwMode="auto">
            <a:xfrm flipV="1">
              <a:off x="4128" y="1728"/>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95" name="Line 25"/>
            <p:cNvSpPr>
              <a:spLocks noChangeShapeType="1"/>
            </p:cNvSpPr>
            <p:nvPr/>
          </p:nvSpPr>
          <p:spPr bwMode="auto">
            <a:xfrm flipH="1">
              <a:off x="3648" y="1728"/>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7171" name="Text Box 26"/>
          <p:cNvSpPr txBox="1">
            <a:spLocks noChangeArrowheads="1"/>
          </p:cNvSpPr>
          <p:nvPr/>
        </p:nvSpPr>
        <p:spPr bwMode="auto">
          <a:xfrm>
            <a:off x="2971800" y="384175"/>
            <a:ext cx="4133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Design Specification</a:t>
            </a:r>
          </a:p>
        </p:txBody>
      </p:sp>
      <p:sp>
        <p:nvSpPr>
          <p:cNvPr id="7172" name="Text Box 27"/>
          <p:cNvSpPr txBox="1">
            <a:spLocks noChangeArrowheads="1"/>
          </p:cNvSpPr>
          <p:nvPr/>
        </p:nvSpPr>
        <p:spPr bwMode="auto">
          <a:xfrm>
            <a:off x="3429000" y="1066800"/>
            <a:ext cx="52832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This step involved stating in definite </a:t>
            </a:r>
          </a:p>
          <a:p>
            <a:pPr eaLnBrk="1" hangingPunct="1"/>
            <a:r>
              <a:rPr lang="en-US" altLang="en-US"/>
              <a:t>terms the performance of the chip.</a:t>
            </a:r>
          </a:p>
          <a:p>
            <a:pPr eaLnBrk="1" hangingPunct="1"/>
            <a:endParaRPr lang="en-US" altLang="en-US"/>
          </a:p>
          <a:p>
            <a:pPr eaLnBrk="1" hangingPunct="1"/>
            <a:r>
              <a:rPr lang="en-US" altLang="en-US"/>
              <a:t>Like if we are making a processor,</a:t>
            </a:r>
          </a:p>
          <a:p>
            <a:pPr eaLnBrk="1" hangingPunct="1"/>
            <a:r>
              <a:rPr lang="en-US" altLang="en-US"/>
              <a:t>data size, processor speed, special </a:t>
            </a:r>
          </a:p>
          <a:p>
            <a:pPr eaLnBrk="1" hangingPunct="1"/>
            <a:r>
              <a:rPr lang="en-US" altLang="en-US"/>
              <a:t>functions, power etc. is clearly stated</a:t>
            </a:r>
          </a:p>
          <a:p>
            <a:pPr eaLnBrk="1" hangingPunct="1"/>
            <a:r>
              <a:rPr lang="en-US" altLang="en-US"/>
              <a:t>at this point. Also somewhat it is decided,</a:t>
            </a:r>
          </a:p>
          <a:p>
            <a:pPr eaLnBrk="1" hangingPunct="1"/>
            <a:r>
              <a:rPr lang="en-US" altLang="en-US"/>
              <a:t>the way to implement the design. </a:t>
            </a:r>
          </a:p>
          <a:p>
            <a:pPr eaLnBrk="1" hangingPunct="1"/>
            <a:endParaRPr lang="en-US" altLang="en-US"/>
          </a:p>
          <a:p>
            <a:pPr eaLnBrk="1" hangingPunct="1"/>
            <a:r>
              <a:rPr lang="en-US" altLang="en-US"/>
              <a:t>So, it deals with architectural part of the </a:t>
            </a:r>
          </a:p>
          <a:p>
            <a:pPr eaLnBrk="1" hangingPunct="1"/>
            <a:r>
              <a:rPr lang="en-US" altLang="en-US"/>
              <a:t>design at highest level possible.</a:t>
            </a:r>
          </a:p>
          <a:p>
            <a:pPr eaLnBrk="1" hangingPunct="1"/>
            <a:endParaRPr lang="en-US" altLang="en-US"/>
          </a:p>
          <a:p>
            <a:pPr eaLnBrk="1" hangingPunct="1"/>
            <a:r>
              <a:rPr lang="en-US" altLang="en-US"/>
              <a:t>Based on these foundation , the whole</a:t>
            </a:r>
          </a:p>
          <a:p>
            <a:pPr eaLnBrk="1" hangingPunct="1"/>
            <a:r>
              <a:rPr lang="en-US" altLang="en-US"/>
              <a:t>design is built</a:t>
            </a:r>
          </a:p>
        </p:txBody>
      </p:sp>
    </p:spTree>
    <p:extLst>
      <p:ext uri="{BB962C8B-B14F-4D97-AF65-F5344CB8AC3E}">
        <p14:creationId xmlns:p14="http://schemas.microsoft.com/office/powerpoint/2010/main" val="37799988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381000" y="1447800"/>
            <a:ext cx="2895600" cy="4343400"/>
            <a:chOff x="2304" y="1008"/>
            <a:chExt cx="1824" cy="2736"/>
          </a:xfrm>
        </p:grpSpPr>
        <p:sp>
          <p:nvSpPr>
            <p:cNvPr id="8197" name="AutoShape 3"/>
            <p:cNvSpPr>
              <a:spLocks noChangeArrowheads="1"/>
            </p:cNvSpPr>
            <p:nvPr/>
          </p:nvSpPr>
          <p:spPr bwMode="auto">
            <a:xfrm>
              <a:off x="2304" y="100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8198" name="AutoShape 4"/>
            <p:cNvSpPr>
              <a:spLocks noChangeArrowheads="1"/>
            </p:cNvSpPr>
            <p:nvPr/>
          </p:nvSpPr>
          <p:spPr bwMode="auto">
            <a:xfrm>
              <a:off x="2304" y="129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8199" name="AutoShape 5"/>
            <p:cNvSpPr>
              <a:spLocks noChangeArrowheads="1"/>
            </p:cNvSpPr>
            <p:nvPr/>
          </p:nvSpPr>
          <p:spPr bwMode="auto">
            <a:xfrm>
              <a:off x="2304" y="196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8200" name="AutoShape 6"/>
            <p:cNvSpPr>
              <a:spLocks noChangeArrowheads="1"/>
            </p:cNvSpPr>
            <p:nvPr/>
          </p:nvSpPr>
          <p:spPr bwMode="auto">
            <a:xfrm>
              <a:off x="2304" y="163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8201" name="AutoShape 7"/>
            <p:cNvSpPr>
              <a:spLocks noChangeArrowheads="1"/>
            </p:cNvSpPr>
            <p:nvPr/>
          </p:nvSpPr>
          <p:spPr bwMode="auto">
            <a:xfrm>
              <a:off x="2304" y="225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8202" name="AutoShape 8"/>
            <p:cNvSpPr>
              <a:spLocks noChangeArrowheads="1"/>
            </p:cNvSpPr>
            <p:nvPr/>
          </p:nvSpPr>
          <p:spPr bwMode="auto">
            <a:xfrm>
              <a:off x="2304" y="2544"/>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8203" name="AutoShape 9"/>
            <p:cNvSpPr>
              <a:spLocks noChangeArrowheads="1"/>
            </p:cNvSpPr>
            <p:nvPr/>
          </p:nvSpPr>
          <p:spPr bwMode="auto">
            <a:xfrm>
              <a:off x="2304" y="2880"/>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8204" name="AutoShape 10"/>
            <p:cNvSpPr>
              <a:spLocks noChangeArrowheads="1"/>
            </p:cNvSpPr>
            <p:nvPr/>
          </p:nvSpPr>
          <p:spPr bwMode="auto">
            <a:xfrm>
              <a:off x="2304" y="321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8205" name="AutoShape 11"/>
            <p:cNvSpPr>
              <a:spLocks noChangeArrowheads="1"/>
            </p:cNvSpPr>
            <p:nvPr/>
          </p:nvSpPr>
          <p:spPr bwMode="auto">
            <a:xfrm>
              <a:off x="2304" y="355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8206" name="Line 12"/>
            <p:cNvSpPr>
              <a:spLocks noChangeShapeType="1"/>
            </p:cNvSpPr>
            <p:nvPr/>
          </p:nvSpPr>
          <p:spPr bwMode="auto">
            <a:xfrm>
              <a:off x="2976" y="120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8207" name="Line 13"/>
            <p:cNvSpPr>
              <a:spLocks noChangeShapeType="1"/>
            </p:cNvSpPr>
            <p:nvPr/>
          </p:nvSpPr>
          <p:spPr bwMode="auto">
            <a:xfrm>
              <a:off x="2976" y="148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8208" name="Line 14"/>
            <p:cNvSpPr>
              <a:spLocks noChangeShapeType="1"/>
            </p:cNvSpPr>
            <p:nvPr/>
          </p:nvSpPr>
          <p:spPr bwMode="auto">
            <a:xfrm>
              <a:off x="2976" y="1824"/>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8209" name="Line 15"/>
            <p:cNvSpPr>
              <a:spLocks noChangeShapeType="1"/>
            </p:cNvSpPr>
            <p:nvPr/>
          </p:nvSpPr>
          <p:spPr bwMode="auto">
            <a:xfrm>
              <a:off x="2976" y="216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8210" name="Line 16"/>
            <p:cNvSpPr>
              <a:spLocks noChangeShapeType="1"/>
            </p:cNvSpPr>
            <p:nvPr/>
          </p:nvSpPr>
          <p:spPr bwMode="auto">
            <a:xfrm>
              <a:off x="2976" y="2448"/>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8211" name="Line 17"/>
            <p:cNvSpPr>
              <a:spLocks noChangeShapeType="1"/>
            </p:cNvSpPr>
            <p:nvPr/>
          </p:nvSpPr>
          <p:spPr bwMode="auto">
            <a:xfrm>
              <a:off x="2976" y="2736"/>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8212" name="Line 18"/>
            <p:cNvSpPr>
              <a:spLocks noChangeShapeType="1"/>
            </p:cNvSpPr>
            <p:nvPr/>
          </p:nvSpPr>
          <p:spPr bwMode="auto">
            <a:xfrm>
              <a:off x="2976" y="3072"/>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8213" name="Line 19"/>
            <p:cNvSpPr>
              <a:spLocks noChangeShapeType="1"/>
            </p:cNvSpPr>
            <p:nvPr/>
          </p:nvSpPr>
          <p:spPr bwMode="auto">
            <a:xfrm>
              <a:off x="2976" y="340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8214" name="Line 20"/>
            <p:cNvSpPr>
              <a:spLocks noChangeShapeType="1"/>
            </p:cNvSpPr>
            <p:nvPr/>
          </p:nvSpPr>
          <p:spPr bwMode="auto">
            <a:xfrm>
              <a:off x="3648" y="3648"/>
              <a:ext cx="288"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8215" name="Line 21"/>
            <p:cNvSpPr>
              <a:spLocks noChangeShapeType="1"/>
            </p:cNvSpPr>
            <p:nvPr/>
          </p:nvSpPr>
          <p:spPr bwMode="auto">
            <a:xfrm flipV="1">
              <a:off x="3936" y="2064"/>
              <a:ext cx="0" cy="158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8216" name="Line 22"/>
            <p:cNvSpPr>
              <a:spLocks noChangeShapeType="1"/>
            </p:cNvSpPr>
            <p:nvPr/>
          </p:nvSpPr>
          <p:spPr bwMode="auto">
            <a:xfrm flipH="1">
              <a:off x="3648" y="2064"/>
              <a:ext cx="288"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8217" name="Line 23"/>
            <p:cNvSpPr>
              <a:spLocks noChangeShapeType="1"/>
            </p:cNvSpPr>
            <p:nvPr/>
          </p:nvSpPr>
          <p:spPr bwMode="auto">
            <a:xfrm>
              <a:off x="3648" y="2352"/>
              <a:ext cx="480"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8218" name="Line 24"/>
            <p:cNvSpPr>
              <a:spLocks noChangeShapeType="1"/>
            </p:cNvSpPr>
            <p:nvPr/>
          </p:nvSpPr>
          <p:spPr bwMode="auto">
            <a:xfrm flipV="1">
              <a:off x="4128" y="1728"/>
              <a:ext cx="0" cy="62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8219" name="Line 25"/>
            <p:cNvSpPr>
              <a:spLocks noChangeShapeType="1"/>
            </p:cNvSpPr>
            <p:nvPr/>
          </p:nvSpPr>
          <p:spPr bwMode="auto">
            <a:xfrm flipH="1">
              <a:off x="3648" y="1728"/>
              <a:ext cx="480"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grpSp>
      <p:sp>
        <p:nvSpPr>
          <p:cNvPr id="8195" name="Text Box 26"/>
          <p:cNvSpPr txBox="1">
            <a:spLocks noChangeArrowheads="1"/>
          </p:cNvSpPr>
          <p:nvPr/>
        </p:nvSpPr>
        <p:spPr bwMode="auto">
          <a:xfrm>
            <a:off x="2971800" y="384175"/>
            <a:ext cx="1174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HDL</a:t>
            </a:r>
          </a:p>
        </p:txBody>
      </p:sp>
      <p:sp>
        <p:nvSpPr>
          <p:cNvPr id="8196" name="Text Box 27"/>
          <p:cNvSpPr txBox="1">
            <a:spLocks noChangeArrowheads="1"/>
          </p:cNvSpPr>
          <p:nvPr/>
        </p:nvSpPr>
        <p:spPr bwMode="auto">
          <a:xfrm>
            <a:off x="3505200" y="1524000"/>
            <a:ext cx="5475288"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Hardware Description Language is used</a:t>
            </a:r>
          </a:p>
          <a:p>
            <a:pPr eaLnBrk="1" hangingPunct="1"/>
            <a:r>
              <a:rPr lang="en-US" altLang="en-US"/>
              <a:t>to run the simulations. </a:t>
            </a:r>
          </a:p>
          <a:p>
            <a:pPr eaLnBrk="1" hangingPunct="1"/>
            <a:endParaRPr lang="en-US" altLang="en-US"/>
          </a:p>
          <a:p>
            <a:pPr eaLnBrk="1" hangingPunct="1"/>
            <a:r>
              <a:rPr lang="en-US" altLang="en-US"/>
              <a:t>It is very expensive to build the entire </a:t>
            </a:r>
          </a:p>
          <a:p>
            <a:pPr eaLnBrk="1" hangingPunct="1"/>
            <a:r>
              <a:rPr lang="en-US" altLang="en-US"/>
              <a:t>chip and then verify the performance of </a:t>
            </a:r>
          </a:p>
          <a:p>
            <a:pPr eaLnBrk="1" hangingPunct="1"/>
            <a:r>
              <a:rPr lang="en-US" altLang="en-US"/>
              <a:t>the architecture. Imagine if after designing</a:t>
            </a:r>
          </a:p>
          <a:p>
            <a:pPr eaLnBrk="1" hangingPunct="1"/>
            <a:r>
              <a:rPr lang="en-US" altLang="en-US"/>
              <a:t>a chip for a whole year, the chip fabricated,</a:t>
            </a:r>
          </a:p>
          <a:p>
            <a:pPr eaLnBrk="1" hangingPunct="1"/>
            <a:r>
              <a:rPr lang="en-US" altLang="en-US"/>
              <a:t>does not come even closer to the stated</a:t>
            </a:r>
          </a:p>
          <a:p>
            <a:pPr eaLnBrk="1" hangingPunct="1"/>
            <a:r>
              <a:rPr lang="en-US" altLang="en-US"/>
              <a:t>specifications.</a:t>
            </a:r>
          </a:p>
        </p:txBody>
      </p:sp>
    </p:spTree>
    <p:extLst>
      <p:ext uri="{BB962C8B-B14F-4D97-AF65-F5344CB8AC3E}">
        <p14:creationId xmlns:p14="http://schemas.microsoft.com/office/powerpoint/2010/main" val="2567916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381000" y="1447800"/>
            <a:ext cx="2895600" cy="4343400"/>
            <a:chOff x="2304" y="1008"/>
            <a:chExt cx="1824" cy="2736"/>
          </a:xfrm>
        </p:grpSpPr>
        <p:sp>
          <p:nvSpPr>
            <p:cNvPr id="9222" name="AutoShape 3"/>
            <p:cNvSpPr>
              <a:spLocks noChangeArrowheads="1"/>
            </p:cNvSpPr>
            <p:nvPr/>
          </p:nvSpPr>
          <p:spPr bwMode="auto">
            <a:xfrm>
              <a:off x="2304" y="100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9223" name="AutoShape 4"/>
            <p:cNvSpPr>
              <a:spLocks noChangeArrowheads="1"/>
            </p:cNvSpPr>
            <p:nvPr/>
          </p:nvSpPr>
          <p:spPr bwMode="auto">
            <a:xfrm>
              <a:off x="2304" y="129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9224" name="AutoShape 5"/>
            <p:cNvSpPr>
              <a:spLocks noChangeArrowheads="1"/>
            </p:cNvSpPr>
            <p:nvPr/>
          </p:nvSpPr>
          <p:spPr bwMode="auto">
            <a:xfrm>
              <a:off x="2304" y="196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9225" name="AutoShape 6"/>
            <p:cNvSpPr>
              <a:spLocks noChangeArrowheads="1"/>
            </p:cNvSpPr>
            <p:nvPr/>
          </p:nvSpPr>
          <p:spPr bwMode="auto">
            <a:xfrm>
              <a:off x="2304" y="163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9226" name="AutoShape 7"/>
            <p:cNvSpPr>
              <a:spLocks noChangeArrowheads="1"/>
            </p:cNvSpPr>
            <p:nvPr/>
          </p:nvSpPr>
          <p:spPr bwMode="auto">
            <a:xfrm>
              <a:off x="2304" y="225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9227" name="AutoShape 8"/>
            <p:cNvSpPr>
              <a:spLocks noChangeArrowheads="1"/>
            </p:cNvSpPr>
            <p:nvPr/>
          </p:nvSpPr>
          <p:spPr bwMode="auto">
            <a:xfrm>
              <a:off x="2304" y="2544"/>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9228" name="AutoShape 9"/>
            <p:cNvSpPr>
              <a:spLocks noChangeArrowheads="1"/>
            </p:cNvSpPr>
            <p:nvPr/>
          </p:nvSpPr>
          <p:spPr bwMode="auto">
            <a:xfrm>
              <a:off x="2304" y="2880"/>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9229" name="AutoShape 10"/>
            <p:cNvSpPr>
              <a:spLocks noChangeArrowheads="1"/>
            </p:cNvSpPr>
            <p:nvPr/>
          </p:nvSpPr>
          <p:spPr bwMode="auto">
            <a:xfrm>
              <a:off x="2304" y="321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9230" name="AutoShape 11"/>
            <p:cNvSpPr>
              <a:spLocks noChangeArrowheads="1"/>
            </p:cNvSpPr>
            <p:nvPr/>
          </p:nvSpPr>
          <p:spPr bwMode="auto">
            <a:xfrm>
              <a:off x="2304" y="355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9231" name="Line 12"/>
            <p:cNvSpPr>
              <a:spLocks noChangeShapeType="1"/>
            </p:cNvSpPr>
            <p:nvPr/>
          </p:nvSpPr>
          <p:spPr bwMode="auto">
            <a:xfrm>
              <a:off x="2976" y="120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9232" name="Line 13"/>
            <p:cNvSpPr>
              <a:spLocks noChangeShapeType="1"/>
            </p:cNvSpPr>
            <p:nvPr/>
          </p:nvSpPr>
          <p:spPr bwMode="auto">
            <a:xfrm>
              <a:off x="2976" y="148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9233" name="Line 14"/>
            <p:cNvSpPr>
              <a:spLocks noChangeShapeType="1"/>
            </p:cNvSpPr>
            <p:nvPr/>
          </p:nvSpPr>
          <p:spPr bwMode="auto">
            <a:xfrm>
              <a:off x="2976" y="1824"/>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9234" name="Line 15"/>
            <p:cNvSpPr>
              <a:spLocks noChangeShapeType="1"/>
            </p:cNvSpPr>
            <p:nvPr/>
          </p:nvSpPr>
          <p:spPr bwMode="auto">
            <a:xfrm>
              <a:off x="2976" y="216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9235" name="Line 16"/>
            <p:cNvSpPr>
              <a:spLocks noChangeShapeType="1"/>
            </p:cNvSpPr>
            <p:nvPr/>
          </p:nvSpPr>
          <p:spPr bwMode="auto">
            <a:xfrm>
              <a:off x="2976" y="2448"/>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9236" name="Line 17"/>
            <p:cNvSpPr>
              <a:spLocks noChangeShapeType="1"/>
            </p:cNvSpPr>
            <p:nvPr/>
          </p:nvSpPr>
          <p:spPr bwMode="auto">
            <a:xfrm>
              <a:off x="2976" y="2736"/>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9237" name="Line 18"/>
            <p:cNvSpPr>
              <a:spLocks noChangeShapeType="1"/>
            </p:cNvSpPr>
            <p:nvPr/>
          </p:nvSpPr>
          <p:spPr bwMode="auto">
            <a:xfrm>
              <a:off x="2976" y="3072"/>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9238" name="Line 19"/>
            <p:cNvSpPr>
              <a:spLocks noChangeShapeType="1"/>
            </p:cNvSpPr>
            <p:nvPr/>
          </p:nvSpPr>
          <p:spPr bwMode="auto">
            <a:xfrm>
              <a:off x="2976" y="340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9239" name="Line 20"/>
            <p:cNvSpPr>
              <a:spLocks noChangeShapeType="1"/>
            </p:cNvSpPr>
            <p:nvPr/>
          </p:nvSpPr>
          <p:spPr bwMode="auto">
            <a:xfrm>
              <a:off x="3648" y="3648"/>
              <a:ext cx="288"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9240" name="Line 21"/>
            <p:cNvSpPr>
              <a:spLocks noChangeShapeType="1"/>
            </p:cNvSpPr>
            <p:nvPr/>
          </p:nvSpPr>
          <p:spPr bwMode="auto">
            <a:xfrm flipV="1">
              <a:off x="3936" y="2064"/>
              <a:ext cx="0" cy="158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9241" name="Line 22"/>
            <p:cNvSpPr>
              <a:spLocks noChangeShapeType="1"/>
            </p:cNvSpPr>
            <p:nvPr/>
          </p:nvSpPr>
          <p:spPr bwMode="auto">
            <a:xfrm flipH="1">
              <a:off x="3648" y="2064"/>
              <a:ext cx="288"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9242" name="Line 23"/>
            <p:cNvSpPr>
              <a:spLocks noChangeShapeType="1"/>
            </p:cNvSpPr>
            <p:nvPr/>
          </p:nvSpPr>
          <p:spPr bwMode="auto">
            <a:xfrm>
              <a:off x="3648" y="2352"/>
              <a:ext cx="480"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9243" name="Line 24"/>
            <p:cNvSpPr>
              <a:spLocks noChangeShapeType="1"/>
            </p:cNvSpPr>
            <p:nvPr/>
          </p:nvSpPr>
          <p:spPr bwMode="auto">
            <a:xfrm flipV="1">
              <a:off x="4128" y="1728"/>
              <a:ext cx="0" cy="62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9244" name="Line 25"/>
            <p:cNvSpPr>
              <a:spLocks noChangeShapeType="1"/>
            </p:cNvSpPr>
            <p:nvPr/>
          </p:nvSpPr>
          <p:spPr bwMode="auto">
            <a:xfrm flipH="1">
              <a:off x="3648" y="1728"/>
              <a:ext cx="480"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grpSp>
      <p:sp>
        <p:nvSpPr>
          <p:cNvPr id="9219" name="Text Box 26"/>
          <p:cNvSpPr txBox="1">
            <a:spLocks noChangeArrowheads="1"/>
          </p:cNvSpPr>
          <p:nvPr/>
        </p:nvSpPr>
        <p:spPr bwMode="auto">
          <a:xfrm>
            <a:off x="2971800" y="384175"/>
            <a:ext cx="2800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HDL (contd.)</a:t>
            </a:r>
          </a:p>
        </p:txBody>
      </p:sp>
      <p:sp>
        <p:nvSpPr>
          <p:cNvPr id="9220" name="Text Box 27"/>
          <p:cNvSpPr txBox="1">
            <a:spLocks noChangeArrowheads="1"/>
          </p:cNvSpPr>
          <p:nvPr/>
        </p:nvSpPr>
        <p:spPr bwMode="auto">
          <a:xfrm>
            <a:off x="3505200" y="1524000"/>
            <a:ext cx="54514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Hardware description languages provides</a:t>
            </a:r>
          </a:p>
          <a:p>
            <a:pPr eaLnBrk="1" hangingPunct="1"/>
            <a:r>
              <a:rPr lang="en-US" altLang="en-US"/>
              <a:t>a way to implement a design without going</a:t>
            </a:r>
          </a:p>
          <a:p>
            <a:pPr eaLnBrk="1" hangingPunct="1"/>
            <a:r>
              <a:rPr lang="en-US" altLang="en-US"/>
              <a:t>into much architecture, simulate and verify</a:t>
            </a:r>
          </a:p>
          <a:p>
            <a:pPr eaLnBrk="1" hangingPunct="1"/>
            <a:r>
              <a:rPr lang="en-US" altLang="en-US"/>
              <a:t>the design output and functionality.</a:t>
            </a:r>
          </a:p>
          <a:p>
            <a:pPr eaLnBrk="1" hangingPunct="1"/>
            <a:endParaRPr lang="en-US" altLang="en-US"/>
          </a:p>
        </p:txBody>
      </p:sp>
      <p:sp>
        <p:nvSpPr>
          <p:cNvPr id="9221" name="Text Box 28"/>
          <p:cNvSpPr txBox="1">
            <a:spLocks noChangeArrowheads="1"/>
          </p:cNvSpPr>
          <p:nvPr/>
        </p:nvSpPr>
        <p:spPr bwMode="auto">
          <a:xfrm>
            <a:off x="3641725" y="3775075"/>
            <a:ext cx="522446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For eg. rather than building a mux design</a:t>
            </a:r>
          </a:p>
          <a:p>
            <a:pPr eaLnBrk="1" hangingPunct="1"/>
            <a:r>
              <a:rPr lang="en-US" altLang="en-US"/>
              <a:t>in hardware, we can write verilog code </a:t>
            </a:r>
          </a:p>
          <a:p>
            <a:pPr eaLnBrk="1" hangingPunct="1"/>
            <a:r>
              <a:rPr lang="en-US" altLang="en-US"/>
              <a:t>and verify the output at higher level</a:t>
            </a:r>
          </a:p>
          <a:p>
            <a:pPr eaLnBrk="1" hangingPunct="1"/>
            <a:r>
              <a:rPr lang="en-US" altLang="en-US"/>
              <a:t>of abstraction.</a:t>
            </a:r>
          </a:p>
          <a:p>
            <a:pPr eaLnBrk="1" hangingPunct="1"/>
            <a:endParaRPr lang="en-US" altLang="en-US"/>
          </a:p>
          <a:p>
            <a:pPr eaLnBrk="1" hangingPunct="1"/>
            <a:r>
              <a:rPr lang="en-US" altLang="en-US"/>
              <a:t>Examples of HDL: VHDL, Verilog HDL</a:t>
            </a:r>
          </a:p>
          <a:p>
            <a:pPr eaLnBrk="1" hangingPunct="1"/>
            <a:endParaRPr lang="en-US" altLang="en-US"/>
          </a:p>
        </p:txBody>
      </p:sp>
    </p:spTree>
    <p:extLst>
      <p:ext uri="{BB962C8B-B14F-4D97-AF65-F5344CB8AC3E}">
        <p14:creationId xmlns:p14="http://schemas.microsoft.com/office/powerpoint/2010/main" val="21277898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381000" y="1447800"/>
            <a:ext cx="2895600" cy="4343400"/>
            <a:chOff x="2304" y="1008"/>
            <a:chExt cx="1824" cy="2736"/>
          </a:xfrm>
        </p:grpSpPr>
        <p:sp>
          <p:nvSpPr>
            <p:cNvPr id="10245" name="AutoShape 3"/>
            <p:cNvSpPr>
              <a:spLocks noChangeArrowheads="1"/>
            </p:cNvSpPr>
            <p:nvPr/>
          </p:nvSpPr>
          <p:spPr bwMode="auto">
            <a:xfrm>
              <a:off x="2304" y="100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10246" name="AutoShape 4"/>
            <p:cNvSpPr>
              <a:spLocks noChangeArrowheads="1"/>
            </p:cNvSpPr>
            <p:nvPr/>
          </p:nvSpPr>
          <p:spPr bwMode="auto">
            <a:xfrm>
              <a:off x="2304" y="129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10247" name="AutoShape 5"/>
            <p:cNvSpPr>
              <a:spLocks noChangeArrowheads="1"/>
            </p:cNvSpPr>
            <p:nvPr/>
          </p:nvSpPr>
          <p:spPr bwMode="auto">
            <a:xfrm>
              <a:off x="2304" y="196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10248" name="AutoShape 6"/>
            <p:cNvSpPr>
              <a:spLocks noChangeArrowheads="1"/>
            </p:cNvSpPr>
            <p:nvPr/>
          </p:nvSpPr>
          <p:spPr bwMode="auto">
            <a:xfrm>
              <a:off x="2304" y="163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10249" name="AutoShape 7"/>
            <p:cNvSpPr>
              <a:spLocks noChangeArrowheads="1"/>
            </p:cNvSpPr>
            <p:nvPr/>
          </p:nvSpPr>
          <p:spPr bwMode="auto">
            <a:xfrm>
              <a:off x="2304" y="225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10250" name="AutoShape 8"/>
            <p:cNvSpPr>
              <a:spLocks noChangeArrowheads="1"/>
            </p:cNvSpPr>
            <p:nvPr/>
          </p:nvSpPr>
          <p:spPr bwMode="auto">
            <a:xfrm>
              <a:off x="2304" y="2544"/>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10251" name="AutoShape 9"/>
            <p:cNvSpPr>
              <a:spLocks noChangeArrowheads="1"/>
            </p:cNvSpPr>
            <p:nvPr/>
          </p:nvSpPr>
          <p:spPr bwMode="auto">
            <a:xfrm>
              <a:off x="2304" y="2880"/>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10252" name="AutoShape 10"/>
            <p:cNvSpPr>
              <a:spLocks noChangeArrowheads="1"/>
            </p:cNvSpPr>
            <p:nvPr/>
          </p:nvSpPr>
          <p:spPr bwMode="auto">
            <a:xfrm>
              <a:off x="2304" y="321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10253" name="AutoShape 11"/>
            <p:cNvSpPr>
              <a:spLocks noChangeArrowheads="1"/>
            </p:cNvSpPr>
            <p:nvPr/>
          </p:nvSpPr>
          <p:spPr bwMode="auto">
            <a:xfrm>
              <a:off x="2304" y="355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10254" name="Line 12"/>
            <p:cNvSpPr>
              <a:spLocks noChangeShapeType="1"/>
            </p:cNvSpPr>
            <p:nvPr/>
          </p:nvSpPr>
          <p:spPr bwMode="auto">
            <a:xfrm>
              <a:off x="2976" y="120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0255" name="Line 13"/>
            <p:cNvSpPr>
              <a:spLocks noChangeShapeType="1"/>
            </p:cNvSpPr>
            <p:nvPr/>
          </p:nvSpPr>
          <p:spPr bwMode="auto">
            <a:xfrm>
              <a:off x="2976" y="148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0256" name="Line 14"/>
            <p:cNvSpPr>
              <a:spLocks noChangeShapeType="1"/>
            </p:cNvSpPr>
            <p:nvPr/>
          </p:nvSpPr>
          <p:spPr bwMode="auto">
            <a:xfrm>
              <a:off x="2976" y="1824"/>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0257" name="Line 15"/>
            <p:cNvSpPr>
              <a:spLocks noChangeShapeType="1"/>
            </p:cNvSpPr>
            <p:nvPr/>
          </p:nvSpPr>
          <p:spPr bwMode="auto">
            <a:xfrm>
              <a:off x="2976" y="216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0258" name="Line 16"/>
            <p:cNvSpPr>
              <a:spLocks noChangeShapeType="1"/>
            </p:cNvSpPr>
            <p:nvPr/>
          </p:nvSpPr>
          <p:spPr bwMode="auto">
            <a:xfrm>
              <a:off x="2976" y="2448"/>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0259" name="Line 17"/>
            <p:cNvSpPr>
              <a:spLocks noChangeShapeType="1"/>
            </p:cNvSpPr>
            <p:nvPr/>
          </p:nvSpPr>
          <p:spPr bwMode="auto">
            <a:xfrm>
              <a:off x="2976" y="2736"/>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0260" name="Line 18"/>
            <p:cNvSpPr>
              <a:spLocks noChangeShapeType="1"/>
            </p:cNvSpPr>
            <p:nvPr/>
          </p:nvSpPr>
          <p:spPr bwMode="auto">
            <a:xfrm>
              <a:off x="2976" y="3072"/>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0261" name="Line 19"/>
            <p:cNvSpPr>
              <a:spLocks noChangeShapeType="1"/>
            </p:cNvSpPr>
            <p:nvPr/>
          </p:nvSpPr>
          <p:spPr bwMode="auto">
            <a:xfrm>
              <a:off x="2976" y="340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0262" name="Line 20"/>
            <p:cNvSpPr>
              <a:spLocks noChangeShapeType="1"/>
            </p:cNvSpPr>
            <p:nvPr/>
          </p:nvSpPr>
          <p:spPr bwMode="auto">
            <a:xfrm>
              <a:off x="3648" y="3648"/>
              <a:ext cx="288"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0263" name="Line 21"/>
            <p:cNvSpPr>
              <a:spLocks noChangeShapeType="1"/>
            </p:cNvSpPr>
            <p:nvPr/>
          </p:nvSpPr>
          <p:spPr bwMode="auto">
            <a:xfrm flipV="1">
              <a:off x="3936" y="2064"/>
              <a:ext cx="0" cy="158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0264" name="Line 22"/>
            <p:cNvSpPr>
              <a:spLocks noChangeShapeType="1"/>
            </p:cNvSpPr>
            <p:nvPr/>
          </p:nvSpPr>
          <p:spPr bwMode="auto">
            <a:xfrm flipH="1">
              <a:off x="3648" y="2064"/>
              <a:ext cx="288"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0265" name="Line 23"/>
            <p:cNvSpPr>
              <a:spLocks noChangeShapeType="1"/>
            </p:cNvSpPr>
            <p:nvPr/>
          </p:nvSpPr>
          <p:spPr bwMode="auto">
            <a:xfrm>
              <a:off x="3648" y="2352"/>
              <a:ext cx="480"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0266" name="Line 24"/>
            <p:cNvSpPr>
              <a:spLocks noChangeShapeType="1"/>
            </p:cNvSpPr>
            <p:nvPr/>
          </p:nvSpPr>
          <p:spPr bwMode="auto">
            <a:xfrm flipV="1">
              <a:off x="4128" y="1728"/>
              <a:ext cx="0" cy="62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0267" name="Line 25"/>
            <p:cNvSpPr>
              <a:spLocks noChangeShapeType="1"/>
            </p:cNvSpPr>
            <p:nvPr/>
          </p:nvSpPr>
          <p:spPr bwMode="auto">
            <a:xfrm flipH="1">
              <a:off x="3648" y="1728"/>
              <a:ext cx="480"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grpSp>
      <p:sp>
        <p:nvSpPr>
          <p:cNvPr id="10243" name="Text Box 26"/>
          <p:cNvSpPr txBox="1">
            <a:spLocks noChangeArrowheads="1"/>
          </p:cNvSpPr>
          <p:nvPr/>
        </p:nvSpPr>
        <p:spPr bwMode="auto">
          <a:xfrm>
            <a:off x="2971800" y="384175"/>
            <a:ext cx="292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HDL (Contd.)</a:t>
            </a:r>
          </a:p>
        </p:txBody>
      </p:sp>
      <p:sp>
        <p:nvSpPr>
          <p:cNvPr id="10244" name="Text Box 27"/>
          <p:cNvSpPr txBox="1">
            <a:spLocks noChangeArrowheads="1"/>
          </p:cNvSpPr>
          <p:nvPr/>
        </p:nvSpPr>
        <p:spPr bwMode="auto">
          <a:xfrm>
            <a:off x="3462338" y="1524000"/>
            <a:ext cx="4335462"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At this time we can see the design</a:t>
            </a:r>
          </a:p>
          <a:p>
            <a:pPr eaLnBrk="1" hangingPunct="1"/>
            <a:r>
              <a:rPr lang="en-US" altLang="en-US"/>
              <a:t>in the form of Source Codes.</a:t>
            </a:r>
          </a:p>
          <a:p>
            <a:pPr eaLnBrk="1" hangingPunct="1"/>
            <a:endParaRPr lang="en-US" altLang="en-US"/>
          </a:p>
          <a:p>
            <a:pPr eaLnBrk="1" hangingPunct="1"/>
            <a:r>
              <a:rPr lang="en-US" altLang="en-US"/>
              <a:t>It seems more of the software</a:t>
            </a:r>
          </a:p>
          <a:p>
            <a:pPr eaLnBrk="1" hangingPunct="1"/>
            <a:r>
              <a:rPr lang="en-US" altLang="en-US"/>
              <a:t>visualization of the circuit.</a:t>
            </a:r>
          </a:p>
          <a:p>
            <a:pPr eaLnBrk="1" hangingPunct="1"/>
            <a:endParaRPr lang="en-US" altLang="en-US"/>
          </a:p>
          <a:p>
            <a:pPr eaLnBrk="1" hangingPunct="1"/>
            <a:r>
              <a:rPr lang="en-US" altLang="en-US"/>
              <a:t>The simulated code is taken to </a:t>
            </a:r>
          </a:p>
          <a:p>
            <a:pPr eaLnBrk="1" hangingPunct="1"/>
            <a:r>
              <a:rPr lang="en-US" altLang="en-US"/>
              <a:t>Synthesis to generate the Logic</a:t>
            </a:r>
          </a:p>
          <a:p>
            <a:pPr eaLnBrk="1" hangingPunct="1"/>
            <a:r>
              <a:rPr lang="en-US" altLang="en-US"/>
              <a:t>Circuit.</a:t>
            </a:r>
          </a:p>
        </p:txBody>
      </p:sp>
    </p:spTree>
    <p:extLst>
      <p:ext uri="{BB962C8B-B14F-4D97-AF65-F5344CB8AC3E}">
        <p14:creationId xmlns:p14="http://schemas.microsoft.com/office/powerpoint/2010/main" val="21997490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381000" y="1447800"/>
            <a:ext cx="2895600" cy="4343400"/>
            <a:chOff x="2304" y="1008"/>
            <a:chExt cx="1824" cy="2736"/>
          </a:xfrm>
        </p:grpSpPr>
        <p:sp>
          <p:nvSpPr>
            <p:cNvPr id="11269" name="AutoShape 3"/>
            <p:cNvSpPr>
              <a:spLocks noChangeArrowheads="1"/>
            </p:cNvSpPr>
            <p:nvPr/>
          </p:nvSpPr>
          <p:spPr bwMode="auto">
            <a:xfrm>
              <a:off x="2304" y="100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11270" name="AutoShape 4"/>
            <p:cNvSpPr>
              <a:spLocks noChangeArrowheads="1"/>
            </p:cNvSpPr>
            <p:nvPr/>
          </p:nvSpPr>
          <p:spPr bwMode="auto">
            <a:xfrm>
              <a:off x="2304" y="129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11271" name="AutoShape 5"/>
            <p:cNvSpPr>
              <a:spLocks noChangeArrowheads="1"/>
            </p:cNvSpPr>
            <p:nvPr/>
          </p:nvSpPr>
          <p:spPr bwMode="auto">
            <a:xfrm>
              <a:off x="2304" y="196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11272" name="AutoShape 6"/>
            <p:cNvSpPr>
              <a:spLocks noChangeArrowheads="1"/>
            </p:cNvSpPr>
            <p:nvPr/>
          </p:nvSpPr>
          <p:spPr bwMode="auto">
            <a:xfrm>
              <a:off x="2304" y="163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11273" name="AutoShape 7"/>
            <p:cNvSpPr>
              <a:spLocks noChangeArrowheads="1"/>
            </p:cNvSpPr>
            <p:nvPr/>
          </p:nvSpPr>
          <p:spPr bwMode="auto">
            <a:xfrm>
              <a:off x="2304" y="225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11274" name="AutoShape 8"/>
            <p:cNvSpPr>
              <a:spLocks noChangeArrowheads="1"/>
            </p:cNvSpPr>
            <p:nvPr/>
          </p:nvSpPr>
          <p:spPr bwMode="auto">
            <a:xfrm>
              <a:off x="2304" y="2544"/>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11275" name="AutoShape 9"/>
            <p:cNvSpPr>
              <a:spLocks noChangeArrowheads="1"/>
            </p:cNvSpPr>
            <p:nvPr/>
          </p:nvSpPr>
          <p:spPr bwMode="auto">
            <a:xfrm>
              <a:off x="2304" y="2880"/>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11276" name="AutoShape 10"/>
            <p:cNvSpPr>
              <a:spLocks noChangeArrowheads="1"/>
            </p:cNvSpPr>
            <p:nvPr/>
          </p:nvSpPr>
          <p:spPr bwMode="auto">
            <a:xfrm>
              <a:off x="2304" y="321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11277" name="AutoShape 11"/>
            <p:cNvSpPr>
              <a:spLocks noChangeArrowheads="1"/>
            </p:cNvSpPr>
            <p:nvPr/>
          </p:nvSpPr>
          <p:spPr bwMode="auto">
            <a:xfrm>
              <a:off x="2304" y="355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11278" name="Line 12"/>
            <p:cNvSpPr>
              <a:spLocks noChangeShapeType="1"/>
            </p:cNvSpPr>
            <p:nvPr/>
          </p:nvSpPr>
          <p:spPr bwMode="auto">
            <a:xfrm>
              <a:off x="2976" y="120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1279" name="Line 13"/>
            <p:cNvSpPr>
              <a:spLocks noChangeShapeType="1"/>
            </p:cNvSpPr>
            <p:nvPr/>
          </p:nvSpPr>
          <p:spPr bwMode="auto">
            <a:xfrm>
              <a:off x="2976" y="148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1280" name="Line 14"/>
            <p:cNvSpPr>
              <a:spLocks noChangeShapeType="1"/>
            </p:cNvSpPr>
            <p:nvPr/>
          </p:nvSpPr>
          <p:spPr bwMode="auto">
            <a:xfrm>
              <a:off x="2976" y="1824"/>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1281" name="Line 15"/>
            <p:cNvSpPr>
              <a:spLocks noChangeShapeType="1"/>
            </p:cNvSpPr>
            <p:nvPr/>
          </p:nvSpPr>
          <p:spPr bwMode="auto">
            <a:xfrm>
              <a:off x="2976" y="216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1282" name="Line 16"/>
            <p:cNvSpPr>
              <a:spLocks noChangeShapeType="1"/>
            </p:cNvSpPr>
            <p:nvPr/>
          </p:nvSpPr>
          <p:spPr bwMode="auto">
            <a:xfrm>
              <a:off x="2976" y="2448"/>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1283" name="Line 17"/>
            <p:cNvSpPr>
              <a:spLocks noChangeShapeType="1"/>
            </p:cNvSpPr>
            <p:nvPr/>
          </p:nvSpPr>
          <p:spPr bwMode="auto">
            <a:xfrm>
              <a:off x="2976" y="2736"/>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1284" name="Line 18"/>
            <p:cNvSpPr>
              <a:spLocks noChangeShapeType="1"/>
            </p:cNvSpPr>
            <p:nvPr/>
          </p:nvSpPr>
          <p:spPr bwMode="auto">
            <a:xfrm>
              <a:off x="2976" y="3072"/>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1285" name="Line 19"/>
            <p:cNvSpPr>
              <a:spLocks noChangeShapeType="1"/>
            </p:cNvSpPr>
            <p:nvPr/>
          </p:nvSpPr>
          <p:spPr bwMode="auto">
            <a:xfrm>
              <a:off x="2976" y="340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1286" name="Line 20"/>
            <p:cNvSpPr>
              <a:spLocks noChangeShapeType="1"/>
            </p:cNvSpPr>
            <p:nvPr/>
          </p:nvSpPr>
          <p:spPr bwMode="auto">
            <a:xfrm>
              <a:off x="3648" y="3648"/>
              <a:ext cx="288"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1287" name="Line 21"/>
            <p:cNvSpPr>
              <a:spLocks noChangeShapeType="1"/>
            </p:cNvSpPr>
            <p:nvPr/>
          </p:nvSpPr>
          <p:spPr bwMode="auto">
            <a:xfrm flipV="1">
              <a:off x="3936" y="2064"/>
              <a:ext cx="0" cy="158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1288" name="Line 22"/>
            <p:cNvSpPr>
              <a:spLocks noChangeShapeType="1"/>
            </p:cNvSpPr>
            <p:nvPr/>
          </p:nvSpPr>
          <p:spPr bwMode="auto">
            <a:xfrm flipH="1">
              <a:off x="3648" y="2064"/>
              <a:ext cx="288"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1289" name="Line 23"/>
            <p:cNvSpPr>
              <a:spLocks noChangeShapeType="1"/>
            </p:cNvSpPr>
            <p:nvPr/>
          </p:nvSpPr>
          <p:spPr bwMode="auto">
            <a:xfrm>
              <a:off x="3648" y="2352"/>
              <a:ext cx="480"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1290" name="Line 24"/>
            <p:cNvSpPr>
              <a:spLocks noChangeShapeType="1"/>
            </p:cNvSpPr>
            <p:nvPr/>
          </p:nvSpPr>
          <p:spPr bwMode="auto">
            <a:xfrm flipV="1">
              <a:off x="4128" y="1728"/>
              <a:ext cx="0" cy="62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1291" name="Line 25"/>
            <p:cNvSpPr>
              <a:spLocks noChangeShapeType="1"/>
            </p:cNvSpPr>
            <p:nvPr/>
          </p:nvSpPr>
          <p:spPr bwMode="auto">
            <a:xfrm flipH="1">
              <a:off x="3648" y="1728"/>
              <a:ext cx="480"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grpSp>
      <p:sp>
        <p:nvSpPr>
          <p:cNvPr id="11267" name="Text Box 26"/>
          <p:cNvSpPr txBox="1">
            <a:spLocks noChangeArrowheads="1"/>
          </p:cNvSpPr>
          <p:nvPr/>
        </p:nvSpPr>
        <p:spPr bwMode="auto">
          <a:xfrm>
            <a:off x="2971800" y="384175"/>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Synthesis</a:t>
            </a:r>
          </a:p>
        </p:txBody>
      </p:sp>
      <p:sp>
        <p:nvSpPr>
          <p:cNvPr id="11268" name="Text Box 27"/>
          <p:cNvSpPr txBox="1">
            <a:spLocks noChangeArrowheads="1"/>
          </p:cNvSpPr>
          <p:nvPr/>
        </p:nvSpPr>
        <p:spPr bwMode="auto">
          <a:xfrm>
            <a:off x="3462338" y="1524000"/>
            <a:ext cx="53340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Imagine the use of K-Maps and Truth</a:t>
            </a:r>
          </a:p>
          <a:p>
            <a:pPr eaLnBrk="1" hangingPunct="1"/>
            <a:r>
              <a:rPr lang="en-US" altLang="en-US"/>
              <a:t>Tables to make and implement a digital</a:t>
            </a:r>
          </a:p>
          <a:p>
            <a:pPr eaLnBrk="1" hangingPunct="1"/>
            <a:r>
              <a:rPr lang="en-US" altLang="en-US"/>
              <a:t>design.</a:t>
            </a:r>
          </a:p>
          <a:p>
            <a:pPr eaLnBrk="1" hangingPunct="1"/>
            <a:endParaRPr lang="en-US" altLang="en-US"/>
          </a:p>
          <a:p>
            <a:pPr eaLnBrk="1" hangingPunct="1"/>
            <a:r>
              <a:rPr lang="en-US" altLang="en-US"/>
              <a:t>If you notice, most of the digital designs</a:t>
            </a:r>
          </a:p>
          <a:p>
            <a:pPr eaLnBrk="1" hangingPunct="1"/>
            <a:r>
              <a:rPr lang="en-US" altLang="en-US"/>
              <a:t>are build up of some basic elements or </a:t>
            </a:r>
          </a:p>
          <a:p>
            <a:pPr eaLnBrk="1" hangingPunct="1"/>
            <a:r>
              <a:rPr lang="en-US" altLang="en-US"/>
              <a:t>components like gates, registers, counters,</a:t>
            </a:r>
          </a:p>
          <a:p>
            <a:pPr eaLnBrk="1" hangingPunct="1"/>
            <a:r>
              <a:rPr lang="en-US" altLang="en-US"/>
              <a:t>adders, subtractors, comparators, RAM,</a:t>
            </a:r>
          </a:p>
          <a:p>
            <a:pPr eaLnBrk="1" hangingPunct="1"/>
            <a:r>
              <a:rPr lang="en-US" altLang="en-US"/>
              <a:t>ROM etc.</a:t>
            </a:r>
          </a:p>
          <a:p>
            <a:pPr eaLnBrk="1" hangingPunct="1"/>
            <a:endParaRPr lang="en-US" altLang="en-US"/>
          </a:p>
          <a:p>
            <a:pPr eaLnBrk="1" hangingPunct="1"/>
            <a:r>
              <a:rPr lang="en-US" altLang="en-US"/>
              <a:t>It forms the fundamentals of Logic </a:t>
            </a:r>
          </a:p>
          <a:p>
            <a:pPr eaLnBrk="1" hangingPunct="1"/>
            <a:r>
              <a:rPr lang="en-US" altLang="en-US"/>
              <a:t>Synthesis using EDA tools.</a:t>
            </a:r>
          </a:p>
          <a:p>
            <a:pPr eaLnBrk="1" hangingPunct="1"/>
            <a:endParaRPr lang="en-US" altLang="en-US"/>
          </a:p>
        </p:txBody>
      </p:sp>
    </p:spTree>
    <p:extLst>
      <p:ext uri="{BB962C8B-B14F-4D97-AF65-F5344CB8AC3E}">
        <p14:creationId xmlns:p14="http://schemas.microsoft.com/office/powerpoint/2010/main" val="15404976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1026"/>
          <p:cNvGrpSpPr>
            <a:grpSpLocks/>
          </p:cNvGrpSpPr>
          <p:nvPr/>
        </p:nvGrpSpPr>
        <p:grpSpPr bwMode="auto">
          <a:xfrm>
            <a:off x="381000" y="1447800"/>
            <a:ext cx="2895600" cy="4343400"/>
            <a:chOff x="2304" y="1008"/>
            <a:chExt cx="1824" cy="2736"/>
          </a:xfrm>
        </p:grpSpPr>
        <p:sp>
          <p:nvSpPr>
            <p:cNvPr id="12293" name="AutoShape 1027"/>
            <p:cNvSpPr>
              <a:spLocks noChangeArrowheads="1"/>
            </p:cNvSpPr>
            <p:nvPr/>
          </p:nvSpPr>
          <p:spPr bwMode="auto">
            <a:xfrm>
              <a:off x="2304" y="100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12294" name="AutoShape 1028"/>
            <p:cNvSpPr>
              <a:spLocks noChangeArrowheads="1"/>
            </p:cNvSpPr>
            <p:nvPr/>
          </p:nvSpPr>
          <p:spPr bwMode="auto">
            <a:xfrm>
              <a:off x="2304" y="129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12295" name="AutoShape 1029"/>
            <p:cNvSpPr>
              <a:spLocks noChangeArrowheads="1"/>
            </p:cNvSpPr>
            <p:nvPr/>
          </p:nvSpPr>
          <p:spPr bwMode="auto">
            <a:xfrm>
              <a:off x="2304" y="196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12296" name="AutoShape 1030"/>
            <p:cNvSpPr>
              <a:spLocks noChangeArrowheads="1"/>
            </p:cNvSpPr>
            <p:nvPr/>
          </p:nvSpPr>
          <p:spPr bwMode="auto">
            <a:xfrm>
              <a:off x="2304" y="163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12297" name="AutoShape 1031"/>
            <p:cNvSpPr>
              <a:spLocks noChangeArrowheads="1"/>
            </p:cNvSpPr>
            <p:nvPr/>
          </p:nvSpPr>
          <p:spPr bwMode="auto">
            <a:xfrm>
              <a:off x="2304" y="225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12298" name="AutoShape 1032"/>
            <p:cNvSpPr>
              <a:spLocks noChangeArrowheads="1"/>
            </p:cNvSpPr>
            <p:nvPr/>
          </p:nvSpPr>
          <p:spPr bwMode="auto">
            <a:xfrm>
              <a:off x="2304" y="2544"/>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12299" name="AutoShape 1033"/>
            <p:cNvSpPr>
              <a:spLocks noChangeArrowheads="1"/>
            </p:cNvSpPr>
            <p:nvPr/>
          </p:nvSpPr>
          <p:spPr bwMode="auto">
            <a:xfrm>
              <a:off x="2304" y="2880"/>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12300" name="AutoShape 1034"/>
            <p:cNvSpPr>
              <a:spLocks noChangeArrowheads="1"/>
            </p:cNvSpPr>
            <p:nvPr/>
          </p:nvSpPr>
          <p:spPr bwMode="auto">
            <a:xfrm>
              <a:off x="2304" y="321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12301" name="AutoShape 1035"/>
            <p:cNvSpPr>
              <a:spLocks noChangeArrowheads="1"/>
            </p:cNvSpPr>
            <p:nvPr/>
          </p:nvSpPr>
          <p:spPr bwMode="auto">
            <a:xfrm>
              <a:off x="2304" y="355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12302" name="Line 1036"/>
            <p:cNvSpPr>
              <a:spLocks noChangeShapeType="1"/>
            </p:cNvSpPr>
            <p:nvPr/>
          </p:nvSpPr>
          <p:spPr bwMode="auto">
            <a:xfrm>
              <a:off x="2976" y="120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2303" name="Line 1037"/>
            <p:cNvSpPr>
              <a:spLocks noChangeShapeType="1"/>
            </p:cNvSpPr>
            <p:nvPr/>
          </p:nvSpPr>
          <p:spPr bwMode="auto">
            <a:xfrm>
              <a:off x="2976" y="148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2304" name="Line 1038"/>
            <p:cNvSpPr>
              <a:spLocks noChangeShapeType="1"/>
            </p:cNvSpPr>
            <p:nvPr/>
          </p:nvSpPr>
          <p:spPr bwMode="auto">
            <a:xfrm>
              <a:off x="2976" y="1824"/>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2305" name="Line 1039"/>
            <p:cNvSpPr>
              <a:spLocks noChangeShapeType="1"/>
            </p:cNvSpPr>
            <p:nvPr/>
          </p:nvSpPr>
          <p:spPr bwMode="auto">
            <a:xfrm>
              <a:off x="2976" y="216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2306" name="Line 1040"/>
            <p:cNvSpPr>
              <a:spLocks noChangeShapeType="1"/>
            </p:cNvSpPr>
            <p:nvPr/>
          </p:nvSpPr>
          <p:spPr bwMode="auto">
            <a:xfrm>
              <a:off x="2976" y="2448"/>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2307" name="Line 1041"/>
            <p:cNvSpPr>
              <a:spLocks noChangeShapeType="1"/>
            </p:cNvSpPr>
            <p:nvPr/>
          </p:nvSpPr>
          <p:spPr bwMode="auto">
            <a:xfrm>
              <a:off x="2976" y="2736"/>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2308" name="Line 1042"/>
            <p:cNvSpPr>
              <a:spLocks noChangeShapeType="1"/>
            </p:cNvSpPr>
            <p:nvPr/>
          </p:nvSpPr>
          <p:spPr bwMode="auto">
            <a:xfrm>
              <a:off x="2976" y="3072"/>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2309" name="Line 1043"/>
            <p:cNvSpPr>
              <a:spLocks noChangeShapeType="1"/>
            </p:cNvSpPr>
            <p:nvPr/>
          </p:nvSpPr>
          <p:spPr bwMode="auto">
            <a:xfrm>
              <a:off x="2976" y="340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2310" name="Line 1044"/>
            <p:cNvSpPr>
              <a:spLocks noChangeShapeType="1"/>
            </p:cNvSpPr>
            <p:nvPr/>
          </p:nvSpPr>
          <p:spPr bwMode="auto">
            <a:xfrm>
              <a:off x="3648" y="3648"/>
              <a:ext cx="288"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2311" name="Line 1045"/>
            <p:cNvSpPr>
              <a:spLocks noChangeShapeType="1"/>
            </p:cNvSpPr>
            <p:nvPr/>
          </p:nvSpPr>
          <p:spPr bwMode="auto">
            <a:xfrm flipV="1">
              <a:off x="3936" y="2064"/>
              <a:ext cx="0" cy="158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2312" name="Line 1046"/>
            <p:cNvSpPr>
              <a:spLocks noChangeShapeType="1"/>
            </p:cNvSpPr>
            <p:nvPr/>
          </p:nvSpPr>
          <p:spPr bwMode="auto">
            <a:xfrm flipH="1">
              <a:off x="3648" y="2064"/>
              <a:ext cx="288"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2313" name="Line 1047"/>
            <p:cNvSpPr>
              <a:spLocks noChangeShapeType="1"/>
            </p:cNvSpPr>
            <p:nvPr/>
          </p:nvSpPr>
          <p:spPr bwMode="auto">
            <a:xfrm>
              <a:off x="3648" y="2352"/>
              <a:ext cx="480"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2314" name="Line 1048"/>
            <p:cNvSpPr>
              <a:spLocks noChangeShapeType="1"/>
            </p:cNvSpPr>
            <p:nvPr/>
          </p:nvSpPr>
          <p:spPr bwMode="auto">
            <a:xfrm flipV="1">
              <a:off x="4128" y="1728"/>
              <a:ext cx="0" cy="62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2315" name="Line 1049"/>
            <p:cNvSpPr>
              <a:spLocks noChangeShapeType="1"/>
            </p:cNvSpPr>
            <p:nvPr/>
          </p:nvSpPr>
          <p:spPr bwMode="auto">
            <a:xfrm flipH="1">
              <a:off x="3648" y="1728"/>
              <a:ext cx="480"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grpSp>
      <p:sp>
        <p:nvSpPr>
          <p:cNvPr id="12291" name="Text Box 1050"/>
          <p:cNvSpPr txBox="1">
            <a:spLocks noChangeArrowheads="1"/>
          </p:cNvSpPr>
          <p:nvPr/>
        </p:nvSpPr>
        <p:spPr bwMode="auto">
          <a:xfrm>
            <a:off x="2971800" y="384175"/>
            <a:ext cx="3765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Synthesis (Contd.)</a:t>
            </a:r>
          </a:p>
        </p:txBody>
      </p:sp>
      <p:sp>
        <p:nvSpPr>
          <p:cNvPr id="12292" name="Text Box 1051"/>
          <p:cNvSpPr txBox="1">
            <a:spLocks noChangeArrowheads="1"/>
          </p:cNvSpPr>
          <p:nvPr/>
        </p:nvSpPr>
        <p:spPr bwMode="auto">
          <a:xfrm>
            <a:off x="3429000" y="1981200"/>
            <a:ext cx="516731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Standard Cell Library is the collection</a:t>
            </a:r>
          </a:p>
          <a:p>
            <a:pPr eaLnBrk="1" hangingPunct="1"/>
            <a:r>
              <a:rPr lang="en-US" altLang="en-US"/>
              <a:t>of such building blocks which comprises</a:t>
            </a:r>
          </a:p>
          <a:p>
            <a:pPr eaLnBrk="1" hangingPunct="1"/>
            <a:r>
              <a:rPr lang="en-US" altLang="en-US"/>
              <a:t>most of the digital designs.</a:t>
            </a:r>
          </a:p>
          <a:p>
            <a:pPr eaLnBrk="1" hangingPunct="1"/>
            <a:endParaRPr lang="en-US" altLang="en-US"/>
          </a:p>
          <a:p>
            <a:pPr eaLnBrk="1" hangingPunct="1"/>
            <a:r>
              <a:rPr lang="en-US" altLang="en-US"/>
              <a:t>These cell libraries are fabrication</a:t>
            </a:r>
          </a:p>
          <a:p>
            <a:pPr eaLnBrk="1" hangingPunct="1"/>
            <a:r>
              <a:rPr lang="en-US" altLang="en-US"/>
              <a:t>technology specific. </a:t>
            </a:r>
          </a:p>
          <a:p>
            <a:pPr eaLnBrk="1" hangingPunct="1"/>
            <a:endParaRPr lang="en-US" altLang="en-US"/>
          </a:p>
        </p:txBody>
      </p:sp>
    </p:spTree>
    <p:extLst>
      <p:ext uri="{BB962C8B-B14F-4D97-AF65-F5344CB8AC3E}">
        <p14:creationId xmlns:p14="http://schemas.microsoft.com/office/powerpoint/2010/main" val="33604677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381000" y="1447800"/>
            <a:ext cx="2895600" cy="4343400"/>
            <a:chOff x="2304" y="1008"/>
            <a:chExt cx="1824" cy="2736"/>
          </a:xfrm>
          <a:solidFill>
            <a:schemeClr val="bg1"/>
          </a:solidFill>
        </p:grpSpPr>
        <p:sp>
          <p:nvSpPr>
            <p:cNvPr id="13317" name="AutoShape 3"/>
            <p:cNvSpPr>
              <a:spLocks noChangeArrowheads="1"/>
            </p:cNvSpPr>
            <p:nvPr/>
          </p:nvSpPr>
          <p:spPr bwMode="auto">
            <a:xfrm>
              <a:off x="2304" y="1008"/>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13318" name="AutoShape 4"/>
            <p:cNvSpPr>
              <a:spLocks noChangeArrowheads="1"/>
            </p:cNvSpPr>
            <p:nvPr/>
          </p:nvSpPr>
          <p:spPr bwMode="auto">
            <a:xfrm>
              <a:off x="2304" y="129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13319" name="AutoShape 5"/>
            <p:cNvSpPr>
              <a:spLocks noChangeArrowheads="1"/>
            </p:cNvSpPr>
            <p:nvPr/>
          </p:nvSpPr>
          <p:spPr bwMode="auto">
            <a:xfrm>
              <a:off x="2304" y="1968"/>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13320" name="AutoShape 6"/>
            <p:cNvSpPr>
              <a:spLocks noChangeArrowheads="1"/>
            </p:cNvSpPr>
            <p:nvPr/>
          </p:nvSpPr>
          <p:spPr bwMode="auto">
            <a:xfrm>
              <a:off x="2304" y="1632"/>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dirty="0"/>
                <a:t>Design Implementation using HDL</a:t>
              </a:r>
            </a:p>
          </p:txBody>
        </p:sp>
        <p:sp>
          <p:nvSpPr>
            <p:cNvPr id="13321" name="AutoShape 7"/>
            <p:cNvSpPr>
              <a:spLocks noChangeArrowheads="1"/>
            </p:cNvSpPr>
            <p:nvPr/>
          </p:nvSpPr>
          <p:spPr bwMode="auto">
            <a:xfrm>
              <a:off x="2304" y="225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13322" name="AutoShape 8"/>
            <p:cNvSpPr>
              <a:spLocks noChangeArrowheads="1"/>
            </p:cNvSpPr>
            <p:nvPr/>
          </p:nvSpPr>
          <p:spPr bwMode="auto">
            <a:xfrm>
              <a:off x="2304" y="2544"/>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13323" name="AutoShape 9"/>
            <p:cNvSpPr>
              <a:spLocks noChangeArrowheads="1"/>
            </p:cNvSpPr>
            <p:nvPr/>
          </p:nvSpPr>
          <p:spPr bwMode="auto">
            <a:xfrm>
              <a:off x="2304" y="2880"/>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13324" name="AutoShape 10"/>
            <p:cNvSpPr>
              <a:spLocks noChangeArrowheads="1"/>
            </p:cNvSpPr>
            <p:nvPr/>
          </p:nvSpPr>
          <p:spPr bwMode="auto">
            <a:xfrm>
              <a:off x="2304" y="321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13325" name="AutoShape 11"/>
            <p:cNvSpPr>
              <a:spLocks noChangeArrowheads="1"/>
            </p:cNvSpPr>
            <p:nvPr/>
          </p:nvSpPr>
          <p:spPr bwMode="auto">
            <a:xfrm>
              <a:off x="2304" y="3552"/>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13326" name="Line 12"/>
            <p:cNvSpPr>
              <a:spLocks noChangeShapeType="1"/>
            </p:cNvSpPr>
            <p:nvPr/>
          </p:nvSpPr>
          <p:spPr bwMode="auto">
            <a:xfrm>
              <a:off x="2976" y="1200"/>
              <a:ext cx="0" cy="96"/>
            </a:xfrm>
            <a:prstGeom prst="line">
              <a:avLst/>
            </a:prstGeom>
            <a:grpFill/>
            <a:ln w="9525">
              <a:solidFill>
                <a:schemeClr val="tx1"/>
              </a:solidFill>
              <a:round/>
              <a:headEnd/>
              <a:tailEnd type="triangle" w="med" len="med"/>
            </a:ln>
            <a:extLst/>
          </p:spPr>
          <p:txBody>
            <a:bodyPr/>
            <a:lstStyle/>
            <a:p>
              <a:endParaRPr lang="en-IN"/>
            </a:p>
          </p:txBody>
        </p:sp>
        <p:sp>
          <p:nvSpPr>
            <p:cNvPr id="13327" name="Line 13"/>
            <p:cNvSpPr>
              <a:spLocks noChangeShapeType="1"/>
            </p:cNvSpPr>
            <p:nvPr/>
          </p:nvSpPr>
          <p:spPr bwMode="auto">
            <a:xfrm>
              <a:off x="2976" y="1488"/>
              <a:ext cx="0" cy="144"/>
            </a:xfrm>
            <a:prstGeom prst="line">
              <a:avLst/>
            </a:prstGeom>
            <a:grpFill/>
            <a:ln w="9525">
              <a:solidFill>
                <a:schemeClr val="tx1"/>
              </a:solidFill>
              <a:round/>
              <a:headEnd/>
              <a:tailEnd type="triangle" w="med" len="med"/>
            </a:ln>
            <a:extLst/>
          </p:spPr>
          <p:txBody>
            <a:bodyPr/>
            <a:lstStyle/>
            <a:p>
              <a:endParaRPr lang="en-IN"/>
            </a:p>
          </p:txBody>
        </p:sp>
        <p:sp>
          <p:nvSpPr>
            <p:cNvPr id="13328" name="Line 14"/>
            <p:cNvSpPr>
              <a:spLocks noChangeShapeType="1"/>
            </p:cNvSpPr>
            <p:nvPr/>
          </p:nvSpPr>
          <p:spPr bwMode="auto">
            <a:xfrm>
              <a:off x="2976" y="1824"/>
              <a:ext cx="0" cy="144"/>
            </a:xfrm>
            <a:prstGeom prst="line">
              <a:avLst/>
            </a:prstGeom>
            <a:grpFill/>
            <a:ln w="9525">
              <a:solidFill>
                <a:schemeClr val="tx1"/>
              </a:solidFill>
              <a:round/>
              <a:headEnd/>
              <a:tailEnd type="triangle" w="med" len="med"/>
            </a:ln>
            <a:extLst/>
          </p:spPr>
          <p:txBody>
            <a:bodyPr/>
            <a:lstStyle/>
            <a:p>
              <a:endParaRPr lang="en-IN"/>
            </a:p>
          </p:txBody>
        </p:sp>
        <p:sp>
          <p:nvSpPr>
            <p:cNvPr id="13329" name="Line 15"/>
            <p:cNvSpPr>
              <a:spLocks noChangeShapeType="1"/>
            </p:cNvSpPr>
            <p:nvPr/>
          </p:nvSpPr>
          <p:spPr bwMode="auto">
            <a:xfrm>
              <a:off x="2976" y="2160"/>
              <a:ext cx="0" cy="96"/>
            </a:xfrm>
            <a:prstGeom prst="line">
              <a:avLst/>
            </a:prstGeom>
            <a:grpFill/>
            <a:ln w="9525">
              <a:solidFill>
                <a:schemeClr val="tx1"/>
              </a:solidFill>
              <a:round/>
              <a:headEnd/>
              <a:tailEnd type="triangle" w="med" len="med"/>
            </a:ln>
            <a:extLst/>
          </p:spPr>
          <p:txBody>
            <a:bodyPr/>
            <a:lstStyle/>
            <a:p>
              <a:endParaRPr lang="en-IN"/>
            </a:p>
          </p:txBody>
        </p:sp>
        <p:sp>
          <p:nvSpPr>
            <p:cNvPr id="13330" name="Line 16"/>
            <p:cNvSpPr>
              <a:spLocks noChangeShapeType="1"/>
            </p:cNvSpPr>
            <p:nvPr/>
          </p:nvSpPr>
          <p:spPr bwMode="auto">
            <a:xfrm>
              <a:off x="2976" y="2448"/>
              <a:ext cx="0" cy="96"/>
            </a:xfrm>
            <a:prstGeom prst="line">
              <a:avLst/>
            </a:prstGeom>
            <a:grpFill/>
            <a:ln w="9525">
              <a:solidFill>
                <a:schemeClr val="tx1"/>
              </a:solidFill>
              <a:round/>
              <a:headEnd/>
              <a:tailEnd type="triangle" w="med" len="med"/>
            </a:ln>
            <a:extLst/>
          </p:spPr>
          <p:txBody>
            <a:bodyPr/>
            <a:lstStyle/>
            <a:p>
              <a:endParaRPr lang="en-IN"/>
            </a:p>
          </p:txBody>
        </p:sp>
        <p:sp>
          <p:nvSpPr>
            <p:cNvPr id="13331" name="Line 17"/>
            <p:cNvSpPr>
              <a:spLocks noChangeShapeType="1"/>
            </p:cNvSpPr>
            <p:nvPr/>
          </p:nvSpPr>
          <p:spPr bwMode="auto">
            <a:xfrm>
              <a:off x="2976" y="2736"/>
              <a:ext cx="0" cy="144"/>
            </a:xfrm>
            <a:prstGeom prst="line">
              <a:avLst/>
            </a:prstGeom>
            <a:grpFill/>
            <a:ln w="9525">
              <a:solidFill>
                <a:schemeClr val="tx1"/>
              </a:solidFill>
              <a:round/>
              <a:headEnd/>
              <a:tailEnd type="triangle" w="med" len="med"/>
            </a:ln>
            <a:extLst/>
          </p:spPr>
          <p:txBody>
            <a:bodyPr/>
            <a:lstStyle/>
            <a:p>
              <a:endParaRPr lang="en-IN"/>
            </a:p>
          </p:txBody>
        </p:sp>
        <p:sp>
          <p:nvSpPr>
            <p:cNvPr id="13332" name="Line 18"/>
            <p:cNvSpPr>
              <a:spLocks noChangeShapeType="1"/>
            </p:cNvSpPr>
            <p:nvPr/>
          </p:nvSpPr>
          <p:spPr bwMode="auto">
            <a:xfrm>
              <a:off x="2976" y="3072"/>
              <a:ext cx="0" cy="144"/>
            </a:xfrm>
            <a:prstGeom prst="line">
              <a:avLst/>
            </a:prstGeom>
            <a:grpFill/>
            <a:ln w="9525">
              <a:solidFill>
                <a:schemeClr val="tx1"/>
              </a:solidFill>
              <a:round/>
              <a:headEnd/>
              <a:tailEnd type="triangle" w="med" len="med"/>
            </a:ln>
            <a:extLst/>
          </p:spPr>
          <p:txBody>
            <a:bodyPr/>
            <a:lstStyle/>
            <a:p>
              <a:endParaRPr lang="en-IN"/>
            </a:p>
          </p:txBody>
        </p:sp>
        <p:sp>
          <p:nvSpPr>
            <p:cNvPr id="13333" name="Line 19"/>
            <p:cNvSpPr>
              <a:spLocks noChangeShapeType="1"/>
            </p:cNvSpPr>
            <p:nvPr/>
          </p:nvSpPr>
          <p:spPr bwMode="auto">
            <a:xfrm>
              <a:off x="2976" y="3408"/>
              <a:ext cx="0" cy="144"/>
            </a:xfrm>
            <a:prstGeom prst="line">
              <a:avLst/>
            </a:prstGeom>
            <a:grpFill/>
            <a:ln w="9525">
              <a:solidFill>
                <a:schemeClr val="tx1"/>
              </a:solidFill>
              <a:round/>
              <a:headEnd/>
              <a:tailEnd type="triangle" w="med" len="med"/>
            </a:ln>
            <a:extLst/>
          </p:spPr>
          <p:txBody>
            <a:bodyPr/>
            <a:lstStyle/>
            <a:p>
              <a:endParaRPr lang="en-IN"/>
            </a:p>
          </p:txBody>
        </p:sp>
        <p:sp>
          <p:nvSpPr>
            <p:cNvPr id="13334" name="Line 20"/>
            <p:cNvSpPr>
              <a:spLocks noChangeShapeType="1"/>
            </p:cNvSpPr>
            <p:nvPr/>
          </p:nvSpPr>
          <p:spPr bwMode="auto">
            <a:xfrm>
              <a:off x="3648" y="3648"/>
              <a:ext cx="288" cy="0"/>
            </a:xfrm>
            <a:prstGeom prst="line">
              <a:avLst/>
            </a:prstGeom>
            <a:grpFill/>
            <a:ln w="9525">
              <a:solidFill>
                <a:schemeClr val="tx1"/>
              </a:solidFill>
              <a:round/>
              <a:headEnd/>
              <a:tailEnd/>
            </a:ln>
            <a:extLst/>
          </p:spPr>
          <p:txBody>
            <a:bodyPr/>
            <a:lstStyle/>
            <a:p>
              <a:endParaRPr lang="en-IN"/>
            </a:p>
          </p:txBody>
        </p:sp>
        <p:sp>
          <p:nvSpPr>
            <p:cNvPr id="13335" name="Line 21"/>
            <p:cNvSpPr>
              <a:spLocks noChangeShapeType="1"/>
            </p:cNvSpPr>
            <p:nvPr/>
          </p:nvSpPr>
          <p:spPr bwMode="auto">
            <a:xfrm flipV="1">
              <a:off x="3936" y="2064"/>
              <a:ext cx="0" cy="1584"/>
            </a:xfrm>
            <a:prstGeom prst="line">
              <a:avLst/>
            </a:prstGeom>
            <a:grpFill/>
            <a:ln w="9525">
              <a:solidFill>
                <a:schemeClr val="tx1"/>
              </a:solidFill>
              <a:round/>
              <a:headEnd/>
              <a:tailEnd/>
            </a:ln>
            <a:extLst/>
          </p:spPr>
          <p:txBody>
            <a:bodyPr/>
            <a:lstStyle/>
            <a:p>
              <a:endParaRPr lang="en-IN"/>
            </a:p>
          </p:txBody>
        </p:sp>
        <p:sp>
          <p:nvSpPr>
            <p:cNvPr id="13336" name="Line 22"/>
            <p:cNvSpPr>
              <a:spLocks noChangeShapeType="1"/>
            </p:cNvSpPr>
            <p:nvPr/>
          </p:nvSpPr>
          <p:spPr bwMode="auto">
            <a:xfrm flipH="1">
              <a:off x="3648" y="2064"/>
              <a:ext cx="288" cy="0"/>
            </a:xfrm>
            <a:prstGeom prst="line">
              <a:avLst/>
            </a:prstGeom>
            <a:grpFill/>
            <a:ln w="9525">
              <a:solidFill>
                <a:schemeClr val="tx1"/>
              </a:solidFill>
              <a:round/>
              <a:headEnd/>
              <a:tailEnd type="triangle" w="med" len="med"/>
            </a:ln>
            <a:extLst/>
          </p:spPr>
          <p:txBody>
            <a:bodyPr/>
            <a:lstStyle/>
            <a:p>
              <a:endParaRPr lang="en-IN"/>
            </a:p>
          </p:txBody>
        </p:sp>
        <p:sp>
          <p:nvSpPr>
            <p:cNvPr id="13337" name="Line 23"/>
            <p:cNvSpPr>
              <a:spLocks noChangeShapeType="1"/>
            </p:cNvSpPr>
            <p:nvPr/>
          </p:nvSpPr>
          <p:spPr bwMode="auto">
            <a:xfrm>
              <a:off x="3648" y="2352"/>
              <a:ext cx="480" cy="0"/>
            </a:xfrm>
            <a:prstGeom prst="line">
              <a:avLst/>
            </a:prstGeom>
            <a:grpFill/>
            <a:ln w="9525">
              <a:solidFill>
                <a:schemeClr val="tx1"/>
              </a:solidFill>
              <a:round/>
              <a:headEnd/>
              <a:tailEnd/>
            </a:ln>
            <a:extLst/>
          </p:spPr>
          <p:txBody>
            <a:bodyPr/>
            <a:lstStyle/>
            <a:p>
              <a:endParaRPr lang="en-IN"/>
            </a:p>
          </p:txBody>
        </p:sp>
        <p:sp>
          <p:nvSpPr>
            <p:cNvPr id="13338" name="Line 24"/>
            <p:cNvSpPr>
              <a:spLocks noChangeShapeType="1"/>
            </p:cNvSpPr>
            <p:nvPr/>
          </p:nvSpPr>
          <p:spPr bwMode="auto">
            <a:xfrm flipV="1">
              <a:off x="4128" y="1728"/>
              <a:ext cx="0" cy="624"/>
            </a:xfrm>
            <a:prstGeom prst="line">
              <a:avLst/>
            </a:prstGeom>
            <a:grpFill/>
            <a:ln w="9525">
              <a:solidFill>
                <a:schemeClr val="tx1"/>
              </a:solidFill>
              <a:round/>
              <a:headEnd/>
              <a:tailEnd/>
            </a:ln>
            <a:extLst/>
          </p:spPr>
          <p:txBody>
            <a:bodyPr/>
            <a:lstStyle/>
            <a:p>
              <a:endParaRPr lang="en-IN"/>
            </a:p>
          </p:txBody>
        </p:sp>
        <p:sp>
          <p:nvSpPr>
            <p:cNvPr id="13339" name="Line 25"/>
            <p:cNvSpPr>
              <a:spLocks noChangeShapeType="1"/>
            </p:cNvSpPr>
            <p:nvPr/>
          </p:nvSpPr>
          <p:spPr bwMode="auto">
            <a:xfrm flipH="1">
              <a:off x="3648" y="1728"/>
              <a:ext cx="480" cy="0"/>
            </a:xfrm>
            <a:prstGeom prst="line">
              <a:avLst/>
            </a:prstGeom>
            <a:grpFill/>
            <a:ln w="9525">
              <a:solidFill>
                <a:schemeClr val="tx1"/>
              </a:solidFill>
              <a:round/>
              <a:headEnd/>
              <a:tailEnd type="triangle" w="med" len="med"/>
            </a:ln>
            <a:extLst/>
          </p:spPr>
          <p:txBody>
            <a:bodyPr/>
            <a:lstStyle/>
            <a:p>
              <a:endParaRPr lang="en-IN"/>
            </a:p>
          </p:txBody>
        </p:sp>
      </p:grpSp>
      <p:sp>
        <p:nvSpPr>
          <p:cNvPr id="13315" name="Text Box 26"/>
          <p:cNvSpPr txBox="1">
            <a:spLocks noChangeArrowheads="1"/>
          </p:cNvSpPr>
          <p:nvPr/>
        </p:nvSpPr>
        <p:spPr bwMode="auto">
          <a:xfrm>
            <a:off x="2971800" y="384175"/>
            <a:ext cx="3879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Synthesis ( Contd.)</a:t>
            </a:r>
          </a:p>
        </p:txBody>
      </p:sp>
      <p:sp>
        <p:nvSpPr>
          <p:cNvPr id="13316" name="Text Box 27"/>
          <p:cNvSpPr txBox="1">
            <a:spLocks noChangeArrowheads="1"/>
          </p:cNvSpPr>
          <p:nvPr/>
        </p:nvSpPr>
        <p:spPr bwMode="auto">
          <a:xfrm>
            <a:off x="3462338" y="1524000"/>
            <a:ext cx="4589462"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After the RTL simulation, the HDL,</a:t>
            </a:r>
          </a:p>
          <a:p>
            <a:pPr eaLnBrk="1" hangingPunct="1"/>
            <a:r>
              <a:rPr lang="en-US" altLang="en-US"/>
              <a:t>code is  taken as input by Synthesis</a:t>
            </a:r>
          </a:p>
          <a:p>
            <a:pPr eaLnBrk="1" hangingPunct="1"/>
            <a:r>
              <a:rPr lang="en-US" altLang="en-US"/>
              <a:t>Tool and converted to Gate level.</a:t>
            </a:r>
          </a:p>
          <a:p>
            <a:pPr eaLnBrk="1" hangingPunct="1"/>
            <a:endParaRPr lang="en-US" altLang="en-US"/>
          </a:p>
          <a:p>
            <a:pPr eaLnBrk="1" hangingPunct="1"/>
            <a:r>
              <a:rPr lang="en-US" altLang="en-US"/>
              <a:t>At this stage that the digital design</a:t>
            </a:r>
          </a:p>
          <a:p>
            <a:pPr eaLnBrk="1" hangingPunct="1"/>
            <a:r>
              <a:rPr lang="en-US" altLang="en-US"/>
              <a:t>becomes dependent on the </a:t>
            </a:r>
          </a:p>
          <a:p>
            <a:pPr eaLnBrk="1" hangingPunct="1"/>
            <a:r>
              <a:rPr lang="en-US" altLang="en-US"/>
              <a:t>fabrication process.</a:t>
            </a:r>
          </a:p>
          <a:p>
            <a:pPr eaLnBrk="1" hangingPunct="1"/>
            <a:endParaRPr lang="en-US" altLang="en-US"/>
          </a:p>
          <a:p>
            <a:pPr eaLnBrk="1" hangingPunct="1"/>
            <a:r>
              <a:rPr lang="en-US" altLang="en-US"/>
              <a:t>At the end of this stage, we have </a:t>
            </a:r>
          </a:p>
          <a:p>
            <a:pPr eaLnBrk="1" hangingPunct="1"/>
            <a:r>
              <a:rPr lang="en-US" altLang="en-US"/>
              <a:t>the logic circuit I.e. in terms of </a:t>
            </a:r>
          </a:p>
          <a:p>
            <a:pPr eaLnBrk="1" hangingPunct="1"/>
            <a:r>
              <a:rPr lang="en-US" altLang="en-US"/>
              <a:t>gates and memories.</a:t>
            </a:r>
          </a:p>
        </p:txBody>
      </p:sp>
    </p:spTree>
    <p:extLst>
      <p:ext uri="{BB962C8B-B14F-4D97-AF65-F5344CB8AC3E}">
        <p14:creationId xmlns:p14="http://schemas.microsoft.com/office/powerpoint/2010/main" val="1836561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Digital </a:t>
            </a:r>
            <a:r>
              <a:rPr lang="en-US" dirty="0"/>
              <a:t>electronic components</a:t>
            </a:r>
            <a:endParaRPr lang="en-IN" dirty="0"/>
          </a:p>
        </p:txBody>
      </p:sp>
      <p:sp>
        <p:nvSpPr>
          <p:cNvPr id="3" name="Content Placeholder 2"/>
          <p:cNvSpPr>
            <a:spLocks noGrp="1"/>
          </p:cNvSpPr>
          <p:nvPr>
            <p:ph sz="quarter" idx="1"/>
          </p:nvPr>
        </p:nvSpPr>
        <p:spPr/>
        <p:txBody>
          <a:bodyPr/>
          <a:lstStyle/>
          <a:p>
            <a:pPr marL="0" indent="0">
              <a:buNone/>
            </a:pPr>
            <a:r>
              <a:rPr lang="en-US" dirty="0" smtClean="0"/>
              <a:t>Deals with digital or discrete signals.</a:t>
            </a:r>
          </a:p>
          <a:p>
            <a:pPr>
              <a:buFont typeface="Courier New" panose="02070309020205020404" pitchFamily="49" charset="0"/>
              <a:buChar char="o"/>
            </a:pPr>
            <a:r>
              <a:rPr lang="en-US" dirty="0" smtClean="0"/>
              <a:t>Microprocessors</a:t>
            </a:r>
          </a:p>
          <a:p>
            <a:pPr>
              <a:buFont typeface="Courier New" panose="02070309020205020404" pitchFamily="49" charset="0"/>
              <a:buChar char="o"/>
            </a:pPr>
            <a:r>
              <a:rPr lang="en-US" dirty="0" smtClean="0"/>
              <a:t>Microcontrollers</a:t>
            </a:r>
          </a:p>
          <a:p>
            <a:pPr>
              <a:buFont typeface="Courier New" panose="02070309020205020404" pitchFamily="49" charset="0"/>
              <a:buChar char="o"/>
            </a:pPr>
            <a:r>
              <a:rPr lang="en-US" dirty="0" err="1" smtClean="0"/>
              <a:t>SoC</a:t>
            </a:r>
            <a:r>
              <a:rPr lang="en-US" dirty="0" smtClean="0"/>
              <a:t>( System on Chip)</a:t>
            </a:r>
          </a:p>
          <a:p>
            <a:pPr>
              <a:buFont typeface="Courier New" panose="02070309020205020404" pitchFamily="49" charset="0"/>
              <a:buChar char="o"/>
            </a:pPr>
            <a:r>
              <a:rPr lang="en-US" dirty="0" smtClean="0"/>
              <a:t>Glue Logic</a:t>
            </a:r>
          </a:p>
        </p:txBody>
      </p:sp>
    </p:spTree>
    <p:extLst>
      <p:ext uri="{BB962C8B-B14F-4D97-AF65-F5344CB8AC3E}">
        <p14:creationId xmlns:p14="http://schemas.microsoft.com/office/powerpoint/2010/main" val="30085870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381000" y="1447800"/>
            <a:ext cx="2895600" cy="4343400"/>
            <a:chOff x="2304" y="1008"/>
            <a:chExt cx="1824" cy="2736"/>
          </a:xfrm>
          <a:solidFill>
            <a:schemeClr val="bg1"/>
          </a:solidFill>
        </p:grpSpPr>
        <p:sp>
          <p:nvSpPr>
            <p:cNvPr id="14342" name="AutoShape 3"/>
            <p:cNvSpPr>
              <a:spLocks noChangeArrowheads="1"/>
            </p:cNvSpPr>
            <p:nvPr/>
          </p:nvSpPr>
          <p:spPr bwMode="auto">
            <a:xfrm>
              <a:off x="2304" y="1008"/>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14343" name="AutoShape 4"/>
            <p:cNvSpPr>
              <a:spLocks noChangeArrowheads="1"/>
            </p:cNvSpPr>
            <p:nvPr/>
          </p:nvSpPr>
          <p:spPr bwMode="auto">
            <a:xfrm>
              <a:off x="2304" y="129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14344" name="AutoShape 5"/>
            <p:cNvSpPr>
              <a:spLocks noChangeArrowheads="1"/>
            </p:cNvSpPr>
            <p:nvPr/>
          </p:nvSpPr>
          <p:spPr bwMode="auto">
            <a:xfrm>
              <a:off x="2304" y="1968"/>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14345" name="AutoShape 6"/>
            <p:cNvSpPr>
              <a:spLocks noChangeArrowheads="1"/>
            </p:cNvSpPr>
            <p:nvPr/>
          </p:nvSpPr>
          <p:spPr bwMode="auto">
            <a:xfrm>
              <a:off x="2304" y="1632"/>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14346" name="AutoShape 7"/>
            <p:cNvSpPr>
              <a:spLocks noChangeArrowheads="1"/>
            </p:cNvSpPr>
            <p:nvPr/>
          </p:nvSpPr>
          <p:spPr bwMode="auto">
            <a:xfrm>
              <a:off x="2304" y="225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14347" name="AutoShape 8"/>
            <p:cNvSpPr>
              <a:spLocks noChangeArrowheads="1"/>
            </p:cNvSpPr>
            <p:nvPr/>
          </p:nvSpPr>
          <p:spPr bwMode="auto">
            <a:xfrm>
              <a:off x="2304" y="2544"/>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14348" name="AutoShape 9"/>
            <p:cNvSpPr>
              <a:spLocks noChangeArrowheads="1"/>
            </p:cNvSpPr>
            <p:nvPr/>
          </p:nvSpPr>
          <p:spPr bwMode="auto">
            <a:xfrm>
              <a:off x="2304" y="2880"/>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14349" name="AutoShape 10"/>
            <p:cNvSpPr>
              <a:spLocks noChangeArrowheads="1"/>
            </p:cNvSpPr>
            <p:nvPr/>
          </p:nvSpPr>
          <p:spPr bwMode="auto">
            <a:xfrm>
              <a:off x="2304" y="321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14350" name="AutoShape 11"/>
            <p:cNvSpPr>
              <a:spLocks noChangeArrowheads="1"/>
            </p:cNvSpPr>
            <p:nvPr/>
          </p:nvSpPr>
          <p:spPr bwMode="auto">
            <a:xfrm>
              <a:off x="2304" y="3552"/>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14351" name="Line 12"/>
            <p:cNvSpPr>
              <a:spLocks noChangeShapeType="1"/>
            </p:cNvSpPr>
            <p:nvPr/>
          </p:nvSpPr>
          <p:spPr bwMode="auto">
            <a:xfrm>
              <a:off x="2976" y="1200"/>
              <a:ext cx="0" cy="96"/>
            </a:xfrm>
            <a:prstGeom prst="line">
              <a:avLst/>
            </a:prstGeom>
            <a:grpFill/>
            <a:ln w="9525">
              <a:solidFill>
                <a:schemeClr val="tx1"/>
              </a:solidFill>
              <a:round/>
              <a:headEnd/>
              <a:tailEnd type="triangle" w="med" len="med"/>
            </a:ln>
            <a:extLst/>
          </p:spPr>
          <p:txBody>
            <a:bodyPr/>
            <a:lstStyle/>
            <a:p>
              <a:endParaRPr lang="en-IN"/>
            </a:p>
          </p:txBody>
        </p:sp>
        <p:sp>
          <p:nvSpPr>
            <p:cNvPr id="14352" name="Line 13"/>
            <p:cNvSpPr>
              <a:spLocks noChangeShapeType="1"/>
            </p:cNvSpPr>
            <p:nvPr/>
          </p:nvSpPr>
          <p:spPr bwMode="auto">
            <a:xfrm>
              <a:off x="2976" y="1488"/>
              <a:ext cx="0" cy="144"/>
            </a:xfrm>
            <a:prstGeom prst="line">
              <a:avLst/>
            </a:prstGeom>
            <a:grpFill/>
            <a:ln w="9525">
              <a:solidFill>
                <a:schemeClr val="tx1"/>
              </a:solidFill>
              <a:round/>
              <a:headEnd/>
              <a:tailEnd type="triangle" w="med" len="med"/>
            </a:ln>
            <a:extLst/>
          </p:spPr>
          <p:txBody>
            <a:bodyPr/>
            <a:lstStyle/>
            <a:p>
              <a:endParaRPr lang="en-IN"/>
            </a:p>
          </p:txBody>
        </p:sp>
        <p:sp>
          <p:nvSpPr>
            <p:cNvPr id="14353" name="Line 14"/>
            <p:cNvSpPr>
              <a:spLocks noChangeShapeType="1"/>
            </p:cNvSpPr>
            <p:nvPr/>
          </p:nvSpPr>
          <p:spPr bwMode="auto">
            <a:xfrm>
              <a:off x="2976" y="1824"/>
              <a:ext cx="0" cy="144"/>
            </a:xfrm>
            <a:prstGeom prst="line">
              <a:avLst/>
            </a:prstGeom>
            <a:grpFill/>
            <a:ln w="9525">
              <a:solidFill>
                <a:schemeClr val="tx1"/>
              </a:solidFill>
              <a:round/>
              <a:headEnd/>
              <a:tailEnd type="triangle" w="med" len="med"/>
            </a:ln>
            <a:extLst/>
          </p:spPr>
          <p:txBody>
            <a:bodyPr/>
            <a:lstStyle/>
            <a:p>
              <a:endParaRPr lang="en-IN"/>
            </a:p>
          </p:txBody>
        </p:sp>
        <p:sp>
          <p:nvSpPr>
            <p:cNvPr id="14354" name="Line 15"/>
            <p:cNvSpPr>
              <a:spLocks noChangeShapeType="1"/>
            </p:cNvSpPr>
            <p:nvPr/>
          </p:nvSpPr>
          <p:spPr bwMode="auto">
            <a:xfrm>
              <a:off x="2976" y="2160"/>
              <a:ext cx="0" cy="96"/>
            </a:xfrm>
            <a:prstGeom prst="line">
              <a:avLst/>
            </a:prstGeom>
            <a:grpFill/>
            <a:ln w="9525">
              <a:solidFill>
                <a:schemeClr val="tx1"/>
              </a:solidFill>
              <a:round/>
              <a:headEnd/>
              <a:tailEnd type="triangle" w="med" len="med"/>
            </a:ln>
            <a:extLst/>
          </p:spPr>
          <p:txBody>
            <a:bodyPr/>
            <a:lstStyle/>
            <a:p>
              <a:endParaRPr lang="en-IN"/>
            </a:p>
          </p:txBody>
        </p:sp>
        <p:sp>
          <p:nvSpPr>
            <p:cNvPr id="14355" name="Line 16"/>
            <p:cNvSpPr>
              <a:spLocks noChangeShapeType="1"/>
            </p:cNvSpPr>
            <p:nvPr/>
          </p:nvSpPr>
          <p:spPr bwMode="auto">
            <a:xfrm>
              <a:off x="2976" y="2448"/>
              <a:ext cx="0" cy="96"/>
            </a:xfrm>
            <a:prstGeom prst="line">
              <a:avLst/>
            </a:prstGeom>
            <a:grpFill/>
            <a:ln w="9525">
              <a:solidFill>
                <a:schemeClr val="tx1"/>
              </a:solidFill>
              <a:round/>
              <a:headEnd/>
              <a:tailEnd type="triangle" w="med" len="med"/>
            </a:ln>
            <a:extLst/>
          </p:spPr>
          <p:txBody>
            <a:bodyPr/>
            <a:lstStyle/>
            <a:p>
              <a:endParaRPr lang="en-IN"/>
            </a:p>
          </p:txBody>
        </p:sp>
        <p:sp>
          <p:nvSpPr>
            <p:cNvPr id="14356" name="Line 17"/>
            <p:cNvSpPr>
              <a:spLocks noChangeShapeType="1"/>
            </p:cNvSpPr>
            <p:nvPr/>
          </p:nvSpPr>
          <p:spPr bwMode="auto">
            <a:xfrm>
              <a:off x="2976" y="2736"/>
              <a:ext cx="0" cy="144"/>
            </a:xfrm>
            <a:prstGeom prst="line">
              <a:avLst/>
            </a:prstGeom>
            <a:grpFill/>
            <a:ln w="9525">
              <a:solidFill>
                <a:schemeClr val="tx1"/>
              </a:solidFill>
              <a:round/>
              <a:headEnd/>
              <a:tailEnd type="triangle" w="med" len="med"/>
            </a:ln>
            <a:extLst/>
          </p:spPr>
          <p:txBody>
            <a:bodyPr/>
            <a:lstStyle/>
            <a:p>
              <a:endParaRPr lang="en-IN"/>
            </a:p>
          </p:txBody>
        </p:sp>
        <p:sp>
          <p:nvSpPr>
            <p:cNvPr id="14357" name="Line 18"/>
            <p:cNvSpPr>
              <a:spLocks noChangeShapeType="1"/>
            </p:cNvSpPr>
            <p:nvPr/>
          </p:nvSpPr>
          <p:spPr bwMode="auto">
            <a:xfrm>
              <a:off x="2976" y="3072"/>
              <a:ext cx="0" cy="144"/>
            </a:xfrm>
            <a:prstGeom prst="line">
              <a:avLst/>
            </a:prstGeom>
            <a:grpFill/>
            <a:ln w="9525">
              <a:solidFill>
                <a:schemeClr val="tx1"/>
              </a:solidFill>
              <a:round/>
              <a:headEnd/>
              <a:tailEnd type="triangle" w="med" len="med"/>
            </a:ln>
            <a:extLst/>
          </p:spPr>
          <p:txBody>
            <a:bodyPr/>
            <a:lstStyle/>
            <a:p>
              <a:endParaRPr lang="en-IN"/>
            </a:p>
          </p:txBody>
        </p:sp>
        <p:sp>
          <p:nvSpPr>
            <p:cNvPr id="14358" name="Line 19"/>
            <p:cNvSpPr>
              <a:spLocks noChangeShapeType="1"/>
            </p:cNvSpPr>
            <p:nvPr/>
          </p:nvSpPr>
          <p:spPr bwMode="auto">
            <a:xfrm>
              <a:off x="2976" y="3408"/>
              <a:ext cx="0" cy="144"/>
            </a:xfrm>
            <a:prstGeom prst="line">
              <a:avLst/>
            </a:prstGeom>
            <a:grpFill/>
            <a:ln w="9525">
              <a:solidFill>
                <a:schemeClr val="tx1"/>
              </a:solidFill>
              <a:round/>
              <a:headEnd/>
              <a:tailEnd type="triangle" w="med" len="med"/>
            </a:ln>
            <a:extLst/>
          </p:spPr>
          <p:txBody>
            <a:bodyPr/>
            <a:lstStyle/>
            <a:p>
              <a:endParaRPr lang="en-IN"/>
            </a:p>
          </p:txBody>
        </p:sp>
        <p:sp>
          <p:nvSpPr>
            <p:cNvPr id="14359" name="Line 20"/>
            <p:cNvSpPr>
              <a:spLocks noChangeShapeType="1"/>
            </p:cNvSpPr>
            <p:nvPr/>
          </p:nvSpPr>
          <p:spPr bwMode="auto">
            <a:xfrm>
              <a:off x="3648" y="3648"/>
              <a:ext cx="288" cy="0"/>
            </a:xfrm>
            <a:prstGeom prst="line">
              <a:avLst/>
            </a:prstGeom>
            <a:grpFill/>
            <a:ln w="9525">
              <a:solidFill>
                <a:schemeClr val="tx1"/>
              </a:solidFill>
              <a:round/>
              <a:headEnd/>
              <a:tailEnd/>
            </a:ln>
            <a:extLst/>
          </p:spPr>
          <p:txBody>
            <a:bodyPr/>
            <a:lstStyle/>
            <a:p>
              <a:endParaRPr lang="en-IN"/>
            </a:p>
          </p:txBody>
        </p:sp>
        <p:sp>
          <p:nvSpPr>
            <p:cNvPr id="14360" name="Line 21"/>
            <p:cNvSpPr>
              <a:spLocks noChangeShapeType="1"/>
            </p:cNvSpPr>
            <p:nvPr/>
          </p:nvSpPr>
          <p:spPr bwMode="auto">
            <a:xfrm flipV="1">
              <a:off x="3936" y="2064"/>
              <a:ext cx="0" cy="1584"/>
            </a:xfrm>
            <a:prstGeom prst="line">
              <a:avLst/>
            </a:prstGeom>
            <a:grpFill/>
            <a:ln w="9525">
              <a:solidFill>
                <a:schemeClr val="tx1"/>
              </a:solidFill>
              <a:round/>
              <a:headEnd/>
              <a:tailEnd/>
            </a:ln>
            <a:extLst/>
          </p:spPr>
          <p:txBody>
            <a:bodyPr/>
            <a:lstStyle/>
            <a:p>
              <a:endParaRPr lang="en-IN"/>
            </a:p>
          </p:txBody>
        </p:sp>
        <p:sp>
          <p:nvSpPr>
            <p:cNvPr id="14361" name="Line 22"/>
            <p:cNvSpPr>
              <a:spLocks noChangeShapeType="1"/>
            </p:cNvSpPr>
            <p:nvPr/>
          </p:nvSpPr>
          <p:spPr bwMode="auto">
            <a:xfrm flipH="1">
              <a:off x="3648" y="2064"/>
              <a:ext cx="288" cy="0"/>
            </a:xfrm>
            <a:prstGeom prst="line">
              <a:avLst/>
            </a:prstGeom>
            <a:grpFill/>
            <a:ln w="9525">
              <a:solidFill>
                <a:schemeClr val="tx1"/>
              </a:solidFill>
              <a:round/>
              <a:headEnd/>
              <a:tailEnd type="triangle" w="med" len="med"/>
            </a:ln>
            <a:extLst/>
          </p:spPr>
          <p:txBody>
            <a:bodyPr/>
            <a:lstStyle/>
            <a:p>
              <a:endParaRPr lang="en-IN"/>
            </a:p>
          </p:txBody>
        </p:sp>
        <p:sp>
          <p:nvSpPr>
            <p:cNvPr id="14362" name="Line 23"/>
            <p:cNvSpPr>
              <a:spLocks noChangeShapeType="1"/>
            </p:cNvSpPr>
            <p:nvPr/>
          </p:nvSpPr>
          <p:spPr bwMode="auto">
            <a:xfrm>
              <a:off x="3648" y="2352"/>
              <a:ext cx="480" cy="0"/>
            </a:xfrm>
            <a:prstGeom prst="line">
              <a:avLst/>
            </a:prstGeom>
            <a:grpFill/>
            <a:ln w="9525">
              <a:solidFill>
                <a:schemeClr val="tx1"/>
              </a:solidFill>
              <a:round/>
              <a:headEnd/>
              <a:tailEnd/>
            </a:ln>
            <a:extLst/>
          </p:spPr>
          <p:txBody>
            <a:bodyPr/>
            <a:lstStyle/>
            <a:p>
              <a:endParaRPr lang="en-IN"/>
            </a:p>
          </p:txBody>
        </p:sp>
        <p:sp>
          <p:nvSpPr>
            <p:cNvPr id="14363" name="Line 24"/>
            <p:cNvSpPr>
              <a:spLocks noChangeShapeType="1"/>
            </p:cNvSpPr>
            <p:nvPr/>
          </p:nvSpPr>
          <p:spPr bwMode="auto">
            <a:xfrm flipV="1">
              <a:off x="4128" y="1728"/>
              <a:ext cx="0" cy="624"/>
            </a:xfrm>
            <a:prstGeom prst="line">
              <a:avLst/>
            </a:prstGeom>
            <a:grpFill/>
            <a:ln w="9525">
              <a:solidFill>
                <a:schemeClr val="tx1"/>
              </a:solidFill>
              <a:round/>
              <a:headEnd/>
              <a:tailEnd/>
            </a:ln>
            <a:extLst/>
          </p:spPr>
          <p:txBody>
            <a:bodyPr/>
            <a:lstStyle/>
            <a:p>
              <a:endParaRPr lang="en-IN"/>
            </a:p>
          </p:txBody>
        </p:sp>
        <p:sp>
          <p:nvSpPr>
            <p:cNvPr id="14364" name="Line 25"/>
            <p:cNvSpPr>
              <a:spLocks noChangeShapeType="1"/>
            </p:cNvSpPr>
            <p:nvPr/>
          </p:nvSpPr>
          <p:spPr bwMode="auto">
            <a:xfrm flipH="1">
              <a:off x="3648" y="1728"/>
              <a:ext cx="480" cy="0"/>
            </a:xfrm>
            <a:prstGeom prst="line">
              <a:avLst/>
            </a:prstGeom>
            <a:grpFill/>
            <a:ln w="9525">
              <a:solidFill>
                <a:schemeClr val="tx1"/>
              </a:solidFill>
              <a:round/>
              <a:headEnd/>
              <a:tailEnd type="triangle" w="med" len="med"/>
            </a:ln>
            <a:extLst/>
          </p:spPr>
          <p:txBody>
            <a:bodyPr/>
            <a:lstStyle/>
            <a:p>
              <a:endParaRPr lang="en-IN"/>
            </a:p>
          </p:txBody>
        </p:sp>
      </p:grpSp>
      <p:sp>
        <p:nvSpPr>
          <p:cNvPr id="14339" name="Text Box 26"/>
          <p:cNvSpPr txBox="1">
            <a:spLocks noChangeArrowheads="1"/>
          </p:cNvSpPr>
          <p:nvPr/>
        </p:nvSpPr>
        <p:spPr bwMode="auto">
          <a:xfrm>
            <a:off x="2971800" y="384175"/>
            <a:ext cx="3879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Synthesis ( Contd.)</a:t>
            </a:r>
          </a:p>
        </p:txBody>
      </p:sp>
      <p:sp>
        <p:nvSpPr>
          <p:cNvPr id="14340" name="Text Box 28"/>
          <p:cNvSpPr txBox="1">
            <a:spLocks noChangeArrowheads="1"/>
          </p:cNvSpPr>
          <p:nvPr/>
        </p:nvSpPr>
        <p:spPr bwMode="auto">
          <a:xfrm>
            <a:off x="3641725" y="156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341" name="Text Box 29"/>
          <p:cNvSpPr txBox="1">
            <a:spLocks noChangeArrowheads="1"/>
          </p:cNvSpPr>
          <p:nvPr/>
        </p:nvSpPr>
        <p:spPr bwMode="auto">
          <a:xfrm>
            <a:off x="3794125" y="1565275"/>
            <a:ext cx="420018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dirty="0"/>
              <a:t>What synthesis does is , when it </a:t>
            </a:r>
          </a:p>
          <a:p>
            <a:pPr eaLnBrk="1" hangingPunct="1"/>
            <a:r>
              <a:rPr lang="en-US" altLang="en-US" dirty="0"/>
              <a:t>encounters a specific construct</a:t>
            </a:r>
          </a:p>
          <a:p>
            <a:pPr eaLnBrk="1" hangingPunct="1"/>
            <a:r>
              <a:rPr lang="en-US" altLang="en-US" dirty="0"/>
              <a:t>in HDL it replaces it with the </a:t>
            </a:r>
          </a:p>
          <a:p>
            <a:pPr eaLnBrk="1" hangingPunct="1"/>
            <a:r>
              <a:rPr lang="en-US" altLang="en-US" dirty="0"/>
              <a:t>corresponding Standard Cell </a:t>
            </a:r>
          </a:p>
          <a:p>
            <a:pPr eaLnBrk="1" hangingPunct="1"/>
            <a:r>
              <a:rPr lang="en-US" altLang="en-US" dirty="0"/>
              <a:t>Component from the library to</a:t>
            </a:r>
          </a:p>
          <a:p>
            <a:pPr eaLnBrk="1" hangingPunct="1"/>
            <a:r>
              <a:rPr lang="en-US" altLang="en-US" dirty="0"/>
              <a:t>build the entire design.</a:t>
            </a:r>
          </a:p>
          <a:p>
            <a:pPr eaLnBrk="1" hangingPunct="1"/>
            <a:endParaRPr lang="en-US" altLang="en-US" dirty="0"/>
          </a:p>
          <a:p>
            <a:pPr eaLnBrk="1" hangingPunct="1"/>
            <a:r>
              <a:rPr lang="en-US" altLang="en-US" dirty="0"/>
              <a:t>Like if we use a </a:t>
            </a:r>
            <a:r>
              <a:rPr lang="en-US" altLang="en-US" i="1" dirty="0"/>
              <a:t>for loop </a:t>
            </a:r>
            <a:r>
              <a:rPr lang="en-US" altLang="en-US" dirty="0"/>
              <a:t>, it gets</a:t>
            </a:r>
          </a:p>
          <a:p>
            <a:pPr eaLnBrk="1" hangingPunct="1"/>
            <a:r>
              <a:rPr lang="en-US" altLang="en-US" dirty="0"/>
              <a:t>converted to counter and a </a:t>
            </a:r>
          </a:p>
          <a:p>
            <a:pPr eaLnBrk="1" hangingPunct="1"/>
            <a:r>
              <a:rPr lang="en-US" altLang="en-US" dirty="0"/>
              <a:t>combinational circuit.</a:t>
            </a:r>
          </a:p>
        </p:txBody>
      </p:sp>
    </p:spTree>
    <p:extLst>
      <p:ext uri="{BB962C8B-B14F-4D97-AF65-F5344CB8AC3E}">
        <p14:creationId xmlns:p14="http://schemas.microsoft.com/office/powerpoint/2010/main" val="282085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381000" y="1447800"/>
            <a:ext cx="2895600" cy="4343400"/>
            <a:chOff x="2304" y="1008"/>
            <a:chExt cx="1824" cy="2736"/>
          </a:xfrm>
          <a:solidFill>
            <a:schemeClr val="bg1"/>
          </a:solidFill>
        </p:grpSpPr>
        <p:sp>
          <p:nvSpPr>
            <p:cNvPr id="15366" name="AutoShape 3"/>
            <p:cNvSpPr>
              <a:spLocks noChangeArrowheads="1"/>
            </p:cNvSpPr>
            <p:nvPr/>
          </p:nvSpPr>
          <p:spPr bwMode="auto">
            <a:xfrm>
              <a:off x="2304" y="1008"/>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15367" name="AutoShape 4"/>
            <p:cNvSpPr>
              <a:spLocks noChangeArrowheads="1"/>
            </p:cNvSpPr>
            <p:nvPr/>
          </p:nvSpPr>
          <p:spPr bwMode="auto">
            <a:xfrm>
              <a:off x="2304" y="129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15368" name="AutoShape 5"/>
            <p:cNvSpPr>
              <a:spLocks noChangeArrowheads="1"/>
            </p:cNvSpPr>
            <p:nvPr/>
          </p:nvSpPr>
          <p:spPr bwMode="auto">
            <a:xfrm>
              <a:off x="2304" y="1968"/>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15369" name="AutoShape 6"/>
            <p:cNvSpPr>
              <a:spLocks noChangeArrowheads="1"/>
            </p:cNvSpPr>
            <p:nvPr/>
          </p:nvSpPr>
          <p:spPr bwMode="auto">
            <a:xfrm>
              <a:off x="2304" y="1632"/>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15370" name="AutoShape 7"/>
            <p:cNvSpPr>
              <a:spLocks noChangeArrowheads="1"/>
            </p:cNvSpPr>
            <p:nvPr/>
          </p:nvSpPr>
          <p:spPr bwMode="auto">
            <a:xfrm>
              <a:off x="2304" y="225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15371" name="AutoShape 8"/>
            <p:cNvSpPr>
              <a:spLocks noChangeArrowheads="1"/>
            </p:cNvSpPr>
            <p:nvPr/>
          </p:nvSpPr>
          <p:spPr bwMode="auto">
            <a:xfrm>
              <a:off x="2304" y="2544"/>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15372" name="AutoShape 9"/>
            <p:cNvSpPr>
              <a:spLocks noChangeArrowheads="1"/>
            </p:cNvSpPr>
            <p:nvPr/>
          </p:nvSpPr>
          <p:spPr bwMode="auto">
            <a:xfrm>
              <a:off x="2304" y="2880"/>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15373" name="AutoShape 10"/>
            <p:cNvSpPr>
              <a:spLocks noChangeArrowheads="1"/>
            </p:cNvSpPr>
            <p:nvPr/>
          </p:nvSpPr>
          <p:spPr bwMode="auto">
            <a:xfrm>
              <a:off x="2304" y="321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15374" name="AutoShape 11"/>
            <p:cNvSpPr>
              <a:spLocks noChangeArrowheads="1"/>
            </p:cNvSpPr>
            <p:nvPr/>
          </p:nvSpPr>
          <p:spPr bwMode="auto">
            <a:xfrm>
              <a:off x="2304" y="3552"/>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15375" name="Line 12"/>
            <p:cNvSpPr>
              <a:spLocks noChangeShapeType="1"/>
            </p:cNvSpPr>
            <p:nvPr/>
          </p:nvSpPr>
          <p:spPr bwMode="auto">
            <a:xfrm>
              <a:off x="2976" y="1200"/>
              <a:ext cx="0" cy="96"/>
            </a:xfrm>
            <a:prstGeom prst="line">
              <a:avLst/>
            </a:prstGeom>
            <a:grpFill/>
            <a:ln w="9525">
              <a:solidFill>
                <a:schemeClr val="tx1"/>
              </a:solidFill>
              <a:round/>
              <a:headEnd/>
              <a:tailEnd type="triangle" w="med" len="med"/>
            </a:ln>
            <a:extLst/>
          </p:spPr>
          <p:txBody>
            <a:bodyPr/>
            <a:lstStyle/>
            <a:p>
              <a:endParaRPr lang="en-IN"/>
            </a:p>
          </p:txBody>
        </p:sp>
        <p:sp>
          <p:nvSpPr>
            <p:cNvPr id="15376" name="Line 13"/>
            <p:cNvSpPr>
              <a:spLocks noChangeShapeType="1"/>
            </p:cNvSpPr>
            <p:nvPr/>
          </p:nvSpPr>
          <p:spPr bwMode="auto">
            <a:xfrm>
              <a:off x="2976" y="1488"/>
              <a:ext cx="0" cy="144"/>
            </a:xfrm>
            <a:prstGeom prst="line">
              <a:avLst/>
            </a:prstGeom>
            <a:grpFill/>
            <a:ln w="9525">
              <a:solidFill>
                <a:schemeClr val="tx1"/>
              </a:solidFill>
              <a:round/>
              <a:headEnd/>
              <a:tailEnd type="triangle" w="med" len="med"/>
            </a:ln>
            <a:extLst/>
          </p:spPr>
          <p:txBody>
            <a:bodyPr/>
            <a:lstStyle/>
            <a:p>
              <a:endParaRPr lang="en-IN"/>
            </a:p>
          </p:txBody>
        </p:sp>
        <p:sp>
          <p:nvSpPr>
            <p:cNvPr id="15377" name="Line 14"/>
            <p:cNvSpPr>
              <a:spLocks noChangeShapeType="1"/>
            </p:cNvSpPr>
            <p:nvPr/>
          </p:nvSpPr>
          <p:spPr bwMode="auto">
            <a:xfrm>
              <a:off x="2976" y="1824"/>
              <a:ext cx="0" cy="144"/>
            </a:xfrm>
            <a:prstGeom prst="line">
              <a:avLst/>
            </a:prstGeom>
            <a:grpFill/>
            <a:ln w="9525">
              <a:solidFill>
                <a:schemeClr val="tx1"/>
              </a:solidFill>
              <a:round/>
              <a:headEnd/>
              <a:tailEnd type="triangle" w="med" len="med"/>
            </a:ln>
            <a:extLst/>
          </p:spPr>
          <p:txBody>
            <a:bodyPr/>
            <a:lstStyle/>
            <a:p>
              <a:endParaRPr lang="en-IN"/>
            </a:p>
          </p:txBody>
        </p:sp>
        <p:sp>
          <p:nvSpPr>
            <p:cNvPr id="15378" name="Line 15"/>
            <p:cNvSpPr>
              <a:spLocks noChangeShapeType="1"/>
            </p:cNvSpPr>
            <p:nvPr/>
          </p:nvSpPr>
          <p:spPr bwMode="auto">
            <a:xfrm>
              <a:off x="2976" y="2160"/>
              <a:ext cx="0" cy="96"/>
            </a:xfrm>
            <a:prstGeom prst="line">
              <a:avLst/>
            </a:prstGeom>
            <a:grpFill/>
            <a:ln w="9525">
              <a:solidFill>
                <a:schemeClr val="tx1"/>
              </a:solidFill>
              <a:round/>
              <a:headEnd/>
              <a:tailEnd type="triangle" w="med" len="med"/>
            </a:ln>
            <a:extLst/>
          </p:spPr>
          <p:txBody>
            <a:bodyPr/>
            <a:lstStyle/>
            <a:p>
              <a:endParaRPr lang="en-IN"/>
            </a:p>
          </p:txBody>
        </p:sp>
        <p:sp>
          <p:nvSpPr>
            <p:cNvPr id="15379" name="Line 16"/>
            <p:cNvSpPr>
              <a:spLocks noChangeShapeType="1"/>
            </p:cNvSpPr>
            <p:nvPr/>
          </p:nvSpPr>
          <p:spPr bwMode="auto">
            <a:xfrm>
              <a:off x="2976" y="2448"/>
              <a:ext cx="0" cy="96"/>
            </a:xfrm>
            <a:prstGeom prst="line">
              <a:avLst/>
            </a:prstGeom>
            <a:grpFill/>
            <a:ln w="9525">
              <a:solidFill>
                <a:schemeClr val="tx1"/>
              </a:solidFill>
              <a:round/>
              <a:headEnd/>
              <a:tailEnd type="triangle" w="med" len="med"/>
            </a:ln>
            <a:extLst/>
          </p:spPr>
          <p:txBody>
            <a:bodyPr/>
            <a:lstStyle/>
            <a:p>
              <a:endParaRPr lang="en-IN"/>
            </a:p>
          </p:txBody>
        </p:sp>
        <p:sp>
          <p:nvSpPr>
            <p:cNvPr id="15380" name="Line 17"/>
            <p:cNvSpPr>
              <a:spLocks noChangeShapeType="1"/>
            </p:cNvSpPr>
            <p:nvPr/>
          </p:nvSpPr>
          <p:spPr bwMode="auto">
            <a:xfrm>
              <a:off x="2976" y="2736"/>
              <a:ext cx="0" cy="144"/>
            </a:xfrm>
            <a:prstGeom prst="line">
              <a:avLst/>
            </a:prstGeom>
            <a:grpFill/>
            <a:ln w="9525">
              <a:solidFill>
                <a:schemeClr val="tx1"/>
              </a:solidFill>
              <a:round/>
              <a:headEnd/>
              <a:tailEnd type="triangle" w="med" len="med"/>
            </a:ln>
            <a:extLst/>
          </p:spPr>
          <p:txBody>
            <a:bodyPr/>
            <a:lstStyle/>
            <a:p>
              <a:endParaRPr lang="en-IN"/>
            </a:p>
          </p:txBody>
        </p:sp>
        <p:sp>
          <p:nvSpPr>
            <p:cNvPr id="15381" name="Line 18"/>
            <p:cNvSpPr>
              <a:spLocks noChangeShapeType="1"/>
            </p:cNvSpPr>
            <p:nvPr/>
          </p:nvSpPr>
          <p:spPr bwMode="auto">
            <a:xfrm>
              <a:off x="2976" y="3072"/>
              <a:ext cx="0" cy="144"/>
            </a:xfrm>
            <a:prstGeom prst="line">
              <a:avLst/>
            </a:prstGeom>
            <a:grpFill/>
            <a:ln w="9525">
              <a:solidFill>
                <a:schemeClr val="tx1"/>
              </a:solidFill>
              <a:round/>
              <a:headEnd/>
              <a:tailEnd type="triangle" w="med" len="med"/>
            </a:ln>
            <a:extLst/>
          </p:spPr>
          <p:txBody>
            <a:bodyPr/>
            <a:lstStyle/>
            <a:p>
              <a:endParaRPr lang="en-IN"/>
            </a:p>
          </p:txBody>
        </p:sp>
        <p:sp>
          <p:nvSpPr>
            <p:cNvPr id="15382" name="Line 19"/>
            <p:cNvSpPr>
              <a:spLocks noChangeShapeType="1"/>
            </p:cNvSpPr>
            <p:nvPr/>
          </p:nvSpPr>
          <p:spPr bwMode="auto">
            <a:xfrm>
              <a:off x="2976" y="3408"/>
              <a:ext cx="0" cy="144"/>
            </a:xfrm>
            <a:prstGeom prst="line">
              <a:avLst/>
            </a:prstGeom>
            <a:grpFill/>
            <a:ln w="9525">
              <a:solidFill>
                <a:schemeClr val="tx1"/>
              </a:solidFill>
              <a:round/>
              <a:headEnd/>
              <a:tailEnd type="triangle" w="med" len="med"/>
            </a:ln>
            <a:extLst/>
          </p:spPr>
          <p:txBody>
            <a:bodyPr/>
            <a:lstStyle/>
            <a:p>
              <a:endParaRPr lang="en-IN"/>
            </a:p>
          </p:txBody>
        </p:sp>
        <p:sp>
          <p:nvSpPr>
            <p:cNvPr id="15383" name="Line 20"/>
            <p:cNvSpPr>
              <a:spLocks noChangeShapeType="1"/>
            </p:cNvSpPr>
            <p:nvPr/>
          </p:nvSpPr>
          <p:spPr bwMode="auto">
            <a:xfrm>
              <a:off x="3648" y="3648"/>
              <a:ext cx="288" cy="0"/>
            </a:xfrm>
            <a:prstGeom prst="line">
              <a:avLst/>
            </a:prstGeom>
            <a:grpFill/>
            <a:ln w="9525">
              <a:solidFill>
                <a:schemeClr val="tx1"/>
              </a:solidFill>
              <a:round/>
              <a:headEnd/>
              <a:tailEnd/>
            </a:ln>
            <a:extLst/>
          </p:spPr>
          <p:txBody>
            <a:bodyPr/>
            <a:lstStyle/>
            <a:p>
              <a:endParaRPr lang="en-IN"/>
            </a:p>
          </p:txBody>
        </p:sp>
        <p:sp>
          <p:nvSpPr>
            <p:cNvPr id="15384" name="Line 21"/>
            <p:cNvSpPr>
              <a:spLocks noChangeShapeType="1"/>
            </p:cNvSpPr>
            <p:nvPr/>
          </p:nvSpPr>
          <p:spPr bwMode="auto">
            <a:xfrm flipV="1">
              <a:off x="3936" y="2064"/>
              <a:ext cx="0" cy="1584"/>
            </a:xfrm>
            <a:prstGeom prst="line">
              <a:avLst/>
            </a:prstGeom>
            <a:grpFill/>
            <a:ln w="9525">
              <a:solidFill>
                <a:schemeClr val="tx1"/>
              </a:solidFill>
              <a:round/>
              <a:headEnd/>
              <a:tailEnd/>
            </a:ln>
            <a:extLst/>
          </p:spPr>
          <p:txBody>
            <a:bodyPr/>
            <a:lstStyle/>
            <a:p>
              <a:endParaRPr lang="en-IN"/>
            </a:p>
          </p:txBody>
        </p:sp>
        <p:sp>
          <p:nvSpPr>
            <p:cNvPr id="15385" name="Line 22"/>
            <p:cNvSpPr>
              <a:spLocks noChangeShapeType="1"/>
            </p:cNvSpPr>
            <p:nvPr/>
          </p:nvSpPr>
          <p:spPr bwMode="auto">
            <a:xfrm flipH="1">
              <a:off x="3648" y="2064"/>
              <a:ext cx="288" cy="0"/>
            </a:xfrm>
            <a:prstGeom prst="line">
              <a:avLst/>
            </a:prstGeom>
            <a:grpFill/>
            <a:ln w="9525">
              <a:solidFill>
                <a:schemeClr val="tx1"/>
              </a:solidFill>
              <a:round/>
              <a:headEnd/>
              <a:tailEnd type="triangle" w="med" len="med"/>
            </a:ln>
            <a:extLst/>
          </p:spPr>
          <p:txBody>
            <a:bodyPr/>
            <a:lstStyle/>
            <a:p>
              <a:endParaRPr lang="en-IN"/>
            </a:p>
          </p:txBody>
        </p:sp>
        <p:sp>
          <p:nvSpPr>
            <p:cNvPr id="15386" name="Line 23"/>
            <p:cNvSpPr>
              <a:spLocks noChangeShapeType="1"/>
            </p:cNvSpPr>
            <p:nvPr/>
          </p:nvSpPr>
          <p:spPr bwMode="auto">
            <a:xfrm>
              <a:off x="3648" y="2352"/>
              <a:ext cx="480" cy="0"/>
            </a:xfrm>
            <a:prstGeom prst="line">
              <a:avLst/>
            </a:prstGeom>
            <a:grpFill/>
            <a:ln w="9525">
              <a:solidFill>
                <a:schemeClr val="tx1"/>
              </a:solidFill>
              <a:round/>
              <a:headEnd/>
              <a:tailEnd/>
            </a:ln>
            <a:extLst/>
          </p:spPr>
          <p:txBody>
            <a:bodyPr/>
            <a:lstStyle/>
            <a:p>
              <a:endParaRPr lang="en-IN"/>
            </a:p>
          </p:txBody>
        </p:sp>
        <p:sp>
          <p:nvSpPr>
            <p:cNvPr id="15387" name="Line 24"/>
            <p:cNvSpPr>
              <a:spLocks noChangeShapeType="1"/>
            </p:cNvSpPr>
            <p:nvPr/>
          </p:nvSpPr>
          <p:spPr bwMode="auto">
            <a:xfrm flipV="1">
              <a:off x="4128" y="1728"/>
              <a:ext cx="0" cy="624"/>
            </a:xfrm>
            <a:prstGeom prst="line">
              <a:avLst/>
            </a:prstGeom>
            <a:grpFill/>
            <a:ln w="9525">
              <a:solidFill>
                <a:schemeClr val="tx1"/>
              </a:solidFill>
              <a:round/>
              <a:headEnd/>
              <a:tailEnd/>
            </a:ln>
            <a:extLst/>
          </p:spPr>
          <p:txBody>
            <a:bodyPr/>
            <a:lstStyle/>
            <a:p>
              <a:endParaRPr lang="en-IN"/>
            </a:p>
          </p:txBody>
        </p:sp>
        <p:sp>
          <p:nvSpPr>
            <p:cNvPr id="15388" name="Line 25"/>
            <p:cNvSpPr>
              <a:spLocks noChangeShapeType="1"/>
            </p:cNvSpPr>
            <p:nvPr/>
          </p:nvSpPr>
          <p:spPr bwMode="auto">
            <a:xfrm flipH="1">
              <a:off x="3648" y="1728"/>
              <a:ext cx="480" cy="0"/>
            </a:xfrm>
            <a:prstGeom prst="line">
              <a:avLst/>
            </a:prstGeom>
            <a:grpFill/>
            <a:ln w="9525">
              <a:solidFill>
                <a:schemeClr val="tx1"/>
              </a:solidFill>
              <a:round/>
              <a:headEnd/>
              <a:tailEnd type="triangle" w="med" len="med"/>
            </a:ln>
            <a:extLst/>
          </p:spPr>
          <p:txBody>
            <a:bodyPr/>
            <a:lstStyle/>
            <a:p>
              <a:endParaRPr lang="en-IN"/>
            </a:p>
          </p:txBody>
        </p:sp>
      </p:grpSp>
      <p:sp>
        <p:nvSpPr>
          <p:cNvPr id="15363" name="Text Box 26"/>
          <p:cNvSpPr txBox="1">
            <a:spLocks noChangeArrowheads="1"/>
          </p:cNvSpPr>
          <p:nvPr/>
        </p:nvSpPr>
        <p:spPr bwMode="auto">
          <a:xfrm>
            <a:off x="2971800" y="384175"/>
            <a:ext cx="3879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Synthesis ( Contd.)</a:t>
            </a:r>
          </a:p>
        </p:txBody>
      </p:sp>
      <p:sp>
        <p:nvSpPr>
          <p:cNvPr id="15364" name="Text Box 27"/>
          <p:cNvSpPr txBox="1">
            <a:spLocks noChangeArrowheads="1"/>
          </p:cNvSpPr>
          <p:nvPr/>
        </p:nvSpPr>
        <p:spPr bwMode="auto">
          <a:xfrm>
            <a:off x="3641725" y="156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365" name="Text Box 28"/>
          <p:cNvSpPr txBox="1">
            <a:spLocks noChangeArrowheads="1"/>
          </p:cNvSpPr>
          <p:nvPr/>
        </p:nvSpPr>
        <p:spPr bwMode="auto">
          <a:xfrm>
            <a:off x="3794125" y="1565275"/>
            <a:ext cx="42497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The output of synthesis is a gate</a:t>
            </a:r>
          </a:p>
          <a:p>
            <a:pPr eaLnBrk="1" hangingPunct="1"/>
            <a:r>
              <a:rPr lang="en-US" altLang="en-US"/>
              <a:t>level netlist. </a:t>
            </a:r>
          </a:p>
          <a:p>
            <a:pPr eaLnBrk="1" hangingPunct="1"/>
            <a:endParaRPr lang="en-US" altLang="en-US"/>
          </a:p>
          <a:p>
            <a:pPr eaLnBrk="1" hangingPunct="1"/>
            <a:r>
              <a:rPr lang="en-US" altLang="en-US"/>
              <a:t>Netlist is an ASCII file which</a:t>
            </a:r>
          </a:p>
          <a:p>
            <a:pPr eaLnBrk="1" hangingPunct="1"/>
            <a:r>
              <a:rPr lang="en-US" altLang="en-US"/>
              <a:t>enlists and indicates the devices</a:t>
            </a:r>
          </a:p>
          <a:p>
            <a:pPr eaLnBrk="1" hangingPunct="1"/>
            <a:r>
              <a:rPr lang="en-US" altLang="en-US"/>
              <a:t>and the interconnections between</a:t>
            </a:r>
          </a:p>
          <a:p>
            <a:pPr eaLnBrk="1" hangingPunct="1"/>
            <a:r>
              <a:rPr lang="en-US" altLang="en-US"/>
              <a:t>them.</a:t>
            </a:r>
          </a:p>
          <a:p>
            <a:pPr eaLnBrk="1" hangingPunct="1"/>
            <a:endParaRPr lang="en-US" altLang="en-US"/>
          </a:p>
        </p:txBody>
      </p:sp>
    </p:spTree>
    <p:extLst>
      <p:ext uri="{BB962C8B-B14F-4D97-AF65-F5344CB8AC3E}">
        <p14:creationId xmlns:p14="http://schemas.microsoft.com/office/powerpoint/2010/main" val="22962578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381000" y="1447800"/>
            <a:ext cx="2895600" cy="4343400"/>
            <a:chOff x="2304" y="1008"/>
            <a:chExt cx="1824" cy="2736"/>
          </a:xfrm>
          <a:solidFill>
            <a:schemeClr val="bg1"/>
          </a:solidFill>
        </p:grpSpPr>
        <p:sp>
          <p:nvSpPr>
            <p:cNvPr id="16390" name="AutoShape 3"/>
            <p:cNvSpPr>
              <a:spLocks noChangeArrowheads="1"/>
            </p:cNvSpPr>
            <p:nvPr/>
          </p:nvSpPr>
          <p:spPr bwMode="auto">
            <a:xfrm>
              <a:off x="2304" y="1008"/>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16391" name="AutoShape 4"/>
            <p:cNvSpPr>
              <a:spLocks noChangeArrowheads="1"/>
            </p:cNvSpPr>
            <p:nvPr/>
          </p:nvSpPr>
          <p:spPr bwMode="auto">
            <a:xfrm>
              <a:off x="2304" y="129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16392" name="AutoShape 5"/>
            <p:cNvSpPr>
              <a:spLocks noChangeArrowheads="1"/>
            </p:cNvSpPr>
            <p:nvPr/>
          </p:nvSpPr>
          <p:spPr bwMode="auto">
            <a:xfrm>
              <a:off x="2304" y="1968"/>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16393" name="AutoShape 6"/>
            <p:cNvSpPr>
              <a:spLocks noChangeArrowheads="1"/>
            </p:cNvSpPr>
            <p:nvPr/>
          </p:nvSpPr>
          <p:spPr bwMode="auto">
            <a:xfrm>
              <a:off x="2304" y="1632"/>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16394" name="AutoShape 7"/>
            <p:cNvSpPr>
              <a:spLocks noChangeArrowheads="1"/>
            </p:cNvSpPr>
            <p:nvPr/>
          </p:nvSpPr>
          <p:spPr bwMode="auto">
            <a:xfrm>
              <a:off x="2304" y="225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16395" name="AutoShape 8"/>
            <p:cNvSpPr>
              <a:spLocks noChangeArrowheads="1"/>
            </p:cNvSpPr>
            <p:nvPr/>
          </p:nvSpPr>
          <p:spPr bwMode="auto">
            <a:xfrm>
              <a:off x="2304" y="2544"/>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16396" name="AutoShape 9"/>
            <p:cNvSpPr>
              <a:spLocks noChangeArrowheads="1"/>
            </p:cNvSpPr>
            <p:nvPr/>
          </p:nvSpPr>
          <p:spPr bwMode="auto">
            <a:xfrm>
              <a:off x="2304" y="2880"/>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16397" name="AutoShape 10"/>
            <p:cNvSpPr>
              <a:spLocks noChangeArrowheads="1"/>
            </p:cNvSpPr>
            <p:nvPr/>
          </p:nvSpPr>
          <p:spPr bwMode="auto">
            <a:xfrm>
              <a:off x="2304" y="321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16398" name="AutoShape 11"/>
            <p:cNvSpPr>
              <a:spLocks noChangeArrowheads="1"/>
            </p:cNvSpPr>
            <p:nvPr/>
          </p:nvSpPr>
          <p:spPr bwMode="auto">
            <a:xfrm>
              <a:off x="2304" y="3552"/>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16399" name="Line 12"/>
            <p:cNvSpPr>
              <a:spLocks noChangeShapeType="1"/>
            </p:cNvSpPr>
            <p:nvPr/>
          </p:nvSpPr>
          <p:spPr bwMode="auto">
            <a:xfrm>
              <a:off x="2976" y="1200"/>
              <a:ext cx="0" cy="96"/>
            </a:xfrm>
            <a:prstGeom prst="line">
              <a:avLst/>
            </a:prstGeom>
            <a:grpFill/>
            <a:ln w="9525">
              <a:solidFill>
                <a:schemeClr val="tx1"/>
              </a:solidFill>
              <a:round/>
              <a:headEnd/>
              <a:tailEnd type="triangle" w="med" len="med"/>
            </a:ln>
            <a:extLst/>
          </p:spPr>
          <p:txBody>
            <a:bodyPr/>
            <a:lstStyle/>
            <a:p>
              <a:endParaRPr lang="en-IN"/>
            </a:p>
          </p:txBody>
        </p:sp>
        <p:sp>
          <p:nvSpPr>
            <p:cNvPr id="16400" name="Line 13"/>
            <p:cNvSpPr>
              <a:spLocks noChangeShapeType="1"/>
            </p:cNvSpPr>
            <p:nvPr/>
          </p:nvSpPr>
          <p:spPr bwMode="auto">
            <a:xfrm>
              <a:off x="2976" y="1488"/>
              <a:ext cx="0" cy="144"/>
            </a:xfrm>
            <a:prstGeom prst="line">
              <a:avLst/>
            </a:prstGeom>
            <a:grpFill/>
            <a:ln w="9525">
              <a:solidFill>
                <a:schemeClr val="tx1"/>
              </a:solidFill>
              <a:round/>
              <a:headEnd/>
              <a:tailEnd type="triangle" w="med" len="med"/>
            </a:ln>
            <a:extLst/>
          </p:spPr>
          <p:txBody>
            <a:bodyPr/>
            <a:lstStyle/>
            <a:p>
              <a:endParaRPr lang="en-IN"/>
            </a:p>
          </p:txBody>
        </p:sp>
        <p:sp>
          <p:nvSpPr>
            <p:cNvPr id="16401" name="Line 14"/>
            <p:cNvSpPr>
              <a:spLocks noChangeShapeType="1"/>
            </p:cNvSpPr>
            <p:nvPr/>
          </p:nvSpPr>
          <p:spPr bwMode="auto">
            <a:xfrm>
              <a:off x="2976" y="1824"/>
              <a:ext cx="0" cy="144"/>
            </a:xfrm>
            <a:prstGeom prst="line">
              <a:avLst/>
            </a:prstGeom>
            <a:grpFill/>
            <a:ln w="9525">
              <a:solidFill>
                <a:schemeClr val="tx1"/>
              </a:solidFill>
              <a:round/>
              <a:headEnd/>
              <a:tailEnd type="triangle" w="med" len="med"/>
            </a:ln>
            <a:extLst/>
          </p:spPr>
          <p:txBody>
            <a:bodyPr/>
            <a:lstStyle/>
            <a:p>
              <a:endParaRPr lang="en-IN"/>
            </a:p>
          </p:txBody>
        </p:sp>
        <p:sp>
          <p:nvSpPr>
            <p:cNvPr id="16402" name="Line 15"/>
            <p:cNvSpPr>
              <a:spLocks noChangeShapeType="1"/>
            </p:cNvSpPr>
            <p:nvPr/>
          </p:nvSpPr>
          <p:spPr bwMode="auto">
            <a:xfrm>
              <a:off x="2976" y="2160"/>
              <a:ext cx="0" cy="96"/>
            </a:xfrm>
            <a:prstGeom prst="line">
              <a:avLst/>
            </a:prstGeom>
            <a:grpFill/>
            <a:ln w="9525">
              <a:solidFill>
                <a:schemeClr val="tx1"/>
              </a:solidFill>
              <a:round/>
              <a:headEnd/>
              <a:tailEnd type="triangle" w="med" len="med"/>
            </a:ln>
            <a:extLst/>
          </p:spPr>
          <p:txBody>
            <a:bodyPr/>
            <a:lstStyle/>
            <a:p>
              <a:endParaRPr lang="en-IN"/>
            </a:p>
          </p:txBody>
        </p:sp>
        <p:sp>
          <p:nvSpPr>
            <p:cNvPr id="16403" name="Line 16"/>
            <p:cNvSpPr>
              <a:spLocks noChangeShapeType="1"/>
            </p:cNvSpPr>
            <p:nvPr/>
          </p:nvSpPr>
          <p:spPr bwMode="auto">
            <a:xfrm>
              <a:off x="2976" y="2448"/>
              <a:ext cx="0" cy="96"/>
            </a:xfrm>
            <a:prstGeom prst="line">
              <a:avLst/>
            </a:prstGeom>
            <a:grpFill/>
            <a:ln w="9525">
              <a:solidFill>
                <a:schemeClr val="tx1"/>
              </a:solidFill>
              <a:round/>
              <a:headEnd/>
              <a:tailEnd type="triangle" w="med" len="med"/>
            </a:ln>
            <a:extLst/>
          </p:spPr>
          <p:txBody>
            <a:bodyPr/>
            <a:lstStyle/>
            <a:p>
              <a:endParaRPr lang="en-IN"/>
            </a:p>
          </p:txBody>
        </p:sp>
        <p:sp>
          <p:nvSpPr>
            <p:cNvPr id="16404" name="Line 17"/>
            <p:cNvSpPr>
              <a:spLocks noChangeShapeType="1"/>
            </p:cNvSpPr>
            <p:nvPr/>
          </p:nvSpPr>
          <p:spPr bwMode="auto">
            <a:xfrm>
              <a:off x="2976" y="2736"/>
              <a:ext cx="0" cy="144"/>
            </a:xfrm>
            <a:prstGeom prst="line">
              <a:avLst/>
            </a:prstGeom>
            <a:grpFill/>
            <a:ln w="9525">
              <a:solidFill>
                <a:schemeClr val="tx1"/>
              </a:solidFill>
              <a:round/>
              <a:headEnd/>
              <a:tailEnd type="triangle" w="med" len="med"/>
            </a:ln>
            <a:extLst/>
          </p:spPr>
          <p:txBody>
            <a:bodyPr/>
            <a:lstStyle/>
            <a:p>
              <a:endParaRPr lang="en-IN"/>
            </a:p>
          </p:txBody>
        </p:sp>
        <p:sp>
          <p:nvSpPr>
            <p:cNvPr id="16405" name="Line 18"/>
            <p:cNvSpPr>
              <a:spLocks noChangeShapeType="1"/>
            </p:cNvSpPr>
            <p:nvPr/>
          </p:nvSpPr>
          <p:spPr bwMode="auto">
            <a:xfrm>
              <a:off x="2976" y="3072"/>
              <a:ext cx="0" cy="144"/>
            </a:xfrm>
            <a:prstGeom prst="line">
              <a:avLst/>
            </a:prstGeom>
            <a:grpFill/>
            <a:ln w="9525">
              <a:solidFill>
                <a:schemeClr val="tx1"/>
              </a:solidFill>
              <a:round/>
              <a:headEnd/>
              <a:tailEnd type="triangle" w="med" len="med"/>
            </a:ln>
            <a:extLst/>
          </p:spPr>
          <p:txBody>
            <a:bodyPr/>
            <a:lstStyle/>
            <a:p>
              <a:endParaRPr lang="en-IN"/>
            </a:p>
          </p:txBody>
        </p:sp>
        <p:sp>
          <p:nvSpPr>
            <p:cNvPr id="16406" name="Line 19"/>
            <p:cNvSpPr>
              <a:spLocks noChangeShapeType="1"/>
            </p:cNvSpPr>
            <p:nvPr/>
          </p:nvSpPr>
          <p:spPr bwMode="auto">
            <a:xfrm>
              <a:off x="2976" y="3408"/>
              <a:ext cx="0" cy="144"/>
            </a:xfrm>
            <a:prstGeom prst="line">
              <a:avLst/>
            </a:prstGeom>
            <a:grpFill/>
            <a:ln w="9525">
              <a:solidFill>
                <a:schemeClr val="tx1"/>
              </a:solidFill>
              <a:round/>
              <a:headEnd/>
              <a:tailEnd type="triangle" w="med" len="med"/>
            </a:ln>
            <a:extLst/>
          </p:spPr>
          <p:txBody>
            <a:bodyPr/>
            <a:lstStyle/>
            <a:p>
              <a:endParaRPr lang="en-IN"/>
            </a:p>
          </p:txBody>
        </p:sp>
        <p:sp>
          <p:nvSpPr>
            <p:cNvPr id="16407" name="Line 20"/>
            <p:cNvSpPr>
              <a:spLocks noChangeShapeType="1"/>
            </p:cNvSpPr>
            <p:nvPr/>
          </p:nvSpPr>
          <p:spPr bwMode="auto">
            <a:xfrm>
              <a:off x="3648" y="3648"/>
              <a:ext cx="288" cy="0"/>
            </a:xfrm>
            <a:prstGeom prst="line">
              <a:avLst/>
            </a:prstGeom>
            <a:grpFill/>
            <a:ln w="9525">
              <a:solidFill>
                <a:schemeClr val="tx1"/>
              </a:solidFill>
              <a:round/>
              <a:headEnd/>
              <a:tailEnd/>
            </a:ln>
            <a:extLst/>
          </p:spPr>
          <p:txBody>
            <a:bodyPr/>
            <a:lstStyle/>
            <a:p>
              <a:endParaRPr lang="en-IN"/>
            </a:p>
          </p:txBody>
        </p:sp>
        <p:sp>
          <p:nvSpPr>
            <p:cNvPr id="16408" name="Line 21"/>
            <p:cNvSpPr>
              <a:spLocks noChangeShapeType="1"/>
            </p:cNvSpPr>
            <p:nvPr/>
          </p:nvSpPr>
          <p:spPr bwMode="auto">
            <a:xfrm flipV="1">
              <a:off x="3936" y="2064"/>
              <a:ext cx="0" cy="1584"/>
            </a:xfrm>
            <a:prstGeom prst="line">
              <a:avLst/>
            </a:prstGeom>
            <a:grpFill/>
            <a:ln w="9525">
              <a:solidFill>
                <a:schemeClr val="tx1"/>
              </a:solidFill>
              <a:round/>
              <a:headEnd/>
              <a:tailEnd/>
            </a:ln>
            <a:extLst/>
          </p:spPr>
          <p:txBody>
            <a:bodyPr/>
            <a:lstStyle/>
            <a:p>
              <a:endParaRPr lang="en-IN"/>
            </a:p>
          </p:txBody>
        </p:sp>
        <p:sp>
          <p:nvSpPr>
            <p:cNvPr id="16409" name="Line 22"/>
            <p:cNvSpPr>
              <a:spLocks noChangeShapeType="1"/>
            </p:cNvSpPr>
            <p:nvPr/>
          </p:nvSpPr>
          <p:spPr bwMode="auto">
            <a:xfrm flipH="1">
              <a:off x="3648" y="2064"/>
              <a:ext cx="288" cy="0"/>
            </a:xfrm>
            <a:prstGeom prst="line">
              <a:avLst/>
            </a:prstGeom>
            <a:grpFill/>
            <a:ln w="9525">
              <a:solidFill>
                <a:schemeClr val="tx1"/>
              </a:solidFill>
              <a:round/>
              <a:headEnd/>
              <a:tailEnd type="triangle" w="med" len="med"/>
            </a:ln>
            <a:extLst/>
          </p:spPr>
          <p:txBody>
            <a:bodyPr/>
            <a:lstStyle/>
            <a:p>
              <a:endParaRPr lang="en-IN"/>
            </a:p>
          </p:txBody>
        </p:sp>
        <p:sp>
          <p:nvSpPr>
            <p:cNvPr id="16410" name="Line 23"/>
            <p:cNvSpPr>
              <a:spLocks noChangeShapeType="1"/>
            </p:cNvSpPr>
            <p:nvPr/>
          </p:nvSpPr>
          <p:spPr bwMode="auto">
            <a:xfrm>
              <a:off x="3648" y="2352"/>
              <a:ext cx="480" cy="0"/>
            </a:xfrm>
            <a:prstGeom prst="line">
              <a:avLst/>
            </a:prstGeom>
            <a:grpFill/>
            <a:ln w="9525">
              <a:solidFill>
                <a:schemeClr val="tx1"/>
              </a:solidFill>
              <a:round/>
              <a:headEnd/>
              <a:tailEnd/>
            </a:ln>
            <a:extLst/>
          </p:spPr>
          <p:txBody>
            <a:bodyPr/>
            <a:lstStyle/>
            <a:p>
              <a:endParaRPr lang="en-IN"/>
            </a:p>
          </p:txBody>
        </p:sp>
        <p:sp>
          <p:nvSpPr>
            <p:cNvPr id="16411" name="Line 24"/>
            <p:cNvSpPr>
              <a:spLocks noChangeShapeType="1"/>
            </p:cNvSpPr>
            <p:nvPr/>
          </p:nvSpPr>
          <p:spPr bwMode="auto">
            <a:xfrm flipV="1">
              <a:off x="4128" y="1728"/>
              <a:ext cx="0" cy="624"/>
            </a:xfrm>
            <a:prstGeom prst="line">
              <a:avLst/>
            </a:prstGeom>
            <a:grpFill/>
            <a:ln w="9525">
              <a:solidFill>
                <a:schemeClr val="tx1"/>
              </a:solidFill>
              <a:round/>
              <a:headEnd/>
              <a:tailEnd/>
            </a:ln>
            <a:extLst/>
          </p:spPr>
          <p:txBody>
            <a:bodyPr/>
            <a:lstStyle/>
            <a:p>
              <a:endParaRPr lang="en-IN"/>
            </a:p>
          </p:txBody>
        </p:sp>
        <p:sp>
          <p:nvSpPr>
            <p:cNvPr id="16412" name="Line 25"/>
            <p:cNvSpPr>
              <a:spLocks noChangeShapeType="1"/>
            </p:cNvSpPr>
            <p:nvPr/>
          </p:nvSpPr>
          <p:spPr bwMode="auto">
            <a:xfrm flipH="1">
              <a:off x="3648" y="1728"/>
              <a:ext cx="480" cy="0"/>
            </a:xfrm>
            <a:prstGeom prst="line">
              <a:avLst/>
            </a:prstGeom>
            <a:grpFill/>
            <a:ln w="9525">
              <a:solidFill>
                <a:schemeClr val="tx1"/>
              </a:solidFill>
              <a:round/>
              <a:headEnd/>
              <a:tailEnd type="triangle" w="med" len="med"/>
            </a:ln>
            <a:extLst/>
          </p:spPr>
          <p:txBody>
            <a:bodyPr/>
            <a:lstStyle/>
            <a:p>
              <a:endParaRPr lang="en-IN"/>
            </a:p>
          </p:txBody>
        </p:sp>
      </p:grpSp>
      <p:sp>
        <p:nvSpPr>
          <p:cNvPr id="16387" name="Text Box 26"/>
          <p:cNvSpPr txBox="1">
            <a:spLocks noChangeArrowheads="1"/>
          </p:cNvSpPr>
          <p:nvPr/>
        </p:nvSpPr>
        <p:spPr bwMode="auto">
          <a:xfrm>
            <a:off x="2971800" y="384175"/>
            <a:ext cx="2317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Simulation</a:t>
            </a:r>
          </a:p>
        </p:txBody>
      </p:sp>
      <p:sp>
        <p:nvSpPr>
          <p:cNvPr id="16388" name="Text Box 27"/>
          <p:cNvSpPr txBox="1">
            <a:spLocks noChangeArrowheads="1"/>
          </p:cNvSpPr>
          <p:nvPr/>
        </p:nvSpPr>
        <p:spPr bwMode="auto">
          <a:xfrm>
            <a:off x="3641725" y="156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6389" name="Text Box 28"/>
          <p:cNvSpPr txBox="1">
            <a:spLocks noChangeArrowheads="1"/>
          </p:cNvSpPr>
          <p:nvPr/>
        </p:nvSpPr>
        <p:spPr bwMode="auto">
          <a:xfrm>
            <a:off x="3794125" y="1565275"/>
            <a:ext cx="461962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After the netlist is generated as part</a:t>
            </a:r>
          </a:p>
          <a:p>
            <a:pPr eaLnBrk="1" hangingPunct="1"/>
            <a:r>
              <a:rPr lang="en-US" altLang="en-US"/>
              <a:t>of synthesis, this netlist is simulated</a:t>
            </a:r>
          </a:p>
          <a:p>
            <a:pPr eaLnBrk="1" hangingPunct="1"/>
            <a:r>
              <a:rPr lang="en-US" altLang="en-US"/>
              <a:t>to verify the functionality of this</a:t>
            </a:r>
          </a:p>
          <a:p>
            <a:pPr eaLnBrk="1" hangingPunct="1"/>
            <a:r>
              <a:rPr lang="en-US" altLang="en-US"/>
              <a:t>gate level implementation of design.</a:t>
            </a:r>
          </a:p>
          <a:p>
            <a:pPr eaLnBrk="1" hangingPunct="1"/>
            <a:endParaRPr lang="en-US" altLang="en-US"/>
          </a:p>
          <a:p>
            <a:pPr eaLnBrk="1" hangingPunct="1"/>
            <a:r>
              <a:rPr lang="en-US" altLang="en-US"/>
              <a:t>Till this level we just dealt with </a:t>
            </a:r>
          </a:p>
          <a:p>
            <a:pPr eaLnBrk="1" hangingPunct="1"/>
            <a:r>
              <a:rPr lang="en-US" altLang="en-US"/>
              <a:t>functionality part. Now each step</a:t>
            </a:r>
          </a:p>
          <a:p>
            <a:pPr eaLnBrk="1" hangingPunct="1"/>
            <a:r>
              <a:rPr lang="en-US" altLang="en-US"/>
              <a:t>onward deals with performance</a:t>
            </a:r>
          </a:p>
          <a:p>
            <a:pPr eaLnBrk="1" hangingPunct="1"/>
            <a:r>
              <a:rPr lang="en-US" altLang="en-US"/>
              <a:t>part too.</a:t>
            </a:r>
          </a:p>
        </p:txBody>
      </p:sp>
    </p:spTree>
    <p:extLst>
      <p:ext uri="{BB962C8B-B14F-4D97-AF65-F5344CB8AC3E}">
        <p14:creationId xmlns:p14="http://schemas.microsoft.com/office/powerpoint/2010/main" val="30215095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a:grpSpLocks/>
          </p:cNvGrpSpPr>
          <p:nvPr/>
        </p:nvGrpSpPr>
        <p:grpSpPr bwMode="auto">
          <a:xfrm>
            <a:off x="381000" y="1447800"/>
            <a:ext cx="2895600" cy="4343400"/>
            <a:chOff x="2304" y="1008"/>
            <a:chExt cx="1824" cy="2736"/>
          </a:xfrm>
          <a:solidFill>
            <a:schemeClr val="bg1"/>
          </a:solidFill>
        </p:grpSpPr>
        <p:sp>
          <p:nvSpPr>
            <p:cNvPr id="17414" name="AutoShape 3"/>
            <p:cNvSpPr>
              <a:spLocks noChangeArrowheads="1"/>
            </p:cNvSpPr>
            <p:nvPr/>
          </p:nvSpPr>
          <p:spPr bwMode="auto">
            <a:xfrm>
              <a:off x="2304" y="1008"/>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17415" name="AutoShape 4"/>
            <p:cNvSpPr>
              <a:spLocks noChangeArrowheads="1"/>
            </p:cNvSpPr>
            <p:nvPr/>
          </p:nvSpPr>
          <p:spPr bwMode="auto">
            <a:xfrm>
              <a:off x="2304" y="129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17416" name="AutoShape 5"/>
            <p:cNvSpPr>
              <a:spLocks noChangeArrowheads="1"/>
            </p:cNvSpPr>
            <p:nvPr/>
          </p:nvSpPr>
          <p:spPr bwMode="auto">
            <a:xfrm>
              <a:off x="2304" y="1968"/>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17417" name="AutoShape 6"/>
            <p:cNvSpPr>
              <a:spLocks noChangeArrowheads="1"/>
            </p:cNvSpPr>
            <p:nvPr/>
          </p:nvSpPr>
          <p:spPr bwMode="auto">
            <a:xfrm>
              <a:off x="2304" y="1632"/>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17418" name="AutoShape 7"/>
            <p:cNvSpPr>
              <a:spLocks noChangeArrowheads="1"/>
            </p:cNvSpPr>
            <p:nvPr/>
          </p:nvSpPr>
          <p:spPr bwMode="auto">
            <a:xfrm>
              <a:off x="2304" y="225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17419" name="AutoShape 8"/>
            <p:cNvSpPr>
              <a:spLocks noChangeArrowheads="1"/>
            </p:cNvSpPr>
            <p:nvPr/>
          </p:nvSpPr>
          <p:spPr bwMode="auto">
            <a:xfrm>
              <a:off x="2304" y="2544"/>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17420" name="AutoShape 9"/>
            <p:cNvSpPr>
              <a:spLocks noChangeArrowheads="1"/>
            </p:cNvSpPr>
            <p:nvPr/>
          </p:nvSpPr>
          <p:spPr bwMode="auto">
            <a:xfrm>
              <a:off x="2304" y="2880"/>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17421" name="AutoShape 10"/>
            <p:cNvSpPr>
              <a:spLocks noChangeArrowheads="1"/>
            </p:cNvSpPr>
            <p:nvPr/>
          </p:nvSpPr>
          <p:spPr bwMode="auto">
            <a:xfrm>
              <a:off x="2304" y="321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17422" name="AutoShape 11"/>
            <p:cNvSpPr>
              <a:spLocks noChangeArrowheads="1"/>
            </p:cNvSpPr>
            <p:nvPr/>
          </p:nvSpPr>
          <p:spPr bwMode="auto">
            <a:xfrm>
              <a:off x="2304" y="3552"/>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17423" name="Line 12"/>
            <p:cNvSpPr>
              <a:spLocks noChangeShapeType="1"/>
            </p:cNvSpPr>
            <p:nvPr/>
          </p:nvSpPr>
          <p:spPr bwMode="auto">
            <a:xfrm>
              <a:off x="2976" y="1200"/>
              <a:ext cx="0" cy="96"/>
            </a:xfrm>
            <a:prstGeom prst="line">
              <a:avLst/>
            </a:prstGeom>
            <a:grpFill/>
            <a:ln w="9525">
              <a:solidFill>
                <a:schemeClr val="tx1"/>
              </a:solidFill>
              <a:round/>
              <a:headEnd/>
              <a:tailEnd type="triangle" w="med" len="med"/>
            </a:ln>
            <a:extLst/>
          </p:spPr>
          <p:txBody>
            <a:bodyPr/>
            <a:lstStyle/>
            <a:p>
              <a:endParaRPr lang="en-IN"/>
            </a:p>
          </p:txBody>
        </p:sp>
        <p:sp>
          <p:nvSpPr>
            <p:cNvPr id="17424" name="Line 13"/>
            <p:cNvSpPr>
              <a:spLocks noChangeShapeType="1"/>
            </p:cNvSpPr>
            <p:nvPr/>
          </p:nvSpPr>
          <p:spPr bwMode="auto">
            <a:xfrm>
              <a:off x="2976" y="1488"/>
              <a:ext cx="0" cy="144"/>
            </a:xfrm>
            <a:prstGeom prst="line">
              <a:avLst/>
            </a:prstGeom>
            <a:grpFill/>
            <a:ln w="9525">
              <a:solidFill>
                <a:schemeClr val="tx1"/>
              </a:solidFill>
              <a:round/>
              <a:headEnd/>
              <a:tailEnd type="triangle" w="med" len="med"/>
            </a:ln>
            <a:extLst/>
          </p:spPr>
          <p:txBody>
            <a:bodyPr/>
            <a:lstStyle/>
            <a:p>
              <a:endParaRPr lang="en-IN"/>
            </a:p>
          </p:txBody>
        </p:sp>
        <p:sp>
          <p:nvSpPr>
            <p:cNvPr id="17425" name="Line 14"/>
            <p:cNvSpPr>
              <a:spLocks noChangeShapeType="1"/>
            </p:cNvSpPr>
            <p:nvPr/>
          </p:nvSpPr>
          <p:spPr bwMode="auto">
            <a:xfrm>
              <a:off x="2976" y="1824"/>
              <a:ext cx="0" cy="144"/>
            </a:xfrm>
            <a:prstGeom prst="line">
              <a:avLst/>
            </a:prstGeom>
            <a:grpFill/>
            <a:ln w="9525">
              <a:solidFill>
                <a:schemeClr val="tx1"/>
              </a:solidFill>
              <a:round/>
              <a:headEnd/>
              <a:tailEnd type="triangle" w="med" len="med"/>
            </a:ln>
            <a:extLst/>
          </p:spPr>
          <p:txBody>
            <a:bodyPr/>
            <a:lstStyle/>
            <a:p>
              <a:endParaRPr lang="en-IN"/>
            </a:p>
          </p:txBody>
        </p:sp>
        <p:sp>
          <p:nvSpPr>
            <p:cNvPr id="17426" name="Line 15"/>
            <p:cNvSpPr>
              <a:spLocks noChangeShapeType="1"/>
            </p:cNvSpPr>
            <p:nvPr/>
          </p:nvSpPr>
          <p:spPr bwMode="auto">
            <a:xfrm>
              <a:off x="2976" y="2160"/>
              <a:ext cx="0" cy="96"/>
            </a:xfrm>
            <a:prstGeom prst="line">
              <a:avLst/>
            </a:prstGeom>
            <a:grpFill/>
            <a:ln w="9525">
              <a:solidFill>
                <a:schemeClr val="tx1"/>
              </a:solidFill>
              <a:round/>
              <a:headEnd/>
              <a:tailEnd type="triangle" w="med" len="med"/>
            </a:ln>
            <a:extLst/>
          </p:spPr>
          <p:txBody>
            <a:bodyPr/>
            <a:lstStyle/>
            <a:p>
              <a:endParaRPr lang="en-IN"/>
            </a:p>
          </p:txBody>
        </p:sp>
        <p:sp>
          <p:nvSpPr>
            <p:cNvPr id="17427" name="Line 16"/>
            <p:cNvSpPr>
              <a:spLocks noChangeShapeType="1"/>
            </p:cNvSpPr>
            <p:nvPr/>
          </p:nvSpPr>
          <p:spPr bwMode="auto">
            <a:xfrm>
              <a:off x="2976" y="2448"/>
              <a:ext cx="0" cy="96"/>
            </a:xfrm>
            <a:prstGeom prst="line">
              <a:avLst/>
            </a:prstGeom>
            <a:grpFill/>
            <a:ln w="9525">
              <a:solidFill>
                <a:schemeClr val="tx1"/>
              </a:solidFill>
              <a:round/>
              <a:headEnd/>
              <a:tailEnd type="triangle" w="med" len="med"/>
            </a:ln>
            <a:extLst/>
          </p:spPr>
          <p:txBody>
            <a:bodyPr/>
            <a:lstStyle/>
            <a:p>
              <a:endParaRPr lang="en-IN"/>
            </a:p>
          </p:txBody>
        </p:sp>
        <p:sp>
          <p:nvSpPr>
            <p:cNvPr id="17428" name="Line 17"/>
            <p:cNvSpPr>
              <a:spLocks noChangeShapeType="1"/>
            </p:cNvSpPr>
            <p:nvPr/>
          </p:nvSpPr>
          <p:spPr bwMode="auto">
            <a:xfrm>
              <a:off x="2976" y="2736"/>
              <a:ext cx="0" cy="144"/>
            </a:xfrm>
            <a:prstGeom prst="line">
              <a:avLst/>
            </a:prstGeom>
            <a:grpFill/>
            <a:ln w="9525">
              <a:solidFill>
                <a:schemeClr val="tx1"/>
              </a:solidFill>
              <a:round/>
              <a:headEnd/>
              <a:tailEnd type="triangle" w="med" len="med"/>
            </a:ln>
            <a:extLst/>
          </p:spPr>
          <p:txBody>
            <a:bodyPr/>
            <a:lstStyle/>
            <a:p>
              <a:endParaRPr lang="en-IN"/>
            </a:p>
          </p:txBody>
        </p:sp>
        <p:sp>
          <p:nvSpPr>
            <p:cNvPr id="17429" name="Line 18"/>
            <p:cNvSpPr>
              <a:spLocks noChangeShapeType="1"/>
            </p:cNvSpPr>
            <p:nvPr/>
          </p:nvSpPr>
          <p:spPr bwMode="auto">
            <a:xfrm>
              <a:off x="2976" y="3072"/>
              <a:ext cx="0" cy="144"/>
            </a:xfrm>
            <a:prstGeom prst="line">
              <a:avLst/>
            </a:prstGeom>
            <a:grpFill/>
            <a:ln w="9525">
              <a:solidFill>
                <a:schemeClr val="tx1"/>
              </a:solidFill>
              <a:round/>
              <a:headEnd/>
              <a:tailEnd type="triangle" w="med" len="med"/>
            </a:ln>
            <a:extLst/>
          </p:spPr>
          <p:txBody>
            <a:bodyPr/>
            <a:lstStyle/>
            <a:p>
              <a:endParaRPr lang="en-IN"/>
            </a:p>
          </p:txBody>
        </p:sp>
        <p:sp>
          <p:nvSpPr>
            <p:cNvPr id="17430" name="Line 19"/>
            <p:cNvSpPr>
              <a:spLocks noChangeShapeType="1"/>
            </p:cNvSpPr>
            <p:nvPr/>
          </p:nvSpPr>
          <p:spPr bwMode="auto">
            <a:xfrm>
              <a:off x="2976" y="3408"/>
              <a:ext cx="0" cy="144"/>
            </a:xfrm>
            <a:prstGeom prst="line">
              <a:avLst/>
            </a:prstGeom>
            <a:grpFill/>
            <a:ln w="9525">
              <a:solidFill>
                <a:schemeClr val="tx1"/>
              </a:solidFill>
              <a:round/>
              <a:headEnd/>
              <a:tailEnd type="triangle" w="med" len="med"/>
            </a:ln>
            <a:extLst/>
          </p:spPr>
          <p:txBody>
            <a:bodyPr/>
            <a:lstStyle/>
            <a:p>
              <a:endParaRPr lang="en-IN"/>
            </a:p>
          </p:txBody>
        </p:sp>
        <p:sp>
          <p:nvSpPr>
            <p:cNvPr id="17431" name="Line 20"/>
            <p:cNvSpPr>
              <a:spLocks noChangeShapeType="1"/>
            </p:cNvSpPr>
            <p:nvPr/>
          </p:nvSpPr>
          <p:spPr bwMode="auto">
            <a:xfrm>
              <a:off x="3648" y="3648"/>
              <a:ext cx="288" cy="0"/>
            </a:xfrm>
            <a:prstGeom prst="line">
              <a:avLst/>
            </a:prstGeom>
            <a:grpFill/>
            <a:ln w="9525">
              <a:solidFill>
                <a:schemeClr val="tx1"/>
              </a:solidFill>
              <a:round/>
              <a:headEnd/>
              <a:tailEnd/>
            </a:ln>
            <a:extLst/>
          </p:spPr>
          <p:txBody>
            <a:bodyPr/>
            <a:lstStyle/>
            <a:p>
              <a:endParaRPr lang="en-IN"/>
            </a:p>
          </p:txBody>
        </p:sp>
        <p:sp>
          <p:nvSpPr>
            <p:cNvPr id="17432" name="Line 21"/>
            <p:cNvSpPr>
              <a:spLocks noChangeShapeType="1"/>
            </p:cNvSpPr>
            <p:nvPr/>
          </p:nvSpPr>
          <p:spPr bwMode="auto">
            <a:xfrm flipV="1">
              <a:off x="3936" y="2064"/>
              <a:ext cx="0" cy="1584"/>
            </a:xfrm>
            <a:prstGeom prst="line">
              <a:avLst/>
            </a:prstGeom>
            <a:grpFill/>
            <a:ln w="9525">
              <a:solidFill>
                <a:schemeClr val="tx1"/>
              </a:solidFill>
              <a:round/>
              <a:headEnd/>
              <a:tailEnd/>
            </a:ln>
            <a:extLst/>
          </p:spPr>
          <p:txBody>
            <a:bodyPr/>
            <a:lstStyle/>
            <a:p>
              <a:endParaRPr lang="en-IN"/>
            </a:p>
          </p:txBody>
        </p:sp>
        <p:sp>
          <p:nvSpPr>
            <p:cNvPr id="17433" name="Line 22"/>
            <p:cNvSpPr>
              <a:spLocks noChangeShapeType="1"/>
            </p:cNvSpPr>
            <p:nvPr/>
          </p:nvSpPr>
          <p:spPr bwMode="auto">
            <a:xfrm flipH="1">
              <a:off x="3648" y="2064"/>
              <a:ext cx="288" cy="0"/>
            </a:xfrm>
            <a:prstGeom prst="line">
              <a:avLst/>
            </a:prstGeom>
            <a:grpFill/>
            <a:ln w="9525">
              <a:solidFill>
                <a:schemeClr val="tx1"/>
              </a:solidFill>
              <a:round/>
              <a:headEnd/>
              <a:tailEnd type="triangle" w="med" len="med"/>
            </a:ln>
            <a:extLst/>
          </p:spPr>
          <p:txBody>
            <a:bodyPr/>
            <a:lstStyle/>
            <a:p>
              <a:endParaRPr lang="en-IN"/>
            </a:p>
          </p:txBody>
        </p:sp>
        <p:sp>
          <p:nvSpPr>
            <p:cNvPr id="17434" name="Line 23"/>
            <p:cNvSpPr>
              <a:spLocks noChangeShapeType="1"/>
            </p:cNvSpPr>
            <p:nvPr/>
          </p:nvSpPr>
          <p:spPr bwMode="auto">
            <a:xfrm>
              <a:off x="3648" y="2352"/>
              <a:ext cx="480" cy="0"/>
            </a:xfrm>
            <a:prstGeom prst="line">
              <a:avLst/>
            </a:prstGeom>
            <a:grpFill/>
            <a:ln w="9525">
              <a:solidFill>
                <a:schemeClr val="tx1"/>
              </a:solidFill>
              <a:round/>
              <a:headEnd/>
              <a:tailEnd/>
            </a:ln>
            <a:extLst/>
          </p:spPr>
          <p:txBody>
            <a:bodyPr/>
            <a:lstStyle/>
            <a:p>
              <a:endParaRPr lang="en-IN"/>
            </a:p>
          </p:txBody>
        </p:sp>
        <p:sp>
          <p:nvSpPr>
            <p:cNvPr id="17435" name="Line 24"/>
            <p:cNvSpPr>
              <a:spLocks noChangeShapeType="1"/>
            </p:cNvSpPr>
            <p:nvPr/>
          </p:nvSpPr>
          <p:spPr bwMode="auto">
            <a:xfrm flipV="1">
              <a:off x="4128" y="1728"/>
              <a:ext cx="0" cy="624"/>
            </a:xfrm>
            <a:prstGeom prst="line">
              <a:avLst/>
            </a:prstGeom>
            <a:grpFill/>
            <a:ln w="9525">
              <a:solidFill>
                <a:schemeClr val="tx1"/>
              </a:solidFill>
              <a:round/>
              <a:headEnd/>
              <a:tailEnd/>
            </a:ln>
            <a:extLst/>
          </p:spPr>
          <p:txBody>
            <a:bodyPr/>
            <a:lstStyle/>
            <a:p>
              <a:endParaRPr lang="en-IN"/>
            </a:p>
          </p:txBody>
        </p:sp>
        <p:sp>
          <p:nvSpPr>
            <p:cNvPr id="17436" name="Line 25"/>
            <p:cNvSpPr>
              <a:spLocks noChangeShapeType="1"/>
            </p:cNvSpPr>
            <p:nvPr/>
          </p:nvSpPr>
          <p:spPr bwMode="auto">
            <a:xfrm flipH="1">
              <a:off x="3648" y="1728"/>
              <a:ext cx="480" cy="0"/>
            </a:xfrm>
            <a:prstGeom prst="line">
              <a:avLst/>
            </a:prstGeom>
            <a:grpFill/>
            <a:ln w="9525">
              <a:solidFill>
                <a:schemeClr val="tx1"/>
              </a:solidFill>
              <a:round/>
              <a:headEnd/>
              <a:tailEnd type="triangle" w="med" len="med"/>
            </a:ln>
            <a:extLst/>
          </p:spPr>
          <p:txBody>
            <a:bodyPr/>
            <a:lstStyle/>
            <a:p>
              <a:endParaRPr lang="en-IN"/>
            </a:p>
          </p:txBody>
        </p:sp>
      </p:grpSp>
      <p:sp>
        <p:nvSpPr>
          <p:cNvPr id="17411" name="Text Box 26"/>
          <p:cNvSpPr txBox="1">
            <a:spLocks noChangeArrowheads="1"/>
          </p:cNvSpPr>
          <p:nvPr/>
        </p:nvSpPr>
        <p:spPr bwMode="auto">
          <a:xfrm>
            <a:off x="2971800" y="384175"/>
            <a:ext cx="3371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Timing Analysis</a:t>
            </a:r>
          </a:p>
        </p:txBody>
      </p:sp>
      <p:sp>
        <p:nvSpPr>
          <p:cNvPr id="17412" name="Text Box 27"/>
          <p:cNvSpPr txBox="1">
            <a:spLocks noChangeArrowheads="1"/>
          </p:cNvSpPr>
          <p:nvPr/>
        </p:nvSpPr>
        <p:spPr bwMode="auto">
          <a:xfrm>
            <a:off x="3641725" y="156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413" name="Text Box 28"/>
          <p:cNvSpPr txBox="1">
            <a:spLocks noChangeArrowheads="1"/>
          </p:cNvSpPr>
          <p:nvPr/>
        </p:nvSpPr>
        <p:spPr bwMode="auto">
          <a:xfrm>
            <a:off x="3794125" y="1565275"/>
            <a:ext cx="4773613"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RTL and Gate Level simulation</a:t>
            </a:r>
          </a:p>
          <a:p>
            <a:pPr eaLnBrk="1" hangingPunct="1"/>
            <a:r>
              <a:rPr lang="en-US" altLang="en-US"/>
              <a:t>doesn’t take into account the physical</a:t>
            </a:r>
          </a:p>
          <a:p>
            <a:pPr eaLnBrk="1" hangingPunct="1"/>
            <a:r>
              <a:rPr lang="en-US" altLang="en-US"/>
              <a:t>time delay in signal propagation from</a:t>
            </a:r>
          </a:p>
          <a:p>
            <a:pPr eaLnBrk="1" hangingPunct="1"/>
            <a:r>
              <a:rPr lang="en-US" altLang="en-US"/>
              <a:t>one device to another and through </a:t>
            </a:r>
          </a:p>
          <a:p>
            <a:pPr eaLnBrk="1" hangingPunct="1"/>
            <a:r>
              <a:rPr lang="en-US" altLang="en-US"/>
              <a:t>the device.</a:t>
            </a:r>
          </a:p>
          <a:p>
            <a:pPr eaLnBrk="1" hangingPunct="1"/>
            <a:endParaRPr lang="en-US" altLang="en-US"/>
          </a:p>
          <a:p>
            <a:pPr eaLnBrk="1" hangingPunct="1"/>
            <a:r>
              <a:rPr lang="en-US" altLang="en-US"/>
              <a:t>This time delay is dependent on the </a:t>
            </a:r>
          </a:p>
          <a:p>
            <a:pPr eaLnBrk="1" hangingPunct="1"/>
            <a:r>
              <a:rPr lang="en-US" altLang="en-US"/>
              <a:t>fabrication process adopted.</a:t>
            </a:r>
          </a:p>
          <a:p>
            <a:pPr eaLnBrk="1" hangingPunct="1"/>
            <a:endParaRPr lang="en-US" altLang="en-US"/>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12989488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381000" y="1447800"/>
            <a:ext cx="2895600" cy="4343400"/>
            <a:chOff x="2304" y="1008"/>
            <a:chExt cx="1824" cy="2736"/>
          </a:xfrm>
          <a:solidFill>
            <a:schemeClr val="bg1"/>
          </a:solidFill>
        </p:grpSpPr>
        <p:sp>
          <p:nvSpPr>
            <p:cNvPr id="18438" name="AutoShape 3"/>
            <p:cNvSpPr>
              <a:spLocks noChangeArrowheads="1"/>
            </p:cNvSpPr>
            <p:nvPr/>
          </p:nvSpPr>
          <p:spPr bwMode="auto">
            <a:xfrm>
              <a:off x="2304" y="1008"/>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18439" name="AutoShape 4"/>
            <p:cNvSpPr>
              <a:spLocks noChangeArrowheads="1"/>
            </p:cNvSpPr>
            <p:nvPr/>
          </p:nvSpPr>
          <p:spPr bwMode="auto">
            <a:xfrm>
              <a:off x="2304" y="129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18440" name="AutoShape 5"/>
            <p:cNvSpPr>
              <a:spLocks noChangeArrowheads="1"/>
            </p:cNvSpPr>
            <p:nvPr/>
          </p:nvSpPr>
          <p:spPr bwMode="auto">
            <a:xfrm>
              <a:off x="2304" y="1968"/>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18441" name="AutoShape 6"/>
            <p:cNvSpPr>
              <a:spLocks noChangeArrowheads="1"/>
            </p:cNvSpPr>
            <p:nvPr/>
          </p:nvSpPr>
          <p:spPr bwMode="auto">
            <a:xfrm>
              <a:off x="2304" y="1632"/>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18442" name="AutoShape 7"/>
            <p:cNvSpPr>
              <a:spLocks noChangeArrowheads="1"/>
            </p:cNvSpPr>
            <p:nvPr/>
          </p:nvSpPr>
          <p:spPr bwMode="auto">
            <a:xfrm>
              <a:off x="2304" y="225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18443" name="AutoShape 8"/>
            <p:cNvSpPr>
              <a:spLocks noChangeArrowheads="1"/>
            </p:cNvSpPr>
            <p:nvPr/>
          </p:nvSpPr>
          <p:spPr bwMode="auto">
            <a:xfrm>
              <a:off x="2304" y="2544"/>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18444" name="AutoShape 9"/>
            <p:cNvSpPr>
              <a:spLocks noChangeArrowheads="1"/>
            </p:cNvSpPr>
            <p:nvPr/>
          </p:nvSpPr>
          <p:spPr bwMode="auto">
            <a:xfrm>
              <a:off x="2304" y="2880"/>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18445" name="AutoShape 10"/>
            <p:cNvSpPr>
              <a:spLocks noChangeArrowheads="1"/>
            </p:cNvSpPr>
            <p:nvPr/>
          </p:nvSpPr>
          <p:spPr bwMode="auto">
            <a:xfrm>
              <a:off x="2304" y="3216"/>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18446" name="AutoShape 11"/>
            <p:cNvSpPr>
              <a:spLocks noChangeArrowheads="1"/>
            </p:cNvSpPr>
            <p:nvPr/>
          </p:nvSpPr>
          <p:spPr bwMode="auto">
            <a:xfrm>
              <a:off x="2304" y="3552"/>
              <a:ext cx="1344" cy="192"/>
            </a:xfrm>
            <a:prstGeom prst="flowChartAlternateProcess">
              <a:avLst/>
            </a:prstGeom>
            <a:grp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18447" name="Line 12"/>
            <p:cNvSpPr>
              <a:spLocks noChangeShapeType="1"/>
            </p:cNvSpPr>
            <p:nvPr/>
          </p:nvSpPr>
          <p:spPr bwMode="auto">
            <a:xfrm>
              <a:off x="2976" y="1200"/>
              <a:ext cx="0" cy="96"/>
            </a:xfrm>
            <a:prstGeom prst="line">
              <a:avLst/>
            </a:prstGeom>
            <a:grpFill/>
            <a:ln w="9525">
              <a:solidFill>
                <a:schemeClr val="tx1"/>
              </a:solidFill>
              <a:round/>
              <a:headEnd/>
              <a:tailEnd type="triangle" w="med" len="med"/>
            </a:ln>
            <a:extLst/>
          </p:spPr>
          <p:txBody>
            <a:bodyPr/>
            <a:lstStyle/>
            <a:p>
              <a:endParaRPr lang="en-IN"/>
            </a:p>
          </p:txBody>
        </p:sp>
        <p:sp>
          <p:nvSpPr>
            <p:cNvPr id="18448" name="Line 13"/>
            <p:cNvSpPr>
              <a:spLocks noChangeShapeType="1"/>
            </p:cNvSpPr>
            <p:nvPr/>
          </p:nvSpPr>
          <p:spPr bwMode="auto">
            <a:xfrm>
              <a:off x="2976" y="1488"/>
              <a:ext cx="0" cy="144"/>
            </a:xfrm>
            <a:prstGeom prst="line">
              <a:avLst/>
            </a:prstGeom>
            <a:grpFill/>
            <a:ln w="9525">
              <a:solidFill>
                <a:schemeClr val="tx1"/>
              </a:solidFill>
              <a:round/>
              <a:headEnd/>
              <a:tailEnd type="triangle" w="med" len="med"/>
            </a:ln>
            <a:extLst/>
          </p:spPr>
          <p:txBody>
            <a:bodyPr/>
            <a:lstStyle/>
            <a:p>
              <a:endParaRPr lang="en-IN"/>
            </a:p>
          </p:txBody>
        </p:sp>
        <p:sp>
          <p:nvSpPr>
            <p:cNvPr id="18449" name="Line 14"/>
            <p:cNvSpPr>
              <a:spLocks noChangeShapeType="1"/>
            </p:cNvSpPr>
            <p:nvPr/>
          </p:nvSpPr>
          <p:spPr bwMode="auto">
            <a:xfrm>
              <a:off x="2976" y="1824"/>
              <a:ext cx="0" cy="144"/>
            </a:xfrm>
            <a:prstGeom prst="line">
              <a:avLst/>
            </a:prstGeom>
            <a:grpFill/>
            <a:ln w="9525">
              <a:solidFill>
                <a:schemeClr val="tx1"/>
              </a:solidFill>
              <a:round/>
              <a:headEnd/>
              <a:tailEnd type="triangle" w="med" len="med"/>
            </a:ln>
            <a:extLst/>
          </p:spPr>
          <p:txBody>
            <a:bodyPr/>
            <a:lstStyle/>
            <a:p>
              <a:endParaRPr lang="en-IN"/>
            </a:p>
          </p:txBody>
        </p:sp>
        <p:sp>
          <p:nvSpPr>
            <p:cNvPr id="18450" name="Line 15"/>
            <p:cNvSpPr>
              <a:spLocks noChangeShapeType="1"/>
            </p:cNvSpPr>
            <p:nvPr/>
          </p:nvSpPr>
          <p:spPr bwMode="auto">
            <a:xfrm>
              <a:off x="2976" y="2160"/>
              <a:ext cx="0" cy="96"/>
            </a:xfrm>
            <a:prstGeom prst="line">
              <a:avLst/>
            </a:prstGeom>
            <a:grpFill/>
            <a:ln w="9525">
              <a:solidFill>
                <a:schemeClr val="tx1"/>
              </a:solidFill>
              <a:round/>
              <a:headEnd/>
              <a:tailEnd type="triangle" w="med" len="med"/>
            </a:ln>
            <a:extLst/>
          </p:spPr>
          <p:txBody>
            <a:bodyPr/>
            <a:lstStyle/>
            <a:p>
              <a:endParaRPr lang="en-IN"/>
            </a:p>
          </p:txBody>
        </p:sp>
        <p:sp>
          <p:nvSpPr>
            <p:cNvPr id="18451" name="Line 16"/>
            <p:cNvSpPr>
              <a:spLocks noChangeShapeType="1"/>
            </p:cNvSpPr>
            <p:nvPr/>
          </p:nvSpPr>
          <p:spPr bwMode="auto">
            <a:xfrm>
              <a:off x="2976" y="2448"/>
              <a:ext cx="0" cy="96"/>
            </a:xfrm>
            <a:prstGeom prst="line">
              <a:avLst/>
            </a:prstGeom>
            <a:grpFill/>
            <a:ln w="9525">
              <a:solidFill>
                <a:schemeClr val="tx1"/>
              </a:solidFill>
              <a:round/>
              <a:headEnd/>
              <a:tailEnd type="triangle" w="med" len="med"/>
            </a:ln>
            <a:extLst/>
          </p:spPr>
          <p:txBody>
            <a:bodyPr/>
            <a:lstStyle/>
            <a:p>
              <a:endParaRPr lang="en-IN"/>
            </a:p>
          </p:txBody>
        </p:sp>
        <p:sp>
          <p:nvSpPr>
            <p:cNvPr id="18452" name="Line 17"/>
            <p:cNvSpPr>
              <a:spLocks noChangeShapeType="1"/>
            </p:cNvSpPr>
            <p:nvPr/>
          </p:nvSpPr>
          <p:spPr bwMode="auto">
            <a:xfrm>
              <a:off x="2976" y="2736"/>
              <a:ext cx="0" cy="144"/>
            </a:xfrm>
            <a:prstGeom prst="line">
              <a:avLst/>
            </a:prstGeom>
            <a:grpFill/>
            <a:ln w="9525">
              <a:solidFill>
                <a:schemeClr val="tx1"/>
              </a:solidFill>
              <a:round/>
              <a:headEnd/>
              <a:tailEnd type="triangle" w="med" len="med"/>
            </a:ln>
            <a:extLst/>
          </p:spPr>
          <p:txBody>
            <a:bodyPr/>
            <a:lstStyle/>
            <a:p>
              <a:endParaRPr lang="en-IN"/>
            </a:p>
          </p:txBody>
        </p:sp>
        <p:sp>
          <p:nvSpPr>
            <p:cNvPr id="18453" name="Line 18"/>
            <p:cNvSpPr>
              <a:spLocks noChangeShapeType="1"/>
            </p:cNvSpPr>
            <p:nvPr/>
          </p:nvSpPr>
          <p:spPr bwMode="auto">
            <a:xfrm>
              <a:off x="2976" y="3072"/>
              <a:ext cx="0" cy="144"/>
            </a:xfrm>
            <a:prstGeom prst="line">
              <a:avLst/>
            </a:prstGeom>
            <a:grpFill/>
            <a:ln w="9525">
              <a:solidFill>
                <a:schemeClr val="tx1"/>
              </a:solidFill>
              <a:round/>
              <a:headEnd/>
              <a:tailEnd type="triangle" w="med" len="med"/>
            </a:ln>
            <a:extLst/>
          </p:spPr>
          <p:txBody>
            <a:bodyPr/>
            <a:lstStyle/>
            <a:p>
              <a:endParaRPr lang="en-IN"/>
            </a:p>
          </p:txBody>
        </p:sp>
        <p:sp>
          <p:nvSpPr>
            <p:cNvPr id="18454" name="Line 19"/>
            <p:cNvSpPr>
              <a:spLocks noChangeShapeType="1"/>
            </p:cNvSpPr>
            <p:nvPr/>
          </p:nvSpPr>
          <p:spPr bwMode="auto">
            <a:xfrm>
              <a:off x="2976" y="3408"/>
              <a:ext cx="0" cy="144"/>
            </a:xfrm>
            <a:prstGeom prst="line">
              <a:avLst/>
            </a:prstGeom>
            <a:grpFill/>
            <a:ln w="9525">
              <a:solidFill>
                <a:schemeClr val="tx1"/>
              </a:solidFill>
              <a:round/>
              <a:headEnd/>
              <a:tailEnd type="triangle" w="med" len="med"/>
            </a:ln>
            <a:extLst/>
          </p:spPr>
          <p:txBody>
            <a:bodyPr/>
            <a:lstStyle/>
            <a:p>
              <a:endParaRPr lang="en-IN"/>
            </a:p>
          </p:txBody>
        </p:sp>
        <p:sp>
          <p:nvSpPr>
            <p:cNvPr id="18455" name="Line 20"/>
            <p:cNvSpPr>
              <a:spLocks noChangeShapeType="1"/>
            </p:cNvSpPr>
            <p:nvPr/>
          </p:nvSpPr>
          <p:spPr bwMode="auto">
            <a:xfrm>
              <a:off x="3648" y="3648"/>
              <a:ext cx="288" cy="0"/>
            </a:xfrm>
            <a:prstGeom prst="line">
              <a:avLst/>
            </a:prstGeom>
            <a:grpFill/>
            <a:ln w="9525">
              <a:solidFill>
                <a:schemeClr val="tx1"/>
              </a:solidFill>
              <a:round/>
              <a:headEnd/>
              <a:tailEnd/>
            </a:ln>
            <a:extLst/>
          </p:spPr>
          <p:txBody>
            <a:bodyPr/>
            <a:lstStyle/>
            <a:p>
              <a:endParaRPr lang="en-IN"/>
            </a:p>
          </p:txBody>
        </p:sp>
        <p:sp>
          <p:nvSpPr>
            <p:cNvPr id="18456" name="Line 21"/>
            <p:cNvSpPr>
              <a:spLocks noChangeShapeType="1"/>
            </p:cNvSpPr>
            <p:nvPr/>
          </p:nvSpPr>
          <p:spPr bwMode="auto">
            <a:xfrm flipV="1">
              <a:off x="3936" y="2064"/>
              <a:ext cx="0" cy="1584"/>
            </a:xfrm>
            <a:prstGeom prst="line">
              <a:avLst/>
            </a:prstGeom>
            <a:grpFill/>
            <a:ln w="9525">
              <a:solidFill>
                <a:schemeClr val="tx1"/>
              </a:solidFill>
              <a:round/>
              <a:headEnd/>
              <a:tailEnd/>
            </a:ln>
            <a:extLst/>
          </p:spPr>
          <p:txBody>
            <a:bodyPr/>
            <a:lstStyle/>
            <a:p>
              <a:endParaRPr lang="en-IN"/>
            </a:p>
          </p:txBody>
        </p:sp>
        <p:sp>
          <p:nvSpPr>
            <p:cNvPr id="18457" name="Line 22"/>
            <p:cNvSpPr>
              <a:spLocks noChangeShapeType="1"/>
            </p:cNvSpPr>
            <p:nvPr/>
          </p:nvSpPr>
          <p:spPr bwMode="auto">
            <a:xfrm flipH="1">
              <a:off x="3648" y="2064"/>
              <a:ext cx="288" cy="0"/>
            </a:xfrm>
            <a:prstGeom prst="line">
              <a:avLst/>
            </a:prstGeom>
            <a:grpFill/>
            <a:ln w="9525">
              <a:solidFill>
                <a:schemeClr val="tx1"/>
              </a:solidFill>
              <a:round/>
              <a:headEnd/>
              <a:tailEnd type="triangle" w="med" len="med"/>
            </a:ln>
            <a:extLst/>
          </p:spPr>
          <p:txBody>
            <a:bodyPr/>
            <a:lstStyle/>
            <a:p>
              <a:endParaRPr lang="en-IN"/>
            </a:p>
          </p:txBody>
        </p:sp>
        <p:sp>
          <p:nvSpPr>
            <p:cNvPr id="18458" name="Line 23"/>
            <p:cNvSpPr>
              <a:spLocks noChangeShapeType="1"/>
            </p:cNvSpPr>
            <p:nvPr/>
          </p:nvSpPr>
          <p:spPr bwMode="auto">
            <a:xfrm>
              <a:off x="3648" y="2352"/>
              <a:ext cx="480" cy="0"/>
            </a:xfrm>
            <a:prstGeom prst="line">
              <a:avLst/>
            </a:prstGeom>
            <a:grpFill/>
            <a:ln w="9525">
              <a:solidFill>
                <a:schemeClr val="tx1"/>
              </a:solidFill>
              <a:round/>
              <a:headEnd/>
              <a:tailEnd/>
            </a:ln>
            <a:extLst/>
          </p:spPr>
          <p:txBody>
            <a:bodyPr/>
            <a:lstStyle/>
            <a:p>
              <a:endParaRPr lang="en-IN"/>
            </a:p>
          </p:txBody>
        </p:sp>
        <p:sp>
          <p:nvSpPr>
            <p:cNvPr id="18459" name="Line 24"/>
            <p:cNvSpPr>
              <a:spLocks noChangeShapeType="1"/>
            </p:cNvSpPr>
            <p:nvPr/>
          </p:nvSpPr>
          <p:spPr bwMode="auto">
            <a:xfrm flipV="1">
              <a:off x="4128" y="1728"/>
              <a:ext cx="0" cy="624"/>
            </a:xfrm>
            <a:prstGeom prst="line">
              <a:avLst/>
            </a:prstGeom>
            <a:grpFill/>
            <a:ln w="9525">
              <a:solidFill>
                <a:schemeClr val="tx1"/>
              </a:solidFill>
              <a:round/>
              <a:headEnd/>
              <a:tailEnd/>
            </a:ln>
            <a:extLst/>
          </p:spPr>
          <p:txBody>
            <a:bodyPr/>
            <a:lstStyle/>
            <a:p>
              <a:endParaRPr lang="en-IN"/>
            </a:p>
          </p:txBody>
        </p:sp>
        <p:sp>
          <p:nvSpPr>
            <p:cNvPr id="18460" name="Line 25"/>
            <p:cNvSpPr>
              <a:spLocks noChangeShapeType="1"/>
            </p:cNvSpPr>
            <p:nvPr/>
          </p:nvSpPr>
          <p:spPr bwMode="auto">
            <a:xfrm flipH="1">
              <a:off x="3648" y="1728"/>
              <a:ext cx="480" cy="0"/>
            </a:xfrm>
            <a:prstGeom prst="line">
              <a:avLst/>
            </a:prstGeom>
            <a:grpFill/>
            <a:ln w="9525">
              <a:solidFill>
                <a:schemeClr val="tx1"/>
              </a:solidFill>
              <a:round/>
              <a:headEnd/>
              <a:tailEnd type="triangle" w="med" len="med"/>
            </a:ln>
            <a:extLst/>
          </p:spPr>
          <p:txBody>
            <a:bodyPr/>
            <a:lstStyle/>
            <a:p>
              <a:endParaRPr lang="en-IN"/>
            </a:p>
          </p:txBody>
        </p:sp>
      </p:grpSp>
      <p:sp>
        <p:nvSpPr>
          <p:cNvPr id="18435" name="Text Box 26"/>
          <p:cNvSpPr txBox="1">
            <a:spLocks noChangeArrowheads="1"/>
          </p:cNvSpPr>
          <p:nvPr/>
        </p:nvSpPr>
        <p:spPr bwMode="auto">
          <a:xfrm>
            <a:off x="2971800" y="384175"/>
            <a:ext cx="512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Timing Analysis (Contd.)</a:t>
            </a:r>
          </a:p>
        </p:txBody>
      </p:sp>
      <p:sp>
        <p:nvSpPr>
          <p:cNvPr id="18436" name="Text Box 27"/>
          <p:cNvSpPr txBox="1">
            <a:spLocks noChangeArrowheads="1"/>
          </p:cNvSpPr>
          <p:nvPr/>
        </p:nvSpPr>
        <p:spPr bwMode="auto">
          <a:xfrm>
            <a:off x="3641725" y="156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8437" name="Text Box 28"/>
          <p:cNvSpPr txBox="1">
            <a:spLocks noChangeArrowheads="1"/>
          </p:cNvSpPr>
          <p:nvPr/>
        </p:nvSpPr>
        <p:spPr bwMode="auto">
          <a:xfrm>
            <a:off x="3794125" y="1565275"/>
            <a:ext cx="415607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Each component in standard cell</a:t>
            </a:r>
          </a:p>
          <a:p>
            <a:pPr eaLnBrk="1" hangingPunct="1"/>
            <a:r>
              <a:rPr lang="en-US" altLang="en-US"/>
              <a:t>library is associated with some </a:t>
            </a:r>
          </a:p>
          <a:p>
            <a:pPr eaLnBrk="1" hangingPunct="1"/>
            <a:r>
              <a:rPr lang="en-US" altLang="en-US"/>
              <a:t>specific delay.</a:t>
            </a:r>
          </a:p>
          <a:p>
            <a:pPr eaLnBrk="1" hangingPunct="1"/>
            <a:endParaRPr lang="en-US" altLang="en-US"/>
          </a:p>
          <a:p>
            <a:pPr eaLnBrk="1" hangingPunct="1"/>
            <a:r>
              <a:rPr lang="en-US" altLang="en-US"/>
              <a:t>Delay Lookup Tables list the </a:t>
            </a:r>
          </a:p>
          <a:p>
            <a:pPr eaLnBrk="1" hangingPunct="1"/>
            <a:r>
              <a:rPr lang="en-US" altLang="en-US"/>
              <a:t>delays associated with the </a:t>
            </a:r>
          </a:p>
          <a:p>
            <a:pPr eaLnBrk="1" hangingPunct="1"/>
            <a:r>
              <a:rPr lang="en-US" altLang="en-US"/>
              <a:t>components.</a:t>
            </a:r>
          </a:p>
          <a:p>
            <a:pPr eaLnBrk="1" hangingPunct="1"/>
            <a:endParaRPr lang="en-US" altLang="en-US"/>
          </a:p>
          <a:p>
            <a:pPr eaLnBrk="1" hangingPunct="1"/>
            <a:r>
              <a:rPr lang="en-US" altLang="en-US"/>
              <a:t>Delays are in the form of </a:t>
            </a:r>
          </a:p>
          <a:p>
            <a:pPr eaLnBrk="1" hangingPunct="1"/>
            <a:r>
              <a:rPr lang="en-US" altLang="en-US"/>
              <a:t>rise time, fall time and turn off</a:t>
            </a:r>
          </a:p>
          <a:p>
            <a:pPr eaLnBrk="1" hangingPunct="1"/>
            <a:r>
              <a:rPr lang="en-US" altLang="en-US"/>
              <a:t>time delays.</a:t>
            </a:r>
          </a:p>
        </p:txBody>
      </p:sp>
    </p:spTree>
    <p:extLst>
      <p:ext uri="{BB962C8B-B14F-4D97-AF65-F5344CB8AC3E}">
        <p14:creationId xmlns:p14="http://schemas.microsoft.com/office/powerpoint/2010/main" val="3849587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381000" y="1447800"/>
            <a:ext cx="2895600" cy="4343400"/>
            <a:chOff x="2304" y="1008"/>
            <a:chExt cx="1824" cy="2736"/>
          </a:xfrm>
        </p:grpSpPr>
        <p:sp>
          <p:nvSpPr>
            <p:cNvPr id="19462" name="AutoShape 3"/>
            <p:cNvSpPr>
              <a:spLocks noChangeArrowheads="1"/>
            </p:cNvSpPr>
            <p:nvPr/>
          </p:nvSpPr>
          <p:spPr bwMode="auto">
            <a:xfrm>
              <a:off x="2304" y="100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19463" name="AutoShape 4"/>
            <p:cNvSpPr>
              <a:spLocks noChangeArrowheads="1"/>
            </p:cNvSpPr>
            <p:nvPr/>
          </p:nvSpPr>
          <p:spPr bwMode="auto">
            <a:xfrm>
              <a:off x="2304" y="129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19464" name="AutoShape 5"/>
            <p:cNvSpPr>
              <a:spLocks noChangeArrowheads="1"/>
            </p:cNvSpPr>
            <p:nvPr/>
          </p:nvSpPr>
          <p:spPr bwMode="auto">
            <a:xfrm>
              <a:off x="2304" y="196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19465" name="AutoShape 6"/>
            <p:cNvSpPr>
              <a:spLocks noChangeArrowheads="1"/>
            </p:cNvSpPr>
            <p:nvPr/>
          </p:nvSpPr>
          <p:spPr bwMode="auto">
            <a:xfrm>
              <a:off x="2304" y="163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19466" name="AutoShape 7"/>
            <p:cNvSpPr>
              <a:spLocks noChangeArrowheads="1"/>
            </p:cNvSpPr>
            <p:nvPr/>
          </p:nvSpPr>
          <p:spPr bwMode="auto">
            <a:xfrm>
              <a:off x="2304" y="225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19467" name="AutoShape 8"/>
            <p:cNvSpPr>
              <a:spLocks noChangeArrowheads="1"/>
            </p:cNvSpPr>
            <p:nvPr/>
          </p:nvSpPr>
          <p:spPr bwMode="auto">
            <a:xfrm>
              <a:off x="2304" y="2544"/>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19468" name="AutoShape 9"/>
            <p:cNvSpPr>
              <a:spLocks noChangeArrowheads="1"/>
            </p:cNvSpPr>
            <p:nvPr/>
          </p:nvSpPr>
          <p:spPr bwMode="auto">
            <a:xfrm>
              <a:off x="2304" y="2880"/>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19469" name="AutoShape 10"/>
            <p:cNvSpPr>
              <a:spLocks noChangeArrowheads="1"/>
            </p:cNvSpPr>
            <p:nvPr/>
          </p:nvSpPr>
          <p:spPr bwMode="auto">
            <a:xfrm>
              <a:off x="2304" y="321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19470" name="AutoShape 11"/>
            <p:cNvSpPr>
              <a:spLocks noChangeArrowheads="1"/>
            </p:cNvSpPr>
            <p:nvPr/>
          </p:nvSpPr>
          <p:spPr bwMode="auto">
            <a:xfrm>
              <a:off x="2304" y="355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19471" name="Line 12"/>
            <p:cNvSpPr>
              <a:spLocks noChangeShapeType="1"/>
            </p:cNvSpPr>
            <p:nvPr/>
          </p:nvSpPr>
          <p:spPr bwMode="auto">
            <a:xfrm>
              <a:off x="2976" y="120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9472" name="Line 13"/>
            <p:cNvSpPr>
              <a:spLocks noChangeShapeType="1"/>
            </p:cNvSpPr>
            <p:nvPr/>
          </p:nvSpPr>
          <p:spPr bwMode="auto">
            <a:xfrm>
              <a:off x="2976" y="148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9473" name="Line 14"/>
            <p:cNvSpPr>
              <a:spLocks noChangeShapeType="1"/>
            </p:cNvSpPr>
            <p:nvPr/>
          </p:nvSpPr>
          <p:spPr bwMode="auto">
            <a:xfrm>
              <a:off x="2976" y="1824"/>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9474" name="Line 15"/>
            <p:cNvSpPr>
              <a:spLocks noChangeShapeType="1"/>
            </p:cNvSpPr>
            <p:nvPr/>
          </p:nvSpPr>
          <p:spPr bwMode="auto">
            <a:xfrm>
              <a:off x="2976" y="216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9475" name="Line 16"/>
            <p:cNvSpPr>
              <a:spLocks noChangeShapeType="1"/>
            </p:cNvSpPr>
            <p:nvPr/>
          </p:nvSpPr>
          <p:spPr bwMode="auto">
            <a:xfrm>
              <a:off x="2976" y="2448"/>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9476" name="Line 17"/>
            <p:cNvSpPr>
              <a:spLocks noChangeShapeType="1"/>
            </p:cNvSpPr>
            <p:nvPr/>
          </p:nvSpPr>
          <p:spPr bwMode="auto">
            <a:xfrm>
              <a:off x="2976" y="2736"/>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9477" name="Line 18"/>
            <p:cNvSpPr>
              <a:spLocks noChangeShapeType="1"/>
            </p:cNvSpPr>
            <p:nvPr/>
          </p:nvSpPr>
          <p:spPr bwMode="auto">
            <a:xfrm>
              <a:off x="2976" y="3072"/>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9478" name="Line 19"/>
            <p:cNvSpPr>
              <a:spLocks noChangeShapeType="1"/>
            </p:cNvSpPr>
            <p:nvPr/>
          </p:nvSpPr>
          <p:spPr bwMode="auto">
            <a:xfrm>
              <a:off x="2976" y="340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9479" name="Line 20"/>
            <p:cNvSpPr>
              <a:spLocks noChangeShapeType="1"/>
            </p:cNvSpPr>
            <p:nvPr/>
          </p:nvSpPr>
          <p:spPr bwMode="auto">
            <a:xfrm>
              <a:off x="3648" y="3648"/>
              <a:ext cx="288"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9480" name="Line 21"/>
            <p:cNvSpPr>
              <a:spLocks noChangeShapeType="1"/>
            </p:cNvSpPr>
            <p:nvPr/>
          </p:nvSpPr>
          <p:spPr bwMode="auto">
            <a:xfrm flipV="1">
              <a:off x="3936" y="2064"/>
              <a:ext cx="0" cy="158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9481" name="Line 22"/>
            <p:cNvSpPr>
              <a:spLocks noChangeShapeType="1"/>
            </p:cNvSpPr>
            <p:nvPr/>
          </p:nvSpPr>
          <p:spPr bwMode="auto">
            <a:xfrm flipH="1">
              <a:off x="3648" y="2064"/>
              <a:ext cx="288"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9482" name="Line 23"/>
            <p:cNvSpPr>
              <a:spLocks noChangeShapeType="1"/>
            </p:cNvSpPr>
            <p:nvPr/>
          </p:nvSpPr>
          <p:spPr bwMode="auto">
            <a:xfrm>
              <a:off x="3648" y="2352"/>
              <a:ext cx="480"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9483" name="Line 24"/>
            <p:cNvSpPr>
              <a:spLocks noChangeShapeType="1"/>
            </p:cNvSpPr>
            <p:nvPr/>
          </p:nvSpPr>
          <p:spPr bwMode="auto">
            <a:xfrm flipV="1">
              <a:off x="4128" y="1728"/>
              <a:ext cx="0" cy="62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19484" name="Line 25"/>
            <p:cNvSpPr>
              <a:spLocks noChangeShapeType="1"/>
            </p:cNvSpPr>
            <p:nvPr/>
          </p:nvSpPr>
          <p:spPr bwMode="auto">
            <a:xfrm flipH="1">
              <a:off x="3648" y="1728"/>
              <a:ext cx="480"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grpSp>
      <p:sp>
        <p:nvSpPr>
          <p:cNvPr id="19459" name="Text Box 26"/>
          <p:cNvSpPr txBox="1">
            <a:spLocks noChangeArrowheads="1"/>
          </p:cNvSpPr>
          <p:nvPr/>
        </p:nvSpPr>
        <p:spPr bwMode="auto">
          <a:xfrm>
            <a:off x="2971800" y="384175"/>
            <a:ext cx="512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Timing Analysis (Contd.)</a:t>
            </a:r>
          </a:p>
        </p:txBody>
      </p:sp>
      <p:sp>
        <p:nvSpPr>
          <p:cNvPr id="19460" name="Text Box 27"/>
          <p:cNvSpPr txBox="1">
            <a:spLocks noChangeArrowheads="1"/>
          </p:cNvSpPr>
          <p:nvPr/>
        </p:nvSpPr>
        <p:spPr bwMode="auto">
          <a:xfrm>
            <a:off x="3641725" y="156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9461" name="Text Box 28"/>
          <p:cNvSpPr txBox="1">
            <a:spLocks noChangeArrowheads="1"/>
          </p:cNvSpPr>
          <p:nvPr/>
        </p:nvSpPr>
        <p:spPr bwMode="auto">
          <a:xfrm>
            <a:off x="3505200" y="1600200"/>
            <a:ext cx="529272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Most of the digital designs employ</a:t>
            </a:r>
          </a:p>
          <a:p>
            <a:pPr eaLnBrk="1" hangingPunct="1"/>
            <a:r>
              <a:rPr lang="en-US" altLang="en-US"/>
              <a:t>concept of timing by using clocks.</a:t>
            </a:r>
          </a:p>
          <a:p>
            <a:pPr eaLnBrk="1" hangingPunct="1"/>
            <a:r>
              <a:rPr lang="en-US" altLang="en-US"/>
              <a:t>This makes the circuits synchronous.</a:t>
            </a:r>
          </a:p>
          <a:p>
            <a:pPr eaLnBrk="1" hangingPunct="1"/>
            <a:endParaRPr lang="en-US" altLang="en-US"/>
          </a:p>
          <a:p>
            <a:pPr eaLnBrk="1" hangingPunct="1"/>
            <a:r>
              <a:rPr lang="en-US" altLang="en-US"/>
              <a:t>Consider an AND gate with two inputs,</a:t>
            </a:r>
          </a:p>
          <a:p>
            <a:pPr eaLnBrk="1" hangingPunct="1"/>
            <a:r>
              <a:rPr lang="en-US" altLang="en-US"/>
              <a:t>x and y. If at time t = 1 ns, x is available,</a:t>
            </a:r>
          </a:p>
          <a:p>
            <a:pPr eaLnBrk="1" hangingPunct="1"/>
            <a:r>
              <a:rPr lang="en-US" altLang="en-US"/>
              <a:t>and y comes 1 ns later, what would be </a:t>
            </a:r>
          </a:p>
          <a:p>
            <a:pPr eaLnBrk="1" hangingPunct="1"/>
            <a:r>
              <a:rPr lang="en-US" altLang="en-US"/>
              <a:t>the output. This mismatch in timing</a:t>
            </a:r>
          </a:p>
          <a:p>
            <a:pPr eaLnBrk="1" hangingPunct="1"/>
            <a:r>
              <a:rPr lang="en-US" altLang="en-US"/>
              <a:t>leads to erroneous performance of design.</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32933848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381000" y="1447800"/>
            <a:ext cx="2895600" cy="4343400"/>
            <a:chOff x="2304" y="1008"/>
            <a:chExt cx="1824" cy="2736"/>
          </a:xfrm>
        </p:grpSpPr>
        <p:sp>
          <p:nvSpPr>
            <p:cNvPr id="20486" name="AutoShape 3"/>
            <p:cNvSpPr>
              <a:spLocks noChangeArrowheads="1"/>
            </p:cNvSpPr>
            <p:nvPr/>
          </p:nvSpPr>
          <p:spPr bwMode="auto">
            <a:xfrm>
              <a:off x="2304" y="100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20487" name="AutoShape 4"/>
            <p:cNvSpPr>
              <a:spLocks noChangeArrowheads="1"/>
            </p:cNvSpPr>
            <p:nvPr/>
          </p:nvSpPr>
          <p:spPr bwMode="auto">
            <a:xfrm>
              <a:off x="2304" y="129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dirty="0"/>
                <a:t>Design Specification</a:t>
              </a:r>
            </a:p>
          </p:txBody>
        </p:sp>
        <p:sp>
          <p:nvSpPr>
            <p:cNvPr id="20488" name="AutoShape 5"/>
            <p:cNvSpPr>
              <a:spLocks noChangeArrowheads="1"/>
            </p:cNvSpPr>
            <p:nvPr/>
          </p:nvSpPr>
          <p:spPr bwMode="auto">
            <a:xfrm>
              <a:off x="2304" y="196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20489" name="AutoShape 6"/>
            <p:cNvSpPr>
              <a:spLocks noChangeArrowheads="1"/>
            </p:cNvSpPr>
            <p:nvPr/>
          </p:nvSpPr>
          <p:spPr bwMode="auto">
            <a:xfrm>
              <a:off x="2304" y="163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20490" name="AutoShape 7"/>
            <p:cNvSpPr>
              <a:spLocks noChangeArrowheads="1"/>
            </p:cNvSpPr>
            <p:nvPr/>
          </p:nvSpPr>
          <p:spPr bwMode="auto">
            <a:xfrm>
              <a:off x="2304" y="225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20491" name="AutoShape 8"/>
            <p:cNvSpPr>
              <a:spLocks noChangeArrowheads="1"/>
            </p:cNvSpPr>
            <p:nvPr/>
          </p:nvSpPr>
          <p:spPr bwMode="auto">
            <a:xfrm>
              <a:off x="2304" y="2544"/>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20492" name="AutoShape 9"/>
            <p:cNvSpPr>
              <a:spLocks noChangeArrowheads="1"/>
            </p:cNvSpPr>
            <p:nvPr/>
          </p:nvSpPr>
          <p:spPr bwMode="auto">
            <a:xfrm>
              <a:off x="2304" y="2880"/>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20493" name="AutoShape 10"/>
            <p:cNvSpPr>
              <a:spLocks noChangeArrowheads="1"/>
            </p:cNvSpPr>
            <p:nvPr/>
          </p:nvSpPr>
          <p:spPr bwMode="auto">
            <a:xfrm>
              <a:off x="2304" y="321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20494" name="AutoShape 11"/>
            <p:cNvSpPr>
              <a:spLocks noChangeArrowheads="1"/>
            </p:cNvSpPr>
            <p:nvPr/>
          </p:nvSpPr>
          <p:spPr bwMode="auto">
            <a:xfrm>
              <a:off x="2304" y="355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20495" name="Line 12"/>
            <p:cNvSpPr>
              <a:spLocks noChangeShapeType="1"/>
            </p:cNvSpPr>
            <p:nvPr/>
          </p:nvSpPr>
          <p:spPr bwMode="auto">
            <a:xfrm>
              <a:off x="2976" y="120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0496" name="Line 13"/>
            <p:cNvSpPr>
              <a:spLocks noChangeShapeType="1"/>
            </p:cNvSpPr>
            <p:nvPr/>
          </p:nvSpPr>
          <p:spPr bwMode="auto">
            <a:xfrm>
              <a:off x="2976" y="148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0497" name="Line 14"/>
            <p:cNvSpPr>
              <a:spLocks noChangeShapeType="1"/>
            </p:cNvSpPr>
            <p:nvPr/>
          </p:nvSpPr>
          <p:spPr bwMode="auto">
            <a:xfrm>
              <a:off x="2976" y="1824"/>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0498" name="Line 15"/>
            <p:cNvSpPr>
              <a:spLocks noChangeShapeType="1"/>
            </p:cNvSpPr>
            <p:nvPr/>
          </p:nvSpPr>
          <p:spPr bwMode="auto">
            <a:xfrm>
              <a:off x="2976" y="216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0499" name="Line 16"/>
            <p:cNvSpPr>
              <a:spLocks noChangeShapeType="1"/>
            </p:cNvSpPr>
            <p:nvPr/>
          </p:nvSpPr>
          <p:spPr bwMode="auto">
            <a:xfrm>
              <a:off x="2976" y="2448"/>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0500" name="Line 17"/>
            <p:cNvSpPr>
              <a:spLocks noChangeShapeType="1"/>
            </p:cNvSpPr>
            <p:nvPr/>
          </p:nvSpPr>
          <p:spPr bwMode="auto">
            <a:xfrm>
              <a:off x="2976" y="2736"/>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0501" name="Line 18"/>
            <p:cNvSpPr>
              <a:spLocks noChangeShapeType="1"/>
            </p:cNvSpPr>
            <p:nvPr/>
          </p:nvSpPr>
          <p:spPr bwMode="auto">
            <a:xfrm>
              <a:off x="2976" y="3072"/>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0502" name="Line 19"/>
            <p:cNvSpPr>
              <a:spLocks noChangeShapeType="1"/>
            </p:cNvSpPr>
            <p:nvPr/>
          </p:nvSpPr>
          <p:spPr bwMode="auto">
            <a:xfrm>
              <a:off x="2976" y="340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0503" name="Line 20"/>
            <p:cNvSpPr>
              <a:spLocks noChangeShapeType="1"/>
            </p:cNvSpPr>
            <p:nvPr/>
          </p:nvSpPr>
          <p:spPr bwMode="auto">
            <a:xfrm>
              <a:off x="3648" y="3648"/>
              <a:ext cx="288"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0504" name="Line 21"/>
            <p:cNvSpPr>
              <a:spLocks noChangeShapeType="1"/>
            </p:cNvSpPr>
            <p:nvPr/>
          </p:nvSpPr>
          <p:spPr bwMode="auto">
            <a:xfrm flipV="1">
              <a:off x="3936" y="2064"/>
              <a:ext cx="0" cy="158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0505" name="Line 22"/>
            <p:cNvSpPr>
              <a:spLocks noChangeShapeType="1"/>
            </p:cNvSpPr>
            <p:nvPr/>
          </p:nvSpPr>
          <p:spPr bwMode="auto">
            <a:xfrm flipH="1">
              <a:off x="3648" y="2064"/>
              <a:ext cx="288"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0506" name="Line 23"/>
            <p:cNvSpPr>
              <a:spLocks noChangeShapeType="1"/>
            </p:cNvSpPr>
            <p:nvPr/>
          </p:nvSpPr>
          <p:spPr bwMode="auto">
            <a:xfrm>
              <a:off x="3648" y="2352"/>
              <a:ext cx="480"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0507" name="Line 24"/>
            <p:cNvSpPr>
              <a:spLocks noChangeShapeType="1"/>
            </p:cNvSpPr>
            <p:nvPr/>
          </p:nvSpPr>
          <p:spPr bwMode="auto">
            <a:xfrm flipV="1">
              <a:off x="4128" y="1728"/>
              <a:ext cx="0" cy="62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0508" name="Line 25"/>
            <p:cNvSpPr>
              <a:spLocks noChangeShapeType="1"/>
            </p:cNvSpPr>
            <p:nvPr/>
          </p:nvSpPr>
          <p:spPr bwMode="auto">
            <a:xfrm flipH="1">
              <a:off x="3648" y="1728"/>
              <a:ext cx="480"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grpSp>
      <p:sp>
        <p:nvSpPr>
          <p:cNvPr id="20483" name="Text Box 26"/>
          <p:cNvSpPr txBox="1">
            <a:spLocks noChangeArrowheads="1"/>
          </p:cNvSpPr>
          <p:nvPr/>
        </p:nvSpPr>
        <p:spPr bwMode="auto">
          <a:xfrm>
            <a:off x="2971800" y="384175"/>
            <a:ext cx="512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Timing Analysis (Contd.)</a:t>
            </a:r>
          </a:p>
        </p:txBody>
      </p:sp>
      <p:sp>
        <p:nvSpPr>
          <p:cNvPr id="20484" name="Text Box 27"/>
          <p:cNvSpPr txBox="1">
            <a:spLocks noChangeArrowheads="1"/>
          </p:cNvSpPr>
          <p:nvPr/>
        </p:nvSpPr>
        <p:spPr bwMode="auto">
          <a:xfrm>
            <a:off x="3641725" y="156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0485" name="Text Box 28"/>
          <p:cNvSpPr txBox="1">
            <a:spLocks noChangeArrowheads="1"/>
          </p:cNvSpPr>
          <p:nvPr/>
        </p:nvSpPr>
        <p:spPr bwMode="auto">
          <a:xfrm>
            <a:off x="3657600" y="2133600"/>
            <a:ext cx="40719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In timing analysis, using Delay </a:t>
            </a:r>
          </a:p>
          <a:p>
            <a:pPr eaLnBrk="1" hangingPunct="1"/>
            <a:r>
              <a:rPr lang="en-US" altLang="en-US"/>
              <a:t>Lookup Tables, all the inputs</a:t>
            </a:r>
          </a:p>
          <a:p>
            <a:pPr eaLnBrk="1" hangingPunct="1"/>
            <a:r>
              <a:rPr lang="en-US" altLang="en-US"/>
              <a:t>and outputs of components are</a:t>
            </a:r>
          </a:p>
          <a:p>
            <a:pPr eaLnBrk="1" hangingPunct="1"/>
            <a:r>
              <a:rPr lang="en-US" altLang="en-US"/>
              <a:t>verified with timing introduced.</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40649834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381000" y="1447800"/>
            <a:ext cx="2895600" cy="4343400"/>
            <a:chOff x="2304" y="1008"/>
            <a:chExt cx="1824" cy="2736"/>
          </a:xfrm>
        </p:grpSpPr>
        <p:sp>
          <p:nvSpPr>
            <p:cNvPr id="21510" name="AutoShape 3"/>
            <p:cNvSpPr>
              <a:spLocks noChangeArrowheads="1"/>
            </p:cNvSpPr>
            <p:nvPr/>
          </p:nvSpPr>
          <p:spPr bwMode="auto">
            <a:xfrm>
              <a:off x="2304" y="100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21511" name="AutoShape 4"/>
            <p:cNvSpPr>
              <a:spLocks noChangeArrowheads="1"/>
            </p:cNvSpPr>
            <p:nvPr/>
          </p:nvSpPr>
          <p:spPr bwMode="auto">
            <a:xfrm>
              <a:off x="2304" y="129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21512" name="AutoShape 5"/>
            <p:cNvSpPr>
              <a:spLocks noChangeArrowheads="1"/>
            </p:cNvSpPr>
            <p:nvPr/>
          </p:nvSpPr>
          <p:spPr bwMode="auto">
            <a:xfrm>
              <a:off x="2304" y="196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21513" name="AutoShape 6"/>
            <p:cNvSpPr>
              <a:spLocks noChangeArrowheads="1"/>
            </p:cNvSpPr>
            <p:nvPr/>
          </p:nvSpPr>
          <p:spPr bwMode="auto">
            <a:xfrm>
              <a:off x="2304" y="163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21514" name="AutoShape 7"/>
            <p:cNvSpPr>
              <a:spLocks noChangeArrowheads="1"/>
            </p:cNvSpPr>
            <p:nvPr/>
          </p:nvSpPr>
          <p:spPr bwMode="auto">
            <a:xfrm>
              <a:off x="2304" y="225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21515" name="AutoShape 8"/>
            <p:cNvSpPr>
              <a:spLocks noChangeArrowheads="1"/>
            </p:cNvSpPr>
            <p:nvPr/>
          </p:nvSpPr>
          <p:spPr bwMode="auto">
            <a:xfrm>
              <a:off x="2304" y="2544"/>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21516" name="AutoShape 9"/>
            <p:cNvSpPr>
              <a:spLocks noChangeArrowheads="1"/>
            </p:cNvSpPr>
            <p:nvPr/>
          </p:nvSpPr>
          <p:spPr bwMode="auto">
            <a:xfrm>
              <a:off x="2304" y="2880"/>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21517" name="AutoShape 10"/>
            <p:cNvSpPr>
              <a:spLocks noChangeArrowheads="1"/>
            </p:cNvSpPr>
            <p:nvPr/>
          </p:nvSpPr>
          <p:spPr bwMode="auto">
            <a:xfrm>
              <a:off x="2304" y="321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21518" name="AutoShape 11"/>
            <p:cNvSpPr>
              <a:spLocks noChangeArrowheads="1"/>
            </p:cNvSpPr>
            <p:nvPr/>
          </p:nvSpPr>
          <p:spPr bwMode="auto">
            <a:xfrm>
              <a:off x="2304" y="355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21519" name="Line 12"/>
            <p:cNvSpPr>
              <a:spLocks noChangeShapeType="1"/>
            </p:cNvSpPr>
            <p:nvPr/>
          </p:nvSpPr>
          <p:spPr bwMode="auto">
            <a:xfrm>
              <a:off x="2976" y="120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1520" name="Line 13"/>
            <p:cNvSpPr>
              <a:spLocks noChangeShapeType="1"/>
            </p:cNvSpPr>
            <p:nvPr/>
          </p:nvSpPr>
          <p:spPr bwMode="auto">
            <a:xfrm>
              <a:off x="2976" y="148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1521" name="Line 14"/>
            <p:cNvSpPr>
              <a:spLocks noChangeShapeType="1"/>
            </p:cNvSpPr>
            <p:nvPr/>
          </p:nvSpPr>
          <p:spPr bwMode="auto">
            <a:xfrm>
              <a:off x="2976" y="1824"/>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1522" name="Line 15"/>
            <p:cNvSpPr>
              <a:spLocks noChangeShapeType="1"/>
            </p:cNvSpPr>
            <p:nvPr/>
          </p:nvSpPr>
          <p:spPr bwMode="auto">
            <a:xfrm>
              <a:off x="2976" y="216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1523" name="Line 16"/>
            <p:cNvSpPr>
              <a:spLocks noChangeShapeType="1"/>
            </p:cNvSpPr>
            <p:nvPr/>
          </p:nvSpPr>
          <p:spPr bwMode="auto">
            <a:xfrm>
              <a:off x="2976" y="2448"/>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1524" name="Line 17"/>
            <p:cNvSpPr>
              <a:spLocks noChangeShapeType="1"/>
            </p:cNvSpPr>
            <p:nvPr/>
          </p:nvSpPr>
          <p:spPr bwMode="auto">
            <a:xfrm>
              <a:off x="2976" y="2736"/>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1525" name="Line 18"/>
            <p:cNvSpPr>
              <a:spLocks noChangeShapeType="1"/>
            </p:cNvSpPr>
            <p:nvPr/>
          </p:nvSpPr>
          <p:spPr bwMode="auto">
            <a:xfrm>
              <a:off x="2976" y="3072"/>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1526" name="Line 19"/>
            <p:cNvSpPr>
              <a:spLocks noChangeShapeType="1"/>
            </p:cNvSpPr>
            <p:nvPr/>
          </p:nvSpPr>
          <p:spPr bwMode="auto">
            <a:xfrm>
              <a:off x="2976" y="340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1527" name="Line 20"/>
            <p:cNvSpPr>
              <a:spLocks noChangeShapeType="1"/>
            </p:cNvSpPr>
            <p:nvPr/>
          </p:nvSpPr>
          <p:spPr bwMode="auto">
            <a:xfrm>
              <a:off x="3648" y="3648"/>
              <a:ext cx="288"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1528" name="Line 21"/>
            <p:cNvSpPr>
              <a:spLocks noChangeShapeType="1"/>
            </p:cNvSpPr>
            <p:nvPr/>
          </p:nvSpPr>
          <p:spPr bwMode="auto">
            <a:xfrm flipV="1">
              <a:off x="3936" y="2064"/>
              <a:ext cx="0" cy="158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1529" name="Line 22"/>
            <p:cNvSpPr>
              <a:spLocks noChangeShapeType="1"/>
            </p:cNvSpPr>
            <p:nvPr/>
          </p:nvSpPr>
          <p:spPr bwMode="auto">
            <a:xfrm flipH="1">
              <a:off x="3648" y="2064"/>
              <a:ext cx="288"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1530" name="Line 23"/>
            <p:cNvSpPr>
              <a:spLocks noChangeShapeType="1"/>
            </p:cNvSpPr>
            <p:nvPr/>
          </p:nvSpPr>
          <p:spPr bwMode="auto">
            <a:xfrm>
              <a:off x="3648" y="2352"/>
              <a:ext cx="480"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1531" name="Line 24"/>
            <p:cNvSpPr>
              <a:spLocks noChangeShapeType="1"/>
            </p:cNvSpPr>
            <p:nvPr/>
          </p:nvSpPr>
          <p:spPr bwMode="auto">
            <a:xfrm flipV="1">
              <a:off x="4128" y="1728"/>
              <a:ext cx="0" cy="62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1532" name="Line 25"/>
            <p:cNvSpPr>
              <a:spLocks noChangeShapeType="1"/>
            </p:cNvSpPr>
            <p:nvPr/>
          </p:nvSpPr>
          <p:spPr bwMode="auto">
            <a:xfrm flipH="1">
              <a:off x="3648" y="1728"/>
              <a:ext cx="480"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grpSp>
      <p:sp>
        <p:nvSpPr>
          <p:cNvPr id="21507" name="Text Box 26"/>
          <p:cNvSpPr txBox="1">
            <a:spLocks noChangeArrowheads="1"/>
          </p:cNvSpPr>
          <p:nvPr/>
        </p:nvSpPr>
        <p:spPr bwMode="auto">
          <a:xfrm>
            <a:off x="2971800" y="384175"/>
            <a:ext cx="3003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Place &amp; Route</a:t>
            </a:r>
          </a:p>
        </p:txBody>
      </p:sp>
      <p:sp>
        <p:nvSpPr>
          <p:cNvPr id="21508" name="Text Box 27"/>
          <p:cNvSpPr txBox="1">
            <a:spLocks noChangeArrowheads="1"/>
          </p:cNvSpPr>
          <p:nvPr/>
        </p:nvSpPr>
        <p:spPr bwMode="auto">
          <a:xfrm>
            <a:off x="3641725" y="156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1509" name="Text Box 28"/>
          <p:cNvSpPr txBox="1">
            <a:spLocks noChangeArrowheads="1"/>
          </p:cNvSpPr>
          <p:nvPr/>
        </p:nvSpPr>
        <p:spPr bwMode="auto">
          <a:xfrm>
            <a:off x="3657600" y="1752600"/>
            <a:ext cx="385554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dirty="0"/>
              <a:t>This is the actual stage where</a:t>
            </a:r>
          </a:p>
          <a:p>
            <a:pPr eaLnBrk="1" hangingPunct="1"/>
            <a:r>
              <a:rPr lang="en-US" altLang="en-US" dirty="0"/>
              <a:t>the design implemented at</a:t>
            </a:r>
          </a:p>
          <a:p>
            <a:pPr eaLnBrk="1" hangingPunct="1"/>
            <a:r>
              <a:rPr lang="en-US" altLang="en-US" dirty="0"/>
              <a:t>semiconductor layout level.</a:t>
            </a:r>
          </a:p>
          <a:p>
            <a:pPr eaLnBrk="1" hangingPunct="1"/>
            <a:endParaRPr lang="en-US" altLang="en-US" dirty="0"/>
          </a:p>
          <a:p>
            <a:pPr eaLnBrk="1" hangingPunct="1"/>
            <a:r>
              <a:rPr lang="en-US" altLang="en-US" dirty="0"/>
              <a:t>This </a:t>
            </a:r>
            <a:r>
              <a:rPr lang="en-US" altLang="en-US" dirty="0" smtClean="0"/>
              <a:t>is the </a:t>
            </a:r>
            <a:r>
              <a:rPr lang="en-US" altLang="en-US" dirty="0"/>
              <a:t>stage which really </a:t>
            </a:r>
          </a:p>
          <a:p>
            <a:pPr eaLnBrk="1" hangingPunct="1"/>
            <a:r>
              <a:rPr lang="en-US" altLang="en-US" dirty="0"/>
              <a:t>requires more knowledge of</a:t>
            </a:r>
          </a:p>
          <a:p>
            <a:pPr eaLnBrk="1" hangingPunct="1"/>
            <a:r>
              <a:rPr lang="en-US" altLang="en-US" dirty="0"/>
              <a:t>semiconductor physics than</a:t>
            </a:r>
          </a:p>
          <a:p>
            <a:pPr eaLnBrk="1" hangingPunct="1"/>
            <a:r>
              <a:rPr lang="en-US" altLang="en-US" dirty="0"/>
              <a:t>digital design.</a:t>
            </a:r>
          </a:p>
        </p:txBody>
      </p:sp>
    </p:spTree>
    <p:extLst>
      <p:ext uri="{BB962C8B-B14F-4D97-AF65-F5344CB8AC3E}">
        <p14:creationId xmlns:p14="http://schemas.microsoft.com/office/powerpoint/2010/main" val="14573117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381000" y="1447800"/>
            <a:ext cx="2895600" cy="4343400"/>
            <a:chOff x="2304" y="1008"/>
            <a:chExt cx="1824" cy="2736"/>
          </a:xfrm>
        </p:grpSpPr>
        <p:sp>
          <p:nvSpPr>
            <p:cNvPr id="22534" name="AutoShape 3"/>
            <p:cNvSpPr>
              <a:spLocks noChangeArrowheads="1"/>
            </p:cNvSpPr>
            <p:nvPr/>
          </p:nvSpPr>
          <p:spPr bwMode="auto">
            <a:xfrm>
              <a:off x="2304" y="100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22535" name="AutoShape 4"/>
            <p:cNvSpPr>
              <a:spLocks noChangeArrowheads="1"/>
            </p:cNvSpPr>
            <p:nvPr/>
          </p:nvSpPr>
          <p:spPr bwMode="auto">
            <a:xfrm>
              <a:off x="2304" y="129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22536" name="AutoShape 5"/>
            <p:cNvSpPr>
              <a:spLocks noChangeArrowheads="1"/>
            </p:cNvSpPr>
            <p:nvPr/>
          </p:nvSpPr>
          <p:spPr bwMode="auto">
            <a:xfrm>
              <a:off x="2304" y="196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22537" name="AutoShape 6"/>
            <p:cNvSpPr>
              <a:spLocks noChangeArrowheads="1"/>
            </p:cNvSpPr>
            <p:nvPr/>
          </p:nvSpPr>
          <p:spPr bwMode="auto">
            <a:xfrm>
              <a:off x="2304" y="163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22538" name="AutoShape 7"/>
            <p:cNvSpPr>
              <a:spLocks noChangeArrowheads="1"/>
            </p:cNvSpPr>
            <p:nvPr/>
          </p:nvSpPr>
          <p:spPr bwMode="auto">
            <a:xfrm>
              <a:off x="2304" y="225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22539" name="AutoShape 8"/>
            <p:cNvSpPr>
              <a:spLocks noChangeArrowheads="1"/>
            </p:cNvSpPr>
            <p:nvPr/>
          </p:nvSpPr>
          <p:spPr bwMode="auto">
            <a:xfrm>
              <a:off x="2304" y="2544"/>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22540" name="AutoShape 9"/>
            <p:cNvSpPr>
              <a:spLocks noChangeArrowheads="1"/>
            </p:cNvSpPr>
            <p:nvPr/>
          </p:nvSpPr>
          <p:spPr bwMode="auto">
            <a:xfrm>
              <a:off x="2304" y="2880"/>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22541" name="AutoShape 10"/>
            <p:cNvSpPr>
              <a:spLocks noChangeArrowheads="1"/>
            </p:cNvSpPr>
            <p:nvPr/>
          </p:nvSpPr>
          <p:spPr bwMode="auto">
            <a:xfrm>
              <a:off x="2304" y="321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22542" name="AutoShape 11"/>
            <p:cNvSpPr>
              <a:spLocks noChangeArrowheads="1"/>
            </p:cNvSpPr>
            <p:nvPr/>
          </p:nvSpPr>
          <p:spPr bwMode="auto">
            <a:xfrm>
              <a:off x="2304" y="355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22543" name="Line 12"/>
            <p:cNvSpPr>
              <a:spLocks noChangeShapeType="1"/>
            </p:cNvSpPr>
            <p:nvPr/>
          </p:nvSpPr>
          <p:spPr bwMode="auto">
            <a:xfrm>
              <a:off x="2976" y="120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2544" name="Line 13"/>
            <p:cNvSpPr>
              <a:spLocks noChangeShapeType="1"/>
            </p:cNvSpPr>
            <p:nvPr/>
          </p:nvSpPr>
          <p:spPr bwMode="auto">
            <a:xfrm>
              <a:off x="2976" y="148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2545" name="Line 14"/>
            <p:cNvSpPr>
              <a:spLocks noChangeShapeType="1"/>
            </p:cNvSpPr>
            <p:nvPr/>
          </p:nvSpPr>
          <p:spPr bwMode="auto">
            <a:xfrm>
              <a:off x="2976" y="1824"/>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2546" name="Line 15"/>
            <p:cNvSpPr>
              <a:spLocks noChangeShapeType="1"/>
            </p:cNvSpPr>
            <p:nvPr/>
          </p:nvSpPr>
          <p:spPr bwMode="auto">
            <a:xfrm>
              <a:off x="2976" y="216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2547" name="Line 16"/>
            <p:cNvSpPr>
              <a:spLocks noChangeShapeType="1"/>
            </p:cNvSpPr>
            <p:nvPr/>
          </p:nvSpPr>
          <p:spPr bwMode="auto">
            <a:xfrm>
              <a:off x="2976" y="2448"/>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2548" name="Line 17"/>
            <p:cNvSpPr>
              <a:spLocks noChangeShapeType="1"/>
            </p:cNvSpPr>
            <p:nvPr/>
          </p:nvSpPr>
          <p:spPr bwMode="auto">
            <a:xfrm>
              <a:off x="2976" y="2736"/>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2549" name="Line 18"/>
            <p:cNvSpPr>
              <a:spLocks noChangeShapeType="1"/>
            </p:cNvSpPr>
            <p:nvPr/>
          </p:nvSpPr>
          <p:spPr bwMode="auto">
            <a:xfrm>
              <a:off x="2976" y="3072"/>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2550" name="Line 19"/>
            <p:cNvSpPr>
              <a:spLocks noChangeShapeType="1"/>
            </p:cNvSpPr>
            <p:nvPr/>
          </p:nvSpPr>
          <p:spPr bwMode="auto">
            <a:xfrm>
              <a:off x="2976" y="340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2551" name="Line 20"/>
            <p:cNvSpPr>
              <a:spLocks noChangeShapeType="1"/>
            </p:cNvSpPr>
            <p:nvPr/>
          </p:nvSpPr>
          <p:spPr bwMode="auto">
            <a:xfrm>
              <a:off x="3648" y="3648"/>
              <a:ext cx="288"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2552" name="Line 21"/>
            <p:cNvSpPr>
              <a:spLocks noChangeShapeType="1"/>
            </p:cNvSpPr>
            <p:nvPr/>
          </p:nvSpPr>
          <p:spPr bwMode="auto">
            <a:xfrm flipV="1">
              <a:off x="3936" y="2064"/>
              <a:ext cx="0" cy="158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2553" name="Line 22"/>
            <p:cNvSpPr>
              <a:spLocks noChangeShapeType="1"/>
            </p:cNvSpPr>
            <p:nvPr/>
          </p:nvSpPr>
          <p:spPr bwMode="auto">
            <a:xfrm flipH="1">
              <a:off x="3648" y="2064"/>
              <a:ext cx="288"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2554" name="Line 23"/>
            <p:cNvSpPr>
              <a:spLocks noChangeShapeType="1"/>
            </p:cNvSpPr>
            <p:nvPr/>
          </p:nvSpPr>
          <p:spPr bwMode="auto">
            <a:xfrm>
              <a:off x="3648" y="2352"/>
              <a:ext cx="480"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2555" name="Line 24"/>
            <p:cNvSpPr>
              <a:spLocks noChangeShapeType="1"/>
            </p:cNvSpPr>
            <p:nvPr/>
          </p:nvSpPr>
          <p:spPr bwMode="auto">
            <a:xfrm flipV="1">
              <a:off x="4128" y="1728"/>
              <a:ext cx="0" cy="62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2556" name="Line 25"/>
            <p:cNvSpPr>
              <a:spLocks noChangeShapeType="1"/>
            </p:cNvSpPr>
            <p:nvPr/>
          </p:nvSpPr>
          <p:spPr bwMode="auto">
            <a:xfrm flipH="1">
              <a:off x="3648" y="1728"/>
              <a:ext cx="480"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grpSp>
      <p:sp>
        <p:nvSpPr>
          <p:cNvPr id="22531" name="Text Box 26"/>
          <p:cNvSpPr txBox="1">
            <a:spLocks noChangeArrowheads="1"/>
          </p:cNvSpPr>
          <p:nvPr/>
        </p:nvSpPr>
        <p:spPr bwMode="auto">
          <a:xfrm>
            <a:off x="2971800" y="384175"/>
            <a:ext cx="475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Place &amp; Route (Contd.)</a:t>
            </a:r>
          </a:p>
        </p:txBody>
      </p:sp>
      <p:sp>
        <p:nvSpPr>
          <p:cNvPr id="22532" name="Text Box 27"/>
          <p:cNvSpPr txBox="1">
            <a:spLocks noChangeArrowheads="1"/>
          </p:cNvSpPr>
          <p:nvPr/>
        </p:nvSpPr>
        <p:spPr bwMode="auto">
          <a:xfrm>
            <a:off x="3641725" y="156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2533" name="Text Box 28"/>
          <p:cNvSpPr txBox="1">
            <a:spLocks noChangeArrowheads="1"/>
          </p:cNvSpPr>
          <p:nvPr/>
        </p:nvSpPr>
        <p:spPr bwMode="auto">
          <a:xfrm>
            <a:off x="3429000" y="1295400"/>
            <a:ext cx="498809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dirty="0"/>
              <a:t>Semiconductor layout has to follow</a:t>
            </a:r>
          </a:p>
          <a:p>
            <a:pPr eaLnBrk="1" hangingPunct="1"/>
            <a:r>
              <a:rPr lang="en-US" altLang="en-US" dirty="0"/>
              <a:t>certain design rules to lay devices</a:t>
            </a:r>
          </a:p>
          <a:p>
            <a:pPr eaLnBrk="1" hangingPunct="1"/>
            <a:r>
              <a:rPr lang="en-US" altLang="en-US" dirty="0"/>
              <a:t>at semiconductor level. </a:t>
            </a:r>
          </a:p>
          <a:p>
            <a:pPr eaLnBrk="1" hangingPunct="1"/>
            <a:endParaRPr lang="en-US" altLang="en-US" dirty="0"/>
          </a:p>
          <a:p>
            <a:pPr eaLnBrk="1" hangingPunct="1"/>
            <a:r>
              <a:rPr lang="en-US" altLang="en-US" dirty="0"/>
              <a:t>These design rules are fabrication </a:t>
            </a:r>
          </a:p>
          <a:p>
            <a:pPr eaLnBrk="1" hangingPunct="1"/>
            <a:r>
              <a:rPr lang="en-US" altLang="en-US" dirty="0"/>
              <a:t>process dependent.</a:t>
            </a:r>
          </a:p>
          <a:p>
            <a:pPr eaLnBrk="1" hangingPunct="1"/>
            <a:endParaRPr lang="en-US" altLang="en-US" dirty="0"/>
          </a:p>
          <a:p>
            <a:pPr eaLnBrk="1" hangingPunct="1"/>
            <a:r>
              <a:rPr lang="en-US" altLang="en-US" dirty="0"/>
              <a:t>The layout uses layers as </a:t>
            </a:r>
            <a:r>
              <a:rPr lang="en-US" altLang="en-US" dirty="0" err="1"/>
              <a:t>p/n</a:t>
            </a:r>
            <a:r>
              <a:rPr lang="en-US" altLang="en-US" dirty="0"/>
              <a:t> diffusion,</a:t>
            </a:r>
          </a:p>
          <a:p>
            <a:pPr eaLnBrk="1" hangingPunct="1"/>
            <a:r>
              <a:rPr lang="en-US" altLang="en-US" dirty="0" err="1"/>
              <a:t>nwell</a:t>
            </a:r>
            <a:r>
              <a:rPr lang="en-US" altLang="en-US" dirty="0"/>
              <a:t>, </a:t>
            </a:r>
            <a:r>
              <a:rPr lang="en-US" altLang="en-US" dirty="0" err="1"/>
              <a:t>pwell</a:t>
            </a:r>
            <a:r>
              <a:rPr lang="en-US" altLang="en-US" dirty="0"/>
              <a:t>, metals, via, </a:t>
            </a:r>
            <a:r>
              <a:rPr lang="en-US" altLang="en-US" dirty="0" smtClean="0"/>
              <a:t>etc</a:t>
            </a:r>
            <a:r>
              <a:rPr lang="en-US" altLang="en-US" dirty="0"/>
              <a:t>. </a:t>
            </a:r>
          </a:p>
          <a:p>
            <a:pPr eaLnBrk="1" hangingPunct="1"/>
            <a:r>
              <a:rPr lang="en-US" altLang="en-US" dirty="0"/>
              <a:t>Rules involving min. spacing, and </a:t>
            </a:r>
          </a:p>
          <a:p>
            <a:pPr eaLnBrk="1" hangingPunct="1"/>
            <a:r>
              <a:rPr lang="en-US" altLang="en-US" dirty="0"/>
              <a:t>electrical relation between two layers</a:t>
            </a:r>
          </a:p>
          <a:p>
            <a:pPr eaLnBrk="1" hangingPunct="1"/>
            <a:r>
              <a:rPr lang="en-US" altLang="en-US" dirty="0"/>
              <a:t>are known as DESIGN RULES.</a:t>
            </a:r>
          </a:p>
        </p:txBody>
      </p:sp>
    </p:spTree>
    <p:extLst>
      <p:ext uri="{BB962C8B-B14F-4D97-AF65-F5344CB8AC3E}">
        <p14:creationId xmlns:p14="http://schemas.microsoft.com/office/powerpoint/2010/main" val="33652667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381000" y="1447800"/>
            <a:ext cx="2895600" cy="4343400"/>
            <a:chOff x="2304" y="1008"/>
            <a:chExt cx="1824" cy="2736"/>
          </a:xfrm>
        </p:grpSpPr>
        <p:sp>
          <p:nvSpPr>
            <p:cNvPr id="23558" name="AutoShape 3"/>
            <p:cNvSpPr>
              <a:spLocks noChangeArrowheads="1"/>
            </p:cNvSpPr>
            <p:nvPr/>
          </p:nvSpPr>
          <p:spPr bwMode="auto">
            <a:xfrm>
              <a:off x="2304" y="100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23559" name="AutoShape 4"/>
            <p:cNvSpPr>
              <a:spLocks noChangeArrowheads="1"/>
            </p:cNvSpPr>
            <p:nvPr/>
          </p:nvSpPr>
          <p:spPr bwMode="auto">
            <a:xfrm>
              <a:off x="2304" y="129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23560" name="AutoShape 5"/>
            <p:cNvSpPr>
              <a:spLocks noChangeArrowheads="1"/>
            </p:cNvSpPr>
            <p:nvPr/>
          </p:nvSpPr>
          <p:spPr bwMode="auto">
            <a:xfrm>
              <a:off x="2304" y="196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23561" name="AutoShape 6"/>
            <p:cNvSpPr>
              <a:spLocks noChangeArrowheads="1"/>
            </p:cNvSpPr>
            <p:nvPr/>
          </p:nvSpPr>
          <p:spPr bwMode="auto">
            <a:xfrm>
              <a:off x="2304" y="163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23562" name="AutoShape 7"/>
            <p:cNvSpPr>
              <a:spLocks noChangeArrowheads="1"/>
            </p:cNvSpPr>
            <p:nvPr/>
          </p:nvSpPr>
          <p:spPr bwMode="auto">
            <a:xfrm>
              <a:off x="2304" y="225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dirty="0"/>
                <a:t>Simulation</a:t>
              </a:r>
            </a:p>
          </p:txBody>
        </p:sp>
        <p:sp>
          <p:nvSpPr>
            <p:cNvPr id="23563" name="AutoShape 8"/>
            <p:cNvSpPr>
              <a:spLocks noChangeArrowheads="1"/>
            </p:cNvSpPr>
            <p:nvPr/>
          </p:nvSpPr>
          <p:spPr bwMode="auto">
            <a:xfrm>
              <a:off x="2304" y="2544"/>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23564" name="AutoShape 9"/>
            <p:cNvSpPr>
              <a:spLocks noChangeArrowheads="1"/>
            </p:cNvSpPr>
            <p:nvPr/>
          </p:nvSpPr>
          <p:spPr bwMode="auto">
            <a:xfrm>
              <a:off x="2304" y="2880"/>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23565" name="AutoShape 10"/>
            <p:cNvSpPr>
              <a:spLocks noChangeArrowheads="1"/>
            </p:cNvSpPr>
            <p:nvPr/>
          </p:nvSpPr>
          <p:spPr bwMode="auto">
            <a:xfrm>
              <a:off x="2304" y="321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23566" name="AutoShape 11"/>
            <p:cNvSpPr>
              <a:spLocks noChangeArrowheads="1"/>
            </p:cNvSpPr>
            <p:nvPr/>
          </p:nvSpPr>
          <p:spPr bwMode="auto">
            <a:xfrm>
              <a:off x="2304" y="355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23567" name="Line 12"/>
            <p:cNvSpPr>
              <a:spLocks noChangeShapeType="1"/>
            </p:cNvSpPr>
            <p:nvPr/>
          </p:nvSpPr>
          <p:spPr bwMode="auto">
            <a:xfrm>
              <a:off x="2976" y="120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3568" name="Line 13"/>
            <p:cNvSpPr>
              <a:spLocks noChangeShapeType="1"/>
            </p:cNvSpPr>
            <p:nvPr/>
          </p:nvSpPr>
          <p:spPr bwMode="auto">
            <a:xfrm>
              <a:off x="2976" y="148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3569" name="Line 14"/>
            <p:cNvSpPr>
              <a:spLocks noChangeShapeType="1"/>
            </p:cNvSpPr>
            <p:nvPr/>
          </p:nvSpPr>
          <p:spPr bwMode="auto">
            <a:xfrm>
              <a:off x="2976" y="1824"/>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3570" name="Line 15"/>
            <p:cNvSpPr>
              <a:spLocks noChangeShapeType="1"/>
            </p:cNvSpPr>
            <p:nvPr/>
          </p:nvSpPr>
          <p:spPr bwMode="auto">
            <a:xfrm>
              <a:off x="2976" y="216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3571" name="Line 16"/>
            <p:cNvSpPr>
              <a:spLocks noChangeShapeType="1"/>
            </p:cNvSpPr>
            <p:nvPr/>
          </p:nvSpPr>
          <p:spPr bwMode="auto">
            <a:xfrm>
              <a:off x="2976" y="2448"/>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3572" name="Line 17"/>
            <p:cNvSpPr>
              <a:spLocks noChangeShapeType="1"/>
            </p:cNvSpPr>
            <p:nvPr/>
          </p:nvSpPr>
          <p:spPr bwMode="auto">
            <a:xfrm>
              <a:off x="2976" y="2736"/>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3573" name="Line 18"/>
            <p:cNvSpPr>
              <a:spLocks noChangeShapeType="1"/>
            </p:cNvSpPr>
            <p:nvPr/>
          </p:nvSpPr>
          <p:spPr bwMode="auto">
            <a:xfrm>
              <a:off x="2976" y="3072"/>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3574" name="Line 19"/>
            <p:cNvSpPr>
              <a:spLocks noChangeShapeType="1"/>
            </p:cNvSpPr>
            <p:nvPr/>
          </p:nvSpPr>
          <p:spPr bwMode="auto">
            <a:xfrm>
              <a:off x="2976" y="340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3575" name="Line 20"/>
            <p:cNvSpPr>
              <a:spLocks noChangeShapeType="1"/>
            </p:cNvSpPr>
            <p:nvPr/>
          </p:nvSpPr>
          <p:spPr bwMode="auto">
            <a:xfrm>
              <a:off x="3648" y="3648"/>
              <a:ext cx="288"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3576" name="Line 21"/>
            <p:cNvSpPr>
              <a:spLocks noChangeShapeType="1"/>
            </p:cNvSpPr>
            <p:nvPr/>
          </p:nvSpPr>
          <p:spPr bwMode="auto">
            <a:xfrm flipV="1">
              <a:off x="3936" y="2064"/>
              <a:ext cx="0" cy="158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3577" name="Line 22"/>
            <p:cNvSpPr>
              <a:spLocks noChangeShapeType="1"/>
            </p:cNvSpPr>
            <p:nvPr/>
          </p:nvSpPr>
          <p:spPr bwMode="auto">
            <a:xfrm flipH="1">
              <a:off x="3648" y="2064"/>
              <a:ext cx="288"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3578" name="Line 23"/>
            <p:cNvSpPr>
              <a:spLocks noChangeShapeType="1"/>
            </p:cNvSpPr>
            <p:nvPr/>
          </p:nvSpPr>
          <p:spPr bwMode="auto">
            <a:xfrm>
              <a:off x="3648" y="2352"/>
              <a:ext cx="480"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3579" name="Line 24"/>
            <p:cNvSpPr>
              <a:spLocks noChangeShapeType="1"/>
            </p:cNvSpPr>
            <p:nvPr/>
          </p:nvSpPr>
          <p:spPr bwMode="auto">
            <a:xfrm flipV="1">
              <a:off x="4128" y="1728"/>
              <a:ext cx="0" cy="62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3580" name="Line 25"/>
            <p:cNvSpPr>
              <a:spLocks noChangeShapeType="1"/>
            </p:cNvSpPr>
            <p:nvPr/>
          </p:nvSpPr>
          <p:spPr bwMode="auto">
            <a:xfrm flipH="1">
              <a:off x="3648" y="1728"/>
              <a:ext cx="480"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grpSp>
      <p:sp>
        <p:nvSpPr>
          <p:cNvPr id="23555" name="Text Box 26"/>
          <p:cNvSpPr txBox="1">
            <a:spLocks noChangeArrowheads="1"/>
          </p:cNvSpPr>
          <p:nvPr/>
        </p:nvSpPr>
        <p:spPr bwMode="auto">
          <a:xfrm>
            <a:off x="2971800" y="384175"/>
            <a:ext cx="475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Place &amp; Route (Contd.)</a:t>
            </a:r>
          </a:p>
        </p:txBody>
      </p:sp>
      <p:sp>
        <p:nvSpPr>
          <p:cNvPr id="23556" name="Text Box 27"/>
          <p:cNvSpPr txBox="1">
            <a:spLocks noChangeArrowheads="1"/>
          </p:cNvSpPr>
          <p:nvPr/>
        </p:nvSpPr>
        <p:spPr bwMode="auto">
          <a:xfrm>
            <a:off x="3641725" y="156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3557" name="Text Box 28"/>
          <p:cNvSpPr txBox="1">
            <a:spLocks noChangeArrowheads="1"/>
          </p:cNvSpPr>
          <p:nvPr/>
        </p:nvSpPr>
        <p:spPr bwMode="auto">
          <a:xfrm>
            <a:off x="3429000" y="2209800"/>
            <a:ext cx="467201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Placement and Routing involves</a:t>
            </a:r>
          </a:p>
          <a:p>
            <a:pPr eaLnBrk="1" hangingPunct="1"/>
            <a:r>
              <a:rPr lang="en-US" altLang="en-US"/>
              <a:t>laying of the devices, placing them</a:t>
            </a:r>
          </a:p>
          <a:p>
            <a:pPr eaLnBrk="1" hangingPunct="1"/>
            <a:r>
              <a:rPr lang="en-US" altLang="en-US"/>
              <a:t>and making interconnection between</a:t>
            </a:r>
          </a:p>
          <a:p>
            <a:pPr eaLnBrk="1" hangingPunct="1"/>
            <a:r>
              <a:rPr lang="en-US" altLang="en-US"/>
              <a:t>them, following the  Design Rules.</a:t>
            </a:r>
          </a:p>
          <a:p>
            <a:pPr eaLnBrk="1" hangingPunct="1"/>
            <a:endParaRPr lang="en-US" altLang="en-US"/>
          </a:p>
          <a:p>
            <a:pPr eaLnBrk="1" hangingPunct="1"/>
            <a:r>
              <a:rPr lang="en-US" altLang="en-US"/>
              <a:t>The result is the design implemented</a:t>
            </a:r>
          </a:p>
          <a:p>
            <a:pPr eaLnBrk="1" hangingPunct="1"/>
            <a:r>
              <a:rPr lang="en-US" altLang="en-US"/>
              <a:t>in the form of semiconductor layers.</a:t>
            </a:r>
          </a:p>
          <a:p>
            <a:pPr eaLnBrk="1" hangingPunct="1"/>
            <a:endParaRPr lang="en-US" altLang="en-US"/>
          </a:p>
        </p:txBody>
      </p:sp>
    </p:spTree>
    <p:extLst>
      <p:ext uri="{BB962C8B-B14F-4D97-AF65-F5344CB8AC3E}">
        <p14:creationId xmlns:p14="http://schemas.microsoft.com/office/powerpoint/2010/main" val="3498808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ELECTRONIC COMPONENTS</a:t>
            </a:r>
            <a:endParaRPr lang="en-IN" dirty="0"/>
          </a:p>
        </p:txBody>
      </p:sp>
      <p:sp>
        <p:nvSpPr>
          <p:cNvPr id="3" name="Content Placeholder 2"/>
          <p:cNvSpPr>
            <a:spLocks noGrp="1"/>
          </p:cNvSpPr>
          <p:nvPr>
            <p:ph sz="quarter" idx="1"/>
          </p:nvPr>
        </p:nvSpPr>
        <p:spPr/>
        <p:txBody>
          <a:bodyPr/>
          <a:lstStyle/>
          <a:p>
            <a:pPr marL="0" indent="0" algn="just">
              <a:buNone/>
            </a:pPr>
            <a:r>
              <a:rPr lang="en-US" b="1" dirty="0" smtClean="0"/>
              <a:t>Open collector and Tri-State output:</a:t>
            </a:r>
          </a:p>
          <a:p>
            <a:pPr algn="just">
              <a:buFont typeface="Wingdings" panose="05000000000000000000" pitchFamily="2" charset="2"/>
              <a:buChar char="v"/>
            </a:pPr>
            <a:r>
              <a:rPr lang="en-US" dirty="0" smtClean="0"/>
              <a:t>Interface between IC output to other systems.</a:t>
            </a:r>
          </a:p>
          <a:p>
            <a:pPr algn="just">
              <a:buFont typeface="Wingdings" panose="05000000000000000000" pitchFamily="2" charset="2"/>
              <a:buChar char="v"/>
            </a:pPr>
            <a:r>
              <a:rPr lang="en-US" dirty="0" smtClean="0"/>
              <a:t>Output line from IC circuit is connected to the base of an NPN transistor.</a:t>
            </a:r>
          </a:p>
          <a:p>
            <a:pPr algn="just">
              <a:buFont typeface="Wingdings" panose="05000000000000000000" pitchFamily="2" charset="2"/>
              <a:buChar char="v"/>
            </a:pPr>
            <a:r>
              <a:rPr lang="en-US" dirty="0" smtClean="0"/>
              <a:t>Collector of a transistor is left unconnected (floating) and emitter is internally grounded.</a:t>
            </a:r>
          </a:p>
          <a:p>
            <a:pPr marL="0" indent="0" algn="just">
              <a:buNone/>
            </a:pPr>
            <a:endParaRPr lang="en-IN" dirty="0"/>
          </a:p>
        </p:txBody>
      </p:sp>
      <p:pic>
        <p:nvPicPr>
          <p:cNvPr id="1026" name="Picture 2" descr="C:\Users\Malli\Desktop\open-collect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221088"/>
            <a:ext cx="29591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5436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381000" y="1447800"/>
            <a:ext cx="2895600" cy="4343400"/>
            <a:chOff x="2304" y="1008"/>
            <a:chExt cx="1824" cy="2736"/>
          </a:xfrm>
        </p:grpSpPr>
        <p:sp>
          <p:nvSpPr>
            <p:cNvPr id="24582" name="AutoShape 3"/>
            <p:cNvSpPr>
              <a:spLocks noChangeArrowheads="1"/>
            </p:cNvSpPr>
            <p:nvPr/>
          </p:nvSpPr>
          <p:spPr bwMode="auto">
            <a:xfrm>
              <a:off x="2304" y="100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24583" name="AutoShape 4"/>
            <p:cNvSpPr>
              <a:spLocks noChangeArrowheads="1"/>
            </p:cNvSpPr>
            <p:nvPr/>
          </p:nvSpPr>
          <p:spPr bwMode="auto">
            <a:xfrm>
              <a:off x="2304" y="129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24584" name="AutoShape 5"/>
            <p:cNvSpPr>
              <a:spLocks noChangeArrowheads="1"/>
            </p:cNvSpPr>
            <p:nvPr/>
          </p:nvSpPr>
          <p:spPr bwMode="auto">
            <a:xfrm>
              <a:off x="2304" y="196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24585" name="AutoShape 6"/>
            <p:cNvSpPr>
              <a:spLocks noChangeArrowheads="1"/>
            </p:cNvSpPr>
            <p:nvPr/>
          </p:nvSpPr>
          <p:spPr bwMode="auto">
            <a:xfrm>
              <a:off x="2304" y="163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24586" name="AutoShape 7"/>
            <p:cNvSpPr>
              <a:spLocks noChangeArrowheads="1"/>
            </p:cNvSpPr>
            <p:nvPr/>
          </p:nvSpPr>
          <p:spPr bwMode="auto">
            <a:xfrm>
              <a:off x="2304" y="225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24587" name="AutoShape 8"/>
            <p:cNvSpPr>
              <a:spLocks noChangeArrowheads="1"/>
            </p:cNvSpPr>
            <p:nvPr/>
          </p:nvSpPr>
          <p:spPr bwMode="auto">
            <a:xfrm>
              <a:off x="2304" y="2544"/>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24588" name="AutoShape 9"/>
            <p:cNvSpPr>
              <a:spLocks noChangeArrowheads="1"/>
            </p:cNvSpPr>
            <p:nvPr/>
          </p:nvSpPr>
          <p:spPr bwMode="auto">
            <a:xfrm>
              <a:off x="2304" y="2880"/>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24589" name="AutoShape 10"/>
            <p:cNvSpPr>
              <a:spLocks noChangeArrowheads="1"/>
            </p:cNvSpPr>
            <p:nvPr/>
          </p:nvSpPr>
          <p:spPr bwMode="auto">
            <a:xfrm>
              <a:off x="2304" y="321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24590" name="AutoShape 11"/>
            <p:cNvSpPr>
              <a:spLocks noChangeArrowheads="1"/>
            </p:cNvSpPr>
            <p:nvPr/>
          </p:nvSpPr>
          <p:spPr bwMode="auto">
            <a:xfrm>
              <a:off x="2304" y="355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24591" name="Line 12"/>
            <p:cNvSpPr>
              <a:spLocks noChangeShapeType="1"/>
            </p:cNvSpPr>
            <p:nvPr/>
          </p:nvSpPr>
          <p:spPr bwMode="auto">
            <a:xfrm>
              <a:off x="2976" y="120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4592" name="Line 13"/>
            <p:cNvSpPr>
              <a:spLocks noChangeShapeType="1"/>
            </p:cNvSpPr>
            <p:nvPr/>
          </p:nvSpPr>
          <p:spPr bwMode="auto">
            <a:xfrm>
              <a:off x="2976" y="148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4593" name="Line 14"/>
            <p:cNvSpPr>
              <a:spLocks noChangeShapeType="1"/>
            </p:cNvSpPr>
            <p:nvPr/>
          </p:nvSpPr>
          <p:spPr bwMode="auto">
            <a:xfrm>
              <a:off x="2976" y="1824"/>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4594" name="Line 15"/>
            <p:cNvSpPr>
              <a:spLocks noChangeShapeType="1"/>
            </p:cNvSpPr>
            <p:nvPr/>
          </p:nvSpPr>
          <p:spPr bwMode="auto">
            <a:xfrm>
              <a:off x="2976" y="216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4595" name="Line 16"/>
            <p:cNvSpPr>
              <a:spLocks noChangeShapeType="1"/>
            </p:cNvSpPr>
            <p:nvPr/>
          </p:nvSpPr>
          <p:spPr bwMode="auto">
            <a:xfrm>
              <a:off x="2976" y="2448"/>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4596" name="Line 17"/>
            <p:cNvSpPr>
              <a:spLocks noChangeShapeType="1"/>
            </p:cNvSpPr>
            <p:nvPr/>
          </p:nvSpPr>
          <p:spPr bwMode="auto">
            <a:xfrm>
              <a:off x="2976" y="2736"/>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4597" name="Line 18"/>
            <p:cNvSpPr>
              <a:spLocks noChangeShapeType="1"/>
            </p:cNvSpPr>
            <p:nvPr/>
          </p:nvSpPr>
          <p:spPr bwMode="auto">
            <a:xfrm>
              <a:off x="2976" y="3072"/>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4598" name="Line 19"/>
            <p:cNvSpPr>
              <a:spLocks noChangeShapeType="1"/>
            </p:cNvSpPr>
            <p:nvPr/>
          </p:nvSpPr>
          <p:spPr bwMode="auto">
            <a:xfrm>
              <a:off x="2976" y="340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4599" name="Line 20"/>
            <p:cNvSpPr>
              <a:spLocks noChangeShapeType="1"/>
            </p:cNvSpPr>
            <p:nvPr/>
          </p:nvSpPr>
          <p:spPr bwMode="auto">
            <a:xfrm>
              <a:off x="3648" y="3648"/>
              <a:ext cx="288"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4600" name="Line 21"/>
            <p:cNvSpPr>
              <a:spLocks noChangeShapeType="1"/>
            </p:cNvSpPr>
            <p:nvPr/>
          </p:nvSpPr>
          <p:spPr bwMode="auto">
            <a:xfrm flipV="1">
              <a:off x="3936" y="2064"/>
              <a:ext cx="0" cy="158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4601" name="Line 22"/>
            <p:cNvSpPr>
              <a:spLocks noChangeShapeType="1"/>
            </p:cNvSpPr>
            <p:nvPr/>
          </p:nvSpPr>
          <p:spPr bwMode="auto">
            <a:xfrm flipH="1">
              <a:off x="3648" y="2064"/>
              <a:ext cx="288"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4602" name="Line 23"/>
            <p:cNvSpPr>
              <a:spLocks noChangeShapeType="1"/>
            </p:cNvSpPr>
            <p:nvPr/>
          </p:nvSpPr>
          <p:spPr bwMode="auto">
            <a:xfrm>
              <a:off x="3648" y="2352"/>
              <a:ext cx="480"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4603" name="Line 24"/>
            <p:cNvSpPr>
              <a:spLocks noChangeShapeType="1"/>
            </p:cNvSpPr>
            <p:nvPr/>
          </p:nvSpPr>
          <p:spPr bwMode="auto">
            <a:xfrm flipV="1">
              <a:off x="4128" y="1728"/>
              <a:ext cx="0" cy="62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4604" name="Line 25"/>
            <p:cNvSpPr>
              <a:spLocks noChangeShapeType="1"/>
            </p:cNvSpPr>
            <p:nvPr/>
          </p:nvSpPr>
          <p:spPr bwMode="auto">
            <a:xfrm flipH="1">
              <a:off x="3648" y="1728"/>
              <a:ext cx="480"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grpSp>
      <p:sp>
        <p:nvSpPr>
          <p:cNvPr id="24579" name="Text Box 26"/>
          <p:cNvSpPr txBox="1">
            <a:spLocks noChangeArrowheads="1"/>
          </p:cNvSpPr>
          <p:nvPr/>
        </p:nvSpPr>
        <p:spPr bwMode="auto">
          <a:xfrm>
            <a:off x="2971800" y="384175"/>
            <a:ext cx="226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Extraction</a:t>
            </a:r>
          </a:p>
        </p:txBody>
      </p:sp>
      <p:sp>
        <p:nvSpPr>
          <p:cNvPr id="24580" name="Text Box 27"/>
          <p:cNvSpPr txBox="1">
            <a:spLocks noChangeArrowheads="1"/>
          </p:cNvSpPr>
          <p:nvPr/>
        </p:nvSpPr>
        <p:spPr bwMode="auto">
          <a:xfrm>
            <a:off x="3641725" y="156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4581" name="Text Box 28"/>
          <p:cNvSpPr txBox="1">
            <a:spLocks noChangeArrowheads="1"/>
          </p:cNvSpPr>
          <p:nvPr/>
        </p:nvSpPr>
        <p:spPr bwMode="auto">
          <a:xfrm>
            <a:off x="3429000" y="1447800"/>
            <a:ext cx="537527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Once the layout is made, there always</a:t>
            </a:r>
          </a:p>
          <a:p>
            <a:pPr eaLnBrk="1" hangingPunct="1"/>
            <a:r>
              <a:rPr lang="en-US" altLang="en-US"/>
              <a:t>is parasitic capacitances and resistances</a:t>
            </a:r>
          </a:p>
          <a:p>
            <a:pPr eaLnBrk="1" hangingPunct="1"/>
            <a:r>
              <a:rPr lang="en-US" altLang="en-US"/>
              <a:t>associated with the design.</a:t>
            </a:r>
          </a:p>
          <a:p>
            <a:pPr eaLnBrk="1" hangingPunct="1"/>
            <a:endParaRPr lang="en-US" altLang="en-US"/>
          </a:p>
          <a:p>
            <a:pPr eaLnBrk="1" hangingPunct="1"/>
            <a:r>
              <a:rPr lang="en-US" altLang="en-US"/>
              <a:t>This is because of the compact layouts</a:t>
            </a:r>
          </a:p>
          <a:p>
            <a:pPr eaLnBrk="1" hangingPunct="1"/>
            <a:r>
              <a:rPr lang="en-US" altLang="en-US"/>
              <a:t>to make the chips smaller. More you make</a:t>
            </a:r>
          </a:p>
          <a:p>
            <a:pPr eaLnBrk="1" hangingPunct="1"/>
            <a:r>
              <a:rPr lang="en-US" altLang="en-US"/>
              <a:t>compact layout more will it introduce</a:t>
            </a:r>
          </a:p>
          <a:p>
            <a:pPr eaLnBrk="1" hangingPunct="1"/>
            <a:r>
              <a:rPr lang="en-US" altLang="en-US"/>
              <a:t>these parasitic components. These</a:t>
            </a:r>
          </a:p>
          <a:p>
            <a:pPr eaLnBrk="1" hangingPunct="1"/>
            <a:r>
              <a:rPr lang="en-US" altLang="en-US"/>
              <a:t>interferes in the functioning and </a:t>
            </a:r>
          </a:p>
          <a:p>
            <a:pPr eaLnBrk="1" hangingPunct="1"/>
            <a:r>
              <a:rPr lang="en-US" altLang="en-US"/>
              <a:t>performance of  the circuit in terms of </a:t>
            </a:r>
          </a:p>
          <a:p>
            <a:pPr eaLnBrk="1" hangingPunct="1"/>
            <a:r>
              <a:rPr lang="en-US" altLang="en-US"/>
              <a:t>timing, speed and power consumption.</a:t>
            </a:r>
          </a:p>
        </p:txBody>
      </p:sp>
    </p:spTree>
    <p:extLst>
      <p:ext uri="{BB962C8B-B14F-4D97-AF65-F5344CB8AC3E}">
        <p14:creationId xmlns:p14="http://schemas.microsoft.com/office/powerpoint/2010/main" val="30803237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381000" y="1447800"/>
            <a:ext cx="2895600" cy="4343400"/>
            <a:chOff x="2304" y="1008"/>
            <a:chExt cx="1824" cy="2736"/>
          </a:xfrm>
        </p:grpSpPr>
        <p:sp>
          <p:nvSpPr>
            <p:cNvPr id="25606" name="AutoShape 3"/>
            <p:cNvSpPr>
              <a:spLocks noChangeArrowheads="1"/>
            </p:cNvSpPr>
            <p:nvPr/>
          </p:nvSpPr>
          <p:spPr bwMode="auto">
            <a:xfrm>
              <a:off x="2304" y="100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25607" name="AutoShape 4"/>
            <p:cNvSpPr>
              <a:spLocks noChangeArrowheads="1"/>
            </p:cNvSpPr>
            <p:nvPr/>
          </p:nvSpPr>
          <p:spPr bwMode="auto">
            <a:xfrm>
              <a:off x="2304" y="129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25608" name="AutoShape 5"/>
            <p:cNvSpPr>
              <a:spLocks noChangeArrowheads="1"/>
            </p:cNvSpPr>
            <p:nvPr/>
          </p:nvSpPr>
          <p:spPr bwMode="auto">
            <a:xfrm>
              <a:off x="2304" y="196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25609" name="AutoShape 6"/>
            <p:cNvSpPr>
              <a:spLocks noChangeArrowheads="1"/>
            </p:cNvSpPr>
            <p:nvPr/>
          </p:nvSpPr>
          <p:spPr bwMode="auto">
            <a:xfrm>
              <a:off x="2304" y="163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25610" name="AutoShape 7"/>
            <p:cNvSpPr>
              <a:spLocks noChangeArrowheads="1"/>
            </p:cNvSpPr>
            <p:nvPr/>
          </p:nvSpPr>
          <p:spPr bwMode="auto">
            <a:xfrm>
              <a:off x="2304" y="225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25611" name="AutoShape 8"/>
            <p:cNvSpPr>
              <a:spLocks noChangeArrowheads="1"/>
            </p:cNvSpPr>
            <p:nvPr/>
          </p:nvSpPr>
          <p:spPr bwMode="auto">
            <a:xfrm>
              <a:off x="2304" y="2544"/>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25612" name="AutoShape 9"/>
            <p:cNvSpPr>
              <a:spLocks noChangeArrowheads="1"/>
            </p:cNvSpPr>
            <p:nvPr/>
          </p:nvSpPr>
          <p:spPr bwMode="auto">
            <a:xfrm>
              <a:off x="2304" y="2880"/>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25613" name="AutoShape 10"/>
            <p:cNvSpPr>
              <a:spLocks noChangeArrowheads="1"/>
            </p:cNvSpPr>
            <p:nvPr/>
          </p:nvSpPr>
          <p:spPr bwMode="auto">
            <a:xfrm>
              <a:off x="2304" y="321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25614" name="AutoShape 11"/>
            <p:cNvSpPr>
              <a:spLocks noChangeArrowheads="1"/>
            </p:cNvSpPr>
            <p:nvPr/>
          </p:nvSpPr>
          <p:spPr bwMode="auto">
            <a:xfrm>
              <a:off x="2304" y="355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25615" name="Line 12"/>
            <p:cNvSpPr>
              <a:spLocks noChangeShapeType="1"/>
            </p:cNvSpPr>
            <p:nvPr/>
          </p:nvSpPr>
          <p:spPr bwMode="auto">
            <a:xfrm>
              <a:off x="2976" y="120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5616" name="Line 13"/>
            <p:cNvSpPr>
              <a:spLocks noChangeShapeType="1"/>
            </p:cNvSpPr>
            <p:nvPr/>
          </p:nvSpPr>
          <p:spPr bwMode="auto">
            <a:xfrm>
              <a:off x="2976" y="148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5617" name="Line 14"/>
            <p:cNvSpPr>
              <a:spLocks noChangeShapeType="1"/>
            </p:cNvSpPr>
            <p:nvPr/>
          </p:nvSpPr>
          <p:spPr bwMode="auto">
            <a:xfrm>
              <a:off x="2976" y="1824"/>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5618" name="Line 15"/>
            <p:cNvSpPr>
              <a:spLocks noChangeShapeType="1"/>
            </p:cNvSpPr>
            <p:nvPr/>
          </p:nvSpPr>
          <p:spPr bwMode="auto">
            <a:xfrm>
              <a:off x="2976" y="216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5619" name="Line 16"/>
            <p:cNvSpPr>
              <a:spLocks noChangeShapeType="1"/>
            </p:cNvSpPr>
            <p:nvPr/>
          </p:nvSpPr>
          <p:spPr bwMode="auto">
            <a:xfrm>
              <a:off x="2976" y="2448"/>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5620" name="Line 17"/>
            <p:cNvSpPr>
              <a:spLocks noChangeShapeType="1"/>
            </p:cNvSpPr>
            <p:nvPr/>
          </p:nvSpPr>
          <p:spPr bwMode="auto">
            <a:xfrm>
              <a:off x="2976" y="2736"/>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5621" name="Line 18"/>
            <p:cNvSpPr>
              <a:spLocks noChangeShapeType="1"/>
            </p:cNvSpPr>
            <p:nvPr/>
          </p:nvSpPr>
          <p:spPr bwMode="auto">
            <a:xfrm>
              <a:off x="2976" y="3072"/>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5622" name="Line 19"/>
            <p:cNvSpPr>
              <a:spLocks noChangeShapeType="1"/>
            </p:cNvSpPr>
            <p:nvPr/>
          </p:nvSpPr>
          <p:spPr bwMode="auto">
            <a:xfrm>
              <a:off x="2976" y="340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5623" name="Line 20"/>
            <p:cNvSpPr>
              <a:spLocks noChangeShapeType="1"/>
            </p:cNvSpPr>
            <p:nvPr/>
          </p:nvSpPr>
          <p:spPr bwMode="auto">
            <a:xfrm>
              <a:off x="3648" y="3648"/>
              <a:ext cx="288"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5624" name="Line 21"/>
            <p:cNvSpPr>
              <a:spLocks noChangeShapeType="1"/>
            </p:cNvSpPr>
            <p:nvPr/>
          </p:nvSpPr>
          <p:spPr bwMode="auto">
            <a:xfrm flipV="1">
              <a:off x="3936" y="2064"/>
              <a:ext cx="0" cy="158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5625" name="Line 22"/>
            <p:cNvSpPr>
              <a:spLocks noChangeShapeType="1"/>
            </p:cNvSpPr>
            <p:nvPr/>
          </p:nvSpPr>
          <p:spPr bwMode="auto">
            <a:xfrm flipH="1">
              <a:off x="3648" y="2064"/>
              <a:ext cx="288"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5626" name="Line 23"/>
            <p:cNvSpPr>
              <a:spLocks noChangeShapeType="1"/>
            </p:cNvSpPr>
            <p:nvPr/>
          </p:nvSpPr>
          <p:spPr bwMode="auto">
            <a:xfrm>
              <a:off x="3648" y="2352"/>
              <a:ext cx="480"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5627" name="Line 24"/>
            <p:cNvSpPr>
              <a:spLocks noChangeShapeType="1"/>
            </p:cNvSpPr>
            <p:nvPr/>
          </p:nvSpPr>
          <p:spPr bwMode="auto">
            <a:xfrm flipV="1">
              <a:off x="4128" y="1728"/>
              <a:ext cx="0" cy="62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5628" name="Line 25"/>
            <p:cNvSpPr>
              <a:spLocks noChangeShapeType="1"/>
            </p:cNvSpPr>
            <p:nvPr/>
          </p:nvSpPr>
          <p:spPr bwMode="auto">
            <a:xfrm flipH="1">
              <a:off x="3648" y="1728"/>
              <a:ext cx="480"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grpSp>
      <p:sp>
        <p:nvSpPr>
          <p:cNvPr id="25603" name="Text Box 26"/>
          <p:cNvSpPr txBox="1">
            <a:spLocks noChangeArrowheads="1"/>
          </p:cNvSpPr>
          <p:nvPr/>
        </p:nvSpPr>
        <p:spPr bwMode="auto">
          <a:xfrm>
            <a:off x="2971800" y="384175"/>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Extraction (Contd.)</a:t>
            </a:r>
          </a:p>
        </p:txBody>
      </p:sp>
      <p:sp>
        <p:nvSpPr>
          <p:cNvPr id="25604" name="Text Box 27"/>
          <p:cNvSpPr txBox="1">
            <a:spLocks noChangeArrowheads="1"/>
          </p:cNvSpPr>
          <p:nvPr/>
        </p:nvSpPr>
        <p:spPr bwMode="auto">
          <a:xfrm>
            <a:off x="3641725" y="156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5605" name="Text Box 28"/>
          <p:cNvSpPr txBox="1">
            <a:spLocks noChangeArrowheads="1"/>
          </p:cNvSpPr>
          <p:nvPr/>
        </p:nvSpPr>
        <p:spPr bwMode="auto">
          <a:xfrm>
            <a:off x="3429000" y="1447800"/>
            <a:ext cx="5221288"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Due to these factors it becomes very</a:t>
            </a:r>
          </a:p>
          <a:p>
            <a:pPr eaLnBrk="1" hangingPunct="1"/>
            <a:r>
              <a:rPr lang="en-US" altLang="en-US"/>
              <a:t>much important to extract these devices</a:t>
            </a:r>
          </a:p>
          <a:p>
            <a:pPr eaLnBrk="1" hangingPunct="1"/>
            <a:r>
              <a:rPr lang="en-US" altLang="en-US"/>
              <a:t>from layout and check the design for</a:t>
            </a:r>
          </a:p>
          <a:p>
            <a:pPr eaLnBrk="1" hangingPunct="1"/>
            <a:r>
              <a:rPr lang="en-US" altLang="en-US"/>
              <a:t>performance and functionality.</a:t>
            </a:r>
          </a:p>
          <a:p>
            <a:pPr eaLnBrk="1" hangingPunct="1"/>
            <a:endParaRPr lang="en-US" altLang="en-US"/>
          </a:p>
          <a:p>
            <a:pPr eaLnBrk="1" hangingPunct="1"/>
            <a:r>
              <a:rPr lang="en-US" altLang="en-US"/>
              <a:t>Extraction would extract from the layout,</a:t>
            </a:r>
          </a:p>
          <a:p>
            <a:pPr eaLnBrk="1" hangingPunct="1"/>
            <a:r>
              <a:rPr lang="en-US" altLang="en-US"/>
              <a:t>the devices formed because of junctions</a:t>
            </a:r>
          </a:p>
          <a:p>
            <a:pPr eaLnBrk="1" hangingPunct="1"/>
            <a:r>
              <a:rPr lang="en-US" altLang="en-US"/>
              <a:t>of different semiconductor and metal</a:t>
            </a:r>
          </a:p>
          <a:p>
            <a:pPr eaLnBrk="1" hangingPunct="1"/>
            <a:r>
              <a:rPr lang="en-US" altLang="en-US"/>
              <a:t>layers and the interconnections.</a:t>
            </a:r>
          </a:p>
        </p:txBody>
      </p:sp>
    </p:spTree>
    <p:extLst>
      <p:ext uri="{BB962C8B-B14F-4D97-AF65-F5344CB8AC3E}">
        <p14:creationId xmlns:p14="http://schemas.microsoft.com/office/powerpoint/2010/main" val="1189551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381000" y="1447800"/>
            <a:ext cx="2895600" cy="4343400"/>
            <a:chOff x="2304" y="1008"/>
            <a:chExt cx="1824" cy="2736"/>
          </a:xfrm>
        </p:grpSpPr>
        <p:sp>
          <p:nvSpPr>
            <p:cNvPr id="26630" name="AutoShape 3"/>
            <p:cNvSpPr>
              <a:spLocks noChangeArrowheads="1"/>
            </p:cNvSpPr>
            <p:nvPr/>
          </p:nvSpPr>
          <p:spPr bwMode="auto">
            <a:xfrm>
              <a:off x="2304" y="100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Analysis</a:t>
              </a:r>
            </a:p>
          </p:txBody>
        </p:sp>
        <p:sp>
          <p:nvSpPr>
            <p:cNvPr id="26631" name="AutoShape 4"/>
            <p:cNvSpPr>
              <a:spLocks noChangeArrowheads="1"/>
            </p:cNvSpPr>
            <p:nvPr/>
          </p:nvSpPr>
          <p:spPr bwMode="auto">
            <a:xfrm>
              <a:off x="2304" y="129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Specification</a:t>
              </a:r>
            </a:p>
          </p:txBody>
        </p:sp>
        <p:sp>
          <p:nvSpPr>
            <p:cNvPr id="26632" name="AutoShape 5"/>
            <p:cNvSpPr>
              <a:spLocks noChangeArrowheads="1"/>
            </p:cNvSpPr>
            <p:nvPr/>
          </p:nvSpPr>
          <p:spPr bwMode="auto">
            <a:xfrm>
              <a:off x="2304" y="1968"/>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Synthesis</a:t>
              </a:r>
            </a:p>
          </p:txBody>
        </p:sp>
        <p:sp>
          <p:nvSpPr>
            <p:cNvPr id="26633" name="AutoShape 6"/>
            <p:cNvSpPr>
              <a:spLocks noChangeArrowheads="1"/>
            </p:cNvSpPr>
            <p:nvPr/>
          </p:nvSpPr>
          <p:spPr bwMode="auto">
            <a:xfrm>
              <a:off x="2304" y="163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Design Implementation using HDL</a:t>
              </a:r>
            </a:p>
          </p:txBody>
        </p:sp>
        <p:sp>
          <p:nvSpPr>
            <p:cNvPr id="26634" name="AutoShape 7"/>
            <p:cNvSpPr>
              <a:spLocks noChangeArrowheads="1"/>
            </p:cNvSpPr>
            <p:nvPr/>
          </p:nvSpPr>
          <p:spPr bwMode="auto">
            <a:xfrm>
              <a:off x="2304" y="225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Simulation</a:t>
              </a:r>
            </a:p>
          </p:txBody>
        </p:sp>
        <p:sp>
          <p:nvSpPr>
            <p:cNvPr id="26635" name="AutoShape 8"/>
            <p:cNvSpPr>
              <a:spLocks noChangeArrowheads="1"/>
            </p:cNvSpPr>
            <p:nvPr/>
          </p:nvSpPr>
          <p:spPr bwMode="auto">
            <a:xfrm>
              <a:off x="2304" y="2544"/>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Timing Analysis</a:t>
              </a:r>
            </a:p>
          </p:txBody>
        </p:sp>
        <p:sp>
          <p:nvSpPr>
            <p:cNvPr id="26636" name="AutoShape 9"/>
            <p:cNvSpPr>
              <a:spLocks noChangeArrowheads="1"/>
            </p:cNvSpPr>
            <p:nvPr/>
          </p:nvSpPr>
          <p:spPr bwMode="auto">
            <a:xfrm>
              <a:off x="2304" y="2880"/>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Place &amp; Route</a:t>
              </a:r>
            </a:p>
          </p:txBody>
        </p:sp>
        <p:sp>
          <p:nvSpPr>
            <p:cNvPr id="26637" name="AutoShape 10"/>
            <p:cNvSpPr>
              <a:spLocks noChangeArrowheads="1"/>
            </p:cNvSpPr>
            <p:nvPr/>
          </p:nvSpPr>
          <p:spPr bwMode="auto">
            <a:xfrm>
              <a:off x="2304" y="3216"/>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Extraction</a:t>
              </a:r>
            </a:p>
          </p:txBody>
        </p:sp>
        <p:sp>
          <p:nvSpPr>
            <p:cNvPr id="26638" name="AutoShape 11"/>
            <p:cNvSpPr>
              <a:spLocks noChangeArrowheads="1"/>
            </p:cNvSpPr>
            <p:nvPr/>
          </p:nvSpPr>
          <p:spPr bwMode="auto">
            <a:xfrm>
              <a:off x="2304" y="3552"/>
              <a:ext cx="1344" cy="192"/>
            </a:xfrm>
            <a:prstGeom prst="flowChartAlternateProcess">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200"/>
                <a:t>Verification</a:t>
              </a:r>
            </a:p>
          </p:txBody>
        </p:sp>
        <p:sp>
          <p:nvSpPr>
            <p:cNvPr id="26639" name="Line 12"/>
            <p:cNvSpPr>
              <a:spLocks noChangeShapeType="1"/>
            </p:cNvSpPr>
            <p:nvPr/>
          </p:nvSpPr>
          <p:spPr bwMode="auto">
            <a:xfrm>
              <a:off x="2976" y="120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6640" name="Line 13"/>
            <p:cNvSpPr>
              <a:spLocks noChangeShapeType="1"/>
            </p:cNvSpPr>
            <p:nvPr/>
          </p:nvSpPr>
          <p:spPr bwMode="auto">
            <a:xfrm>
              <a:off x="2976" y="148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6641" name="Line 14"/>
            <p:cNvSpPr>
              <a:spLocks noChangeShapeType="1"/>
            </p:cNvSpPr>
            <p:nvPr/>
          </p:nvSpPr>
          <p:spPr bwMode="auto">
            <a:xfrm>
              <a:off x="2976" y="1824"/>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6642" name="Line 15"/>
            <p:cNvSpPr>
              <a:spLocks noChangeShapeType="1"/>
            </p:cNvSpPr>
            <p:nvPr/>
          </p:nvSpPr>
          <p:spPr bwMode="auto">
            <a:xfrm>
              <a:off x="2976" y="2160"/>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6643" name="Line 16"/>
            <p:cNvSpPr>
              <a:spLocks noChangeShapeType="1"/>
            </p:cNvSpPr>
            <p:nvPr/>
          </p:nvSpPr>
          <p:spPr bwMode="auto">
            <a:xfrm>
              <a:off x="2976" y="2448"/>
              <a:ext cx="0" cy="96"/>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6644" name="Line 17"/>
            <p:cNvSpPr>
              <a:spLocks noChangeShapeType="1"/>
            </p:cNvSpPr>
            <p:nvPr/>
          </p:nvSpPr>
          <p:spPr bwMode="auto">
            <a:xfrm>
              <a:off x="2976" y="2736"/>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6645" name="Line 18"/>
            <p:cNvSpPr>
              <a:spLocks noChangeShapeType="1"/>
            </p:cNvSpPr>
            <p:nvPr/>
          </p:nvSpPr>
          <p:spPr bwMode="auto">
            <a:xfrm>
              <a:off x="2976" y="3072"/>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6646" name="Line 19"/>
            <p:cNvSpPr>
              <a:spLocks noChangeShapeType="1"/>
            </p:cNvSpPr>
            <p:nvPr/>
          </p:nvSpPr>
          <p:spPr bwMode="auto">
            <a:xfrm>
              <a:off x="2976" y="3408"/>
              <a:ext cx="0" cy="144"/>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6647" name="Line 20"/>
            <p:cNvSpPr>
              <a:spLocks noChangeShapeType="1"/>
            </p:cNvSpPr>
            <p:nvPr/>
          </p:nvSpPr>
          <p:spPr bwMode="auto">
            <a:xfrm>
              <a:off x="3648" y="3648"/>
              <a:ext cx="288"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6648" name="Line 21"/>
            <p:cNvSpPr>
              <a:spLocks noChangeShapeType="1"/>
            </p:cNvSpPr>
            <p:nvPr/>
          </p:nvSpPr>
          <p:spPr bwMode="auto">
            <a:xfrm flipV="1">
              <a:off x="3936" y="2064"/>
              <a:ext cx="0" cy="158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6649" name="Line 22"/>
            <p:cNvSpPr>
              <a:spLocks noChangeShapeType="1"/>
            </p:cNvSpPr>
            <p:nvPr/>
          </p:nvSpPr>
          <p:spPr bwMode="auto">
            <a:xfrm flipH="1">
              <a:off x="3648" y="2064"/>
              <a:ext cx="288"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6650" name="Line 23"/>
            <p:cNvSpPr>
              <a:spLocks noChangeShapeType="1"/>
            </p:cNvSpPr>
            <p:nvPr/>
          </p:nvSpPr>
          <p:spPr bwMode="auto">
            <a:xfrm>
              <a:off x="3648" y="2352"/>
              <a:ext cx="480" cy="0"/>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6651" name="Line 24"/>
            <p:cNvSpPr>
              <a:spLocks noChangeShapeType="1"/>
            </p:cNvSpPr>
            <p:nvPr/>
          </p:nvSpPr>
          <p:spPr bwMode="auto">
            <a:xfrm flipV="1">
              <a:off x="4128" y="1728"/>
              <a:ext cx="0" cy="624"/>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a:lstStyle/>
            <a:p>
              <a:endParaRPr lang="en-IN"/>
            </a:p>
          </p:txBody>
        </p:sp>
        <p:sp>
          <p:nvSpPr>
            <p:cNvPr id="26652" name="Line 25"/>
            <p:cNvSpPr>
              <a:spLocks noChangeShapeType="1"/>
            </p:cNvSpPr>
            <p:nvPr/>
          </p:nvSpPr>
          <p:spPr bwMode="auto">
            <a:xfrm flipH="1">
              <a:off x="3648" y="1728"/>
              <a:ext cx="480" cy="0"/>
            </a:xfrm>
            <a:prstGeom prst="line">
              <a:avLst/>
            </a:prstGeom>
            <a:ln>
              <a:headEnd/>
              <a:tailEnd type="triangle" w="med" len="med"/>
            </a:ln>
            <a:extLst/>
          </p:spPr>
          <p:style>
            <a:lnRef idx="2">
              <a:schemeClr val="dk1"/>
            </a:lnRef>
            <a:fillRef idx="1">
              <a:schemeClr val="lt1"/>
            </a:fillRef>
            <a:effectRef idx="0">
              <a:schemeClr val="dk1"/>
            </a:effectRef>
            <a:fontRef idx="minor">
              <a:schemeClr val="dk1"/>
            </a:fontRef>
          </p:style>
          <p:txBody>
            <a:bodyPr/>
            <a:lstStyle/>
            <a:p>
              <a:endParaRPr lang="en-IN"/>
            </a:p>
          </p:txBody>
        </p:sp>
      </p:grpSp>
      <p:sp>
        <p:nvSpPr>
          <p:cNvPr id="26627" name="Text Box 26"/>
          <p:cNvSpPr txBox="1">
            <a:spLocks noChangeArrowheads="1"/>
          </p:cNvSpPr>
          <p:nvPr/>
        </p:nvSpPr>
        <p:spPr bwMode="auto">
          <a:xfrm>
            <a:off x="2971800" y="384175"/>
            <a:ext cx="252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Verification</a:t>
            </a:r>
          </a:p>
        </p:txBody>
      </p:sp>
      <p:sp>
        <p:nvSpPr>
          <p:cNvPr id="26628" name="Text Box 27"/>
          <p:cNvSpPr txBox="1">
            <a:spLocks noChangeArrowheads="1"/>
          </p:cNvSpPr>
          <p:nvPr/>
        </p:nvSpPr>
        <p:spPr bwMode="auto">
          <a:xfrm>
            <a:off x="3641725" y="156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6629" name="Text Box 28"/>
          <p:cNvSpPr txBox="1">
            <a:spLocks noChangeArrowheads="1"/>
          </p:cNvSpPr>
          <p:nvPr/>
        </p:nvSpPr>
        <p:spPr bwMode="auto">
          <a:xfrm>
            <a:off x="3429000" y="2286000"/>
            <a:ext cx="4976813"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Verification would either be the </a:t>
            </a:r>
          </a:p>
          <a:p>
            <a:pPr eaLnBrk="1" hangingPunct="1"/>
            <a:r>
              <a:rPr lang="en-US" altLang="en-US"/>
              <a:t>tape out stage of the chip or the stage</a:t>
            </a:r>
          </a:p>
          <a:p>
            <a:pPr eaLnBrk="1" hangingPunct="1"/>
            <a:r>
              <a:rPr lang="en-US" altLang="en-US"/>
              <a:t>where design is again taken back </a:t>
            </a:r>
          </a:p>
          <a:p>
            <a:pPr eaLnBrk="1" hangingPunct="1"/>
            <a:r>
              <a:rPr lang="en-US" altLang="en-US"/>
              <a:t>through the same flow for </a:t>
            </a:r>
          </a:p>
          <a:p>
            <a:pPr eaLnBrk="1" hangingPunct="1"/>
            <a:r>
              <a:rPr lang="en-US" altLang="en-US"/>
              <a:t>optimization or modification.</a:t>
            </a:r>
          </a:p>
          <a:p>
            <a:pPr eaLnBrk="1" hangingPunct="1"/>
            <a:endParaRPr lang="en-US" altLang="en-US"/>
          </a:p>
          <a:p>
            <a:pPr eaLnBrk="1" hangingPunct="1"/>
            <a:r>
              <a:rPr lang="en-US" altLang="en-US"/>
              <a:t>It verifies the extracted view of the</a:t>
            </a:r>
          </a:p>
          <a:p>
            <a:pPr eaLnBrk="1" hangingPunct="1"/>
            <a:r>
              <a:rPr lang="en-US" altLang="en-US"/>
              <a:t>chip for performance and functionality.</a:t>
            </a:r>
          </a:p>
          <a:p>
            <a:pPr eaLnBrk="1" hangingPunct="1"/>
            <a:endParaRPr lang="en-US" altLang="en-US"/>
          </a:p>
          <a:p>
            <a:pPr eaLnBrk="1" hangingPunct="1"/>
            <a:endParaRPr lang="en-US" altLang="en-US"/>
          </a:p>
          <a:p>
            <a:pPr eaLnBrk="1" hangingPunct="1">
              <a:buFontTx/>
              <a:buAutoNum type="arabicPeriod"/>
            </a:pPr>
            <a:endParaRPr lang="en-US" altLang="en-US"/>
          </a:p>
        </p:txBody>
      </p:sp>
    </p:spTree>
    <p:extLst>
      <p:ext uri="{BB962C8B-B14F-4D97-AF65-F5344CB8AC3E}">
        <p14:creationId xmlns:p14="http://schemas.microsoft.com/office/powerpoint/2010/main" val="3878056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FOR VLSI DESIGN</a:t>
            </a:r>
            <a:endParaRPr lang="en-IN" dirty="0"/>
          </a:p>
        </p:txBody>
      </p:sp>
      <p:sp>
        <p:nvSpPr>
          <p:cNvPr id="3" name="Content Placeholder 2"/>
          <p:cNvSpPr>
            <a:spLocks noGrp="1"/>
          </p:cNvSpPr>
          <p:nvPr>
            <p:ph sz="quarter" idx="1"/>
          </p:nvPr>
        </p:nvSpPr>
        <p:spPr/>
        <p:txBody>
          <a:bodyPr/>
          <a:lstStyle/>
          <a:p>
            <a:pPr algn="just"/>
            <a:r>
              <a:rPr lang="en-US" dirty="0" smtClean="0"/>
              <a:t>VHDL : technology independent description which enables creation of designs targeted for a chosen technology(CPLD, FPGA)</a:t>
            </a:r>
          </a:p>
          <a:p>
            <a:pPr algn="just"/>
            <a:r>
              <a:rPr lang="en-US" dirty="0" smtClean="0"/>
              <a:t>Describes functionality and </a:t>
            </a:r>
            <a:r>
              <a:rPr lang="en-US" dirty="0" err="1" smtClean="0"/>
              <a:t>behaviour</a:t>
            </a:r>
            <a:r>
              <a:rPr lang="en-US" dirty="0" smtClean="0"/>
              <a:t> of the system [</a:t>
            </a:r>
            <a:r>
              <a:rPr lang="en-US" dirty="0" err="1" smtClean="0"/>
              <a:t>Behavioural</a:t>
            </a:r>
            <a:r>
              <a:rPr lang="en-US" dirty="0" smtClean="0"/>
              <a:t> </a:t>
            </a:r>
            <a:r>
              <a:rPr lang="en-US" dirty="0" err="1" smtClean="0"/>
              <a:t>representaion</a:t>
            </a:r>
            <a:r>
              <a:rPr lang="en-US" dirty="0" smtClean="0"/>
              <a:t>], or describes the actual gate and register levels of the system[RTL].</a:t>
            </a:r>
          </a:p>
          <a:p>
            <a:pPr algn="just"/>
            <a:endParaRPr lang="en-IN" dirty="0"/>
          </a:p>
        </p:txBody>
      </p:sp>
    </p:spTree>
    <p:extLst>
      <p:ext uri="{BB962C8B-B14F-4D97-AF65-F5344CB8AC3E}">
        <p14:creationId xmlns:p14="http://schemas.microsoft.com/office/powerpoint/2010/main" val="37237326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a:t>
            </a:r>
            <a:endParaRPr lang="en-IN" dirty="0"/>
          </a:p>
        </p:txBody>
      </p:sp>
      <p:sp>
        <p:nvSpPr>
          <p:cNvPr id="3" name="Content Placeholder 2"/>
          <p:cNvSpPr>
            <a:spLocks noGrp="1"/>
          </p:cNvSpPr>
          <p:nvPr>
            <p:ph sz="quarter" idx="1"/>
          </p:nvPr>
        </p:nvSpPr>
        <p:spPr/>
        <p:txBody>
          <a:bodyPr>
            <a:normAutofit/>
          </a:bodyPr>
          <a:lstStyle/>
          <a:p>
            <a:r>
              <a:rPr lang="en-US" dirty="0" smtClean="0"/>
              <a:t>Comment : -- two adjacent hyphens</a:t>
            </a:r>
          </a:p>
          <a:p>
            <a:r>
              <a:rPr lang="en-US" dirty="0" smtClean="0"/>
              <a:t>Identifier: reserved words chosen for entity and signal description. Non-Case </a:t>
            </a:r>
            <a:r>
              <a:rPr lang="en-US" dirty="0" err="1" smtClean="0"/>
              <a:t>SensitiVe</a:t>
            </a:r>
            <a:endParaRPr lang="en-US" dirty="0" smtClean="0"/>
          </a:p>
          <a:p>
            <a:r>
              <a:rPr lang="en-US" dirty="0" smtClean="0"/>
              <a:t>Character: ASCII character in single quote ‘A’, ‘a’ etc.</a:t>
            </a:r>
          </a:p>
          <a:p>
            <a:r>
              <a:rPr lang="en-US" dirty="0" smtClean="0"/>
              <a:t>String: characters grouped in double quotes “VHDL”.</a:t>
            </a:r>
          </a:p>
          <a:p>
            <a:r>
              <a:rPr lang="en-US" dirty="0" smtClean="0"/>
              <a:t>Bit strings: Array of bits with Base. B”100”, O”127”, X”1F9”.</a:t>
            </a:r>
          </a:p>
          <a:p>
            <a:r>
              <a:rPr lang="en-US" dirty="0" smtClean="0"/>
              <a:t>Numerals: </a:t>
            </a:r>
            <a:r>
              <a:rPr lang="en-US" i="1" dirty="0" err="1" smtClean="0"/>
              <a:t>universal_integer</a:t>
            </a:r>
            <a:r>
              <a:rPr lang="en-US" i="1" dirty="0" smtClean="0"/>
              <a:t> </a:t>
            </a:r>
            <a:r>
              <a:rPr lang="en-US" dirty="0" err="1" smtClean="0"/>
              <a:t>doesnot</a:t>
            </a:r>
            <a:r>
              <a:rPr lang="en-US" dirty="0" smtClean="0"/>
              <a:t> include points and </a:t>
            </a:r>
            <a:r>
              <a:rPr lang="en-US" i="1" dirty="0" err="1" smtClean="0"/>
              <a:t>universal_real</a:t>
            </a:r>
            <a:r>
              <a:rPr lang="en-US" i="1" dirty="0" smtClean="0"/>
              <a:t> </a:t>
            </a:r>
            <a:r>
              <a:rPr lang="en-US" dirty="0" smtClean="0"/>
              <a:t>includes a point, 1000 as 1_000 , 1E3 as exponent, 2#011# for binary 3.</a:t>
            </a:r>
            <a:endParaRPr lang="en-US" i="1" dirty="0" smtClean="0"/>
          </a:p>
          <a:p>
            <a:endParaRPr lang="en-IN" dirty="0"/>
          </a:p>
        </p:txBody>
      </p:sp>
    </p:spTree>
    <p:extLst>
      <p:ext uri="{BB962C8B-B14F-4D97-AF65-F5344CB8AC3E}">
        <p14:creationId xmlns:p14="http://schemas.microsoft.com/office/powerpoint/2010/main" val="18097369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If statement: </a:t>
            </a:r>
            <a:r>
              <a:rPr lang="en-US" b="1" dirty="0" smtClean="0"/>
              <a:t>if </a:t>
            </a:r>
            <a:r>
              <a:rPr lang="en-US" dirty="0" smtClean="0"/>
              <a:t>condition </a:t>
            </a:r>
            <a:r>
              <a:rPr lang="en-US" b="1" dirty="0" smtClean="0"/>
              <a:t>then</a:t>
            </a:r>
          </a:p>
          <a:p>
            <a:pPr marL="0" indent="0">
              <a:buNone/>
            </a:pPr>
            <a:r>
              <a:rPr lang="en-US" b="1" dirty="0"/>
              <a:t>	</a:t>
            </a:r>
            <a:r>
              <a:rPr lang="en-US" b="1" dirty="0" smtClean="0"/>
              <a:t>	- - </a:t>
            </a:r>
            <a:r>
              <a:rPr lang="en-US" dirty="0" smtClean="0"/>
              <a:t>corresponding actions</a:t>
            </a:r>
          </a:p>
          <a:p>
            <a:pPr marL="0" indent="0">
              <a:buNone/>
            </a:pPr>
            <a:r>
              <a:rPr lang="en-US" dirty="0"/>
              <a:t>	</a:t>
            </a:r>
            <a:r>
              <a:rPr lang="en-US" dirty="0" smtClean="0"/>
              <a:t>	</a:t>
            </a:r>
            <a:r>
              <a:rPr lang="en-US" b="1" dirty="0" smtClean="0"/>
              <a:t>else</a:t>
            </a:r>
          </a:p>
          <a:p>
            <a:pPr marL="0" indent="0">
              <a:buNone/>
            </a:pPr>
            <a:r>
              <a:rPr lang="en-US" dirty="0" smtClean="0"/>
              <a:t>		- - corresponding actions</a:t>
            </a:r>
          </a:p>
          <a:p>
            <a:pPr marL="0" indent="0">
              <a:buNone/>
            </a:pPr>
            <a:r>
              <a:rPr lang="en-US" dirty="0"/>
              <a:t>	</a:t>
            </a:r>
            <a:r>
              <a:rPr lang="en-US" dirty="0" smtClean="0"/>
              <a:t>	</a:t>
            </a:r>
            <a:r>
              <a:rPr lang="en-US" b="1" dirty="0" smtClean="0"/>
              <a:t>end if;</a:t>
            </a:r>
          </a:p>
          <a:p>
            <a:r>
              <a:rPr lang="en-US" dirty="0" smtClean="0"/>
              <a:t>Case statement: </a:t>
            </a:r>
            <a:r>
              <a:rPr lang="en-US" b="1" dirty="0" smtClean="0"/>
              <a:t>case </a:t>
            </a:r>
            <a:r>
              <a:rPr lang="en-US" dirty="0" smtClean="0"/>
              <a:t>expression</a:t>
            </a:r>
            <a:endParaRPr lang="en-US" dirty="0"/>
          </a:p>
          <a:p>
            <a:pPr marL="0" indent="0">
              <a:buNone/>
            </a:pPr>
            <a:r>
              <a:rPr lang="en-US" dirty="0" smtClean="0"/>
              <a:t>			</a:t>
            </a:r>
            <a:r>
              <a:rPr lang="en-US" b="1" dirty="0" smtClean="0"/>
              <a:t>when</a:t>
            </a:r>
            <a:r>
              <a:rPr lang="en-US" dirty="0" smtClean="0"/>
              <a:t> case 0</a:t>
            </a:r>
          </a:p>
          <a:p>
            <a:pPr marL="0" indent="0">
              <a:buNone/>
            </a:pPr>
            <a:r>
              <a:rPr lang="en-US" dirty="0"/>
              <a:t>	</a:t>
            </a:r>
            <a:r>
              <a:rPr lang="en-US" dirty="0" smtClean="0"/>
              <a:t>		-- statements or case;</a:t>
            </a:r>
          </a:p>
          <a:p>
            <a:pPr marL="0" indent="0">
              <a:buNone/>
            </a:pPr>
            <a:r>
              <a:rPr lang="en-US" dirty="0" smtClean="0"/>
              <a:t>			</a:t>
            </a:r>
            <a:r>
              <a:rPr lang="en-US" b="1" dirty="0" smtClean="0"/>
              <a:t>when others</a:t>
            </a:r>
          </a:p>
          <a:p>
            <a:pPr marL="0" indent="0">
              <a:buNone/>
            </a:pPr>
            <a:r>
              <a:rPr lang="en-US" dirty="0"/>
              <a:t>	</a:t>
            </a:r>
            <a:r>
              <a:rPr lang="en-US" dirty="0" smtClean="0"/>
              <a:t>		-- statements or default case;</a:t>
            </a:r>
          </a:p>
          <a:p>
            <a:pPr marL="0" indent="0">
              <a:buNone/>
            </a:pPr>
            <a:r>
              <a:rPr lang="en-US" dirty="0"/>
              <a:t>	</a:t>
            </a:r>
            <a:r>
              <a:rPr lang="en-US" dirty="0" smtClean="0"/>
              <a:t>		</a:t>
            </a:r>
            <a:r>
              <a:rPr lang="en-US" b="1" dirty="0" smtClean="0"/>
              <a:t>end case;</a:t>
            </a:r>
          </a:p>
        </p:txBody>
      </p:sp>
    </p:spTree>
    <p:extLst>
      <p:ext uri="{BB962C8B-B14F-4D97-AF65-F5344CB8AC3E}">
        <p14:creationId xmlns:p14="http://schemas.microsoft.com/office/powerpoint/2010/main" val="29048240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a:t>
            </a:r>
            <a:endParaRPr lang="en-IN" dirty="0"/>
          </a:p>
        </p:txBody>
      </p:sp>
      <p:sp>
        <p:nvSpPr>
          <p:cNvPr id="3" name="Content Placeholder 2"/>
          <p:cNvSpPr>
            <a:spLocks noGrp="1"/>
          </p:cNvSpPr>
          <p:nvPr>
            <p:ph sz="quarter" idx="1"/>
          </p:nvPr>
        </p:nvSpPr>
        <p:spPr/>
        <p:txBody>
          <a:bodyPr/>
          <a:lstStyle/>
          <a:p>
            <a:r>
              <a:rPr lang="en-US" dirty="0" smtClean="0"/>
              <a:t>Loop statement: </a:t>
            </a:r>
            <a:r>
              <a:rPr lang="en-US" b="1" dirty="0" smtClean="0"/>
              <a:t>loop</a:t>
            </a:r>
          </a:p>
          <a:p>
            <a:pPr marL="0" indent="0">
              <a:buNone/>
            </a:pPr>
            <a:r>
              <a:rPr lang="en-US" b="1" dirty="0"/>
              <a:t>	</a:t>
            </a:r>
            <a:r>
              <a:rPr lang="en-US" b="1" dirty="0" smtClean="0"/>
              <a:t>	- - </a:t>
            </a:r>
            <a:r>
              <a:rPr lang="en-US" dirty="0" smtClean="0"/>
              <a:t>body of loop;</a:t>
            </a:r>
          </a:p>
          <a:p>
            <a:pPr marL="0" indent="0">
              <a:buNone/>
            </a:pPr>
            <a:r>
              <a:rPr lang="en-US" b="1" dirty="0"/>
              <a:t>	</a:t>
            </a:r>
            <a:r>
              <a:rPr lang="en-US" b="1" dirty="0" smtClean="0"/>
              <a:t>	end loop;</a:t>
            </a:r>
          </a:p>
          <a:p>
            <a:r>
              <a:rPr lang="en-US" dirty="0" smtClean="0"/>
              <a:t>While loop: </a:t>
            </a:r>
            <a:r>
              <a:rPr lang="en-US" b="1" dirty="0" smtClean="0"/>
              <a:t>while </a:t>
            </a:r>
            <a:r>
              <a:rPr lang="en-US" dirty="0" smtClean="0"/>
              <a:t>expression </a:t>
            </a:r>
            <a:r>
              <a:rPr lang="en-US" b="1" dirty="0" smtClean="0"/>
              <a:t>loop</a:t>
            </a:r>
          </a:p>
          <a:p>
            <a:pPr marL="0" indent="0">
              <a:buNone/>
            </a:pPr>
            <a:r>
              <a:rPr lang="en-US" b="1" dirty="0"/>
              <a:t>	</a:t>
            </a:r>
            <a:r>
              <a:rPr lang="en-US" b="1" dirty="0" smtClean="0"/>
              <a:t>	- - </a:t>
            </a:r>
            <a:r>
              <a:rPr lang="en-US" dirty="0" smtClean="0"/>
              <a:t>body of loop;</a:t>
            </a:r>
          </a:p>
          <a:p>
            <a:pPr marL="0" indent="0">
              <a:buNone/>
            </a:pPr>
            <a:r>
              <a:rPr lang="en-US" dirty="0"/>
              <a:t>	</a:t>
            </a:r>
            <a:r>
              <a:rPr lang="en-US" dirty="0" smtClean="0"/>
              <a:t>	</a:t>
            </a:r>
            <a:r>
              <a:rPr lang="en-US" b="1" dirty="0" smtClean="0"/>
              <a:t>end loop;</a:t>
            </a:r>
          </a:p>
          <a:p>
            <a:pPr marL="0" indent="0">
              <a:buNone/>
            </a:pPr>
            <a:r>
              <a:rPr lang="en-US" dirty="0" smtClean="0"/>
              <a:t>For loop: </a:t>
            </a:r>
            <a:r>
              <a:rPr lang="en-US" b="1" dirty="0" smtClean="0"/>
              <a:t>for </a:t>
            </a:r>
            <a:r>
              <a:rPr lang="en-US" dirty="0" smtClean="0"/>
              <a:t>item </a:t>
            </a:r>
            <a:r>
              <a:rPr lang="en-US" b="1" dirty="0" smtClean="0"/>
              <a:t>in </a:t>
            </a:r>
            <a:r>
              <a:rPr lang="en-US" dirty="0" smtClean="0"/>
              <a:t>start item to end item </a:t>
            </a:r>
            <a:r>
              <a:rPr lang="en-US" b="1" dirty="0" smtClean="0"/>
              <a:t>loop</a:t>
            </a:r>
          </a:p>
          <a:p>
            <a:pPr marL="0" indent="0">
              <a:buNone/>
            </a:pPr>
            <a:r>
              <a:rPr lang="en-US" b="1" dirty="0"/>
              <a:t>	</a:t>
            </a:r>
            <a:r>
              <a:rPr lang="en-US" b="1" dirty="0" smtClean="0"/>
              <a:t>- - </a:t>
            </a:r>
            <a:r>
              <a:rPr lang="en-US" dirty="0" smtClean="0"/>
              <a:t>body of loop</a:t>
            </a:r>
          </a:p>
          <a:p>
            <a:pPr marL="0" indent="0">
              <a:buNone/>
            </a:pPr>
            <a:r>
              <a:rPr lang="en-US" dirty="0"/>
              <a:t>		</a:t>
            </a:r>
            <a:r>
              <a:rPr lang="en-US" b="1" dirty="0" smtClean="0"/>
              <a:t>end loop;</a:t>
            </a:r>
          </a:p>
          <a:p>
            <a:pPr marL="0" indent="0">
              <a:buNone/>
            </a:pPr>
            <a:endParaRPr lang="en-US" dirty="0" smtClean="0"/>
          </a:p>
        </p:txBody>
      </p:sp>
    </p:spTree>
    <p:extLst>
      <p:ext uri="{BB962C8B-B14F-4D97-AF65-F5344CB8AC3E}">
        <p14:creationId xmlns:p14="http://schemas.microsoft.com/office/powerpoint/2010/main" val="22050462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a:t>
            </a:r>
            <a:endParaRPr lang="en-IN" dirty="0"/>
          </a:p>
        </p:txBody>
      </p:sp>
      <p:sp>
        <p:nvSpPr>
          <p:cNvPr id="3" name="Content Placeholder 2"/>
          <p:cNvSpPr>
            <a:spLocks noGrp="1"/>
          </p:cNvSpPr>
          <p:nvPr>
            <p:ph sz="quarter" idx="1"/>
          </p:nvPr>
        </p:nvSpPr>
        <p:spPr/>
        <p:txBody>
          <a:bodyPr/>
          <a:lstStyle/>
          <a:p>
            <a:r>
              <a:rPr lang="en-US" b="1" dirty="0" smtClean="0"/>
              <a:t>Important syntax rules:</a:t>
            </a:r>
          </a:p>
          <a:p>
            <a:pPr marL="457200" indent="-457200">
              <a:buFont typeface="+mj-lt"/>
              <a:buAutoNum type="arabicPeriod"/>
            </a:pPr>
            <a:r>
              <a:rPr lang="en-US" dirty="0" smtClean="0"/>
              <a:t>Reserved words are written in </a:t>
            </a:r>
            <a:r>
              <a:rPr lang="en-US" b="1" dirty="0" smtClean="0"/>
              <a:t>bold </a:t>
            </a:r>
            <a:r>
              <a:rPr lang="en-US" dirty="0" smtClean="0"/>
              <a:t>letters</a:t>
            </a:r>
          </a:p>
          <a:p>
            <a:pPr marL="457200" indent="-457200">
              <a:buFont typeface="+mj-lt"/>
              <a:buAutoNum type="arabicPeriod"/>
            </a:pPr>
            <a:r>
              <a:rPr lang="en-US" dirty="0" smtClean="0"/>
              <a:t>All statements end with a semicolon(;)</a:t>
            </a:r>
          </a:p>
          <a:p>
            <a:pPr marL="457200" indent="-457200">
              <a:buFont typeface="+mj-lt"/>
              <a:buAutoNum type="arabicPeriod"/>
            </a:pPr>
            <a:r>
              <a:rPr lang="en-US" dirty="0" smtClean="0"/>
              <a:t>| is used for separating mutually  exclusive alternatives.</a:t>
            </a:r>
          </a:p>
          <a:p>
            <a:pPr marL="457200" indent="-457200">
              <a:buFont typeface="+mj-lt"/>
              <a:buAutoNum type="arabicPeriod"/>
            </a:pPr>
            <a:r>
              <a:rPr lang="en-US" dirty="0" smtClean="0"/>
              <a:t>( ) is used for clarifying the order in which a rule is evaluated.</a:t>
            </a:r>
          </a:p>
          <a:p>
            <a:pPr marL="457200" indent="-457200">
              <a:buFont typeface="+mj-lt"/>
              <a:buAutoNum type="arabicPeriod"/>
            </a:pPr>
            <a:r>
              <a:rPr lang="en-US" dirty="0" smtClean="0"/>
              <a:t>{ } used for representing optional things that may occur once or many times or never</a:t>
            </a:r>
          </a:p>
          <a:p>
            <a:pPr marL="457200" indent="-457200">
              <a:buFont typeface="+mj-lt"/>
              <a:buAutoNum type="arabicPeriod"/>
            </a:pPr>
            <a:r>
              <a:rPr lang="en-US" dirty="0" smtClean="0"/>
              <a:t>[ ] used for representing optional things that may occur once or never.</a:t>
            </a:r>
            <a:endParaRPr lang="en-IN" dirty="0"/>
          </a:p>
        </p:txBody>
      </p:sp>
    </p:spTree>
    <p:extLst>
      <p:ext uri="{BB962C8B-B14F-4D97-AF65-F5344CB8AC3E}">
        <p14:creationId xmlns:p14="http://schemas.microsoft.com/office/powerpoint/2010/main" val="5665683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a:t>
            </a:r>
            <a:endParaRPr lang="en-IN"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smtClean="0"/>
              <a:t>Library </a:t>
            </a:r>
            <a:r>
              <a:rPr lang="en-US" dirty="0" err="1" smtClean="0"/>
              <a:t>ieee</a:t>
            </a:r>
            <a:r>
              <a:rPr lang="en-US" dirty="0" smtClean="0"/>
              <a:t>;</a:t>
            </a:r>
          </a:p>
          <a:p>
            <a:pPr marL="0" indent="0">
              <a:buNone/>
            </a:pPr>
            <a:r>
              <a:rPr lang="en-US" dirty="0" smtClean="0"/>
              <a:t>Use ieee.std_logic_logic_1164.all</a:t>
            </a:r>
          </a:p>
          <a:p>
            <a:pPr marL="0" indent="0">
              <a:buNone/>
            </a:pPr>
            <a:r>
              <a:rPr lang="en-US" dirty="0" smtClean="0"/>
              <a:t>Entity DFF is</a:t>
            </a:r>
          </a:p>
          <a:p>
            <a:pPr marL="0" indent="0">
              <a:buNone/>
            </a:pPr>
            <a:r>
              <a:rPr lang="en-US" dirty="0" smtClean="0"/>
              <a:t>Port (D, </a:t>
            </a:r>
            <a:r>
              <a:rPr lang="en-US" dirty="0" err="1" smtClean="0"/>
              <a:t>clk:in</a:t>
            </a:r>
            <a:r>
              <a:rPr lang="en-US" dirty="0" smtClean="0"/>
              <a:t> bit, q: out bit);</a:t>
            </a:r>
          </a:p>
          <a:p>
            <a:pPr marL="0" indent="0">
              <a:buNone/>
            </a:pPr>
            <a:r>
              <a:rPr lang="en-US" dirty="0" smtClean="0"/>
              <a:t>End DFF;</a:t>
            </a:r>
          </a:p>
          <a:p>
            <a:pPr marL="0" indent="0">
              <a:buNone/>
            </a:pPr>
            <a:r>
              <a:rPr lang="en-US" dirty="0" smtClean="0"/>
              <a:t>Architecture </a:t>
            </a:r>
            <a:r>
              <a:rPr lang="en-US" dirty="0" err="1" smtClean="0"/>
              <a:t>DFF_arch</a:t>
            </a:r>
            <a:r>
              <a:rPr lang="en-US" dirty="0" smtClean="0"/>
              <a:t> of DFF is</a:t>
            </a:r>
          </a:p>
          <a:p>
            <a:pPr marL="0" indent="0">
              <a:buNone/>
            </a:pPr>
            <a:r>
              <a:rPr lang="en-US" dirty="0" smtClean="0"/>
              <a:t>Begin</a:t>
            </a:r>
          </a:p>
          <a:p>
            <a:pPr marL="0" indent="0">
              <a:buNone/>
            </a:pPr>
            <a:r>
              <a:rPr lang="en-US" dirty="0" smtClean="0"/>
              <a:t>Process(</a:t>
            </a:r>
            <a:r>
              <a:rPr lang="en-US" dirty="0" err="1" smtClean="0"/>
              <a:t>D,clk</a:t>
            </a:r>
            <a:r>
              <a:rPr lang="en-US" dirty="0" smtClean="0"/>
              <a:t>)</a:t>
            </a:r>
          </a:p>
          <a:p>
            <a:pPr marL="0" indent="0">
              <a:buNone/>
            </a:pPr>
            <a:r>
              <a:rPr lang="en-US" dirty="0" smtClean="0"/>
              <a:t>Begin</a:t>
            </a:r>
          </a:p>
          <a:p>
            <a:pPr marL="0" indent="0">
              <a:buNone/>
            </a:pPr>
            <a:r>
              <a:rPr lang="en-US" dirty="0"/>
              <a:t>	</a:t>
            </a:r>
            <a:r>
              <a:rPr lang="en-US" dirty="0" smtClean="0"/>
              <a:t>if </a:t>
            </a:r>
            <a:r>
              <a:rPr lang="en-US" dirty="0" err="1" smtClean="0"/>
              <a:t>clk</a:t>
            </a:r>
            <a:r>
              <a:rPr lang="en-US" dirty="0" smtClean="0"/>
              <a:t>=‘1’ and </a:t>
            </a:r>
            <a:r>
              <a:rPr lang="en-US" dirty="0" err="1" smtClean="0"/>
              <a:t>clk’event</a:t>
            </a:r>
            <a:r>
              <a:rPr lang="en-US" dirty="0" smtClean="0"/>
              <a:t> then</a:t>
            </a:r>
          </a:p>
          <a:p>
            <a:pPr marL="0" indent="0">
              <a:buNone/>
            </a:pPr>
            <a:r>
              <a:rPr lang="en-US" dirty="0" smtClean="0"/>
              <a:t>Q&lt;=D;</a:t>
            </a:r>
          </a:p>
          <a:p>
            <a:pPr marL="0" indent="0">
              <a:buNone/>
            </a:pPr>
            <a:r>
              <a:rPr lang="en-US" dirty="0" smtClean="0"/>
              <a:t>End if;</a:t>
            </a:r>
          </a:p>
          <a:p>
            <a:pPr marL="0" indent="0">
              <a:buNone/>
            </a:pPr>
            <a:r>
              <a:rPr lang="en-US" dirty="0" smtClean="0"/>
              <a:t>End process;</a:t>
            </a:r>
          </a:p>
          <a:p>
            <a:pPr marL="0" indent="0">
              <a:buNone/>
            </a:pPr>
            <a:r>
              <a:rPr lang="en-US" dirty="0" smtClean="0"/>
              <a:t>End </a:t>
            </a:r>
            <a:r>
              <a:rPr lang="en-US" dirty="0" err="1" smtClean="0"/>
              <a:t>DFF_arch</a:t>
            </a:r>
            <a:r>
              <a:rPr lang="en-US" smtClean="0"/>
              <a:t>;</a:t>
            </a:r>
            <a:endParaRPr lang="en-US" dirty="0" smtClean="0"/>
          </a:p>
        </p:txBody>
      </p:sp>
    </p:spTree>
    <p:extLst>
      <p:ext uri="{BB962C8B-B14F-4D97-AF65-F5344CB8AC3E}">
        <p14:creationId xmlns:p14="http://schemas.microsoft.com/office/powerpoint/2010/main" val="34620185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a:t>
            </a:r>
            <a:endParaRPr lang="en-IN" dirty="0"/>
          </a:p>
        </p:txBody>
      </p:sp>
      <p:sp>
        <p:nvSpPr>
          <p:cNvPr id="3" name="Content Placeholder 2"/>
          <p:cNvSpPr>
            <a:spLocks noGrp="1"/>
          </p:cNvSpPr>
          <p:nvPr>
            <p:ph sz="quarter" idx="1"/>
          </p:nvPr>
        </p:nvSpPr>
        <p:spPr/>
        <p:txBody>
          <a:bodyPr/>
          <a:lstStyle/>
          <a:p>
            <a:endParaRPr lang="en-IN" dirty="0"/>
          </a:p>
        </p:txBody>
      </p:sp>
      <p:grpSp>
        <p:nvGrpSpPr>
          <p:cNvPr id="17" name="Group 16"/>
          <p:cNvGrpSpPr/>
          <p:nvPr/>
        </p:nvGrpSpPr>
        <p:grpSpPr>
          <a:xfrm>
            <a:off x="827584" y="1772394"/>
            <a:ext cx="7344816" cy="4953000"/>
            <a:chOff x="827584" y="1916832"/>
            <a:chExt cx="7344816" cy="4953000"/>
          </a:xfrm>
        </p:grpSpPr>
        <p:sp>
          <p:nvSpPr>
            <p:cNvPr id="4" name="Rectangle 3"/>
            <p:cNvSpPr/>
            <p:nvPr/>
          </p:nvSpPr>
          <p:spPr>
            <a:xfrm>
              <a:off x="2483768" y="1916832"/>
              <a:ext cx="3168352"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VHDL or Verilog  Description</a:t>
              </a:r>
              <a:endParaRPr lang="en-IN" dirty="0"/>
            </a:p>
          </p:txBody>
        </p:sp>
        <p:sp>
          <p:nvSpPr>
            <p:cNvPr id="5" name="Rectangle 4"/>
            <p:cNvSpPr/>
            <p:nvPr/>
          </p:nvSpPr>
          <p:spPr>
            <a:xfrm>
              <a:off x="2483768" y="2996952"/>
              <a:ext cx="3168352"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Functional simulation</a:t>
              </a:r>
              <a:endParaRPr lang="en-IN" dirty="0"/>
            </a:p>
          </p:txBody>
        </p:sp>
        <p:sp>
          <p:nvSpPr>
            <p:cNvPr id="6" name="Rectangle 5"/>
            <p:cNvSpPr/>
            <p:nvPr/>
          </p:nvSpPr>
          <p:spPr>
            <a:xfrm>
              <a:off x="2483768" y="4077072"/>
              <a:ext cx="3168352"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Synthesis</a:t>
              </a:r>
              <a:endParaRPr lang="en-IN" dirty="0"/>
            </a:p>
          </p:txBody>
        </p:sp>
        <p:sp>
          <p:nvSpPr>
            <p:cNvPr id="7" name="Rectangle 6"/>
            <p:cNvSpPr/>
            <p:nvPr/>
          </p:nvSpPr>
          <p:spPr>
            <a:xfrm>
              <a:off x="2452514" y="5157192"/>
              <a:ext cx="3168352"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Placement and Routing</a:t>
              </a:r>
              <a:endParaRPr lang="en-IN" dirty="0"/>
            </a:p>
          </p:txBody>
        </p:sp>
        <p:sp>
          <p:nvSpPr>
            <p:cNvPr id="8" name="Rectangle 7"/>
            <p:cNvSpPr/>
            <p:nvPr/>
          </p:nvSpPr>
          <p:spPr>
            <a:xfrm>
              <a:off x="2452514" y="6149752"/>
              <a:ext cx="3168352"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Timing Simulation</a:t>
              </a:r>
              <a:endParaRPr lang="en-IN" dirty="0"/>
            </a:p>
          </p:txBody>
        </p:sp>
        <p:sp>
          <p:nvSpPr>
            <p:cNvPr id="9" name="Rectangle 8"/>
            <p:cNvSpPr/>
            <p:nvPr/>
          </p:nvSpPr>
          <p:spPr>
            <a:xfrm>
              <a:off x="827584" y="3913417"/>
              <a:ext cx="1338672" cy="1047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Area and Timing constraints</a:t>
              </a:r>
              <a:endParaRPr lang="en-IN" dirty="0"/>
            </a:p>
          </p:txBody>
        </p:sp>
        <p:grpSp>
          <p:nvGrpSpPr>
            <p:cNvPr id="16" name="Group 15"/>
            <p:cNvGrpSpPr/>
            <p:nvPr/>
          </p:nvGrpSpPr>
          <p:grpSpPr>
            <a:xfrm>
              <a:off x="6199348" y="3528814"/>
              <a:ext cx="1973052" cy="1211560"/>
              <a:chOff x="6228184" y="4314800"/>
              <a:chExt cx="1973052" cy="1211560"/>
            </a:xfrm>
          </p:grpSpPr>
          <p:sp>
            <p:nvSpPr>
              <p:cNvPr id="13" name="Rectangle 12"/>
              <p:cNvSpPr/>
              <p:nvPr/>
            </p:nvSpPr>
            <p:spPr>
              <a:xfrm>
                <a:off x="6840252" y="4314800"/>
                <a:ext cx="1360984"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Rectangle 13"/>
              <p:cNvSpPr/>
              <p:nvPr/>
            </p:nvSpPr>
            <p:spPr>
              <a:xfrm>
                <a:off x="6519800" y="4581128"/>
                <a:ext cx="1393404"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Rectangle 14"/>
              <p:cNvSpPr/>
              <p:nvPr/>
            </p:nvSpPr>
            <p:spPr>
              <a:xfrm>
                <a:off x="6228184" y="4806280"/>
                <a:ext cx="1396988"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Technology Library</a:t>
                </a:r>
                <a:endParaRPr lang="en-IN" dirty="0"/>
              </a:p>
            </p:txBody>
          </p:sp>
        </p:grpSp>
      </p:grpSp>
      <p:cxnSp>
        <p:nvCxnSpPr>
          <p:cNvPr id="19" name="Straight Arrow Connector 18"/>
          <p:cNvCxnSpPr>
            <a:stCxn id="4" idx="2"/>
            <a:endCxn id="5" idx="0"/>
          </p:cNvCxnSpPr>
          <p:nvPr/>
        </p:nvCxnSpPr>
        <p:spPr>
          <a:xfrm>
            <a:off x="4067944" y="2492474"/>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041676" y="3588959"/>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027934" y="4652714"/>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017268" y="5732834"/>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6" idx="1"/>
          </p:cNvCxnSpPr>
          <p:nvPr/>
        </p:nvCxnSpPr>
        <p:spPr>
          <a:xfrm>
            <a:off x="2166256" y="4292674"/>
            <a:ext cx="3175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1"/>
            <a:endCxn id="6" idx="3"/>
          </p:cNvCxnSpPr>
          <p:nvPr/>
        </p:nvCxnSpPr>
        <p:spPr>
          <a:xfrm flipH="1">
            <a:off x="5652120" y="4235896"/>
            <a:ext cx="547228" cy="567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878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457200" y="1600200"/>
            <a:ext cx="7467600" cy="4873752"/>
          </a:xfrm>
        </p:spPr>
        <p:txBody>
          <a:bodyPr/>
          <a:lstStyle/>
          <a:p>
            <a:pPr algn="just">
              <a:buFont typeface="Wingdings" panose="05000000000000000000" pitchFamily="2" charset="2"/>
              <a:buChar char="v"/>
            </a:pPr>
            <a:r>
              <a:rPr lang="en-US" dirty="0" smtClean="0"/>
              <a:t>For output pin to function properly, the output pin should be pulled, to the desired voltage for the output device, through a pull-up resistor.</a:t>
            </a:r>
          </a:p>
          <a:p>
            <a:pPr algn="just">
              <a:buFont typeface="Wingdings" panose="05000000000000000000" pitchFamily="2" charset="2"/>
              <a:buChar char="v"/>
            </a:pPr>
            <a:r>
              <a:rPr lang="en-US" dirty="0" smtClean="0"/>
              <a:t>When the base drive to the transistor is ON and the collector is in open state, the output pin floats (High Impedance state).</a:t>
            </a:r>
          </a:p>
          <a:p>
            <a:pPr algn="just">
              <a:buFont typeface="Wingdings" panose="05000000000000000000" pitchFamily="2" charset="2"/>
              <a:buChar char="v"/>
            </a:pPr>
            <a:r>
              <a:rPr lang="en-US" dirty="0"/>
              <a:t>If a pull-up resistor is connected to the output pin, when the transistor is in ON, the output pin becomes at logic </a:t>
            </a:r>
            <a:r>
              <a:rPr lang="en-US" dirty="0" smtClean="0"/>
              <a:t>ZERO(0v</a:t>
            </a:r>
            <a:r>
              <a:rPr lang="en-US" dirty="0"/>
              <a:t>).</a:t>
            </a:r>
          </a:p>
          <a:p>
            <a:pPr algn="just">
              <a:buFont typeface="Wingdings" panose="05000000000000000000" pitchFamily="2" charset="2"/>
              <a:buChar char="v"/>
            </a:pPr>
            <a:r>
              <a:rPr lang="en-US" dirty="0"/>
              <a:t>If a pull-up resistor is connected to the output pin, when the transistor is in </a:t>
            </a:r>
            <a:r>
              <a:rPr lang="en-US" dirty="0" smtClean="0"/>
              <a:t>OFF, </a:t>
            </a:r>
            <a:r>
              <a:rPr lang="en-US" dirty="0"/>
              <a:t>the output pin becomes at logic </a:t>
            </a:r>
            <a:r>
              <a:rPr lang="en-US" dirty="0" smtClean="0"/>
              <a:t>HIGH(</a:t>
            </a:r>
            <a:r>
              <a:rPr lang="en-US" dirty="0" err="1" smtClean="0"/>
              <a:t>Vcc</a:t>
            </a:r>
            <a:r>
              <a:rPr lang="en-US" dirty="0" smtClean="0"/>
              <a:t>).</a:t>
            </a:r>
            <a:endParaRPr lang="en-US" dirty="0"/>
          </a:p>
          <a:p>
            <a:pPr marL="0" indent="0" algn="just">
              <a:buNone/>
            </a:pPr>
            <a:endParaRPr lang="en-IN" dirty="0"/>
          </a:p>
        </p:txBody>
      </p:sp>
    </p:spTree>
    <p:extLst>
      <p:ext uri="{BB962C8B-B14F-4D97-AF65-F5344CB8AC3E}">
        <p14:creationId xmlns:p14="http://schemas.microsoft.com/office/powerpoint/2010/main" val="20131393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TOOLS</a:t>
            </a:r>
            <a:endParaRPr lang="en-IN" dirty="0"/>
          </a:p>
        </p:txBody>
      </p:sp>
      <p:sp>
        <p:nvSpPr>
          <p:cNvPr id="3" name="Content Placeholder 2"/>
          <p:cNvSpPr>
            <a:spLocks noGrp="1"/>
          </p:cNvSpPr>
          <p:nvPr>
            <p:ph sz="quarter" idx="1"/>
          </p:nvPr>
        </p:nvSpPr>
        <p:spPr/>
        <p:txBody>
          <a:bodyPr/>
          <a:lstStyle/>
          <a:p>
            <a:pPr algn="just"/>
            <a:r>
              <a:rPr lang="en-US" dirty="0" smtClean="0"/>
              <a:t>Early embedded products through hand made PCB with the help of oil paper, pencil, pen ruler and copper plates.</a:t>
            </a:r>
          </a:p>
          <a:p>
            <a:pPr algn="just"/>
            <a:r>
              <a:rPr lang="en-US" dirty="0" smtClean="0"/>
              <a:t>Etching done for weeks and months too</a:t>
            </a:r>
          </a:p>
          <a:p>
            <a:pPr algn="just"/>
            <a:r>
              <a:rPr lang="en-US" dirty="0" smtClean="0"/>
              <a:t>Accuracy ???</a:t>
            </a:r>
          </a:p>
          <a:p>
            <a:pPr algn="just"/>
            <a:r>
              <a:rPr lang="en-US" dirty="0" smtClean="0"/>
              <a:t>Software versions came into existence called EDA tools</a:t>
            </a:r>
          </a:p>
          <a:p>
            <a:pPr algn="just"/>
            <a:r>
              <a:rPr lang="en-US" dirty="0" smtClean="0"/>
              <a:t>EDA tool a set of CAD/CAM</a:t>
            </a:r>
            <a:endParaRPr lang="en-IN" dirty="0"/>
          </a:p>
        </p:txBody>
      </p:sp>
    </p:spTree>
    <p:extLst>
      <p:ext uri="{BB962C8B-B14F-4D97-AF65-F5344CB8AC3E}">
        <p14:creationId xmlns:p14="http://schemas.microsoft.com/office/powerpoint/2010/main" val="19191921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447800" y="1371600"/>
            <a:ext cx="648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t>Major Companies in EDA Tools</a:t>
            </a:r>
          </a:p>
        </p:txBody>
      </p:sp>
      <p:sp>
        <p:nvSpPr>
          <p:cNvPr id="27651" name="Text Box 3"/>
          <p:cNvSpPr txBox="1">
            <a:spLocks noChangeArrowheads="1"/>
          </p:cNvSpPr>
          <p:nvPr/>
        </p:nvSpPr>
        <p:spPr bwMode="auto">
          <a:xfrm>
            <a:off x="1905000" y="2768600"/>
            <a:ext cx="39862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altLang="en-US" sz="2800"/>
              <a:t> Cadence Design Systems</a:t>
            </a:r>
          </a:p>
          <a:p>
            <a:pPr eaLnBrk="1" hangingPunct="1">
              <a:buFontTx/>
              <a:buChar char="•"/>
            </a:pPr>
            <a:r>
              <a:rPr lang="en-US" altLang="en-US" sz="2800"/>
              <a:t> Synopsys</a:t>
            </a:r>
          </a:p>
          <a:p>
            <a:pPr eaLnBrk="1" hangingPunct="1">
              <a:buFontTx/>
              <a:buChar char="•"/>
            </a:pPr>
            <a:r>
              <a:rPr lang="en-US" altLang="en-US" sz="2800"/>
              <a:t> Avanti</a:t>
            </a:r>
          </a:p>
          <a:p>
            <a:pPr eaLnBrk="1" hangingPunct="1">
              <a:buFontTx/>
              <a:buChar char="•"/>
            </a:pPr>
            <a:r>
              <a:rPr lang="en-US" altLang="en-US" sz="2800"/>
              <a:t> Tanner</a:t>
            </a:r>
          </a:p>
        </p:txBody>
      </p:sp>
    </p:spTree>
    <p:extLst>
      <p:ext uri="{BB962C8B-B14F-4D97-AF65-F5344CB8AC3E}">
        <p14:creationId xmlns:p14="http://schemas.microsoft.com/office/powerpoint/2010/main" val="29165629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Embedded firmware design approaches</a:t>
            </a:r>
            <a:endParaRPr lang="en-IN" dirty="0"/>
          </a:p>
        </p:txBody>
      </p:sp>
      <p:sp>
        <p:nvSpPr>
          <p:cNvPr id="3" name="Content Placeholder 2"/>
          <p:cNvSpPr>
            <a:spLocks noGrp="1"/>
          </p:cNvSpPr>
          <p:nvPr>
            <p:ph sz="quarter" idx="1"/>
          </p:nvPr>
        </p:nvSpPr>
        <p:spPr/>
        <p:txBody>
          <a:bodyPr/>
          <a:lstStyle/>
          <a:p>
            <a:pPr algn="just">
              <a:buFont typeface="Wingdings" panose="05000000000000000000" pitchFamily="2" charset="2"/>
              <a:buChar char="v"/>
            </a:pPr>
            <a:r>
              <a:rPr lang="en-US" dirty="0" smtClean="0"/>
              <a:t>Firmware design approaches for embedded product is purely dependent on the complexity of the functions to be performed, the speed of operation required, etc. </a:t>
            </a:r>
          </a:p>
          <a:p>
            <a:pPr marL="0" indent="0" algn="just">
              <a:buNone/>
            </a:pPr>
            <a:r>
              <a:rPr lang="en-US" dirty="0" smtClean="0"/>
              <a:t>Two approaches</a:t>
            </a:r>
          </a:p>
          <a:p>
            <a:pPr marL="0" indent="0" algn="just">
              <a:buNone/>
            </a:pPr>
            <a:r>
              <a:rPr lang="en-US" dirty="0" smtClean="0"/>
              <a:t>1. Conventional procedural based firmware design</a:t>
            </a:r>
          </a:p>
          <a:p>
            <a:pPr marL="0" indent="0" algn="just">
              <a:buNone/>
            </a:pPr>
            <a:r>
              <a:rPr lang="en-US" dirty="0" smtClean="0"/>
              <a:t>2. Embedded operating system based design</a:t>
            </a:r>
          </a:p>
          <a:p>
            <a:pPr marL="0" indent="0" algn="just">
              <a:buNone/>
            </a:pPr>
            <a:endParaRPr lang="en-US" dirty="0"/>
          </a:p>
          <a:p>
            <a:pPr marL="0" indent="0" algn="just">
              <a:buNone/>
            </a:pPr>
            <a:r>
              <a:rPr lang="en-US" dirty="0" smtClean="0"/>
              <a:t>Conventional approach is also called as ‘</a:t>
            </a:r>
            <a:r>
              <a:rPr lang="en-US" b="1" dirty="0" smtClean="0"/>
              <a:t>Super Loop Model</a:t>
            </a:r>
            <a:r>
              <a:rPr lang="en-US" dirty="0" smtClean="0"/>
              <a:t>’.</a:t>
            </a:r>
          </a:p>
        </p:txBody>
      </p:sp>
    </p:spTree>
    <p:extLst>
      <p:ext uri="{BB962C8B-B14F-4D97-AF65-F5344CB8AC3E}">
        <p14:creationId xmlns:p14="http://schemas.microsoft.com/office/powerpoint/2010/main" val="30215675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Loop Based Approach</a:t>
            </a:r>
            <a:endParaRPr lang="en-IN" dirty="0"/>
          </a:p>
        </p:txBody>
      </p:sp>
      <p:sp>
        <p:nvSpPr>
          <p:cNvPr id="3" name="Content Placeholder 2"/>
          <p:cNvSpPr>
            <a:spLocks noGrp="1"/>
          </p:cNvSpPr>
          <p:nvPr>
            <p:ph sz="quarter" idx="1"/>
          </p:nvPr>
        </p:nvSpPr>
        <p:spPr/>
        <p:txBody>
          <a:bodyPr>
            <a:normAutofit lnSpcReduction="10000"/>
          </a:bodyPr>
          <a:lstStyle/>
          <a:p>
            <a:pPr algn="just">
              <a:buFont typeface="Wingdings" panose="05000000000000000000" pitchFamily="2" charset="2"/>
              <a:buChar char="v"/>
            </a:pPr>
            <a:r>
              <a:rPr lang="en-US" dirty="0" smtClean="0"/>
              <a:t>Adopted for applications that are not time critical.</a:t>
            </a:r>
          </a:p>
          <a:p>
            <a:pPr algn="just">
              <a:buFont typeface="Wingdings" panose="05000000000000000000" pitchFamily="2" charset="2"/>
              <a:buChar char="v"/>
            </a:pPr>
            <a:r>
              <a:rPr lang="en-US" dirty="0" smtClean="0"/>
              <a:t>Similar to conventional procedural programming where the code is executed task by task.</a:t>
            </a:r>
          </a:p>
          <a:p>
            <a:pPr algn="just">
              <a:buFont typeface="Wingdings" panose="05000000000000000000" pitchFamily="2" charset="2"/>
              <a:buChar char="v"/>
            </a:pPr>
            <a:r>
              <a:rPr lang="en-US" dirty="0" smtClean="0"/>
              <a:t>The firmware execution flow for multiple task based system will be </a:t>
            </a:r>
          </a:p>
          <a:p>
            <a:pPr marL="0" indent="0" algn="just">
              <a:buNone/>
            </a:pPr>
            <a:r>
              <a:rPr lang="en-US" dirty="0" smtClean="0"/>
              <a:t>1. Configure the common parameters and perform initialization for various hardware components, memory, registers, etc.</a:t>
            </a:r>
          </a:p>
          <a:p>
            <a:pPr marL="0" indent="0" algn="just">
              <a:buNone/>
            </a:pPr>
            <a:r>
              <a:rPr lang="en-US" dirty="0" smtClean="0"/>
              <a:t>2. Start the first task and execute it</a:t>
            </a:r>
          </a:p>
          <a:p>
            <a:pPr marL="0" indent="0" algn="just">
              <a:buNone/>
            </a:pPr>
            <a:r>
              <a:rPr lang="en-US" dirty="0" smtClean="0"/>
              <a:t>3. Execute second task</a:t>
            </a:r>
          </a:p>
          <a:p>
            <a:pPr marL="0" indent="0" algn="just">
              <a:buNone/>
            </a:pPr>
            <a:r>
              <a:rPr lang="en-US" dirty="0" smtClean="0"/>
              <a:t>4. Execute next task</a:t>
            </a:r>
          </a:p>
          <a:p>
            <a:pPr marL="457200" indent="-457200" algn="just">
              <a:buAutoNum type="arabicPeriod"/>
            </a:pPr>
            <a:endParaRPr lang="en-US" dirty="0" smtClean="0"/>
          </a:p>
        </p:txBody>
      </p:sp>
    </p:spTree>
    <p:extLst>
      <p:ext uri="{BB962C8B-B14F-4D97-AF65-F5344CB8AC3E}">
        <p14:creationId xmlns:p14="http://schemas.microsoft.com/office/powerpoint/2010/main" val="37363216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marL="0" indent="0" algn="just">
              <a:buNone/>
            </a:pPr>
            <a:r>
              <a:rPr lang="en-US" dirty="0" smtClean="0"/>
              <a:t>5. </a:t>
            </a:r>
          </a:p>
          <a:p>
            <a:pPr marL="0" indent="0" algn="just">
              <a:buNone/>
            </a:pPr>
            <a:r>
              <a:rPr lang="en-US" dirty="0" smtClean="0"/>
              <a:t>6. </a:t>
            </a:r>
          </a:p>
          <a:p>
            <a:pPr marL="0" indent="0" algn="just">
              <a:buNone/>
            </a:pPr>
            <a:r>
              <a:rPr lang="en-US" dirty="0" smtClean="0"/>
              <a:t>7. Execute the last defined task</a:t>
            </a:r>
          </a:p>
          <a:p>
            <a:pPr marL="0" indent="0" algn="just">
              <a:buNone/>
            </a:pPr>
            <a:r>
              <a:rPr lang="en-US" dirty="0" smtClean="0"/>
              <a:t>8. Jump back to the first and follow the same flow</a:t>
            </a:r>
          </a:p>
          <a:p>
            <a:pPr marL="0" indent="0" algn="just">
              <a:buNone/>
            </a:pPr>
            <a:endParaRPr lang="en-US" dirty="0"/>
          </a:p>
          <a:p>
            <a:pPr algn="just">
              <a:buFont typeface="Wingdings" panose="05000000000000000000" pitchFamily="2" charset="2"/>
              <a:buChar char="v"/>
            </a:pPr>
            <a:r>
              <a:rPr lang="en-US" dirty="0" smtClean="0"/>
              <a:t>Tasks that to be executed are fixed.</a:t>
            </a:r>
          </a:p>
          <a:p>
            <a:pPr algn="just">
              <a:buFont typeface="Wingdings" panose="05000000000000000000" pitchFamily="2" charset="2"/>
              <a:buChar char="v"/>
            </a:pPr>
            <a:r>
              <a:rPr lang="en-US" dirty="0" smtClean="0"/>
              <a:t>The operation is an infinite loop based approach which is also referred as ‘</a:t>
            </a:r>
            <a:r>
              <a:rPr lang="en-US" b="1" dirty="0" smtClean="0"/>
              <a:t>Super Loop Based Approach</a:t>
            </a:r>
            <a:r>
              <a:rPr lang="en-US" dirty="0" smtClean="0"/>
              <a:t>’.</a:t>
            </a:r>
          </a:p>
          <a:p>
            <a:pPr algn="just">
              <a:buFont typeface="Wingdings" panose="05000000000000000000" pitchFamily="2" charset="2"/>
              <a:buChar char="v"/>
            </a:pPr>
            <a:r>
              <a:rPr lang="en-US" dirty="0" smtClean="0"/>
              <a:t>Since the tasks are running inside an infinite loop, the only way to come out of the loop is either a hardware reset or an interrupt assertion.</a:t>
            </a:r>
          </a:p>
        </p:txBody>
      </p:sp>
    </p:spTree>
    <p:extLst>
      <p:ext uri="{BB962C8B-B14F-4D97-AF65-F5344CB8AC3E}">
        <p14:creationId xmlns:p14="http://schemas.microsoft.com/office/powerpoint/2010/main" val="2237343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Loop Based Approach</a:t>
            </a:r>
            <a:endParaRPr lang="en-IN" dirty="0"/>
          </a:p>
        </p:txBody>
      </p:sp>
      <p:sp>
        <p:nvSpPr>
          <p:cNvPr id="3" name="Content Placeholder 2"/>
          <p:cNvSpPr>
            <a:spLocks noGrp="1"/>
          </p:cNvSpPr>
          <p:nvPr>
            <p:ph sz="quarter" idx="1"/>
          </p:nvPr>
        </p:nvSpPr>
        <p:spPr/>
        <p:txBody>
          <a:bodyPr/>
          <a:lstStyle/>
          <a:p>
            <a:pPr algn="just">
              <a:buFont typeface="Wingdings" panose="05000000000000000000" pitchFamily="2" charset="2"/>
              <a:buChar char="v"/>
            </a:pPr>
            <a:r>
              <a:rPr lang="en-US" dirty="0" smtClean="0"/>
              <a:t>Doesn’t require any operating system, since there is no need for scheduling which task is to be executed and assigning priority to each task.</a:t>
            </a:r>
          </a:p>
          <a:p>
            <a:pPr algn="just">
              <a:buFont typeface="Wingdings" panose="05000000000000000000" pitchFamily="2" charset="2"/>
              <a:buChar char="v"/>
            </a:pPr>
            <a:r>
              <a:rPr lang="en-US" dirty="0" smtClean="0"/>
              <a:t>Major drawback of this approach is that any failure in any part of a single task will affect the total system.</a:t>
            </a:r>
            <a:endParaRPr lang="en-US" dirty="0"/>
          </a:p>
          <a:p>
            <a:pPr algn="just">
              <a:buFont typeface="Wingdings" panose="05000000000000000000" pitchFamily="2" charset="2"/>
              <a:buChar char="v"/>
            </a:pPr>
            <a:r>
              <a:rPr lang="en-US" dirty="0" smtClean="0"/>
              <a:t>Use of hardware and software Watch Dog Timers helps coming out of the loop.</a:t>
            </a:r>
          </a:p>
          <a:p>
            <a:pPr algn="just">
              <a:buFont typeface="Wingdings" panose="05000000000000000000" pitchFamily="2" charset="2"/>
              <a:buChar char="v"/>
            </a:pPr>
            <a:r>
              <a:rPr lang="en-US" dirty="0" smtClean="0"/>
              <a:t>Another drawback of super loop design is lack of real timeliness.</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40188926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Embedded operating system based approach</a:t>
            </a:r>
            <a:endParaRPr lang="en-IN" dirty="0"/>
          </a:p>
        </p:txBody>
      </p:sp>
      <p:sp>
        <p:nvSpPr>
          <p:cNvPr id="3" name="Content Placeholder 2"/>
          <p:cNvSpPr>
            <a:spLocks noGrp="1"/>
          </p:cNvSpPr>
          <p:nvPr>
            <p:ph sz="quarter" idx="1"/>
          </p:nvPr>
        </p:nvSpPr>
        <p:spPr/>
        <p:txBody>
          <a:bodyPr>
            <a:normAutofit lnSpcReduction="10000"/>
          </a:bodyPr>
          <a:lstStyle/>
          <a:p>
            <a:pPr algn="just">
              <a:buFont typeface="Wingdings" panose="05000000000000000000" pitchFamily="2" charset="2"/>
              <a:buChar char="v"/>
            </a:pPr>
            <a:r>
              <a:rPr lang="en-US" dirty="0" smtClean="0"/>
              <a:t>Contains operating systems, which can be either a general purpose operating system(GPOS) or Real Time Operating System(RTOS) to host the user written application firmware.</a:t>
            </a:r>
          </a:p>
          <a:p>
            <a:pPr algn="just">
              <a:buFont typeface="Wingdings" panose="05000000000000000000" pitchFamily="2" charset="2"/>
              <a:buChar char="v"/>
            </a:pPr>
            <a:r>
              <a:rPr lang="en-US" dirty="0" smtClean="0"/>
              <a:t>OS based applications also require ‘Driver Software’ for different hardware present on the board to communicate with them.</a:t>
            </a:r>
          </a:p>
          <a:p>
            <a:pPr algn="just">
              <a:buFont typeface="Wingdings" panose="05000000000000000000" pitchFamily="2" charset="2"/>
              <a:buChar char="v"/>
            </a:pPr>
            <a:r>
              <a:rPr lang="en-US" dirty="0" smtClean="0"/>
              <a:t>RTOS respond in a timely and predictable manner to events.</a:t>
            </a:r>
          </a:p>
          <a:p>
            <a:pPr algn="just">
              <a:buFont typeface="Wingdings" panose="05000000000000000000" pitchFamily="2" charset="2"/>
              <a:buChar char="v"/>
            </a:pPr>
            <a:r>
              <a:rPr lang="en-US" dirty="0" smtClean="0"/>
              <a:t>Real time operating system contains a Real Time kernel responsible for performing pre-emptive multi-tasking, schedule for scheduling tasks, multiple threads, etc.</a:t>
            </a:r>
          </a:p>
          <a:p>
            <a:pPr marL="0" indent="0" algn="just">
              <a:buNone/>
            </a:pPr>
            <a:endParaRPr lang="en-IN" dirty="0"/>
          </a:p>
        </p:txBody>
      </p:sp>
    </p:spTree>
    <p:extLst>
      <p:ext uri="{BB962C8B-B14F-4D97-AF65-F5344CB8AC3E}">
        <p14:creationId xmlns:p14="http://schemas.microsoft.com/office/powerpoint/2010/main" val="38537988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Embedded firmware development languages</a:t>
            </a:r>
            <a:endParaRPr lang="en-IN" dirty="0"/>
          </a:p>
        </p:txBody>
      </p:sp>
      <p:sp>
        <p:nvSpPr>
          <p:cNvPr id="3" name="Content Placeholder 2"/>
          <p:cNvSpPr>
            <a:spLocks noGrp="1"/>
          </p:cNvSpPr>
          <p:nvPr>
            <p:ph sz="quarter" idx="1"/>
          </p:nvPr>
        </p:nvSpPr>
        <p:spPr/>
        <p:txBody>
          <a:bodyPr/>
          <a:lstStyle/>
          <a:p>
            <a:pPr algn="just">
              <a:buFont typeface="Wingdings" panose="05000000000000000000" pitchFamily="2" charset="2"/>
              <a:buChar char="v"/>
            </a:pPr>
            <a:r>
              <a:rPr lang="en-US" dirty="0" smtClean="0"/>
              <a:t>We can use either a target processor/controller </a:t>
            </a:r>
            <a:r>
              <a:rPr lang="en-US" dirty="0" smtClean="0">
                <a:solidFill>
                  <a:srgbClr val="FF0000"/>
                </a:solidFill>
              </a:rPr>
              <a:t>specific</a:t>
            </a:r>
            <a:r>
              <a:rPr lang="en-US" dirty="0" smtClean="0"/>
              <a:t> language(generally known as assembly language or low level language) </a:t>
            </a:r>
          </a:p>
          <a:p>
            <a:pPr marL="0" indent="0" algn="ctr">
              <a:buNone/>
            </a:pPr>
            <a:r>
              <a:rPr lang="en-US" dirty="0" smtClean="0"/>
              <a:t>or </a:t>
            </a:r>
          </a:p>
          <a:p>
            <a:pPr marL="0" indent="0" algn="just">
              <a:buNone/>
            </a:pPr>
            <a:r>
              <a:rPr lang="en-US" dirty="0" smtClean="0"/>
              <a:t>a target processor/controller </a:t>
            </a:r>
            <a:r>
              <a:rPr lang="en-US" dirty="0" smtClean="0">
                <a:solidFill>
                  <a:srgbClr val="FF0000"/>
                </a:solidFill>
              </a:rPr>
              <a:t>independent</a:t>
            </a:r>
            <a:r>
              <a:rPr lang="en-US" dirty="0" smtClean="0"/>
              <a:t> language( like C, C++, JAVA, etc. commonly known as High Level language) or a combination of both.</a:t>
            </a:r>
          </a:p>
          <a:p>
            <a:pPr marL="0" indent="0" algn="just">
              <a:buNone/>
            </a:pPr>
            <a:endParaRPr lang="en-US" dirty="0" smtClean="0"/>
          </a:p>
          <a:p>
            <a:pPr marL="0" indent="0" algn="just">
              <a:buNone/>
            </a:pPr>
            <a:endParaRPr lang="en-US" dirty="0"/>
          </a:p>
          <a:p>
            <a:pPr marL="0" indent="0" algn="just">
              <a:buNone/>
            </a:pPr>
            <a:endParaRPr lang="en-US" dirty="0" smtClean="0"/>
          </a:p>
        </p:txBody>
      </p:sp>
    </p:spTree>
    <p:extLst>
      <p:ext uri="{BB962C8B-B14F-4D97-AF65-F5344CB8AC3E}">
        <p14:creationId xmlns:p14="http://schemas.microsoft.com/office/powerpoint/2010/main" val="6851059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Assembly language based development</a:t>
            </a:r>
            <a:endParaRPr lang="en-IN" dirty="0"/>
          </a:p>
        </p:txBody>
      </p:sp>
      <p:sp>
        <p:nvSpPr>
          <p:cNvPr id="3" name="Content Placeholder 2"/>
          <p:cNvSpPr>
            <a:spLocks noGrp="1"/>
          </p:cNvSpPr>
          <p:nvPr>
            <p:ph sz="quarter" idx="1"/>
          </p:nvPr>
        </p:nvSpPr>
        <p:spPr/>
        <p:txBody>
          <a:bodyPr>
            <a:normAutofit lnSpcReduction="10000"/>
          </a:bodyPr>
          <a:lstStyle/>
          <a:p>
            <a:pPr algn="just">
              <a:buFont typeface="Wingdings" panose="05000000000000000000" pitchFamily="2" charset="2"/>
              <a:buChar char="v"/>
            </a:pPr>
            <a:r>
              <a:rPr lang="en-US" dirty="0" smtClean="0"/>
              <a:t>‘Assembly language’ is the Human readable notation of ‘Machine language’, whereas ‘machine language’ is a processor understandable language.</a:t>
            </a:r>
          </a:p>
          <a:p>
            <a:pPr algn="just">
              <a:buFont typeface="Wingdings" panose="05000000000000000000" pitchFamily="2" charset="2"/>
              <a:buChar char="v"/>
            </a:pPr>
            <a:r>
              <a:rPr lang="en-US" dirty="0" smtClean="0"/>
              <a:t>Machine language is made readable by using specific symbols called ‘mnemonics’.</a:t>
            </a:r>
          </a:p>
          <a:p>
            <a:pPr algn="just">
              <a:buFont typeface="Wingdings" panose="05000000000000000000" pitchFamily="2" charset="2"/>
              <a:buChar char="v"/>
            </a:pPr>
            <a:r>
              <a:rPr lang="en-US" dirty="0" smtClean="0"/>
              <a:t>Most adopted in the beginning of software revolution.</a:t>
            </a:r>
          </a:p>
          <a:p>
            <a:pPr algn="just">
              <a:buFont typeface="Wingdings" panose="05000000000000000000" pitchFamily="2" charset="2"/>
              <a:buChar char="v"/>
            </a:pPr>
            <a:r>
              <a:rPr lang="en-US" dirty="0" smtClean="0"/>
              <a:t>The general format of an assembly language instruction is an </a:t>
            </a:r>
            <a:r>
              <a:rPr lang="en-US" dirty="0" err="1" smtClean="0"/>
              <a:t>Opcode</a:t>
            </a:r>
            <a:r>
              <a:rPr lang="en-US" dirty="0" smtClean="0"/>
              <a:t> followed by Operands.</a:t>
            </a:r>
          </a:p>
          <a:p>
            <a:pPr algn="just">
              <a:buFont typeface="Wingdings" panose="05000000000000000000" pitchFamily="2" charset="2"/>
              <a:buChar char="v"/>
            </a:pPr>
            <a:r>
              <a:rPr lang="en-US" dirty="0" err="1" smtClean="0"/>
              <a:t>Opcode</a:t>
            </a:r>
            <a:r>
              <a:rPr lang="en-US" dirty="0" smtClean="0"/>
              <a:t> tells the processor what to do and the operands provide data and information required to perform the action specified by the </a:t>
            </a:r>
            <a:r>
              <a:rPr lang="en-US" dirty="0" err="1" smtClean="0"/>
              <a:t>opcode</a:t>
            </a:r>
            <a:r>
              <a:rPr lang="en-US" dirty="0" smtClean="0"/>
              <a:t>. </a:t>
            </a:r>
            <a:endParaRPr lang="en-IN" dirty="0"/>
          </a:p>
        </p:txBody>
      </p:sp>
    </p:spTree>
    <p:extLst>
      <p:ext uri="{BB962C8B-B14F-4D97-AF65-F5344CB8AC3E}">
        <p14:creationId xmlns:p14="http://schemas.microsoft.com/office/powerpoint/2010/main" val="2286843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Assembly language based development</a:t>
            </a:r>
            <a:endParaRPr lang="en-IN" dirty="0"/>
          </a:p>
        </p:txBody>
      </p:sp>
      <p:sp>
        <p:nvSpPr>
          <p:cNvPr id="3" name="Content Placeholder 2"/>
          <p:cNvSpPr>
            <a:spLocks noGrp="1"/>
          </p:cNvSpPr>
          <p:nvPr>
            <p:ph sz="quarter" idx="1"/>
          </p:nvPr>
        </p:nvSpPr>
        <p:spPr/>
        <p:txBody>
          <a:bodyPr/>
          <a:lstStyle/>
          <a:p>
            <a:pPr algn="just">
              <a:buFont typeface="Wingdings" panose="05000000000000000000" pitchFamily="2" charset="2"/>
              <a:buChar char="v"/>
            </a:pPr>
            <a:r>
              <a:rPr lang="en-US" dirty="0" smtClean="0"/>
              <a:t>MOV A, #30 is an example for </a:t>
            </a:r>
            <a:r>
              <a:rPr lang="en-US" dirty="0" err="1" smtClean="0"/>
              <a:t>Opcode</a:t>
            </a:r>
            <a:r>
              <a:rPr lang="en-US" dirty="0" smtClean="0"/>
              <a:t> and Operands. The same will look like in machine language as  01110100 00011110.</a:t>
            </a:r>
          </a:p>
          <a:p>
            <a:pPr algn="just">
              <a:buFont typeface="Wingdings" panose="05000000000000000000" pitchFamily="2" charset="2"/>
              <a:buChar char="v"/>
            </a:pPr>
            <a:r>
              <a:rPr lang="en-US" dirty="0" smtClean="0"/>
              <a:t>Where the first 8 bits represents the </a:t>
            </a:r>
            <a:r>
              <a:rPr lang="en-US" dirty="0" err="1" smtClean="0"/>
              <a:t>Opcode</a:t>
            </a:r>
            <a:r>
              <a:rPr lang="en-US" dirty="0" smtClean="0"/>
              <a:t> MOV A and the second byte represents the operand value.</a:t>
            </a:r>
          </a:p>
          <a:p>
            <a:pPr algn="just">
              <a:buFont typeface="Wingdings" panose="05000000000000000000" pitchFamily="2" charset="2"/>
              <a:buChar char="v"/>
            </a:pPr>
            <a:r>
              <a:rPr lang="en-US" dirty="0" smtClean="0"/>
              <a:t>INC A is an implicit instruction and LJMP 16bit address is an dual operand instruction.</a:t>
            </a:r>
          </a:p>
          <a:p>
            <a:pPr algn="just">
              <a:buFont typeface="Wingdings" panose="05000000000000000000" pitchFamily="2" charset="2"/>
              <a:buChar char="v"/>
            </a:pPr>
            <a:r>
              <a:rPr lang="en-US" dirty="0" smtClean="0"/>
              <a:t>Assembly language instructions are written one per line.</a:t>
            </a:r>
          </a:p>
          <a:p>
            <a:pPr algn="just">
              <a:buFont typeface="Wingdings" panose="05000000000000000000" pitchFamily="2" charset="2"/>
              <a:buChar char="v"/>
            </a:pPr>
            <a:r>
              <a:rPr lang="en-US" b="1" dirty="0" smtClean="0"/>
              <a:t>LABEL	OPCODE OPERAND COMMENTS</a:t>
            </a:r>
          </a:p>
          <a:p>
            <a:pPr marL="0" indent="0" algn="just">
              <a:buNone/>
            </a:pPr>
            <a:endParaRPr lang="en-IN" dirty="0"/>
          </a:p>
        </p:txBody>
      </p:sp>
    </p:spTree>
    <p:extLst>
      <p:ext uri="{BB962C8B-B14F-4D97-AF65-F5344CB8AC3E}">
        <p14:creationId xmlns:p14="http://schemas.microsoft.com/office/powerpoint/2010/main" val="3145966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lgn="just">
              <a:buNone/>
            </a:pPr>
            <a:r>
              <a:rPr lang="en-US" b="1" dirty="0" smtClean="0"/>
              <a:t>ADVANTAGES OF OPEN COLLECTOR:</a:t>
            </a:r>
          </a:p>
          <a:p>
            <a:pPr algn="just">
              <a:buFont typeface="Wingdings" panose="05000000000000000000" pitchFamily="2" charset="2"/>
              <a:buChar char="v"/>
            </a:pPr>
            <a:r>
              <a:rPr lang="en-US" dirty="0" smtClean="0"/>
              <a:t>Facilitates the interfacing of devices, operating at different voltages from the IC, with the IC.</a:t>
            </a:r>
          </a:p>
          <a:p>
            <a:pPr algn="just">
              <a:buFont typeface="Wingdings" panose="05000000000000000000" pitchFamily="2" charset="2"/>
              <a:buChar char="v"/>
            </a:pPr>
            <a:endParaRPr lang="en-US" dirty="0" smtClean="0"/>
          </a:p>
          <a:p>
            <a:pPr algn="just">
              <a:buFont typeface="Wingdings" panose="05000000000000000000" pitchFamily="2" charset="2"/>
              <a:buChar char="v"/>
            </a:pPr>
            <a:r>
              <a:rPr lang="en-US" dirty="0" smtClean="0"/>
              <a:t>Supports multi-drop connection, i.e. connecting more than one open collector output to a single line.</a:t>
            </a:r>
          </a:p>
          <a:p>
            <a:pPr algn="just">
              <a:buFont typeface="Wingdings" panose="05000000000000000000" pitchFamily="2" charset="2"/>
              <a:buChar char="v"/>
            </a:pPr>
            <a:endParaRPr lang="en-US" dirty="0" smtClean="0"/>
          </a:p>
          <a:p>
            <a:pPr algn="just">
              <a:buFont typeface="Wingdings" panose="05000000000000000000" pitchFamily="2" charset="2"/>
              <a:buChar char="v"/>
            </a:pPr>
            <a:r>
              <a:rPr lang="en-US" dirty="0" smtClean="0"/>
              <a:t>Easy to build ‘Wired AND’ and ‘Wired OR’ configurations.</a:t>
            </a:r>
            <a:endParaRPr lang="en-IN" dirty="0"/>
          </a:p>
        </p:txBody>
      </p:sp>
    </p:spTree>
    <p:extLst>
      <p:ext uri="{BB962C8B-B14F-4D97-AF65-F5344CB8AC3E}">
        <p14:creationId xmlns:p14="http://schemas.microsoft.com/office/powerpoint/2010/main" val="21602876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programs</a:t>
            </a:r>
            <a:endParaRPr lang="en-IN"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1. DELAY:	MOV 	R0, #255 ; Load register R0 					with 255</a:t>
            </a:r>
          </a:p>
          <a:p>
            <a:pPr marL="0" indent="0">
              <a:buNone/>
            </a:pPr>
            <a:r>
              <a:rPr lang="en-US" dirty="0"/>
              <a:t>	</a:t>
            </a:r>
            <a:r>
              <a:rPr lang="en-US" dirty="0" smtClean="0"/>
              <a:t>	DJNZ	R1, DELAY; Decrement R1 and 					loop till R1=0</a:t>
            </a:r>
          </a:p>
          <a:p>
            <a:pPr marL="0" indent="0">
              <a:buNone/>
            </a:pPr>
            <a:r>
              <a:rPr lang="en-US" dirty="0" smtClean="0"/>
              <a:t>		RET			; Return to calling 				 		program</a:t>
            </a:r>
          </a:p>
          <a:p>
            <a:pPr marL="0" indent="0">
              <a:buNone/>
            </a:pPr>
            <a:endParaRPr lang="en-US" dirty="0" smtClean="0"/>
          </a:p>
          <a:p>
            <a:pPr marL="0" indent="0">
              <a:buNone/>
            </a:pPr>
            <a:r>
              <a:rPr lang="en-US" dirty="0" smtClean="0"/>
              <a:t>2. 	ORG 0100H ; pseudo-ops</a:t>
            </a:r>
          </a:p>
          <a:p>
            <a:pPr marL="0" indent="0">
              <a:buNone/>
            </a:pPr>
            <a:r>
              <a:rPr lang="en-US" dirty="0" smtClean="0"/>
              <a:t>	MOV R0, #255 ; Load register R0 with 255</a:t>
            </a:r>
          </a:p>
          <a:p>
            <a:pPr marL="0" indent="0">
              <a:buNone/>
            </a:pPr>
            <a:r>
              <a:rPr lang="en-US" dirty="0" smtClean="0"/>
              <a:t>	DJNZ R1, 0100H; Decrement R1 and loop till 				R1=0</a:t>
            </a:r>
          </a:p>
          <a:p>
            <a:pPr marL="0" indent="0">
              <a:buNone/>
            </a:pPr>
            <a:r>
              <a:rPr lang="en-US" dirty="0" smtClean="0"/>
              <a:t>	RET		; return to calling program</a:t>
            </a:r>
            <a:endParaRPr lang="en-US" dirty="0"/>
          </a:p>
        </p:txBody>
      </p:sp>
    </p:spTree>
    <p:extLst>
      <p:ext uri="{BB962C8B-B14F-4D97-AF65-F5344CB8AC3E}">
        <p14:creationId xmlns:p14="http://schemas.microsoft.com/office/powerpoint/2010/main" val="31582971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Assembly language based development</a:t>
            </a:r>
            <a:endParaRPr lang="en-IN" dirty="0"/>
          </a:p>
        </p:txBody>
      </p:sp>
      <p:sp>
        <p:nvSpPr>
          <p:cNvPr id="3" name="Content Placeholder 2"/>
          <p:cNvSpPr>
            <a:spLocks noGrp="1"/>
          </p:cNvSpPr>
          <p:nvPr>
            <p:ph sz="quarter" idx="1"/>
          </p:nvPr>
        </p:nvSpPr>
        <p:spPr/>
        <p:txBody>
          <a:bodyPr/>
          <a:lstStyle/>
          <a:p>
            <a:pPr algn="just">
              <a:buFont typeface="Wingdings" panose="05000000000000000000" pitchFamily="2" charset="2"/>
              <a:buChar char="v"/>
            </a:pPr>
            <a:r>
              <a:rPr lang="en-US" dirty="0" smtClean="0"/>
              <a:t>Assembly language program written in assembly code is saved as </a:t>
            </a:r>
            <a:r>
              <a:rPr lang="en-US" i="1" dirty="0" smtClean="0"/>
              <a:t>.</a:t>
            </a:r>
            <a:r>
              <a:rPr lang="en-US" i="1" dirty="0" err="1" smtClean="0"/>
              <a:t>asm</a:t>
            </a:r>
            <a:r>
              <a:rPr lang="en-US" i="1" dirty="0" smtClean="0"/>
              <a:t> </a:t>
            </a:r>
            <a:r>
              <a:rPr lang="en-US" dirty="0" smtClean="0"/>
              <a:t>file or </a:t>
            </a:r>
            <a:r>
              <a:rPr lang="en-US" i="1" dirty="0" smtClean="0"/>
              <a:t>.</a:t>
            </a:r>
            <a:r>
              <a:rPr lang="en-US" i="1" dirty="0" err="1" smtClean="0"/>
              <a:t>src</a:t>
            </a:r>
            <a:r>
              <a:rPr lang="en-US" dirty="0" smtClean="0"/>
              <a:t> file.</a:t>
            </a:r>
          </a:p>
          <a:p>
            <a:pPr algn="just">
              <a:buFont typeface="Wingdings" panose="05000000000000000000" pitchFamily="2" charset="2"/>
              <a:buChar char="v"/>
            </a:pPr>
            <a:r>
              <a:rPr lang="en-US" dirty="0" smtClean="0"/>
              <a:t>Similar to C and other high level programming, we can save multiple source files called modules in ALP.</a:t>
            </a:r>
            <a:r>
              <a:rPr lang="en-IN" dirty="0" smtClean="0"/>
              <a:t> This approach is called Modular Programming.</a:t>
            </a:r>
          </a:p>
          <a:p>
            <a:pPr algn="just">
              <a:buFont typeface="Wingdings" panose="05000000000000000000" pitchFamily="2" charset="2"/>
              <a:buChar char="v"/>
            </a:pPr>
            <a:r>
              <a:rPr lang="en-US" dirty="0" smtClean="0"/>
              <a:t>The entire code is divided into sub modules and each module is made re-usable.</a:t>
            </a:r>
          </a:p>
          <a:p>
            <a:pPr algn="just">
              <a:buFont typeface="Wingdings" panose="05000000000000000000" pitchFamily="2" charset="2"/>
              <a:buChar char="v"/>
            </a:pPr>
            <a:r>
              <a:rPr lang="en-US" dirty="0" smtClean="0"/>
              <a:t>Modular programs are easy to code, debug and alter.</a:t>
            </a:r>
          </a:p>
          <a:p>
            <a:pPr marL="0" indent="0" algn="just">
              <a:buNone/>
            </a:pPr>
            <a:endParaRPr lang="en-US" dirty="0" smtClean="0"/>
          </a:p>
        </p:txBody>
      </p:sp>
    </p:spTree>
    <p:extLst>
      <p:ext uri="{BB962C8B-B14F-4D97-AF65-F5344CB8AC3E}">
        <p14:creationId xmlns:p14="http://schemas.microsoft.com/office/powerpoint/2010/main" val="5504800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Assembly to machine language conversion process</a:t>
            </a:r>
            <a:endParaRPr lang="en-IN" dirty="0"/>
          </a:p>
        </p:txBody>
      </p:sp>
      <p:grpSp>
        <p:nvGrpSpPr>
          <p:cNvPr id="59" name="Group 58"/>
          <p:cNvGrpSpPr/>
          <p:nvPr/>
        </p:nvGrpSpPr>
        <p:grpSpPr>
          <a:xfrm>
            <a:off x="856456" y="1660529"/>
            <a:ext cx="6840760" cy="5197471"/>
            <a:chOff x="827584" y="620687"/>
            <a:chExt cx="6840760" cy="6553374"/>
          </a:xfrm>
        </p:grpSpPr>
        <p:sp>
          <p:nvSpPr>
            <p:cNvPr id="7" name="Rectangle 6"/>
            <p:cNvSpPr/>
            <p:nvPr/>
          </p:nvSpPr>
          <p:spPr>
            <a:xfrm>
              <a:off x="1043608" y="1916832"/>
              <a:ext cx="1440160" cy="9361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Source file 1</a:t>
              </a:r>
            </a:p>
            <a:p>
              <a:pPr algn="ctr"/>
              <a:r>
                <a:rPr lang="en-US" dirty="0" smtClean="0">
                  <a:solidFill>
                    <a:schemeClr val="tx1"/>
                  </a:solidFill>
                </a:rPr>
                <a:t>(Module-1)</a:t>
              </a:r>
              <a:endParaRPr lang="en-IN" dirty="0">
                <a:solidFill>
                  <a:schemeClr val="tx1"/>
                </a:solidFill>
              </a:endParaRPr>
            </a:p>
          </p:txBody>
        </p:sp>
        <p:sp>
          <p:nvSpPr>
            <p:cNvPr id="8" name="Rectangle 7"/>
            <p:cNvSpPr/>
            <p:nvPr/>
          </p:nvSpPr>
          <p:spPr>
            <a:xfrm>
              <a:off x="3131840" y="1916832"/>
              <a:ext cx="1440160" cy="9361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Module assembler</a:t>
              </a:r>
              <a:endParaRPr lang="en-IN" dirty="0">
                <a:solidFill>
                  <a:schemeClr val="tx1"/>
                </a:solidFill>
              </a:endParaRPr>
            </a:p>
          </p:txBody>
        </p:sp>
        <p:sp>
          <p:nvSpPr>
            <p:cNvPr id="9" name="Rectangle 8"/>
            <p:cNvSpPr/>
            <p:nvPr/>
          </p:nvSpPr>
          <p:spPr>
            <a:xfrm>
              <a:off x="5220072" y="1916832"/>
              <a:ext cx="1440160" cy="9361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Object File 1</a:t>
              </a:r>
              <a:endParaRPr lang="en-IN" dirty="0">
                <a:solidFill>
                  <a:schemeClr val="tx1"/>
                </a:solidFill>
              </a:endParaRPr>
            </a:p>
          </p:txBody>
        </p:sp>
        <p:sp>
          <p:nvSpPr>
            <p:cNvPr id="10" name="Rectangle 9"/>
            <p:cNvSpPr/>
            <p:nvPr/>
          </p:nvSpPr>
          <p:spPr>
            <a:xfrm>
              <a:off x="1071464" y="3645024"/>
              <a:ext cx="1440160" cy="9361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Source file  2 </a:t>
              </a:r>
            </a:p>
            <a:p>
              <a:pPr algn="ctr"/>
              <a:r>
                <a:rPr lang="en-US" dirty="0" smtClean="0">
                  <a:solidFill>
                    <a:schemeClr val="tx1"/>
                  </a:solidFill>
                </a:rPr>
                <a:t>(Module-2)</a:t>
              </a:r>
              <a:endParaRPr lang="en-IN" dirty="0">
                <a:solidFill>
                  <a:schemeClr val="tx1"/>
                </a:solidFill>
              </a:endParaRPr>
            </a:p>
          </p:txBody>
        </p:sp>
        <p:sp>
          <p:nvSpPr>
            <p:cNvPr id="11" name="Rectangle 10"/>
            <p:cNvSpPr/>
            <p:nvPr/>
          </p:nvSpPr>
          <p:spPr>
            <a:xfrm>
              <a:off x="1043608" y="5157192"/>
              <a:ext cx="1440160" cy="9361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Object to Hex file Converter</a:t>
              </a:r>
              <a:endParaRPr lang="en-IN" dirty="0">
                <a:solidFill>
                  <a:schemeClr val="tx1"/>
                </a:solidFill>
              </a:endParaRPr>
            </a:p>
          </p:txBody>
        </p:sp>
        <p:sp>
          <p:nvSpPr>
            <p:cNvPr id="12" name="Rectangle 11"/>
            <p:cNvSpPr/>
            <p:nvPr/>
          </p:nvSpPr>
          <p:spPr>
            <a:xfrm>
              <a:off x="3131840" y="3645024"/>
              <a:ext cx="1440160" cy="9361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Module assembler</a:t>
              </a:r>
              <a:endParaRPr lang="en-IN" dirty="0">
                <a:solidFill>
                  <a:schemeClr val="tx1"/>
                </a:solidFill>
              </a:endParaRPr>
            </a:p>
          </p:txBody>
        </p:sp>
        <p:sp>
          <p:nvSpPr>
            <p:cNvPr id="13" name="Rectangle 12"/>
            <p:cNvSpPr/>
            <p:nvPr/>
          </p:nvSpPr>
          <p:spPr>
            <a:xfrm>
              <a:off x="3131840" y="5157192"/>
              <a:ext cx="1440160" cy="9361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Absolute Object file</a:t>
              </a:r>
              <a:endParaRPr lang="en-IN" dirty="0">
                <a:solidFill>
                  <a:schemeClr val="tx1"/>
                </a:solidFill>
              </a:endParaRPr>
            </a:p>
          </p:txBody>
        </p:sp>
        <p:sp>
          <p:nvSpPr>
            <p:cNvPr id="14" name="Rectangle 13"/>
            <p:cNvSpPr/>
            <p:nvPr/>
          </p:nvSpPr>
          <p:spPr>
            <a:xfrm>
              <a:off x="5220072" y="3645024"/>
              <a:ext cx="1440160" cy="9361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Object File 2</a:t>
              </a:r>
              <a:endParaRPr lang="en-IN" dirty="0">
                <a:solidFill>
                  <a:schemeClr val="tx1"/>
                </a:solidFill>
              </a:endParaRPr>
            </a:p>
          </p:txBody>
        </p:sp>
        <p:sp>
          <p:nvSpPr>
            <p:cNvPr id="15" name="Rectangle 14"/>
            <p:cNvSpPr/>
            <p:nvPr/>
          </p:nvSpPr>
          <p:spPr>
            <a:xfrm>
              <a:off x="5239916" y="5157192"/>
              <a:ext cx="1440160" cy="9361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Linker/</a:t>
              </a:r>
            </a:p>
            <a:p>
              <a:pPr algn="ctr"/>
              <a:r>
                <a:rPr lang="en-US" dirty="0" smtClean="0">
                  <a:solidFill>
                    <a:schemeClr val="tx1"/>
                  </a:solidFill>
                </a:rPr>
                <a:t>Locater</a:t>
              </a:r>
              <a:endParaRPr lang="en-IN" dirty="0">
                <a:solidFill>
                  <a:schemeClr val="tx1"/>
                </a:solidFill>
              </a:endParaRPr>
            </a:p>
          </p:txBody>
        </p:sp>
        <p:sp>
          <p:nvSpPr>
            <p:cNvPr id="16" name="Rectangle 15"/>
            <p:cNvSpPr/>
            <p:nvPr/>
          </p:nvSpPr>
          <p:spPr>
            <a:xfrm>
              <a:off x="5220072" y="620687"/>
              <a:ext cx="1440160" cy="9361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Library Files</a:t>
              </a:r>
              <a:endParaRPr lang="en-IN" dirty="0">
                <a:solidFill>
                  <a:schemeClr val="tx1"/>
                </a:solidFill>
              </a:endParaRPr>
            </a:p>
          </p:txBody>
        </p:sp>
        <p:cxnSp>
          <p:nvCxnSpPr>
            <p:cNvPr id="25" name="Straight Arrow Connector 24"/>
            <p:cNvCxnSpPr>
              <a:stCxn id="7" idx="3"/>
              <a:endCxn id="8" idx="1"/>
            </p:cNvCxnSpPr>
            <p:nvPr/>
          </p:nvCxnSpPr>
          <p:spPr>
            <a:xfrm>
              <a:off x="2483768" y="2384884"/>
              <a:ext cx="648072"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6" name="Straight Arrow Connector 25"/>
            <p:cNvCxnSpPr/>
            <p:nvPr/>
          </p:nvCxnSpPr>
          <p:spPr>
            <a:xfrm>
              <a:off x="4572000" y="2384884"/>
              <a:ext cx="648072"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7" name="Straight Arrow Connector 26"/>
            <p:cNvCxnSpPr/>
            <p:nvPr/>
          </p:nvCxnSpPr>
          <p:spPr>
            <a:xfrm>
              <a:off x="2511624" y="4113076"/>
              <a:ext cx="648072"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8" name="Straight Arrow Connector 27"/>
            <p:cNvCxnSpPr>
              <a:stCxn id="13" idx="1"/>
            </p:cNvCxnSpPr>
            <p:nvPr/>
          </p:nvCxnSpPr>
          <p:spPr>
            <a:xfrm flipH="1">
              <a:off x="2483768" y="5625244"/>
              <a:ext cx="648072" cy="5494"/>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9" name="Straight Arrow Connector 28"/>
            <p:cNvCxnSpPr/>
            <p:nvPr/>
          </p:nvCxnSpPr>
          <p:spPr>
            <a:xfrm>
              <a:off x="4572000" y="4116710"/>
              <a:ext cx="648072"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1" name="Straight Arrow Connector 30"/>
            <p:cNvCxnSpPr>
              <a:stCxn id="11" idx="2"/>
              <a:endCxn id="34" idx="0"/>
            </p:cNvCxnSpPr>
            <p:nvPr/>
          </p:nvCxnSpPr>
          <p:spPr>
            <a:xfrm>
              <a:off x="1763688" y="6093296"/>
              <a:ext cx="0" cy="265821"/>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4" name="TextBox 33"/>
            <p:cNvSpPr txBox="1"/>
            <p:nvPr/>
          </p:nvSpPr>
          <p:spPr>
            <a:xfrm>
              <a:off x="827584" y="6359117"/>
              <a:ext cx="1872208" cy="81494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Machine Code (Hex file)</a:t>
              </a:r>
              <a:endParaRPr lang="en-IN" dirty="0"/>
            </a:p>
          </p:txBody>
        </p:sp>
        <p:cxnSp>
          <p:nvCxnSpPr>
            <p:cNvPr id="40" name="Straight Arrow Connector 39"/>
            <p:cNvCxnSpPr/>
            <p:nvPr/>
          </p:nvCxnSpPr>
          <p:spPr>
            <a:xfrm flipH="1">
              <a:off x="4572000" y="5630738"/>
              <a:ext cx="648072" cy="5494"/>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42" name="Straight Connector 41"/>
            <p:cNvCxnSpPr>
              <a:stCxn id="9" idx="3"/>
            </p:cNvCxnSpPr>
            <p:nvPr/>
          </p:nvCxnSpPr>
          <p:spPr>
            <a:xfrm>
              <a:off x="6660232" y="2384884"/>
              <a:ext cx="1008112" cy="0"/>
            </a:xfrm>
            <a:prstGeom prst="line">
              <a:avLst/>
            </a:prstGeom>
            <a:ln/>
          </p:spPr>
          <p:style>
            <a:lnRef idx="2">
              <a:schemeClr val="dk1"/>
            </a:lnRef>
            <a:fillRef idx="1">
              <a:schemeClr val="lt1"/>
            </a:fillRef>
            <a:effectRef idx="0">
              <a:schemeClr val="dk1"/>
            </a:effectRef>
            <a:fontRef idx="minor">
              <a:schemeClr val="dk1"/>
            </a:fontRef>
          </p:style>
        </p:cxnSp>
        <p:cxnSp>
          <p:nvCxnSpPr>
            <p:cNvPr id="48" name="Straight Connector 47"/>
            <p:cNvCxnSpPr/>
            <p:nvPr/>
          </p:nvCxnSpPr>
          <p:spPr>
            <a:xfrm>
              <a:off x="6660232" y="4116710"/>
              <a:ext cx="1008112" cy="0"/>
            </a:xfrm>
            <a:prstGeom prst="line">
              <a:avLst/>
            </a:prstGeom>
            <a:ln/>
          </p:spPr>
          <p:style>
            <a:lnRef idx="2">
              <a:schemeClr val="dk1"/>
            </a:lnRef>
            <a:fillRef idx="1">
              <a:schemeClr val="lt1"/>
            </a:fillRef>
            <a:effectRef idx="0">
              <a:schemeClr val="dk1"/>
            </a:effectRef>
            <a:fontRef idx="minor">
              <a:schemeClr val="dk1"/>
            </a:fontRef>
          </p:style>
        </p:cxnSp>
        <p:cxnSp>
          <p:nvCxnSpPr>
            <p:cNvPr id="53" name="Straight Arrow Connector 52"/>
            <p:cNvCxnSpPr>
              <a:endCxn id="15" idx="3"/>
            </p:cNvCxnSpPr>
            <p:nvPr/>
          </p:nvCxnSpPr>
          <p:spPr>
            <a:xfrm flipH="1" flipV="1">
              <a:off x="6680076" y="5625244"/>
              <a:ext cx="988268" cy="1098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55" name="Straight Connector 54"/>
            <p:cNvCxnSpPr>
              <a:stCxn id="16" idx="3"/>
            </p:cNvCxnSpPr>
            <p:nvPr/>
          </p:nvCxnSpPr>
          <p:spPr>
            <a:xfrm>
              <a:off x="6660232" y="1088739"/>
              <a:ext cx="988268" cy="0"/>
            </a:xfrm>
            <a:prstGeom prst="line">
              <a:avLst/>
            </a:prstGeom>
            <a:ln/>
          </p:spPr>
          <p:style>
            <a:lnRef idx="2">
              <a:schemeClr val="dk1"/>
            </a:lnRef>
            <a:fillRef idx="1">
              <a:schemeClr val="lt1"/>
            </a:fillRef>
            <a:effectRef idx="0">
              <a:schemeClr val="dk1"/>
            </a:effectRef>
            <a:fontRef idx="minor">
              <a:schemeClr val="dk1"/>
            </a:fontRef>
          </p:style>
        </p:cxnSp>
        <p:cxnSp>
          <p:nvCxnSpPr>
            <p:cNvPr id="57" name="Straight Connector 56"/>
            <p:cNvCxnSpPr/>
            <p:nvPr/>
          </p:nvCxnSpPr>
          <p:spPr>
            <a:xfrm>
              <a:off x="7668344" y="1088740"/>
              <a:ext cx="0" cy="4536504"/>
            </a:xfrm>
            <a:prstGeom prst="line">
              <a:avLst/>
            </a:prstGeom>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8258888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of assembly language based development</a:t>
            </a:r>
            <a:endParaRPr lang="en-IN" dirty="0"/>
          </a:p>
        </p:txBody>
      </p:sp>
      <p:sp>
        <p:nvSpPr>
          <p:cNvPr id="3" name="Content Placeholder 2"/>
          <p:cNvSpPr>
            <a:spLocks noGrp="1"/>
          </p:cNvSpPr>
          <p:nvPr>
            <p:ph sz="quarter" idx="1"/>
          </p:nvPr>
        </p:nvSpPr>
        <p:spPr/>
        <p:txBody>
          <a:bodyPr/>
          <a:lstStyle/>
          <a:p>
            <a:pPr algn="just">
              <a:buFont typeface="Wingdings" panose="05000000000000000000" pitchFamily="2" charset="2"/>
              <a:buChar char="v"/>
            </a:pPr>
            <a:r>
              <a:rPr lang="en-US" dirty="0" smtClean="0"/>
              <a:t>The most common technique adopted from the beginning of embedded technology.</a:t>
            </a:r>
          </a:p>
          <a:p>
            <a:pPr algn="just">
              <a:buFont typeface="Wingdings" panose="05000000000000000000" pitchFamily="2" charset="2"/>
              <a:buChar char="v"/>
            </a:pPr>
            <a:r>
              <a:rPr lang="en-US" dirty="0" smtClean="0"/>
              <a:t>Processor architecture, memory </a:t>
            </a:r>
            <a:r>
              <a:rPr lang="en-US" dirty="0" err="1" smtClean="0"/>
              <a:t>organisation</a:t>
            </a:r>
            <a:r>
              <a:rPr lang="en-US" dirty="0" smtClean="0"/>
              <a:t>, register sets and mnemonics is very essential one.</a:t>
            </a:r>
          </a:p>
          <a:p>
            <a:pPr marL="0" indent="0" algn="just">
              <a:buNone/>
            </a:pPr>
            <a:r>
              <a:rPr lang="en-US" dirty="0" smtClean="0"/>
              <a:t>Major advantages </a:t>
            </a:r>
            <a:r>
              <a:rPr lang="en-US" dirty="0" smtClean="0"/>
              <a:t>of </a:t>
            </a:r>
            <a:r>
              <a:rPr lang="en-US" dirty="0" smtClean="0"/>
              <a:t>ALP based development are</a:t>
            </a:r>
          </a:p>
          <a:p>
            <a:pPr marL="0" indent="0" algn="just">
              <a:buNone/>
            </a:pPr>
            <a:r>
              <a:rPr lang="en-US" b="1" dirty="0" smtClean="0"/>
              <a:t>Efficient code memory and data memory usage</a:t>
            </a:r>
          </a:p>
          <a:p>
            <a:pPr marL="0" indent="0" algn="just">
              <a:buNone/>
            </a:pPr>
            <a:r>
              <a:rPr lang="en-US" b="1" dirty="0" smtClean="0"/>
              <a:t>High performance</a:t>
            </a:r>
          </a:p>
          <a:p>
            <a:pPr marL="0" indent="0" algn="just">
              <a:buNone/>
            </a:pPr>
            <a:r>
              <a:rPr lang="en-US" b="1" dirty="0" smtClean="0"/>
              <a:t>Low level hardware access</a:t>
            </a:r>
          </a:p>
          <a:p>
            <a:pPr marL="0" indent="0" algn="just">
              <a:buNone/>
            </a:pPr>
            <a:r>
              <a:rPr lang="en-US" b="1" dirty="0" smtClean="0"/>
              <a:t>Code reverse engineering</a:t>
            </a:r>
          </a:p>
          <a:p>
            <a:pPr marL="0" indent="0" algn="just">
              <a:buNone/>
            </a:pPr>
            <a:endParaRPr lang="en-IN" dirty="0"/>
          </a:p>
        </p:txBody>
      </p:sp>
    </p:spTree>
    <p:extLst>
      <p:ext uri="{BB962C8B-B14F-4D97-AF65-F5344CB8AC3E}">
        <p14:creationId xmlns:p14="http://schemas.microsoft.com/office/powerpoint/2010/main" val="3881574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Drawbacks of Assembly based development</a:t>
            </a:r>
            <a:endParaRPr lang="en-IN" dirty="0"/>
          </a:p>
        </p:txBody>
      </p:sp>
      <p:sp>
        <p:nvSpPr>
          <p:cNvPr id="3" name="Content Placeholder 2"/>
          <p:cNvSpPr>
            <a:spLocks noGrp="1"/>
          </p:cNvSpPr>
          <p:nvPr>
            <p:ph sz="quarter" idx="1"/>
          </p:nvPr>
        </p:nvSpPr>
        <p:spPr/>
        <p:txBody>
          <a:bodyPr>
            <a:normAutofit lnSpcReduction="10000"/>
          </a:bodyPr>
          <a:lstStyle/>
          <a:p>
            <a:pPr marL="0" indent="0" algn="just">
              <a:buNone/>
            </a:pPr>
            <a:r>
              <a:rPr lang="en-US" b="1" dirty="0" smtClean="0"/>
              <a:t>High Development Time</a:t>
            </a:r>
          </a:p>
          <a:p>
            <a:pPr algn="just">
              <a:buFont typeface="Wingdings" panose="05000000000000000000" pitchFamily="2" charset="2"/>
              <a:buChar char="v"/>
            </a:pPr>
            <a:r>
              <a:rPr lang="en-US" dirty="0" smtClean="0"/>
              <a:t>Much harder than high level languages. Learning the inner details of the processor and its assembly instruction set takes long time.</a:t>
            </a:r>
          </a:p>
          <a:p>
            <a:pPr marL="0" indent="0" algn="just">
              <a:buNone/>
            </a:pPr>
            <a:r>
              <a:rPr lang="en-US" b="1" dirty="0" smtClean="0"/>
              <a:t>Developer Dependency</a:t>
            </a:r>
          </a:p>
          <a:p>
            <a:pPr algn="just">
              <a:buFont typeface="Wingdings" panose="05000000000000000000" pitchFamily="2" charset="2"/>
              <a:buChar char="v"/>
            </a:pPr>
            <a:r>
              <a:rPr lang="en-US" dirty="0" smtClean="0"/>
              <a:t>No common written rule for developing assembly language based applications. Programming approach differs from one developer to another.</a:t>
            </a:r>
          </a:p>
          <a:p>
            <a:pPr marL="0" indent="0" algn="just">
              <a:buNone/>
            </a:pPr>
            <a:r>
              <a:rPr lang="en-US" b="1" dirty="0" smtClean="0"/>
              <a:t>Non-Portable</a:t>
            </a:r>
          </a:p>
          <a:p>
            <a:pPr algn="just">
              <a:buFont typeface="Wingdings" panose="05000000000000000000" pitchFamily="2" charset="2"/>
              <a:buChar char="v"/>
            </a:pPr>
            <a:r>
              <a:rPr lang="en-US" dirty="0" smtClean="0"/>
              <a:t>Target applications written in assembly instructions are valid for that particular family of processors and cannot be re-used for another processor.</a:t>
            </a:r>
          </a:p>
          <a:p>
            <a:pPr marL="0" indent="0" algn="just">
              <a:buNone/>
            </a:pPr>
            <a:endParaRPr lang="en-US" dirty="0" smtClean="0"/>
          </a:p>
        </p:txBody>
      </p:sp>
    </p:spTree>
    <p:extLst>
      <p:ext uri="{BB962C8B-B14F-4D97-AF65-F5344CB8AC3E}">
        <p14:creationId xmlns:p14="http://schemas.microsoft.com/office/powerpoint/2010/main" val="1444697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High Level Language Based Development</a:t>
            </a:r>
            <a:endParaRPr lang="en-IN" dirty="0"/>
          </a:p>
        </p:txBody>
      </p:sp>
      <p:sp>
        <p:nvSpPr>
          <p:cNvPr id="3" name="Content Placeholder 2"/>
          <p:cNvSpPr>
            <a:spLocks noGrp="1"/>
          </p:cNvSpPr>
          <p:nvPr>
            <p:ph sz="quarter" idx="1"/>
          </p:nvPr>
        </p:nvSpPr>
        <p:spPr/>
        <p:txBody>
          <a:bodyPr/>
          <a:lstStyle/>
          <a:p>
            <a:pPr marL="0" indent="0" algn="just">
              <a:buNone/>
            </a:pPr>
            <a:r>
              <a:rPr lang="en-US" dirty="0" smtClean="0"/>
              <a:t>Need for High Level Language?</a:t>
            </a:r>
          </a:p>
          <a:p>
            <a:pPr marL="0" indent="0" algn="just">
              <a:buNone/>
            </a:pPr>
            <a:r>
              <a:rPr lang="en-US" dirty="0" smtClean="0"/>
              <a:t>Any high level language with a supported cross compiler for the target processor can be used for embedded firmware development.</a:t>
            </a:r>
          </a:p>
          <a:p>
            <a:pPr marL="0" indent="0" algn="just">
              <a:buNone/>
            </a:pPr>
            <a:r>
              <a:rPr lang="en-US" dirty="0" smtClean="0"/>
              <a:t>The most commonly used high level language for embedded firmware application development is ‘C’.</a:t>
            </a:r>
          </a:p>
          <a:p>
            <a:pPr marL="0" indent="0" algn="just">
              <a:buNone/>
            </a:pPr>
            <a:endParaRPr lang="en-US" dirty="0"/>
          </a:p>
        </p:txBody>
      </p:sp>
    </p:spTree>
    <p:extLst>
      <p:ext uri="{BB962C8B-B14F-4D97-AF65-F5344CB8AC3E}">
        <p14:creationId xmlns:p14="http://schemas.microsoft.com/office/powerpoint/2010/main" val="29004337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High Level Language to machine language conversion Process</a:t>
            </a:r>
            <a:endParaRPr lang="en-IN" dirty="0"/>
          </a:p>
        </p:txBody>
      </p:sp>
      <p:grpSp>
        <p:nvGrpSpPr>
          <p:cNvPr id="30" name="Group 29"/>
          <p:cNvGrpSpPr/>
          <p:nvPr/>
        </p:nvGrpSpPr>
        <p:grpSpPr>
          <a:xfrm>
            <a:off x="856456" y="1660529"/>
            <a:ext cx="6840760" cy="5197471"/>
            <a:chOff x="827584" y="620687"/>
            <a:chExt cx="6840760" cy="6553374"/>
          </a:xfrm>
        </p:grpSpPr>
        <p:sp>
          <p:nvSpPr>
            <p:cNvPr id="31" name="Rectangle 30"/>
            <p:cNvSpPr/>
            <p:nvPr/>
          </p:nvSpPr>
          <p:spPr>
            <a:xfrm>
              <a:off x="1043608" y="1916832"/>
              <a:ext cx="1440160" cy="11152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Source file 1</a:t>
              </a:r>
            </a:p>
            <a:p>
              <a:pPr algn="ctr"/>
              <a:r>
                <a:rPr lang="en-US" dirty="0" smtClean="0">
                  <a:solidFill>
                    <a:schemeClr val="tx1"/>
                  </a:solidFill>
                </a:rPr>
                <a:t>(Module-1)</a:t>
              </a:r>
              <a:endParaRPr lang="en-IN" dirty="0">
                <a:solidFill>
                  <a:schemeClr val="tx1"/>
                </a:solidFill>
              </a:endParaRPr>
            </a:p>
          </p:txBody>
        </p:sp>
        <p:sp>
          <p:nvSpPr>
            <p:cNvPr id="32" name="Rectangle 31"/>
            <p:cNvSpPr/>
            <p:nvPr/>
          </p:nvSpPr>
          <p:spPr>
            <a:xfrm>
              <a:off x="3131840" y="1916832"/>
              <a:ext cx="1440160" cy="11152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Module Cross-compiler</a:t>
              </a:r>
              <a:endParaRPr lang="en-IN" dirty="0">
                <a:solidFill>
                  <a:schemeClr val="tx1"/>
                </a:solidFill>
              </a:endParaRPr>
            </a:p>
          </p:txBody>
        </p:sp>
        <p:sp>
          <p:nvSpPr>
            <p:cNvPr id="33" name="Rectangle 32"/>
            <p:cNvSpPr/>
            <p:nvPr/>
          </p:nvSpPr>
          <p:spPr>
            <a:xfrm>
              <a:off x="5220072" y="1916832"/>
              <a:ext cx="1440160" cy="11152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 File 1</a:t>
              </a:r>
              <a:endParaRPr lang="en-IN" dirty="0">
                <a:solidFill>
                  <a:schemeClr val="tx1"/>
                </a:solidFill>
              </a:endParaRPr>
            </a:p>
          </p:txBody>
        </p:sp>
        <p:sp>
          <p:nvSpPr>
            <p:cNvPr id="34" name="Rectangle 33"/>
            <p:cNvSpPr/>
            <p:nvPr/>
          </p:nvSpPr>
          <p:spPr>
            <a:xfrm>
              <a:off x="1071464" y="3645024"/>
              <a:ext cx="1440160" cy="11121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Source file  2 </a:t>
              </a:r>
            </a:p>
            <a:p>
              <a:pPr algn="ctr"/>
              <a:r>
                <a:rPr lang="en-US" dirty="0" smtClean="0">
                  <a:solidFill>
                    <a:schemeClr val="tx1"/>
                  </a:solidFill>
                </a:rPr>
                <a:t>(Module-2)</a:t>
              </a:r>
              <a:endParaRPr lang="en-IN" dirty="0">
                <a:solidFill>
                  <a:schemeClr val="tx1"/>
                </a:solidFill>
              </a:endParaRPr>
            </a:p>
          </p:txBody>
        </p:sp>
        <p:sp>
          <p:nvSpPr>
            <p:cNvPr id="35" name="Rectangle 34"/>
            <p:cNvSpPr/>
            <p:nvPr/>
          </p:nvSpPr>
          <p:spPr>
            <a:xfrm>
              <a:off x="1043608" y="5157192"/>
              <a:ext cx="1440160"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 to Hex file Converter</a:t>
              </a:r>
              <a:endParaRPr lang="en-IN" dirty="0">
                <a:solidFill>
                  <a:schemeClr val="tx1"/>
                </a:solidFill>
              </a:endParaRPr>
            </a:p>
          </p:txBody>
        </p:sp>
        <p:sp>
          <p:nvSpPr>
            <p:cNvPr id="36" name="Rectangle 35"/>
            <p:cNvSpPr/>
            <p:nvPr/>
          </p:nvSpPr>
          <p:spPr>
            <a:xfrm>
              <a:off x="3131840" y="3645024"/>
              <a:ext cx="1440160" cy="11121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Module</a:t>
              </a:r>
            </a:p>
            <a:p>
              <a:pPr algn="ctr"/>
              <a:r>
                <a:rPr lang="en-US" dirty="0" smtClean="0">
                  <a:solidFill>
                    <a:schemeClr val="tx1"/>
                  </a:solidFill>
                </a:rPr>
                <a:t>Cross-compiler</a:t>
              </a:r>
              <a:endParaRPr lang="en-IN" dirty="0">
                <a:solidFill>
                  <a:schemeClr val="tx1"/>
                </a:solidFill>
              </a:endParaRPr>
            </a:p>
          </p:txBody>
        </p:sp>
        <p:sp>
          <p:nvSpPr>
            <p:cNvPr id="37" name="Rectangle 36"/>
            <p:cNvSpPr/>
            <p:nvPr/>
          </p:nvSpPr>
          <p:spPr>
            <a:xfrm>
              <a:off x="3131840" y="5157192"/>
              <a:ext cx="1440160"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Absolute Object file</a:t>
              </a:r>
              <a:endParaRPr lang="en-IN" dirty="0">
                <a:solidFill>
                  <a:schemeClr val="tx1"/>
                </a:solidFill>
              </a:endParaRPr>
            </a:p>
          </p:txBody>
        </p:sp>
        <p:sp>
          <p:nvSpPr>
            <p:cNvPr id="38" name="Rectangle 37"/>
            <p:cNvSpPr/>
            <p:nvPr/>
          </p:nvSpPr>
          <p:spPr>
            <a:xfrm>
              <a:off x="5220072" y="3645024"/>
              <a:ext cx="1440160" cy="11121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 File 2</a:t>
              </a:r>
              <a:endParaRPr lang="en-IN" dirty="0">
                <a:solidFill>
                  <a:schemeClr val="tx1"/>
                </a:solidFill>
              </a:endParaRPr>
            </a:p>
          </p:txBody>
        </p:sp>
        <p:sp>
          <p:nvSpPr>
            <p:cNvPr id="39" name="Rectangle 38"/>
            <p:cNvSpPr/>
            <p:nvPr/>
          </p:nvSpPr>
          <p:spPr>
            <a:xfrm>
              <a:off x="5239916" y="5157192"/>
              <a:ext cx="1440160"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Linker/</a:t>
              </a:r>
            </a:p>
            <a:p>
              <a:pPr algn="ctr"/>
              <a:r>
                <a:rPr lang="en-US" dirty="0" smtClean="0">
                  <a:solidFill>
                    <a:schemeClr val="tx1"/>
                  </a:solidFill>
                </a:rPr>
                <a:t>Locater</a:t>
              </a:r>
              <a:endParaRPr lang="en-IN" dirty="0">
                <a:solidFill>
                  <a:schemeClr val="tx1"/>
                </a:solidFill>
              </a:endParaRPr>
            </a:p>
          </p:txBody>
        </p:sp>
        <p:sp>
          <p:nvSpPr>
            <p:cNvPr id="40" name="Rectangle 39"/>
            <p:cNvSpPr/>
            <p:nvPr/>
          </p:nvSpPr>
          <p:spPr>
            <a:xfrm>
              <a:off x="5220072" y="620687"/>
              <a:ext cx="1440160"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Library Files</a:t>
              </a:r>
              <a:endParaRPr lang="en-IN" dirty="0">
                <a:solidFill>
                  <a:schemeClr val="tx1"/>
                </a:solidFill>
              </a:endParaRPr>
            </a:p>
          </p:txBody>
        </p:sp>
        <p:cxnSp>
          <p:nvCxnSpPr>
            <p:cNvPr id="41" name="Straight Arrow Connector 40"/>
            <p:cNvCxnSpPr>
              <a:stCxn id="31" idx="3"/>
              <a:endCxn id="32" idx="1"/>
            </p:cNvCxnSpPr>
            <p:nvPr/>
          </p:nvCxnSpPr>
          <p:spPr>
            <a:xfrm>
              <a:off x="2483768" y="2474466"/>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572000" y="2384884"/>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511624" y="4113076"/>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1"/>
            </p:cNvCxnSpPr>
            <p:nvPr/>
          </p:nvCxnSpPr>
          <p:spPr>
            <a:xfrm flipH="1">
              <a:off x="2483768" y="5625244"/>
              <a:ext cx="648072" cy="54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572000" y="4116710"/>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5" idx="2"/>
              <a:endCxn id="47" idx="0"/>
            </p:cNvCxnSpPr>
            <p:nvPr/>
          </p:nvCxnSpPr>
          <p:spPr>
            <a:xfrm>
              <a:off x="1763688" y="6093296"/>
              <a:ext cx="0" cy="2658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27584" y="6359117"/>
              <a:ext cx="1872208" cy="814944"/>
            </a:xfrm>
            <a:prstGeom prst="rect">
              <a:avLst/>
            </a:prstGeom>
            <a:noFill/>
            <a:ln>
              <a:solidFill>
                <a:schemeClr val="bg1"/>
              </a:solidFill>
            </a:ln>
          </p:spPr>
          <p:txBody>
            <a:bodyPr wrap="square" rtlCol="0">
              <a:spAutoFit/>
            </a:bodyPr>
            <a:lstStyle/>
            <a:p>
              <a:pPr algn="ctr"/>
              <a:r>
                <a:rPr lang="en-US" dirty="0" smtClean="0"/>
                <a:t>Machine Code (Hex file)</a:t>
              </a:r>
              <a:endParaRPr lang="en-IN" dirty="0"/>
            </a:p>
          </p:txBody>
        </p:sp>
        <p:cxnSp>
          <p:nvCxnSpPr>
            <p:cNvPr id="48" name="Straight Arrow Connector 47"/>
            <p:cNvCxnSpPr/>
            <p:nvPr/>
          </p:nvCxnSpPr>
          <p:spPr>
            <a:xfrm flipH="1">
              <a:off x="4572000" y="5630738"/>
              <a:ext cx="648072" cy="54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3" idx="3"/>
            </p:cNvCxnSpPr>
            <p:nvPr/>
          </p:nvCxnSpPr>
          <p:spPr>
            <a:xfrm>
              <a:off x="6660232" y="2474466"/>
              <a:ext cx="1008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0232" y="4116710"/>
              <a:ext cx="1008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9" idx="3"/>
            </p:cNvCxnSpPr>
            <p:nvPr/>
          </p:nvCxnSpPr>
          <p:spPr>
            <a:xfrm flipH="1" flipV="1">
              <a:off x="6680076" y="5625244"/>
              <a:ext cx="988268" cy="109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0" idx="3"/>
            </p:cNvCxnSpPr>
            <p:nvPr/>
          </p:nvCxnSpPr>
          <p:spPr>
            <a:xfrm>
              <a:off x="6660232" y="1088739"/>
              <a:ext cx="9882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668344" y="1088740"/>
              <a:ext cx="0" cy="4536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45369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of High Level Language Based Development</a:t>
            </a:r>
            <a:endParaRPr lang="en-IN" dirty="0"/>
          </a:p>
        </p:txBody>
      </p:sp>
      <p:sp>
        <p:nvSpPr>
          <p:cNvPr id="3" name="Content Placeholder 2"/>
          <p:cNvSpPr>
            <a:spLocks noGrp="1"/>
          </p:cNvSpPr>
          <p:nvPr>
            <p:ph sz="quarter" idx="1"/>
          </p:nvPr>
        </p:nvSpPr>
        <p:spPr/>
        <p:txBody>
          <a:bodyPr/>
          <a:lstStyle/>
          <a:p>
            <a:pPr marL="0" indent="0" algn="just">
              <a:buNone/>
            </a:pPr>
            <a:r>
              <a:rPr lang="en-US" b="1" dirty="0" smtClean="0"/>
              <a:t>Reduced development Time</a:t>
            </a:r>
          </a:p>
          <a:p>
            <a:pPr marL="0" indent="0" algn="just">
              <a:buNone/>
            </a:pPr>
            <a:r>
              <a:rPr lang="en-US" dirty="0" smtClean="0"/>
              <a:t>Developer requires less or little knowledge on the internal hardware details.</a:t>
            </a:r>
          </a:p>
          <a:p>
            <a:pPr marL="0" indent="0" algn="just">
              <a:buNone/>
            </a:pPr>
            <a:r>
              <a:rPr lang="en-US" dirty="0" smtClean="0"/>
              <a:t>Memory </a:t>
            </a:r>
            <a:r>
              <a:rPr lang="en-US" dirty="0" err="1" smtClean="0"/>
              <a:t>organisation</a:t>
            </a:r>
            <a:r>
              <a:rPr lang="en-US" dirty="0"/>
              <a:t> </a:t>
            </a:r>
            <a:r>
              <a:rPr lang="en-US" dirty="0" smtClean="0"/>
              <a:t>and register details of the target processor in use and syntax of the high level language are the only pre-requisites for high level programming. Rest will be taken care by the cross-compilers.</a:t>
            </a:r>
          </a:p>
          <a:p>
            <a:pPr marL="0" indent="0" algn="just">
              <a:buNone/>
            </a:pPr>
            <a:r>
              <a:rPr lang="en-US" b="1" dirty="0" smtClean="0"/>
              <a:t>Developer Independency</a:t>
            </a:r>
          </a:p>
          <a:p>
            <a:pPr marL="0" indent="0" algn="just">
              <a:buNone/>
            </a:pPr>
            <a:r>
              <a:rPr lang="en-US" b="1" dirty="0" smtClean="0"/>
              <a:t>Portability </a:t>
            </a:r>
            <a:endParaRPr lang="en-IN" b="1" dirty="0"/>
          </a:p>
        </p:txBody>
      </p:sp>
    </p:spTree>
    <p:extLst>
      <p:ext uri="{BB962C8B-B14F-4D97-AF65-F5344CB8AC3E}">
        <p14:creationId xmlns:p14="http://schemas.microsoft.com/office/powerpoint/2010/main" val="228529452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t>
            </a:r>
            <a:endParaRPr lang="en-IN" dirty="0"/>
          </a:p>
        </p:txBody>
      </p:sp>
      <p:sp>
        <p:nvSpPr>
          <p:cNvPr id="3" name="Content Placeholder 2"/>
          <p:cNvSpPr>
            <a:spLocks noGrp="1"/>
          </p:cNvSpPr>
          <p:nvPr>
            <p:ph sz="quarter" idx="1"/>
          </p:nvPr>
        </p:nvSpPr>
        <p:spPr/>
        <p:txBody>
          <a:bodyPr/>
          <a:lstStyle/>
          <a:p>
            <a:pPr marL="0" indent="0">
              <a:buNone/>
            </a:pPr>
            <a:r>
              <a:rPr lang="en-US" b="1" dirty="0" smtClean="0"/>
              <a:t>Cross- compilers</a:t>
            </a:r>
          </a:p>
          <a:p>
            <a:pPr marL="0" indent="0">
              <a:buNone/>
            </a:pPr>
            <a:endParaRPr lang="en-US" b="1" dirty="0" smtClean="0"/>
          </a:p>
          <a:p>
            <a:pPr marL="0" indent="0">
              <a:buNone/>
            </a:pPr>
            <a:r>
              <a:rPr lang="en-US" b="1" dirty="0" smtClean="0"/>
              <a:t>Investment</a:t>
            </a:r>
            <a:endParaRPr lang="en-IN" b="1" dirty="0"/>
          </a:p>
        </p:txBody>
      </p:sp>
    </p:spTree>
    <p:extLst>
      <p:ext uri="{BB962C8B-B14F-4D97-AF65-F5344CB8AC3E}">
        <p14:creationId xmlns:p14="http://schemas.microsoft.com/office/powerpoint/2010/main" val="11394914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Mixing Assembly and High Level Language</a:t>
            </a:r>
            <a:endParaRPr lang="en-IN" dirty="0"/>
          </a:p>
        </p:txBody>
      </p:sp>
      <p:sp>
        <p:nvSpPr>
          <p:cNvPr id="3" name="Content Placeholder 2"/>
          <p:cNvSpPr>
            <a:spLocks noGrp="1"/>
          </p:cNvSpPr>
          <p:nvPr>
            <p:ph sz="quarter" idx="1"/>
          </p:nvPr>
        </p:nvSpPr>
        <p:spPr/>
        <p:txBody>
          <a:bodyPr/>
          <a:lstStyle/>
          <a:p>
            <a:pPr marL="0" indent="0" algn="just">
              <a:buNone/>
            </a:pPr>
            <a:r>
              <a:rPr lang="en-US" dirty="0" smtClean="0"/>
              <a:t>Some embedded firmware situations may demand the mixing of high level language with assembly and vice versa. The ways of mixing are</a:t>
            </a:r>
          </a:p>
          <a:p>
            <a:pPr marL="0" indent="0" algn="just">
              <a:buNone/>
            </a:pPr>
            <a:r>
              <a:rPr lang="en-US" b="1" dirty="0" smtClean="0"/>
              <a:t>Mixing Assembly language with High Level Language</a:t>
            </a:r>
          </a:p>
          <a:p>
            <a:pPr marL="0" indent="0" algn="just">
              <a:buNone/>
            </a:pPr>
            <a:r>
              <a:rPr lang="en-US" b="1" dirty="0" smtClean="0"/>
              <a:t>Mixing high level language with Assembly </a:t>
            </a:r>
            <a:r>
              <a:rPr lang="en-US" dirty="0" smtClean="0"/>
              <a:t>and</a:t>
            </a:r>
          </a:p>
          <a:p>
            <a:pPr marL="0" indent="0" algn="just">
              <a:buNone/>
            </a:pPr>
            <a:r>
              <a:rPr lang="en-US" b="1" dirty="0" smtClean="0"/>
              <a:t>In-line assembly programming</a:t>
            </a:r>
            <a:r>
              <a:rPr lang="en-US" dirty="0" smtClean="0"/>
              <a:t>.</a:t>
            </a:r>
            <a:endParaRPr lang="en-IN" dirty="0"/>
          </a:p>
        </p:txBody>
      </p:sp>
    </p:spTree>
    <p:extLst>
      <p:ext uri="{BB962C8B-B14F-4D97-AF65-F5344CB8AC3E}">
        <p14:creationId xmlns:p14="http://schemas.microsoft.com/office/powerpoint/2010/main" val="4270557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buFont typeface="Wingdings" panose="05000000000000000000" pitchFamily="2" charset="2"/>
              <a:buChar char="v"/>
            </a:pPr>
            <a:r>
              <a:rPr lang="en-US" dirty="0" smtClean="0"/>
              <a:t>The output of a standard logic has two states, namely ‘Logic 0(LOW)’ and ‘Logic 1(HIGH)’, and the output will be at any one of these states.</a:t>
            </a:r>
          </a:p>
          <a:p>
            <a:pPr algn="just">
              <a:buFont typeface="Wingdings" panose="05000000000000000000" pitchFamily="2" charset="2"/>
              <a:buChar char="v"/>
            </a:pPr>
            <a:endParaRPr lang="en-US" dirty="0" smtClean="0"/>
          </a:p>
          <a:p>
            <a:pPr algn="just">
              <a:buFont typeface="Wingdings" panose="05000000000000000000" pitchFamily="2" charset="2"/>
              <a:buChar char="v"/>
            </a:pPr>
            <a:r>
              <a:rPr lang="en-US" dirty="0" smtClean="0"/>
              <a:t>Whereas tri-state devices have three states namely, ‘Logic 0(LOW)’, ‘Logic 1(HIGH)’ and ‘High Impedance (FLOAT)’.</a:t>
            </a:r>
          </a:p>
          <a:p>
            <a:pPr algn="just">
              <a:buFont typeface="Wingdings" panose="05000000000000000000" pitchFamily="2" charset="2"/>
              <a:buChar char="v"/>
            </a:pPr>
            <a:endParaRPr lang="en-US" dirty="0" smtClean="0"/>
          </a:p>
          <a:p>
            <a:pPr algn="just">
              <a:buFont typeface="Wingdings" panose="05000000000000000000" pitchFamily="2" charset="2"/>
              <a:buChar char="v"/>
            </a:pPr>
            <a:r>
              <a:rPr lang="en-US" dirty="0" smtClean="0"/>
              <a:t>A tri-state logic device contains a device activation line called ‘Device Enable’.</a:t>
            </a:r>
            <a:endParaRPr lang="en-IN" dirty="0"/>
          </a:p>
        </p:txBody>
      </p:sp>
    </p:spTree>
    <p:extLst>
      <p:ext uri="{BB962C8B-B14F-4D97-AF65-F5344CB8AC3E}">
        <p14:creationId xmlns:p14="http://schemas.microsoft.com/office/powerpoint/2010/main" val="94918499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Mixing assembly with high level language</a:t>
            </a:r>
            <a:endParaRPr lang="en-IN" dirty="0"/>
          </a:p>
        </p:txBody>
      </p:sp>
      <p:sp>
        <p:nvSpPr>
          <p:cNvPr id="3" name="Content Placeholder 2"/>
          <p:cNvSpPr>
            <a:spLocks noGrp="1"/>
          </p:cNvSpPr>
          <p:nvPr>
            <p:ph sz="quarter" idx="1"/>
          </p:nvPr>
        </p:nvSpPr>
        <p:spPr/>
        <p:txBody>
          <a:bodyPr/>
          <a:lstStyle/>
          <a:p>
            <a:pPr algn="just">
              <a:buFont typeface="Wingdings" panose="05000000000000000000" pitchFamily="2" charset="2"/>
              <a:buChar char="v"/>
            </a:pPr>
            <a:r>
              <a:rPr lang="en-US" dirty="0" smtClean="0"/>
              <a:t>Assembly routines are mixed with ‘C’ in situations where the entire program is written in ‘C’ and the cross compiler in use do not have a built in support for implementing certain features like ISR functions.</a:t>
            </a:r>
          </a:p>
          <a:p>
            <a:pPr algn="just">
              <a:buFont typeface="Wingdings" panose="05000000000000000000" pitchFamily="2" charset="2"/>
              <a:buChar char="v"/>
            </a:pPr>
            <a:r>
              <a:rPr lang="en-US" dirty="0" smtClean="0"/>
              <a:t>Mixing ‘C’ and Assembly is little complicated in the sense- the programmer must be aware of how parameters are passed from the ‘C’ routine to assembly and values are returned from assembly routine to ‘C’ and how “Assembly routine’ is invoked from the ‘C’ code.</a:t>
            </a:r>
          </a:p>
          <a:p>
            <a:pPr algn="just">
              <a:buFont typeface="Wingdings" panose="05000000000000000000" pitchFamily="2" charset="2"/>
              <a:buChar char="v"/>
            </a:pPr>
            <a:endParaRPr lang="en-IN" dirty="0"/>
          </a:p>
        </p:txBody>
      </p:sp>
    </p:spTree>
    <p:extLst>
      <p:ext uri="{BB962C8B-B14F-4D97-AF65-F5344CB8AC3E}">
        <p14:creationId xmlns:p14="http://schemas.microsoft.com/office/powerpoint/2010/main" val="14879247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Keil</a:t>
            </a:r>
            <a:r>
              <a:rPr lang="en-US" dirty="0" smtClean="0"/>
              <a:t> C51 cross compiler for 8051 </a:t>
            </a:r>
            <a:endParaRPr lang="en-IN" dirty="0"/>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dirty="0" smtClean="0"/>
              <a:t>How mixing of assembly code with ‘C’ done</a:t>
            </a:r>
          </a:p>
          <a:p>
            <a:pPr marL="457200" indent="-457200" algn="just">
              <a:buFont typeface="+mj-lt"/>
              <a:buAutoNum type="arabicPeriod"/>
            </a:pPr>
            <a:r>
              <a:rPr lang="en-US" dirty="0" smtClean="0"/>
              <a:t>Write a simple function in C that passes parameters and returns values the way you want your assembly routine to.</a:t>
            </a:r>
          </a:p>
          <a:p>
            <a:pPr marL="457200" indent="-457200" algn="just">
              <a:buFont typeface="+mj-lt"/>
              <a:buAutoNum type="arabicPeriod"/>
            </a:pPr>
            <a:r>
              <a:rPr lang="en-US" dirty="0" smtClean="0"/>
              <a:t>Use the SRC directive so that the C compiler generates an </a:t>
            </a:r>
            <a:r>
              <a:rPr lang="en-US" i="1" dirty="0" smtClean="0"/>
              <a:t>.SRC file </a:t>
            </a:r>
            <a:r>
              <a:rPr lang="en-US" dirty="0" smtClean="0"/>
              <a:t>instead of an </a:t>
            </a:r>
            <a:r>
              <a:rPr lang="en-US" i="1" dirty="0" smtClean="0"/>
              <a:t>.OBJ file</a:t>
            </a:r>
            <a:r>
              <a:rPr lang="en-US" dirty="0" smtClean="0"/>
              <a:t>.</a:t>
            </a:r>
          </a:p>
          <a:p>
            <a:pPr marL="457200" indent="-457200" algn="just">
              <a:buFont typeface="+mj-lt"/>
              <a:buAutoNum type="arabicPeriod"/>
            </a:pPr>
            <a:r>
              <a:rPr lang="en-US" dirty="0" smtClean="0"/>
              <a:t>Compile the C file. Since the SRC directive was specified, the </a:t>
            </a:r>
            <a:r>
              <a:rPr lang="en-US" i="1" dirty="0" smtClean="0"/>
              <a:t>.SRC</a:t>
            </a:r>
            <a:r>
              <a:rPr lang="en-US" dirty="0" smtClean="0"/>
              <a:t> file is generated.</a:t>
            </a:r>
            <a:r>
              <a:rPr lang="en-IN" dirty="0" smtClean="0"/>
              <a:t> The </a:t>
            </a:r>
            <a:r>
              <a:rPr lang="en-IN" i="1" dirty="0" smtClean="0"/>
              <a:t>.SRC file </a:t>
            </a:r>
            <a:r>
              <a:rPr lang="en-IN" dirty="0" smtClean="0"/>
              <a:t>contains the assembly code generated for the C code you wrote.</a:t>
            </a:r>
          </a:p>
          <a:p>
            <a:pPr marL="457200" indent="-457200" algn="just">
              <a:buFont typeface="+mj-lt"/>
              <a:buAutoNum type="arabicPeriod"/>
            </a:pPr>
            <a:r>
              <a:rPr lang="en-US" dirty="0" smtClean="0"/>
              <a:t>Rename the </a:t>
            </a:r>
            <a:r>
              <a:rPr lang="en-US" i="1" dirty="0" smtClean="0"/>
              <a:t>.SRC file </a:t>
            </a:r>
            <a:r>
              <a:rPr lang="en-US" dirty="0" smtClean="0"/>
              <a:t>to </a:t>
            </a:r>
            <a:r>
              <a:rPr lang="en-US" i="1" dirty="0" smtClean="0"/>
              <a:t>.A51 file.</a:t>
            </a:r>
          </a:p>
          <a:p>
            <a:pPr marL="457200" indent="-457200" algn="just">
              <a:buFont typeface="+mj-lt"/>
              <a:buAutoNum type="arabicPeriod"/>
            </a:pPr>
            <a:r>
              <a:rPr lang="en-US" dirty="0" smtClean="0"/>
              <a:t>Edit the </a:t>
            </a:r>
            <a:r>
              <a:rPr lang="en-US" i="1" dirty="0" smtClean="0"/>
              <a:t>.A51 file </a:t>
            </a:r>
            <a:r>
              <a:rPr lang="en-US" dirty="0" smtClean="0"/>
              <a:t>and insert the assembly code you want to execute in the body of the assembly functions shell included in the .</a:t>
            </a:r>
            <a:r>
              <a:rPr lang="en-US" i="1" dirty="0" smtClean="0"/>
              <a:t>A51 file.</a:t>
            </a:r>
            <a:endParaRPr lang="en-US" dirty="0" smtClean="0"/>
          </a:p>
        </p:txBody>
      </p:sp>
    </p:spTree>
    <p:extLst>
      <p:ext uri="{BB962C8B-B14F-4D97-AF65-F5344CB8AC3E}">
        <p14:creationId xmlns:p14="http://schemas.microsoft.com/office/powerpoint/2010/main" val="36613464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endParaRPr lang="en-US" dirty="0"/>
          </a:p>
          <a:p>
            <a:pPr marL="0" indent="0" algn="just">
              <a:buNone/>
            </a:pPr>
            <a:endParaRPr lang="en-US" dirty="0" smtClean="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r>
              <a:rPr lang="en-US" dirty="0" smtClean="0"/>
              <a:t>When compiled generates the following assembly SRC file</a:t>
            </a:r>
            <a:endParaRPr lang="en-US" dirty="0"/>
          </a:p>
        </p:txBody>
      </p:sp>
      <p:pic>
        <p:nvPicPr>
          <p:cNvPr id="1026" name="Picture 2" descr="C:\Users\Malli\Desktop\ERTOS\Cap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7344816"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8290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4" name="Picture 3" descr="C:\Users\Malli\Desktop\ERTO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476" y="908720"/>
            <a:ext cx="8455242" cy="5802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2120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Mixing High level Language with Assembly</a:t>
            </a:r>
            <a:endParaRPr lang="en-IN" dirty="0"/>
          </a:p>
        </p:txBody>
      </p:sp>
      <p:sp>
        <p:nvSpPr>
          <p:cNvPr id="3" name="Content Placeholder 2"/>
          <p:cNvSpPr>
            <a:spLocks noGrp="1"/>
          </p:cNvSpPr>
          <p:nvPr>
            <p:ph sz="quarter" idx="1"/>
          </p:nvPr>
        </p:nvSpPr>
        <p:spPr/>
        <p:txBody>
          <a:bodyPr>
            <a:normAutofit lnSpcReduction="10000"/>
          </a:bodyPr>
          <a:lstStyle/>
          <a:p>
            <a:pPr marL="0" indent="0" algn="just">
              <a:buNone/>
            </a:pPr>
            <a:r>
              <a:rPr lang="en-US" dirty="0" smtClean="0"/>
              <a:t>Mixing in this format is useful in the following scenarios:</a:t>
            </a:r>
          </a:p>
          <a:p>
            <a:pPr marL="457200" indent="-457200" algn="just">
              <a:buFont typeface="+mj-lt"/>
              <a:buAutoNum type="arabicPeriod"/>
            </a:pPr>
            <a:r>
              <a:rPr lang="en-US" dirty="0" smtClean="0"/>
              <a:t>The source code is already available in assembly language and a routine written in a high level language like ‘C’ needs to be included to the existing code.</a:t>
            </a:r>
          </a:p>
          <a:p>
            <a:pPr marL="457200" indent="-457200" algn="just">
              <a:buFont typeface="+mj-lt"/>
              <a:buAutoNum type="arabicPeriod"/>
            </a:pPr>
            <a:r>
              <a:rPr lang="en-US" dirty="0" smtClean="0"/>
              <a:t>The entire source code is planned in assembly code for various reasons like </a:t>
            </a:r>
            <a:r>
              <a:rPr lang="en-US" dirty="0" err="1" smtClean="0"/>
              <a:t>optimised</a:t>
            </a:r>
            <a:r>
              <a:rPr lang="en-US" dirty="0" smtClean="0"/>
              <a:t> code, optimal performance, efficient code memory </a:t>
            </a:r>
            <a:r>
              <a:rPr lang="en-US" dirty="0" err="1" smtClean="0"/>
              <a:t>utilisation</a:t>
            </a:r>
            <a:r>
              <a:rPr lang="en-US" dirty="0" smtClean="0"/>
              <a:t> and proven expertise in handling the assembly, etc.</a:t>
            </a:r>
          </a:p>
          <a:p>
            <a:pPr marL="457200" indent="-457200" algn="just">
              <a:buFont typeface="+mj-lt"/>
              <a:buAutoNum type="arabicPeriod"/>
            </a:pPr>
            <a:r>
              <a:rPr lang="en-US" dirty="0" smtClean="0"/>
              <a:t>To include built in library functions written in ‘C’ language provided by cross compiler.</a:t>
            </a:r>
          </a:p>
        </p:txBody>
      </p:sp>
    </p:spTree>
    <p:extLst>
      <p:ext uri="{BB962C8B-B14F-4D97-AF65-F5344CB8AC3E}">
        <p14:creationId xmlns:p14="http://schemas.microsoft.com/office/powerpoint/2010/main" val="28544983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Content Placeholder 2"/>
          <p:cNvSpPr>
            <a:spLocks noGrp="1"/>
          </p:cNvSpPr>
          <p:nvPr>
            <p:ph sz="quarter" idx="1"/>
          </p:nvPr>
        </p:nvSpPr>
        <p:spPr/>
        <p:txBody>
          <a:bodyPr/>
          <a:lstStyle/>
          <a:p>
            <a:endParaRPr lang="en-IN" dirty="0"/>
          </a:p>
        </p:txBody>
      </p:sp>
      <p:pic>
        <p:nvPicPr>
          <p:cNvPr id="2050" name="Picture 2" descr="C:\Users\Malli\Desktop\H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844" y="1737467"/>
            <a:ext cx="4487192" cy="145330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alli\Desktop\H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504" y="3356992"/>
            <a:ext cx="5826397" cy="3084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7831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IN" dirty="0"/>
          </a:p>
        </p:txBody>
      </p:sp>
      <p:pic>
        <p:nvPicPr>
          <p:cNvPr id="4" name="Picture 4" descr="C:\Users\Malli\Desktop\HL2.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3568" y="1772816"/>
            <a:ext cx="6840760"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41765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Assembly </a:t>
            </a:r>
            <a:endParaRPr lang="en-IN" dirty="0"/>
          </a:p>
        </p:txBody>
      </p:sp>
      <p:sp>
        <p:nvSpPr>
          <p:cNvPr id="3" name="Content Placeholder 2"/>
          <p:cNvSpPr>
            <a:spLocks noGrp="1"/>
          </p:cNvSpPr>
          <p:nvPr>
            <p:ph sz="quarter" idx="1"/>
          </p:nvPr>
        </p:nvSpPr>
        <p:spPr/>
        <p:txBody>
          <a:bodyPr/>
          <a:lstStyle/>
          <a:p>
            <a:pPr marL="0" indent="0" algn="just">
              <a:buNone/>
            </a:pPr>
            <a:r>
              <a:rPr lang="en-US" dirty="0" smtClean="0"/>
              <a:t>Another technique for inserting target processor/controller specific assembly instructions at any location of a source code written in high level language ‘C’. </a:t>
            </a:r>
          </a:p>
          <a:p>
            <a:pPr marL="0" indent="0" algn="just">
              <a:buNone/>
            </a:pPr>
            <a:r>
              <a:rPr lang="en-US" dirty="0" smtClean="0"/>
              <a:t>This avoids the delay in calling an assembly routine from a ‘C’ code. </a:t>
            </a:r>
          </a:p>
          <a:p>
            <a:pPr marL="0" indent="0" algn="just">
              <a:buNone/>
            </a:pPr>
            <a:r>
              <a:rPr lang="en-US" dirty="0" smtClean="0"/>
              <a:t>Uses special keywords #pragma </a:t>
            </a:r>
            <a:r>
              <a:rPr lang="en-US" dirty="0" err="1" smtClean="0"/>
              <a:t>asm</a:t>
            </a:r>
            <a:r>
              <a:rPr lang="en-US" dirty="0" smtClean="0"/>
              <a:t> and #pragma </a:t>
            </a:r>
            <a:r>
              <a:rPr lang="en-US" dirty="0" err="1" smtClean="0"/>
              <a:t>endasm</a:t>
            </a:r>
            <a:r>
              <a:rPr lang="en-US" dirty="0" smtClean="0"/>
              <a:t> to </a:t>
            </a:r>
            <a:r>
              <a:rPr lang="en-US" dirty="0" smtClean="0"/>
              <a:t>indicate </a:t>
            </a:r>
            <a:r>
              <a:rPr lang="en-US" dirty="0" smtClean="0"/>
              <a:t>start and end of assembly instructions.</a:t>
            </a:r>
            <a:endParaRPr lang="en-IN" dirty="0"/>
          </a:p>
        </p:txBody>
      </p:sp>
    </p:spTree>
    <p:extLst>
      <p:ext uri="{BB962C8B-B14F-4D97-AF65-F5344CB8AC3E}">
        <p14:creationId xmlns:p14="http://schemas.microsoft.com/office/powerpoint/2010/main" val="5999069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Content Placeholder 2"/>
          <p:cNvSpPr>
            <a:spLocks noGrp="1"/>
          </p:cNvSpPr>
          <p:nvPr>
            <p:ph sz="quarter" idx="1"/>
          </p:nvPr>
        </p:nvSpPr>
        <p:spPr/>
        <p:txBody>
          <a:bodyPr/>
          <a:lstStyle/>
          <a:p>
            <a:pPr marL="0" indent="0">
              <a:buNone/>
            </a:pPr>
            <a:r>
              <a:rPr lang="en-IN" dirty="0"/>
              <a:t>extern void test </a:t>
            </a:r>
            <a:r>
              <a:rPr lang="en-IN" dirty="0" smtClean="0"/>
              <a:t>( );</a:t>
            </a:r>
            <a:endParaRPr lang="en-IN" dirty="0"/>
          </a:p>
          <a:p>
            <a:pPr marL="0" indent="0">
              <a:buNone/>
            </a:pPr>
            <a:r>
              <a:rPr lang="en-IN" dirty="0"/>
              <a:t>void main (void)  {</a:t>
            </a:r>
          </a:p>
          <a:p>
            <a:pPr marL="0" indent="0">
              <a:buNone/>
            </a:pPr>
            <a:r>
              <a:rPr lang="en-IN" dirty="0"/>
              <a:t>  test </a:t>
            </a:r>
            <a:r>
              <a:rPr lang="en-IN" dirty="0" smtClean="0"/>
              <a:t>( );</a:t>
            </a:r>
            <a:endParaRPr lang="en-IN" dirty="0"/>
          </a:p>
          <a:p>
            <a:pPr marL="0" indent="0">
              <a:buNone/>
            </a:pPr>
            <a:r>
              <a:rPr lang="en-IN" dirty="0"/>
              <a:t>#pragma </a:t>
            </a:r>
            <a:r>
              <a:rPr lang="en-IN" dirty="0" err="1"/>
              <a:t>asm</a:t>
            </a:r>
            <a:endParaRPr lang="en-IN" dirty="0"/>
          </a:p>
          <a:p>
            <a:pPr marL="0" indent="0">
              <a:buNone/>
            </a:pPr>
            <a:r>
              <a:rPr lang="en-IN" dirty="0"/>
              <a:t>  JMP   $  ; endless loop</a:t>
            </a:r>
          </a:p>
          <a:p>
            <a:pPr marL="0" indent="0">
              <a:buNone/>
            </a:pPr>
            <a:r>
              <a:rPr lang="en-IN" dirty="0"/>
              <a:t>#pragma </a:t>
            </a:r>
            <a:r>
              <a:rPr lang="en-IN" dirty="0" err="1"/>
              <a:t>endasm</a:t>
            </a:r>
            <a:endParaRPr lang="en-IN" dirty="0"/>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811720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buFont typeface="Wingdings" panose="05000000000000000000" pitchFamily="2" charset="2"/>
              <a:buChar char="v"/>
            </a:pPr>
            <a:r>
              <a:rPr lang="en-US" dirty="0" smtClean="0"/>
              <a:t>When the ‘Device Enable’ is </a:t>
            </a:r>
            <a:r>
              <a:rPr lang="en-US" dirty="0" smtClean="0">
                <a:solidFill>
                  <a:srgbClr val="0070C0"/>
                </a:solidFill>
              </a:rPr>
              <a:t>activated</a:t>
            </a:r>
            <a:r>
              <a:rPr lang="en-US" dirty="0" smtClean="0"/>
              <a:t>, the device acts like a normal logic device and the output will be in any one of the state (either 0 or 1).</a:t>
            </a:r>
          </a:p>
          <a:p>
            <a:pPr algn="just">
              <a:buFont typeface="Wingdings" panose="05000000000000000000" pitchFamily="2" charset="2"/>
              <a:buChar char="v"/>
            </a:pPr>
            <a:endParaRPr lang="en-US" dirty="0" smtClean="0"/>
          </a:p>
          <a:p>
            <a:pPr algn="just">
              <a:buFont typeface="Wingdings" panose="05000000000000000000" pitchFamily="2" charset="2"/>
              <a:buChar char="v"/>
            </a:pPr>
            <a:r>
              <a:rPr lang="en-US" dirty="0" smtClean="0"/>
              <a:t>When the ‘Device Enable’ is </a:t>
            </a:r>
            <a:r>
              <a:rPr lang="en-US" dirty="0" smtClean="0">
                <a:solidFill>
                  <a:srgbClr val="C00000"/>
                </a:solidFill>
              </a:rPr>
              <a:t>de-activated</a:t>
            </a:r>
            <a:r>
              <a:rPr lang="en-US" dirty="0" smtClean="0"/>
              <a:t>, the output of the logic device enters in a high impedance state and the device is said to be in floating state.</a:t>
            </a:r>
          </a:p>
          <a:p>
            <a:pPr algn="just">
              <a:buFont typeface="Wingdings" panose="05000000000000000000" pitchFamily="2" charset="2"/>
              <a:buChar char="v"/>
            </a:pPr>
            <a:endParaRPr lang="en-IN" dirty="0"/>
          </a:p>
        </p:txBody>
      </p:sp>
    </p:spTree>
    <p:extLst>
      <p:ext uri="{BB962C8B-B14F-4D97-AF65-F5344CB8AC3E}">
        <p14:creationId xmlns:p14="http://schemas.microsoft.com/office/powerpoint/2010/main" val="15133767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1986</TotalTime>
  <Words>4587</Words>
  <Application>Microsoft Office PowerPoint</Application>
  <PresentationFormat>On-screen Show (4:3)</PresentationFormat>
  <Paragraphs>921</Paragraphs>
  <Slides>88</Slides>
  <Notes>2</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Oriel</vt:lpstr>
      <vt:lpstr>Embedded Real Time Operating Systems</vt:lpstr>
      <vt:lpstr>Analog electronic components</vt:lpstr>
      <vt:lpstr>Analog electronic components</vt:lpstr>
      <vt:lpstr>Digital electronic components</vt:lpstr>
      <vt:lpstr>DIGITAL ELECTRONIC COMPONENTS</vt:lpstr>
      <vt:lpstr>PowerPoint Presentation</vt:lpstr>
      <vt:lpstr>PowerPoint Presentation</vt:lpstr>
      <vt:lpstr>PowerPoint Presentation</vt:lpstr>
      <vt:lpstr>PowerPoint Presentation</vt:lpstr>
      <vt:lpstr>PowerPoint Presentation</vt:lpstr>
      <vt:lpstr>PowerPoint Presentation</vt:lpstr>
      <vt:lpstr>Multiplexers </vt:lpstr>
      <vt:lpstr>Multiplexers </vt:lpstr>
      <vt:lpstr>De-multiplexers </vt:lpstr>
      <vt:lpstr>De-multiplexers</vt:lpstr>
      <vt:lpstr>Decoders </vt:lpstr>
      <vt:lpstr>Decoder</vt:lpstr>
      <vt:lpstr>Encoder </vt:lpstr>
      <vt:lpstr>Encoders </vt:lpstr>
      <vt:lpstr>Priority encoders</vt:lpstr>
      <vt:lpstr>Priority encoders</vt:lpstr>
      <vt:lpstr>VLSI AND INTEGRATED CIRCUIT DESIGN</vt:lpstr>
      <vt:lpstr>VLSI design</vt:lpstr>
      <vt:lpstr>Integration Level Trends</vt:lpstr>
      <vt:lpstr>Chips</vt:lpstr>
      <vt:lpstr>VLSI Design</vt:lpstr>
      <vt:lpstr>VLSI design</vt:lpstr>
      <vt:lpstr>EDA TOOLS</vt:lpstr>
      <vt:lpstr>Why EDA?</vt:lpstr>
      <vt:lpstr>Continued</vt:lpstr>
      <vt:lpstr>Digital Design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VHDL FOR VLSI DESIGN</vt:lpstr>
      <vt:lpstr>VHDL</vt:lpstr>
      <vt:lpstr>VHDL</vt:lpstr>
      <vt:lpstr>VHDL</vt:lpstr>
      <vt:lpstr>VHDL</vt:lpstr>
      <vt:lpstr>VHDL</vt:lpstr>
      <vt:lpstr>VHDL</vt:lpstr>
      <vt:lpstr>EDA TOOLS</vt:lpstr>
      <vt:lpstr>PowerPoint Presentation</vt:lpstr>
      <vt:lpstr>Embedded firmware design approaches</vt:lpstr>
      <vt:lpstr>Super Loop Based Approach</vt:lpstr>
      <vt:lpstr>PowerPoint Presentation</vt:lpstr>
      <vt:lpstr>Super Loop Based Approach</vt:lpstr>
      <vt:lpstr>Embedded operating system based approach</vt:lpstr>
      <vt:lpstr>Embedded firmware development languages</vt:lpstr>
      <vt:lpstr>Assembly language based development</vt:lpstr>
      <vt:lpstr>Assembly language based development</vt:lpstr>
      <vt:lpstr>Simple programs</vt:lpstr>
      <vt:lpstr>Assembly language based development</vt:lpstr>
      <vt:lpstr>Assembly to machine language conversion process</vt:lpstr>
      <vt:lpstr>Advantages of assembly language based development</vt:lpstr>
      <vt:lpstr>Drawbacks of Assembly based development</vt:lpstr>
      <vt:lpstr>High Level Language Based Development</vt:lpstr>
      <vt:lpstr>High Level Language to machine language conversion Process</vt:lpstr>
      <vt:lpstr>Advantages of High Level Language Based Development</vt:lpstr>
      <vt:lpstr>Limitations </vt:lpstr>
      <vt:lpstr>Mixing Assembly and High Level Language</vt:lpstr>
      <vt:lpstr>Mixing assembly with high level language</vt:lpstr>
      <vt:lpstr>Keil C51 cross compiler for 8051 </vt:lpstr>
      <vt:lpstr>Example </vt:lpstr>
      <vt:lpstr>PowerPoint Presentation</vt:lpstr>
      <vt:lpstr>Mixing High level Language with Assembly</vt:lpstr>
      <vt:lpstr>Example </vt:lpstr>
      <vt:lpstr>Example contd..</vt:lpstr>
      <vt:lpstr>Inline Assembly </vt:lpstr>
      <vt:lpstr>Example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Real Time Operating Systems</dc:title>
  <dc:creator>Malli</dc:creator>
  <cp:lastModifiedBy>Malli</cp:lastModifiedBy>
  <cp:revision>113</cp:revision>
  <dcterms:created xsi:type="dcterms:W3CDTF">2013-09-25T03:49:32Z</dcterms:created>
  <dcterms:modified xsi:type="dcterms:W3CDTF">2014-09-10T06:02:20Z</dcterms:modified>
</cp:coreProperties>
</file>