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handoutMasterIdLst>
    <p:handoutMasterId r:id="rId85"/>
  </p:handoutMasterIdLst>
  <p:sldIdLst>
    <p:sldId id="256" r:id="rId2"/>
    <p:sldId id="258" r:id="rId3"/>
    <p:sldId id="257" r:id="rId4"/>
    <p:sldId id="259" r:id="rId5"/>
    <p:sldId id="260" r:id="rId6"/>
    <p:sldId id="261" r:id="rId7"/>
    <p:sldId id="264" r:id="rId8"/>
    <p:sldId id="262" r:id="rId9"/>
    <p:sldId id="263" r:id="rId10"/>
    <p:sldId id="265" r:id="rId11"/>
    <p:sldId id="272" r:id="rId12"/>
    <p:sldId id="273" r:id="rId13"/>
    <p:sldId id="266" r:id="rId14"/>
    <p:sldId id="268" r:id="rId15"/>
    <p:sldId id="269" r:id="rId16"/>
    <p:sldId id="270" r:id="rId17"/>
    <p:sldId id="271" r:id="rId18"/>
    <p:sldId id="274" r:id="rId19"/>
    <p:sldId id="275" r:id="rId20"/>
    <p:sldId id="276" r:id="rId21"/>
    <p:sldId id="277" r:id="rId22"/>
    <p:sldId id="278" r:id="rId23"/>
    <p:sldId id="281"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516" autoAdjust="0"/>
    <p:restoredTop sz="94624" autoAdjust="0"/>
  </p:normalViewPr>
  <p:slideViewPr>
    <p:cSldViewPr>
      <p:cViewPr varScale="1">
        <p:scale>
          <a:sx n="67" d="100"/>
          <a:sy n="67" d="100"/>
        </p:scale>
        <p:origin x="-1272" y="-108"/>
      </p:cViewPr>
      <p:guideLst>
        <p:guide orient="horz" pos="2160"/>
        <p:guide pos="2880"/>
      </p:guideLst>
    </p:cSldViewPr>
  </p:slideViewPr>
  <p:outlineViewPr>
    <p:cViewPr>
      <p:scale>
        <a:sx n="33" d="100"/>
        <a:sy n="33" d="100"/>
      </p:scale>
      <p:origin x="48" y="20316"/>
    </p:cViewPr>
  </p:outlineViewPr>
  <p:notesTextViewPr>
    <p:cViewPr>
      <p:scale>
        <a:sx n="100" d="100"/>
        <a:sy n="100" d="100"/>
      </p:scale>
      <p:origin x="0" y="0"/>
    </p:cViewPr>
  </p:notesTextViewPr>
  <p:sorterViewPr>
    <p:cViewPr>
      <p:scale>
        <a:sx n="66" d="100"/>
        <a:sy n="66" d="100"/>
      </p:scale>
      <p:origin x="0" y="429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EBB218B-1330-452A-AED9-97AADC162892}" type="datetimeFigureOut">
              <a:rPr lang="en-US" smtClean="0"/>
              <a:pPr/>
              <a:t>7/11/2018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4F506D-4B33-4939-8C9E-A75455D5986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71E6E4-2E4A-46FF-98E0-917088CC374D}" type="datetimeFigureOut">
              <a:rPr lang="en-US" smtClean="0"/>
              <a:pPr/>
              <a:t>7/11/2018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CDD17B-A6E5-45B8-94B1-95CE5359914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CDD17B-A6E5-45B8-94B1-95CE53599149}" type="slidenum">
              <a:rPr lang="en-US" smtClean="0"/>
              <a:pPr/>
              <a:t>39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CDD17B-A6E5-45B8-94B1-95CE53599149}" type="slidenum">
              <a:rPr lang="en-US" smtClean="0"/>
              <a:pPr/>
              <a:t>54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CDD17B-A6E5-45B8-94B1-95CE53599149}" type="slidenum">
              <a:rPr lang="en-US" smtClean="0"/>
              <a:pPr/>
              <a:t>55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CDD17B-A6E5-45B8-94B1-95CE53599149}" type="slidenum">
              <a:rPr lang="en-US" smtClean="0"/>
              <a:pPr/>
              <a:t>56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CDD17B-A6E5-45B8-94B1-95CE53599149}" type="slidenum">
              <a:rPr lang="en-US" smtClean="0"/>
              <a:pPr/>
              <a:t>57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CDD17B-A6E5-45B8-94B1-95CE53599149}" type="slidenum">
              <a:rPr lang="en-US" smtClean="0"/>
              <a:pPr/>
              <a:t>58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7"/>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7/11/2018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3"/>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7/11/2018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42"/>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3"/>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7/11/2018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7/11/2018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2"/>
            <a:ext cx="6858000" cy="6858055"/>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4"/>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7/11/2018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2"/>
            <a:ext cx="76200" cy="6858055"/>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1"/>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7/11/2018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9"/>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9"/>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7/11/2018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7/11/2018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7/11/2018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2"/>
            <a:ext cx="73152" cy="6858055"/>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7"/>
            <a:ext cx="3810000" cy="1162051"/>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5"/>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1"/>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7/11/2018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7/11/2018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5"/>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2"/>
            <a:ext cx="685800" cy="204311"/>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1"/>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1"/>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22" y="21103"/>
            <a:ext cx="1702191" cy="1702192"/>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7" y="1055079"/>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9" y="-52"/>
            <a:ext cx="8131127" cy="6858055"/>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9"/>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2"/>
            <a:ext cx="2133600" cy="476251"/>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7/11/2018</a:t>
            </a:fld>
            <a:endParaRPr lang="en-US"/>
          </a:p>
        </p:txBody>
      </p:sp>
      <p:sp>
        <p:nvSpPr>
          <p:cNvPr id="10" name="Footer Placeholder 9"/>
          <p:cNvSpPr>
            <a:spLocks noGrp="1"/>
          </p:cNvSpPr>
          <p:nvPr>
            <p:ph type="ftr" sz="quarter" idx="3"/>
          </p:nvPr>
        </p:nvSpPr>
        <p:spPr>
          <a:xfrm>
            <a:off x="5715000" y="6305552"/>
            <a:ext cx="2895600" cy="476251"/>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2"/>
            <a:ext cx="457200" cy="476251"/>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2"/>
            <a:ext cx="73152" cy="6858055"/>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192.168.111.7/"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57404"/>
            <a:ext cx="7772400" cy="1470025"/>
          </a:xfrm>
        </p:spPr>
        <p:txBody>
          <a:bodyPr/>
          <a:lstStyle/>
          <a:p>
            <a:pPr algn="ctr"/>
            <a:r>
              <a:rPr lang="en-US" dirty="0" smtClean="0"/>
              <a:t>Unit -4 </a:t>
            </a:r>
            <a:br>
              <a:rPr lang="en-US" dirty="0" smtClean="0"/>
            </a:br>
            <a:r>
              <a:rPr lang="en-US" dirty="0" smtClean="0"/>
              <a:t>EMBEDDED ETHERNET </a:t>
            </a:r>
            <a:endParaRPr lang="en-US" dirty="0"/>
          </a:p>
        </p:txBody>
      </p:sp>
      <p:sp>
        <p:nvSpPr>
          <p:cNvPr id="3" name="Subtitle 2"/>
          <p:cNvSpPr>
            <a:spLocks noGrp="1"/>
          </p:cNvSpPr>
          <p:nvPr>
            <p:ph type="subTitle" idx="1"/>
          </p:nvPr>
        </p:nvSpPr>
        <p:spPr>
          <a:xfrm>
            <a:off x="3733800" y="4648200"/>
            <a:ext cx="5105400" cy="1524000"/>
          </a:xfrm>
        </p:spPr>
        <p:txBody>
          <a:bodyPr>
            <a:normAutofit/>
          </a:bodyPr>
          <a:lstStyle/>
          <a:p>
            <a:pPr algn="l"/>
            <a:r>
              <a:rPr lang="en-US" dirty="0" smtClean="0">
                <a:solidFill>
                  <a:schemeClr val="tx1"/>
                </a:solidFill>
              </a:rPr>
              <a:t>BY: </a:t>
            </a:r>
          </a:p>
          <a:p>
            <a:pPr algn="l"/>
            <a:r>
              <a:rPr lang="en-US" dirty="0" smtClean="0">
                <a:solidFill>
                  <a:schemeClr val="tx1"/>
                </a:solidFill>
              </a:rPr>
              <a:t>P.RAJESH </a:t>
            </a:r>
          </a:p>
          <a:p>
            <a:pPr algn="l"/>
            <a:r>
              <a:rPr lang="en-US" sz="2600" dirty="0" smtClean="0">
                <a:solidFill>
                  <a:schemeClr val="tx1"/>
                </a:solidFill>
              </a:rPr>
              <a:t>Email : patnamrajeshrai@gmail.com</a:t>
            </a:r>
            <a:endParaRPr lang="en-US" sz="26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Page Design</a:t>
            </a:r>
            <a:endParaRPr lang="en-US" dirty="0"/>
          </a:p>
        </p:txBody>
      </p:sp>
      <p:sp>
        <p:nvSpPr>
          <p:cNvPr id="3" name="Content Placeholder 2"/>
          <p:cNvSpPr>
            <a:spLocks noGrp="1"/>
          </p:cNvSpPr>
          <p:nvPr>
            <p:ph idx="1"/>
          </p:nvPr>
        </p:nvSpPr>
        <p:spPr>
          <a:xfrm>
            <a:off x="1219200" y="1371600"/>
            <a:ext cx="7498080" cy="4800600"/>
          </a:xfrm>
        </p:spPr>
        <p:txBody>
          <a:bodyPr>
            <a:normAutofit fontScale="85000" lnSpcReduction="20000"/>
          </a:bodyPr>
          <a:lstStyle/>
          <a:p>
            <a:r>
              <a:rPr lang="en-US" dirty="0" smtClean="0"/>
              <a:t>The page uses HTML tags to advise the browser how to display the page’s contents</a:t>
            </a:r>
            <a:r>
              <a:rPr lang="en-US" dirty="0" smtClean="0"/>
              <a:t>.</a:t>
            </a:r>
          </a:p>
          <a:p>
            <a:endParaRPr lang="en-US" dirty="0" smtClean="0"/>
          </a:p>
          <a:p>
            <a:r>
              <a:rPr lang="en-US" dirty="0" smtClean="0"/>
              <a:t> Each tag consists of text enclosed by angle brackets (&lt;&gt;). </a:t>
            </a:r>
          </a:p>
          <a:p>
            <a:endParaRPr lang="en-US" dirty="0" smtClean="0"/>
          </a:p>
          <a:p>
            <a:r>
              <a:rPr lang="en-US" dirty="0" smtClean="0"/>
              <a:t>HTML tags and how to use them:- </a:t>
            </a:r>
          </a:p>
          <a:p>
            <a:r>
              <a:rPr lang="en-US" dirty="0" smtClean="0"/>
              <a:t>A paragraph tag (&lt;p&gt;) tells the browser to display the information that follows in a new paragraph. </a:t>
            </a:r>
          </a:p>
          <a:p>
            <a:r>
              <a:rPr lang="en-US" dirty="0" smtClean="0"/>
              <a:t>The first paragraph tag causes the browser to display the text, “This Rabbit program has been running for:”.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838200"/>
            <a:ext cx="7772400" cy="5029200"/>
          </a:xfrm>
        </p:spPr>
        <p:txBody>
          <a:bodyPr>
            <a:normAutofit fontScale="85000" lnSpcReduction="10000"/>
          </a:bodyPr>
          <a:lstStyle/>
          <a:p>
            <a:pPr algn="just"/>
            <a:r>
              <a:rPr lang="en-US" dirty="0" smtClean="0"/>
              <a:t>Each of the four lines that follow contains a Server Side Include #echo</a:t>
            </a:r>
          </a:p>
          <a:p>
            <a:pPr algn="just"/>
            <a:r>
              <a:rPr lang="en-US" dirty="0" smtClean="0"/>
              <a:t>directive that inserts the value of a variable on the page.</a:t>
            </a:r>
          </a:p>
          <a:p>
            <a:pPr algn="just"/>
            <a:r>
              <a:rPr lang="en-US" dirty="0" smtClean="0"/>
              <a:t> A Server Side Include directive uses the same delimiters as an HTML comment. </a:t>
            </a:r>
          </a:p>
          <a:p>
            <a:pPr algn="just"/>
            <a:r>
              <a:rPr lang="en-US" dirty="0" smtClean="0"/>
              <a:t>A comment, which is text that the browser ignores and doesn’t display, is enclosed by &lt;!-- and --&gt;. </a:t>
            </a:r>
          </a:p>
          <a:p>
            <a:pPr algn="just"/>
            <a:r>
              <a:rPr lang="en-US" dirty="0" smtClean="0"/>
              <a:t>On receiving a page that contains an HTML comment, the browser displays the page the same as if the comment and its delimiters weren’t present.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81000"/>
            <a:ext cx="7696200" cy="5867400"/>
          </a:xfrm>
        </p:spPr>
        <p:txBody>
          <a:bodyPr>
            <a:normAutofit fontScale="85000" lnSpcReduction="20000"/>
          </a:bodyPr>
          <a:lstStyle/>
          <a:p>
            <a:r>
              <a:rPr lang="en-US" dirty="0" smtClean="0"/>
              <a:t>Another use for comment delimiters is to enable a page to specify Server Side Include (SSI) directives that the server executes before serving the page to the browser. </a:t>
            </a:r>
            <a:endParaRPr lang="en-US" dirty="0" smtClean="0"/>
          </a:p>
          <a:p>
            <a:r>
              <a:rPr lang="en-US" dirty="0" smtClean="0"/>
              <a:t>Before </a:t>
            </a:r>
            <a:r>
              <a:rPr lang="en-US" dirty="0" smtClean="0"/>
              <a:t>serving a page containing an SSI directive, the server executes the directive and replaces the delimiters and the text between them with the result of executing the directive.</a:t>
            </a:r>
          </a:p>
          <a:p>
            <a:endParaRPr lang="en-US" dirty="0" smtClean="0"/>
          </a:p>
          <a:p>
            <a:r>
              <a:rPr lang="en-US" dirty="0" smtClean="0"/>
              <a:t>The #echo directive tells the server to replace the comment tag and its contents with the value of the named variable. </a:t>
            </a:r>
            <a:endParaRPr lang="en-US" dirty="0" smtClean="0"/>
          </a:p>
          <a:p>
            <a:r>
              <a:rPr lang="en-US" dirty="0" smtClean="0"/>
              <a:t>For </a:t>
            </a:r>
            <a:r>
              <a:rPr lang="en-US" dirty="0" smtClean="0"/>
              <a:t>example, in the first directive, the server replaces &lt;!--#echo </a:t>
            </a:r>
            <a:r>
              <a:rPr lang="en-US" dirty="0" err="1" smtClean="0"/>
              <a:t>var</a:t>
            </a:r>
            <a:r>
              <a:rPr lang="en-US" dirty="0" smtClean="0"/>
              <a:t>="days"--&gt; with the value of the variable days on the server. If days equals 5, the browser receives and displays Days: 5.</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81000"/>
            <a:ext cx="7620000" cy="6096000"/>
          </a:xfrm>
        </p:spPr>
        <p:txBody>
          <a:bodyPr>
            <a:normAutofit fontScale="70000" lnSpcReduction="20000"/>
          </a:bodyPr>
          <a:lstStyle/>
          <a:p>
            <a:pPr>
              <a:buNone/>
            </a:pPr>
            <a:r>
              <a:rPr lang="en-US" dirty="0" smtClean="0"/>
              <a:t>&lt;html&gt;</a:t>
            </a:r>
          </a:p>
          <a:p>
            <a:pPr>
              <a:buNone/>
            </a:pPr>
            <a:r>
              <a:rPr lang="en-US" dirty="0" smtClean="0"/>
              <a:t>&lt;head&gt;</a:t>
            </a:r>
          </a:p>
          <a:p>
            <a:pPr>
              <a:buNone/>
            </a:pPr>
            <a:r>
              <a:rPr lang="en-US" dirty="0" smtClean="0"/>
              <a:t>&lt;title&gt;Rabbit Real-time Data Demo&lt;/title&gt;</a:t>
            </a:r>
          </a:p>
          <a:p>
            <a:pPr>
              <a:buNone/>
            </a:pPr>
            <a:r>
              <a:rPr lang="en-US" dirty="0" smtClean="0"/>
              <a:t>&lt;/head&gt;</a:t>
            </a:r>
          </a:p>
          <a:p>
            <a:pPr>
              <a:buNone/>
            </a:pPr>
            <a:r>
              <a:rPr lang="en-US" dirty="0" smtClean="0"/>
              <a:t>&lt;body&gt;</a:t>
            </a:r>
          </a:p>
          <a:p>
            <a:pPr>
              <a:buNone/>
            </a:pPr>
            <a:r>
              <a:rPr lang="pt-BR" dirty="0" smtClean="0"/>
              <a:t>&lt;h1&gt;Rabbit Real-time Data Demo&lt;/h1&gt;</a:t>
            </a:r>
          </a:p>
          <a:p>
            <a:pPr>
              <a:buNone/>
            </a:pPr>
            <a:r>
              <a:rPr lang="en-US" dirty="0" smtClean="0"/>
              <a:t>&lt;p&gt;This Rabbit program has been running for:&lt;/p&gt;</a:t>
            </a:r>
          </a:p>
          <a:p>
            <a:pPr>
              <a:buNone/>
            </a:pPr>
            <a:r>
              <a:rPr lang="en-US" dirty="0" smtClean="0"/>
              <a:t>&lt;p&gt;Days: &lt;!--#echo </a:t>
            </a:r>
            <a:r>
              <a:rPr lang="en-US" dirty="0" err="1" smtClean="0"/>
              <a:t>var</a:t>
            </a:r>
            <a:r>
              <a:rPr lang="en-US" dirty="0" smtClean="0"/>
              <a:t>="days"--&gt;&lt;/p&gt;</a:t>
            </a:r>
          </a:p>
          <a:p>
            <a:pPr>
              <a:buNone/>
            </a:pPr>
            <a:r>
              <a:rPr lang="en-US" dirty="0" smtClean="0"/>
              <a:t>&lt;p&gt;Hours: &lt;!--#echo </a:t>
            </a:r>
            <a:r>
              <a:rPr lang="en-US" dirty="0" err="1" smtClean="0"/>
              <a:t>var</a:t>
            </a:r>
            <a:r>
              <a:rPr lang="en-US" dirty="0" smtClean="0"/>
              <a:t>="hours"--&gt;&lt;/p&gt;</a:t>
            </a:r>
          </a:p>
          <a:p>
            <a:pPr>
              <a:buNone/>
            </a:pPr>
            <a:r>
              <a:rPr lang="sv-SE" dirty="0" smtClean="0"/>
              <a:t>&lt;p&gt;Minutes: &lt;!--#echo var="minutes"--&gt;&lt;/p&gt;</a:t>
            </a:r>
          </a:p>
          <a:p>
            <a:pPr>
              <a:buNone/>
            </a:pPr>
            <a:r>
              <a:rPr lang="en-US" dirty="0" smtClean="0"/>
              <a:t>&lt;p&gt;Seconds: &lt;!--#echo </a:t>
            </a:r>
            <a:r>
              <a:rPr lang="en-US" dirty="0" err="1" smtClean="0"/>
              <a:t>var</a:t>
            </a:r>
            <a:r>
              <a:rPr lang="en-US" dirty="0" smtClean="0"/>
              <a:t>="seconds"--&gt;&lt;/p&gt;</a:t>
            </a:r>
          </a:p>
          <a:p>
            <a:pPr>
              <a:buNone/>
            </a:pPr>
            <a:r>
              <a:rPr lang="en-US" dirty="0" smtClean="0"/>
              <a:t>&lt;/body&gt;</a:t>
            </a:r>
          </a:p>
          <a:p>
            <a:pPr>
              <a:buNone/>
            </a:pPr>
            <a:r>
              <a:rPr lang="en-US" dirty="0" smtClean="0"/>
              <a:t>&lt;/html&gt;</a:t>
            </a:r>
          </a:p>
          <a:p>
            <a:endParaRPr lang="en-US" dirty="0" smtClean="0"/>
          </a:p>
          <a:p>
            <a:pPr>
              <a:buNone/>
            </a:pPr>
            <a:r>
              <a:rPr lang="en-US" dirty="0" smtClean="0"/>
              <a:t>Listing : On serving this Web page, the server retrieves the current values of “days”, “hours”, “minutes”, and “seconds” and inserts them in the page.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Initial Defines and Declarations</a:t>
            </a:r>
            <a:endParaRPr lang="en-US" dirty="0"/>
          </a:p>
        </p:txBody>
      </p:sp>
      <p:sp>
        <p:nvSpPr>
          <p:cNvPr id="3" name="Content Placeholder 2"/>
          <p:cNvSpPr>
            <a:spLocks noGrp="1"/>
          </p:cNvSpPr>
          <p:nvPr>
            <p:ph idx="1"/>
          </p:nvPr>
        </p:nvSpPr>
        <p:spPr>
          <a:xfrm>
            <a:off x="1066800" y="1219200"/>
            <a:ext cx="7772400" cy="5334000"/>
          </a:xfrm>
        </p:spPr>
        <p:txBody>
          <a:bodyPr>
            <a:normAutofit fontScale="70000" lnSpcReduction="20000"/>
          </a:bodyPr>
          <a:lstStyle/>
          <a:p>
            <a:r>
              <a:rPr lang="en-US" dirty="0" smtClean="0"/>
              <a:t>TCPCONFIG specifies a macro that sets a network</a:t>
            </a:r>
          </a:p>
          <a:p>
            <a:r>
              <a:rPr lang="en-US" dirty="0" smtClean="0"/>
              <a:t>configuration stored in the file </a:t>
            </a:r>
            <a:r>
              <a:rPr lang="en-US" i="1" dirty="0" smtClean="0"/>
              <a:t>tcp_config.lib. Your program must specify an </a:t>
            </a:r>
            <a:r>
              <a:rPr lang="en-US" dirty="0" smtClean="0"/>
              <a:t>appropriate macro for your system and network configuration.</a:t>
            </a:r>
          </a:p>
          <a:p>
            <a:r>
              <a:rPr lang="en-US" dirty="0" smtClean="0"/>
              <a:t>The #</a:t>
            </a:r>
            <a:r>
              <a:rPr lang="en-US" dirty="0" err="1" smtClean="0"/>
              <a:t>memmap</a:t>
            </a:r>
            <a:r>
              <a:rPr lang="en-US" dirty="0" smtClean="0"/>
              <a:t> directive stores all C functions not declared as root in the extended memory area.</a:t>
            </a:r>
          </a:p>
          <a:p>
            <a:pPr>
              <a:buNone/>
            </a:pPr>
            <a:r>
              <a:rPr lang="en-US" dirty="0" smtClean="0"/>
              <a:t>	#define TCPCONFIG 1</a:t>
            </a:r>
          </a:p>
          <a:p>
            <a:pPr>
              <a:buNone/>
            </a:pPr>
            <a:r>
              <a:rPr lang="en-US" dirty="0" smtClean="0"/>
              <a:t>	#</a:t>
            </a:r>
            <a:r>
              <a:rPr lang="en-US" dirty="0" err="1" smtClean="0"/>
              <a:t>memmap</a:t>
            </a:r>
            <a:r>
              <a:rPr lang="en-US" dirty="0" smtClean="0"/>
              <a:t> </a:t>
            </a:r>
            <a:r>
              <a:rPr lang="en-US" dirty="0" err="1" smtClean="0"/>
              <a:t>xmem</a:t>
            </a:r>
            <a:endParaRPr lang="en-US" dirty="0" smtClean="0"/>
          </a:p>
          <a:p>
            <a:r>
              <a:rPr lang="en-US" dirty="0" smtClean="0"/>
              <a:t>The application requires the </a:t>
            </a:r>
            <a:r>
              <a:rPr lang="en-US" i="1" dirty="0" smtClean="0"/>
              <a:t>dcrtcp.lib library, which supports TCP/IP and </a:t>
            </a:r>
            <a:r>
              <a:rPr lang="en-US" dirty="0" smtClean="0"/>
              <a:t>related protocols, and the </a:t>
            </a:r>
            <a:r>
              <a:rPr lang="en-US" i="1" dirty="0" smtClean="0"/>
              <a:t>http.lib library, which supports HTTP. </a:t>
            </a:r>
          </a:p>
          <a:p>
            <a:r>
              <a:rPr lang="en-US" dirty="0" smtClean="0"/>
              <a:t>The #</a:t>
            </a:r>
            <a:r>
              <a:rPr lang="en-US" dirty="0" err="1" smtClean="0"/>
              <a:t>ximport</a:t>
            </a:r>
            <a:r>
              <a:rPr lang="en-US" dirty="0" smtClean="0"/>
              <a:t> directive retrieves a file from the PC being used for project development, stores the file’s length and contents in the Rabbit’s extended memory, and associates a symbol (</a:t>
            </a:r>
            <a:r>
              <a:rPr lang="en-US" dirty="0" err="1" smtClean="0"/>
              <a:t>index_html</a:t>
            </a:r>
            <a:r>
              <a:rPr lang="en-US" dirty="0" smtClean="0"/>
              <a:t> in the example below) with the file’s address in memory.</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620000" cy="5791200"/>
          </a:xfrm>
        </p:spPr>
        <p:txBody>
          <a:bodyPr>
            <a:normAutofit fontScale="85000" lnSpcReduction="10000"/>
          </a:bodyPr>
          <a:lstStyle/>
          <a:p>
            <a:r>
              <a:rPr lang="en-US" dirty="0" smtClean="0"/>
              <a:t>#use "dcrtcp.lib"</a:t>
            </a:r>
          </a:p>
          <a:p>
            <a:r>
              <a:rPr lang="en-US" dirty="0" smtClean="0"/>
              <a:t>#use "http.lib"</a:t>
            </a:r>
          </a:p>
          <a:p>
            <a:r>
              <a:rPr lang="en-US" dirty="0" smtClean="0"/>
              <a:t>#</a:t>
            </a:r>
            <a:r>
              <a:rPr lang="en-US" dirty="0" err="1" smtClean="0"/>
              <a:t>ximport</a:t>
            </a:r>
            <a:r>
              <a:rPr lang="en-US" dirty="0" smtClean="0"/>
              <a:t> "c:/rabbitserver/index.shtml" </a:t>
            </a:r>
            <a:r>
              <a:rPr lang="en-US" dirty="0" err="1" smtClean="0"/>
              <a:t>index_html</a:t>
            </a:r>
            <a:endParaRPr lang="en-US" dirty="0" smtClean="0"/>
          </a:p>
          <a:p>
            <a:r>
              <a:rPr lang="en-US" dirty="0" smtClean="0"/>
              <a:t>Four variables store the values for the units of time the Web page will display.</a:t>
            </a:r>
          </a:p>
          <a:p>
            <a:pPr>
              <a:buNone/>
            </a:pPr>
            <a:r>
              <a:rPr lang="en-US" dirty="0" smtClean="0"/>
              <a:t>	unsigned long days;</a:t>
            </a:r>
          </a:p>
          <a:p>
            <a:pPr>
              <a:buNone/>
            </a:pPr>
            <a:r>
              <a:rPr lang="en-US" dirty="0" smtClean="0"/>
              <a:t>	unsigned long hours;</a:t>
            </a:r>
          </a:p>
          <a:p>
            <a:pPr>
              <a:buNone/>
            </a:pPr>
            <a:r>
              <a:rPr lang="en-US" dirty="0" smtClean="0"/>
              <a:t>	unsigned long minutes;</a:t>
            </a:r>
          </a:p>
          <a:p>
            <a:pPr>
              <a:buNone/>
            </a:pPr>
            <a:r>
              <a:rPr lang="en-US" dirty="0" smtClean="0"/>
              <a:t>	unsigned long seconds;</a:t>
            </a:r>
          </a:p>
          <a:p>
            <a:r>
              <a:rPr lang="en-US" dirty="0" smtClean="0"/>
              <a:t>Dynamic C’s HTTP server uses two structures, </a:t>
            </a:r>
            <a:r>
              <a:rPr lang="en-US" dirty="0" err="1" smtClean="0"/>
              <a:t>HttpType</a:t>
            </a:r>
            <a:r>
              <a:rPr lang="en-US" dirty="0" smtClean="0"/>
              <a:t> and </a:t>
            </a:r>
            <a:r>
              <a:rPr lang="en-US" dirty="0" err="1" smtClean="0"/>
              <a:t>HttpSpec</a:t>
            </a:r>
            <a:r>
              <a:rPr lang="en-US" dirty="0" smtClean="0"/>
              <a:t>, which contain information relating to the files the Web server serves.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498080" cy="4800600"/>
          </a:xfrm>
        </p:spPr>
        <p:txBody>
          <a:bodyPr>
            <a:normAutofit fontScale="85000" lnSpcReduction="10000"/>
          </a:bodyPr>
          <a:lstStyle/>
          <a:p>
            <a:r>
              <a:rPr lang="en-US" dirty="0" smtClean="0"/>
              <a:t>The </a:t>
            </a:r>
            <a:r>
              <a:rPr lang="en-US" dirty="0" err="1" smtClean="0"/>
              <a:t>HttpType</a:t>
            </a:r>
            <a:r>
              <a:rPr lang="en-US" dirty="0" smtClean="0"/>
              <a:t> structure below associates </a:t>
            </a:r>
            <a:r>
              <a:rPr lang="en-US" i="1" dirty="0" smtClean="0"/>
              <a:t>.</a:t>
            </a:r>
            <a:r>
              <a:rPr lang="en-US" i="1" dirty="0" err="1" smtClean="0"/>
              <a:t>shtml</a:t>
            </a:r>
            <a:r>
              <a:rPr lang="en-US" i="1" dirty="0" smtClean="0"/>
              <a:t> with the MIME type text/html, which is a text file that uses HTML encoding. Other MIME types </a:t>
            </a:r>
            <a:r>
              <a:rPr lang="en-US" dirty="0" smtClean="0"/>
              <a:t>include </a:t>
            </a:r>
            <a:r>
              <a:rPr lang="en-US" i="1" dirty="0" smtClean="0"/>
              <a:t>text/plain, image/jpeg, and audio/mpeg. The server’s default file ("/“) </a:t>
            </a:r>
            <a:r>
              <a:rPr lang="en-US" dirty="0" smtClean="0"/>
              <a:t>is associated with the first entry in the </a:t>
            </a:r>
            <a:r>
              <a:rPr lang="en-US" dirty="0" err="1" smtClean="0"/>
              <a:t>Http_types</a:t>
            </a:r>
            <a:r>
              <a:rPr lang="en-US" dirty="0" smtClean="0"/>
              <a:t> structure.</a:t>
            </a:r>
          </a:p>
          <a:p>
            <a:pPr>
              <a:buNone/>
            </a:pPr>
            <a:r>
              <a:rPr lang="en-US" dirty="0" smtClean="0"/>
              <a:t>	</a:t>
            </a:r>
          </a:p>
          <a:p>
            <a:pPr>
              <a:buNone/>
            </a:pPr>
            <a:r>
              <a:rPr lang="en-US" dirty="0" smtClean="0"/>
              <a:t>const </a:t>
            </a:r>
            <a:r>
              <a:rPr lang="en-US" dirty="0" err="1" smtClean="0"/>
              <a:t>HttpType</a:t>
            </a:r>
            <a:r>
              <a:rPr lang="en-US" dirty="0" smtClean="0"/>
              <a:t> </a:t>
            </a:r>
            <a:r>
              <a:rPr lang="en-US" dirty="0" err="1" smtClean="0"/>
              <a:t>http_types</a:t>
            </a:r>
            <a:r>
              <a:rPr lang="en-US" dirty="0" smtClean="0"/>
              <a:t>[ ] </a:t>
            </a:r>
            <a:r>
              <a:rPr lang="en-US" dirty="0" smtClean="0"/>
              <a:t>=</a:t>
            </a:r>
          </a:p>
          <a:p>
            <a:pPr>
              <a:buNone/>
            </a:pPr>
            <a:r>
              <a:rPr lang="en-US" dirty="0" smtClean="0"/>
              <a:t>	{</a:t>
            </a:r>
          </a:p>
          <a:p>
            <a:pPr>
              <a:buNone/>
            </a:pPr>
            <a:r>
              <a:rPr lang="en-US" dirty="0" smtClean="0"/>
              <a:t>	{ ".</a:t>
            </a:r>
            <a:r>
              <a:rPr lang="en-US" dirty="0" err="1" smtClean="0"/>
              <a:t>shtml</a:t>
            </a:r>
            <a:r>
              <a:rPr lang="en-US" dirty="0" smtClean="0"/>
              <a:t>", "text/html", </a:t>
            </a:r>
            <a:r>
              <a:rPr lang="en-US" dirty="0" err="1" smtClean="0"/>
              <a:t>shtml_handler</a:t>
            </a:r>
            <a:r>
              <a:rPr lang="en-US" dirty="0" smtClean="0"/>
              <a:t>}</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28600"/>
            <a:ext cx="8001000" cy="6324600"/>
          </a:xfrm>
        </p:spPr>
        <p:txBody>
          <a:bodyPr>
            <a:noAutofit/>
          </a:bodyPr>
          <a:lstStyle/>
          <a:p>
            <a:pPr algn="just"/>
            <a:r>
              <a:rPr lang="en-US" sz="2000" dirty="0" smtClean="0"/>
              <a:t>The </a:t>
            </a:r>
            <a:r>
              <a:rPr lang="en-US" sz="2000" dirty="0" err="1" smtClean="0"/>
              <a:t>HttpSpec</a:t>
            </a:r>
            <a:r>
              <a:rPr lang="en-US" sz="2000" dirty="0" smtClean="0"/>
              <a:t> structure contains information about the files, variables, and structures that the Web server can access. Each entry in the structure has seven parameters, though not all entry types use all of the parameters. </a:t>
            </a:r>
            <a:r>
              <a:rPr lang="en-US" sz="2000" dirty="0" smtClean="0"/>
              <a:t>The </a:t>
            </a:r>
            <a:r>
              <a:rPr lang="en-US" sz="2000" dirty="0" smtClean="0"/>
              <a:t>structure in this example has entries for two files and four variables:</a:t>
            </a:r>
          </a:p>
          <a:p>
            <a:pPr>
              <a:buNone/>
            </a:pPr>
            <a:r>
              <a:rPr lang="en-US" sz="1800" dirty="0" smtClean="0"/>
              <a:t>	const </a:t>
            </a:r>
            <a:r>
              <a:rPr lang="en-US" sz="1800" dirty="0" err="1" smtClean="0"/>
              <a:t>HttpSpec</a:t>
            </a:r>
            <a:r>
              <a:rPr lang="en-US" sz="1800" dirty="0" smtClean="0"/>
              <a:t> </a:t>
            </a:r>
            <a:r>
              <a:rPr lang="en-US" sz="1800" dirty="0" err="1" smtClean="0"/>
              <a:t>http_flashspec</a:t>
            </a:r>
            <a:r>
              <a:rPr lang="en-US" sz="1800" dirty="0" smtClean="0"/>
              <a:t>[] =</a:t>
            </a:r>
          </a:p>
          <a:p>
            <a:pPr>
              <a:buNone/>
            </a:pPr>
            <a:r>
              <a:rPr lang="en-US" sz="1800" dirty="0" smtClean="0"/>
              <a:t>	{</a:t>
            </a:r>
          </a:p>
          <a:p>
            <a:pPr>
              <a:buNone/>
            </a:pPr>
            <a:r>
              <a:rPr lang="en-US" sz="1800" dirty="0" smtClean="0"/>
              <a:t>	{ HTTPSPEC_FILE, "/", </a:t>
            </a:r>
            <a:r>
              <a:rPr lang="en-US" sz="1800" dirty="0" err="1" smtClean="0"/>
              <a:t>index_html</a:t>
            </a:r>
            <a:r>
              <a:rPr lang="en-US" sz="1800" dirty="0" smtClean="0"/>
              <a:t>, NULL, 0, NULL, NULL},</a:t>
            </a:r>
          </a:p>
          <a:p>
            <a:pPr>
              <a:buNone/>
            </a:pPr>
            <a:r>
              <a:rPr lang="en-US" sz="1800" dirty="0" smtClean="0"/>
              <a:t>	{ HTTPSPEC_FILE, "/index.shtml", </a:t>
            </a:r>
            <a:r>
              <a:rPr lang="en-US" sz="1800" dirty="0" err="1" smtClean="0"/>
              <a:t>index_html</a:t>
            </a:r>
            <a:r>
              <a:rPr lang="en-US" sz="1800" dirty="0" smtClean="0"/>
              <a:t>, NULL, 0,</a:t>
            </a:r>
          </a:p>
          <a:p>
            <a:pPr>
              <a:buNone/>
            </a:pPr>
            <a:r>
              <a:rPr lang="en-US" sz="1800" dirty="0" smtClean="0"/>
              <a:t>	NULL, NULL},</a:t>
            </a:r>
          </a:p>
          <a:p>
            <a:pPr>
              <a:buNone/>
            </a:pPr>
            <a:r>
              <a:rPr lang="en-US" sz="1800" dirty="0" smtClean="0"/>
              <a:t>	{ HTTPSPEC_VARIABLE, "days", 0, &amp;days, INT32, "%d",</a:t>
            </a:r>
          </a:p>
          <a:p>
            <a:pPr>
              <a:buNone/>
            </a:pPr>
            <a:r>
              <a:rPr lang="en-US" sz="1800" dirty="0" smtClean="0"/>
              <a:t>	NULL},</a:t>
            </a:r>
          </a:p>
          <a:p>
            <a:pPr>
              <a:buNone/>
            </a:pPr>
            <a:r>
              <a:rPr lang="en-US" sz="1800" dirty="0" smtClean="0"/>
              <a:t>	{ HTTPSPEC_VARIABLE, "hours", 0, &amp;hours, INT32, "%d",</a:t>
            </a:r>
          </a:p>
          <a:p>
            <a:pPr>
              <a:buNone/>
            </a:pPr>
            <a:r>
              <a:rPr lang="en-US" sz="1800" dirty="0" smtClean="0"/>
              <a:t>	NULL},</a:t>
            </a:r>
          </a:p>
          <a:p>
            <a:pPr>
              <a:buNone/>
            </a:pPr>
            <a:r>
              <a:rPr lang="en-US" sz="1800" dirty="0" smtClean="0"/>
              <a:t>	{ HTTPSPEC_VARIABLE, "minutes", 0, &amp;minutes, INT32, "%d",</a:t>
            </a:r>
          </a:p>
          <a:p>
            <a:pPr>
              <a:buNone/>
            </a:pPr>
            <a:r>
              <a:rPr lang="en-US" sz="1800" dirty="0" smtClean="0"/>
              <a:t>	NULL},</a:t>
            </a:r>
          </a:p>
          <a:p>
            <a:pPr>
              <a:buNone/>
            </a:pPr>
            <a:r>
              <a:rPr lang="en-US" sz="1800" dirty="0" smtClean="0"/>
              <a:t>	{ HTTPSPEC_VARIABLE, "seconds", 0, &amp;seconds, INT32, "%d",</a:t>
            </a:r>
          </a:p>
          <a:p>
            <a:pPr>
              <a:buNone/>
            </a:pPr>
            <a:r>
              <a:rPr lang="en-US" sz="1800" dirty="0" smtClean="0"/>
              <a:t>	NULL},</a:t>
            </a:r>
          </a:p>
          <a:p>
            <a:pPr>
              <a:buNone/>
            </a:pP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543800" cy="6096000"/>
          </a:xfrm>
        </p:spPr>
        <p:txBody>
          <a:bodyPr>
            <a:normAutofit fontScale="70000" lnSpcReduction="20000"/>
          </a:bodyPr>
          <a:lstStyle/>
          <a:p>
            <a:r>
              <a:rPr lang="en-US" dirty="0" smtClean="0"/>
              <a:t>The HTTPSPEC_FILE entries associate the symbols defined in #</a:t>
            </a:r>
            <a:r>
              <a:rPr lang="en-US" dirty="0" err="1" smtClean="0"/>
              <a:t>ximport</a:t>
            </a:r>
            <a:r>
              <a:rPr lang="en-US" dirty="0" smtClean="0"/>
              <a:t> statements with the names of files that browsers may request from the server.</a:t>
            </a:r>
          </a:p>
          <a:p>
            <a:r>
              <a:rPr lang="en-US" dirty="0" smtClean="0"/>
              <a:t>These are the parameters for an HTTPSPEC_FILE entry:</a:t>
            </a:r>
          </a:p>
          <a:p>
            <a:pPr>
              <a:buNone/>
            </a:pPr>
            <a:r>
              <a:rPr lang="en-US" b="1" dirty="0" smtClean="0"/>
              <a:t>	Type:  </a:t>
            </a:r>
            <a:r>
              <a:rPr lang="en-US" dirty="0" smtClean="0"/>
              <a:t>Indicates whether the entry is for a file, variable, or function. HTTPSPEC_FILE specifies that the entry is for a file.</a:t>
            </a:r>
          </a:p>
          <a:p>
            <a:r>
              <a:rPr lang="en-US" b="1" dirty="0" smtClean="0"/>
              <a:t>Name :</a:t>
            </a:r>
            <a:r>
              <a:rPr lang="en-US" dirty="0" smtClean="0"/>
              <a:t>Names a file the Web server can access. This example has one </a:t>
            </a:r>
            <a:r>
              <a:rPr lang="en-US" dirty="0" err="1" smtClean="0"/>
              <a:t>file,</a:t>
            </a:r>
            <a:r>
              <a:rPr lang="en-US" i="1" dirty="0" err="1" smtClean="0"/>
              <a:t>index.shtml</a:t>
            </a:r>
            <a:r>
              <a:rPr lang="en-US" i="1" dirty="0" smtClean="0"/>
              <a:t>, with two entries to enable browsers to request the file by </a:t>
            </a:r>
            <a:r>
              <a:rPr lang="en-US" dirty="0" smtClean="0"/>
              <a:t>name ("index.shtml") or as the default file to serve when no name is specified ("/").</a:t>
            </a:r>
          </a:p>
          <a:p>
            <a:r>
              <a:rPr lang="en-US" b="1" dirty="0" smtClean="0"/>
              <a:t>Data :</a:t>
            </a:r>
            <a:r>
              <a:rPr lang="en-US" dirty="0" smtClean="0"/>
              <a:t>Specifies the file’s physical address. Both HTTPSPEC_FILE entries point to </a:t>
            </a:r>
            <a:r>
              <a:rPr lang="en-US" dirty="0" err="1" smtClean="0"/>
              <a:t>index_html</a:t>
            </a:r>
            <a:r>
              <a:rPr lang="en-US" dirty="0" smtClean="0"/>
              <a:t>, where the file </a:t>
            </a:r>
            <a:r>
              <a:rPr lang="en-US" i="1" dirty="0" smtClean="0"/>
              <a:t>index.shtml is stored.</a:t>
            </a:r>
          </a:p>
          <a:p>
            <a:r>
              <a:rPr lang="en-US" b="1" dirty="0" err="1" smtClean="0"/>
              <a:t>Addr</a:t>
            </a:r>
            <a:r>
              <a:rPr lang="en-US" b="1" dirty="0" smtClean="0"/>
              <a:t>. </a:t>
            </a:r>
            <a:r>
              <a:rPr lang="en-US" dirty="0" smtClean="0"/>
              <a:t>Unused (NULL) for files</a:t>
            </a:r>
            <a:r>
              <a:rPr lang="en-US" b="1" dirty="0" smtClean="0"/>
              <a:t>.</a:t>
            </a:r>
          </a:p>
          <a:p>
            <a:r>
              <a:rPr lang="en-US" b="1" dirty="0" err="1" smtClean="0"/>
              <a:t>Vartype</a:t>
            </a:r>
            <a:r>
              <a:rPr lang="en-US" dirty="0" smtClean="0"/>
              <a:t>. Unused (zero) for files</a:t>
            </a:r>
            <a:endParaRPr lang="en-US" b="1" dirty="0" smtClean="0"/>
          </a:p>
          <a:p>
            <a:r>
              <a:rPr lang="en-US" b="1" dirty="0" smtClean="0"/>
              <a:t>Format. </a:t>
            </a:r>
            <a:r>
              <a:rPr lang="en-US" dirty="0" smtClean="0"/>
              <a:t>Unused (NULL) for files</a:t>
            </a:r>
            <a:r>
              <a:rPr lang="en-US" b="1" dirty="0" smtClean="0"/>
              <a:t>.</a:t>
            </a:r>
          </a:p>
          <a:p>
            <a:r>
              <a:rPr lang="en-US" b="1" dirty="0" smtClean="0"/>
              <a:t>Realm. Names an Http Realm structure that identifies a name and password</a:t>
            </a:r>
          </a:p>
          <a:p>
            <a:r>
              <a:rPr lang="en-US" dirty="0" smtClean="0"/>
              <a:t>required to access the file. NULL if unused.</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498080" cy="6096000"/>
          </a:xfrm>
        </p:spPr>
        <p:txBody>
          <a:bodyPr>
            <a:noAutofit/>
          </a:bodyPr>
          <a:lstStyle/>
          <a:p>
            <a:pPr algn="just"/>
            <a:r>
              <a:rPr lang="en-US" sz="2000" dirty="0" smtClean="0"/>
              <a:t>The four HTTP_VARIABLE entries specify variables for the different units of time. These are the parameters for an HTTP_VARIABLE entry:</a:t>
            </a:r>
          </a:p>
          <a:p>
            <a:pPr algn="just"/>
            <a:r>
              <a:rPr lang="en-US" sz="2000" b="1" dirty="0" smtClean="0"/>
              <a:t>Type. </a:t>
            </a:r>
            <a:r>
              <a:rPr lang="en-US" sz="2000" dirty="0" smtClean="0"/>
              <a:t>Indicates whether the entry is for a file, variable, or function.</a:t>
            </a:r>
          </a:p>
          <a:p>
            <a:pPr algn="just">
              <a:buNone/>
            </a:pPr>
            <a:r>
              <a:rPr lang="en-US" sz="2000" dirty="0" smtClean="0"/>
              <a:t>	HTTPSPEC_VARIABLE specifies that the entry is for a variable.</a:t>
            </a:r>
          </a:p>
          <a:p>
            <a:pPr algn="just"/>
            <a:r>
              <a:rPr lang="en-US" sz="2000" b="1" dirty="0" smtClean="0"/>
              <a:t>Name. </a:t>
            </a:r>
            <a:r>
              <a:rPr lang="en-US" sz="2000" dirty="0" smtClean="0"/>
              <a:t>Provides the name of a variable the Web server can access. The server’s Web page displays the values of four variables: "days“, "hours", "minutes", and "seconds".</a:t>
            </a:r>
          </a:p>
          <a:p>
            <a:pPr algn="just"/>
            <a:r>
              <a:rPr lang="en-US" sz="2000" b="1" dirty="0" smtClean="0"/>
              <a:t>Data. </a:t>
            </a:r>
            <a:r>
              <a:rPr lang="en-US" sz="2000" dirty="0" smtClean="0"/>
              <a:t>Unused (zero) for variables.</a:t>
            </a:r>
          </a:p>
          <a:p>
            <a:pPr algn="just"/>
            <a:r>
              <a:rPr lang="en-US" sz="2000" b="1" dirty="0" err="1" smtClean="0"/>
              <a:t>Addr</a:t>
            </a:r>
            <a:r>
              <a:rPr lang="en-US" sz="2000" b="1" dirty="0" smtClean="0"/>
              <a:t>. </a:t>
            </a:r>
            <a:r>
              <a:rPr lang="en-US" sz="2000" dirty="0" smtClean="0"/>
              <a:t>A short pointer to the variable.</a:t>
            </a:r>
          </a:p>
          <a:p>
            <a:pPr algn="just"/>
            <a:r>
              <a:rPr lang="en-US" sz="2000" b="1" dirty="0" err="1" smtClean="0"/>
              <a:t>Vartype</a:t>
            </a:r>
            <a:r>
              <a:rPr lang="en-US" sz="2000" b="1" dirty="0" smtClean="0"/>
              <a:t>. </a:t>
            </a:r>
            <a:r>
              <a:rPr lang="en-US" sz="2000" dirty="0" smtClean="0"/>
              <a:t>The type of variable. The options are 8-bit integer (INT8), </a:t>
            </a:r>
            <a:r>
              <a:rPr lang="sv-SE" sz="2000" dirty="0" smtClean="0"/>
              <a:t>16-bit integer (INT16), 32-bit integer (INT32), 16-bit pointer (PTR16), </a:t>
            </a:r>
            <a:r>
              <a:rPr lang="en-US" sz="2000" dirty="0" smtClean="0"/>
              <a:t>and 32-bit floating-point value (FLOAT32). The PTR16 type is useful for displaying strings.</a:t>
            </a:r>
          </a:p>
          <a:p>
            <a:pPr algn="just"/>
            <a:r>
              <a:rPr lang="en-US" sz="2000" b="1" dirty="0" smtClean="0"/>
              <a:t>Format. </a:t>
            </a:r>
            <a:r>
              <a:rPr lang="en-US" sz="2000" dirty="0" smtClean="0"/>
              <a:t>The </a:t>
            </a:r>
            <a:r>
              <a:rPr lang="en-US" sz="2000" dirty="0" err="1" smtClean="0"/>
              <a:t>printf</a:t>
            </a:r>
            <a:r>
              <a:rPr lang="en-US" sz="2000" dirty="0" smtClean="0"/>
              <a:t> </a:t>
            </a:r>
            <a:r>
              <a:rPr lang="en-US" sz="2000" dirty="0" err="1" smtClean="0"/>
              <a:t>specifier</a:t>
            </a:r>
            <a:r>
              <a:rPr lang="en-US" sz="2000" dirty="0" smtClean="0"/>
              <a:t> to use when displaying the variable. The </a:t>
            </a:r>
            <a:r>
              <a:rPr lang="en-US" sz="2000" dirty="0" err="1" smtClean="0"/>
              <a:t>specifier</a:t>
            </a:r>
            <a:r>
              <a:rPr lang="en-US" sz="2000" dirty="0" smtClean="0"/>
              <a:t> %d causes the variable to display as a decimal value.</a:t>
            </a:r>
          </a:p>
          <a:p>
            <a:pPr algn="just"/>
            <a:r>
              <a:rPr lang="en-US" sz="2000" b="1" dirty="0" smtClean="0"/>
              <a:t>Realm. </a:t>
            </a:r>
            <a:r>
              <a:rPr lang="en-US" sz="2000" dirty="0" smtClean="0"/>
              <a:t>Identifies a name and password to access the variable. NULL if unused.</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1.Serving web pages with dynamic data</a:t>
            </a:r>
            <a:endParaRPr lang="en-US" dirty="0"/>
          </a:p>
        </p:txBody>
      </p:sp>
      <p:sp>
        <p:nvSpPr>
          <p:cNvPr id="3" name="Content Placeholder 2"/>
          <p:cNvSpPr>
            <a:spLocks noGrp="1"/>
          </p:cNvSpPr>
          <p:nvPr>
            <p:ph idx="1"/>
          </p:nvPr>
        </p:nvSpPr>
        <p:spPr>
          <a:xfrm>
            <a:off x="1066800" y="1447800"/>
            <a:ext cx="7498080" cy="4800600"/>
          </a:xfrm>
        </p:spPr>
        <p:txBody>
          <a:bodyPr>
            <a:normAutofit fontScale="92500" lnSpcReduction="10000"/>
          </a:bodyPr>
          <a:lstStyle/>
          <a:p>
            <a:pPr algn="just"/>
            <a:r>
              <a:rPr lang="en-US" dirty="0" smtClean="0"/>
              <a:t>A Web browser such as Microsoft’s Internet Explorer is a client application that uses HTTP to request Web pages from servers on the Internet or in a local network. </a:t>
            </a:r>
          </a:p>
          <a:p>
            <a:pPr algn="just"/>
            <a:r>
              <a:rPr lang="en-US" dirty="0" smtClean="0"/>
              <a:t>The servers don’t have to be PCs or other large computers. </a:t>
            </a:r>
            <a:endParaRPr lang="en-US" dirty="0" smtClean="0"/>
          </a:p>
          <a:p>
            <a:pPr algn="just"/>
            <a:r>
              <a:rPr lang="en-US" dirty="0" smtClean="0"/>
              <a:t>Even </a:t>
            </a:r>
            <a:r>
              <a:rPr lang="en-US" dirty="0" smtClean="0"/>
              <a:t>a small embedded system with limited memory can serve a page containing text and simple images, including pages that display real-time data and accept and act on user input.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Accessing the Web Server</a:t>
            </a:r>
            <a:endParaRPr lang="en-US" dirty="0"/>
          </a:p>
        </p:txBody>
      </p:sp>
      <p:sp>
        <p:nvSpPr>
          <p:cNvPr id="3" name="Content Placeholder 2"/>
          <p:cNvSpPr>
            <a:spLocks noGrp="1"/>
          </p:cNvSpPr>
          <p:nvPr>
            <p:ph idx="1"/>
          </p:nvPr>
        </p:nvSpPr>
        <p:spPr>
          <a:xfrm>
            <a:off x="1143000" y="1447800"/>
            <a:ext cx="7696200" cy="5105400"/>
          </a:xfrm>
        </p:spPr>
        <p:txBody>
          <a:bodyPr>
            <a:normAutofit fontScale="70000" lnSpcReduction="20000"/>
          </a:bodyPr>
          <a:lstStyle/>
          <a:p>
            <a:r>
              <a:rPr lang="en-US" dirty="0" smtClean="0"/>
              <a:t>When the Rabbit is running this code, you can request its Web page by entering the module’s IP address in a browser’s Address text box:</a:t>
            </a:r>
          </a:p>
          <a:p>
            <a:pPr>
              <a:buNone/>
            </a:pPr>
            <a:r>
              <a:rPr lang="en-US" dirty="0" smtClean="0"/>
              <a:t>	</a:t>
            </a:r>
            <a:r>
              <a:rPr lang="en-US" dirty="0" smtClean="0">
                <a:hlinkClick r:id="rId2"/>
              </a:rPr>
              <a:t>http://192.168.111.7</a:t>
            </a:r>
            <a:r>
              <a:rPr lang="en-US" dirty="0" smtClean="0"/>
              <a:t> or by specifying the IP address and Web page: 	http://192.168.111.7/index.shtml</a:t>
            </a:r>
          </a:p>
          <a:p>
            <a:r>
              <a:rPr lang="en-US" dirty="0" smtClean="0"/>
              <a:t>If a domain name is assigned to the IP address, you can use that as well to request the page. </a:t>
            </a:r>
            <a:endParaRPr lang="en-US" dirty="0" smtClean="0"/>
          </a:p>
          <a:p>
            <a:r>
              <a:rPr lang="en-US" dirty="0" smtClean="0"/>
              <a:t>On </a:t>
            </a:r>
            <a:r>
              <a:rPr lang="en-US" dirty="0" smtClean="0"/>
              <a:t>receiving a request for a page, the Rabbit’s HTTP server appends an appropriate HTTP header to the top of the requested file and writes the header and file to the socket that requested it. </a:t>
            </a:r>
            <a:endParaRPr lang="en-US" dirty="0" smtClean="0"/>
          </a:p>
          <a:p>
            <a:r>
              <a:rPr lang="en-US" dirty="0" smtClean="0"/>
              <a:t>The </a:t>
            </a:r>
            <a:r>
              <a:rPr lang="en-US" dirty="0" smtClean="0"/>
              <a:t>SHTML handler replaces the #echo directives on the page with the current values of days, hours, minutes and seconds. And the browser that requested the file displays Figure  Web page, which contains the time values.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1.1.2.TINI Real-time Web Page</a:t>
            </a:r>
            <a:endParaRPr lang="en-US" dirty="0"/>
          </a:p>
        </p:txBody>
      </p:sp>
      <p:sp>
        <p:nvSpPr>
          <p:cNvPr id="3" name="Content Placeholder 2"/>
          <p:cNvSpPr>
            <a:spLocks noGrp="1"/>
          </p:cNvSpPr>
          <p:nvPr>
            <p:ph idx="1"/>
          </p:nvPr>
        </p:nvSpPr>
        <p:spPr>
          <a:xfrm>
            <a:off x="1143000" y="1447800"/>
            <a:ext cx="7498080" cy="4800600"/>
          </a:xfrm>
        </p:spPr>
        <p:txBody>
          <a:bodyPr>
            <a:normAutofit fontScale="85000" lnSpcReduction="20000"/>
          </a:bodyPr>
          <a:lstStyle/>
          <a:p>
            <a:pPr algn="just"/>
            <a:r>
              <a:rPr lang="en-US" dirty="0" smtClean="0"/>
              <a:t>To use a TINI to serve Web pages with dynamic content, you have a few choices. </a:t>
            </a:r>
          </a:p>
          <a:p>
            <a:pPr algn="just"/>
            <a:r>
              <a:rPr lang="en-US" dirty="0" smtClean="0"/>
              <a:t>1.first thought might be to use the </a:t>
            </a:r>
            <a:r>
              <a:rPr lang="en-US" dirty="0" err="1" smtClean="0"/>
              <a:t>HttpServer</a:t>
            </a:r>
            <a:r>
              <a:rPr lang="en-US" dirty="0" smtClean="0"/>
              <a:t> class provided with the TINI’s operating system. </a:t>
            </a:r>
          </a:p>
          <a:p>
            <a:pPr algn="just">
              <a:buNone/>
            </a:pPr>
            <a:r>
              <a:rPr lang="en-US" dirty="0" smtClean="0"/>
              <a:t>		However, this built-in Web server can only serve static pages. Serving dynamic data would require changing the data in the stored pages whenever the content changes.</a:t>
            </a:r>
          </a:p>
          <a:p>
            <a:pPr algn="just"/>
            <a:r>
              <a:rPr lang="en-US" dirty="0" smtClean="0"/>
              <a:t>2. Another option is to install and run a server program that supports Java </a:t>
            </a:r>
            <a:r>
              <a:rPr lang="en-US" dirty="0" err="1" smtClean="0"/>
              <a:t>servlets</a:t>
            </a:r>
            <a:r>
              <a:rPr lang="en-US" dirty="0" smtClean="0"/>
              <a:t>. </a:t>
            </a:r>
          </a:p>
          <a:p>
            <a:pPr algn="just"/>
            <a:r>
              <a:rPr lang="en-US" dirty="0" smtClean="0"/>
              <a:t>A </a:t>
            </a:r>
            <a:r>
              <a:rPr lang="en-US" dirty="0" err="1" smtClean="0"/>
              <a:t>servlet</a:t>
            </a:r>
            <a:r>
              <a:rPr lang="en-US" dirty="0" smtClean="0"/>
              <a:t> is a software component that can respond to user input and generate dynamic content for Web pages.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04800"/>
            <a:ext cx="7498080" cy="4800600"/>
          </a:xfrm>
        </p:spPr>
        <p:txBody>
          <a:bodyPr>
            <a:normAutofit/>
          </a:bodyPr>
          <a:lstStyle/>
          <a:p>
            <a:pPr algn="just"/>
            <a:r>
              <a:rPr lang="en-US" sz="2400" dirty="0" smtClean="0"/>
              <a:t>A third option is to write a basic Web server that uses the (Server Socket class) and adds dynamic content as it serves its pages. For some low-volume applications that serve one or a few pages, this kind of home-brewed server can do the job without adding too much complexity..</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1066800" y="2590800"/>
            <a:ext cx="7696200"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Serving the Page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&lt;html&gt;</a:t>
            </a:r>
          </a:p>
          <a:p>
            <a:pPr>
              <a:buNone/>
            </a:pPr>
            <a:r>
              <a:rPr lang="en-US" dirty="0" smtClean="0"/>
              <a:t>&lt;head&gt;</a:t>
            </a:r>
          </a:p>
          <a:p>
            <a:pPr>
              <a:buNone/>
            </a:pPr>
            <a:r>
              <a:rPr lang="en-US" dirty="0" smtClean="0"/>
              <a:t>&lt;title&gt;Real-time Data Demo &lt;/title&gt;&lt;/head&gt;</a:t>
            </a:r>
          </a:p>
          <a:p>
            <a:pPr>
              <a:buNone/>
            </a:pPr>
            <a:r>
              <a:rPr lang="en-US" dirty="0" smtClean="0"/>
              <a:t>&lt;body&gt;</a:t>
            </a:r>
          </a:p>
          <a:p>
            <a:pPr>
              <a:buNone/>
            </a:pPr>
            <a:r>
              <a:rPr lang="en-US" dirty="0" smtClean="0"/>
              <a:t>&lt;h1&gt;Real-time Data Demo&lt;/h1&gt;</a:t>
            </a:r>
          </a:p>
          <a:p>
            <a:pPr>
              <a:buNone/>
            </a:pPr>
            <a:r>
              <a:rPr lang="en-US" dirty="0" smtClean="0"/>
              <a:t>&lt;p&gt; This TINI has been running for:&lt;/p&gt;</a:t>
            </a:r>
          </a:p>
          <a:p>
            <a:pPr>
              <a:buNone/>
            </a:pPr>
            <a:r>
              <a:rPr lang="en-US" dirty="0" smtClean="0"/>
              <a:t>&lt;p&gt;days: 14 &lt;/p&gt;</a:t>
            </a:r>
          </a:p>
          <a:p>
            <a:pPr>
              <a:buNone/>
            </a:pPr>
            <a:r>
              <a:rPr lang="en-US" dirty="0" smtClean="0"/>
              <a:t>&lt;p&gt;hours: 8 &lt;/p&gt;</a:t>
            </a:r>
          </a:p>
          <a:p>
            <a:pPr>
              <a:buNone/>
            </a:pPr>
            <a:r>
              <a:rPr lang="en-US" dirty="0" smtClean="0"/>
              <a:t>&lt;p&gt;minutes: 59 &lt;/p&gt;</a:t>
            </a:r>
          </a:p>
          <a:p>
            <a:pPr>
              <a:buNone/>
            </a:pPr>
            <a:r>
              <a:rPr lang="en-US" dirty="0" smtClean="0"/>
              <a:t>&lt;p&gt;seconds: 3 &lt;/p&gt;</a:t>
            </a:r>
          </a:p>
          <a:p>
            <a:pPr>
              <a:buNone/>
            </a:pPr>
            <a:r>
              <a:rPr lang="en-US" dirty="0" smtClean="0"/>
              <a:t>&lt;/body&gt;</a:t>
            </a:r>
          </a:p>
          <a:p>
            <a:pPr>
              <a:buNone/>
            </a:pPr>
            <a:r>
              <a:rPr lang="en-US" dirty="0" smtClean="0"/>
              <a:t>&lt;/html&gt;</a:t>
            </a:r>
          </a:p>
          <a:p>
            <a:pPr>
              <a:buNone/>
            </a:pPr>
            <a:r>
              <a:rPr lang="en-US" dirty="0" smtClean="0"/>
              <a:t>Listing : The HTML code for Figure 6-3‘s Web page.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40"/>
            <a:ext cx="7498080" cy="792163"/>
          </a:xfrm>
        </p:spPr>
        <p:txBody>
          <a:bodyPr>
            <a:normAutofit/>
          </a:bodyPr>
          <a:lstStyle/>
          <a:p>
            <a:r>
              <a:rPr lang="en-US" sz="3600" b="1" dirty="0" smtClean="0"/>
              <a:t>Imports and Initial Declarations</a:t>
            </a:r>
            <a:endParaRPr lang="en-US" sz="3600" dirty="0"/>
          </a:p>
        </p:txBody>
      </p:sp>
      <p:sp>
        <p:nvSpPr>
          <p:cNvPr id="3" name="Content Placeholder 2"/>
          <p:cNvSpPr>
            <a:spLocks noGrp="1"/>
          </p:cNvSpPr>
          <p:nvPr>
            <p:ph idx="1"/>
          </p:nvPr>
        </p:nvSpPr>
        <p:spPr>
          <a:xfrm>
            <a:off x="990600" y="914400"/>
            <a:ext cx="7772400" cy="5638800"/>
          </a:xfrm>
        </p:spPr>
        <p:txBody>
          <a:bodyPr>
            <a:normAutofit fontScale="70000" lnSpcReduction="20000"/>
          </a:bodyPr>
          <a:lstStyle/>
          <a:p>
            <a:pPr algn="just"/>
            <a:r>
              <a:rPr lang="en-US" dirty="0" smtClean="0"/>
              <a:t>The code imports java.net classes for networking functions and java.io classes to support input and output functions. The TINI-specific TINIOS class includes an uptime Millis() method the application uses to retrieve the number of milliseconds the TINI has been up and running.</a:t>
            </a:r>
          </a:p>
          <a:p>
            <a:pPr>
              <a:buNone/>
            </a:pPr>
            <a:r>
              <a:rPr lang="en-US" dirty="0" smtClean="0"/>
              <a:t>	import java.net.*;</a:t>
            </a:r>
          </a:p>
          <a:p>
            <a:pPr>
              <a:buNone/>
            </a:pPr>
            <a:r>
              <a:rPr lang="en-US" dirty="0" smtClean="0"/>
              <a:t>	import java.io.*;</a:t>
            </a:r>
          </a:p>
          <a:p>
            <a:pPr>
              <a:buNone/>
            </a:pPr>
            <a:r>
              <a:rPr lang="en-US" dirty="0" smtClean="0"/>
              <a:t>	import </a:t>
            </a:r>
            <a:r>
              <a:rPr lang="en-US" dirty="0" err="1" smtClean="0"/>
              <a:t>com.dalsemi.system.TINIOS</a:t>
            </a:r>
            <a:r>
              <a:rPr lang="en-US" dirty="0" smtClean="0"/>
              <a:t>;</a:t>
            </a:r>
          </a:p>
          <a:p>
            <a:pPr algn="just"/>
            <a:r>
              <a:rPr lang="en-US" dirty="0" smtClean="0"/>
              <a:t>The </a:t>
            </a:r>
            <a:r>
              <a:rPr lang="en-US" dirty="0" err="1" smtClean="0"/>
              <a:t>RealTimeWebPage</a:t>
            </a:r>
            <a:r>
              <a:rPr lang="en-US" dirty="0" smtClean="0"/>
              <a:t> class implements the </a:t>
            </a:r>
            <a:r>
              <a:rPr lang="en-US" dirty="0" err="1" smtClean="0"/>
              <a:t>Runnable</a:t>
            </a:r>
            <a:r>
              <a:rPr lang="en-US" dirty="0" smtClean="0"/>
              <a:t> interface so that the code that does the network communications can execute in its own thread. This leaves the main thread free to do other things.</a:t>
            </a:r>
          </a:p>
          <a:p>
            <a:pPr>
              <a:buNone/>
            </a:pPr>
            <a:r>
              <a:rPr lang="en-US" dirty="0" smtClean="0"/>
              <a:t>	public class </a:t>
            </a:r>
            <a:r>
              <a:rPr lang="en-US" dirty="0" err="1" smtClean="0"/>
              <a:t>RealTimeWebPage</a:t>
            </a:r>
            <a:r>
              <a:rPr lang="en-US" dirty="0" smtClean="0"/>
              <a:t> implements </a:t>
            </a:r>
            <a:r>
              <a:rPr lang="en-US" dirty="0" err="1" smtClean="0"/>
              <a:t>Runnable</a:t>
            </a:r>
            <a:r>
              <a:rPr lang="en-US" dirty="0" smtClean="0"/>
              <a:t> {</a:t>
            </a:r>
          </a:p>
          <a:p>
            <a:pPr>
              <a:buNone/>
            </a:pPr>
            <a:r>
              <a:rPr lang="en-US" dirty="0" smtClean="0"/>
              <a:t>private </a:t>
            </a:r>
            <a:r>
              <a:rPr lang="en-US" dirty="0" err="1" smtClean="0"/>
              <a:t>ServerSocket</a:t>
            </a:r>
            <a:r>
              <a:rPr lang="en-US" dirty="0" smtClean="0"/>
              <a:t> server;</a:t>
            </a:r>
          </a:p>
          <a:p>
            <a:pPr>
              <a:buNone/>
            </a:pPr>
            <a:r>
              <a:rPr lang="en-US" dirty="0" smtClean="0"/>
              <a:t>private </a:t>
            </a:r>
            <a:r>
              <a:rPr lang="en-US" dirty="0" err="1" smtClean="0"/>
              <a:t>int</a:t>
            </a:r>
            <a:r>
              <a:rPr lang="en-US" dirty="0" smtClean="0"/>
              <a:t> </a:t>
            </a:r>
            <a:r>
              <a:rPr lang="en-US" dirty="0" err="1" smtClean="0"/>
              <a:t>readTimeout</a:t>
            </a:r>
            <a:r>
              <a:rPr lang="en-US" dirty="0" smtClean="0"/>
              <a:t>;</a:t>
            </a:r>
          </a:p>
          <a:p>
            <a:pPr>
              <a:buNone/>
            </a:pPr>
            <a:r>
              <a:rPr lang="en-US" dirty="0" smtClean="0"/>
              <a:t>private Thread </a:t>
            </a:r>
            <a:r>
              <a:rPr lang="en-US" dirty="0" err="1" smtClean="0"/>
              <a:t>serverThread</a:t>
            </a:r>
            <a:r>
              <a:rPr lang="en-US" dirty="0" smtClean="0"/>
              <a:t>;</a:t>
            </a:r>
          </a:p>
          <a:p>
            <a:pPr>
              <a:buNone/>
            </a:pPr>
            <a:r>
              <a:rPr lang="en-US" dirty="0" smtClean="0"/>
              <a:t>private volatile </a:t>
            </a:r>
            <a:r>
              <a:rPr lang="en-US" dirty="0" err="1" smtClean="0"/>
              <a:t>boolean</a:t>
            </a:r>
            <a:r>
              <a:rPr lang="en-US" dirty="0" smtClean="0"/>
              <a:t> </a:t>
            </a:r>
            <a:r>
              <a:rPr lang="en-US" dirty="0" err="1" smtClean="0"/>
              <a:t>runServe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main() Method</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public static void main(String[ ] </a:t>
            </a:r>
            <a:r>
              <a:rPr lang="en-US" dirty="0" err="1" smtClean="0"/>
              <a:t>args</a:t>
            </a:r>
            <a:r>
              <a:rPr lang="en-US" dirty="0" smtClean="0"/>
              <a:t>) throws</a:t>
            </a:r>
          </a:p>
          <a:p>
            <a:pPr>
              <a:buNone/>
            </a:pPr>
            <a:r>
              <a:rPr lang="en-US" dirty="0" err="1" smtClean="0"/>
              <a:t>IOException</a:t>
            </a:r>
            <a:r>
              <a:rPr lang="en-US" dirty="0" smtClean="0"/>
              <a:t> {</a:t>
            </a:r>
          </a:p>
          <a:p>
            <a:pPr>
              <a:buNone/>
            </a:pPr>
            <a:r>
              <a:rPr lang="en-US" dirty="0" err="1" smtClean="0"/>
              <a:t>int</a:t>
            </a:r>
            <a:r>
              <a:rPr lang="en-US" dirty="0" smtClean="0"/>
              <a:t> </a:t>
            </a:r>
            <a:r>
              <a:rPr lang="en-US" dirty="0" err="1" smtClean="0"/>
              <a:t>localPort</a:t>
            </a:r>
            <a:r>
              <a:rPr lang="en-US" dirty="0" smtClean="0"/>
              <a:t> = 80;</a:t>
            </a:r>
          </a:p>
          <a:p>
            <a:pPr>
              <a:buNone/>
            </a:pPr>
            <a:r>
              <a:rPr lang="en-US" dirty="0" err="1" smtClean="0"/>
              <a:t>int</a:t>
            </a:r>
            <a:r>
              <a:rPr lang="en-US" dirty="0" smtClean="0"/>
              <a:t> </a:t>
            </a:r>
            <a:r>
              <a:rPr lang="en-US" dirty="0" err="1" smtClean="0"/>
              <a:t>readTimeout</a:t>
            </a:r>
            <a:r>
              <a:rPr lang="en-US" dirty="0" smtClean="0"/>
              <a:t> = 5000;</a:t>
            </a:r>
          </a:p>
          <a:p>
            <a:pPr>
              <a:buNone/>
            </a:pPr>
            <a:r>
              <a:rPr lang="en-US" dirty="0" err="1" smtClean="0"/>
              <a:t>RealTimeWebPage</a:t>
            </a:r>
            <a:r>
              <a:rPr lang="en-US" dirty="0" smtClean="0"/>
              <a:t> server =new </a:t>
            </a:r>
            <a:r>
              <a:rPr lang="en-US" dirty="0" err="1" smtClean="0"/>
              <a:t>RealTimeWebPage</a:t>
            </a:r>
            <a:r>
              <a:rPr lang="en-US" dirty="0" smtClean="0"/>
              <a:t>(</a:t>
            </a:r>
            <a:r>
              <a:rPr lang="en-US" dirty="0" err="1" smtClean="0"/>
              <a:t>localPort</a:t>
            </a:r>
            <a:r>
              <a:rPr lang="en-US" dirty="0" smtClean="0"/>
              <a:t>, </a:t>
            </a:r>
            <a:r>
              <a:rPr lang="en-US" dirty="0" err="1" smtClean="0"/>
              <a:t>readTimeout</a:t>
            </a:r>
            <a:r>
              <a:rPr lang="en-US" dirty="0" smtClean="0"/>
              <a:t>);</a:t>
            </a:r>
          </a:p>
          <a:p>
            <a:pPr>
              <a:buNone/>
            </a:pPr>
            <a:r>
              <a:rPr lang="en-US" dirty="0" smtClean="0"/>
              <a:t>An endless loop executes while waiting for connections. The thread spends its time sleeping, but could perform other tasks.</a:t>
            </a:r>
          </a:p>
          <a:p>
            <a:pPr>
              <a:buNone/>
            </a:pPr>
            <a:r>
              <a:rPr lang="en-US" dirty="0" smtClean="0"/>
              <a:t>while (true){</a:t>
            </a:r>
          </a:p>
          <a:p>
            <a:pPr>
              <a:buNone/>
            </a:pPr>
            <a:r>
              <a:rPr lang="en-US" dirty="0" smtClean="0"/>
              <a:t>try {</a:t>
            </a:r>
          </a:p>
          <a:p>
            <a:pPr>
              <a:buNone/>
            </a:pPr>
            <a:r>
              <a:rPr lang="en-US" dirty="0" err="1" smtClean="0"/>
              <a:t>Thread.sleep</a:t>
            </a:r>
            <a:r>
              <a:rPr lang="en-US" dirty="0" smtClean="0"/>
              <a:t>(1000);</a:t>
            </a:r>
          </a:p>
          <a:p>
            <a:pPr>
              <a:buNone/>
            </a:pPr>
            <a:r>
              <a:rPr lang="en-US" dirty="0" smtClean="0"/>
              <a:t>} catch (</a:t>
            </a:r>
            <a:r>
              <a:rPr lang="en-US" dirty="0" err="1" smtClean="0"/>
              <a:t>InterruptedException</a:t>
            </a:r>
            <a:r>
              <a:rPr lang="en-US" dirty="0" smtClean="0"/>
              <a:t> e) {</a:t>
            </a:r>
          </a:p>
          <a:p>
            <a:pPr>
              <a:buNone/>
            </a:pPr>
            <a:r>
              <a:rPr lang="en-US" dirty="0" err="1" smtClean="0"/>
              <a:t>System.out.print</a:t>
            </a:r>
            <a:r>
              <a:rPr lang="en-US" dirty="0" smtClean="0"/>
              <a:t>("</a:t>
            </a:r>
            <a:r>
              <a:rPr lang="en-US" dirty="0" err="1" smtClean="0"/>
              <a:t>InterruptedException</a:t>
            </a:r>
            <a:r>
              <a:rPr lang="en-US" dirty="0" smtClean="0"/>
              <a:t>: ");</a:t>
            </a:r>
          </a:p>
          <a:p>
            <a:pPr>
              <a:buNone/>
            </a:pPr>
            <a:r>
              <a:rPr lang="en-US" dirty="0" err="1" smtClean="0"/>
              <a:t>System.out.println</a:t>
            </a:r>
            <a:r>
              <a:rPr lang="en-US" dirty="0" smtClean="0"/>
              <a:t>(</a:t>
            </a:r>
            <a:r>
              <a:rPr lang="en-US" dirty="0" err="1" smtClean="0"/>
              <a:t>e.getMessage</a:t>
            </a:r>
            <a:r>
              <a:rPr lang="en-US" dirty="0" smtClean="0"/>
              <a:t>() );</a:t>
            </a:r>
          </a:p>
          <a:p>
            <a:pPr>
              <a:buNone/>
            </a:pPr>
            <a:r>
              <a:rPr lang="en-US" dirty="0" smtClean="0"/>
              <a:t>}</a:t>
            </a:r>
          </a:p>
          <a:p>
            <a:pPr>
              <a:buNone/>
            </a:pPr>
            <a:r>
              <a:rPr lang="en-US" dirty="0" smtClean="0"/>
              <a:t>} // end while(true)</a:t>
            </a:r>
          </a:p>
          <a:p>
            <a:pPr>
              <a:buNone/>
            </a:pPr>
            <a:r>
              <a:rPr lang="en-US" dirty="0" smtClean="0"/>
              <a:t>} // end main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Initializing the Server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constructor for the </a:t>
            </a:r>
            <a:r>
              <a:rPr lang="en-US" dirty="0" err="1" smtClean="0"/>
              <a:t>RealTimeWebPage</a:t>
            </a:r>
            <a:r>
              <a:rPr lang="en-US" dirty="0" smtClean="0"/>
              <a:t> class creates a thread to handle connection requests. The constructor’s two parameters are the </a:t>
            </a:r>
            <a:r>
              <a:rPr lang="en-US" dirty="0" err="1" smtClean="0"/>
              <a:t>localPort</a:t>
            </a:r>
            <a:r>
              <a:rPr lang="en-US" dirty="0" smtClean="0"/>
              <a:t> and </a:t>
            </a:r>
            <a:r>
              <a:rPr lang="en-US" dirty="0" err="1" smtClean="0"/>
              <a:t>readTimeout</a:t>
            </a:r>
            <a:r>
              <a:rPr lang="en-US" dirty="0" smtClean="0"/>
              <a:t> values set in main().</a:t>
            </a:r>
          </a:p>
          <a:p>
            <a:endParaRPr lang="en-US" dirty="0" smtClean="0"/>
          </a:p>
          <a:p>
            <a:pPr>
              <a:buNone/>
            </a:pPr>
            <a:r>
              <a:rPr lang="en-US" dirty="0" smtClean="0"/>
              <a:t>public </a:t>
            </a:r>
            <a:r>
              <a:rPr lang="en-US" dirty="0" err="1" smtClean="0"/>
              <a:t>RealTimeWebPage</a:t>
            </a:r>
            <a:r>
              <a:rPr lang="en-US" dirty="0" smtClean="0"/>
              <a:t>(</a:t>
            </a:r>
            <a:r>
              <a:rPr lang="en-US" dirty="0" err="1" smtClean="0"/>
              <a:t>int</a:t>
            </a:r>
            <a:r>
              <a:rPr lang="en-US" dirty="0" smtClean="0"/>
              <a:t> </a:t>
            </a:r>
            <a:r>
              <a:rPr lang="en-US" dirty="0" err="1" smtClean="0"/>
              <a:t>localPort</a:t>
            </a:r>
            <a:r>
              <a:rPr lang="en-US" dirty="0" smtClean="0"/>
              <a:t>, </a:t>
            </a:r>
            <a:r>
              <a:rPr lang="en-US" dirty="0" err="1" smtClean="0"/>
              <a:t>int</a:t>
            </a:r>
            <a:r>
              <a:rPr lang="en-US" dirty="0" smtClean="0"/>
              <a:t> </a:t>
            </a:r>
            <a:r>
              <a:rPr lang="en-US" dirty="0" err="1" smtClean="0"/>
              <a:t>readTimeout</a:t>
            </a:r>
            <a:r>
              <a:rPr lang="en-US" dirty="0" smtClean="0"/>
              <a:t>) throws </a:t>
            </a:r>
            <a:r>
              <a:rPr lang="en-US" dirty="0" err="1" smtClean="0"/>
              <a:t>IOException</a:t>
            </a:r>
            <a:r>
              <a:rPr lang="en-US" dirty="0" smtClean="0"/>
              <a:t> {</a:t>
            </a:r>
          </a:p>
          <a:p>
            <a:pPr>
              <a:buNone/>
            </a:pPr>
            <a:r>
              <a:rPr lang="en-US" dirty="0" smtClean="0"/>
              <a:t> A </a:t>
            </a:r>
            <a:r>
              <a:rPr lang="en-US" dirty="0" err="1" smtClean="0"/>
              <a:t>ServerSocket</a:t>
            </a:r>
            <a:r>
              <a:rPr lang="en-US" dirty="0" smtClean="0"/>
              <a:t> object (server) listens for connection requests at </a:t>
            </a:r>
            <a:r>
              <a:rPr lang="en-US" dirty="0" err="1" smtClean="0"/>
              <a:t>localPort</a:t>
            </a:r>
            <a:r>
              <a:rPr lang="en-US" dirty="0" smtClean="0"/>
              <a:t>, and on receiving a request, creates a socket object.</a:t>
            </a:r>
          </a:p>
          <a:p>
            <a:pPr>
              <a:buNone/>
            </a:pPr>
            <a:r>
              <a:rPr lang="en-US" dirty="0" smtClean="0"/>
              <a:t>server = new </a:t>
            </a:r>
            <a:r>
              <a:rPr lang="en-US" dirty="0" err="1" smtClean="0"/>
              <a:t>ServerSocket</a:t>
            </a:r>
            <a:r>
              <a:rPr lang="en-US" dirty="0" smtClean="0"/>
              <a:t>(</a:t>
            </a:r>
            <a:r>
              <a:rPr lang="en-US" dirty="0" err="1" smtClean="0"/>
              <a:t>localPort</a:t>
            </a:r>
            <a:r>
              <a:rPr lang="en-US" dirty="0" smtClean="0"/>
              <a:t>);</a:t>
            </a:r>
          </a:p>
          <a:p>
            <a:pPr>
              <a:buNone/>
            </a:pPr>
            <a:r>
              <a:rPr lang="en-US" dirty="0" err="1" smtClean="0"/>
              <a:t>System.out.println</a:t>
            </a:r>
            <a:r>
              <a:rPr lang="en-US" dirty="0" smtClean="0"/>
              <a:t>("The server is listening on port "+ </a:t>
            </a:r>
            <a:r>
              <a:rPr lang="en-US" dirty="0" err="1" smtClean="0"/>
              <a:t>localPort</a:t>
            </a:r>
            <a:r>
              <a:rPr lang="en-US" dirty="0" smtClean="0"/>
              <a:t> + ".");</a:t>
            </a:r>
          </a:p>
          <a:p>
            <a:pPr>
              <a:buNone/>
            </a:pPr>
            <a:endParaRPr lang="en-US" dirty="0" smtClean="0"/>
          </a:p>
          <a:p>
            <a:pPr>
              <a:buNone/>
            </a:pPr>
            <a:r>
              <a:rPr lang="en-US" dirty="0" smtClean="0"/>
              <a:t>The </a:t>
            </a:r>
            <a:r>
              <a:rPr lang="en-US" dirty="0" err="1" smtClean="0"/>
              <a:t>readTimeout</a:t>
            </a:r>
            <a:r>
              <a:rPr lang="en-US" dirty="0" smtClean="0"/>
              <a:t> variable used by the run() method below is </a:t>
            </a:r>
            <a:r>
              <a:rPr lang="en-US" dirty="0" err="1" smtClean="0"/>
              <a:t>assigne</a:t>
            </a:r>
            <a:r>
              <a:rPr lang="en-US" dirty="0" smtClean="0"/>
              <a:t> the value of the </a:t>
            </a:r>
            <a:r>
              <a:rPr lang="en-US" dirty="0" err="1" smtClean="0"/>
              <a:t>readTimeout</a:t>
            </a:r>
            <a:r>
              <a:rPr lang="en-US" dirty="0" smtClean="0"/>
              <a:t> parameter.</a:t>
            </a:r>
          </a:p>
          <a:p>
            <a:pPr>
              <a:buNone/>
            </a:pPr>
            <a:r>
              <a:rPr lang="en-US" dirty="0" err="1" smtClean="0"/>
              <a:t>this.readTimeout</a:t>
            </a:r>
            <a:r>
              <a:rPr lang="en-US" dirty="0" smtClean="0"/>
              <a:t> = </a:t>
            </a:r>
            <a:r>
              <a:rPr lang="en-US" dirty="0" err="1" smtClean="0"/>
              <a:t>readTimeout</a:t>
            </a:r>
            <a:r>
              <a:rPr lang="en-US" dirty="0" smtClean="0"/>
              <a: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Waiting for Connection Requests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Calling </a:t>
            </a:r>
            <a:r>
              <a:rPr lang="en-US" dirty="0" err="1" smtClean="0"/>
              <a:t>serverThread’s</a:t>
            </a:r>
            <a:r>
              <a:rPr lang="en-US" dirty="0" smtClean="0"/>
              <a:t> start() method causes the thread’s run() method to execute. The run() method accepts connections and calls a method to handle each connection.</a:t>
            </a:r>
          </a:p>
          <a:p>
            <a:pPr>
              <a:buNone/>
            </a:pPr>
            <a:r>
              <a:rPr lang="en-US" dirty="0" smtClean="0"/>
              <a:t>public void run() {</a:t>
            </a:r>
          </a:p>
          <a:p>
            <a:r>
              <a:rPr lang="en-US" dirty="0" smtClean="0"/>
              <a:t>An endless loop runs until the </a:t>
            </a:r>
            <a:r>
              <a:rPr lang="en-US" dirty="0" err="1" smtClean="0"/>
              <a:t>runServer</a:t>
            </a:r>
            <a:r>
              <a:rPr lang="en-US" dirty="0" smtClean="0"/>
              <a:t> variable is false, which occurs on an exception or if the class’s stop() method sets </a:t>
            </a:r>
            <a:r>
              <a:rPr lang="en-US" dirty="0" err="1" smtClean="0"/>
              <a:t>runServer</a:t>
            </a:r>
            <a:r>
              <a:rPr lang="en-US" dirty="0" smtClean="0"/>
              <a:t> false.</a:t>
            </a:r>
          </a:p>
          <a:p>
            <a:pPr>
              <a:buNone/>
            </a:pPr>
            <a:r>
              <a:rPr lang="en-US" dirty="0" err="1" smtClean="0"/>
              <a:t>runServer</a:t>
            </a:r>
            <a:r>
              <a:rPr lang="en-US" dirty="0" smtClean="0"/>
              <a:t> = true;</a:t>
            </a:r>
          </a:p>
          <a:p>
            <a:pPr>
              <a:buNone/>
            </a:pPr>
            <a:r>
              <a:rPr lang="en-US" dirty="0" smtClean="0"/>
              <a:t>while (</a:t>
            </a:r>
            <a:r>
              <a:rPr lang="en-US" dirty="0" err="1" smtClean="0"/>
              <a:t>runServer</a:t>
            </a:r>
            <a:r>
              <a:rPr lang="en-US" dirty="0" smtClean="0"/>
              <a:t>) {</a:t>
            </a:r>
          </a:p>
          <a:p>
            <a:pPr>
              <a:buNone/>
            </a:pPr>
            <a:r>
              <a:rPr lang="en-US" dirty="0" smtClean="0"/>
              <a:t>try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2520" y="152400"/>
            <a:ext cx="7498080" cy="4800600"/>
          </a:xfrm>
        </p:spPr>
        <p:txBody>
          <a:bodyPr>
            <a:noAutofit/>
          </a:bodyPr>
          <a:lstStyle/>
          <a:p>
            <a:pPr>
              <a:buNone/>
            </a:pPr>
            <a:r>
              <a:rPr lang="en-US" sz="2000" dirty="0" smtClean="0"/>
              <a:t>If an exception occurs while attempting to accept a connection, </a:t>
            </a:r>
            <a:r>
              <a:rPr lang="en-US" sz="2000" dirty="0" err="1" smtClean="0"/>
              <a:t>runServer</a:t>
            </a:r>
            <a:r>
              <a:rPr lang="en-US" sz="2000" dirty="0" smtClean="0"/>
              <a:t> is set to false to stop the thread.</a:t>
            </a:r>
          </a:p>
          <a:p>
            <a:pPr>
              <a:buNone/>
            </a:pPr>
            <a:r>
              <a:rPr lang="en-US" sz="2000" dirty="0" smtClean="0"/>
              <a:t>Socket </a:t>
            </a:r>
            <a:r>
              <a:rPr lang="en-US" sz="2000" dirty="0" err="1" smtClean="0"/>
              <a:t>socket</a:t>
            </a:r>
            <a:r>
              <a:rPr lang="en-US" sz="2000" dirty="0" smtClean="0"/>
              <a:t> = </a:t>
            </a:r>
            <a:r>
              <a:rPr lang="en-US" sz="2000" dirty="0" err="1" smtClean="0"/>
              <a:t>server.accept</a:t>
            </a:r>
            <a:r>
              <a:rPr lang="en-US" sz="2000" dirty="0" smtClean="0"/>
              <a:t>();</a:t>
            </a:r>
          </a:p>
          <a:p>
            <a:pPr>
              <a:buNone/>
            </a:pPr>
            <a:r>
              <a:rPr lang="en-US" sz="2000" dirty="0" smtClean="0"/>
              <a:t>try {</a:t>
            </a:r>
          </a:p>
          <a:p>
            <a:pPr>
              <a:buNone/>
            </a:pPr>
            <a:r>
              <a:rPr lang="en-US" sz="2000" dirty="0" err="1" smtClean="0"/>
              <a:t>handleConnection</a:t>
            </a:r>
            <a:r>
              <a:rPr lang="en-US" sz="2000" dirty="0" smtClean="0"/>
              <a:t>(socket);</a:t>
            </a:r>
          </a:p>
          <a:p>
            <a:pPr>
              <a:buNone/>
            </a:pPr>
            <a:r>
              <a:rPr lang="en-US" sz="2000" dirty="0" smtClean="0"/>
              <a:t>} catch (</a:t>
            </a:r>
            <a:r>
              <a:rPr lang="en-US" sz="2000" dirty="0" err="1" smtClean="0"/>
              <a:t>IOException</a:t>
            </a:r>
            <a:r>
              <a:rPr lang="en-US" sz="2000" dirty="0" smtClean="0"/>
              <a:t> e) {</a:t>
            </a:r>
          </a:p>
          <a:p>
            <a:pPr>
              <a:buNone/>
            </a:pPr>
            <a:r>
              <a:rPr lang="en-US" sz="2000" dirty="0" err="1" smtClean="0"/>
              <a:t>System.out.print</a:t>
            </a:r>
            <a:r>
              <a:rPr lang="en-US" sz="2000" dirty="0" smtClean="0"/>
              <a:t>("</a:t>
            </a:r>
            <a:r>
              <a:rPr lang="en-US" sz="2000" dirty="0" err="1" smtClean="0"/>
              <a:t>IOException</a:t>
            </a:r>
            <a:r>
              <a:rPr lang="en-US" sz="2000" dirty="0" smtClean="0"/>
              <a:t>: ");</a:t>
            </a:r>
          </a:p>
          <a:p>
            <a:pPr>
              <a:buNone/>
            </a:pPr>
            <a:r>
              <a:rPr lang="en-US" sz="2000" dirty="0" err="1" smtClean="0"/>
              <a:t>System.out.println</a:t>
            </a:r>
            <a:r>
              <a:rPr lang="en-US" sz="2000" dirty="0" smtClean="0"/>
              <a:t>(</a:t>
            </a:r>
            <a:r>
              <a:rPr lang="en-US" sz="2000" dirty="0" err="1" smtClean="0"/>
              <a:t>e.getMessage</a:t>
            </a:r>
            <a:r>
              <a:rPr lang="en-US" sz="2000" dirty="0" smtClean="0"/>
              <a:t>());</a:t>
            </a:r>
          </a:p>
          <a:p>
            <a:pPr>
              <a:buNone/>
            </a:pPr>
            <a:r>
              <a:rPr lang="en-US" sz="2000" dirty="0" smtClean="0"/>
              <a:t>} finally {   try {</a:t>
            </a:r>
          </a:p>
          <a:p>
            <a:pPr>
              <a:buNone/>
            </a:pPr>
            <a:r>
              <a:rPr lang="en-US" sz="2000" dirty="0" err="1" smtClean="0"/>
              <a:t>socket.close</a:t>
            </a:r>
            <a:r>
              <a:rPr lang="en-US" sz="2000" dirty="0" smtClean="0"/>
              <a:t>();</a:t>
            </a:r>
          </a:p>
          <a:p>
            <a:pPr>
              <a:buNone/>
            </a:pPr>
            <a:r>
              <a:rPr lang="en-US" sz="2000" dirty="0" smtClean="0"/>
              <a:t>} catch (</a:t>
            </a:r>
            <a:r>
              <a:rPr lang="en-US" sz="2000" dirty="0" err="1" smtClean="0"/>
              <a:t>IOException</a:t>
            </a:r>
            <a:r>
              <a:rPr lang="en-US" sz="2000" dirty="0" smtClean="0"/>
              <a:t> e) {</a:t>
            </a:r>
          </a:p>
          <a:p>
            <a:pPr>
              <a:buNone/>
            </a:pPr>
            <a:r>
              <a:rPr lang="en-US" sz="2000" dirty="0" smtClean="0"/>
              <a:t>}  }   } catch (</a:t>
            </a:r>
            <a:r>
              <a:rPr lang="en-US" sz="2000" dirty="0" err="1" smtClean="0"/>
              <a:t>IOException</a:t>
            </a:r>
            <a:r>
              <a:rPr lang="en-US" sz="2000" dirty="0" smtClean="0"/>
              <a:t> e) {</a:t>
            </a:r>
          </a:p>
          <a:p>
            <a:pPr>
              <a:buNone/>
            </a:pPr>
            <a:r>
              <a:rPr lang="en-US" sz="2000" dirty="0" err="1" smtClean="0"/>
              <a:t>runServer</a:t>
            </a:r>
            <a:r>
              <a:rPr lang="en-US" sz="2000" dirty="0" smtClean="0"/>
              <a:t> = false;</a:t>
            </a:r>
          </a:p>
          <a:p>
            <a:pPr>
              <a:buNone/>
            </a:pPr>
            <a:r>
              <a:rPr lang="en-US" sz="2000" dirty="0" err="1" smtClean="0"/>
              <a:t>System.out.print</a:t>
            </a:r>
            <a:r>
              <a:rPr lang="en-US" sz="2000" dirty="0" smtClean="0"/>
              <a:t>("</a:t>
            </a:r>
            <a:r>
              <a:rPr lang="en-US" sz="2000" dirty="0" err="1" smtClean="0"/>
              <a:t>IOException</a:t>
            </a:r>
            <a:r>
              <a:rPr lang="en-US" sz="2000" dirty="0" smtClean="0"/>
              <a:t>: ");</a:t>
            </a:r>
          </a:p>
          <a:p>
            <a:pPr>
              <a:buNone/>
            </a:pPr>
            <a:r>
              <a:rPr lang="en-US" sz="2000" dirty="0" err="1" smtClean="0"/>
              <a:t>System.out.println</a:t>
            </a:r>
            <a:r>
              <a:rPr lang="en-US" sz="2000" dirty="0" smtClean="0"/>
              <a:t>(</a:t>
            </a:r>
            <a:r>
              <a:rPr lang="en-US" sz="2000" dirty="0" err="1" smtClean="0"/>
              <a:t>e.getMessage</a:t>
            </a:r>
            <a:r>
              <a:rPr lang="en-US" sz="2000" dirty="0" smtClean="0"/>
              <a:t>());</a:t>
            </a:r>
          </a:p>
          <a:p>
            <a:pPr>
              <a:buNone/>
            </a:pPr>
            <a:r>
              <a:rPr lang="en-US" sz="2000" dirty="0" smtClean="0"/>
              <a:t>}   } // end while(</a:t>
            </a:r>
            <a:r>
              <a:rPr lang="en-US" sz="2000" dirty="0" err="1" smtClean="0"/>
              <a:t>runServer</a:t>
            </a:r>
            <a:r>
              <a:rPr lang="en-US" sz="2000" dirty="0" smtClean="0"/>
              <a:t>);</a:t>
            </a:r>
          </a:p>
          <a:p>
            <a:pPr>
              <a:buNone/>
            </a:pPr>
            <a:r>
              <a:rPr lang="en-US" sz="2000" dirty="0" smtClean="0"/>
              <a:t> } // end run</a:t>
            </a:r>
            <a:endParaRPr 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Stopping the Server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err="1" smtClean="0"/>
              <a:t>stopServer</a:t>
            </a:r>
            <a:r>
              <a:rPr lang="en-US" dirty="0" smtClean="0"/>
              <a:t>() method provides a way to stop the server under program control by setting </a:t>
            </a:r>
            <a:r>
              <a:rPr lang="en-US" dirty="0" err="1" smtClean="0"/>
              <a:t>runServer</a:t>
            </a:r>
            <a:r>
              <a:rPr lang="en-US" dirty="0" smtClean="0"/>
              <a:t> false and closing the socket.</a:t>
            </a:r>
          </a:p>
          <a:p>
            <a:pPr>
              <a:buNone/>
            </a:pPr>
            <a:r>
              <a:rPr lang="en-US" dirty="0" smtClean="0"/>
              <a:t>public void </a:t>
            </a:r>
            <a:r>
              <a:rPr lang="en-US" dirty="0" err="1" smtClean="0"/>
              <a:t>stopServer</a:t>
            </a:r>
            <a:r>
              <a:rPr lang="en-US" dirty="0" smtClean="0"/>
              <a:t>() {</a:t>
            </a:r>
          </a:p>
          <a:p>
            <a:pPr>
              <a:buNone/>
            </a:pPr>
            <a:r>
              <a:rPr lang="en-US" dirty="0" err="1" smtClean="0"/>
              <a:t>runServer</a:t>
            </a:r>
            <a:r>
              <a:rPr lang="en-US" dirty="0" smtClean="0"/>
              <a:t> = false;</a:t>
            </a:r>
          </a:p>
          <a:p>
            <a:pPr>
              <a:buNone/>
            </a:pPr>
            <a:r>
              <a:rPr lang="en-US" dirty="0" smtClean="0"/>
              <a:t>try {</a:t>
            </a:r>
          </a:p>
          <a:p>
            <a:pPr>
              <a:buNone/>
            </a:pPr>
            <a:r>
              <a:rPr lang="en-US" dirty="0" err="1" smtClean="0"/>
              <a:t>server.close</a:t>
            </a:r>
            <a:r>
              <a:rPr lang="en-US" dirty="0" smtClean="0"/>
              <a:t>();</a:t>
            </a:r>
          </a:p>
          <a:p>
            <a:pPr>
              <a:buNone/>
            </a:pPr>
            <a:r>
              <a:rPr lang="en-US" dirty="0" smtClean="0"/>
              <a:t>} catch (</a:t>
            </a:r>
            <a:r>
              <a:rPr lang="en-US" dirty="0" err="1" smtClean="0"/>
              <a:t>IOException</a:t>
            </a:r>
            <a:r>
              <a:rPr lang="en-US" dirty="0" smtClean="0"/>
              <a:t> e) {</a:t>
            </a:r>
          </a:p>
          <a:p>
            <a:pPr>
              <a:buNone/>
            </a:pPr>
            <a:r>
              <a:rPr lang="en-US" dirty="0" smtClean="0"/>
              <a:t>}</a:t>
            </a:r>
          </a:p>
          <a:p>
            <a:pPr>
              <a:buNone/>
            </a:pPr>
            <a:r>
              <a:rPr lang="en-US" dirty="0" smtClean="0"/>
              <a:t>} // end </a:t>
            </a:r>
            <a:r>
              <a:rPr lang="en-US" dirty="0" err="1" smtClean="0"/>
              <a:t>stopServer</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9"/>
            <a:ext cx="8019288" cy="1143000"/>
          </a:xfrm>
        </p:spPr>
        <p:txBody>
          <a:bodyPr>
            <a:normAutofit fontScale="90000"/>
          </a:bodyPr>
          <a:lstStyle/>
          <a:p>
            <a:r>
              <a:rPr lang="en-US" dirty="0" smtClean="0"/>
              <a:t>1.1.An embedded system that functions as a Web server</a:t>
            </a:r>
            <a:endParaRPr lang="en-US" dirty="0"/>
          </a:p>
        </p:txBody>
      </p:sp>
      <p:sp>
        <p:nvSpPr>
          <p:cNvPr id="3" name="Content Placeholder 2"/>
          <p:cNvSpPr>
            <a:spLocks noGrp="1"/>
          </p:cNvSpPr>
          <p:nvPr>
            <p:ph idx="1"/>
          </p:nvPr>
        </p:nvSpPr>
        <p:spPr>
          <a:xfrm>
            <a:off x="1066800" y="1524000"/>
            <a:ext cx="7498080" cy="4800600"/>
          </a:xfrm>
        </p:spPr>
        <p:txBody>
          <a:bodyPr>
            <a:normAutofit fontScale="77500" lnSpcReduction="20000"/>
          </a:bodyPr>
          <a:lstStyle/>
          <a:p>
            <a:pPr algn="just"/>
            <a:r>
              <a:rPr lang="en-US" dirty="0" smtClean="0"/>
              <a:t>generally has all of the following:</a:t>
            </a:r>
          </a:p>
          <a:p>
            <a:pPr algn="just">
              <a:buNone/>
            </a:pPr>
            <a:r>
              <a:rPr lang="en-US" dirty="0" smtClean="0"/>
              <a:t>• Non-volatile memory to hold pages to be served</a:t>
            </a:r>
            <a:r>
              <a:rPr lang="en-US" dirty="0" smtClean="0"/>
              <a:t>.  </a:t>
            </a:r>
            <a:r>
              <a:rPr lang="en-US" dirty="0" smtClean="0"/>
              <a:t>Support for TCP and </a:t>
            </a:r>
            <a:r>
              <a:rPr lang="en-US" dirty="0" smtClean="0"/>
              <a:t>IP:- Requests </a:t>
            </a:r>
            <a:r>
              <a:rPr lang="en-US" dirty="0" smtClean="0"/>
              <a:t>for Web pages and the pages sent in response travel in the data portion of TCP segments.</a:t>
            </a:r>
          </a:p>
          <a:p>
            <a:pPr algn="just">
              <a:buNone/>
            </a:pPr>
            <a:r>
              <a:rPr lang="en-US" dirty="0" smtClean="0"/>
              <a:t>• Support for </a:t>
            </a:r>
            <a:r>
              <a:rPr lang="en-US" dirty="0" smtClean="0"/>
              <a:t>HTTP:-The </a:t>
            </a:r>
            <a:r>
              <a:rPr lang="en-US" dirty="0" smtClean="0"/>
              <a:t>server must be able to understand and respond to received requests for Web pages. </a:t>
            </a:r>
            <a:endParaRPr lang="en-US" dirty="0" smtClean="0"/>
          </a:p>
          <a:p>
            <a:pPr algn="just">
              <a:buNone/>
            </a:pPr>
            <a:r>
              <a:rPr lang="en-US" dirty="0" smtClean="0"/>
              <a:t>	</a:t>
            </a:r>
            <a:r>
              <a:rPr lang="en-US" dirty="0" smtClean="0"/>
              <a:t>The </a:t>
            </a:r>
            <a:r>
              <a:rPr lang="en-US" dirty="0" smtClean="0"/>
              <a:t>HTTP standard specifies the format for the requests and replies.</a:t>
            </a:r>
          </a:p>
          <a:p>
            <a:pPr algn="just">
              <a:buNone/>
            </a:pPr>
            <a:r>
              <a:rPr lang="en-US" dirty="0" smtClean="0"/>
              <a:t>• A local-network or Internet connection. To serve pages on the </a:t>
            </a:r>
            <a:r>
              <a:rPr lang="en-US" dirty="0" err="1" smtClean="0"/>
              <a:t>Internet,the</a:t>
            </a:r>
            <a:r>
              <a:rPr lang="en-US" dirty="0" smtClean="0"/>
              <a:t> Web server must have an Internet connection. Any firewalls must be configured so the system can receive HTTP requests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In Depth:</a:t>
            </a:r>
            <a:br>
              <a:rPr lang="en-US" sz="3600" b="1" dirty="0" smtClean="0"/>
            </a:br>
            <a:r>
              <a:rPr lang="en-US" sz="3600" b="1" dirty="0" smtClean="0"/>
              <a:t>Protocols for Serving Web Pages</a:t>
            </a:r>
            <a:endParaRPr lang="en-US" sz="3600" dirty="0"/>
          </a:p>
        </p:txBody>
      </p:sp>
      <p:sp>
        <p:nvSpPr>
          <p:cNvPr id="3" name="Content Placeholder 2"/>
          <p:cNvSpPr>
            <a:spLocks noGrp="1"/>
          </p:cNvSpPr>
          <p:nvPr>
            <p:ph idx="1"/>
          </p:nvPr>
        </p:nvSpPr>
        <p:spPr/>
        <p:txBody>
          <a:bodyPr>
            <a:normAutofit fontScale="92500" lnSpcReduction="10000"/>
          </a:bodyPr>
          <a:lstStyle/>
          <a:p>
            <a:r>
              <a:rPr lang="en-US" b="1" dirty="0" smtClean="0"/>
              <a:t>Using the Hypertext Transfer Protocol:</a:t>
            </a:r>
            <a:br>
              <a:rPr lang="en-US" b="1" dirty="0" smtClean="0"/>
            </a:br>
            <a:endParaRPr lang="en-US" b="1" dirty="0" smtClean="0"/>
          </a:p>
          <a:p>
            <a:pPr algn="just"/>
            <a:r>
              <a:rPr lang="en-US" dirty="0" smtClean="0"/>
              <a:t>HTTP is one of many standard application-level protocols used in network communications. </a:t>
            </a:r>
          </a:p>
          <a:p>
            <a:pPr algn="just"/>
            <a:r>
              <a:rPr lang="en-US" dirty="0" smtClean="0"/>
              <a:t> Although in theory an HTTP communication can use any reliable protocol to reach its destinations on a network, in practice just about all network stacks pass HTTP communications through TCP and IP layers.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HTTP Versions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HTTP version 1.1 is specified in </a:t>
            </a:r>
            <a:r>
              <a:rPr lang="en-US" i="1" dirty="0" smtClean="0"/>
              <a:t>RFC 2616: Hypertext Transfer Protocol --</a:t>
            </a:r>
          </a:p>
          <a:p>
            <a:r>
              <a:rPr lang="en-US" i="1" dirty="0" smtClean="0"/>
              <a:t>HTTP/1.1. RFC1945 contains the previous versions, HTTP 1.0 and 0.9.</a:t>
            </a:r>
          </a:p>
          <a:p>
            <a:r>
              <a:rPr lang="en-US" dirty="0" smtClean="0"/>
              <a:t>Version 1.1 adds capabilities for conserving </a:t>
            </a:r>
            <a:r>
              <a:rPr lang="en-US" dirty="0" smtClean="0">
                <a:solidFill>
                  <a:srgbClr val="FF0000"/>
                </a:solidFill>
              </a:rPr>
              <a:t>network bandwidth, improving security and error notification, enabling clients </a:t>
            </a:r>
            <a:r>
              <a:rPr lang="en-US" dirty="0" smtClean="0"/>
              <a:t>to specify preferred languages or character sets, and allowing more flexible buffering by dividing data into chunks.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04800"/>
            <a:ext cx="7498080" cy="4800600"/>
          </a:xfrm>
        </p:spPr>
        <p:txBody>
          <a:bodyPr>
            <a:noAutofit/>
          </a:bodyPr>
          <a:lstStyle/>
          <a:p>
            <a:pPr algn="just"/>
            <a:r>
              <a:rPr lang="en-US" sz="2400" dirty="0" smtClean="0"/>
              <a:t>HTTP 1.0 servers must also respond appropriately to requests from 0.9 clients. A browser that supports HTTP 1.1 should have no trouble communicating with a 1.0 server. Dynamic C’s HTTP server complies with HTTP 1.0.</a:t>
            </a:r>
          </a:p>
          <a:p>
            <a:pPr algn="just"/>
            <a:r>
              <a:rPr lang="en-US" sz="2400" dirty="0" smtClean="0"/>
              <a:t>Probably the main reason an embedded system might use HTTP 1.1 is its support for persistent connections, which can reduce the number of connections the server must open and close. </a:t>
            </a:r>
          </a:p>
          <a:p>
            <a:pPr algn="just"/>
            <a:r>
              <a:rPr lang="en-US" sz="2400" dirty="0" smtClean="0"/>
              <a:t>With HTTP 1.0, each request requires a new connection. If a client requests a Web page that contains several links to images, the request for the page as well as each request for an image requires its own connection, which in turn requires the server and client to do the handshaking to open and close each connection</a:t>
            </a: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Elements of an HTTP Message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An HTTP message consists of an initial request or status line, optional message headers, a blank line, and an optional entity body. (HTTP 0.9 doesn’t support status lines or headers.)</a:t>
            </a:r>
          </a:p>
          <a:p>
            <a:pPr algn="just"/>
            <a:endParaRPr lang="en-US" dirty="0" smtClean="0"/>
          </a:p>
          <a:p>
            <a:pPr algn="just"/>
            <a:r>
              <a:rPr lang="en-US" dirty="0" smtClean="0"/>
              <a:t>HTTP supports two types of messages, requests and responses. A client sends a request to ask a server for a resource, and the server returns a response containing the resource or status information.</a:t>
            </a:r>
          </a:p>
          <a:p>
            <a:pPr algn="just"/>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lstStyle/>
          <a:p>
            <a:r>
              <a:rPr lang="en-US" b="1" dirty="0" smtClean="0"/>
              <a:t>Requests</a:t>
            </a:r>
            <a:endParaRPr lang="en-US" dirty="0"/>
          </a:p>
        </p:txBody>
      </p:sp>
      <p:sp>
        <p:nvSpPr>
          <p:cNvPr id="3" name="Content Placeholder 2"/>
          <p:cNvSpPr>
            <a:spLocks noGrp="1"/>
          </p:cNvSpPr>
          <p:nvPr>
            <p:ph idx="1"/>
          </p:nvPr>
        </p:nvSpPr>
        <p:spPr>
          <a:xfrm>
            <a:off x="1036320" y="762000"/>
            <a:ext cx="7802880" cy="4800600"/>
          </a:xfrm>
        </p:spPr>
        <p:txBody>
          <a:bodyPr>
            <a:noAutofit/>
          </a:bodyPr>
          <a:lstStyle/>
          <a:p>
            <a:pPr algn="just"/>
            <a:r>
              <a:rPr lang="en-US" sz="2000" dirty="0" smtClean="0"/>
              <a:t>An HTTP 1.0 request must contain at least two lines:</a:t>
            </a:r>
          </a:p>
          <a:p>
            <a:pPr algn="just">
              <a:buNone/>
            </a:pPr>
            <a:r>
              <a:rPr lang="en-US" sz="2000" dirty="0" err="1" smtClean="0"/>
              <a:t>i</a:t>
            </a:r>
            <a:r>
              <a:rPr lang="en-US" sz="2000" dirty="0" smtClean="0"/>
              <a:t>) the request line 	ii) blank line. </a:t>
            </a:r>
          </a:p>
          <a:p>
            <a:pPr algn="just"/>
            <a:r>
              <a:rPr lang="en-US" sz="2000" dirty="0" smtClean="0"/>
              <a:t>Some requests also have one or more message headers between the request line and the blank line, and some requests have an entity body following the blank line. Here is an example request for the file </a:t>
            </a:r>
            <a:r>
              <a:rPr lang="en-US" sz="2000" i="1" dirty="0" smtClean="0"/>
              <a:t>/index.html </a:t>
            </a:r>
            <a:r>
              <a:rPr lang="en-US" sz="2000" dirty="0" smtClean="0"/>
              <a:t>from the host at </a:t>
            </a:r>
            <a:r>
              <a:rPr lang="en-US" sz="2000" i="1" dirty="0" smtClean="0"/>
              <a:t>www.example.com:</a:t>
            </a:r>
          </a:p>
          <a:p>
            <a:pPr algn="just">
              <a:buNone/>
            </a:pPr>
            <a:r>
              <a:rPr lang="en-US" sz="2000" dirty="0" smtClean="0"/>
              <a:t>GET /index.html HTTP/1.0\r\n</a:t>
            </a:r>
          </a:p>
          <a:p>
            <a:pPr algn="just">
              <a:buNone/>
            </a:pPr>
            <a:r>
              <a:rPr lang="en-US" sz="2000" dirty="0" smtClean="0"/>
              <a:t>Host: www.example.com\r\n</a:t>
            </a:r>
          </a:p>
          <a:p>
            <a:pPr algn="just">
              <a:buNone/>
            </a:pPr>
            <a:r>
              <a:rPr lang="en-US" sz="2000" dirty="0" smtClean="0"/>
              <a:t>Accept: */*\r\n</a:t>
            </a:r>
          </a:p>
          <a:p>
            <a:pPr algn="just">
              <a:buNone/>
            </a:pPr>
            <a:r>
              <a:rPr lang="en-US" sz="2000" dirty="0" smtClean="0"/>
              <a:t>Connection: close\r\n</a:t>
            </a:r>
          </a:p>
          <a:p>
            <a:pPr algn="just">
              <a:buNone/>
            </a:pPr>
            <a:r>
              <a:rPr lang="en-US" sz="2000" dirty="0" smtClean="0"/>
              <a:t>\r\n</a:t>
            </a:r>
          </a:p>
          <a:p>
            <a:pPr algn="just">
              <a:buNone/>
            </a:pPr>
            <a:r>
              <a:rPr lang="en-US" sz="2000" dirty="0" smtClean="0"/>
              <a:t>Each line in the request terminates in \r\n, which is a pair of escape sequences equivalent to a carriage return, or return to the beginning of the line (\r), followed by a line feed, or drop to a new line immediately below the current line (\n). Escape sequences provide a way of expressing text formatting commands such as these using plain text.</a:t>
            </a:r>
            <a:endParaRPr 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smtClean="0"/>
              <a:t>The Request Line</a:t>
            </a:r>
          </a:p>
          <a:p>
            <a:r>
              <a:rPr lang="en-US" dirty="0" smtClean="0"/>
              <a:t>In the following request line:</a:t>
            </a:r>
          </a:p>
          <a:p>
            <a:r>
              <a:rPr lang="en-US" dirty="0" smtClean="0"/>
              <a:t>GET /index.html HTTP/1.0</a:t>
            </a:r>
          </a:p>
          <a:p>
            <a:r>
              <a:rPr lang="en-US" dirty="0" smtClean="0"/>
              <a:t>GET is a method that tells the server that the client is requesting a resource from the server. </a:t>
            </a:r>
          </a:p>
          <a:p>
            <a:endParaRPr lang="en-US" dirty="0" smtClean="0"/>
          </a:p>
          <a:p>
            <a:r>
              <a:rPr lang="en-US" dirty="0" smtClean="0"/>
              <a:t>The  TTP/1.0 in the request line tells the server that the highest version of HTTP the client supports is 1.0.</a:t>
            </a:r>
          </a:p>
          <a:p>
            <a:r>
              <a:rPr lang="en-US" dirty="0" smtClean="0"/>
              <a:t> /index.html is the name and path of the resource the client is requesting from the server. </a:t>
            </a:r>
          </a:p>
          <a:p>
            <a:r>
              <a:rPr lang="en-US" dirty="0" smtClean="0"/>
              <a:t>The “/” indicates that the file is in the server’s root directory.</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Email for embedded systems </a:t>
            </a:r>
            <a:endParaRPr lang="en-US" dirty="0"/>
          </a:p>
        </p:txBody>
      </p:sp>
      <p:sp>
        <p:nvSpPr>
          <p:cNvPr id="3" name="Content Placeholder 2"/>
          <p:cNvSpPr>
            <a:spLocks noGrp="1"/>
          </p:cNvSpPr>
          <p:nvPr>
            <p:ph idx="1"/>
          </p:nvPr>
        </p:nvSpPr>
        <p:spPr/>
        <p:txBody>
          <a:bodyPr>
            <a:normAutofit/>
          </a:bodyPr>
          <a:lstStyle/>
          <a:p>
            <a:pPr algn="just"/>
            <a:r>
              <a:rPr lang="en-US" sz="2800" dirty="0" smtClean="0"/>
              <a:t>E-mail’s primary use, of course, is to enable humans to send and receive messages over a network. But many embedded systems can make good use of e-mail as well. </a:t>
            </a:r>
          </a:p>
          <a:p>
            <a:pPr algn="just"/>
            <a:r>
              <a:rPr lang="en-US" sz="2800" dirty="0" smtClean="0"/>
              <a:t>E-mail can be a convenient way for an embedded system to exchange information with humans or even communicate with other embedded systems with no human intervention at all.</a:t>
            </a:r>
            <a:endParaRPr lang="en-US"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and receiving messages</a:t>
            </a:r>
            <a:endParaRPr lang="en-US" dirty="0"/>
          </a:p>
        </p:txBody>
      </p:sp>
      <p:sp>
        <p:nvSpPr>
          <p:cNvPr id="3" name="Content Placeholder 2"/>
          <p:cNvSpPr>
            <a:spLocks noGrp="1"/>
          </p:cNvSpPr>
          <p:nvPr>
            <p:ph idx="1"/>
          </p:nvPr>
        </p:nvSpPr>
        <p:spPr/>
        <p:txBody>
          <a:bodyPr>
            <a:noAutofit/>
          </a:bodyPr>
          <a:lstStyle/>
          <a:p>
            <a:r>
              <a:rPr lang="en-US" sz="2400" dirty="0" smtClean="0"/>
              <a:t>The examples that follow demonstrate how a Rabbit and TINI can send e-mail using the </a:t>
            </a:r>
            <a:r>
              <a:rPr lang="en-US" sz="2400" dirty="0" smtClean="0">
                <a:solidFill>
                  <a:srgbClr val="FF0000"/>
                </a:solidFill>
              </a:rPr>
              <a:t>Simple Mail Transfer Protocol (SMTP) </a:t>
            </a:r>
            <a:r>
              <a:rPr lang="en-US" sz="2400" dirty="0" smtClean="0"/>
              <a:t>and receive e-mail using </a:t>
            </a:r>
            <a:r>
              <a:rPr lang="en-US" sz="2400" dirty="0" smtClean="0">
                <a:solidFill>
                  <a:srgbClr val="FF0000"/>
                </a:solidFill>
              </a:rPr>
              <a:t>the Post Office Protocol 3 (POP3).</a:t>
            </a:r>
          </a:p>
          <a:p>
            <a:endParaRPr lang="en-US" sz="2400" dirty="0" smtClean="0"/>
          </a:p>
          <a:p>
            <a:r>
              <a:rPr lang="en-US" sz="2400" dirty="0" smtClean="0"/>
              <a:t>Dynamic C includes support for e-mail protocols in Rabbit modules. A TINI can send e-mail using Java’s URL class and a protocol handler that takes care of many of the details involved in communicating with an SMTP server. For receiving e-mail, a TINI can use TCP/IP to establish a connection with a mail server’s socket and exchange e-mail using the protocols supported by the server.</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498080" cy="6172200"/>
          </a:xfrm>
        </p:spPr>
        <p:txBody>
          <a:bodyPr>
            <a:normAutofit fontScale="92500" lnSpcReduction="10000"/>
          </a:bodyPr>
          <a:lstStyle/>
          <a:p>
            <a:r>
              <a:rPr lang="en-US" dirty="0" smtClean="0"/>
              <a:t>Sending e-mail requires the name of an SMTP server that will accept the e-mail and deliver or forward it toward its recipient.</a:t>
            </a:r>
          </a:p>
          <a:p>
            <a:r>
              <a:rPr lang="en-US" dirty="0" smtClean="0"/>
              <a:t>In a similar way, receiving e-mail requires the name of the POP3 server at the ISP or domain host that stores e-mails sent to the embedded system’s mailbox. </a:t>
            </a:r>
          </a:p>
          <a:p>
            <a:r>
              <a:rPr lang="en-US" dirty="0" smtClean="0"/>
              <a:t>To access the mailbox, the embedded system generally must provide the account’s user name and password.</a:t>
            </a:r>
          </a:p>
          <a:p>
            <a:r>
              <a:rPr lang="en-US" dirty="0" smtClean="0"/>
              <a:t>The hosts of the SMTP and POP3 servers can provide the server names to use in communicating with the servers.</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19200" y="1447800"/>
            <a:ext cx="7498080" cy="4800600"/>
          </a:xfrm>
        </p:spPr>
        <p:txBody>
          <a:bodyPr>
            <a:normAutofit fontScale="85000" lnSpcReduction="20000"/>
          </a:bodyPr>
          <a:lstStyle/>
          <a:p>
            <a:pPr algn="just"/>
            <a:r>
              <a:rPr lang="en-US" dirty="0" smtClean="0"/>
              <a:t>If the program code contains a domain name rather than an IP address for an SMTP or POP3 server, the embedded system must have a specified DNS server to request the corresponding IP address from.</a:t>
            </a:r>
          </a:p>
          <a:p>
            <a:pPr algn="just"/>
            <a:r>
              <a:rPr lang="en-US" dirty="0" smtClean="0"/>
              <a:t>The example applications send e-mails that contain unchanging text messages and write the contents of received e-mails to the console (the STDIO window in Dynamic C or a Telnet session for the TINI). In real-world applications, the embedded system can place any kind of information in the e-mails to send and can use the information in received e-mails in any way.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533400"/>
            <a:ext cx="7498080" cy="5638800"/>
          </a:xfrm>
        </p:spPr>
        <p:txBody>
          <a:bodyPr>
            <a:normAutofit fontScale="77500" lnSpcReduction="20000"/>
          </a:bodyPr>
          <a:lstStyle/>
          <a:p>
            <a:pPr algn="just"/>
            <a:r>
              <a:rPr lang="en-US" dirty="0" smtClean="0"/>
              <a:t>One or more pages to serve. The Web pages are files or blocks of text that use a form of encoding called </a:t>
            </a:r>
            <a:r>
              <a:rPr lang="en-US" b="1" dirty="0" smtClean="0"/>
              <a:t>hypertext markup language (HTML). </a:t>
            </a:r>
          </a:p>
          <a:p>
            <a:pPr algn="just"/>
            <a:r>
              <a:rPr lang="en-US" dirty="0" smtClean="0"/>
              <a:t>The HTML encoding specifies the formatting of text and images on the page, including text size and fonts and the positioning of text and other elements on the page. </a:t>
            </a:r>
          </a:p>
          <a:p>
            <a:pPr algn="just"/>
            <a:r>
              <a:rPr lang="en-US" dirty="0" smtClean="0"/>
              <a:t>The HTML code may include links to images that appear on the page, as well as links to other pages or resources. </a:t>
            </a:r>
            <a:endParaRPr lang="en-US" dirty="0" smtClean="0"/>
          </a:p>
          <a:p>
            <a:pPr algn="just"/>
            <a:r>
              <a:rPr lang="en-US" dirty="0" smtClean="0"/>
              <a:t>In </a:t>
            </a:r>
            <a:r>
              <a:rPr lang="en-US" dirty="0" smtClean="0"/>
              <a:t>serving a Web page with dynamic content, the software must have a way of inserting the dynamic content as the page is being served.</a:t>
            </a:r>
          </a:p>
          <a:p>
            <a:pPr algn="just"/>
            <a:r>
              <a:rPr lang="en-US" dirty="0" smtClean="0"/>
              <a:t>Many Web pages are static, where the information on the page doesn’t change unless someone edits the page’s HTML file and uploads the new file to the server. </a:t>
            </a:r>
          </a:p>
          <a:p>
            <a:pPr algn="just"/>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 email from a rabbit </a:t>
            </a:r>
            <a:endParaRPr lang="en-US" dirty="0"/>
          </a:p>
        </p:txBody>
      </p:sp>
      <p:sp>
        <p:nvSpPr>
          <p:cNvPr id="3" name="Content Placeholder 2"/>
          <p:cNvSpPr>
            <a:spLocks noGrp="1"/>
          </p:cNvSpPr>
          <p:nvPr>
            <p:ph idx="1"/>
          </p:nvPr>
        </p:nvSpPr>
        <p:spPr>
          <a:xfrm>
            <a:off x="1066800" y="1447800"/>
            <a:ext cx="7696200" cy="5181600"/>
          </a:xfrm>
        </p:spPr>
        <p:txBody>
          <a:bodyPr>
            <a:normAutofit fontScale="85000" lnSpcReduction="20000"/>
          </a:bodyPr>
          <a:lstStyle/>
          <a:p>
            <a:pPr algn="just"/>
            <a:r>
              <a:rPr lang="en-US" dirty="0" smtClean="0"/>
              <a:t>Dynamic C’s </a:t>
            </a:r>
            <a:r>
              <a:rPr lang="en-US" i="1" dirty="0" smtClean="0"/>
              <a:t>smtp.lib library contains functions that greatly simplify the </a:t>
            </a:r>
            <a:r>
              <a:rPr lang="en-US" dirty="0" smtClean="0"/>
              <a:t>code required to program a Rabbit module to send e-mail</a:t>
            </a:r>
            <a:r>
              <a:rPr lang="en-US" dirty="0" smtClean="0"/>
              <a:t>.</a:t>
            </a:r>
          </a:p>
          <a:p>
            <a:pPr algn="just"/>
            <a:r>
              <a:rPr lang="en-US" dirty="0" smtClean="0"/>
              <a:t> </a:t>
            </a:r>
            <a:r>
              <a:rPr lang="en-US" dirty="0" smtClean="0"/>
              <a:t>The firmware defines strings for the sender’s e-mail address, the recipient’s e-mail address, the Subject line, and the message body. </a:t>
            </a:r>
            <a:endParaRPr lang="en-US" dirty="0" smtClean="0"/>
          </a:p>
          <a:p>
            <a:pPr algn="just"/>
            <a:r>
              <a:rPr lang="en-US" dirty="0" smtClean="0"/>
              <a:t>The </a:t>
            </a:r>
            <a:r>
              <a:rPr lang="en-US" dirty="0" err="1" smtClean="0"/>
              <a:t>smtp_sendmail</a:t>
            </a:r>
            <a:r>
              <a:rPr lang="en-US" dirty="0" smtClean="0"/>
              <a:t>( ) function then uses these values in initializing the data structures used in sending the e-mail in the format expected by the SMTP server. </a:t>
            </a:r>
            <a:endParaRPr lang="en-US" dirty="0" smtClean="0"/>
          </a:p>
          <a:p>
            <a:pPr algn="just"/>
            <a:r>
              <a:rPr lang="en-US" dirty="0" smtClean="0"/>
              <a:t>The </a:t>
            </a:r>
            <a:r>
              <a:rPr lang="en-US" dirty="0" err="1" smtClean="0"/>
              <a:t>smtp_mail</a:t>
            </a:r>
            <a:r>
              <a:rPr lang="en-US" dirty="0" smtClean="0"/>
              <a:t> tick() function handles communications with the mail server, and </a:t>
            </a:r>
            <a:r>
              <a:rPr lang="en-US" dirty="0" err="1" smtClean="0"/>
              <a:t>smtp_status</a:t>
            </a:r>
            <a:r>
              <a:rPr lang="en-US" dirty="0" smtClean="0"/>
              <a:t>() returns a status code when the e-mail has been sent or an error occurs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Initial Defines and Declares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#define TCPCONFIG 1</a:t>
            </a:r>
          </a:p>
          <a:p>
            <a:r>
              <a:rPr lang="en-US" dirty="0" smtClean="0"/>
              <a:t>SENDER is the rabbit’s e-mail address and SMTP_SERVER is the name of the SMTP server that will accept the e-mail and forward it toward its recipient.</a:t>
            </a:r>
          </a:p>
          <a:p>
            <a:r>
              <a:rPr lang="en-US" dirty="0" smtClean="0"/>
              <a:t>You must change these values to values appropriate for your device’s e-mail account and SMTP server.</a:t>
            </a:r>
          </a:p>
          <a:p>
            <a:r>
              <a:rPr lang="en-US" dirty="0" smtClean="0"/>
              <a:t>#define SENDER "rabbit1@Lvr.com"</a:t>
            </a:r>
          </a:p>
          <a:p>
            <a:r>
              <a:rPr lang="en-US" dirty="0" smtClean="0"/>
              <a:t>#define SMTP_SERVER "mail.example.com"</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smtClean="0"/>
              <a:t>In initiating communications with an SMTP server, the client sends a HELO command that identifies the client</a:t>
            </a:r>
            <a:r>
              <a:rPr lang="en-US" dirty="0" smtClean="0"/>
              <a:t>.</a:t>
            </a:r>
          </a:p>
          <a:p>
            <a:pPr algn="just"/>
            <a:r>
              <a:rPr lang="en-US" dirty="0" smtClean="0"/>
              <a:t> </a:t>
            </a:r>
            <a:r>
              <a:rPr lang="en-US" dirty="0" smtClean="0"/>
              <a:t>By default, the Rabbit firmware sends the Rabbit’s IP address as an identifier. </a:t>
            </a:r>
            <a:endParaRPr lang="en-US" dirty="0" smtClean="0"/>
          </a:p>
          <a:p>
            <a:pPr algn="just"/>
            <a:r>
              <a:rPr lang="en-US" dirty="0" smtClean="0"/>
              <a:t>Some </a:t>
            </a:r>
            <a:r>
              <a:rPr lang="en-US" dirty="0" smtClean="0"/>
              <a:t>mail servers require a domain name rather than an IP address. </a:t>
            </a:r>
            <a:endParaRPr lang="en-US" dirty="0" smtClean="0"/>
          </a:p>
          <a:p>
            <a:pPr algn="just"/>
            <a:r>
              <a:rPr lang="en-US" dirty="0" smtClean="0"/>
              <a:t>For </a:t>
            </a:r>
            <a:r>
              <a:rPr lang="en-US" dirty="0" smtClean="0"/>
              <a:t>communicating with these servers, SMTP_DOMAIN can set a domain name to send.</a:t>
            </a:r>
          </a:p>
          <a:p>
            <a:pPr algn="just"/>
            <a:r>
              <a:rPr lang="en-US" dirty="0" smtClean="0"/>
              <a:t>#define SMTP_DOMAIN "Lvr.com"</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smtClean="0"/>
              <a:t>The SMTP_DEBUG macro causes all communications with the server to be displayed in the Dynamic C’s STDIO window. </a:t>
            </a:r>
            <a:endParaRPr lang="en-US" dirty="0" smtClean="0"/>
          </a:p>
          <a:p>
            <a:pPr algn="just"/>
            <a:r>
              <a:rPr lang="en-US" dirty="0" smtClean="0"/>
              <a:t>This </a:t>
            </a:r>
            <a:r>
              <a:rPr lang="en-US" dirty="0" smtClean="0"/>
              <a:t>feature can be very helpful in debugging.</a:t>
            </a:r>
          </a:p>
          <a:p>
            <a:pPr algn="just"/>
            <a:r>
              <a:rPr lang="en-US" dirty="0" smtClean="0"/>
              <a:t>#define SMTP_DEBUG</a:t>
            </a:r>
          </a:p>
          <a:p>
            <a:r>
              <a:rPr lang="en-US" dirty="0" smtClean="0"/>
              <a:t>the #</a:t>
            </a:r>
            <a:r>
              <a:rPr lang="en-US" dirty="0" err="1" smtClean="0"/>
              <a:t>memmap</a:t>
            </a:r>
            <a:r>
              <a:rPr lang="en-US" dirty="0" smtClean="0"/>
              <a:t> directive causes all C functions not declared as root to be stored in extended  </a:t>
            </a:r>
            <a:r>
              <a:rPr lang="en-US" dirty="0" err="1" smtClean="0"/>
              <a:t>emory</a:t>
            </a:r>
            <a:r>
              <a:rPr lang="en-US" dirty="0" smtClean="0"/>
              <a:t>. The code requires the </a:t>
            </a:r>
            <a:r>
              <a:rPr lang="en-US" i="1" dirty="0" smtClean="0"/>
              <a:t>dcrtcp.lib library to support TCP/IP and the smtp.lib library for SMTP communications.</a:t>
            </a:r>
          </a:p>
          <a:p>
            <a:r>
              <a:rPr lang="en-US" dirty="0" smtClean="0"/>
              <a:t>#</a:t>
            </a:r>
            <a:r>
              <a:rPr lang="en-US" dirty="0" err="1" smtClean="0"/>
              <a:t>memmap</a:t>
            </a:r>
            <a:r>
              <a:rPr lang="en-US" dirty="0" smtClean="0"/>
              <a:t> </a:t>
            </a:r>
            <a:r>
              <a:rPr lang="en-US" dirty="0" err="1" smtClean="0"/>
              <a:t>xmem</a:t>
            </a:r>
            <a:endParaRPr lang="en-US" dirty="0" smtClean="0"/>
          </a:p>
          <a:p>
            <a:r>
              <a:rPr lang="en-US" dirty="0" smtClean="0"/>
              <a:t>#use dcrtcp.lib</a:t>
            </a:r>
          </a:p>
          <a:p>
            <a:r>
              <a:rPr lang="en-US" dirty="0" smtClean="0"/>
              <a:t>#use smtp.lib</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4.1.1.Creating the Message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Variables hold the recipient’s e-mail address, the e-mail’s subject line, and the message body. </a:t>
            </a:r>
            <a:endParaRPr lang="en-US" dirty="0" smtClean="0"/>
          </a:p>
          <a:p>
            <a:pPr>
              <a:buNone/>
            </a:pPr>
            <a:r>
              <a:rPr lang="en-US" dirty="0" smtClean="0"/>
              <a:t>The </a:t>
            </a:r>
            <a:r>
              <a:rPr lang="en-US" dirty="0" err="1" smtClean="0"/>
              <a:t>create_message</a:t>
            </a:r>
            <a:r>
              <a:rPr lang="en-US" dirty="0" smtClean="0"/>
              <a:t>() function sets the contents of these elements for the e-mail to be sent.</a:t>
            </a:r>
          </a:p>
          <a:p>
            <a:pPr>
              <a:buNone/>
            </a:pPr>
            <a:r>
              <a:rPr lang="en-US" dirty="0" smtClean="0"/>
              <a:t>char recipient[64];</a:t>
            </a:r>
          </a:p>
          <a:p>
            <a:pPr>
              <a:buNone/>
            </a:pPr>
            <a:r>
              <a:rPr lang="en-US" dirty="0" smtClean="0"/>
              <a:t>char subject[64];</a:t>
            </a:r>
          </a:p>
          <a:p>
            <a:pPr>
              <a:buNone/>
            </a:pPr>
            <a:r>
              <a:rPr lang="en-US" dirty="0" smtClean="0"/>
              <a:t>char body[256];</a:t>
            </a:r>
          </a:p>
          <a:p>
            <a:pPr>
              <a:buNone/>
            </a:pPr>
            <a:r>
              <a:rPr lang="en-US" dirty="0" smtClean="0"/>
              <a:t>void </a:t>
            </a:r>
            <a:r>
              <a:rPr lang="en-US" dirty="0" err="1" smtClean="0"/>
              <a:t>create_message</a:t>
            </a:r>
            <a:r>
              <a:rPr lang="en-US" dirty="0" smtClean="0"/>
              <a:t>() {</a:t>
            </a:r>
          </a:p>
          <a:p>
            <a:pPr>
              <a:buNone/>
            </a:pPr>
            <a:r>
              <a:rPr lang="en-US" dirty="0" err="1" smtClean="0"/>
              <a:t>strcpy</a:t>
            </a:r>
            <a:r>
              <a:rPr lang="en-US" dirty="0" smtClean="0"/>
              <a:t>(recipient, "jan@lvr.com");</a:t>
            </a:r>
          </a:p>
          <a:p>
            <a:pPr>
              <a:buNone/>
            </a:pPr>
            <a:r>
              <a:rPr lang="en-US" dirty="0" err="1" smtClean="0"/>
              <a:t>strcpy</a:t>
            </a:r>
            <a:r>
              <a:rPr lang="en-US" dirty="0" smtClean="0"/>
              <a:t>(subject, "Hello from Rabbit");</a:t>
            </a:r>
          </a:p>
          <a:p>
            <a:pPr>
              <a:buNone/>
            </a:pPr>
            <a:r>
              <a:rPr lang="en-US" dirty="0" err="1" smtClean="0"/>
              <a:t>strcpy</a:t>
            </a:r>
            <a:r>
              <a:rPr lang="en-US" dirty="0" smtClean="0"/>
              <a:t>(body, "Rabbit test message.");</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lstStyle/>
          <a:p>
            <a:r>
              <a:rPr lang="en-US" b="1" dirty="0" smtClean="0"/>
              <a:t>4.1.2.Sending the Message</a:t>
            </a:r>
            <a:endParaRPr lang="en-US" dirty="0"/>
          </a:p>
        </p:txBody>
      </p:sp>
      <p:sp>
        <p:nvSpPr>
          <p:cNvPr id="3" name="Content Placeholder 2"/>
          <p:cNvSpPr>
            <a:spLocks noGrp="1"/>
          </p:cNvSpPr>
          <p:nvPr>
            <p:ph idx="1"/>
          </p:nvPr>
        </p:nvSpPr>
        <p:spPr>
          <a:xfrm>
            <a:off x="1219200" y="838200"/>
            <a:ext cx="7498080" cy="5410200"/>
          </a:xfrm>
        </p:spPr>
        <p:txBody>
          <a:bodyPr>
            <a:noAutofit/>
          </a:bodyPr>
          <a:lstStyle/>
          <a:p>
            <a:pPr>
              <a:buNone/>
            </a:pPr>
            <a:r>
              <a:rPr lang="en-US" sz="1200" dirty="0" smtClean="0"/>
              <a:t>void main()</a:t>
            </a:r>
          </a:p>
          <a:p>
            <a:pPr>
              <a:buNone/>
            </a:pPr>
            <a:r>
              <a:rPr lang="en-US" sz="1200" dirty="0" smtClean="0"/>
              <a:t>{</a:t>
            </a:r>
          </a:p>
          <a:p>
            <a:pPr>
              <a:buNone/>
            </a:pPr>
            <a:r>
              <a:rPr lang="en-US" sz="1200" dirty="0" err="1" smtClean="0"/>
              <a:t>create_message</a:t>
            </a:r>
            <a:r>
              <a:rPr lang="en-US" sz="1200" dirty="0" smtClean="0"/>
              <a:t>();</a:t>
            </a:r>
          </a:p>
          <a:p>
            <a:pPr>
              <a:buNone/>
            </a:pPr>
            <a:r>
              <a:rPr lang="en-US" sz="1200" dirty="0" err="1" smtClean="0"/>
              <a:t>sock_init</a:t>
            </a:r>
            <a:r>
              <a:rPr lang="en-US" sz="1200" dirty="0" smtClean="0"/>
              <a:t>();</a:t>
            </a:r>
          </a:p>
          <a:p>
            <a:pPr>
              <a:buNone/>
            </a:pPr>
            <a:r>
              <a:rPr lang="en-US" sz="1200" dirty="0" err="1" smtClean="0"/>
              <a:t>smtp_sendmail</a:t>
            </a:r>
            <a:r>
              <a:rPr lang="en-US" sz="1200" dirty="0" smtClean="0"/>
              <a:t>(recipient, SENDER, subject, body);</a:t>
            </a:r>
          </a:p>
          <a:p>
            <a:pPr>
              <a:buNone/>
            </a:pPr>
            <a:r>
              <a:rPr lang="en-US" sz="1200" dirty="0" smtClean="0"/>
              <a:t>while(</a:t>
            </a:r>
            <a:r>
              <a:rPr lang="en-US" sz="1200" dirty="0" err="1" smtClean="0"/>
              <a:t>smtp_mailtick</a:t>
            </a:r>
            <a:r>
              <a:rPr lang="en-US" sz="1200" dirty="0" smtClean="0"/>
              <a:t>()==SMTP_PENDING)</a:t>
            </a:r>
          </a:p>
          <a:p>
            <a:pPr>
              <a:buNone/>
            </a:pPr>
            <a:r>
              <a:rPr lang="en-US" sz="1200" dirty="0" smtClean="0"/>
              <a:t>continue;</a:t>
            </a:r>
          </a:p>
          <a:p>
            <a:pPr>
              <a:buNone/>
            </a:pPr>
            <a:r>
              <a:rPr lang="en-US" sz="1200" dirty="0" smtClean="0"/>
              <a:t>switch (</a:t>
            </a:r>
            <a:r>
              <a:rPr lang="en-US" sz="1200" dirty="0" err="1" smtClean="0"/>
              <a:t>smtp_status</a:t>
            </a:r>
            <a:r>
              <a:rPr lang="en-US" sz="1200" dirty="0" smtClean="0"/>
              <a:t>())</a:t>
            </a:r>
          </a:p>
          <a:p>
            <a:pPr>
              <a:buNone/>
            </a:pPr>
            <a:r>
              <a:rPr lang="en-US" sz="1200" dirty="0" smtClean="0"/>
              <a:t>{</a:t>
            </a:r>
          </a:p>
          <a:p>
            <a:pPr>
              <a:buNone/>
            </a:pPr>
            <a:r>
              <a:rPr lang="en-US" sz="1200" dirty="0" smtClean="0"/>
              <a:t>case SMTP_SUCCESS:</a:t>
            </a:r>
          </a:p>
          <a:p>
            <a:pPr>
              <a:buNone/>
            </a:pPr>
            <a:r>
              <a:rPr lang="en-US" sz="1200" dirty="0" err="1" smtClean="0"/>
              <a:t>printf</a:t>
            </a:r>
            <a:r>
              <a:rPr lang="en-US" sz="1200" dirty="0" smtClean="0"/>
              <a:t>("The message has been sent.\n");</a:t>
            </a:r>
          </a:p>
          <a:p>
            <a:pPr>
              <a:buNone/>
            </a:pPr>
            <a:r>
              <a:rPr lang="en-US" sz="1200" dirty="0" smtClean="0"/>
              <a:t>break;</a:t>
            </a:r>
          </a:p>
          <a:p>
            <a:pPr>
              <a:buNone/>
            </a:pPr>
            <a:r>
              <a:rPr lang="en-US" sz="1200" dirty="0" smtClean="0"/>
              <a:t>case SMTP_TIME:</a:t>
            </a:r>
          </a:p>
          <a:p>
            <a:pPr>
              <a:buNone/>
            </a:pPr>
            <a:r>
              <a:rPr lang="en-US" sz="1200" dirty="0" err="1" smtClean="0"/>
              <a:t>printf</a:t>
            </a:r>
            <a:r>
              <a:rPr lang="en-US" sz="1200" dirty="0" smtClean="0"/>
              <a:t>("Timeout error. Message not sent.\n");</a:t>
            </a:r>
          </a:p>
          <a:p>
            <a:pPr>
              <a:buNone/>
            </a:pPr>
            <a:r>
              <a:rPr lang="en-US" sz="1200" dirty="0" smtClean="0"/>
              <a:t>break;</a:t>
            </a:r>
          </a:p>
          <a:p>
            <a:pPr>
              <a:buNone/>
            </a:pPr>
            <a:r>
              <a:rPr lang="en-US" sz="1200" dirty="0" smtClean="0"/>
              <a:t>case SMTP_UNEXPECTED:</a:t>
            </a:r>
          </a:p>
          <a:p>
            <a:pPr>
              <a:buNone/>
            </a:pPr>
            <a:r>
              <a:rPr lang="en-US" sz="1200" dirty="0" err="1" smtClean="0"/>
              <a:t>printf</a:t>
            </a:r>
            <a:r>
              <a:rPr lang="en-US" sz="1200" dirty="0" smtClean="0"/>
              <a:t>("Invalid response from mail server.</a:t>
            </a:r>
          </a:p>
          <a:p>
            <a:pPr>
              <a:buNone/>
            </a:pPr>
            <a:r>
              <a:rPr lang="en-US" sz="1200" dirty="0" smtClean="0"/>
              <a:t>Message not sent.\n");</a:t>
            </a:r>
          </a:p>
          <a:p>
            <a:pPr>
              <a:buNone/>
            </a:pPr>
            <a:r>
              <a:rPr lang="en-US" sz="1200" dirty="0" smtClean="0"/>
              <a:t>break;</a:t>
            </a:r>
          </a:p>
          <a:p>
            <a:pPr>
              <a:buNone/>
            </a:pPr>
            <a:r>
              <a:rPr lang="en-US" sz="1200" dirty="0" smtClean="0"/>
              <a:t>default:</a:t>
            </a:r>
          </a:p>
          <a:p>
            <a:pPr>
              <a:buNone/>
            </a:pPr>
            <a:r>
              <a:rPr lang="en-US" sz="1200" dirty="0" err="1" smtClean="0"/>
              <a:t>printf</a:t>
            </a:r>
            <a:r>
              <a:rPr lang="en-US" sz="1200" dirty="0" smtClean="0"/>
              <a:t>("Error. Message not sent.\n");</a:t>
            </a:r>
          </a:p>
          <a:p>
            <a:pPr>
              <a:buNone/>
            </a:pPr>
            <a:r>
              <a:rPr lang="en-US" sz="1200" dirty="0" smtClean="0"/>
              <a:t>}</a:t>
            </a:r>
          </a:p>
          <a:p>
            <a:pPr>
              <a:buNone/>
            </a:pPr>
            <a:r>
              <a:rPr lang="en-US" sz="1200" dirty="0" smtClean="0"/>
              <a:t>} // end main()</a:t>
            </a:r>
            <a:endParaRPr lang="en-US" sz="12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4.2.</a:t>
            </a:r>
            <a:r>
              <a:rPr lang="en-US" b="1" dirty="0" smtClean="0"/>
              <a:t> Sending an E-mail from a TINI</a:t>
            </a:r>
            <a:endParaRPr lang="en-US" dirty="0"/>
          </a:p>
        </p:txBody>
      </p:sp>
      <p:sp>
        <p:nvSpPr>
          <p:cNvPr id="3" name="Content Placeholder 2"/>
          <p:cNvSpPr>
            <a:spLocks noGrp="1"/>
          </p:cNvSpPr>
          <p:nvPr>
            <p:ph idx="1"/>
          </p:nvPr>
        </p:nvSpPr>
        <p:spPr/>
        <p:txBody>
          <a:bodyPr>
            <a:normAutofit/>
          </a:bodyPr>
          <a:lstStyle/>
          <a:p>
            <a:r>
              <a:rPr lang="en-US" b="1" dirty="0" smtClean="0"/>
              <a:t>Sending an E-mail from a TINI </a:t>
            </a:r>
            <a:r>
              <a:rPr lang="en-US" dirty="0" smtClean="0"/>
              <a:t>One way to send an e-mail from a TINI is to write or obtain an SMTP client program that establishes a connection with an SMTP host and sends commands and data as needed to communicate with the host. Another option is to use the </a:t>
            </a:r>
            <a:r>
              <a:rPr lang="en-US" dirty="0" err="1" smtClean="0"/>
              <a:t>java.net.URL</a:t>
            </a:r>
            <a:r>
              <a:rPr lang="en-US" dirty="0" smtClean="0"/>
              <a:t> class with a protocol implementer for the URL </a:t>
            </a:r>
            <a:r>
              <a:rPr lang="en-US" i="1" dirty="0" smtClean="0"/>
              <a:t>mailto scheme.</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4.2.1. Imports and Initial Declares</a:t>
            </a:r>
            <a:endParaRPr lang="en-US" dirty="0"/>
          </a:p>
        </p:txBody>
      </p:sp>
      <p:sp>
        <p:nvSpPr>
          <p:cNvPr id="3" name="Content Placeholder 2"/>
          <p:cNvSpPr>
            <a:spLocks noGrp="1"/>
          </p:cNvSpPr>
          <p:nvPr>
            <p:ph idx="1"/>
          </p:nvPr>
        </p:nvSpPr>
        <p:spPr/>
        <p:txBody>
          <a:bodyPr/>
          <a:lstStyle/>
          <a:p>
            <a:pPr>
              <a:buNone/>
            </a:pPr>
            <a:r>
              <a:rPr lang="en-US" dirty="0" smtClean="0"/>
              <a:t>import java.io.*;</a:t>
            </a:r>
          </a:p>
          <a:p>
            <a:pPr>
              <a:buNone/>
            </a:pPr>
            <a:r>
              <a:rPr lang="en-US" dirty="0" smtClean="0"/>
              <a:t>import java.net.*;</a:t>
            </a:r>
          </a:p>
          <a:p>
            <a:pPr>
              <a:buNone/>
            </a:pPr>
            <a:r>
              <a:rPr lang="en-US" dirty="0" smtClean="0"/>
              <a:t>import </a:t>
            </a:r>
            <a:r>
              <a:rPr lang="en-US" dirty="0" err="1" smtClean="0"/>
              <a:t>com.dalsemi.protocol.mailto</a:t>
            </a:r>
            <a:r>
              <a:rPr lang="en-US" dirty="0" smtClean="0"/>
              <a:t>.*;</a:t>
            </a:r>
          </a:p>
          <a:p>
            <a:pPr>
              <a:buNone/>
            </a:pPr>
            <a:r>
              <a:rPr lang="en-US" dirty="0" smtClean="0"/>
              <a:t>public class </a:t>
            </a:r>
            <a:r>
              <a:rPr lang="en-US" dirty="0" err="1" smtClean="0"/>
              <a:t>SendEmail</a:t>
            </a:r>
            <a:r>
              <a:rPr lang="en-US" dirty="0" smtClean="0"/>
              <a:t> {</a:t>
            </a:r>
          </a:p>
          <a:p>
            <a:pPr>
              <a:buNone/>
            </a:pPr>
            <a:r>
              <a:rPr lang="en-US" dirty="0" smtClean="0"/>
              <a:t>final String MAILFROMADDRESS = "tini1@Lvr.com";</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4.2.2.Creating the Message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public static void main(String </a:t>
            </a:r>
            <a:r>
              <a:rPr lang="en-US" dirty="0" err="1" smtClean="0"/>
              <a:t>args</a:t>
            </a:r>
            <a:r>
              <a:rPr lang="en-US" dirty="0" smtClean="0"/>
              <a:t>[])</a:t>
            </a:r>
          </a:p>
          <a:p>
            <a:pPr>
              <a:buNone/>
            </a:pPr>
            <a:r>
              <a:rPr lang="en-US" dirty="0" smtClean="0"/>
              <a:t>{</a:t>
            </a:r>
          </a:p>
          <a:p>
            <a:pPr>
              <a:buNone/>
            </a:pPr>
            <a:r>
              <a:rPr lang="en-US" dirty="0" smtClean="0"/>
              <a:t>String </a:t>
            </a:r>
            <a:r>
              <a:rPr lang="en-US" dirty="0" err="1" smtClean="0"/>
              <a:t>mailToAddress</a:t>
            </a:r>
            <a:r>
              <a:rPr lang="en-US" dirty="0" smtClean="0"/>
              <a:t> = "jan@Lvr.com";</a:t>
            </a:r>
          </a:p>
          <a:p>
            <a:pPr>
              <a:buNone/>
            </a:pPr>
            <a:r>
              <a:rPr lang="en-US" dirty="0" smtClean="0"/>
              <a:t>String </a:t>
            </a:r>
            <a:r>
              <a:rPr lang="en-US" dirty="0" err="1" smtClean="0"/>
              <a:t>messageSubject</a:t>
            </a:r>
            <a:r>
              <a:rPr lang="en-US" dirty="0" smtClean="0"/>
              <a:t> = "Hello from TINI";</a:t>
            </a:r>
          </a:p>
          <a:p>
            <a:pPr>
              <a:buNone/>
            </a:pPr>
            <a:r>
              <a:rPr lang="en-US" dirty="0" smtClean="0"/>
              <a:t>String </a:t>
            </a:r>
            <a:r>
              <a:rPr lang="en-US" dirty="0" err="1" smtClean="0"/>
              <a:t>messageBody</a:t>
            </a:r>
            <a:r>
              <a:rPr lang="en-US" dirty="0" smtClean="0"/>
              <a:t> = "Test message.";</a:t>
            </a:r>
          </a:p>
          <a:p>
            <a:pPr>
              <a:buNone/>
            </a:pPr>
            <a:r>
              <a:rPr lang="en-US" dirty="0" err="1" smtClean="0"/>
              <a:t>SendEmail</a:t>
            </a:r>
            <a:r>
              <a:rPr lang="en-US" dirty="0" smtClean="0"/>
              <a:t> </a:t>
            </a:r>
            <a:r>
              <a:rPr lang="en-US" dirty="0" err="1" smtClean="0"/>
              <a:t>mySendEmail</a:t>
            </a:r>
            <a:r>
              <a:rPr lang="en-US" dirty="0" smtClean="0"/>
              <a:t> = new </a:t>
            </a:r>
            <a:r>
              <a:rPr lang="en-US" dirty="0" err="1" smtClean="0"/>
              <a:t>SendEmail</a:t>
            </a:r>
            <a:r>
              <a:rPr lang="en-US" dirty="0" smtClean="0"/>
              <a:t>(</a:t>
            </a:r>
            <a:r>
              <a:rPr lang="en-US" dirty="0" err="1" smtClean="0"/>
              <a:t>mailTo</a:t>
            </a:r>
            <a:r>
              <a:rPr lang="en-US" dirty="0" smtClean="0"/>
              <a:t>,</a:t>
            </a:r>
          </a:p>
          <a:p>
            <a:pPr>
              <a:buNone/>
            </a:pPr>
            <a:r>
              <a:rPr lang="en-US" dirty="0" smtClean="0"/>
              <a:t>subject, message);</a:t>
            </a:r>
          </a:p>
          <a:p>
            <a:pPr>
              <a:buNone/>
            </a:pPr>
            <a:r>
              <a:rPr lang="en-US" dirty="0" smtClean="0"/>
              <a:t>} // end main()</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4.2.3.Sending the E-mail</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mailto:</a:t>
            </a:r>
            <a:r>
              <a:rPr lang="en-US" i="1" dirty="0" smtClean="0"/>
              <a:t>mailToAddress?from=</a:t>
            </a:r>
            <a:r>
              <a:rPr lang="en-US" i="1" dirty="0" err="1" smtClean="0"/>
              <a:t>mailFromAddress</a:t>
            </a:r>
            <a:endParaRPr lang="en-US" i="1" dirty="0" smtClean="0"/>
          </a:p>
          <a:p>
            <a:pPr>
              <a:buNone/>
            </a:pPr>
            <a:r>
              <a:rPr lang="en-US" dirty="0" smtClean="0"/>
              <a:t>where </a:t>
            </a:r>
            <a:r>
              <a:rPr lang="en-US" i="1" dirty="0" err="1" smtClean="0"/>
              <a:t>mailToAddress</a:t>
            </a:r>
            <a:r>
              <a:rPr lang="en-US" i="1" dirty="0" smtClean="0"/>
              <a:t> is the receiver’s e-mail address and </a:t>
            </a:r>
            <a:r>
              <a:rPr lang="en-US" i="1" dirty="0" err="1" smtClean="0"/>
              <a:t>mailFromAddress</a:t>
            </a:r>
            <a:r>
              <a:rPr lang="en-US" i="1" dirty="0" smtClean="0"/>
              <a:t> is </a:t>
            </a:r>
            <a:r>
              <a:rPr lang="en-US" dirty="0" smtClean="0"/>
              <a:t>the TINI’s e-mail address.</a:t>
            </a:r>
          </a:p>
          <a:p>
            <a:pPr>
              <a:buNone/>
            </a:pPr>
            <a:r>
              <a:rPr lang="en-US" dirty="0" smtClean="0"/>
              <a:t>private void send(String </a:t>
            </a:r>
            <a:r>
              <a:rPr lang="en-US" dirty="0" err="1" smtClean="0"/>
              <a:t>mailToAddress</a:t>
            </a:r>
            <a:r>
              <a:rPr lang="en-US" dirty="0" smtClean="0"/>
              <a:t>,</a:t>
            </a:r>
          </a:p>
          <a:p>
            <a:pPr>
              <a:buNone/>
            </a:pPr>
            <a:r>
              <a:rPr lang="en-US" dirty="0" smtClean="0"/>
              <a:t>String </a:t>
            </a:r>
            <a:r>
              <a:rPr lang="en-US" dirty="0" err="1" smtClean="0"/>
              <a:t>messageSubject</a:t>
            </a:r>
            <a:r>
              <a:rPr lang="en-US" dirty="0" smtClean="0"/>
              <a:t>, String </a:t>
            </a:r>
            <a:r>
              <a:rPr lang="en-US" dirty="0" err="1" smtClean="0"/>
              <a:t>messageBody</a:t>
            </a:r>
            <a:r>
              <a:rPr lang="en-US" dirty="0" smtClean="0"/>
              <a:t>) {</a:t>
            </a:r>
          </a:p>
          <a:p>
            <a:pPr>
              <a:buNone/>
            </a:pPr>
            <a:r>
              <a:rPr lang="en-US" dirty="0" smtClean="0"/>
              <a:t>try {</a:t>
            </a:r>
          </a:p>
          <a:p>
            <a:pPr>
              <a:buNone/>
            </a:pPr>
            <a:r>
              <a:rPr lang="en-US" dirty="0" smtClean="0"/>
              <a:t>URL </a:t>
            </a:r>
            <a:r>
              <a:rPr lang="en-US" dirty="0" err="1" smtClean="0"/>
              <a:t>mailURL</a:t>
            </a:r>
            <a:r>
              <a:rPr lang="en-US" dirty="0" smtClean="0"/>
              <a:t> = new URL("mailto:" + </a:t>
            </a:r>
            <a:r>
              <a:rPr lang="en-US" dirty="0" err="1" smtClean="0"/>
              <a:t>mailToAddress</a:t>
            </a:r>
            <a:r>
              <a:rPr lang="en-US" dirty="0" smtClean="0"/>
              <a:t> + "?from=" + MAILFROMADDRESS);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066800"/>
            <a:ext cx="7498080" cy="4800600"/>
          </a:xfrm>
        </p:spPr>
        <p:txBody>
          <a:bodyPr>
            <a:normAutofit fontScale="85000" lnSpcReduction="20000"/>
          </a:bodyPr>
          <a:lstStyle/>
          <a:p>
            <a:pPr algn="just"/>
            <a:r>
              <a:rPr lang="en-US" dirty="0" smtClean="0">
                <a:solidFill>
                  <a:srgbClr val="FF0000"/>
                </a:solidFill>
              </a:rPr>
              <a:t>Static Web pages </a:t>
            </a:r>
            <a:r>
              <a:rPr lang="en-US" dirty="0" smtClean="0"/>
              <a:t>are useful for presenting product information, articles, or other information that remains constant. But most embedded systems have little use for static pages, other than possibly presenting a home page with links to other pages</a:t>
            </a:r>
            <a:r>
              <a:rPr lang="en-US" dirty="0" smtClean="0"/>
              <a:t>.</a:t>
            </a:r>
          </a:p>
          <a:p>
            <a:pPr algn="just"/>
            <a:endParaRPr lang="en-US" dirty="0" smtClean="0"/>
          </a:p>
          <a:p>
            <a:pPr algn="just"/>
            <a:r>
              <a:rPr lang="en-US" dirty="0" smtClean="0"/>
              <a:t> An embedded system that functions as a Web server will almost certainly want to display real-time information such as sensor readings or other up-to-the-minute information about the processes or environments the system is controlling or monitoring.</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err="1" smtClean="0"/>
              <a:t>mailConnection</a:t>
            </a:r>
            <a:r>
              <a:rPr lang="en-US" dirty="0" smtClean="0"/>
              <a:t> object represents a connection to the SMTP server that will receive the e-mail being sent to the address in </a:t>
            </a:r>
            <a:r>
              <a:rPr lang="en-US" dirty="0" err="1" smtClean="0"/>
              <a:t>mailTo</a:t>
            </a:r>
            <a:r>
              <a:rPr lang="en-US" dirty="0" smtClean="0"/>
              <a:t>. The open- Connection() method prepares to communicate with the SMTP server.</a:t>
            </a:r>
          </a:p>
          <a:p>
            <a:pPr>
              <a:buNone/>
            </a:pPr>
            <a:r>
              <a:rPr lang="en-US" dirty="0" smtClean="0"/>
              <a:t>Connection </a:t>
            </a:r>
            <a:r>
              <a:rPr lang="en-US" dirty="0" err="1" smtClean="0"/>
              <a:t>mailConnection</a:t>
            </a:r>
            <a:r>
              <a:rPr lang="en-US" dirty="0" smtClean="0"/>
              <a:t> = (Connection)</a:t>
            </a:r>
            <a:r>
              <a:rPr lang="en-US" dirty="0" err="1" smtClean="0"/>
              <a:t>mailURL.openConnection</a:t>
            </a:r>
            <a:r>
              <a:rPr lang="en-US" dirty="0" smtClean="0"/>
              <a:t>();</a:t>
            </a:r>
          </a:p>
          <a:p>
            <a:pPr>
              <a:buNone/>
            </a:pPr>
            <a:r>
              <a:rPr lang="en-US" dirty="0" err="1" smtClean="0"/>
              <a:t>mailURL.openConnection</a:t>
            </a:r>
            <a:r>
              <a:rPr lang="en-US" dirty="0" smtClean="0"/>
              <a:t>();</a:t>
            </a:r>
          </a:p>
          <a:p>
            <a:pPr>
              <a:buNone/>
            </a:pPr>
            <a:r>
              <a:rPr lang="en-US" dirty="0" smtClean="0"/>
              <a:t>A </a:t>
            </a:r>
            <a:r>
              <a:rPr lang="en-US" dirty="0" err="1" smtClean="0"/>
              <a:t>Printstream</a:t>
            </a:r>
            <a:r>
              <a:rPr lang="en-US" dirty="0" smtClean="0"/>
              <a:t> object writes to the connection.</a:t>
            </a:r>
          </a:p>
          <a:p>
            <a:pPr>
              <a:buNone/>
            </a:pPr>
            <a:r>
              <a:rPr lang="en-US" dirty="0" err="1" smtClean="0"/>
              <a:t>PrintStream</a:t>
            </a:r>
            <a:r>
              <a:rPr lang="en-US" dirty="0" smtClean="0"/>
              <a:t> output = new</a:t>
            </a:r>
          </a:p>
          <a:p>
            <a:pPr>
              <a:buNone/>
            </a:pPr>
            <a:r>
              <a:rPr lang="en-US" dirty="0" err="1" smtClean="0"/>
              <a:t>PrintStream</a:t>
            </a:r>
            <a:r>
              <a:rPr lang="en-US" dirty="0" smtClean="0"/>
              <a:t>(</a:t>
            </a:r>
            <a:r>
              <a:rPr lang="en-US" dirty="0" err="1" smtClean="0"/>
              <a:t>mailConnection.getOutputStream</a:t>
            </a:r>
            <a:r>
              <a:rPr lang="en-US" dirty="0" smtClean="0"/>
              <a:t>());</a:t>
            </a:r>
          </a:p>
          <a:p>
            <a:pPr>
              <a:buNone/>
            </a:pPr>
            <a:r>
              <a:rPr lang="en-US" dirty="0" err="1" smtClean="0"/>
              <a:t>System.out.println</a:t>
            </a:r>
            <a:r>
              <a:rPr lang="en-US" dirty="0" smtClean="0"/>
              <a:t>("Sending the email...");</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04800"/>
            <a:ext cx="7498080" cy="6096000"/>
          </a:xfrm>
        </p:spPr>
        <p:txBody>
          <a:bodyPr>
            <a:noAutofit/>
          </a:bodyPr>
          <a:lstStyle/>
          <a:p>
            <a:pPr>
              <a:buNone/>
            </a:pPr>
            <a:r>
              <a:rPr lang="en-US" sz="1800" dirty="0" err="1" smtClean="0"/>
              <a:t>output.print</a:t>
            </a:r>
            <a:r>
              <a:rPr lang="en-US" sz="1800" dirty="0" smtClean="0"/>
              <a:t>("Subject: ");</a:t>
            </a:r>
          </a:p>
          <a:p>
            <a:pPr>
              <a:buNone/>
            </a:pPr>
            <a:r>
              <a:rPr lang="en-US" sz="1800" dirty="0" err="1" smtClean="0"/>
              <a:t>output.print</a:t>
            </a:r>
            <a:r>
              <a:rPr lang="en-US" sz="1800" dirty="0" smtClean="0"/>
              <a:t>(</a:t>
            </a:r>
            <a:r>
              <a:rPr lang="en-US" sz="1800" dirty="0" err="1" smtClean="0"/>
              <a:t>messageSubject</a:t>
            </a:r>
            <a:r>
              <a:rPr lang="en-US" sz="1800" dirty="0" smtClean="0"/>
              <a:t>);</a:t>
            </a:r>
          </a:p>
          <a:p>
            <a:pPr>
              <a:buNone/>
            </a:pPr>
            <a:r>
              <a:rPr lang="en-US" sz="1800" dirty="0" err="1" smtClean="0"/>
              <a:t>output.print</a:t>
            </a:r>
            <a:r>
              <a:rPr lang="en-US" sz="1800" dirty="0" smtClean="0"/>
              <a:t>("\r\n\r\n");</a:t>
            </a:r>
          </a:p>
          <a:p>
            <a:pPr>
              <a:buNone/>
            </a:pPr>
            <a:r>
              <a:rPr lang="en-US" sz="1800" dirty="0" err="1" smtClean="0"/>
              <a:t>output.print</a:t>
            </a:r>
            <a:r>
              <a:rPr lang="en-US" sz="1800" dirty="0" smtClean="0"/>
              <a:t>(</a:t>
            </a:r>
            <a:r>
              <a:rPr lang="en-US" sz="1800" dirty="0" err="1" smtClean="0"/>
              <a:t>messageBody</a:t>
            </a:r>
            <a:r>
              <a:rPr lang="en-US" sz="1800" dirty="0" smtClean="0"/>
              <a:t>);</a:t>
            </a:r>
          </a:p>
          <a:p>
            <a:pPr>
              <a:buNone/>
            </a:pPr>
            <a:r>
              <a:rPr lang="en-US" sz="1800" dirty="0" err="1" smtClean="0"/>
              <a:t>output.print</a:t>
            </a:r>
            <a:r>
              <a:rPr lang="en-US" sz="1800" dirty="0" smtClean="0"/>
              <a:t>("\r\n");</a:t>
            </a:r>
          </a:p>
          <a:p>
            <a:pPr>
              <a:buNone/>
            </a:pPr>
            <a:r>
              <a:rPr lang="en-US" sz="1800" dirty="0" err="1" smtClean="0"/>
              <a:t>output.close</a:t>
            </a:r>
            <a:r>
              <a:rPr lang="en-US" sz="1800" dirty="0" smtClean="0"/>
              <a:t>();</a:t>
            </a:r>
          </a:p>
          <a:p>
            <a:pPr>
              <a:buNone/>
            </a:pPr>
            <a:r>
              <a:rPr lang="en-US" sz="1800" dirty="0" err="1" smtClean="0"/>
              <a:t>System.out.println</a:t>
            </a:r>
            <a:r>
              <a:rPr lang="en-US" sz="1800" dirty="0" smtClean="0"/>
              <a:t>("The message has been sent."); </a:t>
            </a:r>
          </a:p>
          <a:p>
            <a:pPr>
              <a:buNone/>
            </a:pPr>
            <a:r>
              <a:rPr lang="en-US" sz="1800" dirty="0" smtClean="0"/>
              <a:t>A </a:t>
            </a:r>
            <a:r>
              <a:rPr lang="en-US" sz="1800" dirty="0" err="1" smtClean="0"/>
              <a:t>MalformedURLException</a:t>
            </a:r>
            <a:r>
              <a:rPr lang="en-US" sz="1800" dirty="0" smtClean="0"/>
              <a:t> error occurs on attempting to create a URL object with incorrect URL syntax or an unsupported scheme</a:t>
            </a:r>
          </a:p>
          <a:p>
            <a:pPr>
              <a:buNone/>
            </a:pPr>
            <a:r>
              <a:rPr lang="en-US" sz="1800" dirty="0" smtClean="0"/>
              <a:t>} catch (</a:t>
            </a:r>
            <a:r>
              <a:rPr lang="en-US" sz="1800" dirty="0" err="1" smtClean="0"/>
              <a:t>MalformedURLException</a:t>
            </a:r>
            <a:r>
              <a:rPr lang="en-US" sz="1800" dirty="0" smtClean="0"/>
              <a:t> e) {</a:t>
            </a:r>
          </a:p>
          <a:p>
            <a:pPr>
              <a:buNone/>
            </a:pPr>
            <a:r>
              <a:rPr lang="en-US" sz="1800" dirty="0" err="1" smtClean="0"/>
              <a:t>System.err.print</a:t>
            </a:r>
            <a:r>
              <a:rPr lang="en-US" sz="1800" dirty="0" smtClean="0"/>
              <a:t>("</a:t>
            </a:r>
            <a:r>
              <a:rPr lang="en-US" sz="1800" dirty="0" err="1" smtClean="0"/>
              <a:t>MalformedURLException</a:t>
            </a:r>
            <a:r>
              <a:rPr lang="en-US" sz="1800" dirty="0" smtClean="0"/>
              <a:t>: ");</a:t>
            </a:r>
          </a:p>
          <a:p>
            <a:pPr>
              <a:buNone/>
            </a:pPr>
            <a:r>
              <a:rPr lang="en-US" sz="1800" dirty="0" err="1" smtClean="0"/>
              <a:t>System.err.println</a:t>
            </a:r>
            <a:r>
              <a:rPr lang="en-US" sz="1800" dirty="0" smtClean="0"/>
              <a:t>(</a:t>
            </a:r>
            <a:r>
              <a:rPr lang="en-US" sz="1800" dirty="0" err="1" smtClean="0"/>
              <a:t>e.getMessage</a:t>
            </a:r>
            <a:r>
              <a:rPr lang="en-US" sz="1800" dirty="0" smtClean="0"/>
              <a:t>());</a:t>
            </a:r>
          </a:p>
          <a:p>
            <a:pPr>
              <a:buNone/>
            </a:pPr>
            <a:r>
              <a:rPr lang="en-US" sz="1800" dirty="0" smtClean="0"/>
              <a:t>} catch (</a:t>
            </a:r>
            <a:r>
              <a:rPr lang="en-US" sz="1800" dirty="0" err="1" smtClean="0"/>
              <a:t>IOException</a:t>
            </a:r>
            <a:r>
              <a:rPr lang="en-US" sz="1800" dirty="0" smtClean="0"/>
              <a:t> e) {</a:t>
            </a:r>
          </a:p>
          <a:p>
            <a:pPr>
              <a:buNone/>
            </a:pPr>
            <a:r>
              <a:rPr lang="en-US" sz="1800" dirty="0" err="1" smtClean="0"/>
              <a:t>System.err.print</a:t>
            </a:r>
            <a:r>
              <a:rPr lang="en-US" sz="1800" dirty="0" smtClean="0"/>
              <a:t>("</a:t>
            </a:r>
            <a:r>
              <a:rPr lang="en-US" sz="1800" dirty="0" err="1" smtClean="0"/>
              <a:t>IOException</a:t>
            </a:r>
            <a:r>
              <a:rPr lang="en-US" sz="1800" dirty="0" smtClean="0"/>
              <a:t>: ");</a:t>
            </a:r>
          </a:p>
          <a:p>
            <a:pPr>
              <a:buNone/>
            </a:pPr>
            <a:r>
              <a:rPr lang="en-US" sz="1800" dirty="0" err="1" smtClean="0"/>
              <a:t>System.err.println</a:t>
            </a:r>
            <a:r>
              <a:rPr lang="en-US" sz="1800" dirty="0" smtClean="0"/>
              <a:t>(</a:t>
            </a:r>
            <a:r>
              <a:rPr lang="en-US" sz="1800" dirty="0" err="1" smtClean="0"/>
              <a:t>e.getMessage</a:t>
            </a:r>
            <a:r>
              <a:rPr lang="en-US" sz="1800" dirty="0" smtClean="0"/>
              <a:t>());</a:t>
            </a:r>
          </a:p>
          <a:p>
            <a:pPr>
              <a:buNone/>
            </a:pPr>
            <a:r>
              <a:rPr lang="en-US" sz="1800" dirty="0" smtClean="0"/>
              <a:t>}</a:t>
            </a:r>
          </a:p>
          <a:p>
            <a:pPr>
              <a:buNone/>
            </a:pPr>
            <a:r>
              <a:rPr lang="en-US" sz="1800" dirty="0" smtClean="0"/>
              <a:t>} // end send()</a:t>
            </a:r>
          </a:p>
          <a:p>
            <a:pPr>
              <a:buNone/>
            </a:pPr>
            <a:r>
              <a:rPr lang="en-US" sz="1800" dirty="0" smtClean="0"/>
              <a:t>} // end </a:t>
            </a:r>
            <a:r>
              <a:rPr lang="en-US" sz="1800" dirty="0" err="1" smtClean="0"/>
              <a:t>SendEmail</a:t>
            </a:r>
            <a:endParaRPr lang="en-US" sz="1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4.2.4.Receiving E-mail on a Rabbit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retrieving e-mail from a server, Dynamic C includes the </a:t>
            </a:r>
            <a:r>
              <a:rPr lang="en-US" i="1" dirty="0" smtClean="0"/>
              <a:t>pop3.lib library. </a:t>
            </a:r>
            <a:r>
              <a:rPr lang="en-US" dirty="0" smtClean="0"/>
              <a:t>As with sending e-mail, the support library greatly simplifies the application code required to receive an e-mail.</a:t>
            </a:r>
          </a:p>
          <a:p>
            <a:r>
              <a:rPr lang="en-US" b="1" dirty="0" smtClean="0"/>
              <a:t>Initial Defines and Declares</a:t>
            </a:r>
          </a:p>
          <a:p>
            <a:pPr>
              <a:buNone/>
            </a:pPr>
            <a:r>
              <a:rPr lang="en-US" dirty="0" smtClean="0"/>
              <a:t>#define TCPCONFIG 1</a:t>
            </a:r>
          </a:p>
          <a:p>
            <a:pPr>
              <a:buNone/>
            </a:pPr>
            <a:r>
              <a:rPr lang="en-US" dirty="0" smtClean="0"/>
              <a:t>#define POP_HOST "mail.example.com"</a:t>
            </a:r>
          </a:p>
          <a:p>
            <a:pPr>
              <a:buNone/>
            </a:pPr>
            <a:r>
              <a:rPr lang="en-US" dirty="0" smtClean="0"/>
              <a:t>#define POP_USER "rabbit1"</a:t>
            </a:r>
          </a:p>
          <a:p>
            <a:pPr>
              <a:buNone/>
            </a:pPr>
            <a:r>
              <a:rPr lang="en-US" dirty="0" smtClean="0"/>
              <a:t>#define POP_PASS "embedded"</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#define POP_PARSE_EXTRA</a:t>
            </a:r>
          </a:p>
          <a:p>
            <a:pPr>
              <a:buNone/>
            </a:pPr>
            <a:r>
              <a:rPr lang="en-US" dirty="0" smtClean="0"/>
              <a:t>The POP_PARSE_EXTRA macro is optional, but convenient. </a:t>
            </a:r>
          </a:p>
          <a:p>
            <a:r>
              <a:rPr lang="en-US" dirty="0" smtClean="0"/>
              <a:t>#</a:t>
            </a:r>
            <a:r>
              <a:rPr lang="en-US" dirty="0" err="1" smtClean="0"/>
              <a:t>memmap</a:t>
            </a:r>
            <a:r>
              <a:rPr lang="en-US" dirty="0" smtClean="0"/>
              <a:t> </a:t>
            </a:r>
            <a:r>
              <a:rPr lang="en-US" dirty="0" err="1" smtClean="0"/>
              <a:t>xmem</a:t>
            </a:r>
            <a:endParaRPr lang="en-US" dirty="0" smtClean="0"/>
          </a:p>
          <a:p>
            <a:r>
              <a:rPr lang="en-US" dirty="0" smtClean="0"/>
              <a:t>#use "dcrtcp.lib"</a:t>
            </a:r>
          </a:p>
          <a:p>
            <a:r>
              <a:rPr lang="en-US" dirty="0" smtClean="0"/>
              <a:t>#use "pop3.lib"</a:t>
            </a:r>
          </a:p>
          <a:p>
            <a:r>
              <a:rPr lang="en-US" dirty="0" err="1" smtClean="0"/>
              <a:t>int</a:t>
            </a:r>
            <a:r>
              <a:rPr lang="en-US" dirty="0" smtClean="0"/>
              <a:t> </a:t>
            </a:r>
            <a:r>
              <a:rPr lang="en-US" dirty="0" err="1" smtClean="0"/>
              <a:t>current_message</a:t>
            </a:r>
            <a:r>
              <a:rPr lang="en-US" dirty="0" smtClean="0"/>
              <a:t>;</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Processing and Displaying Messages</a:t>
            </a:r>
            <a:endParaRPr lang="en-US" dirty="0"/>
          </a:p>
        </p:txBody>
      </p:sp>
      <p:sp>
        <p:nvSpPr>
          <p:cNvPr id="3" name="Content Placeholder 2"/>
          <p:cNvSpPr>
            <a:spLocks noGrp="1"/>
          </p:cNvSpPr>
          <p:nvPr>
            <p:ph idx="1"/>
          </p:nvPr>
        </p:nvSpPr>
        <p:spPr>
          <a:xfrm>
            <a:off x="685800" y="1447800"/>
            <a:ext cx="8247888" cy="4800600"/>
          </a:xfrm>
        </p:spPr>
        <p:txBody>
          <a:bodyPr>
            <a:normAutofit fontScale="92500" lnSpcReduction="20000"/>
          </a:bodyPr>
          <a:lstStyle/>
          <a:p>
            <a:r>
              <a:rPr lang="en-US" dirty="0" err="1" smtClean="0"/>
              <a:t>int</a:t>
            </a:r>
            <a:r>
              <a:rPr lang="en-US" dirty="0" smtClean="0"/>
              <a:t> </a:t>
            </a:r>
            <a:r>
              <a:rPr lang="en-US" dirty="0" err="1" smtClean="0"/>
              <a:t>store_message</a:t>
            </a:r>
            <a:r>
              <a:rPr lang="en-US" dirty="0" smtClean="0"/>
              <a:t>(</a:t>
            </a:r>
            <a:r>
              <a:rPr lang="en-US" dirty="0" err="1" smtClean="0"/>
              <a:t>int</a:t>
            </a:r>
            <a:r>
              <a:rPr lang="en-US" dirty="0" smtClean="0"/>
              <a:t> </a:t>
            </a:r>
            <a:r>
              <a:rPr lang="en-US" dirty="0" err="1" smtClean="0"/>
              <a:t>message_number</a:t>
            </a:r>
            <a:r>
              <a:rPr lang="en-US" dirty="0" smtClean="0"/>
              <a:t>, char *to, </a:t>
            </a:r>
          </a:p>
          <a:p>
            <a:r>
              <a:rPr lang="en-US" dirty="0" smtClean="0"/>
              <a:t>char *from, char *subject, char *</a:t>
            </a:r>
            <a:r>
              <a:rPr lang="en-US" dirty="0" err="1" smtClean="0"/>
              <a:t>body_line</a:t>
            </a:r>
            <a:r>
              <a:rPr lang="en-US" dirty="0" smtClean="0"/>
              <a:t>,</a:t>
            </a:r>
          </a:p>
          <a:p>
            <a:r>
              <a:rPr lang="en-US" dirty="0" err="1" smtClean="0"/>
              <a:t>int</a:t>
            </a:r>
            <a:r>
              <a:rPr lang="en-US" dirty="0" smtClean="0"/>
              <a:t> </a:t>
            </a:r>
            <a:r>
              <a:rPr lang="en-US" dirty="0" err="1" smtClean="0"/>
              <a:t>body_length</a:t>
            </a:r>
            <a:r>
              <a:rPr lang="en-US" dirty="0" smtClean="0"/>
              <a:t>)</a:t>
            </a:r>
          </a:p>
          <a:p>
            <a:r>
              <a:rPr lang="en-US" dirty="0" smtClean="0"/>
              <a:t>{</a:t>
            </a:r>
          </a:p>
          <a:p>
            <a:endParaRPr lang="en-US" dirty="0" smtClean="0"/>
          </a:p>
          <a:p>
            <a:r>
              <a:rPr lang="en-US" dirty="0" smtClean="0"/>
              <a:t>section initializes the </a:t>
            </a:r>
            <a:r>
              <a:rPr lang="en-US" dirty="0" err="1" smtClean="0"/>
              <a:t>current_message</a:t>
            </a:r>
            <a:r>
              <a:rPr lang="en-US" dirty="0" smtClean="0"/>
              <a:t> variable.</a:t>
            </a:r>
          </a:p>
          <a:p>
            <a:r>
              <a:rPr lang="en-US" dirty="0" smtClean="0"/>
              <a:t>#GLOBAL_INIT</a:t>
            </a:r>
          </a:p>
          <a:p>
            <a:r>
              <a:rPr lang="en-US" dirty="0" smtClean="0"/>
              <a:t>{</a:t>
            </a:r>
          </a:p>
          <a:p>
            <a:r>
              <a:rPr lang="en-US" dirty="0" err="1" smtClean="0"/>
              <a:t>current_message</a:t>
            </a:r>
            <a:r>
              <a:rPr lang="en-US" dirty="0" smtClean="0"/>
              <a:t> = -1;</a:t>
            </a:r>
          </a:p>
          <a:p>
            <a:r>
              <a:rPr lang="en-US" dirty="0" smtClean="0"/>
              <a:t>}</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3920" y="152400"/>
            <a:ext cx="7498080" cy="4800600"/>
          </a:xfrm>
        </p:spPr>
        <p:txBody>
          <a:bodyPr>
            <a:noAutofit/>
          </a:bodyPr>
          <a:lstStyle/>
          <a:p>
            <a:pPr>
              <a:buNone/>
            </a:pPr>
            <a:r>
              <a:rPr lang="en-US" dirty="0" smtClean="0"/>
              <a:t>if(</a:t>
            </a:r>
            <a:r>
              <a:rPr lang="en-US" dirty="0" err="1" smtClean="0"/>
              <a:t>current_message</a:t>
            </a:r>
            <a:r>
              <a:rPr lang="en-US" dirty="0" smtClean="0"/>
              <a:t> != </a:t>
            </a:r>
            <a:r>
              <a:rPr lang="en-US" dirty="0" err="1" smtClean="0"/>
              <a:t>message_number</a:t>
            </a:r>
            <a:r>
              <a:rPr lang="en-US" dirty="0" smtClean="0"/>
              <a:t>) {</a:t>
            </a:r>
          </a:p>
          <a:p>
            <a:pPr>
              <a:buNone/>
            </a:pPr>
            <a:r>
              <a:rPr lang="en-US" dirty="0" err="1" smtClean="0"/>
              <a:t>current_message</a:t>
            </a:r>
            <a:r>
              <a:rPr lang="en-US" dirty="0" smtClean="0"/>
              <a:t> = </a:t>
            </a:r>
            <a:r>
              <a:rPr lang="en-US" dirty="0" err="1" smtClean="0"/>
              <a:t>message_number</a:t>
            </a:r>
            <a:r>
              <a:rPr lang="en-US" dirty="0" smtClean="0"/>
              <a:t>;</a:t>
            </a:r>
          </a:p>
          <a:p>
            <a:pPr>
              <a:buNone/>
            </a:pPr>
            <a:r>
              <a:rPr lang="fr-FR" dirty="0" err="1" smtClean="0"/>
              <a:t>printf</a:t>
            </a:r>
            <a:r>
              <a:rPr lang="fr-FR" dirty="0" smtClean="0"/>
              <a:t>("MESSAGE &lt;%d&gt;\n",</a:t>
            </a:r>
            <a:r>
              <a:rPr lang="fr-FR" dirty="0" err="1" smtClean="0"/>
              <a:t>current_message</a:t>
            </a:r>
            <a:r>
              <a:rPr lang="fr-FR" dirty="0" smtClean="0"/>
              <a:t>);</a:t>
            </a:r>
          </a:p>
          <a:p>
            <a:pPr>
              <a:buNone/>
            </a:pPr>
            <a:r>
              <a:rPr lang="en-US" dirty="0" err="1" smtClean="0"/>
              <a:t>printf</a:t>
            </a:r>
            <a:r>
              <a:rPr lang="en-US" dirty="0" smtClean="0"/>
              <a:t>("FROM: %s\n", from);</a:t>
            </a:r>
          </a:p>
          <a:p>
            <a:pPr>
              <a:buNone/>
            </a:pPr>
            <a:r>
              <a:rPr lang="en-US" dirty="0" err="1" smtClean="0"/>
              <a:t>printf</a:t>
            </a:r>
            <a:r>
              <a:rPr lang="en-US" dirty="0" smtClean="0"/>
              <a:t>("TO: %s\n", to);</a:t>
            </a:r>
          </a:p>
          <a:p>
            <a:pPr>
              <a:buNone/>
            </a:pPr>
            <a:r>
              <a:rPr lang="en-US" dirty="0" err="1" smtClean="0"/>
              <a:t>printf</a:t>
            </a:r>
            <a:r>
              <a:rPr lang="en-US" dirty="0" smtClean="0"/>
              <a:t>("SUBJECT: %s\n", subject);</a:t>
            </a:r>
          </a:p>
          <a:p>
            <a:pPr>
              <a:buNone/>
            </a:pPr>
            <a:r>
              <a:rPr lang="en-US" dirty="0" smtClean="0"/>
              <a:t>}</a:t>
            </a:r>
          </a:p>
          <a:p>
            <a:r>
              <a:rPr lang="en-US" dirty="0" smtClean="0"/>
              <a:t>Message body to STDIO</a:t>
            </a:r>
          </a:p>
          <a:p>
            <a:pPr>
              <a:buNone/>
            </a:pPr>
            <a:r>
              <a:rPr lang="en-US" dirty="0" err="1" smtClean="0"/>
              <a:t>printf</a:t>
            </a:r>
            <a:r>
              <a:rPr lang="en-US" dirty="0" smtClean="0"/>
              <a:t>("%s\n", </a:t>
            </a:r>
            <a:r>
              <a:rPr lang="en-US" dirty="0" err="1" smtClean="0"/>
              <a:t>body_line</a:t>
            </a:r>
            <a:r>
              <a:rPr lang="en-US" dirty="0" smtClean="0"/>
              <a:t>);</a:t>
            </a:r>
          </a:p>
          <a:p>
            <a:pPr>
              <a:buNone/>
            </a:pPr>
            <a:r>
              <a:rPr lang="en-US" dirty="0" smtClean="0"/>
              <a:t>return 0;</a:t>
            </a:r>
          </a:p>
          <a:p>
            <a:pPr>
              <a:buNone/>
            </a:pPr>
            <a:r>
              <a:rPr lang="en-US" dirty="0" smtClean="0"/>
              <a:t>}</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Retrieving Messages</a:t>
            </a:r>
            <a:endParaRPr lang="en-US" dirty="0"/>
          </a:p>
        </p:txBody>
      </p:sp>
      <p:sp>
        <p:nvSpPr>
          <p:cNvPr id="3" name="Content Placeholder 2"/>
          <p:cNvSpPr>
            <a:spLocks noGrp="1"/>
          </p:cNvSpPr>
          <p:nvPr>
            <p:ph idx="1"/>
          </p:nvPr>
        </p:nvSpPr>
        <p:spPr/>
        <p:txBody>
          <a:bodyPr>
            <a:normAutofit lnSpcReduction="10000"/>
          </a:bodyPr>
          <a:lstStyle/>
          <a:p>
            <a:r>
              <a:rPr lang="en-US" dirty="0" smtClean="0"/>
              <a:t>void main()</a:t>
            </a:r>
          </a:p>
          <a:p>
            <a:r>
              <a:rPr lang="en-US" dirty="0" smtClean="0"/>
              <a:t>{</a:t>
            </a:r>
          </a:p>
          <a:p>
            <a:r>
              <a:rPr lang="en-US" dirty="0" smtClean="0"/>
              <a:t>static long </a:t>
            </a:r>
            <a:r>
              <a:rPr lang="en-US" dirty="0" err="1" smtClean="0"/>
              <a:t>mail_host_ip</a:t>
            </a:r>
            <a:r>
              <a:rPr lang="en-US" dirty="0" smtClean="0"/>
              <a:t>;</a:t>
            </a:r>
          </a:p>
          <a:p>
            <a:r>
              <a:rPr lang="en-US" dirty="0" smtClean="0"/>
              <a:t>static </a:t>
            </a:r>
            <a:r>
              <a:rPr lang="en-US" dirty="0" err="1" smtClean="0"/>
              <a:t>int</a:t>
            </a:r>
            <a:r>
              <a:rPr lang="en-US" dirty="0" smtClean="0"/>
              <a:t> response;</a:t>
            </a:r>
          </a:p>
          <a:p>
            <a:r>
              <a:rPr lang="en-US" dirty="0" err="1" smtClean="0"/>
              <a:t>sock_init</a:t>
            </a:r>
            <a:r>
              <a:rPr lang="en-US" dirty="0" smtClean="0"/>
              <a:t>();</a:t>
            </a:r>
          </a:p>
          <a:p>
            <a:r>
              <a:rPr lang="en-US" dirty="0" smtClean="0"/>
              <a:t>pop3_init(</a:t>
            </a:r>
            <a:r>
              <a:rPr lang="en-US" dirty="0" err="1" smtClean="0"/>
              <a:t>store_message</a:t>
            </a:r>
            <a:r>
              <a:rPr lang="en-US" dirty="0" smtClean="0"/>
              <a:t>);</a:t>
            </a:r>
          </a:p>
          <a:p>
            <a:r>
              <a:rPr lang="en-US" dirty="0" err="1" smtClean="0"/>
              <a:t>printf</a:t>
            </a:r>
            <a:r>
              <a:rPr lang="en-US" dirty="0" smtClean="0"/>
              <a:t>("Resolving the mail host's name...\n");</a:t>
            </a:r>
          </a:p>
          <a:p>
            <a:r>
              <a:rPr lang="en-US" dirty="0" err="1" smtClean="0"/>
              <a:t>mail_host_ip</a:t>
            </a:r>
            <a:r>
              <a:rPr lang="en-US" dirty="0" smtClean="0"/>
              <a:t> = resolve(POP_HOST);</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In Depth:</a:t>
            </a:r>
            <a:br>
              <a:rPr lang="en-US" b="1" smtClean="0"/>
            </a:br>
            <a:r>
              <a:rPr lang="en-US" b="1" smtClean="0"/>
              <a:t>E-mail Protocols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 connection to the Internet.</a:t>
            </a:r>
          </a:p>
          <a:p>
            <a:r>
              <a:rPr lang="en-US" dirty="0" smtClean="0"/>
              <a:t>• An e-mail account with an address in the form </a:t>
            </a:r>
            <a:r>
              <a:rPr lang="en-US" i="1" dirty="0" err="1" smtClean="0"/>
              <a:t>user_name@domain</a:t>
            </a:r>
            <a:r>
              <a:rPr lang="en-US" i="1" dirty="0" smtClean="0"/>
              <a:t>. In </a:t>
            </a:r>
            <a:r>
              <a:rPr lang="en-US" dirty="0" smtClean="0"/>
              <a:t>the e-mail address </a:t>
            </a:r>
            <a:r>
              <a:rPr lang="en-US" i="1" dirty="0" smtClean="0"/>
              <a:t>rabbit1@Lvr.com, Lvr.com is the domain that hosts the </a:t>
            </a:r>
            <a:r>
              <a:rPr lang="en-US" dirty="0" smtClean="0"/>
              <a:t>e-mail account and </a:t>
            </a:r>
            <a:r>
              <a:rPr lang="en-US" i="1" dirty="0" smtClean="0"/>
              <a:t>rabbit1  is the user name that identifies the owner of </a:t>
            </a:r>
            <a:r>
              <a:rPr lang="en-US" dirty="0" smtClean="0"/>
              <a:t>the account in the domain. The user also selects a password required to gain access to the account’s mailbox.</a:t>
            </a:r>
          </a:p>
          <a:p>
            <a:r>
              <a:rPr lang="en-US" dirty="0" smtClean="0"/>
              <a:t>• Access to incoming and outgoing mail servers. The incoming mail server accepts and stores e-mail addressed to the account and enables the user to retrieve received messages. The outgoing mail server accepts and </a:t>
            </a:r>
            <a:r>
              <a:rPr lang="en-US" dirty="0" err="1" smtClean="0"/>
              <a:t>deliversor</a:t>
            </a:r>
            <a:r>
              <a:rPr lang="en-US" dirty="0" smtClean="0"/>
              <a:t> forwards any mail the user sends.</a:t>
            </a:r>
          </a:p>
          <a:p>
            <a:r>
              <a:rPr lang="en-US" dirty="0" smtClean="0"/>
              <a:t>Support for TCP/IP and the protocols used by the mail servers in sending and retrieving e-mail. Two widely supported protocols are the Simple Mail Transfer Protocol (SMTP) for sending e-mail to a server that will forward the e-mail toward its recipient and the Post Office Protocol Version 3 (POP3) for retrieving received e-mail from a mailbox on a server.</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498080" cy="1143000"/>
          </a:xfrm>
        </p:spPr>
        <p:txBody>
          <a:bodyPr>
            <a:noAutofit/>
          </a:bodyPr>
          <a:lstStyle/>
          <a:p>
            <a:r>
              <a:rPr lang="en-US" sz="3200" b="1" dirty="0" smtClean="0"/>
              <a:t>E-mail Accounts for Embedded Systems</a:t>
            </a:r>
            <a:endParaRPr lang="en-US" sz="3200" dirty="0"/>
          </a:p>
        </p:txBody>
      </p:sp>
      <p:sp>
        <p:nvSpPr>
          <p:cNvPr id="3" name="Content Placeholder 2"/>
          <p:cNvSpPr>
            <a:spLocks noGrp="1"/>
          </p:cNvSpPr>
          <p:nvPr>
            <p:ph idx="4294967295"/>
          </p:nvPr>
        </p:nvSpPr>
        <p:spPr>
          <a:xfrm>
            <a:off x="762000" y="990600"/>
            <a:ext cx="8153400" cy="4800600"/>
          </a:xfrm>
        </p:spPr>
        <p:txBody>
          <a:bodyPr>
            <a:noAutofit/>
          </a:bodyPr>
          <a:lstStyle/>
          <a:p>
            <a:pPr algn="just"/>
            <a:r>
              <a:rPr lang="en-US" sz="2000" dirty="0" smtClean="0"/>
              <a:t>Embedded systems tend to have limited processing power and fewer resources compared to larger computers. </a:t>
            </a:r>
            <a:endParaRPr lang="en-US" sz="2000" dirty="0" smtClean="0"/>
          </a:p>
          <a:p>
            <a:pPr algn="just"/>
            <a:r>
              <a:rPr lang="en-US" sz="2000" dirty="0" smtClean="0"/>
              <a:t>This </a:t>
            </a:r>
            <a:r>
              <a:rPr lang="en-US" sz="2000" dirty="0" smtClean="0"/>
              <a:t>means that e-mail communications should use protocols that aren’t overly complex, to avoid overwhelming system resources. </a:t>
            </a:r>
            <a:endParaRPr lang="en-US" sz="2000" dirty="0" smtClean="0"/>
          </a:p>
          <a:p>
            <a:pPr algn="just"/>
            <a:r>
              <a:rPr lang="en-US" sz="2000" dirty="0" smtClean="0"/>
              <a:t>In </a:t>
            </a:r>
            <a:r>
              <a:rPr lang="en-US" sz="2000" dirty="0" smtClean="0"/>
              <a:t>other words, a Web-based e-mail account designed for users who will log onto a Web page and click through various screens to view and send messages isn’t the best choice for an embedded system. </a:t>
            </a:r>
          </a:p>
          <a:p>
            <a:pPr algn="just"/>
            <a:r>
              <a:rPr lang="en-US" sz="2000" dirty="0" smtClean="0"/>
              <a:t>An account that enables the embedded system to communicate using POP3 and SMTP commands alone is a better choice for most embedded applications.</a:t>
            </a:r>
          </a:p>
          <a:p>
            <a:r>
              <a:rPr lang="en-US" sz="2000" dirty="0" smtClean="0"/>
              <a:t>If your embedded system will receive e-mails, you want to take special care to ensure that the e-mail address remains private. </a:t>
            </a:r>
            <a:endParaRPr lang="en-US" sz="2000" dirty="0" smtClean="0"/>
          </a:p>
          <a:p>
            <a:r>
              <a:rPr lang="en-US" sz="2000" dirty="0" smtClean="0"/>
              <a:t>Don’t </a:t>
            </a:r>
            <a:r>
              <a:rPr lang="en-US" sz="2000" dirty="0" smtClean="0"/>
              <a:t>give the account an easily guessed user name such as </a:t>
            </a:r>
            <a:r>
              <a:rPr lang="en-US" sz="2000" i="1" dirty="0" smtClean="0"/>
              <a:t>info or webmaster. And don’t post the </a:t>
            </a:r>
            <a:r>
              <a:rPr lang="en-US" sz="2000" dirty="0" smtClean="0"/>
              <a:t>address on a Web page, because spammers will harvest the address and inundate the account with e-mails that the embedded system will have to plow through to find any valid correspondence</a:t>
            </a:r>
            <a:endParaRPr lang="en-US" sz="2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Domain Hosts and ISPs</a:t>
            </a:r>
            <a:endParaRPr lang="en-US" dirty="0"/>
          </a:p>
        </p:txBody>
      </p:sp>
      <p:sp>
        <p:nvSpPr>
          <p:cNvPr id="3" name="Rectangle 2"/>
          <p:cNvSpPr/>
          <p:nvPr/>
        </p:nvSpPr>
        <p:spPr>
          <a:xfrm>
            <a:off x="1143000" y="1443841"/>
            <a:ext cx="7620000" cy="4832092"/>
          </a:xfrm>
          <a:prstGeom prst="rect">
            <a:avLst/>
          </a:prstGeom>
        </p:spPr>
        <p:txBody>
          <a:bodyPr wrap="square">
            <a:spAutoFit/>
          </a:bodyPr>
          <a:lstStyle/>
          <a:p>
            <a:r>
              <a:rPr lang="en-US" sz="2800" dirty="0" smtClean="0"/>
              <a:t>domain hosts have implemented security measures that senders of e-mail need to be aware </a:t>
            </a:r>
            <a:r>
              <a:rPr lang="en-US" sz="2800" dirty="0" smtClean="0"/>
              <a:t>of the </a:t>
            </a:r>
            <a:r>
              <a:rPr lang="en-US" sz="2800" dirty="0" smtClean="0"/>
              <a:t>security is needed because SMTP doesn’t support authentication of users using passwords. </a:t>
            </a:r>
            <a:endParaRPr lang="en-US" sz="2800" dirty="0" smtClean="0"/>
          </a:p>
          <a:p>
            <a:r>
              <a:rPr lang="en-US" sz="2800" dirty="0" smtClean="0"/>
              <a:t>A </a:t>
            </a:r>
            <a:r>
              <a:rPr lang="en-US" sz="2800" dirty="0" smtClean="0"/>
              <a:t>local ISP can require computers to identify themselves on connecting by providing a user name and password or a hardware identifier such as the Ethernet address of a network card or modem. </a:t>
            </a:r>
            <a:endParaRPr lang="en-US" sz="2800" dirty="0" smtClean="0"/>
          </a:p>
          <a:p>
            <a:r>
              <a:rPr lang="en-US" sz="2800" dirty="0" smtClean="0"/>
              <a:t>The </a:t>
            </a:r>
            <a:r>
              <a:rPr lang="en-US" sz="2800" dirty="0" smtClean="0"/>
              <a:t>ISP can use this information to determine whether a connected computer is authorized to use the ISP’s mail server.</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609600"/>
            <a:ext cx="7620000" cy="5638800"/>
          </a:xfrm>
        </p:spPr>
        <p:txBody>
          <a:bodyPr>
            <a:normAutofit fontScale="85000" lnSpcReduction="10000"/>
          </a:bodyPr>
          <a:lstStyle/>
          <a:p>
            <a:pPr algn="just"/>
            <a:r>
              <a:rPr lang="en-US" dirty="0" smtClean="0">
                <a:solidFill>
                  <a:srgbClr val="FF0000"/>
                </a:solidFill>
              </a:rPr>
              <a:t>Dynamic, or real-time</a:t>
            </a:r>
            <a:r>
              <a:rPr lang="en-US" dirty="0" smtClean="0"/>
              <a:t>, data includes any data that can change over time and can be different each time the page is served. </a:t>
            </a:r>
          </a:p>
          <a:p>
            <a:pPr algn="just"/>
            <a:r>
              <a:rPr lang="en-US" dirty="0" smtClean="0"/>
              <a:t>Example : - </a:t>
            </a:r>
          </a:p>
          <a:p>
            <a:pPr algn="just">
              <a:buNone/>
            </a:pPr>
            <a:r>
              <a:rPr lang="en-US" dirty="0" smtClean="0"/>
              <a:t>	 a counter that displays the number of times the page has been accessed.</a:t>
            </a:r>
          </a:p>
          <a:p>
            <a:pPr algn="just"/>
            <a:r>
              <a:rPr lang="en-US" dirty="0" smtClean="0"/>
              <a:t> Dynamic data may also include sensor or switch readings and time and date information.</a:t>
            </a:r>
          </a:p>
          <a:p>
            <a:pPr algn="just"/>
            <a:r>
              <a:rPr lang="en-US" dirty="0" smtClean="0"/>
              <a:t> The supporting code included with the Rabbit and TINI (and additional sources in the case of Java </a:t>
            </a:r>
            <a:r>
              <a:rPr lang="en-US" dirty="0" err="1" smtClean="0"/>
              <a:t>servlets</a:t>
            </a:r>
            <a:r>
              <a:rPr lang="en-US" dirty="0" smtClean="0"/>
              <a:t> on the TINI) greatly reduces the amount of the programming required to serve Web pages with dynamic content.</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62000" y="152400"/>
            <a:ext cx="8153400" cy="6400800"/>
          </a:xfrm>
        </p:spPr>
        <p:txBody>
          <a:bodyPr>
            <a:noAutofit/>
          </a:bodyPr>
          <a:lstStyle/>
          <a:p>
            <a:pPr algn="just"/>
            <a:r>
              <a:rPr lang="en-US" sz="2000" dirty="0" smtClean="0"/>
              <a:t>An SMTP mail server at a domain host accessed via the Internet doesn’t have information about the users who are accessing the server. </a:t>
            </a:r>
            <a:endParaRPr lang="en-US" sz="2000" dirty="0" smtClean="0"/>
          </a:p>
          <a:p>
            <a:pPr algn="just"/>
            <a:r>
              <a:rPr lang="en-US" sz="2000" dirty="0" smtClean="0"/>
              <a:t>Allowing </a:t>
            </a:r>
            <a:r>
              <a:rPr lang="en-US" sz="2000" dirty="0" smtClean="0"/>
              <a:t>anyone to use an SMTP server leaves the server open to abuse. So some hosts have implemented a type of authorization called POP-before-SMTP. </a:t>
            </a:r>
            <a:endParaRPr lang="en-US" sz="2000" dirty="0" smtClean="0"/>
          </a:p>
          <a:p>
            <a:pPr algn="just"/>
            <a:r>
              <a:rPr lang="en-US" sz="2000" dirty="0" smtClean="0"/>
              <a:t>This </a:t>
            </a:r>
            <a:r>
              <a:rPr lang="en-US" sz="2000" dirty="0" smtClean="0"/>
              <a:t>method requires a user to obtain temporary authorization to send e-mail by first checking the account for incoming e-mail. </a:t>
            </a:r>
            <a:endParaRPr lang="en-US" sz="2000" dirty="0" smtClean="0"/>
          </a:p>
          <a:p>
            <a:pPr algn="just"/>
            <a:r>
              <a:rPr lang="en-US" sz="2000" dirty="0" smtClean="0"/>
              <a:t>After </a:t>
            </a:r>
            <a:r>
              <a:rPr lang="en-US" sz="2000" dirty="0" smtClean="0"/>
              <a:t>checking for e-mail, the user is authorized to use the provider’s server to send e-mail for a limited time, such as 15 minutes. </a:t>
            </a:r>
            <a:endParaRPr lang="en-US" sz="2000" dirty="0" smtClean="0"/>
          </a:p>
          <a:p>
            <a:pPr algn="just"/>
            <a:r>
              <a:rPr lang="en-US" sz="2000" dirty="0" smtClean="0"/>
              <a:t>After </a:t>
            </a:r>
            <a:r>
              <a:rPr lang="en-US" sz="2000" dirty="0" smtClean="0"/>
              <a:t>the authorization expires, the user needs to check for incoming e-mail again to regain authorization to send e-mail. If your domain host uses POP-before-SMTP authorization, your embedded system will need to comply with this protocol in order to send e-mail. </a:t>
            </a:r>
          </a:p>
          <a:p>
            <a:pPr algn="just"/>
            <a:r>
              <a:rPr lang="en-US" sz="2000" dirty="0" smtClean="0"/>
              <a:t>Another problem with accessing external mail servers is that some ISPs block all traffic to port 25, which is SMTP’s default port, to prevent users from sending e-mail via external SMTP servers. </a:t>
            </a:r>
            <a:endParaRPr lang="en-US" sz="2000" dirty="0" smtClean="0"/>
          </a:p>
          <a:p>
            <a:pPr algn="just"/>
            <a:r>
              <a:rPr lang="en-US" sz="2000" dirty="0" smtClean="0"/>
              <a:t>If </a:t>
            </a:r>
            <a:r>
              <a:rPr lang="en-US" sz="2000" dirty="0" smtClean="0"/>
              <a:t>your ISP follows this practice and you want to use your domain host’s SMTP server, check with the domain host to see if you can access their server on another port.</a:t>
            </a:r>
            <a:endParaRPr lang="en-US"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normAutofit fontScale="70000" lnSpcReduction="20000"/>
          </a:bodyPr>
          <a:lstStyle/>
          <a:p>
            <a:pPr algn="just"/>
            <a:r>
              <a:rPr lang="en-US" dirty="0" smtClean="0"/>
              <a:t>When you sign up for an e-mail account that uses POP3 and SMTP, the host provides the names of its incoming and outgoing mail servers. </a:t>
            </a:r>
            <a:endParaRPr lang="en-US" dirty="0" smtClean="0"/>
          </a:p>
          <a:p>
            <a:pPr algn="just"/>
            <a:r>
              <a:rPr lang="en-US" dirty="0" smtClean="0"/>
              <a:t>For </a:t>
            </a:r>
            <a:r>
              <a:rPr lang="en-US" dirty="0" smtClean="0"/>
              <a:t>example, the POP3 server for incoming mail might be </a:t>
            </a:r>
            <a:r>
              <a:rPr lang="en-US" i="1" dirty="0" smtClean="0"/>
              <a:t>mail.example.com </a:t>
            </a:r>
            <a:r>
              <a:rPr lang="en-US" dirty="0" smtClean="0"/>
              <a:t>and the SMTP server might be </a:t>
            </a:r>
            <a:r>
              <a:rPr lang="en-US" i="1" dirty="0" smtClean="0"/>
              <a:t>smtp.example.com. </a:t>
            </a:r>
            <a:endParaRPr lang="en-US" i="1" dirty="0" smtClean="0"/>
          </a:p>
          <a:p>
            <a:pPr algn="just"/>
            <a:r>
              <a:rPr lang="en-US" i="1" dirty="0" smtClean="0"/>
              <a:t>You </a:t>
            </a:r>
            <a:r>
              <a:rPr lang="en-US" i="1" dirty="0" smtClean="0"/>
              <a:t>select a user name </a:t>
            </a:r>
            <a:r>
              <a:rPr lang="en-US" dirty="0" smtClean="0"/>
              <a:t>and password, and you or the provider specifies the domain name in the e-mail address. </a:t>
            </a:r>
            <a:endParaRPr lang="en-US" dirty="0" smtClean="0"/>
          </a:p>
          <a:p>
            <a:pPr algn="just"/>
            <a:r>
              <a:rPr lang="en-US" dirty="0" smtClean="0"/>
              <a:t>On </a:t>
            </a:r>
            <a:r>
              <a:rPr lang="en-US" dirty="0" smtClean="0"/>
              <a:t>a PC, you can typically view the server names in your e-mail program, under </a:t>
            </a:r>
            <a:r>
              <a:rPr lang="en-US" b="1" dirty="0" smtClean="0"/>
              <a:t>Accounts, Options, or a similar menu item.</a:t>
            </a:r>
          </a:p>
          <a:p>
            <a:pPr algn="just"/>
            <a:r>
              <a:rPr lang="en-US" dirty="0" smtClean="0"/>
              <a:t>In the same way, an embedded system uses an account’s user name, domain name, password, and servers in sending and receiving e-mail. </a:t>
            </a:r>
            <a:endParaRPr lang="en-US" dirty="0" smtClean="0"/>
          </a:p>
          <a:p>
            <a:pPr algn="just"/>
            <a:r>
              <a:rPr lang="en-US" dirty="0" smtClean="0"/>
              <a:t>The </a:t>
            </a:r>
            <a:r>
              <a:rPr lang="en-US" dirty="0" smtClean="0"/>
              <a:t>system’s firmware can compose messages to send and parse received messages to extract the desired information.</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smtClean="0"/>
              <a:t>Using the Simple Mail Transfer Protocol</a:t>
            </a:r>
            <a:endParaRPr lang="en-US" dirty="0"/>
          </a:p>
        </p:txBody>
      </p:sp>
      <p:sp>
        <p:nvSpPr>
          <p:cNvPr id="4" name="Content Placeholder 3"/>
          <p:cNvSpPr>
            <a:spLocks noGrp="1"/>
          </p:cNvSpPr>
          <p:nvPr>
            <p:ph idx="1"/>
          </p:nvPr>
        </p:nvSpPr>
        <p:spPr/>
        <p:txBody>
          <a:bodyPr>
            <a:normAutofit fontScale="70000" lnSpcReduction="20000"/>
          </a:bodyPr>
          <a:lstStyle/>
          <a:p>
            <a:r>
              <a:rPr lang="en-US" dirty="0" smtClean="0"/>
              <a:t>The Simple Mail Transfer Protocol (SMTP) defines a reliable and efficient way of transferring e-mail to a server. </a:t>
            </a:r>
            <a:endParaRPr lang="en-US" dirty="0" smtClean="0"/>
          </a:p>
          <a:p>
            <a:r>
              <a:rPr lang="en-US" dirty="0" smtClean="0"/>
              <a:t>Its </a:t>
            </a:r>
            <a:r>
              <a:rPr lang="en-US" dirty="0" smtClean="0"/>
              <a:t>command-and-reply protocol is basic enough to be feasible for small systems to support</a:t>
            </a:r>
          </a:p>
          <a:p>
            <a:r>
              <a:rPr lang="en-US" dirty="0" smtClean="0"/>
              <a:t>To send an e-mail, an SMTP client sends a series of commands to establish communications with an SMTP server and then sends the e-mail message for the server to deliver to its recipient or forward to another server for delivery. </a:t>
            </a:r>
            <a:endParaRPr lang="en-US" dirty="0" smtClean="0"/>
          </a:p>
          <a:p>
            <a:r>
              <a:rPr lang="en-US" dirty="0" smtClean="0"/>
              <a:t>On </a:t>
            </a:r>
            <a:r>
              <a:rPr lang="en-US" dirty="0" smtClean="0"/>
              <a:t>receiving a command from a client, the server returns a reply code and may return a reply message or additional requested information. </a:t>
            </a:r>
            <a:endParaRPr lang="en-US" dirty="0" smtClean="0"/>
          </a:p>
          <a:p>
            <a:r>
              <a:rPr lang="en-US" dirty="0" smtClean="0"/>
              <a:t>SMTP </a:t>
            </a:r>
            <a:r>
              <a:rPr lang="en-US" dirty="0" smtClean="0"/>
              <a:t>communications typically use TCP, but TCP isn’t required.</a:t>
            </a:r>
          </a:p>
          <a:p>
            <a:r>
              <a:rPr lang="en-US" dirty="0" smtClean="0"/>
              <a:t>The document that defines SMTP is RFC 2821: </a:t>
            </a:r>
            <a:r>
              <a:rPr lang="en-US" i="1" dirty="0" smtClean="0"/>
              <a:t>Simple Mail Transfer Protocol.</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152400"/>
            <a:ext cx="7498080" cy="1143000"/>
          </a:xfrm>
        </p:spPr>
        <p:txBody>
          <a:bodyPr/>
          <a:lstStyle/>
          <a:p>
            <a:r>
              <a:rPr lang="en-US" b="1" dirty="0" smtClean="0"/>
              <a:t>A Typical Transaction</a:t>
            </a:r>
            <a:endParaRPr lang="en-US" dirty="0"/>
          </a:p>
        </p:txBody>
      </p:sp>
      <p:sp>
        <p:nvSpPr>
          <p:cNvPr id="4" name="Content Placeholder 3"/>
          <p:cNvSpPr>
            <a:spLocks noGrp="1"/>
          </p:cNvSpPr>
          <p:nvPr>
            <p:ph idx="1"/>
          </p:nvPr>
        </p:nvSpPr>
        <p:spPr>
          <a:xfrm>
            <a:off x="990600" y="762000"/>
            <a:ext cx="7772400" cy="5638800"/>
          </a:xfrm>
        </p:spPr>
        <p:txBody>
          <a:bodyPr>
            <a:noAutofit/>
          </a:bodyPr>
          <a:lstStyle/>
          <a:p>
            <a:pPr>
              <a:buNone/>
            </a:pPr>
            <a:r>
              <a:rPr lang="en-US" sz="2000" dirty="0" smtClean="0"/>
              <a:t>1. The client and server establish a TCP connection with the server’s SMTP port.</a:t>
            </a:r>
          </a:p>
          <a:p>
            <a:pPr>
              <a:buNone/>
            </a:pPr>
            <a:r>
              <a:rPr lang="en-US" sz="2000" dirty="0" smtClean="0"/>
              <a:t>	Server: 220</a:t>
            </a:r>
          </a:p>
          <a:p>
            <a:pPr>
              <a:buNone/>
            </a:pPr>
            <a:r>
              <a:rPr lang="en-US" sz="2000" dirty="0" smtClean="0"/>
              <a:t>2. The client identifies itself to the server.</a:t>
            </a:r>
          </a:p>
          <a:p>
            <a:pPr>
              <a:buNone/>
            </a:pPr>
            <a:r>
              <a:rPr lang="en-US" sz="2000" dirty="0" smtClean="0"/>
              <a:t>	Client: HELO Lvr.com</a:t>
            </a:r>
          </a:p>
          <a:p>
            <a:pPr>
              <a:buNone/>
            </a:pPr>
            <a:r>
              <a:rPr lang="en-US" sz="2000" dirty="0" smtClean="0"/>
              <a:t>	Server: 250</a:t>
            </a:r>
          </a:p>
          <a:p>
            <a:pPr>
              <a:buNone/>
            </a:pPr>
            <a:r>
              <a:rPr lang="en-US" sz="2000" dirty="0" smtClean="0"/>
              <a:t>3. The client provides the e-mail address of the sender.</a:t>
            </a:r>
          </a:p>
          <a:p>
            <a:pPr>
              <a:buNone/>
            </a:pPr>
            <a:r>
              <a:rPr lang="en-US" sz="2000" dirty="0" smtClean="0"/>
              <a:t>	Client: MAIL FROM &lt;rabbit1@Lvr.com&gt;</a:t>
            </a:r>
          </a:p>
          <a:p>
            <a:pPr>
              <a:buNone/>
            </a:pPr>
            <a:r>
              <a:rPr lang="en-US" sz="2000" dirty="0" smtClean="0"/>
              <a:t>	Server: 250</a:t>
            </a:r>
          </a:p>
          <a:p>
            <a:pPr>
              <a:buNone/>
            </a:pPr>
            <a:r>
              <a:rPr lang="en-US" sz="2000" dirty="0" smtClean="0"/>
              <a:t>4. The client provides the e-mail address of the recipient.</a:t>
            </a:r>
          </a:p>
          <a:p>
            <a:pPr>
              <a:buNone/>
            </a:pPr>
            <a:r>
              <a:rPr lang="en-US" sz="2000" dirty="0" smtClean="0"/>
              <a:t>	Client: RCPT TO: &lt;jan@example.com&gt;</a:t>
            </a:r>
          </a:p>
          <a:p>
            <a:pPr>
              <a:buNone/>
            </a:pPr>
            <a:r>
              <a:rPr lang="en-US" sz="2000" dirty="0" smtClean="0"/>
              <a:t>	Server: </a:t>
            </a:r>
            <a:r>
              <a:rPr lang="en-US" sz="2000" dirty="0" smtClean="0"/>
              <a:t>250</a:t>
            </a:r>
            <a:endParaRPr lang="en-US" sz="2000"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66800" y="838200"/>
            <a:ext cx="7498080" cy="4800600"/>
          </a:xfrm>
        </p:spPr>
        <p:txBody>
          <a:bodyPr>
            <a:normAutofit fontScale="92500" lnSpcReduction="20000"/>
          </a:bodyPr>
          <a:lstStyle/>
          <a:p>
            <a:pPr>
              <a:buNone/>
            </a:pPr>
            <a:r>
              <a:rPr lang="en-US" sz="2000" dirty="0" smtClean="0"/>
              <a:t>	</a:t>
            </a:r>
            <a:r>
              <a:rPr lang="en-US" sz="2000" dirty="0" smtClean="0"/>
              <a:t>5. The client sends the e-mail’s contents, including headers and ending with a period on a line by itself.</a:t>
            </a:r>
          </a:p>
          <a:p>
            <a:pPr>
              <a:buNone/>
            </a:pPr>
            <a:r>
              <a:rPr lang="en-US" sz="2000" dirty="0" smtClean="0"/>
              <a:t>	Client: DATA</a:t>
            </a:r>
          </a:p>
          <a:p>
            <a:pPr>
              <a:buNone/>
            </a:pPr>
            <a:r>
              <a:rPr lang="en-US" sz="2000" dirty="0" smtClean="0"/>
              <a:t>	Server: 354</a:t>
            </a:r>
          </a:p>
          <a:p>
            <a:pPr>
              <a:buNone/>
            </a:pPr>
            <a:r>
              <a:rPr lang="en-US" sz="2000" dirty="0" smtClean="0"/>
              <a:t>	Client: From: rabbit1@Lvr.com</a:t>
            </a:r>
          </a:p>
          <a:p>
            <a:pPr>
              <a:buNone/>
            </a:pPr>
            <a:r>
              <a:rPr lang="en-US" sz="2000" dirty="0" smtClean="0"/>
              <a:t>	Client: To: jan@example.com</a:t>
            </a:r>
          </a:p>
          <a:p>
            <a:pPr>
              <a:buNone/>
            </a:pPr>
            <a:r>
              <a:rPr lang="en-US" sz="2000" dirty="0" smtClean="0"/>
              <a:t>	Client: Subject: Hello from Rabbit</a:t>
            </a:r>
          </a:p>
          <a:p>
            <a:pPr>
              <a:buNone/>
            </a:pPr>
            <a:r>
              <a:rPr lang="en-US" sz="2000" dirty="0" smtClean="0"/>
              <a:t>	Client: (blank line between e-mail header and message body)</a:t>
            </a:r>
          </a:p>
          <a:p>
            <a:pPr>
              <a:buNone/>
            </a:pPr>
            <a:r>
              <a:rPr lang="en-US" sz="2000" dirty="0" smtClean="0"/>
              <a:t>	Client</a:t>
            </a:r>
            <a:r>
              <a:rPr lang="en-US" sz="2000" dirty="0" smtClean="0"/>
              <a:t>: Rabbit test message.</a:t>
            </a:r>
          </a:p>
          <a:p>
            <a:pPr>
              <a:buNone/>
            </a:pPr>
            <a:r>
              <a:rPr lang="en-US" sz="2000" dirty="0" smtClean="0"/>
              <a:t>	Client: .</a:t>
            </a:r>
          </a:p>
          <a:p>
            <a:pPr>
              <a:buNone/>
            </a:pPr>
            <a:r>
              <a:rPr lang="en-US" sz="2000" dirty="0" smtClean="0"/>
              <a:t>	Server: 250</a:t>
            </a:r>
          </a:p>
          <a:p>
            <a:pPr>
              <a:buNone/>
            </a:pPr>
            <a:r>
              <a:rPr lang="en-US" sz="2000" dirty="0" smtClean="0"/>
              <a:t>6. The client notifies the server that it’s ready to close the session.</a:t>
            </a:r>
          </a:p>
          <a:p>
            <a:pPr>
              <a:buNone/>
            </a:pPr>
            <a:r>
              <a:rPr lang="en-US" sz="2000" dirty="0" smtClean="0"/>
              <a:t>	Client: QUIT</a:t>
            </a:r>
          </a:p>
          <a:p>
            <a:pPr>
              <a:buNone/>
            </a:pPr>
            <a:r>
              <a:rPr lang="en-US" sz="2000" dirty="0" smtClean="0"/>
              <a:t>	Server: 221</a:t>
            </a:r>
          </a:p>
          <a:p>
            <a:pPr>
              <a:buNone/>
            </a:pPr>
            <a:r>
              <a:rPr lang="en-US" sz="2000" dirty="0" smtClean="0"/>
              <a:t>7. The client and server close the TCP connection.</a:t>
            </a:r>
            <a:endParaRPr lang="en-US"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Sending E-mail with a URL</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URLs and schemes such as </a:t>
            </a:r>
            <a:r>
              <a:rPr lang="en-US" i="1" dirty="0" smtClean="0"/>
              <a:t>http, ftp, and mailto. The </a:t>
            </a:r>
            <a:r>
              <a:rPr lang="en-US" dirty="0" smtClean="0"/>
              <a:t>scheme identifies the protocol that a browser or other software will use in sending the request specified in the URL.</a:t>
            </a:r>
          </a:p>
          <a:p>
            <a:r>
              <a:rPr lang="en-US" dirty="0" smtClean="0"/>
              <a:t>When you click a typical </a:t>
            </a:r>
            <a:r>
              <a:rPr lang="en-US" i="1" dirty="0" smtClean="0"/>
              <a:t>mailto link on a Web page, the browser creates a </a:t>
            </a:r>
            <a:r>
              <a:rPr lang="en-US" dirty="0" smtClean="0"/>
              <a:t>new e-mail message in the PC’s default e-mail program and fills in the To: header with the mailto address. </a:t>
            </a:r>
            <a:endParaRPr lang="en-US" dirty="0" smtClean="0"/>
          </a:p>
          <a:p>
            <a:r>
              <a:rPr lang="en-US" dirty="0" smtClean="0"/>
              <a:t>A </a:t>
            </a:r>
            <a:r>
              <a:rPr lang="en-US" dirty="0" smtClean="0"/>
              <a:t>user can then compose and send a message to that address.</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66800" y="381000"/>
            <a:ext cx="7498080" cy="4800600"/>
          </a:xfrm>
        </p:spPr>
        <p:txBody>
          <a:bodyPr>
            <a:noAutofit/>
          </a:bodyPr>
          <a:lstStyle/>
          <a:p>
            <a:r>
              <a:rPr lang="en-US" sz="2000" dirty="0" smtClean="0"/>
              <a:t>As the TINI example in this chapter showed, embedded systems can use the </a:t>
            </a:r>
            <a:r>
              <a:rPr lang="en-US" sz="2000" i="1" dirty="0" smtClean="0"/>
              <a:t>mailto protocol to send e-mail messages created in firmware. In Java, the</a:t>
            </a:r>
          </a:p>
          <a:p>
            <a:r>
              <a:rPr lang="en-US" sz="2000" dirty="0" smtClean="0"/>
              <a:t>URL class represents a URL, and a protocol implementer for the </a:t>
            </a:r>
            <a:r>
              <a:rPr lang="en-US" sz="2000" i="1" dirty="0" smtClean="0"/>
              <a:t>mailto </a:t>
            </a:r>
            <a:r>
              <a:rPr lang="en-US" sz="2000" dirty="0" smtClean="0"/>
              <a:t>scheme handles the details of communicating with an SMTP server.</a:t>
            </a:r>
          </a:p>
          <a:p>
            <a:pPr>
              <a:buNone/>
            </a:pPr>
            <a:r>
              <a:rPr lang="en-US" sz="2000" dirty="0" smtClean="0"/>
              <a:t>			mailto:tini1@Lvr.com</a:t>
            </a:r>
          </a:p>
          <a:p>
            <a:pPr>
              <a:buNone/>
            </a:pPr>
            <a:r>
              <a:rPr lang="en-US" sz="2000" i="1" dirty="0" smtClean="0"/>
              <a:t>RFC 2368: The mailto URL scheme extends the mailto URL scheme defined </a:t>
            </a:r>
            <a:r>
              <a:rPr lang="en-US" sz="2000" dirty="0" smtClean="0"/>
              <a:t>in RFC1738. Under RFC2368, a </a:t>
            </a:r>
            <a:r>
              <a:rPr lang="en-US" sz="2000" i="1" dirty="0" smtClean="0"/>
              <a:t>mailto URL can also contain one or more </a:t>
            </a:r>
            <a:r>
              <a:rPr lang="en-US" sz="2000" dirty="0" smtClean="0"/>
              <a:t>headers and even the message body. For example, to include a From: address, use this format:</a:t>
            </a:r>
          </a:p>
          <a:p>
            <a:pPr>
              <a:buNone/>
            </a:pPr>
            <a:r>
              <a:rPr lang="en-US" sz="2000" dirty="0" smtClean="0"/>
              <a:t>			mailto:jan@Lvr.com?from=tini1@example.com</a:t>
            </a:r>
          </a:p>
          <a:p>
            <a:r>
              <a:rPr lang="en-US" sz="2000" dirty="0" smtClean="0"/>
              <a:t>A question mark separates the recipient’s e-mail address and the From</a:t>
            </a:r>
          </a:p>
          <a:p>
            <a:r>
              <a:rPr lang="en-US" sz="2000" dirty="0" smtClean="0"/>
              <a:t>Header. Use &amp; to concatenate additional headers and the message body. For example:</a:t>
            </a:r>
          </a:p>
          <a:p>
            <a:pPr>
              <a:buNone/>
            </a:pPr>
            <a:r>
              <a:rPr lang="en-US" sz="2000" dirty="0" smtClean="0"/>
              <a:t>	mailto:jan@Lvr.com?from=tini1@example.com&amp;</a:t>
            </a:r>
          </a:p>
          <a:p>
            <a:pPr>
              <a:buNone/>
            </a:pPr>
            <a:r>
              <a:rPr lang="en-US" sz="2000" dirty="0" smtClean="0"/>
              <a:t>	subject=</a:t>
            </a:r>
            <a:r>
              <a:rPr lang="en-US" sz="2000" dirty="0" err="1" smtClean="0"/>
              <a:t>greeting&amp;body</a:t>
            </a:r>
            <a:r>
              <a:rPr lang="en-US" sz="2000" dirty="0" smtClean="0"/>
              <a:t>=hello%20from%20TINI!</a:t>
            </a:r>
            <a:endParaRPr lang="en-US" sz="2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152400"/>
            <a:ext cx="7498080" cy="1143000"/>
          </a:xfrm>
        </p:spPr>
        <p:txBody>
          <a:bodyPr>
            <a:normAutofit/>
          </a:bodyPr>
          <a:lstStyle/>
          <a:p>
            <a:r>
              <a:rPr lang="en-US" b="1" dirty="0" smtClean="0"/>
              <a:t>A Typical POP3 Transaction</a:t>
            </a:r>
            <a:endParaRPr lang="en-US" dirty="0"/>
          </a:p>
        </p:txBody>
      </p:sp>
      <p:sp>
        <p:nvSpPr>
          <p:cNvPr id="4" name="Content Placeholder 3"/>
          <p:cNvSpPr>
            <a:spLocks noGrp="1"/>
          </p:cNvSpPr>
          <p:nvPr>
            <p:ph idx="1"/>
          </p:nvPr>
        </p:nvSpPr>
        <p:spPr>
          <a:xfrm>
            <a:off x="990600" y="914400"/>
            <a:ext cx="7498080" cy="4800600"/>
          </a:xfrm>
        </p:spPr>
        <p:txBody>
          <a:bodyPr>
            <a:noAutofit/>
          </a:bodyPr>
          <a:lstStyle/>
          <a:p>
            <a:pPr>
              <a:buNone/>
            </a:pPr>
            <a:r>
              <a:rPr lang="en-US" sz="1400" dirty="0" smtClean="0"/>
              <a:t>1. The client and server establish a TCP connection with the server’s SMTP port.</a:t>
            </a:r>
          </a:p>
          <a:p>
            <a:pPr>
              <a:buNone/>
            </a:pPr>
            <a:r>
              <a:rPr lang="en-US" sz="1400" dirty="0" smtClean="0"/>
              <a:t>	Server: +OK</a:t>
            </a:r>
          </a:p>
          <a:p>
            <a:pPr>
              <a:buNone/>
            </a:pPr>
            <a:r>
              <a:rPr lang="en-US" sz="1400" dirty="0" smtClean="0"/>
              <a:t>2. The client sends a user name.</a:t>
            </a:r>
          </a:p>
          <a:p>
            <a:pPr>
              <a:buNone/>
            </a:pPr>
            <a:r>
              <a:rPr lang="en-US" sz="1400" dirty="0" smtClean="0"/>
              <a:t>	Client: USER tini1</a:t>
            </a:r>
          </a:p>
          <a:p>
            <a:pPr>
              <a:buNone/>
            </a:pPr>
            <a:r>
              <a:rPr lang="en-US" sz="1400" dirty="0" smtClean="0"/>
              <a:t>	Server: +OK</a:t>
            </a:r>
          </a:p>
          <a:p>
            <a:pPr>
              <a:buNone/>
            </a:pPr>
            <a:r>
              <a:rPr lang="en-US" sz="1400" dirty="0" smtClean="0"/>
              <a:t>3. The client sends a password.</a:t>
            </a:r>
          </a:p>
          <a:p>
            <a:pPr>
              <a:buNone/>
            </a:pPr>
            <a:r>
              <a:rPr lang="en-US" sz="1400" dirty="0" smtClean="0"/>
              <a:t>	Client: PASS </a:t>
            </a:r>
            <a:r>
              <a:rPr lang="en-US" sz="1400" dirty="0" err="1" smtClean="0"/>
              <a:t>ethernet</a:t>
            </a:r>
            <a:endParaRPr lang="en-US" sz="1400" dirty="0" smtClean="0"/>
          </a:p>
          <a:p>
            <a:pPr>
              <a:buNone/>
            </a:pPr>
            <a:r>
              <a:rPr lang="en-US" sz="1400" dirty="0" smtClean="0"/>
              <a:t>	Server: +OK</a:t>
            </a:r>
          </a:p>
          <a:p>
            <a:r>
              <a:rPr lang="en-US" sz="1400" dirty="0" smtClean="0"/>
              <a:t>4. The client requests a listing of the number of messages in the mailbox and the total number of bytes in the messages.</a:t>
            </a:r>
          </a:p>
          <a:p>
            <a:pPr>
              <a:buNone/>
            </a:pPr>
            <a:r>
              <a:rPr lang="en-US" sz="1400" dirty="0" smtClean="0"/>
              <a:t>	Client: STAT</a:t>
            </a:r>
          </a:p>
          <a:p>
            <a:pPr>
              <a:buNone/>
            </a:pPr>
            <a:r>
              <a:rPr lang="en-US" sz="1400" dirty="0" smtClean="0"/>
              <a:t>	Server: +OK 1 856</a:t>
            </a:r>
          </a:p>
          <a:p>
            <a:r>
              <a:rPr lang="en-US" sz="1400" dirty="0" smtClean="0"/>
              <a:t>5. The client requests to retrieve message 1.</a:t>
            </a:r>
          </a:p>
          <a:p>
            <a:pPr>
              <a:buNone/>
            </a:pPr>
            <a:r>
              <a:rPr lang="en-US" sz="1400" dirty="0" smtClean="0"/>
              <a:t>	Client: RETR 1</a:t>
            </a:r>
          </a:p>
          <a:p>
            <a:pPr>
              <a:buNone/>
            </a:pPr>
            <a:r>
              <a:rPr lang="en-US" sz="1400" dirty="0" smtClean="0"/>
              <a:t>	Server: +OK</a:t>
            </a:r>
          </a:p>
          <a:p>
            <a:pPr>
              <a:buNone/>
            </a:pPr>
            <a:r>
              <a:rPr lang="en-US" sz="1400" dirty="0" smtClean="0"/>
              <a:t>	Server: </a:t>
            </a:r>
            <a:r>
              <a:rPr lang="en-US" sz="1400" i="1" dirty="0" smtClean="0"/>
              <a:t>the message contents </a:t>
            </a:r>
            <a:r>
              <a:rPr lang="en-US" sz="1400" dirty="0" smtClean="0"/>
              <a:t>Server: .</a:t>
            </a:r>
          </a:p>
          <a:p>
            <a:pPr>
              <a:buNone/>
            </a:pPr>
            <a:r>
              <a:rPr lang="en-US" sz="1400" dirty="0" smtClean="0"/>
              <a:t>6. The client notifies the server that it’s ready to close the session.</a:t>
            </a:r>
          </a:p>
          <a:p>
            <a:pPr>
              <a:buNone/>
            </a:pPr>
            <a:r>
              <a:rPr lang="en-US" sz="1400" dirty="0" smtClean="0"/>
              <a:t>	Client: QUIT</a:t>
            </a:r>
          </a:p>
          <a:p>
            <a:pPr>
              <a:buNone/>
            </a:pPr>
            <a:r>
              <a:rPr lang="en-US" sz="1400" dirty="0" smtClean="0"/>
              <a:t>	Server: +OK</a:t>
            </a:r>
          </a:p>
          <a:p>
            <a:pPr>
              <a:buNone/>
            </a:pPr>
            <a:r>
              <a:rPr lang="en-US" sz="1400" dirty="0" smtClean="0"/>
              <a:t>7. The client and server close the TCP connection.</a:t>
            </a:r>
            <a:endParaRPr lang="en-US" sz="1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9"/>
            <a:ext cx="8476488" cy="1143000"/>
          </a:xfrm>
        </p:spPr>
        <p:txBody>
          <a:bodyPr>
            <a:normAutofit fontScale="90000"/>
          </a:bodyPr>
          <a:lstStyle/>
          <a:p>
            <a:r>
              <a:rPr lang="en-US" dirty="0" smtClean="0"/>
              <a:t>5. Using the File Transfer Protocol(FTP)</a:t>
            </a:r>
            <a:endParaRPr lang="en-US" dirty="0"/>
          </a:p>
        </p:txBody>
      </p:sp>
      <p:sp>
        <p:nvSpPr>
          <p:cNvPr id="4" name="Content Placeholder 3"/>
          <p:cNvSpPr>
            <a:spLocks noGrp="1"/>
          </p:cNvSpPr>
          <p:nvPr>
            <p:ph idx="1"/>
          </p:nvPr>
        </p:nvSpPr>
        <p:spPr/>
        <p:txBody>
          <a:bodyPr>
            <a:normAutofit fontScale="85000" lnSpcReduction="20000"/>
          </a:bodyPr>
          <a:lstStyle/>
          <a:p>
            <a:r>
              <a:rPr lang="en-US" dirty="0" smtClean="0"/>
              <a:t>The previous discuss have shown several ways that an embedded system can send and receive information on networks</a:t>
            </a:r>
            <a:r>
              <a:rPr lang="en-US" dirty="0" smtClean="0"/>
              <a:t>.</a:t>
            </a:r>
          </a:p>
          <a:p>
            <a:r>
              <a:rPr lang="en-US" dirty="0" smtClean="0"/>
              <a:t> </a:t>
            </a:r>
            <a:r>
              <a:rPr lang="en-US" dirty="0" smtClean="0"/>
              <a:t>The options have included applications that send messages using UDP and TCP, Web pages with dynamic content, and e-mail</a:t>
            </a:r>
            <a:r>
              <a:rPr lang="en-US" dirty="0" smtClean="0"/>
              <a:t>.</a:t>
            </a:r>
          </a:p>
          <a:p>
            <a:r>
              <a:rPr lang="en-US" dirty="0" smtClean="0"/>
              <a:t> </a:t>
            </a:r>
            <a:r>
              <a:rPr lang="en-US" dirty="0" smtClean="0"/>
              <a:t>Another possibility that some systems can find useful is the File Transfer Protocol (FTP), which defines a way for computers.</a:t>
            </a:r>
          </a:p>
          <a:p>
            <a:r>
              <a:rPr lang="en-US" dirty="0" smtClean="0"/>
              <a:t>This includes examples that show how the Rabbit and TINI can function as FTP servers and FTP clients, followed by details about FTP and its capabilities.</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5.1.Rabbit FTP Client</a:t>
            </a:r>
            <a:endParaRPr lang="en-US" dirty="0"/>
          </a:p>
        </p:txBody>
      </p:sp>
      <p:sp>
        <p:nvSpPr>
          <p:cNvPr id="4" name="Content Placeholder 3"/>
          <p:cNvSpPr>
            <a:spLocks noGrp="1"/>
          </p:cNvSpPr>
          <p:nvPr>
            <p:ph idx="1"/>
          </p:nvPr>
        </p:nvSpPr>
        <p:spPr/>
        <p:txBody>
          <a:bodyPr>
            <a:normAutofit fontScale="55000" lnSpcReduction="20000"/>
          </a:bodyPr>
          <a:lstStyle/>
          <a:p>
            <a:pPr>
              <a:buNone/>
            </a:pPr>
            <a:r>
              <a:rPr lang="en-US" b="1" dirty="0" smtClean="0"/>
              <a:t>Initial Defines and Declares</a:t>
            </a:r>
          </a:p>
          <a:p>
            <a:pPr>
              <a:buNone/>
            </a:pPr>
            <a:r>
              <a:rPr lang="en-US" dirty="0" smtClean="0"/>
              <a:t>	#define TCPCONFIG 1</a:t>
            </a:r>
          </a:p>
          <a:p>
            <a:pPr>
              <a:buNone/>
            </a:pPr>
            <a:r>
              <a:rPr lang="en-US" dirty="0" smtClean="0"/>
              <a:t>Various parameters enable communicating with a specific FTP server. You must change REMOTE_HOST, REMOTE_USERNAME, REMOTE_PASSWORD, REMOTE_FILE, and REMOTE_DIR to values appropriate for the FTP server your Rabbit will communicate with.</a:t>
            </a:r>
          </a:p>
          <a:p>
            <a:pPr>
              <a:buNone/>
            </a:pPr>
            <a:r>
              <a:rPr lang="en-US" dirty="0" smtClean="0"/>
              <a:t>	REMOTE_HOST is the domain name or IP address of the remote FTP server.</a:t>
            </a:r>
          </a:p>
          <a:p>
            <a:pPr>
              <a:buNone/>
            </a:pPr>
            <a:r>
              <a:rPr lang="en-US" dirty="0" smtClean="0"/>
              <a:t>	REMOTE_PORT is the port on the FTP server to connect to. Set this value to zero to connect to the default port for the FTP control connection (21). REMOTE_USERNAME and REMOTE_PASSWORD are the user name and password that enable access to a user area on the FTP server.</a:t>
            </a:r>
          </a:p>
          <a:p>
            <a:r>
              <a:rPr lang="en-US" dirty="0" smtClean="0"/>
              <a:t>#define REMOTE_HOST		 "ftp.example.com"</a:t>
            </a:r>
          </a:p>
          <a:p>
            <a:r>
              <a:rPr lang="en-US" dirty="0" smtClean="0"/>
              <a:t>#define REMOTE_PORT		 0</a:t>
            </a:r>
          </a:p>
          <a:p>
            <a:r>
              <a:rPr lang="en-US" dirty="0" smtClean="0"/>
              <a:t>#define REMOTE_USERNAME	 "embedded"</a:t>
            </a:r>
          </a:p>
          <a:p>
            <a:r>
              <a:rPr lang="en-US" dirty="0" smtClean="0"/>
              <a:t>#define REMOTE_PASSWORD 	"</a:t>
            </a:r>
            <a:r>
              <a:rPr lang="en-US" dirty="0" err="1" smtClean="0"/>
              <a:t>ethernet</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52400" y="533400"/>
            <a:ext cx="8991600" cy="4191000"/>
          </a:xfrm>
          <a:prstGeom prst="rect">
            <a:avLst/>
          </a:prstGeom>
          <a:noFill/>
          <a:ln w="9525">
            <a:noFill/>
            <a:miter lim="800000"/>
            <a:headEnd/>
            <a:tailEnd/>
          </a:ln>
          <a:effectLst/>
        </p:spPr>
      </p:pic>
      <p:sp>
        <p:nvSpPr>
          <p:cNvPr id="5" name="Rectangle 4"/>
          <p:cNvSpPr/>
          <p:nvPr/>
        </p:nvSpPr>
        <p:spPr>
          <a:xfrm>
            <a:off x="990600" y="4800603"/>
            <a:ext cx="7772400" cy="830997"/>
          </a:xfrm>
          <a:prstGeom prst="rect">
            <a:avLst/>
          </a:prstGeom>
        </p:spPr>
        <p:txBody>
          <a:bodyPr wrap="square">
            <a:spAutoFit/>
          </a:bodyPr>
          <a:lstStyle/>
          <a:p>
            <a:r>
              <a:rPr lang="en-US" sz="2400" dirty="0" smtClean="0"/>
              <a:t>The embedded system stores the number of days, hours, minutes, and seconds in variables.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62000" y="152400"/>
            <a:ext cx="8382000" cy="6324600"/>
          </a:xfrm>
        </p:spPr>
        <p:txBody>
          <a:bodyPr>
            <a:noAutofit/>
          </a:bodyPr>
          <a:lstStyle/>
          <a:p>
            <a:r>
              <a:rPr lang="en-US" sz="2400" dirty="0" smtClean="0"/>
              <a:t>Additional values specify the directory to change to on connecting to the FTP server (REMOTE_DIR) and the name of the file the Rabbit will retrieve (REMOTE_FILE). Set REMOTE_DIR to "/" to specify the server’s root directory.</a:t>
            </a:r>
          </a:p>
          <a:p>
            <a:pPr>
              <a:buNone/>
            </a:pPr>
            <a:r>
              <a:rPr lang="en-US" sz="2400" dirty="0" smtClean="0"/>
              <a:t>	#define REMOTE_DIR "/</a:t>
            </a:r>
            <a:r>
              <a:rPr lang="en-US" sz="2400" dirty="0" err="1" smtClean="0"/>
              <a:t>usr</a:t>
            </a:r>
            <a:r>
              <a:rPr lang="en-US" sz="2400" dirty="0" smtClean="0"/>
              <a:t>/embedded/"</a:t>
            </a:r>
          </a:p>
          <a:p>
            <a:pPr>
              <a:buNone/>
            </a:pPr>
            <a:r>
              <a:rPr lang="en-US" sz="2400" dirty="0" smtClean="0"/>
              <a:t>	#define REMOTE_FILE "testfile.txt</a:t>
            </a:r>
          </a:p>
          <a:p>
            <a:r>
              <a:rPr lang="en-US" sz="2400" dirty="0" smtClean="0"/>
              <a:t>If USE_PASSIVE is defined, PASSIVE_FLAG is set to FTP_MODE_PASSIVE, which causes the Rabbit to request to use FTP’s passive mode in opening the data channel for file transfers.</a:t>
            </a:r>
          </a:p>
          <a:p>
            <a:pPr>
              <a:buNone/>
            </a:pPr>
            <a:r>
              <a:rPr lang="en-US" sz="2400" dirty="0" smtClean="0"/>
              <a:t>	#define USE_PASSIVE</a:t>
            </a:r>
          </a:p>
          <a:p>
            <a:pPr>
              <a:buNone/>
            </a:pPr>
            <a:r>
              <a:rPr lang="en-US" sz="2400" dirty="0" smtClean="0"/>
              <a:t>	#</a:t>
            </a:r>
            <a:r>
              <a:rPr lang="en-US" sz="2400" dirty="0" err="1" smtClean="0"/>
              <a:t>ifdef</a:t>
            </a:r>
            <a:r>
              <a:rPr lang="en-US" sz="2400" dirty="0" smtClean="0"/>
              <a:t> USE_PASSIVE</a:t>
            </a:r>
          </a:p>
          <a:p>
            <a:pPr>
              <a:buNone/>
            </a:pPr>
            <a:r>
              <a:rPr lang="en-US" sz="2400" dirty="0" smtClean="0"/>
              <a:t>	#define PASSIVE_FLAG FTP_MODE_PASSIVE</a:t>
            </a:r>
          </a:p>
          <a:p>
            <a:pPr>
              <a:buNone/>
            </a:pPr>
            <a:r>
              <a:rPr lang="en-US" sz="2400" dirty="0" smtClean="0"/>
              <a:t>	#else</a:t>
            </a:r>
          </a:p>
          <a:p>
            <a:pPr>
              <a:buNone/>
            </a:pPr>
            <a:r>
              <a:rPr lang="en-US" sz="2400" dirty="0" smtClean="0"/>
              <a:t>	#define PASSIVE_FLAG 0</a:t>
            </a:r>
          </a:p>
          <a:p>
            <a:pPr>
              <a:buNone/>
            </a:pPr>
            <a:r>
              <a:rPr lang="en-US" sz="2400" dirty="0" smtClean="0"/>
              <a:t>	#</a:t>
            </a:r>
            <a:r>
              <a:rPr lang="en-US" sz="2400" dirty="0" err="1" smtClean="0"/>
              <a:t>endif</a:t>
            </a:r>
            <a:endParaRPr lang="en-US" sz="2400" dirty="0" smtClean="0"/>
          </a:p>
          <a:p>
            <a:pPr>
              <a:buNone/>
            </a:pP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err="1" smtClean="0"/>
              <a:t>memmap</a:t>
            </a:r>
            <a:r>
              <a:rPr lang="en-US" dirty="0" smtClean="0"/>
              <a:t> </a:t>
            </a:r>
            <a:r>
              <a:rPr lang="en-US" dirty="0" err="1" smtClean="0"/>
              <a:t>xmem</a:t>
            </a:r>
            <a:r>
              <a:rPr lang="en-US" dirty="0" smtClean="0"/>
              <a:t> directive causes all C functions not declared as root to be stored in extended memory. </a:t>
            </a:r>
            <a:endParaRPr lang="en-US" dirty="0" smtClean="0"/>
          </a:p>
          <a:p>
            <a:r>
              <a:rPr lang="en-US" dirty="0" smtClean="0"/>
              <a:t>The </a:t>
            </a:r>
            <a:r>
              <a:rPr lang="en-US" i="1" dirty="0" smtClean="0"/>
              <a:t>dcrtcp.lib library supports TCP/IP, and </a:t>
            </a:r>
            <a:r>
              <a:rPr lang="fr-FR" i="1" dirty="0" smtClean="0"/>
              <a:t>ftp_client.lib supports FTP client communications.</a:t>
            </a:r>
          </a:p>
          <a:p>
            <a:pPr>
              <a:buNone/>
            </a:pPr>
            <a:r>
              <a:rPr lang="en-US" dirty="0" smtClean="0"/>
              <a:t>	#</a:t>
            </a:r>
            <a:r>
              <a:rPr lang="en-US" dirty="0" err="1" smtClean="0"/>
              <a:t>memmap</a:t>
            </a:r>
            <a:r>
              <a:rPr lang="en-US" dirty="0" smtClean="0"/>
              <a:t> </a:t>
            </a:r>
            <a:r>
              <a:rPr lang="en-US" dirty="0" err="1" smtClean="0"/>
              <a:t>xmem</a:t>
            </a:r>
            <a:endParaRPr lang="en-US" dirty="0" smtClean="0"/>
          </a:p>
          <a:p>
            <a:pPr>
              <a:buNone/>
            </a:pPr>
            <a:r>
              <a:rPr lang="en-US" dirty="0" smtClean="0"/>
              <a:t>	#use "dcrtcp.lib"</a:t>
            </a:r>
          </a:p>
          <a:p>
            <a:pPr>
              <a:buNone/>
            </a:pPr>
            <a:r>
              <a:rPr lang="en-US" dirty="0" smtClean="0"/>
              <a:t>	#use "ftp_client.lib"</a:t>
            </a:r>
          </a:p>
          <a:p>
            <a:r>
              <a:rPr lang="en-US" dirty="0" smtClean="0"/>
              <a:t>The </a:t>
            </a:r>
            <a:r>
              <a:rPr lang="en-US" dirty="0" err="1" smtClean="0"/>
              <a:t>file_buffer</a:t>
            </a:r>
            <a:r>
              <a:rPr lang="en-US" dirty="0" smtClean="0"/>
              <a:t> array holds the retrieved file and should be large enough to hold any file being requested.</a:t>
            </a:r>
          </a:p>
          <a:p>
            <a:pPr>
              <a:buNone/>
            </a:pPr>
            <a:r>
              <a:rPr lang="en-US" dirty="0" smtClean="0"/>
              <a:t>	char </a:t>
            </a:r>
            <a:r>
              <a:rPr lang="en-US" dirty="0" err="1" smtClean="0"/>
              <a:t>file_buffer</a:t>
            </a:r>
            <a:r>
              <a:rPr lang="en-US" dirty="0" smtClean="0"/>
              <a:t>[2048];</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5.2.TINI FTP Client</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Imports and Initial Declares</a:t>
            </a:r>
          </a:p>
          <a:p>
            <a:r>
              <a:rPr lang="en-US" dirty="0" smtClean="0"/>
              <a:t>The </a:t>
            </a:r>
            <a:r>
              <a:rPr lang="en-US" dirty="0" err="1" smtClean="0"/>
              <a:t>FtpUrlReceiver</a:t>
            </a:r>
            <a:r>
              <a:rPr lang="en-US" dirty="0" smtClean="0"/>
              <a:t> class imports java.io classes to support input and output functions and java.net classes to support networking functions.</a:t>
            </a:r>
          </a:p>
          <a:p>
            <a:pPr>
              <a:buNone/>
            </a:pPr>
            <a:r>
              <a:rPr lang="en-US" dirty="0" smtClean="0"/>
              <a:t>	import java.io.*;</a:t>
            </a:r>
          </a:p>
          <a:p>
            <a:pPr>
              <a:buNone/>
            </a:pPr>
            <a:r>
              <a:rPr lang="en-US" dirty="0" smtClean="0"/>
              <a:t>	import java.net.*;</a:t>
            </a:r>
          </a:p>
          <a:p>
            <a:r>
              <a:rPr lang="en-US" dirty="0" smtClean="0"/>
              <a:t>A series of constant strings provide default values to use in connecting to the remote host and requesting a file. USERNAME and PASSWORD are the user name and password required to log onto the server. REMOTEHOST is the IP address or domain name of the FTP server. FILENAME is the requested file. You must change these values to match the parameters appropriate for your FTP server and requested file.</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76200"/>
            <a:ext cx="8153400" cy="6553200"/>
          </a:xfrm>
        </p:spPr>
        <p:txBody>
          <a:bodyPr>
            <a:noAutofit/>
          </a:bodyPr>
          <a:lstStyle/>
          <a:p>
            <a:pPr>
              <a:buNone/>
            </a:pPr>
            <a:r>
              <a:rPr lang="en-US" sz="2400" dirty="0" smtClean="0"/>
              <a:t>	public class </a:t>
            </a:r>
            <a:r>
              <a:rPr lang="en-US" sz="2400" dirty="0" err="1" smtClean="0"/>
              <a:t>FtpUrlReceiver</a:t>
            </a:r>
            <a:r>
              <a:rPr lang="en-US" sz="2400" dirty="0" smtClean="0"/>
              <a:t> {</a:t>
            </a:r>
          </a:p>
          <a:p>
            <a:pPr>
              <a:buNone/>
            </a:pPr>
            <a:r>
              <a:rPr lang="en-US" sz="2400" dirty="0" smtClean="0"/>
              <a:t>	public static final String USERNAME = "embedded";</a:t>
            </a:r>
          </a:p>
          <a:p>
            <a:pPr>
              <a:buNone/>
            </a:pPr>
            <a:r>
              <a:rPr lang="en-US" sz="2400" dirty="0" smtClean="0"/>
              <a:t>	public static final String PASSWORD = "</a:t>
            </a:r>
            <a:r>
              <a:rPr lang="en-US" sz="2400" dirty="0" err="1" smtClean="0"/>
              <a:t>ethernet</a:t>
            </a:r>
            <a:r>
              <a:rPr lang="en-US" sz="2400" dirty="0" smtClean="0"/>
              <a:t>";</a:t>
            </a:r>
          </a:p>
          <a:p>
            <a:pPr>
              <a:buNone/>
            </a:pPr>
            <a:r>
              <a:rPr lang="en-US" sz="2400" dirty="0" smtClean="0"/>
              <a:t>	public static final String REMOTEHOST = "192.168.111.5";</a:t>
            </a:r>
          </a:p>
          <a:p>
            <a:pPr>
              <a:buNone/>
            </a:pPr>
            <a:r>
              <a:rPr lang="en-US" sz="2400" dirty="0" smtClean="0"/>
              <a:t>	public static final String FILENAME = "testfile.txt";</a:t>
            </a:r>
          </a:p>
          <a:p>
            <a:r>
              <a:rPr lang="en-US" sz="2400" dirty="0" smtClean="0"/>
              <a:t>The </a:t>
            </a:r>
            <a:r>
              <a:rPr lang="en-US" sz="2400" dirty="0" err="1" smtClean="0"/>
              <a:t>FtpUrlReceiver</a:t>
            </a:r>
            <a:r>
              <a:rPr lang="en-US" sz="2400" dirty="0" smtClean="0"/>
              <a:t> class’s constructor requires values for a remote host, user name, and password. The port variable can specify a port to use for the FTP control connection. If this value is -1, the connection uses the default port of 21. The type variable can specify a transfer type of ASCII (a) or binary (</a:t>
            </a:r>
            <a:r>
              <a:rPr lang="en-US" sz="2400" dirty="0" err="1" smtClean="0"/>
              <a:t>i</a:t>
            </a:r>
            <a:r>
              <a:rPr lang="en-US" sz="2400" dirty="0" smtClean="0"/>
              <a:t>).</a:t>
            </a:r>
          </a:p>
          <a:p>
            <a:pPr>
              <a:buNone/>
            </a:pPr>
            <a:r>
              <a:rPr lang="en-US" sz="2400" dirty="0" smtClean="0"/>
              <a:t>	private String </a:t>
            </a:r>
            <a:r>
              <a:rPr lang="en-US" sz="2400" dirty="0" err="1" smtClean="0"/>
              <a:t>remoteHost</a:t>
            </a:r>
            <a:r>
              <a:rPr lang="en-US" sz="2400" dirty="0" smtClean="0"/>
              <a:t>;</a:t>
            </a:r>
          </a:p>
          <a:p>
            <a:pPr>
              <a:buNone/>
            </a:pPr>
            <a:r>
              <a:rPr lang="en-US" sz="2400" dirty="0" smtClean="0"/>
              <a:t>	private String </a:t>
            </a:r>
            <a:r>
              <a:rPr lang="en-US" sz="2400" dirty="0" err="1" smtClean="0"/>
              <a:t>userName</a:t>
            </a:r>
            <a:r>
              <a:rPr lang="en-US" sz="2400" dirty="0" smtClean="0"/>
              <a:t>;</a:t>
            </a:r>
          </a:p>
          <a:p>
            <a:pPr>
              <a:buNone/>
            </a:pPr>
            <a:r>
              <a:rPr lang="en-US" sz="2400" dirty="0" smtClean="0"/>
              <a:t>	private String password;</a:t>
            </a:r>
          </a:p>
          <a:p>
            <a:pPr>
              <a:buNone/>
            </a:pPr>
            <a:r>
              <a:rPr lang="en-US" sz="2400" dirty="0" smtClean="0"/>
              <a:t>	private </a:t>
            </a:r>
            <a:r>
              <a:rPr lang="en-US" sz="2400" dirty="0" err="1" smtClean="0"/>
              <a:t>int</a:t>
            </a:r>
            <a:r>
              <a:rPr lang="en-US" sz="2400" dirty="0" smtClean="0"/>
              <a:t> port = -1;</a:t>
            </a:r>
          </a:p>
          <a:p>
            <a:pPr>
              <a:buNone/>
            </a:pPr>
            <a:r>
              <a:rPr lang="en-US" sz="2400" dirty="0" smtClean="0"/>
              <a:t>	private String type = "a";</a:t>
            </a:r>
            <a:endParaRPr 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498080" cy="1143000"/>
          </a:xfrm>
        </p:spPr>
        <p:txBody>
          <a:bodyPr>
            <a:normAutofit fontScale="90000"/>
          </a:bodyPr>
          <a:lstStyle/>
          <a:p>
            <a:r>
              <a:rPr lang="en-US" dirty="0" smtClean="0"/>
              <a:t>6. Keeping your Devices and Network Secure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your device connects to the Internet, you need to pay attention to network security.</a:t>
            </a:r>
          </a:p>
          <a:p>
            <a:pPr>
              <a:buNone/>
            </a:pPr>
            <a:r>
              <a:rPr lang="en-US" dirty="0" smtClean="0"/>
              <a:t>1.  View your data, device firmware, or the contents of any files.</a:t>
            </a:r>
          </a:p>
          <a:p>
            <a:pPr>
              <a:buNone/>
            </a:pPr>
            <a:r>
              <a:rPr lang="en-US" dirty="0" smtClean="0"/>
              <a:t>2• Alter or erase files.</a:t>
            </a:r>
          </a:p>
          <a:p>
            <a:pPr>
              <a:buNone/>
            </a:pPr>
            <a:r>
              <a:rPr lang="en-US" dirty="0" smtClean="0"/>
              <a:t>3• Install and run program code on your device.</a:t>
            </a:r>
          </a:p>
          <a:p>
            <a:pPr>
              <a:buNone/>
            </a:pPr>
            <a:r>
              <a:rPr lang="en-US" dirty="0" smtClean="0"/>
              <a:t>4• Submit Web-page form data that causes the device to malfunction or has other unintended consequences.</a:t>
            </a:r>
          </a:p>
          <a:p>
            <a:pPr>
              <a:buNone/>
            </a:pPr>
            <a:r>
              <a:rPr lang="en-US" dirty="0" smtClean="0"/>
              <a:t>5• Spy on transmissions to and from your device.</a:t>
            </a:r>
          </a:p>
          <a:p>
            <a:pPr>
              <a:buNone/>
            </a:pPr>
            <a:r>
              <a:rPr lang="en-US" dirty="0" smtClean="0"/>
              <a:t>6• Gain access to other computers in the local network.</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76200"/>
            <a:ext cx="8001000" cy="6553200"/>
          </a:xfrm>
        </p:spPr>
        <p:txBody>
          <a:bodyPr>
            <a:noAutofit/>
          </a:bodyPr>
          <a:lstStyle/>
          <a:p>
            <a:pPr algn="just"/>
            <a:r>
              <a:rPr lang="en-US" sz="2000" dirty="0" smtClean="0"/>
              <a:t>embedded systems are often inherently more secure than a PC with a familiar operating system and plenty of resources to exploit. </a:t>
            </a:r>
            <a:endParaRPr lang="en-US" sz="2000" dirty="0" smtClean="0"/>
          </a:p>
          <a:p>
            <a:pPr algn="just"/>
            <a:endParaRPr lang="en-US" sz="2000" dirty="0" smtClean="0"/>
          </a:p>
          <a:p>
            <a:pPr algn="just"/>
            <a:r>
              <a:rPr lang="en-US" sz="2000" dirty="0" smtClean="0"/>
              <a:t>If </a:t>
            </a:r>
            <a:r>
              <a:rPr lang="en-US" sz="2000" dirty="0" smtClean="0"/>
              <a:t>your device’s firmware is in a one-time-programmable (OTP) ROM, you don’t have to worry about preventing malicious users from overwriting the firmware. </a:t>
            </a:r>
            <a:endParaRPr lang="en-US" sz="2000" dirty="0" smtClean="0"/>
          </a:p>
          <a:p>
            <a:pPr algn="just"/>
            <a:endParaRPr lang="en-US" sz="2000" dirty="0" smtClean="0"/>
          </a:p>
          <a:p>
            <a:pPr algn="just"/>
            <a:r>
              <a:rPr lang="en-US" sz="2000" dirty="0" smtClean="0"/>
              <a:t>If </a:t>
            </a:r>
            <a:r>
              <a:rPr lang="en-US" sz="2000" dirty="0" smtClean="0"/>
              <a:t>your device serves Web pages that contain no private information, </a:t>
            </a:r>
            <a:r>
              <a:rPr lang="en-US" sz="2000" dirty="0" smtClean="0"/>
              <a:t>there’s </a:t>
            </a:r>
            <a:r>
              <a:rPr lang="en-US" sz="2000" dirty="0" smtClean="0"/>
              <a:t>no need to encrypt the data being sent. But in most cases, there are risks you need to protect against, to ensure that your device continues to operate as it should and to ensure that the security of other computers in the local network aren’t compromised.</a:t>
            </a:r>
          </a:p>
          <a:p>
            <a:pPr algn="just"/>
            <a:endParaRPr lang="en-US" sz="2000" dirty="0" smtClean="0"/>
          </a:p>
          <a:p>
            <a:pPr algn="just"/>
            <a:r>
              <a:rPr lang="en-US" sz="2000" dirty="0" smtClean="0"/>
              <a:t>One </a:t>
            </a:r>
            <a:r>
              <a:rPr lang="en-US" sz="2000" dirty="0" smtClean="0"/>
              <a:t>way to limit who has access to a resource is to require a user name and password before serving the resource. HTTP’s Basic Authentication to protect resources with user names and passwords. </a:t>
            </a:r>
            <a:endParaRPr lang="en-US" sz="2000" dirty="0" smtClean="0"/>
          </a:p>
          <a:p>
            <a:pPr algn="just"/>
            <a:endParaRPr lang="en-US" sz="2000" dirty="0" smtClean="0"/>
          </a:p>
          <a:p>
            <a:pPr algn="just"/>
            <a:r>
              <a:rPr lang="en-US" sz="2000" dirty="0" smtClean="0"/>
              <a:t>The </a:t>
            </a:r>
            <a:r>
              <a:rPr lang="en-US" sz="2000" dirty="0" smtClean="0"/>
              <a:t>In Depth section details four steps that will go a long way to ensuring the security of your devices and the local networks they reside in.</a:t>
            </a:r>
            <a:endParaRPr lang="en-US" sz="20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6.1.Limiting Access with Passwords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many applications, it’s desirable to limit access to certain Web pages by requiring users to enter a valid user name and password. HTTP 1.0 supports</a:t>
            </a:r>
          </a:p>
          <a:p>
            <a:r>
              <a:rPr lang="en-US" dirty="0" smtClean="0"/>
              <a:t>Basic Authentication, which enables a server to require a valid user name and password before returning a Web page.</a:t>
            </a:r>
          </a:p>
          <a:p>
            <a:r>
              <a:rPr lang="en-US" dirty="0" smtClean="0"/>
              <a:t>Basic Authentication is sufficient protection for some applications, and  many networking libraries and packages for embedded systems support it.</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6.1.1.Using Basic Authentication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When a client requests a Web page protected with Basic Authentication, the server requests the client to authenticate, or prove that the client is authorized to receive the resource. The server does this by returning an HTTP header with the error code 401 (Unauthorized) and a  WW-Authenticate field that names the type of authentication required. Here is an example:</a:t>
            </a:r>
          </a:p>
          <a:p>
            <a:r>
              <a:rPr lang="en-US" dirty="0" smtClean="0"/>
              <a:t>HTTP/1.0 401 Unauthorized\r\n</a:t>
            </a:r>
          </a:p>
          <a:p>
            <a:r>
              <a:rPr lang="en-US" dirty="0" smtClean="0"/>
              <a:t>Date: Mon, 14 Apr 2003 12:05:15 GMT\r\n</a:t>
            </a:r>
          </a:p>
          <a:p>
            <a:r>
              <a:rPr lang="en-US" dirty="0" smtClean="0"/>
              <a:t>WWW-Authenticate: Basic realm="Embedded Ethernet" \r\n</a:t>
            </a:r>
          </a:p>
          <a:p>
            <a:r>
              <a:rPr lang="en-US" dirty="0" smtClean="0"/>
              <a:t>\r\n</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A)Basic Authentication on the Rabbit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To protect a file, the application must include an </a:t>
            </a:r>
            <a:r>
              <a:rPr lang="en-US" dirty="0" err="1" smtClean="0"/>
              <a:t>HttpRealm</a:t>
            </a:r>
            <a:r>
              <a:rPr lang="en-US" dirty="0" smtClean="0"/>
              <a:t> structure with one or more user names and passwords, and the file’s HTTP_FILE entry must specify the realm, as in the following example application.</a:t>
            </a:r>
          </a:p>
          <a:p>
            <a:pPr>
              <a:buNone/>
            </a:pPr>
            <a:r>
              <a:rPr lang="en-US" dirty="0" smtClean="0"/>
              <a:t>	#define TCPCONFIG 1</a:t>
            </a:r>
          </a:p>
          <a:p>
            <a:pPr>
              <a:buNone/>
            </a:pPr>
            <a:r>
              <a:rPr lang="en-US" dirty="0" smtClean="0"/>
              <a:t>	#</a:t>
            </a:r>
            <a:r>
              <a:rPr lang="en-US" dirty="0" err="1" smtClean="0"/>
              <a:t>memmap</a:t>
            </a:r>
            <a:r>
              <a:rPr lang="en-US" dirty="0" smtClean="0"/>
              <a:t> </a:t>
            </a:r>
            <a:r>
              <a:rPr lang="en-US" dirty="0" err="1" smtClean="0"/>
              <a:t>xmem</a:t>
            </a:r>
            <a:endParaRPr lang="en-US" dirty="0" smtClean="0"/>
          </a:p>
          <a:p>
            <a:pPr>
              <a:buNone/>
            </a:pPr>
            <a:r>
              <a:rPr lang="en-US" dirty="0" smtClean="0"/>
              <a:t>	#use "dcrtcp.lib"</a:t>
            </a:r>
          </a:p>
          <a:p>
            <a:pPr>
              <a:buNone/>
            </a:pPr>
            <a:r>
              <a:rPr lang="en-US" dirty="0" smtClean="0"/>
              <a:t>	#use "http.lib"</a:t>
            </a:r>
          </a:p>
          <a:p>
            <a:pPr>
              <a:buNone/>
            </a:pPr>
            <a:r>
              <a:rPr lang="en-US" dirty="0" smtClean="0"/>
              <a:t>An #</a:t>
            </a:r>
            <a:r>
              <a:rPr lang="en-US" dirty="0" err="1" smtClean="0"/>
              <a:t>ximport</a:t>
            </a:r>
            <a:r>
              <a:rPr lang="en-US" dirty="0" smtClean="0"/>
              <a:t> directive imports a Web page (</a:t>
            </a:r>
            <a:r>
              <a:rPr lang="en-US" i="1" dirty="0" smtClean="0"/>
              <a:t>index.html) that displays a message </a:t>
            </a:r>
            <a:r>
              <a:rPr lang="en-US" dirty="0" smtClean="0"/>
              <a:t>on successful authentication.</a:t>
            </a:r>
          </a:p>
          <a:p>
            <a:pPr>
              <a:buNone/>
            </a:pPr>
            <a:r>
              <a:rPr lang="en-US" dirty="0" smtClean="0"/>
              <a:t>	#</a:t>
            </a:r>
            <a:r>
              <a:rPr lang="en-US" dirty="0" err="1" smtClean="0"/>
              <a:t>ximport</a:t>
            </a:r>
            <a:r>
              <a:rPr lang="en-US" dirty="0" smtClean="0"/>
              <a:t> "c:/rabbit/passworddemo/index.html"</a:t>
            </a:r>
          </a:p>
          <a:p>
            <a:pPr>
              <a:buNone/>
            </a:pPr>
            <a:r>
              <a:rPr lang="en-US" dirty="0" smtClean="0"/>
              <a:t>	</a:t>
            </a:r>
            <a:r>
              <a:rPr lang="en-US" dirty="0" err="1" smtClean="0"/>
              <a:t>index_html</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76200"/>
            <a:ext cx="7498080" cy="4800600"/>
          </a:xfrm>
        </p:spPr>
        <p:txBody>
          <a:bodyPr>
            <a:noAutofit/>
          </a:bodyPr>
          <a:lstStyle/>
          <a:p>
            <a:pPr>
              <a:buNone/>
            </a:pPr>
            <a:r>
              <a:rPr lang="en-US" sz="2000" dirty="0" smtClean="0"/>
              <a:t>The </a:t>
            </a:r>
            <a:r>
              <a:rPr lang="en-US" sz="2000" dirty="0" err="1" smtClean="0"/>
              <a:t>HttpRealm</a:t>
            </a:r>
            <a:r>
              <a:rPr lang="en-US" sz="2000" dirty="0" smtClean="0"/>
              <a:t> structure </a:t>
            </a:r>
            <a:r>
              <a:rPr lang="en-US" sz="2000" dirty="0" err="1" smtClean="0"/>
              <a:t>myrealm</a:t>
            </a:r>
            <a:r>
              <a:rPr lang="en-US" sz="2000" dirty="0" smtClean="0"/>
              <a:t> contains a single entry that defines an authorized user with a user name ("embedded"), password ("</a:t>
            </a:r>
            <a:r>
              <a:rPr lang="en-US" sz="2000" dirty="0" err="1" smtClean="0"/>
              <a:t>ethernet</a:t>
            </a:r>
            <a:r>
              <a:rPr lang="en-US" sz="2000" dirty="0" smtClean="0"/>
              <a:t>"), and realm name ("Lakeview Research"):</a:t>
            </a:r>
          </a:p>
          <a:p>
            <a:pPr>
              <a:buNone/>
            </a:pPr>
            <a:r>
              <a:rPr lang="en-US" sz="2000" dirty="0" smtClean="0"/>
              <a:t>	const </a:t>
            </a:r>
            <a:r>
              <a:rPr lang="en-US" sz="2000" dirty="0" err="1" smtClean="0"/>
              <a:t>HttpRealm</a:t>
            </a:r>
            <a:r>
              <a:rPr lang="en-US" sz="2000" dirty="0" smtClean="0"/>
              <a:t> </a:t>
            </a:r>
            <a:r>
              <a:rPr lang="en-US" sz="2000" dirty="0" err="1" smtClean="0"/>
              <a:t>myrealm</a:t>
            </a:r>
            <a:r>
              <a:rPr lang="en-US" sz="2000" dirty="0" smtClean="0"/>
              <a:t>[] =</a:t>
            </a:r>
          </a:p>
          <a:p>
            <a:pPr>
              <a:buNone/>
            </a:pPr>
            <a:r>
              <a:rPr lang="en-US" sz="2000" dirty="0" smtClean="0"/>
              <a:t>	{ 	{"embedded", "</a:t>
            </a:r>
            <a:r>
              <a:rPr lang="en-US" sz="2000" dirty="0" err="1" smtClean="0"/>
              <a:t>ethernet</a:t>
            </a:r>
            <a:r>
              <a:rPr lang="en-US" sz="2000" dirty="0" smtClean="0"/>
              <a:t>", "Lakeview Research"} };</a:t>
            </a:r>
          </a:p>
          <a:p>
            <a:pPr>
              <a:buNone/>
            </a:pPr>
            <a:r>
              <a:rPr lang="en-US" sz="2000" dirty="0" smtClean="0"/>
              <a:t>The single entry in the </a:t>
            </a:r>
            <a:r>
              <a:rPr lang="en-US" sz="2000" dirty="0" err="1" smtClean="0"/>
              <a:t>HttpType</a:t>
            </a:r>
            <a:r>
              <a:rPr lang="en-US" sz="2000" dirty="0" smtClean="0"/>
              <a:t> structure associates the file extension</a:t>
            </a:r>
          </a:p>
          <a:p>
            <a:pPr>
              <a:buNone/>
            </a:pPr>
            <a:r>
              <a:rPr lang="en-US" sz="2000" i="1" dirty="0" smtClean="0"/>
              <a:t>	.html with the handler for files of type text/html.</a:t>
            </a:r>
          </a:p>
          <a:p>
            <a:pPr>
              <a:buNone/>
            </a:pPr>
            <a:r>
              <a:rPr lang="en-US" sz="2000" dirty="0" smtClean="0"/>
              <a:t>	const </a:t>
            </a:r>
            <a:r>
              <a:rPr lang="en-US" sz="2000" dirty="0" err="1" smtClean="0"/>
              <a:t>HttpType</a:t>
            </a:r>
            <a:r>
              <a:rPr lang="en-US" sz="2000" dirty="0" smtClean="0"/>
              <a:t> </a:t>
            </a:r>
            <a:r>
              <a:rPr lang="en-US" sz="2000" dirty="0" err="1" smtClean="0"/>
              <a:t>http_types</a:t>
            </a:r>
            <a:r>
              <a:rPr lang="en-US" sz="2000" dirty="0" smtClean="0"/>
              <a:t>[] =</a:t>
            </a:r>
          </a:p>
          <a:p>
            <a:pPr>
              <a:buNone/>
            </a:pPr>
            <a:r>
              <a:rPr lang="en-US" sz="2000" dirty="0" smtClean="0"/>
              <a:t>	{ 	{ ".html", "text/html", NULL}   };</a:t>
            </a:r>
          </a:p>
          <a:p>
            <a:r>
              <a:rPr lang="en-US" sz="2000" dirty="0" smtClean="0"/>
              <a:t>The </a:t>
            </a:r>
            <a:r>
              <a:rPr lang="en-US" sz="2000" dirty="0" err="1" smtClean="0"/>
              <a:t>HttpSpec</a:t>
            </a:r>
            <a:r>
              <a:rPr lang="en-US" sz="2000" dirty="0" smtClean="0"/>
              <a:t> structure contains information about the file the server serves. The two entries enable clients to request the file by name ("/index.html") or as the default file served on entering the server’s IP address alone ("/") in a browser’s Address text box.</a:t>
            </a:r>
          </a:p>
          <a:p>
            <a:pPr>
              <a:buNone/>
            </a:pPr>
            <a:r>
              <a:rPr lang="en-US" sz="2000" dirty="0" smtClean="0"/>
              <a:t>	const </a:t>
            </a:r>
            <a:r>
              <a:rPr lang="en-US" sz="2000" dirty="0" err="1" smtClean="0"/>
              <a:t>HttpSpec</a:t>
            </a:r>
            <a:r>
              <a:rPr lang="en-US" sz="2000" dirty="0" smtClean="0"/>
              <a:t> </a:t>
            </a:r>
            <a:r>
              <a:rPr lang="en-US" sz="2000" dirty="0" err="1" smtClean="0"/>
              <a:t>http_flashspec</a:t>
            </a:r>
            <a:r>
              <a:rPr lang="en-US" sz="2000" dirty="0" smtClean="0"/>
              <a:t>[] =</a:t>
            </a:r>
          </a:p>
          <a:p>
            <a:pPr>
              <a:buNone/>
            </a:pPr>
            <a:r>
              <a:rPr lang="en-US" sz="2000" dirty="0" smtClean="0"/>
              <a:t>	{    { HTTPSPEC_FILE, "/", </a:t>
            </a:r>
            <a:r>
              <a:rPr lang="en-US" sz="2000" dirty="0" err="1" smtClean="0"/>
              <a:t>index_html</a:t>
            </a:r>
            <a:r>
              <a:rPr lang="en-US" sz="2000" dirty="0" smtClean="0"/>
              <a:t>, NULL, 0, NULL,  </a:t>
            </a:r>
            <a:r>
              <a:rPr lang="en-US" sz="2000" dirty="0" err="1" smtClean="0"/>
              <a:t>myrealm</a:t>
            </a:r>
            <a:r>
              <a:rPr lang="en-US" sz="2000" dirty="0" smtClean="0"/>
              <a:t>},</a:t>
            </a:r>
          </a:p>
          <a:p>
            <a:pPr>
              <a:buNone/>
            </a:pPr>
            <a:r>
              <a:rPr lang="en-US" sz="2000" dirty="0" smtClean="0"/>
              <a:t>	{ HTTPSPEC_FILE, "/index.html", </a:t>
            </a:r>
            <a:r>
              <a:rPr lang="en-US" sz="2000" dirty="0" err="1" smtClean="0"/>
              <a:t>index_html</a:t>
            </a:r>
            <a:r>
              <a:rPr lang="en-US" sz="2000" dirty="0" smtClean="0"/>
              <a:t>, NULL, 0, NULL, </a:t>
            </a:r>
            <a:r>
              <a:rPr lang="en-US" sz="2000" dirty="0" err="1" smtClean="0"/>
              <a:t>myrealm</a:t>
            </a:r>
            <a:r>
              <a:rPr lang="en-US" sz="2000" dirty="0" smtClean="0"/>
              <a:t>}  };</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762000"/>
            <a:ext cx="7620000" cy="5410200"/>
          </a:xfrm>
        </p:spPr>
        <p:txBody>
          <a:bodyPr>
            <a:normAutofit fontScale="70000" lnSpcReduction="20000"/>
          </a:bodyPr>
          <a:lstStyle/>
          <a:p>
            <a:r>
              <a:rPr lang="en-US" dirty="0" smtClean="0"/>
              <a:t>When serving the page, the server application inserts the current values of the variables in the appropriate places in the page. </a:t>
            </a:r>
            <a:endParaRPr lang="en-US" dirty="0" smtClean="0"/>
          </a:p>
          <a:p>
            <a:r>
              <a:rPr lang="en-US" dirty="0" smtClean="0"/>
              <a:t>You </a:t>
            </a:r>
            <a:r>
              <a:rPr lang="en-US" dirty="0" smtClean="0"/>
              <a:t>can use the same techniques to create Web pages that display the current values of any variables in a system.</a:t>
            </a:r>
          </a:p>
          <a:p>
            <a:endParaRPr lang="en-US" dirty="0" smtClean="0"/>
          </a:p>
          <a:p>
            <a:r>
              <a:rPr lang="en-US" dirty="0" smtClean="0"/>
              <a:t>Although the result is the same, the Rabbit and TINI examples use different approaches to achieve the result. </a:t>
            </a:r>
            <a:r>
              <a:rPr lang="en-US" dirty="0" smtClean="0"/>
              <a:t>.</a:t>
            </a:r>
          </a:p>
          <a:p>
            <a:r>
              <a:rPr lang="en-US" dirty="0" smtClean="0"/>
              <a:t>The </a:t>
            </a:r>
            <a:r>
              <a:rPr lang="en-US" dirty="0" smtClean="0"/>
              <a:t>Rabbit uses Server Side Include directives that instruct the server to insert the values of variables in the appropriate locations in the file being served.</a:t>
            </a:r>
          </a:p>
          <a:p>
            <a:endParaRPr lang="en-US" dirty="0" smtClean="0"/>
          </a:p>
          <a:p>
            <a:r>
              <a:rPr lang="en-US" dirty="0" smtClean="0"/>
              <a:t> For the TINI, instead of storing the Web page in a separate file, the application creates the Web page as it’s being sent, using a series of writes to send the page’s contents to a TCP socket and inserting the values of variables in the designated locations in the page.</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B)Basic Authentication on the TINI</a:t>
            </a:r>
            <a:endParaRPr lang="en-US" dirty="0"/>
          </a:p>
        </p:txBody>
      </p:sp>
      <p:sp>
        <p:nvSpPr>
          <p:cNvPr id="3" name="Content Placeholder 2"/>
          <p:cNvSpPr>
            <a:spLocks noGrp="1"/>
          </p:cNvSpPr>
          <p:nvPr>
            <p:ph idx="1"/>
          </p:nvPr>
        </p:nvSpPr>
        <p:spPr/>
        <p:txBody>
          <a:bodyPr>
            <a:normAutofit/>
          </a:bodyPr>
          <a:lstStyle/>
          <a:p>
            <a:r>
              <a:rPr lang="en-US" dirty="0" smtClean="0"/>
              <a:t>For the TINI, Web servers that support Java </a:t>
            </a:r>
            <a:r>
              <a:rPr lang="en-US" dirty="0" err="1" smtClean="0"/>
              <a:t>servlets</a:t>
            </a:r>
            <a:r>
              <a:rPr lang="en-US" dirty="0" smtClean="0"/>
              <a:t>, such as the </a:t>
            </a:r>
            <a:r>
              <a:rPr lang="en-US" dirty="0" err="1" smtClean="0"/>
              <a:t>Tynamo</a:t>
            </a:r>
            <a:r>
              <a:rPr lang="en-US" dirty="0" smtClean="0"/>
              <a:t> Web server and </a:t>
            </a:r>
            <a:r>
              <a:rPr lang="en-US" dirty="0" err="1" smtClean="0"/>
              <a:t>TiniHttpServer</a:t>
            </a:r>
            <a:r>
              <a:rPr lang="en-US" dirty="0" smtClean="0"/>
              <a:t>, typically support Basic Authentication as well. The following </a:t>
            </a:r>
            <a:r>
              <a:rPr lang="en-US" dirty="0" err="1" smtClean="0"/>
              <a:t>BasicAuthentication</a:t>
            </a:r>
            <a:r>
              <a:rPr lang="en-US" dirty="0" smtClean="0"/>
              <a:t> </a:t>
            </a:r>
            <a:r>
              <a:rPr lang="en-US" dirty="0" err="1" smtClean="0"/>
              <a:t>servlet</a:t>
            </a:r>
            <a:r>
              <a:rPr lang="en-US" dirty="0" smtClean="0"/>
              <a:t> for the </a:t>
            </a:r>
            <a:r>
              <a:rPr lang="en-US" dirty="0" err="1" smtClean="0"/>
              <a:t>Tynamo</a:t>
            </a:r>
            <a:r>
              <a:rPr lang="en-US" dirty="0" smtClean="0"/>
              <a:t> Web server requires clients to provide a valid user name and password before the </a:t>
            </a:r>
            <a:r>
              <a:rPr lang="en-US" dirty="0" err="1" smtClean="0"/>
              <a:t>servlet</a:t>
            </a:r>
            <a:r>
              <a:rPr lang="en-US" dirty="0" smtClean="0"/>
              <a:t> will serve its Web page to the client</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52400"/>
            <a:ext cx="7498080" cy="4800600"/>
          </a:xfrm>
        </p:spPr>
        <p:txBody>
          <a:bodyPr>
            <a:normAutofit fontScale="70000" lnSpcReduction="20000"/>
          </a:bodyPr>
          <a:lstStyle/>
          <a:p>
            <a:pPr algn="just"/>
            <a:r>
              <a:rPr lang="en-US" b="1" dirty="0" smtClean="0"/>
              <a:t>Initial Imports</a:t>
            </a:r>
          </a:p>
          <a:p>
            <a:pPr algn="just">
              <a:buNone/>
            </a:pPr>
            <a:r>
              <a:rPr lang="en-US" dirty="0" smtClean="0"/>
              <a:t>In addition to the </a:t>
            </a:r>
            <a:r>
              <a:rPr lang="en-US" dirty="0" err="1" smtClean="0"/>
              <a:t>java.io.IOException</a:t>
            </a:r>
            <a:r>
              <a:rPr lang="en-US" dirty="0" smtClean="0"/>
              <a:t>, </a:t>
            </a:r>
            <a:r>
              <a:rPr lang="en-US" dirty="0" err="1" smtClean="0"/>
              <a:t>javax.servlet</a:t>
            </a:r>
            <a:r>
              <a:rPr lang="en-US" dirty="0" smtClean="0"/>
              <a:t>, and </a:t>
            </a:r>
            <a:r>
              <a:rPr lang="en-US" dirty="0" err="1" smtClean="0"/>
              <a:t>javax.servlet.http</a:t>
            </a:r>
            <a:r>
              <a:rPr lang="en-US" dirty="0" smtClean="0"/>
              <a:t> classes, the </a:t>
            </a:r>
            <a:r>
              <a:rPr lang="en-US" dirty="0" err="1" smtClean="0"/>
              <a:t>servlet</a:t>
            </a:r>
            <a:r>
              <a:rPr lang="en-US" dirty="0" smtClean="0"/>
              <a:t> imports the </a:t>
            </a:r>
            <a:r>
              <a:rPr lang="en-US" dirty="0" err="1" smtClean="0"/>
              <a:t>AuthenticatedHttpServlet</a:t>
            </a:r>
            <a:r>
              <a:rPr lang="en-US" dirty="0" smtClean="0"/>
              <a:t> class from </a:t>
            </a:r>
            <a:r>
              <a:rPr lang="en-US" dirty="0" err="1" smtClean="0"/>
              <a:t>Tynamo’s</a:t>
            </a:r>
            <a:r>
              <a:rPr lang="en-US" dirty="0" smtClean="0"/>
              <a:t> </a:t>
            </a:r>
            <a:r>
              <a:rPr lang="en-US" dirty="0" err="1" smtClean="0"/>
              <a:t>com.qindesign.servlet</a:t>
            </a:r>
            <a:r>
              <a:rPr lang="en-US" dirty="0" smtClean="0"/>
              <a:t> package.</a:t>
            </a:r>
          </a:p>
          <a:p>
            <a:pPr algn="just">
              <a:buNone/>
            </a:pPr>
            <a:r>
              <a:rPr lang="en-US" dirty="0" smtClean="0"/>
              <a:t>	</a:t>
            </a:r>
          </a:p>
          <a:p>
            <a:pPr algn="just">
              <a:buNone/>
            </a:pPr>
            <a:r>
              <a:rPr lang="en-US" dirty="0" smtClean="0"/>
              <a:t>	import </a:t>
            </a:r>
            <a:r>
              <a:rPr lang="en-US" dirty="0" err="1" smtClean="0"/>
              <a:t>java.io.IOException</a:t>
            </a:r>
            <a:r>
              <a:rPr lang="en-US" dirty="0" smtClean="0"/>
              <a:t>;</a:t>
            </a:r>
          </a:p>
          <a:p>
            <a:pPr algn="just">
              <a:buNone/>
            </a:pPr>
            <a:r>
              <a:rPr lang="en-US" dirty="0" smtClean="0"/>
              <a:t>	import </a:t>
            </a:r>
            <a:r>
              <a:rPr lang="en-US" dirty="0" err="1" smtClean="0"/>
              <a:t>javax.servlet.ServletOutputStream</a:t>
            </a:r>
            <a:r>
              <a:rPr lang="en-US" dirty="0" smtClean="0"/>
              <a:t>;</a:t>
            </a:r>
          </a:p>
          <a:p>
            <a:pPr algn="just">
              <a:buNone/>
            </a:pPr>
            <a:r>
              <a:rPr lang="en-US" dirty="0" smtClean="0"/>
              <a:t>	import </a:t>
            </a:r>
            <a:r>
              <a:rPr lang="en-US" dirty="0" err="1" smtClean="0"/>
              <a:t>javax.servlet.ServletException</a:t>
            </a:r>
            <a:r>
              <a:rPr lang="en-US" dirty="0" smtClean="0"/>
              <a:t>;</a:t>
            </a:r>
          </a:p>
          <a:p>
            <a:pPr algn="just">
              <a:buNone/>
            </a:pPr>
            <a:r>
              <a:rPr lang="en-US" dirty="0" smtClean="0"/>
              <a:t>	import </a:t>
            </a:r>
            <a:r>
              <a:rPr lang="en-US" dirty="0" err="1" smtClean="0"/>
              <a:t>javax.servlet.http.HttpServletRequest</a:t>
            </a:r>
            <a:r>
              <a:rPr lang="en-US" dirty="0" smtClean="0"/>
              <a:t>;</a:t>
            </a:r>
          </a:p>
          <a:p>
            <a:pPr algn="just">
              <a:buNone/>
            </a:pPr>
            <a:r>
              <a:rPr lang="en-US" dirty="0" smtClean="0"/>
              <a:t>	import </a:t>
            </a:r>
            <a:r>
              <a:rPr lang="en-US" dirty="0" err="1" smtClean="0"/>
              <a:t>javax.servlet.http.HttpServletResponse</a:t>
            </a:r>
            <a:r>
              <a:rPr lang="en-US" dirty="0" smtClean="0"/>
              <a:t>;</a:t>
            </a:r>
          </a:p>
          <a:p>
            <a:pPr algn="just">
              <a:buNone/>
            </a:pPr>
            <a:r>
              <a:rPr lang="en-US" dirty="0" smtClean="0"/>
              <a:t>	import </a:t>
            </a:r>
            <a:r>
              <a:rPr lang="en-US" dirty="0" err="1" smtClean="0"/>
              <a:t>com.qindesign.servlet.AuthenticatedHttpServlet</a:t>
            </a:r>
            <a:r>
              <a:rPr lang="en-US" dirty="0" smtClean="0"/>
              <a:t>;</a:t>
            </a:r>
          </a:p>
          <a:p>
            <a:pPr algn="just">
              <a:buNone/>
            </a:pPr>
            <a:r>
              <a:rPr lang="en-US" dirty="0" smtClean="0"/>
              <a:t>	public class </a:t>
            </a:r>
            <a:r>
              <a:rPr lang="en-US" dirty="0" err="1" smtClean="0"/>
              <a:t>BasicAuthentication</a:t>
            </a:r>
            <a:r>
              <a:rPr lang="en-US" dirty="0" smtClean="0"/>
              <a:t> extends</a:t>
            </a:r>
          </a:p>
          <a:p>
            <a:pPr algn="just">
              <a:buNone/>
            </a:pPr>
            <a:r>
              <a:rPr lang="en-US" dirty="0" smtClean="0"/>
              <a:t>	</a:t>
            </a:r>
            <a:r>
              <a:rPr lang="en-US" dirty="0" err="1" smtClean="0"/>
              <a:t>AuthenticatedHttpServlet</a:t>
            </a:r>
            <a:r>
              <a:rPr lang="en-US" dirty="0" smtClean="0"/>
              <a:t> {</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6.2. Four Rules for Securing Your Devices</a:t>
            </a:r>
            <a:br>
              <a:rPr lang="en-US" sz="2800" b="1" dirty="0" smtClean="0"/>
            </a:br>
            <a:r>
              <a:rPr lang="en-US" sz="2800" b="1" dirty="0" smtClean="0"/>
              <a:t>and Local Network</a:t>
            </a:r>
            <a:endParaRPr lang="en-US" sz="2800" dirty="0"/>
          </a:p>
        </p:txBody>
      </p:sp>
      <p:sp>
        <p:nvSpPr>
          <p:cNvPr id="3" name="Content Placeholder 2"/>
          <p:cNvSpPr>
            <a:spLocks noGrp="1"/>
          </p:cNvSpPr>
          <p:nvPr>
            <p:ph idx="1"/>
          </p:nvPr>
        </p:nvSpPr>
        <p:spPr/>
        <p:txBody>
          <a:bodyPr>
            <a:normAutofit/>
          </a:bodyPr>
          <a:lstStyle/>
          <a:p>
            <a:r>
              <a:rPr lang="en-US" sz="2400" dirty="0" smtClean="0"/>
              <a:t>1. Use a </a:t>
            </a:r>
            <a:r>
              <a:rPr lang="en-US" sz="2400" b="1" dirty="0" smtClean="0"/>
              <a:t>firewall and configure it with the most restrictive settings that allow </a:t>
            </a:r>
            <a:r>
              <a:rPr lang="en-US" sz="2400" dirty="0" smtClean="0"/>
              <a:t>your device to perform the communications it requires.</a:t>
            </a:r>
          </a:p>
          <a:p>
            <a:r>
              <a:rPr lang="en-US" sz="2400" dirty="0" smtClean="0"/>
              <a:t>2. Restrict access to individual protected resources with </a:t>
            </a:r>
            <a:r>
              <a:rPr lang="en-US" sz="2400" b="1" dirty="0" smtClean="0"/>
              <a:t>user names and passwords.</a:t>
            </a:r>
          </a:p>
          <a:p>
            <a:r>
              <a:rPr lang="en-US" sz="2400" dirty="0" smtClean="0"/>
              <a:t>3. </a:t>
            </a:r>
            <a:r>
              <a:rPr lang="en-US" sz="2400" b="1" dirty="0" smtClean="0"/>
              <a:t>Validate data provided by users to ensure the contents won’t cause harm.</a:t>
            </a:r>
          </a:p>
          <a:p>
            <a:r>
              <a:rPr lang="en-US" sz="2400" dirty="0" smtClean="0"/>
              <a:t>4. </a:t>
            </a:r>
            <a:r>
              <a:rPr lang="en-US" sz="2400" b="1" dirty="0" smtClean="0"/>
              <a:t>Encrypt data that must remain private.</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1.1.1.Rabbit Real-time Web Page</a:t>
            </a:r>
            <a:endParaRPr lang="en-US" dirty="0"/>
          </a:p>
        </p:txBody>
      </p:sp>
      <p:sp>
        <p:nvSpPr>
          <p:cNvPr id="3" name="Content Placeholder 2"/>
          <p:cNvSpPr>
            <a:spLocks noGrp="1"/>
          </p:cNvSpPr>
          <p:nvPr>
            <p:ph idx="1"/>
          </p:nvPr>
        </p:nvSpPr>
        <p:spPr/>
        <p:txBody>
          <a:bodyPr/>
          <a:lstStyle/>
          <a:p>
            <a:r>
              <a:rPr lang="en-US" dirty="0" smtClean="0"/>
              <a:t>To serve its Web page, the Rabbit module uses HTTP functions and structures provided in Dynamic C to serve the Web page’s file on request. </a:t>
            </a:r>
          </a:p>
          <a:p>
            <a:r>
              <a:rPr lang="en-US" dirty="0" smtClean="0"/>
              <a:t>The main program loop updates the time variables once per second.</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1025</TotalTime>
  <Words>5768</Words>
  <Application>Microsoft Office PowerPoint</Application>
  <PresentationFormat>On-screen Show (4:3)</PresentationFormat>
  <Paragraphs>635</Paragraphs>
  <Slides>82</Slides>
  <Notes>6</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Solstice</vt:lpstr>
      <vt:lpstr>Unit -4  EMBEDDED ETHERNET </vt:lpstr>
      <vt:lpstr>1.Serving web pages with dynamic data</vt:lpstr>
      <vt:lpstr>1.1.An embedded system that functions as a Web server</vt:lpstr>
      <vt:lpstr>Slide 4</vt:lpstr>
      <vt:lpstr>Slide 5</vt:lpstr>
      <vt:lpstr>Slide 6</vt:lpstr>
      <vt:lpstr>Slide 7</vt:lpstr>
      <vt:lpstr>Slide 8</vt:lpstr>
      <vt:lpstr>1.1.1.Rabbit Real-time Web Page</vt:lpstr>
      <vt:lpstr>Page Design</vt:lpstr>
      <vt:lpstr>Slide 11</vt:lpstr>
      <vt:lpstr>Slide 12</vt:lpstr>
      <vt:lpstr>Slide 13</vt:lpstr>
      <vt:lpstr>Initial Defines and Declarations</vt:lpstr>
      <vt:lpstr>Slide 15</vt:lpstr>
      <vt:lpstr>Slide 16</vt:lpstr>
      <vt:lpstr>Slide 17</vt:lpstr>
      <vt:lpstr>Slide 18</vt:lpstr>
      <vt:lpstr>Slide 19</vt:lpstr>
      <vt:lpstr>Accessing the Web Server</vt:lpstr>
      <vt:lpstr>1.1.2.TINI Real-time Web Page</vt:lpstr>
      <vt:lpstr>Slide 22</vt:lpstr>
      <vt:lpstr>Serving the Page</vt:lpstr>
      <vt:lpstr>Imports and Initial Declarations</vt:lpstr>
      <vt:lpstr>The main() Method</vt:lpstr>
      <vt:lpstr>Initializing the Server</vt:lpstr>
      <vt:lpstr>Waiting for Connection Requests</vt:lpstr>
      <vt:lpstr>Slide 28</vt:lpstr>
      <vt:lpstr>Stopping the Server</vt:lpstr>
      <vt:lpstr>In Depth: Protocols for Serving Web Pages</vt:lpstr>
      <vt:lpstr>HTTP Versions</vt:lpstr>
      <vt:lpstr>Slide 32</vt:lpstr>
      <vt:lpstr>Elements of an HTTP Message</vt:lpstr>
      <vt:lpstr>Requests</vt:lpstr>
      <vt:lpstr>Slide 35</vt:lpstr>
      <vt:lpstr>4. Email for embedded systems </vt:lpstr>
      <vt:lpstr>Sending and receiving messages</vt:lpstr>
      <vt:lpstr>Slide 38</vt:lpstr>
      <vt:lpstr>Slide 39</vt:lpstr>
      <vt:lpstr>Sending an email from a rabbit </vt:lpstr>
      <vt:lpstr>Initial Defines and Declares</vt:lpstr>
      <vt:lpstr>Slide 42</vt:lpstr>
      <vt:lpstr>Slide 43</vt:lpstr>
      <vt:lpstr>4.1.1.Creating the Message</vt:lpstr>
      <vt:lpstr>4.1.2.Sending the Message</vt:lpstr>
      <vt:lpstr>4.2. Sending an E-mail from a TINI</vt:lpstr>
      <vt:lpstr>4.2.1. Imports and Initial Declares</vt:lpstr>
      <vt:lpstr>4.2.2.Creating the Message</vt:lpstr>
      <vt:lpstr>4.2.3.Sending the E-mail</vt:lpstr>
      <vt:lpstr>Slide 50</vt:lpstr>
      <vt:lpstr>Slide 51</vt:lpstr>
      <vt:lpstr>4.2.4.Receiving E-mail on a Rabbit</vt:lpstr>
      <vt:lpstr>Slide 53</vt:lpstr>
      <vt:lpstr>Processing and Displaying Messages</vt:lpstr>
      <vt:lpstr>Slide 55</vt:lpstr>
      <vt:lpstr>Retrieving Messages</vt:lpstr>
      <vt:lpstr>In Depth: E-mail Protocols</vt:lpstr>
      <vt:lpstr>E-mail Accounts for Embedded Systems</vt:lpstr>
      <vt:lpstr>Domain Hosts and ISPs</vt:lpstr>
      <vt:lpstr>Slide 60</vt:lpstr>
      <vt:lpstr>Slide 61</vt:lpstr>
      <vt:lpstr>Using the Simple Mail Transfer Protocol</vt:lpstr>
      <vt:lpstr>A Typical Transaction</vt:lpstr>
      <vt:lpstr>Slide 64</vt:lpstr>
      <vt:lpstr>Sending E-mail with a URL</vt:lpstr>
      <vt:lpstr>Slide 66</vt:lpstr>
      <vt:lpstr>A Typical POP3 Transaction</vt:lpstr>
      <vt:lpstr>5. Using the File Transfer Protocol(FTP)</vt:lpstr>
      <vt:lpstr>5.1.Rabbit FTP Client</vt:lpstr>
      <vt:lpstr>Slide 70</vt:lpstr>
      <vt:lpstr>Slide 71</vt:lpstr>
      <vt:lpstr>5.2.TINI FTP Client</vt:lpstr>
      <vt:lpstr>Slide 73</vt:lpstr>
      <vt:lpstr>6. Keeping your Devices and Network Secure</vt:lpstr>
      <vt:lpstr>Slide 75</vt:lpstr>
      <vt:lpstr>6.1.Limiting Access with Passwords</vt:lpstr>
      <vt:lpstr>6.1.1.Using Basic Authentication</vt:lpstr>
      <vt:lpstr>A)Basic Authentication on the Rabbit</vt:lpstr>
      <vt:lpstr>Slide 79</vt:lpstr>
      <vt:lpstr>B)Basic Authentication on the TINI</vt:lpstr>
      <vt:lpstr>Slide 81</vt:lpstr>
      <vt:lpstr>6.2. Four Rules for Securing Your Devices and Local Network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GKRT</dc:creator>
  <cp:lastModifiedBy>Windows User</cp:lastModifiedBy>
  <cp:revision>440</cp:revision>
  <dcterms:created xsi:type="dcterms:W3CDTF">2006-08-16T00:00:00Z</dcterms:created>
  <dcterms:modified xsi:type="dcterms:W3CDTF">2018-07-11T07:41:13Z</dcterms:modified>
</cp:coreProperties>
</file>