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93" r:id="rId3"/>
    <p:sldId id="257" r:id="rId4"/>
    <p:sldId id="258" r:id="rId5"/>
    <p:sldId id="272"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82" r:id="rId19"/>
    <p:sldId id="273" r:id="rId20"/>
    <p:sldId id="275" r:id="rId21"/>
    <p:sldId id="276" r:id="rId22"/>
    <p:sldId id="277" r:id="rId23"/>
    <p:sldId id="278" r:id="rId24"/>
    <p:sldId id="279" r:id="rId25"/>
    <p:sldId id="280" r:id="rId26"/>
    <p:sldId id="281" r:id="rId27"/>
    <p:sldId id="292" r:id="rId28"/>
    <p:sldId id="283" r:id="rId29"/>
    <p:sldId id="284" r:id="rId30"/>
    <p:sldId id="285" r:id="rId31"/>
  </p:sldIdLst>
  <p:sldSz cx="9144000" cy="5143500" type="screen16x9"/>
  <p:notesSz cx="9077325" cy="7077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2" autoAdjust="0"/>
    <p:restoredTop sz="94689" autoAdjust="0"/>
  </p:normalViewPr>
  <p:slideViewPr>
    <p:cSldViewPr>
      <p:cViewPr varScale="1">
        <p:scale>
          <a:sx n="92" d="100"/>
          <a:sy n="92" d="100"/>
        </p:scale>
        <p:origin x="-756" y="-102"/>
      </p:cViewPr>
      <p:guideLst>
        <p:guide orient="horz" pos="1620"/>
        <p:guide pos="2880"/>
      </p:guideLst>
    </p:cSldViewPr>
  </p:slideViewPr>
  <p:outlineViewPr>
    <p:cViewPr>
      <p:scale>
        <a:sx n="33" d="100"/>
        <a:sy n="33" d="100"/>
      </p:scale>
      <p:origin x="0" y="2264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33508" cy="3538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41717" y="0"/>
            <a:ext cx="3933508" cy="353854"/>
          </a:xfrm>
          <a:prstGeom prst="rect">
            <a:avLst/>
          </a:prstGeom>
        </p:spPr>
        <p:txBody>
          <a:bodyPr vert="horz" lIns="91440" tIns="45720" rIns="91440" bIns="45720" rtlCol="0"/>
          <a:lstStyle>
            <a:lvl1pPr algn="r">
              <a:defRPr sz="1200"/>
            </a:lvl1pPr>
          </a:lstStyle>
          <a:p>
            <a:fld id="{BA209B4A-D847-4C22-9647-28F93F5303BC}" type="datetimeFigureOut">
              <a:rPr lang="en-US" smtClean="0"/>
              <a:pPr/>
              <a:t>5/26/2017</a:t>
            </a:fld>
            <a:endParaRPr lang="en-US"/>
          </a:p>
        </p:txBody>
      </p:sp>
      <p:sp>
        <p:nvSpPr>
          <p:cNvPr id="4" name="Footer Placeholder 3"/>
          <p:cNvSpPr>
            <a:spLocks noGrp="1"/>
          </p:cNvSpPr>
          <p:nvPr>
            <p:ph type="ftr" sz="quarter" idx="2"/>
          </p:nvPr>
        </p:nvSpPr>
        <p:spPr>
          <a:xfrm>
            <a:off x="0" y="6721993"/>
            <a:ext cx="3933508" cy="35385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41717" y="6721993"/>
            <a:ext cx="3933508" cy="353854"/>
          </a:xfrm>
          <a:prstGeom prst="rect">
            <a:avLst/>
          </a:prstGeom>
        </p:spPr>
        <p:txBody>
          <a:bodyPr vert="horz" lIns="91440" tIns="45720" rIns="91440" bIns="45720" rtlCol="0" anchor="b"/>
          <a:lstStyle>
            <a:lvl1pPr algn="r">
              <a:defRPr sz="1200"/>
            </a:lvl1pPr>
          </a:lstStyle>
          <a:p>
            <a:fld id="{FA2A58FB-E6D5-472F-9DC1-0898A7E0DFF7}"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33508" cy="3538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42242" y="0"/>
            <a:ext cx="3933508" cy="353854"/>
          </a:xfrm>
          <a:prstGeom prst="rect">
            <a:avLst/>
          </a:prstGeom>
        </p:spPr>
        <p:txBody>
          <a:bodyPr vert="horz" lIns="91440" tIns="45720" rIns="91440" bIns="45720" rtlCol="0"/>
          <a:lstStyle>
            <a:lvl1pPr algn="r">
              <a:defRPr sz="1200"/>
            </a:lvl1pPr>
          </a:lstStyle>
          <a:p>
            <a:fld id="{36BBA869-BF9D-42FD-B02C-BA539D9832BF}" type="datetimeFigureOut">
              <a:rPr lang="en-US" smtClean="0"/>
              <a:pPr/>
              <a:t>5/26/2017</a:t>
            </a:fld>
            <a:endParaRPr lang="en-US"/>
          </a:p>
        </p:txBody>
      </p:sp>
      <p:sp>
        <p:nvSpPr>
          <p:cNvPr id="4" name="Slide Image Placeholder 3"/>
          <p:cNvSpPr>
            <a:spLocks noGrp="1" noRot="1" noChangeAspect="1"/>
          </p:cNvSpPr>
          <p:nvPr>
            <p:ph type="sldImg" idx="2"/>
          </p:nvPr>
        </p:nvSpPr>
        <p:spPr>
          <a:xfrm>
            <a:off x="2179638" y="530225"/>
            <a:ext cx="4718050" cy="2654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07733" y="3361611"/>
            <a:ext cx="7261860" cy="31846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21583"/>
            <a:ext cx="3933508" cy="35385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42242" y="6721583"/>
            <a:ext cx="3933508" cy="353854"/>
          </a:xfrm>
          <a:prstGeom prst="rect">
            <a:avLst/>
          </a:prstGeom>
        </p:spPr>
        <p:txBody>
          <a:bodyPr vert="horz" lIns="91440" tIns="45720" rIns="91440" bIns="45720" rtlCol="0" anchor="b"/>
          <a:lstStyle>
            <a:lvl1pPr algn="r">
              <a:defRPr sz="1200"/>
            </a:lvl1pPr>
          </a:lstStyle>
          <a:p>
            <a:fld id="{FE1049F2-0417-4558-94F8-35401D9A9D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1049F2-0417-4558-94F8-35401D9A9D6F}"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5/26/2017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-5 </a:t>
            </a:r>
            <a:endParaRPr lang="en-US" dirty="0"/>
          </a:p>
        </p:txBody>
      </p:sp>
      <p:sp>
        <p:nvSpPr>
          <p:cNvPr id="3" name="Subtitle 2"/>
          <p:cNvSpPr>
            <a:spLocks noGrp="1"/>
          </p:cNvSpPr>
          <p:nvPr>
            <p:ph type="subTitle" idx="1"/>
          </p:nvPr>
        </p:nvSpPr>
        <p:spPr>
          <a:xfrm>
            <a:off x="5562600" y="3048000"/>
            <a:ext cx="2819400" cy="1200150"/>
          </a:xfrm>
        </p:spPr>
        <p:txBody>
          <a:bodyPr>
            <a:normAutofit/>
          </a:bodyPr>
          <a:lstStyle/>
          <a:p>
            <a:r>
              <a:rPr lang="en-US" sz="2800" dirty="0" smtClean="0"/>
              <a:t>P.RAJESH </a:t>
            </a:r>
          </a:p>
          <a:p>
            <a:r>
              <a:rPr lang="en-US" sz="1200" dirty="0" smtClean="0"/>
              <a:t>EMAIL: patnamrajeshrai@gmail.com</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1.1.2.Applications of WSN</a:t>
            </a:r>
            <a:endParaRPr lang="en-US" dirty="0"/>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1. Ecological habitat monitoring</a:t>
            </a:r>
          </a:p>
          <a:p>
            <a:r>
              <a:rPr lang="en-US" sz="2000" dirty="0" smtClean="0">
                <a:latin typeface="Times New Roman" pitchFamily="18" charset="0"/>
                <a:cs typeface="Times New Roman" pitchFamily="18" charset="0"/>
              </a:rPr>
              <a:t>2. Military surveillance and target tracking:</a:t>
            </a:r>
          </a:p>
          <a:p>
            <a:r>
              <a:rPr lang="en-US" sz="2000" dirty="0" smtClean="0">
                <a:latin typeface="Times New Roman" pitchFamily="18" charset="0"/>
                <a:cs typeface="Times New Roman" pitchFamily="18" charset="0"/>
              </a:rPr>
              <a:t>3. Structural and seismic monitoring</a:t>
            </a:r>
          </a:p>
          <a:p>
            <a:r>
              <a:rPr lang="en-US" sz="2000" dirty="0" smtClean="0">
                <a:latin typeface="Times New Roman" pitchFamily="18" charset="0"/>
                <a:cs typeface="Times New Roman" pitchFamily="18" charset="0"/>
              </a:rPr>
              <a:t>4. Industrial and commercial networked sensing:</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1.1.3. key design challenges </a:t>
            </a:r>
            <a:endParaRPr lang="en-US" dirty="0"/>
          </a:p>
        </p:txBody>
      </p:sp>
      <p:sp>
        <p:nvSpPr>
          <p:cNvPr id="3" name="Content Placeholder 2"/>
          <p:cNvSpPr>
            <a:spLocks noGrp="1"/>
          </p:cNvSpPr>
          <p:nvPr>
            <p:ph idx="1"/>
          </p:nvPr>
        </p:nvSpPr>
        <p:spPr>
          <a:xfrm>
            <a:off x="381000" y="1082278"/>
            <a:ext cx="8229600" cy="3394472"/>
          </a:xfrm>
        </p:spPr>
        <p:txBody>
          <a:bodyPr>
            <a:normAutofit lnSpcReduction="10000"/>
          </a:bodyPr>
          <a:lstStyle/>
          <a:p>
            <a:pPr algn="just"/>
            <a:r>
              <a:rPr lang="en-US" sz="1800" dirty="0" smtClean="0">
                <a:latin typeface="Times New Roman" pitchFamily="18" charset="0"/>
                <a:cs typeface="Times New Roman" pitchFamily="18" charset="0"/>
              </a:rPr>
              <a:t>1. </a:t>
            </a:r>
            <a:r>
              <a:rPr lang="en-US" sz="1800" b="1" dirty="0" smtClean="0">
                <a:latin typeface="Times New Roman" pitchFamily="18" charset="0"/>
                <a:cs typeface="Times New Roman" pitchFamily="18" charset="0"/>
              </a:rPr>
              <a:t>Extended lifetime:</a:t>
            </a:r>
          </a:p>
          <a:p>
            <a:pPr algn="just">
              <a:buFont typeface="Courier New" pitchFamily="49" charset="0"/>
              <a:buChar char="o"/>
            </a:pPr>
            <a:r>
              <a:rPr lang="en-US" sz="1800" dirty="0" smtClean="0">
                <a:latin typeface="Times New Roman" pitchFamily="18" charset="0"/>
                <a:cs typeface="Times New Roman" pitchFamily="18" charset="0"/>
              </a:rPr>
              <a:t>As mentioned above, WSN nodes will generally be severely energy constrained due to the limitations of batteries. </a:t>
            </a:r>
          </a:p>
          <a:p>
            <a:pPr algn="just">
              <a:buFont typeface="Courier New" pitchFamily="49" charset="0"/>
              <a:buChar char="o"/>
            </a:pPr>
            <a:r>
              <a:rPr lang="en-US" sz="1800" dirty="0" smtClean="0">
                <a:latin typeface="Times New Roman" pitchFamily="18" charset="0"/>
                <a:cs typeface="Times New Roman" pitchFamily="18" charset="0"/>
              </a:rPr>
              <a:t>A typical alkaline battery, for example, provides about 50 watt-hours of energy; this may translate to less than a month of continuous operation for each node in full active mode. Given the expense and potential infeasibility of monitoring and replacing batteries for a large network, much longer lifetimes are desired.</a:t>
            </a:r>
          </a:p>
          <a:p>
            <a:pPr algn="just"/>
            <a:r>
              <a:rPr lang="en-US" sz="1800" b="1" dirty="0" smtClean="0">
                <a:latin typeface="Times New Roman" pitchFamily="18" charset="0"/>
                <a:cs typeface="Times New Roman" pitchFamily="18" charset="0"/>
              </a:rPr>
              <a:t>2. Responsiveness: </a:t>
            </a:r>
            <a:r>
              <a:rPr lang="en-US" sz="1800" dirty="0" smtClean="0">
                <a:latin typeface="Times New Roman" pitchFamily="18" charset="0"/>
                <a:cs typeface="Times New Roman" pitchFamily="18" charset="0"/>
              </a:rPr>
              <a:t>A simple solution to extending network lifetime is to operate the nodes in a duty-cycled manner with periodic switching between sleep and wake-up modes. While synchronization of such sleep schedules is challenging in itself, a larger concern is that arbitrarily long sleep periods can reduce  the responsiveness and effectiveness of the sensors..</a:t>
            </a: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38150"/>
            <a:ext cx="8229600" cy="4038600"/>
          </a:xfrm>
        </p:spPr>
        <p:txBody>
          <a:bodyPr>
            <a:normAutofit fontScale="92500" lnSpcReduction="10000"/>
          </a:bodyPr>
          <a:lstStyle/>
          <a:p>
            <a:pPr algn="just">
              <a:buNone/>
            </a:pPr>
            <a:r>
              <a:rPr lang="en-US" sz="1800" b="1" dirty="0" smtClean="0">
                <a:latin typeface="Times New Roman" pitchFamily="18" charset="0"/>
                <a:cs typeface="Times New Roman" pitchFamily="18" charset="0"/>
              </a:rPr>
              <a:t>3. Robustness: </a:t>
            </a:r>
            <a:r>
              <a:rPr lang="en-US" sz="1800" dirty="0" smtClean="0">
                <a:latin typeface="Times New Roman" pitchFamily="18" charset="0"/>
                <a:cs typeface="Times New Roman" pitchFamily="18" charset="0"/>
              </a:rPr>
              <a:t>The vision of wireless sensor networks is to provide large scale, yet fine-grained coverage.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smtClean="0">
                <a:latin typeface="Times New Roman" pitchFamily="18" charset="0"/>
                <a:cs typeface="Times New Roman" pitchFamily="18" charset="0"/>
              </a:rPr>
              <a:t>motivates the use of large numbers of inexpensive devices. However, inexpensive </a:t>
            </a:r>
            <a:r>
              <a:rPr lang="en-US" sz="1800" dirty="0" smtClean="0">
                <a:latin typeface="Times New Roman" pitchFamily="18" charset="0"/>
                <a:cs typeface="Times New Roman" pitchFamily="18" charset="0"/>
              </a:rPr>
              <a:t>devices can </a:t>
            </a:r>
            <a:r>
              <a:rPr lang="en-US" sz="1800" dirty="0" smtClean="0">
                <a:latin typeface="Times New Roman" pitchFamily="18" charset="0"/>
                <a:cs typeface="Times New Roman" pitchFamily="18" charset="0"/>
              </a:rPr>
              <a:t>often be unreliable and prone to failures. </a:t>
            </a:r>
            <a:r>
              <a:rPr lang="en-US"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Rates </a:t>
            </a:r>
            <a:r>
              <a:rPr lang="en-US" sz="1800" dirty="0" smtClean="0">
                <a:latin typeface="Times New Roman" pitchFamily="18" charset="0"/>
                <a:cs typeface="Times New Roman" pitchFamily="18" charset="0"/>
              </a:rPr>
              <a:t>of device failure will also be high whenever the sensor devices are deployed in harsh or hostile environments</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Protocol designs must therefore have built-in mechanisms to provide robustness.</a:t>
            </a:r>
          </a:p>
          <a:p>
            <a:pPr algn="just">
              <a:buNone/>
            </a:pPr>
            <a:endParaRPr lang="en-US" sz="1800" dirty="0" smtClean="0">
              <a:latin typeface="Times New Roman" pitchFamily="18" charset="0"/>
              <a:cs typeface="Times New Roman" pitchFamily="18" charset="0"/>
            </a:endParaRPr>
          </a:p>
          <a:p>
            <a:pPr algn="just">
              <a:buNone/>
            </a:pPr>
            <a:r>
              <a:rPr lang="en-US" sz="1800" b="1" dirty="0" smtClean="0">
                <a:latin typeface="Times New Roman" pitchFamily="18" charset="0"/>
                <a:cs typeface="Times New Roman" pitchFamily="18" charset="0"/>
              </a:rPr>
              <a:t>4. Synergy</a:t>
            </a:r>
            <a:r>
              <a:rPr lang="en-US" sz="1800" dirty="0" smtClean="0">
                <a:latin typeface="Times New Roman" pitchFamily="18" charset="0"/>
                <a:cs typeface="Times New Roman" pitchFamily="18" charset="0"/>
              </a:rPr>
              <a:t>: Moore’s law-type advances in technology have ensured that device capabilities in terms of processing power, memory, storage, radio transceiver performance, and even accuracy of sensing improve rapidly (given a fixed cost). </a:t>
            </a:r>
          </a:p>
          <a:p>
            <a:pPr algn="just"/>
            <a:r>
              <a:rPr lang="en-US" sz="1800" dirty="0" smtClean="0">
                <a:latin typeface="Times New Roman" pitchFamily="18" charset="0"/>
                <a:cs typeface="Times New Roman" pitchFamily="18" charset="0"/>
              </a:rPr>
              <a:t>The challenge is therefore to design synergistic protocols, which ensure that the system as a whole is more capable than the sum of the capabilities of its individual components. </a:t>
            </a:r>
          </a:p>
          <a:p>
            <a:pPr algn="just"/>
            <a:r>
              <a:rPr lang="en-US" sz="1800" dirty="0" smtClean="0">
                <a:latin typeface="Times New Roman" pitchFamily="18" charset="0"/>
                <a:cs typeface="Times New Roman" pitchFamily="18" charset="0"/>
              </a:rPr>
              <a:t>The protocols must provide an efficient collaborative use of storage, computation, and communication resources.</a:t>
            </a: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9550"/>
            <a:ext cx="8229600" cy="3394472"/>
          </a:xfrm>
        </p:spPr>
        <p:txBody>
          <a:bodyPr>
            <a:noAutofit/>
          </a:bodyPr>
          <a:lstStyle/>
          <a:p>
            <a:pPr algn="just"/>
            <a:endParaRPr lang="en-US" sz="1800" dirty="0" smtClean="0">
              <a:latin typeface="Times New Roman" pitchFamily="18" charset="0"/>
              <a:cs typeface="Times New Roman" pitchFamily="18" charset="0"/>
            </a:endParaRPr>
          </a:p>
          <a:p>
            <a:pPr algn="just"/>
            <a:r>
              <a:rPr lang="en-US" sz="1800" b="1" dirty="0" smtClean="0">
                <a:latin typeface="Times New Roman" pitchFamily="18" charset="0"/>
                <a:cs typeface="Times New Roman" pitchFamily="18" charset="0"/>
              </a:rPr>
              <a:t>5.Scalability: </a:t>
            </a:r>
            <a:r>
              <a:rPr lang="en-US" sz="1800" dirty="0" smtClean="0">
                <a:latin typeface="Times New Roman" pitchFamily="18" charset="0"/>
                <a:cs typeface="Times New Roman" pitchFamily="18" charset="0"/>
              </a:rPr>
              <a:t>For many envisioned applications, the combination of fine granularity sensing and large coverage area implies that wireless sensor networks have the potential to be extremely large scale (tens of thousands, perhaps even millions of nodes in the long term).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Protocols </a:t>
            </a:r>
            <a:r>
              <a:rPr lang="en-US" sz="1800" dirty="0" smtClean="0">
                <a:latin typeface="Times New Roman" pitchFamily="18" charset="0"/>
                <a:cs typeface="Times New Roman" pitchFamily="18" charset="0"/>
              </a:rPr>
              <a:t>will have to be inherently distributed, involving localized communication, and sensor networks must utilize hierarchical architectures in order to provide such scalability.</a:t>
            </a:r>
          </a:p>
          <a:p>
            <a:pPr algn="just"/>
            <a:r>
              <a:rPr lang="en-US" sz="1800" dirty="0" smtClean="0">
                <a:latin typeface="Times New Roman" pitchFamily="18" charset="0"/>
                <a:cs typeface="Times New Roman" pitchFamily="18" charset="0"/>
              </a:rPr>
              <a:t> However, visions of large numbers of nodes will remain unrealized in practice until some fundamental problems, such as failure handling and </a:t>
            </a:r>
            <a:r>
              <a:rPr lang="en-US" sz="1800" i="1" dirty="0" smtClean="0">
                <a:latin typeface="Times New Roman" pitchFamily="18" charset="0"/>
                <a:cs typeface="Times New Roman" pitchFamily="18" charset="0"/>
              </a:rPr>
              <a:t>in-situ reprogramming, are addressed even in small settings involving tens to </a:t>
            </a:r>
            <a:r>
              <a:rPr lang="en-US" sz="1800" dirty="0" smtClean="0">
                <a:latin typeface="Times New Roman" pitchFamily="18" charset="0"/>
                <a:cs typeface="Times New Roman" pitchFamily="18" charset="0"/>
              </a:rPr>
              <a:t>hundreds of nodes.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There </a:t>
            </a:r>
            <a:r>
              <a:rPr lang="en-US" sz="1800" dirty="0" smtClean="0">
                <a:latin typeface="Times New Roman" pitchFamily="18" charset="0"/>
                <a:cs typeface="Times New Roman" pitchFamily="18" charset="0"/>
              </a:rPr>
              <a:t>are also some fundamental limits on the throughput and capacity that impact the scalability of network performance</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44078"/>
            <a:ext cx="8229600" cy="4537472"/>
          </a:xfrm>
        </p:spPr>
        <p:txBody>
          <a:bodyPr>
            <a:noAutofit/>
          </a:bodyPr>
          <a:lstStyle/>
          <a:p>
            <a:pPr algn="just"/>
            <a:r>
              <a:rPr lang="en-US" sz="1800" b="1" dirty="0" smtClean="0">
                <a:latin typeface="Times New Roman" pitchFamily="18" charset="0"/>
                <a:cs typeface="Times New Roman" pitchFamily="18" charset="0"/>
              </a:rPr>
              <a:t>6. Heterogeneity: </a:t>
            </a:r>
            <a:r>
              <a:rPr lang="en-US" sz="1800" dirty="0" smtClean="0">
                <a:latin typeface="Times New Roman" pitchFamily="18" charset="0"/>
                <a:cs typeface="Times New Roman" pitchFamily="18" charset="0"/>
              </a:rPr>
              <a:t>There will be a heterogeneity of device capabilities (with respect to computation, communication, and sensing) in realistic settings.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t>
            </a:r>
            <a:r>
              <a:rPr lang="en-US" sz="1800" dirty="0" smtClean="0">
                <a:latin typeface="Times New Roman" pitchFamily="18" charset="0"/>
                <a:cs typeface="Times New Roman" pitchFamily="18" charset="0"/>
              </a:rPr>
              <a:t>heterogeneity can have a number of important design consequences. For instance, the presence of a small number of devices of higher computational capability along with a large number of low-capability devices can dictate a two-tier, cluster-based network architecture, and the presence of multiple sensing modalities requires pertinent sensor fusion techniques.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 </a:t>
            </a:r>
            <a:r>
              <a:rPr lang="en-US" sz="1800" dirty="0" smtClean="0">
                <a:latin typeface="Times New Roman" pitchFamily="18" charset="0"/>
                <a:cs typeface="Times New Roman" pitchFamily="18" charset="0"/>
              </a:rPr>
              <a:t>key challenge is often to determine the right combination of heterogeneous device capabilities for a given application.</a:t>
            </a:r>
          </a:p>
          <a:p>
            <a:pPr algn="just"/>
            <a:r>
              <a:rPr lang="en-US" sz="1800" dirty="0" smtClean="0">
                <a:latin typeface="Times New Roman" pitchFamily="18" charset="0"/>
                <a:cs typeface="Times New Roman" pitchFamily="18" charset="0"/>
              </a:rPr>
              <a:t>7. </a:t>
            </a:r>
            <a:r>
              <a:rPr lang="en-US" sz="1800" b="1" dirty="0" smtClean="0">
                <a:latin typeface="Times New Roman" pitchFamily="18" charset="0"/>
                <a:cs typeface="Times New Roman" pitchFamily="18" charset="0"/>
              </a:rPr>
              <a:t>Self-configuration: </a:t>
            </a:r>
            <a:r>
              <a:rPr lang="en-US" sz="1800" dirty="0" smtClean="0">
                <a:latin typeface="Times New Roman" pitchFamily="18" charset="0"/>
                <a:cs typeface="Times New Roman" pitchFamily="18" charset="0"/>
              </a:rPr>
              <a:t>Because of their scale and the nature of their applications</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wireless sensor networks are inherently </a:t>
            </a:r>
            <a:r>
              <a:rPr lang="en-US" sz="1800" i="1" dirty="0" smtClean="0">
                <a:latin typeface="Times New Roman" pitchFamily="18" charset="0"/>
                <a:cs typeface="Times New Roman" pitchFamily="18" charset="0"/>
              </a:rPr>
              <a:t>unattended distributed systems. </a:t>
            </a:r>
            <a:r>
              <a:rPr lang="en-US" sz="1800" dirty="0" smtClean="0">
                <a:latin typeface="Times New Roman" pitchFamily="18" charset="0"/>
                <a:cs typeface="Times New Roman" pitchFamily="18" charset="0"/>
              </a:rPr>
              <a:t>Autonomous operation of the network is therefore a key design challenge. From the very start, nodes in a wireless sensor network have to be able to configure their own network topology; localize, synchronize, and calibrate themselves; coordinate inter-node communication; and determine other important operating parameters.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3350"/>
            <a:ext cx="8534400" cy="4800600"/>
          </a:xfrm>
        </p:spPr>
        <p:txBody>
          <a:bodyPr>
            <a:noAutofit/>
          </a:bodyPr>
          <a:lstStyle/>
          <a:p>
            <a:pPr algn="just"/>
            <a:r>
              <a:rPr lang="en-US" sz="1800" b="1" dirty="0" smtClean="0">
                <a:latin typeface="Times New Roman" pitchFamily="18" charset="0"/>
                <a:cs typeface="Times New Roman" pitchFamily="18" charset="0"/>
              </a:rPr>
              <a:t>8.Self-optimization and adaptation: Traditionally, most engineering systems </a:t>
            </a:r>
            <a:r>
              <a:rPr lang="en-US" sz="1800" dirty="0" smtClean="0">
                <a:latin typeface="Times New Roman" pitchFamily="18" charset="0"/>
                <a:cs typeface="Times New Roman" pitchFamily="18" charset="0"/>
              </a:rPr>
              <a:t>are optimized </a:t>
            </a:r>
            <a:r>
              <a:rPr lang="en-US" sz="1800" i="1" dirty="0" smtClean="0">
                <a:latin typeface="Times New Roman" pitchFamily="18" charset="0"/>
                <a:cs typeface="Times New Roman" pitchFamily="18" charset="0"/>
              </a:rPr>
              <a:t>a priori to operate efficiently in the face of expected or well modeled </a:t>
            </a:r>
            <a:r>
              <a:rPr lang="en-US" sz="1800" dirty="0" smtClean="0">
                <a:latin typeface="Times New Roman" pitchFamily="18" charset="0"/>
                <a:cs typeface="Times New Roman" pitchFamily="18" charset="0"/>
              </a:rPr>
              <a:t>operating conditions. </a:t>
            </a:r>
            <a:r>
              <a:rPr lang="en-US" sz="1800" dirty="0" smtClean="0">
                <a:latin typeface="Times New Roman" pitchFamily="18" charset="0"/>
                <a:cs typeface="Times New Roman" pitchFamily="18" charset="0"/>
              </a:rPr>
              <a:t>In </a:t>
            </a:r>
            <a:r>
              <a:rPr lang="en-US" sz="1800" dirty="0" smtClean="0">
                <a:latin typeface="Times New Roman" pitchFamily="18" charset="0"/>
                <a:cs typeface="Times New Roman" pitchFamily="18" charset="0"/>
              </a:rPr>
              <a:t>wireless sensor networks, there may often be significant uncertainty about operating conditions prior to deployment Under such conditions, it is important that there be in-built mechanisms to autonomously  earn from sensor and network measurements collected over time and to use this learning to continually improve performance. Also, besides being uncertain </a:t>
            </a:r>
            <a:r>
              <a:rPr lang="en-US" sz="1800" i="1" dirty="0" smtClean="0">
                <a:latin typeface="Times New Roman" pitchFamily="18" charset="0"/>
                <a:cs typeface="Times New Roman" pitchFamily="18" charset="0"/>
              </a:rPr>
              <a:t>a priori, the environment in which the sensor network </a:t>
            </a:r>
            <a:r>
              <a:rPr lang="en-US" sz="1800" dirty="0" smtClean="0">
                <a:latin typeface="Times New Roman" pitchFamily="18" charset="0"/>
                <a:cs typeface="Times New Roman" pitchFamily="18" charset="0"/>
              </a:rPr>
              <a:t>operates can change drastically over time. WSN protocols should also be able to adapt to such environmental dynamics in an online manner.</a:t>
            </a:r>
          </a:p>
          <a:p>
            <a:pPr algn="just"/>
            <a:r>
              <a:rPr lang="en-US" sz="1800" b="1" dirty="0" smtClean="0">
                <a:latin typeface="Times New Roman" pitchFamily="18" charset="0"/>
                <a:cs typeface="Times New Roman" pitchFamily="18" charset="0"/>
              </a:rPr>
              <a:t>9.Systematic design: As we shall see, wireless sensor networks can often be </a:t>
            </a:r>
            <a:r>
              <a:rPr lang="en-US" sz="1800" dirty="0" smtClean="0">
                <a:latin typeface="Times New Roman" pitchFamily="18" charset="0"/>
                <a:cs typeface="Times New Roman" pitchFamily="18" charset="0"/>
              </a:rPr>
              <a:t>highly application specific. There is a challenging tradeoff between (a)</a:t>
            </a:r>
            <a:r>
              <a:rPr lang="en-US" sz="1800" i="1" dirty="0" err="1" smtClean="0">
                <a:latin typeface="Times New Roman" pitchFamily="18" charset="0"/>
                <a:cs typeface="Times New Roman" pitchFamily="18" charset="0"/>
              </a:rPr>
              <a:t>adhoc</a:t>
            </a:r>
            <a:r>
              <a:rPr lang="en-US" sz="1800" i="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narrowly applicable approaches that exploit application-specific characteristics to offer performance gains and (b) more flexible, easy-to-generalize design methodologies that sacrifice some performance. While performance optimization is very important, given the severe resource constraints in wireless sensor networks, systematic design methodologies, allowing for reuse, modularity, and run-time adaptation, are necessitated by practical considerations.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678"/>
            <a:ext cx="8229600" cy="3394472"/>
          </a:xfrm>
        </p:spPr>
        <p:txBody>
          <a:bodyPr>
            <a:normAutofit/>
          </a:bodyPr>
          <a:lstStyle/>
          <a:p>
            <a:pPr algn="just">
              <a:buNone/>
            </a:pPr>
            <a:r>
              <a:rPr lang="en-US" sz="1600" b="1" dirty="0" smtClean="0">
                <a:latin typeface="Times New Roman" pitchFamily="18" charset="0"/>
                <a:cs typeface="Times New Roman" pitchFamily="18" charset="0"/>
              </a:rPr>
              <a:t>10.Privacy and security: The large scale, prevalence, and sensitivity of the </a:t>
            </a:r>
            <a:r>
              <a:rPr lang="en-US" sz="1600" dirty="0" smtClean="0">
                <a:latin typeface="Times New Roman" pitchFamily="18" charset="0"/>
                <a:cs typeface="Times New Roman" pitchFamily="18" charset="0"/>
              </a:rPr>
              <a:t>information collected by wireless sensor networks (as well as their potential deployment in hostile locations) give rise to the final key challenge of ensuring both privacy and security.</a:t>
            </a:r>
            <a:endParaRPr lang="en-US" sz="1600" dirty="0">
              <a:latin typeface="Times New Roman" pitchFamily="18" charset="0"/>
              <a:cs typeface="Times New Roman" pitchFamily="18" charset="0"/>
            </a:endParaRPr>
          </a:p>
        </p:txBody>
      </p:sp>
      <p:sp>
        <p:nvSpPr>
          <p:cNvPr id="4" name="Title 1"/>
          <p:cNvSpPr>
            <a:spLocks noGrp="1"/>
          </p:cNvSpPr>
          <p:nvPr>
            <p:ph type="title"/>
          </p:nvPr>
        </p:nvSpPr>
        <p:spPr>
          <a:xfrm>
            <a:off x="1447800" y="1123950"/>
            <a:ext cx="5791200" cy="457200"/>
          </a:xfrm>
        </p:spPr>
        <p:txBody>
          <a:bodyPr>
            <a:normAutofit/>
          </a:bodyPr>
          <a:lstStyle/>
          <a:p>
            <a:r>
              <a:rPr lang="en-US" sz="2400" dirty="0" smtClean="0"/>
              <a:t>2. Network deployment</a:t>
            </a:r>
            <a:endParaRPr lang="en-US" sz="2400" dirty="0"/>
          </a:p>
        </p:txBody>
      </p:sp>
      <p:sp>
        <p:nvSpPr>
          <p:cNvPr id="5" name="Rectangle 4"/>
          <p:cNvSpPr/>
          <p:nvPr/>
        </p:nvSpPr>
        <p:spPr>
          <a:xfrm>
            <a:off x="304800" y="1657350"/>
            <a:ext cx="8229600" cy="2585323"/>
          </a:xfrm>
          <a:prstGeom prst="rect">
            <a:avLst/>
          </a:prstGeom>
        </p:spPr>
        <p:txBody>
          <a:bodyPr wrap="square">
            <a:spAutoFit/>
          </a:bodyPr>
          <a:lstStyle/>
          <a:p>
            <a:pPr algn="just">
              <a:buNone/>
            </a:pPr>
            <a:r>
              <a:rPr lang="en-US" dirty="0" smtClean="0">
                <a:latin typeface="Times New Roman" pitchFamily="18" charset="0"/>
                <a:cs typeface="Times New Roman" pitchFamily="18" charset="0"/>
              </a:rPr>
              <a:t>The network must be deployed keeping in mind two main objectives: coverage and connectivity. </a:t>
            </a:r>
          </a:p>
          <a:p>
            <a:pPr algn="just"/>
            <a:r>
              <a:rPr lang="en-US" i="1" dirty="0" smtClean="0">
                <a:latin typeface="Times New Roman" pitchFamily="18" charset="0"/>
                <a:cs typeface="Times New Roman" pitchFamily="18" charset="0"/>
              </a:rPr>
              <a:t>Coverage pertains to the application-specific quality of </a:t>
            </a:r>
            <a:r>
              <a:rPr lang="en-US" dirty="0" smtClean="0">
                <a:latin typeface="Times New Roman" pitchFamily="18" charset="0"/>
                <a:cs typeface="Times New Roman" pitchFamily="18" charset="0"/>
              </a:rPr>
              <a:t>information obtained from the environment by the networked sensor devices.</a:t>
            </a:r>
          </a:p>
          <a:p>
            <a:pPr algn="just"/>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Connectivity pertains to the network topology over which information routing </a:t>
            </a:r>
            <a:r>
              <a:rPr lang="en-US" dirty="0" smtClean="0">
                <a:latin typeface="Times New Roman" pitchFamily="18" charset="0"/>
                <a:cs typeface="Times New Roman" pitchFamily="18" charset="0"/>
              </a:rPr>
              <a:t>can take place. Other issues, such as equipment costs, energy limitations, and the need for robustness, should also be taken into account. </a:t>
            </a:r>
          </a:p>
          <a:p>
            <a:pPr algn="just"/>
            <a:r>
              <a:rPr lang="en-US" dirty="0" smtClean="0">
                <a:latin typeface="Times New Roman" pitchFamily="18" charset="0"/>
                <a:cs typeface="Times New Roman" pitchFamily="18" charset="0"/>
              </a:rPr>
              <a:t>A number of basic questions must be considered when deploying a wireless sensor network: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57150"/>
            <a:ext cx="8915400" cy="4670822"/>
          </a:xfrm>
        </p:spPr>
        <p:txBody>
          <a:bodyPr>
            <a:noAutofit/>
          </a:bodyPr>
          <a:lstStyle/>
          <a:p>
            <a:pPr algn="just">
              <a:buNone/>
            </a:pPr>
            <a:r>
              <a:rPr lang="en-US" sz="1800" dirty="0" smtClean="0">
                <a:latin typeface="Times New Roman" pitchFamily="18" charset="0"/>
                <a:cs typeface="Times New Roman" pitchFamily="18" charset="0"/>
              </a:rPr>
              <a:t>1. </a:t>
            </a:r>
            <a:r>
              <a:rPr lang="en-US" sz="1800" b="1" dirty="0" smtClean="0">
                <a:latin typeface="Times New Roman" pitchFamily="18" charset="0"/>
                <a:cs typeface="Times New Roman" pitchFamily="18" charset="0"/>
              </a:rPr>
              <a:t>Structured versus randomized deployment: Does the network involve </a:t>
            </a:r>
            <a:r>
              <a:rPr lang="en-US" sz="1800" dirty="0" smtClean="0">
                <a:latin typeface="Times New Roman" pitchFamily="18" charset="0"/>
                <a:cs typeface="Times New Roman" pitchFamily="18" charset="0"/>
              </a:rPr>
              <a:t>(a) structured placement, either by hand or via autonomous robotic nodes, or (b) randomly scattered deployment?</a:t>
            </a:r>
          </a:p>
          <a:p>
            <a:pPr algn="just">
              <a:buNone/>
            </a:pPr>
            <a:r>
              <a:rPr lang="en-US" sz="1800" dirty="0" smtClean="0">
                <a:latin typeface="Times New Roman" pitchFamily="18" charset="0"/>
                <a:cs typeface="Times New Roman" pitchFamily="18" charset="0"/>
              </a:rPr>
              <a:t>2. </a:t>
            </a:r>
            <a:r>
              <a:rPr lang="en-US" sz="1800" b="1" dirty="0" smtClean="0">
                <a:latin typeface="Times New Roman" pitchFamily="18" charset="0"/>
                <a:cs typeface="Times New Roman" pitchFamily="18" charset="0"/>
              </a:rPr>
              <a:t>Over-deployment versus incremental deployment: For robustness against </a:t>
            </a:r>
            <a:r>
              <a:rPr lang="en-US" sz="1800" dirty="0" smtClean="0">
                <a:latin typeface="Times New Roman" pitchFamily="18" charset="0"/>
                <a:cs typeface="Times New Roman" pitchFamily="18" charset="0"/>
              </a:rPr>
              <a:t>node failures and energy depletion, should the network be deployed </a:t>
            </a:r>
            <a:r>
              <a:rPr lang="en-US" sz="1800" i="1" dirty="0" smtClean="0">
                <a:latin typeface="Times New Roman" pitchFamily="18" charset="0"/>
                <a:cs typeface="Times New Roman" pitchFamily="18" charset="0"/>
              </a:rPr>
              <a:t>a priori </a:t>
            </a:r>
            <a:r>
              <a:rPr lang="en-US" sz="1800" dirty="0" smtClean="0">
                <a:latin typeface="Times New Roman" pitchFamily="18" charset="0"/>
                <a:cs typeface="Times New Roman" pitchFamily="18" charset="0"/>
              </a:rPr>
              <a:t>with redundant nodes, or can nodes be added or replaced incrementally when the need arises? </a:t>
            </a:r>
          </a:p>
          <a:p>
            <a:pPr algn="just">
              <a:buNone/>
            </a:pPr>
            <a:r>
              <a:rPr lang="en-US" sz="1800" dirty="0" smtClean="0">
                <a:latin typeface="Times New Roman" pitchFamily="18" charset="0"/>
                <a:cs typeface="Times New Roman" pitchFamily="18" charset="0"/>
              </a:rPr>
              <a:t>3. </a:t>
            </a:r>
            <a:r>
              <a:rPr lang="en-US" sz="1800" b="1" dirty="0" smtClean="0">
                <a:latin typeface="Times New Roman" pitchFamily="18" charset="0"/>
                <a:cs typeface="Times New Roman" pitchFamily="18" charset="0"/>
              </a:rPr>
              <a:t>Network topology: Is the network topology going to be a simple star topology, </a:t>
            </a:r>
            <a:r>
              <a:rPr lang="en-US" sz="1800" dirty="0" smtClean="0">
                <a:latin typeface="Times New Roman" pitchFamily="18" charset="0"/>
                <a:cs typeface="Times New Roman" pitchFamily="18" charset="0"/>
              </a:rPr>
              <a:t>or a grid, or an arbitrary multi-hop mesh, or a two-level cluster hierarchy? What kind of robust connectivity guarantees are desired?</a:t>
            </a:r>
          </a:p>
          <a:p>
            <a:pPr algn="just">
              <a:buNone/>
            </a:pPr>
            <a:r>
              <a:rPr lang="en-US" sz="1800" dirty="0" smtClean="0">
                <a:latin typeface="Times New Roman" pitchFamily="18" charset="0"/>
                <a:cs typeface="Times New Roman" pitchFamily="18" charset="0"/>
              </a:rPr>
              <a:t>4. </a:t>
            </a:r>
            <a:r>
              <a:rPr lang="en-US" sz="1800" b="1" dirty="0" smtClean="0">
                <a:latin typeface="Times New Roman" pitchFamily="18" charset="0"/>
                <a:cs typeface="Times New Roman" pitchFamily="18" charset="0"/>
              </a:rPr>
              <a:t>Homogeneous versus heterogeneous deployment: Are all sensor nodes of </a:t>
            </a:r>
            <a:r>
              <a:rPr lang="en-US" sz="1800" dirty="0" smtClean="0">
                <a:latin typeface="Times New Roman" pitchFamily="18" charset="0"/>
                <a:cs typeface="Times New Roman" pitchFamily="18" charset="0"/>
              </a:rPr>
              <a:t>the same type or is there a mix of high- and low-capability devices? In case of heterogeneous deployments, there may be multiple gateway/sink devices (nodes to which sensor nodes report their data and through which an external user can access the sensor network). </a:t>
            </a:r>
          </a:p>
          <a:p>
            <a:pPr algn="just">
              <a:buNone/>
            </a:pPr>
            <a:r>
              <a:rPr lang="en-US" sz="1800" dirty="0" smtClean="0">
                <a:latin typeface="Times New Roman" pitchFamily="18" charset="0"/>
                <a:cs typeface="Times New Roman" pitchFamily="18" charset="0"/>
              </a:rPr>
              <a:t>5. </a:t>
            </a:r>
            <a:r>
              <a:rPr lang="en-US" sz="1800" b="1" dirty="0" smtClean="0">
                <a:latin typeface="Times New Roman" pitchFamily="18" charset="0"/>
                <a:cs typeface="Times New Roman" pitchFamily="18" charset="0"/>
              </a:rPr>
              <a:t>Coverage metrics: What is the kind of sensor information desired from the </a:t>
            </a:r>
            <a:r>
              <a:rPr lang="en-US" sz="1800" dirty="0" smtClean="0">
                <a:latin typeface="Times New Roman" pitchFamily="18" charset="0"/>
                <a:cs typeface="Times New Roman" pitchFamily="18" charset="0"/>
              </a:rPr>
              <a:t>environment and how is the coverage measured? This could be on the basis of detection and false alarm probabilities or whether every event can be sensed </a:t>
            </a:r>
            <a:r>
              <a:rPr lang="fr-FR" sz="1800" dirty="0" smtClean="0">
                <a:latin typeface="Times New Roman" pitchFamily="18" charset="0"/>
                <a:cs typeface="Times New Roman" pitchFamily="18" charset="0"/>
              </a:rPr>
              <a:t>by K distinct </a:t>
            </a:r>
            <a:r>
              <a:rPr lang="fr-FR" sz="1800" dirty="0" err="1" smtClean="0">
                <a:latin typeface="Times New Roman" pitchFamily="18" charset="0"/>
                <a:cs typeface="Times New Roman" pitchFamily="18" charset="0"/>
              </a:rPr>
              <a:t>nodes</a:t>
            </a:r>
            <a:r>
              <a:rPr lang="fr-FR" sz="1800" dirty="0" smtClean="0">
                <a:latin typeface="Times New Roman" pitchFamily="18" charset="0"/>
                <a:cs typeface="Times New Roman" pitchFamily="18" charset="0"/>
              </a:rPr>
              <a:t>, etc. </a:t>
            </a:r>
            <a:r>
              <a:rPr lang="en-US" sz="1800" dirty="0" smtClean="0">
                <a:latin typeface="Times New Roman" pitchFamily="18" charset="0"/>
                <a:cs typeface="Times New Roman" pitchFamily="18" charset="0"/>
              </a:rPr>
              <a:t>We shall address these questions, beginning with the first.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857250"/>
          </a:xfrm>
        </p:spPr>
        <p:txBody>
          <a:bodyPr>
            <a:normAutofit/>
          </a:bodyPr>
          <a:lstStyle/>
          <a:p>
            <a:r>
              <a:rPr lang="en-US" sz="2800" dirty="0" smtClean="0"/>
              <a:t>Structured versus randomized deployment</a:t>
            </a:r>
            <a:endParaRPr lang="en-US" sz="2800" dirty="0"/>
          </a:p>
        </p:txBody>
      </p:sp>
      <p:sp>
        <p:nvSpPr>
          <p:cNvPr id="3" name="Content Placeholder 2"/>
          <p:cNvSpPr>
            <a:spLocks noGrp="1"/>
          </p:cNvSpPr>
          <p:nvPr>
            <p:ph idx="1"/>
          </p:nvPr>
        </p:nvSpPr>
        <p:spPr>
          <a:xfrm>
            <a:off x="152400" y="361950"/>
            <a:ext cx="8686800" cy="4343400"/>
          </a:xfrm>
        </p:spPr>
        <p:txBody>
          <a:bodyPr>
            <a:noAutofit/>
          </a:bodyPr>
          <a:lstStyle/>
          <a:p>
            <a:pPr algn="just"/>
            <a:r>
              <a:rPr lang="en-US" sz="1800" dirty="0" smtClean="0">
                <a:latin typeface="Times New Roman" pitchFamily="18" charset="0"/>
                <a:cs typeface="Times New Roman" pitchFamily="18" charset="0"/>
              </a:rPr>
              <a:t>The randomized deployment approach is appealing for futuristic applications of a large scale, where nodes are dropped from aircraft or mixed into concrete before being embedded in a smart structure.</a:t>
            </a:r>
          </a:p>
          <a:p>
            <a:r>
              <a:rPr lang="en-US" sz="1800" dirty="0" smtClean="0">
                <a:latin typeface="Times New Roman" pitchFamily="18" charset="0"/>
                <a:cs typeface="Times New Roman" pitchFamily="18" charset="0"/>
              </a:rPr>
              <a:t>1. Place sink/gateway device at a location that provides the desired wired network and power connectivity.</a:t>
            </a:r>
          </a:p>
          <a:p>
            <a:r>
              <a:rPr lang="en-US" sz="1800" dirty="0" smtClean="0">
                <a:latin typeface="Times New Roman" pitchFamily="18" charset="0"/>
                <a:cs typeface="Times New Roman" pitchFamily="18" charset="0"/>
              </a:rPr>
              <a:t>2. Place sensor nodes in a prioritized manner at locations of the operational area where sensor measurements are needed.</a:t>
            </a:r>
          </a:p>
          <a:p>
            <a:r>
              <a:rPr lang="en-US" sz="1800" dirty="0" smtClean="0">
                <a:latin typeface="Times New Roman" pitchFamily="18" charset="0"/>
                <a:cs typeface="Times New Roman" pitchFamily="18" charset="0"/>
              </a:rPr>
              <a:t>3. If necessary, add additional </a:t>
            </a:r>
            <a:r>
              <a:rPr lang="en-US" sz="1800" dirty="0" err="1" smtClean="0">
                <a:latin typeface="Times New Roman" pitchFamily="18" charset="0"/>
                <a:cs typeface="Times New Roman" pitchFamily="18" charset="0"/>
              </a:rPr>
              <a:t>nosdes</a:t>
            </a:r>
            <a:r>
              <a:rPr lang="en-US" sz="1800" dirty="0" smtClean="0">
                <a:latin typeface="Times New Roman" pitchFamily="18" charset="0"/>
                <a:cs typeface="Times New Roman" pitchFamily="18" charset="0"/>
              </a:rPr>
              <a:t> to provide requisite network connectivity.</a:t>
            </a:r>
          </a:p>
          <a:p>
            <a:pPr algn="just"/>
            <a:r>
              <a:rPr lang="en-US" sz="1800" dirty="0" smtClean="0">
                <a:latin typeface="Times New Roman" pitchFamily="18" charset="0"/>
                <a:cs typeface="Times New Roman" pitchFamily="18" charset="0"/>
              </a:rPr>
              <a:t>Randomized sensor deployment can be even more challenging in some respects, since there is no way to configure </a:t>
            </a:r>
            <a:r>
              <a:rPr lang="en-US" sz="1800" i="1" dirty="0" smtClean="0">
                <a:latin typeface="Times New Roman" pitchFamily="18" charset="0"/>
                <a:cs typeface="Times New Roman" pitchFamily="18" charset="0"/>
              </a:rPr>
              <a:t>a priori the exact location of each </a:t>
            </a:r>
            <a:r>
              <a:rPr lang="en-US" sz="1800" dirty="0" smtClean="0">
                <a:latin typeface="Times New Roman" pitchFamily="18" charset="0"/>
                <a:cs typeface="Times New Roman" pitchFamily="18" charset="0"/>
              </a:rPr>
              <a:t>device. </a:t>
            </a:r>
          </a:p>
          <a:p>
            <a:pPr algn="just"/>
            <a:r>
              <a:rPr lang="en-US" sz="1800" dirty="0" smtClean="0">
                <a:latin typeface="Times New Roman" pitchFamily="18" charset="0"/>
                <a:cs typeface="Times New Roman" pitchFamily="18" charset="0"/>
              </a:rPr>
              <a:t>Additional post-deployment self-configuration mechanisms are therefore required to obtain the desired coverage and connectivity.</a:t>
            </a:r>
          </a:p>
          <a:p>
            <a:pPr algn="just"/>
            <a:r>
              <a:rPr lang="en-US" sz="1800" dirty="0" smtClean="0">
                <a:latin typeface="Times New Roman" pitchFamily="18" charset="0"/>
                <a:cs typeface="Times New Roman" pitchFamily="18" charset="0"/>
              </a:rPr>
              <a:t>In case of a uniform random deployment, the only parameters that can be controlled </a:t>
            </a:r>
            <a:r>
              <a:rPr lang="en-US" sz="1800" i="1" dirty="0" smtClean="0">
                <a:latin typeface="Times New Roman" pitchFamily="18" charset="0"/>
                <a:cs typeface="Times New Roman" pitchFamily="18" charset="0"/>
              </a:rPr>
              <a:t>a priori are the </a:t>
            </a:r>
            <a:r>
              <a:rPr lang="en-US" sz="1800" dirty="0" smtClean="0">
                <a:latin typeface="Times New Roman" pitchFamily="18" charset="0"/>
                <a:cs typeface="Times New Roman" pitchFamily="18" charset="0"/>
              </a:rPr>
              <a:t>numbers of nodes and some related settings on these nodes, such as their transmission range</a:t>
            </a:r>
          </a:p>
          <a:p>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
            <a:ext cx="8229600" cy="857250"/>
          </a:xfrm>
        </p:spPr>
        <p:txBody>
          <a:bodyPr>
            <a:noAutofit/>
          </a:bodyPr>
          <a:lstStyle/>
          <a:p>
            <a:r>
              <a:rPr lang="en-US" sz="3200" dirty="0" smtClean="0"/>
              <a:t>Network topology</a:t>
            </a:r>
            <a:endParaRPr lang="en-US" sz="3200" dirty="0"/>
          </a:p>
        </p:txBody>
      </p:sp>
      <p:sp>
        <p:nvSpPr>
          <p:cNvPr id="3" name="Content Placeholder 2"/>
          <p:cNvSpPr>
            <a:spLocks noGrp="1"/>
          </p:cNvSpPr>
          <p:nvPr>
            <p:ph idx="1"/>
          </p:nvPr>
        </p:nvSpPr>
        <p:spPr>
          <a:xfrm>
            <a:off x="457200" y="742950"/>
            <a:ext cx="8229600" cy="4038600"/>
          </a:xfrm>
        </p:spPr>
        <p:txBody>
          <a:bodyPr>
            <a:noAutofit/>
          </a:bodyPr>
          <a:lstStyle/>
          <a:p>
            <a:pPr algn="just">
              <a:buNone/>
            </a:pPr>
            <a:r>
              <a:rPr lang="en-US" sz="1800" dirty="0" smtClean="0">
                <a:latin typeface="Times New Roman" pitchFamily="18" charset="0"/>
                <a:cs typeface="Times New Roman" pitchFamily="18" charset="0"/>
              </a:rPr>
              <a:t>The communication network can be configured into several different topologies</a:t>
            </a:r>
          </a:p>
          <a:p>
            <a:pPr algn="just"/>
            <a:r>
              <a:rPr lang="en-US" sz="2000" b="1" dirty="0" smtClean="0">
                <a:latin typeface="Times New Roman" pitchFamily="18" charset="0"/>
                <a:cs typeface="Times New Roman" pitchFamily="18" charset="0"/>
              </a:rPr>
              <a:t>Single-hop star: </a:t>
            </a:r>
            <a:r>
              <a:rPr lang="en-US" sz="1800" dirty="0" smtClean="0">
                <a:latin typeface="Times New Roman" pitchFamily="18" charset="0"/>
                <a:cs typeface="Times New Roman" pitchFamily="18" charset="0"/>
              </a:rPr>
              <a:t>Every node in this topology communicates its measurements directly to the gateway. Wherever feasible, this approach can significantly simplify design, as the networking concerns are reduced to a minimum. However, the limitation of this topology is its poor scalability and robustness properties.</a:t>
            </a:r>
          </a:p>
          <a:p>
            <a:pPr algn="just">
              <a:buFont typeface="Courier New" pitchFamily="49" charset="0"/>
              <a:buChar char="o"/>
            </a:pPr>
            <a:r>
              <a:rPr lang="en-US" sz="1800" dirty="0" smtClean="0">
                <a:latin typeface="Times New Roman" pitchFamily="18" charset="0"/>
                <a:cs typeface="Times New Roman" pitchFamily="18" charset="0"/>
              </a:rPr>
              <a:t>For instance, in larger areas, nodes that are distant from the gateway will have poor-quality wireless links.</a:t>
            </a:r>
          </a:p>
          <a:p>
            <a:pPr algn="just"/>
            <a:r>
              <a:rPr lang="en-US" sz="1800" b="1" dirty="0" smtClean="0">
                <a:latin typeface="Times New Roman" pitchFamily="18" charset="0"/>
                <a:cs typeface="Times New Roman" pitchFamily="18" charset="0"/>
              </a:rPr>
              <a:t>Multi-hop mesh and grid: </a:t>
            </a:r>
            <a:r>
              <a:rPr lang="en-US" sz="1800" dirty="0" smtClean="0">
                <a:latin typeface="Times New Roman" pitchFamily="18" charset="0"/>
                <a:cs typeface="Times New Roman" pitchFamily="18" charset="0"/>
              </a:rPr>
              <a:t>For larger areas and networks, multi-hop routing is necessary. Depending on how they are placed, the nodes could form an arbitrary mesh graph or they could form a more structured communication graph such as the 2D grid structure</a:t>
            </a:r>
          </a:p>
          <a:p>
            <a:pPr algn="just"/>
            <a:endParaRPr lang="en-US"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a:xfrm>
            <a:off x="457200" y="971550"/>
            <a:ext cx="8229600" cy="3394472"/>
          </a:xfrm>
        </p:spPr>
        <p:txBody>
          <a:bodyPr>
            <a:normAutofit fontScale="85000" lnSpcReduction="20000"/>
          </a:bodyPr>
          <a:lstStyle/>
          <a:p>
            <a:r>
              <a:rPr lang="en-US" dirty="0" smtClean="0"/>
              <a:t>Wireless sensor networks </a:t>
            </a:r>
          </a:p>
          <a:p>
            <a:r>
              <a:rPr lang="en-US" dirty="0" smtClean="0"/>
              <a:t>Applications </a:t>
            </a:r>
          </a:p>
          <a:p>
            <a:r>
              <a:rPr lang="en-US" dirty="0" smtClean="0"/>
              <a:t>Network topology</a:t>
            </a:r>
          </a:p>
          <a:p>
            <a:r>
              <a:rPr lang="en-US" dirty="0" smtClean="0"/>
              <a:t>Localization</a:t>
            </a:r>
          </a:p>
          <a:p>
            <a:r>
              <a:rPr lang="en-US" dirty="0" smtClean="0"/>
              <a:t>Time synchronization</a:t>
            </a:r>
          </a:p>
          <a:p>
            <a:r>
              <a:rPr lang="en-US" dirty="0" smtClean="0"/>
              <a:t>Energy efficient MAC protocols </a:t>
            </a:r>
          </a:p>
          <a:p>
            <a:r>
              <a:rPr lang="en-US" dirty="0" smtClean="0"/>
              <a:t>Energy efficient and robust routing </a:t>
            </a:r>
          </a:p>
          <a:p>
            <a:r>
              <a:rPr lang="en-US" dirty="0" smtClean="0"/>
              <a:t>Data centric routing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50"/>
            <a:ext cx="8229600" cy="857250"/>
          </a:xfrm>
        </p:spPr>
        <p:txBody>
          <a:bodyPr>
            <a:normAutofit/>
          </a:bodyPr>
          <a:lstStyle/>
          <a:p>
            <a:r>
              <a:rPr lang="en-US" sz="3600" dirty="0" smtClean="0"/>
              <a:t>Network topologies </a:t>
            </a:r>
            <a:endParaRPr lang="en-US" sz="3600" dirty="0"/>
          </a:p>
        </p:txBody>
      </p:sp>
      <p:pic>
        <p:nvPicPr>
          <p:cNvPr id="1026" name="Picture 2"/>
          <p:cNvPicPr>
            <a:picLocks noGrp="1" noChangeAspect="1" noChangeArrowheads="1"/>
          </p:cNvPicPr>
          <p:nvPr>
            <p:ph idx="1"/>
          </p:nvPr>
        </p:nvPicPr>
        <p:blipFill>
          <a:blip r:embed="rId2"/>
          <a:srcRect/>
          <a:stretch>
            <a:fillRect/>
          </a:stretch>
        </p:blipFill>
        <p:spPr bwMode="auto">
          <a:xfrm>
            <a:off x="2616033" y="895351"/>
            <a:ext cx="3911934" cy="3124200"/>
          </a:xfrm>
          <a:prstGeom prst="rect">
            <a:avLst/>
          </a:prstGeom>
          <a:noFill/>
          <a:ln w="9525">
            <a:noFill/>
            <a:miter lim="800000"/>
            <a:headEnd/>
            <a:tailEnd/>
          </a:ln>
          <a:effectLst/>
        </p:spPr>
      </p:pic>
      <p:sp>
        <p:nvSpPr>
          <p:cNvPr id="5" name="Rectangle 4"/>
          <p:cNvSpPr/>
          <p:nvPr/>
        </p:nvSpPr>
        <p:spPr>
          <a:xfrm>
            <a:off x="381000" y="3943171"/>
            <a:ext cx="8229600" cy="923330"/>
          </a:xfrm>
          <a:prstGeom prst="rect">
            <a:avLst/>
          </a:prstGeom>
        </p:spPr>
        <p:txBody>
          <a:bodyPr wrap="square">
            <a:spAutoFit/>
          </a:bodyPr>
          <a:lstStyle/>
          <a:p>
            <a:pPr algn="just"/>
            <a:r>
              <a:rPr lang="en-US" dirty="0" smtClean="0">
                <a:latin typeface="Times New Roman" pitchFamily="18" charset="0"/>
                <a:cs typeface="Times New Roman" pitchFamily="18" charset="0"/>
              </a:rPr>
              <a:t>(a) a star-connected single-hop topology,</a:t>
            </a:r>
          </a:p>
          <a:p>
            <a:pPr algn="just"/>
            <a:r>
              <a:rPr lang="en-US" dirty="0" smtClean="0">
                <a:latin typeface="Times New Roman" pitchFamily="18" charset="0"/>
                <a:cs typeface="Times New Roman" pitchFamily="18" charset="0"/>
              </a:rPr>
              <a:t>(b) flat multi-hop mesh, (c) structured grid, and (d) two-tier hierarchical cluster topology</a:t>
            </a: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85750"/>
            <a:ext cx="8686800" cy="4800600"/>
          </a:xfrm>
        </p:spPr>
        <p:txBody>
          <a:bodyPr>
            <a:noAutofit/>
          </a:bodyPr>
          <a:lstStyle/>
          <a:p>
            <a:pPr algn="just"/>
            <a:r>
              <a:rPr lang="en-US" sz="1600" b="1" dirty="0" smtClean="0">
                <a:latin typeface="Times New Roman" pitchFamily="18" charset="0"/>
                <a:cs typeface="Times New Roman" pitchFamily="18" charset="0"/>
              </a:rPr>
              <a:t>Two-tier hierarchical cluster:</a:t>
            </a:r>
          </a:p>
          <a:p>
            <a:pPr algn="just"/>
            <a:r>
              <a:rPr lang="en-US" sz="1600" dirty="0" smtClean="0">
                <a:latin typeface="Times New Roman" pitchFamily="18" charset="0"/>
                <a:cs typeface="Times New Roman" pitchFamily="18" charset="0"/>
              </a:rPr>
              <a:t>Perhaps the most compelling architecture for WSN is a deployment architecture where multiple nodes within each local region report to different cluster heads .</a:t>
            </a:r>
          </a:p>
          <a:p>
            <a:pPr algn="just"/>
            <a:r>
              <a:rPr lang="en-US" sz="1600" dirty="0" smtClean="0">
                <a:latin typeface="Times New Roman" pitchFamily="18" charset="0"/>
                <a:cs typeface="Times New Roman" pitchFamily="18" charset="0"/>
              </a:rPr>
              <a:t> There are a number of ways in which such a hierarchical architecture may be implemented . </a:t>
            </a:r>
          </a:p>
          <a:p>
            <a:pPr algn="just"/>
            <a:r>
              <a:rPr lang="en-US" sz="1600" dirty="0" smtClean="0">
                <a:latin typeface="Times New Roman" pitchFamily="18" charset="0"/>
                <a:cs typeface="Times New Roman" pitchFamily="18" charset="0"/>
              </a:rPr>
              <a:t>This approach becomes particularly attractive in heterogeneous settings when the cluster-head nodes are more powerful in terms of computation/communication.</a:t>
            </a:r>
          </a:p>
          <a:p>
            <a:pPr algn="just"/>
            <a:r>
              <a:rPr lang="en-US" sz="1600" dirty="0" smtClean="0">
                <a:latin typeface="Times New Roman" pitchFamily="18" charset="0"/>
                <a:cs typeface="Times New Roman" pitchFamily="18" charset="0"/>
              </a:rPr>
              <a:t>The advantage of the hierarchical cluster based approach is that it naturally decomposes a large network into separate zones within which data processing and aggregation can be performed locally. Within each cluster there could be either single-hop or multi-hop communication. </a:t>
            </a:r>
          </a:p>
          <a:p>
            <a:pPr algn="just"/>
            <a:r>
              <a:rPr lang="en-US" sz="1600" dirty="0" smtClean="0">
                <a:latin typeface="Times New Roman" pitchFamily="18" charset="0"/>
                <a:cs typeface="Times New Roman" pitchFamily="18" charset="0"/>
              </a:rPr>
              <a:t>Once data reach a cluster-head they would then be routed through the second tier network formed by cluster-heads to another cluster-head or a gateway. The second-tier network may utilize a higher bandwidth radio or it could even be a wired network if the second-tier nodes can all be connected to the wired infrastructure. </a:t>
            </a:r>
          </a:p>
          <a:p>
            <a:pPr algn="just"/>
            <a:r>
              <a:rPr lang="en-US" sz="1600" dirty="0" smtClean="0">
                <a:latin typeface="Times New Roman" pitchFamily="18" charset="0"/>
                <a:cs typeface="Times New Roman" pitchFamily="18" charset="0"/>
              </a:rPr>
              <a:t>Having a wired network for the second tier is relatively easy in building-like environments, but not for random deployments in remote locations. In random deployments there may be no designated cluster-heads; these may have to be determined by some process of self-election.</a:t>
            </a:r>
          </a:p>
          <a:p>
            <a:pPr algn="just">
              <a:buFont typeface="Courier New" pitchFamily="49" charset="0"/>
              <a:buChar char="o"/>
            </a:pPr>
            <a:endParaRPr lang="en-US" sz="16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9550"/>
            <a:ext cx="8458200" cy="4648200"/>
          </a:xfrm>
        </p:spPr>
        <p:txBody>
          <a:bodyPr>
            <a:noAutofit/>
          </a:bodyPr>
          <a:lstStyle/>
          <a:p>
            <a:pPr algn="just"/>
            <a:r>
              <a:rPr lang="en-US" sz="1800" b="1" dirty="0" smtClean="0">
                <a:latin typeface="Times New Roman" pitchFamily="18" charset="0"/>
                <a:cs typeface="Times New Roman" pitchFamily="18" charset="0"/>
              </a:rPr>
              <a:t>Connectivity in geometric random graphs:</a:t>
            </a:r>
          </a:p>
          <a:p>
            <a:pPr algn="just"/>
            <a:r>
              <a:rPr lang="en-US" sz="1800" dirty="0" smtClean="0">
                <a:latin typeface="Times New Roman" pitchFamily="18" charset="0"/>
                <a:cs typeface="Times New Roman" pitchFamily="18" charset="0"/>
              </a:rPr>
              <a:t>The connectivity (and coverage) properties of random deployments can be best analyzed using Random Graph Theory.  There are several models of random graphs that have been studied in the literature </a:t>
            </a:r>
          </a:p>
          <a:p>
            <a:pPr algn="just"/>
            <a:r>
              <a:rPr lang="en-US" sz="1800" dirty="0" smtClean="0">
                <a:latin typeface="Times New Roman" pitchFamily="18" charset="0"/>
                <a:cs typeface="Times New Roman" pitchFamily="18" charset="0"/>
              </a:rPr>
              <a:t>A </a:t>
            </a:r>
            <a:r>
              <a:rPr lang="en-US" sz="1800" i="1" dirty="0" smtClean="0">
                <a:latin typeface="Times New Roman" pitchFamily="18" charset="0"/>
                <a:cs typeface="Times New Roman" pitchFamily="18" charset="0"/>
              </a:rPr>
              <a:t>random graph model is essentially a systematic description of some random </a:t>
            </a:r>
            <a:r>
              <a:rPr lang="en-US" sz="1800" dirty="0" smtClean="0">
                <a:latin typeface="Times New Roman" pitchFamily="18" charset="0"/>
                <a:cs typeface="Times New Roman" pitchFamily="18" charset="0"/>
              </a:rPr>
              <a:t>experiment that can be used to generate graph instances. These models usually contain a tuning parameter that varies the average density of the constructed random graph.  The Bernoulli random graphs G(</a:t>
            </a:r>
            <a:r>
              <a:rPr lang="en-US" sz="1800" dirty="0" err="1" smtClean="0">
                <a:latin typeface="Times New Roman" pitchFamily="18" charset="0"/>
                <a:cs typeface="Times New Roman" pitchFamily="18" charset="0"/>
              </a:rPr>
              <a:t>n,p</a:t>
            </a:r>
            <a:r>
              <a:rPr lang="en-US" sz="1800" dirty="0" smtClean="0">
                <a:latin typeface="Times New Roman" pitchFamily="18" charset="0"/>
                <a:cs typeface="Times New Roman" pitchFamily="18" charset="0"/>
              </a:rPr>
              <a:t>) studied in traditional Random Graph Theory, are formed by taking   </a:t>
            </a:r>
            <a:r>
              <a:rPr lang="en-US" sz="1800" i="1" dirty="0" smtClean="0">
                <a:latin typeface="Times New Roman" pitchFamily="18" charset="0"/>
                <a:cs typeface="Times New Roman" pitchFamily="18" charset="0"/>
              </a:rPr>
              <a:t>n</a:t>
            </a:r>
            <a:r>
              <a:rPr lang="en-US" sz="1800" dirty="0" smtClean="0">
                <a:latin typeface="Times New Roman" pitchFamily="18" charset="0"/>
                <a:cs typeface="Times New Roman" pitchFamily="18" charset="0"/>
              </a:rPr>
              <a:t> vertices and placing random edges between each pair of vertices independently with probability </a:t>
            </a:r>
            <a:r>
              <a:rPr lang="en-US" sz="1800" i="1" dirty="0" smtClean="0">
                <a:latin typeface="Times New Roman" pitchFamily="18" charset="0"/>
                <a:cs typeface="Times New Roman" pitchFamily="18" charset="0"/>
              </a:rPr>
              <a:t>p</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A random graph model that more closely represents wireless multi-hop networks is the geometric random graph G(</a:t>
            </a:r>
            <a:r>
              <a:rPr lang="en-US" sz="1800" dirty="0" err="1" smtClean="0">
                <a:latin typeface="Times New Roman" pitchFamily="18" charset="0"/>
                <a:cs typeface="Times New Roman" pitchFamily="18" charset="0"/>
              </a:rPr>
              <a:t>n,R</a:t>
            </a:r>
            <a:r>
              <a:rPr lang="en-US" sz="1800" dirty="0" smtClean="0">
                <a:latin typeface="Times New Roman" pitchFamily="18" charset="0"/>
                <a:cs typeface="Times New Roman" pitchFamily="18" charset="0"/>
              </a:rPr>
              <a:t>). In a G(</a:t>
            </a:r>
            <a:r>
              <a:rPr lang="en-US" sz="1800" dirty="0" err="1" smtClean="0">
                <a:latin typeface="Times New Roman" pitchFamily="18" charset="0"/>
                <a:cs typeface="Times New Roman" pitchFamily="18" charset="0"/>
              </a:rPr>
              <a:t>n,R</a:t>
            </a:r>
            <a:r>
              <a:rPr lang="en-US" sz="1800" dirty="0" smtClean="0">
                <a:latin typeface="Times New Roman" pitchFamily="18" charset="0"/>
                <a:cs typeface="Times New Roman" pitchFamily="18" charset="0"/>
              </a:rPr>
              <a:t>) geometric random graph, </a:t>
            </a:r>
            <a:r>
              <a:rPr lang="en-US" sz="1800" i="1" dirty="0" smtClean="0">
                <a:latin typeface="Times New Roman" pitchFamily="18" charset="0"/>
                <a:cs typeface="Times New Roman" pitchFamily="18" charset="0"/>
              </a:rPr>
              <a:t>n</a:t>
            </a:r>
            <a:r>
              <a:rPr lang="en-US" sz="1800" dirty="0" smtClean="0">
                <a:latin typeface="Times New Roman" pitchFamily="18" charset="0"/>
                <a:cs typeface="Times New Roman" pitchFamily="18" charset="0"/>
              </a:rPr>
              <a:t> nodes are placed at random with uniform distribution in a square area of unit size (more generally, a d-dimensional cube). There is an edge u v between any pair of nodes </a:t>
            </a:r>
            <a:r>
              <a:rPr lang="en-US" sz="1800" i="1" dirty="0" smtClean="0">
                <a:latin typeface="Times New Roman" pitchFamily="18" charset="0"/>
                <a:cs typeface="Times New Roman" pitchFamily="18" charset="0"/>
              </a:rPr>
              <a:t>u and v</a:t>
            </a:r>
            <a:r>
              <a:rPr lang="en-US" sz="1800" dirty="0" smtClean="0">
                <a:latin typeface="Times New Roman" pitchFamily="18" charset="0"/>
                <a:cs typeface="Times New Roman" pitchFamily="18" charset="0"/>
              </a:rPr>
              <a:t>, if the Euclidean distance between them is less than R.</a:t>
            </a:r>
            <a:endParaRPr lang="en-US" sz="18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20278"/>
            <a:ext cx="8229600" cy="3394472"/>
          </a:xfrm>
        </p:spPr>
        <p:txBody>
          <a:bodyPr>
            <a:noAutofit/>
          </a:bodyPr>
          <a:lstStyle/>
          <a:p>
            <a:pPr algn="just"/>
            <a:r>
              <a:rPr lang="en-US" sz="1800" dirty="0" smtClean="0">
                <a:latin typeface="Times New Roman" pitchFamily="18" charset="0"/>
                <a:cs typeface="Times New Roman" pitchFamily="18" charset="0"/>
              </a:rPr>
              <a:t>Fig explains below G(n, R) for n=40 at two different R values. When R is small, each node can connect only to other nodes that are close by, and the resulting graph is sparse; on the other hand, a large R allows longer links and results in a dense connectivity.</a:t>
            </a:r>
          </a:p>
          <a:p>
            <a:pPr algn="just"/>
            <a:r>
              <a:rPr lang="en-US" sz="1800" dirty="0" smtClean="0">
                <a:latin typeface="Times New Roman" pitchFamily="18" charset="0"/>
                <a:cs typeface="Times New Roman" pitchFamily="18" charset="0"/>
              </a:rPr>
              <a:t>Compared with Bernoulli random graphs, G(n, R) geometric random graphs need different analytical techniques. This is because geometric random graphs do not show independence between edges. For instance, the probability that edge (u, v) exists is not independent of the probability that edge u w and edge (v, w) exist.</a:t>
            </a:r>
            <a:endParaRPr lang="en-US" sz="18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Geometric Random Graph G(</a:t>
            </a:r>
            <a:r>
              <a:rPr lang="en-US" sz="3600" dirty="0" err="1" smtClean="0"/>
              <a:t>n,R</a:t>
            </a:r>
            <a:r>
              <a:rPr lang="en-US" sz="3600" dirty="0" smtClean="0"/>
              <a:t>)</a:t>
            </a:r>
            <a:endParaRPr lang="en-US" sz="3600" dirty="0"/>
          </a:p>
        </p:txBody>
      </p:sp>
      <p:pic>
        <p:nvPicPr>
          <p:cNvPr id="1026" name="Picture 2"/>
          <p:cNvPicPr>
            <a:picLocks noGrp="1" noChangeAspect="1" noChangeArrowheads="1"/>
          </p:cNvPicPr>
          <p:nvPr>
            <p:ph idx="1"/>
          </p:nvPr>
        </p:nvPicPr>
        <p:blipFill>
          <a:blip r:embed="rId2"/>
          <a:srcRect/>
          <a:stretch>
            <a:fillRect/>
          </a:stretch>
        </p:blipFill>
        <p:spPr bwMode="auto">
          <a:xfrm>
            <a:off x="457563" y="1200150"/>
            <a:ext cx="4266837" cy="33940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0" y="1290637"/>
            <a:ext cx="4101193" cy="326231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61950"/>
            <a:ext cx="8229600" cy="3394472"/>
          </a:xfrm>
        </p:spPr>
        <p:txBody>
          <a:bodyPr>
            <a:noAutofit/>
          </a:bodyPr>
          <a:lstStyle/>
          <a:p>
            <a:pPr algn="just"/>
            <a:r>
              <a:rPr lang="en-US" sz="1800" b="1" dirty="0" smtClean="0">
                <a:latin typeface="Times New Roman" pitchFamily="18" charset="0"/>
                <a:cs typeface="Times New Roman" pitchFamily="18" charset="0"/>
              </a:rPr>
              <a:t>Connectivity in G(n, R): </a:t>
            </a:r>
          </a:p>
          <a:p>
            <a:pPr algn="just">
              <a:buNone/>
            </a:pPr>
            <a:r>
              <a:rPr lang="en-US" sz="1800" dirty="0" smtClean="0">
                <a:latin typeface="Times New Roman" pitchFamily="18" charset="0"/>
                <a:cs typeface="Times New Roman" pitchFamily="18" charset="0"/>
              </a:rPr>
              <a:t>Figure below (a) shows how the probability of network connectivity varies as the radius parameter R of a geometric random graph is varied. Depending on the number of nodes n, there exist different critical radii beyond which the graph is connected with high probability. These transitions become sharper (shifting to lower radii) as the number of nodes increases. </a:t>
            </a:r>
          </a:p>
          <a:p>
            <a:pPr algn="just">
              <a:buNone/>
            </a:pPr>
            <a:r>
              <a:rPr lang="en-US" sz="1800" dirty="0" smtClean="0">
                <a:latin typeface="Times New Roman" pitchFamily="18" charset="0"/>
                <a:cs typeface="Times New Roman" pitchFamily="18" charset="0"/>
              </a:rPr>
              <a:t>Figure below (b) shows the probability that the network is connected with respect to the total number of nodes for different values of fixed transmission range in a fixed area for all nodes. It can be observed that, depending on the transmission range, there is some number of nodes beyond which there is a high probability that the network obtained is connected. This kind of analysis is relevant for random network deployment, as it provides insights into the minimum density that may be needed to ensure that the network is connected.</a:t>
            </a:r>
            <a:endParaRPr lang="en-US" sz="18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72678"/>
            <a:ext cx="8229600" cy="3394472"/>
          </a:xfrm>
        </p:spPr>
        <p:txBody>
          <a:bodyPr>
            <a:normAutofit/>
          </a:bodyPr>
          <a:lstStyle/>
          <a:p>
            <a:r>
              <a:rPr lang="en-US" sz="2000" dirty="0" smtClean="0">
                <a:latin typeface="Times New Roman" pitchFamily="18" charset="0"/>
                <a:cs typeface="Times New Roman" pitchFamily="18" charset="0"/>
              </a:rPr>
              <a:t>In other words, the critical transmission range for connectivity is </a:t>
            </a:r>
          </a:p>
          <a:p>
            <a:pPr algn="ctr">
              <a:buNone/>
            </a:pPr>
            <a:r>
              <a:rPr lang="en-US" sz="2400" dirty="0" smtClean="0">
                <a:latin typeface="Times New Roman" pitchFamily="18" charset="0"/>
                <a:cs typeface="Times New Roman" pitchFamily="18" charset="0"/>
              </a:rPr>
              <a:t>O(√(log n/n))</a:t>
            </a:r>
            <a:endParaRPr lang="en-US"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Another surprising result is that the critical radius at which a geometric random graph G(</a:t>
            </a:r>
            <a:r>
              <a:rPr lang="en-US" sz="1800" dirty="0" err="1" smtClean="0">
                <a:latin typeface="Times New Roman" pitchFamily="18" charset="0"/>
                <a:cs typeface="Times New Roman" pitchFamily="18" charset="0"/>
              </a:rPr>
              <a:t>n,R</a:t>
            </a:r>
            <a:r>
              <a:rPr lang="en-US" sz="1800" dirty="0" smtClean="0">
                <a:latin typeface="Times New Roman" pitchFamily="18" charset="0"/>
                <a:cs typeface="Times New Roman" pitchFamily="18" charset="0"/>
              </a:rPr>
              <a:t>) attains the property that all nodes have at least K neighbors is asymptotically equal to the critical radius at which the graph attains the property of K-connectivity.</a:t>
            </a:r>
            <a:endParaRPr lang="en-US" sz="18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0" y="285750"/>
            <a:ext cx="4572000" cy="45720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4572000" y="514350"/>
            <a:ext cx="4343400" cy="4343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878"/>
            <a:ext cx="8229600" cy="3394472"/>
          </a:xfrm>
        </p:spPr>
        <p:txBody>
          <a:bodyPr>
            <a:noAutofit/>
          </a:bodyPr>
          <a:lstStyle/>
          <a:p>
            <a:pPr algn="just"/>
            <a:r>
              <a:rPr lang="en-US" sz="1800" b="1" dirty="0" smtClean="0">
                <a:latin typeface="Times New Roman" pitchFamily="18" charset="0"/>
                <a:cs typeface="Times New Roman" pitchFamily="18" charset="0"/>
              </a:rPr>
              <a:t>Monotone properties in G(n, R) :</a:t>
            </a:r>
          </a:p>
          <a:p>
            <a:pPr algn="just"/>
            <a:r>
              <a:rPr lang="en-US" sz="1800" dirty="0" smtClean="0">
                <a:latin typeface="Times New Roman" pitchFamily="18" charset="0"/>
                <a:cs typeface="Times New Roman" pitchFamily="18" charset="0"/>
              </a:rPr>
              <a:t> A monotonically increasing property is any graph property that continues to hold if additional edges are added to a graph that already has the property. A graph property is called </a:t>
            </a:r>
            <a:r>
              <a:rPr lang="en-US" sz="1800" i="1" dirty="0" smtClean="0">
                <a:latin typeface="Times New Roman" pitchFamily="18" charset="0"/>
                <a:cs typeface="Times New Roman" pitchFamily="18" charset="0"/>
              </a:rPr>
              <a:t>monotone if the property or its inverse are monotonically </a:t>
            </a:r>
            <a:r>
              <a:rPr lang="en-US" sz="1800" dirty="0" smtClean="0">
                <a:latin typeface="Times New Roman" pitchFamily="18" charset="0"/>
                <a:cs typeface="Times New Roman" pitchFamily="18" charset="0"/>
              </a:rPr>
              <a:t>increasing. Nearly all graph properties of interest from a networking perspective, such as K-connectivity, Hamilton city, K-</a:t>
            </a:r>
            <a:r>
              <a:rPr lang="en-US" sz="1800" dirty="0" err="1" smtClean="0">
                <a:latin typeface="Times New Roman" pitchFamily="18" charset="0"/>
                <a:cs typeface="Times New Roman" pitchFamily="18" charset="0"/>
              </a:rPr>
              <a:t>colorability</a:t>
            </a:r>
            <a:r>
              <a:rPr lang="en-US" sz="1800" dirty="0" smtClean="0">
                <a:latin typeface="Times New Roman" pitchFamily="18" charset="0"/>
                <a:cs typeface="Times New Roman" pitchFamily="18" charset="0"/>
              </a:rPr>
              <a:t>, etc., are monotone. A key theoretical result pertaining to G(</a:t>
            </a:r>
            <a:r>
              <a:rPr lang="en-US" sz="1800" dirty="0" err="1" smtClean="0">
                <a:latin typeface="Times New Roman" pitchFamily="18" charset="0"/>
                <a:cs typeface="Times New Roman" pitchFamily="18" charset="0"/>
              </a:rPr>
              <a:t>n,R</a:t>
            </a:r>
            <a:r>
              <a:rPr lang="en-US" sz="1800" dirty="0" smtClean="0">
                <a:latin typeface="Times New Roman" pitchFamily="18" charset="0"/>
                <a:cs typeface="Times New Roman" pitchFamily="18" charset="0"/>
              </a:rPr>
              <a:t>) geometric random graphs is that </a:t>
            </a:r>
            <a:r>
              <a:rPr lang="en-US" sz="1800" i="1" dirty="0" smtClean="0">
                <a:latin typeface="Times New Roman" pitchFamily="18" charset="0"/>
                <a:cs typeface="Times New Roman" pitchFamily="18" charset="0"/>
              </a:rPr>
              <a:t>all monotone properties show critical phase transitions . Further, all monotone </a:t>
            </a:r>
            <a:r>
              <a:rPr lang="en-US" sz="1800" dirty="0" smtClean="0">
                <a:latin typeface="Times New Roman" pitchFamily="18" charset="0"/>
                <a:cs typeface="Times New Roman" pitchFamily="18" charset="0"/>
              </a:rPr>
              <a:t>properties are satisfied with high probability within a critical transmission range.</a:t>
            </a:r>
          </a:p>
          <a:p>
            <a:pPr algn="just">
              <a:buNone/>
            </a:pPr>
            <a:r>
              <a:rPr lang="en-US" sz="1800" dirty="0" smtClean="0">
                <a:latin typeface="Times New Roman" pitchFamily="18" charset="0"/>
                <a:cs typeface="Times New Roman" pitchFamily="18" charset="0"/>
              </a:rPr>
              <a:t>				O(√(log n/n) log ¼ n)</a:t>
            </a:r>
          </a:p>
          <a:p>
            <a:pPr algn="just"/>
            <a:r>
              <a:rPr lang="en-US" sz="1800" b="1" dirty="0" smtClean="0">
                <a:latin typeface="Times New Roman" pitchFamily="18" charset="0"/>
                <a:cs typeface="Times New Roman" pitchFamily="18" charset="0"/>
              </a:rPr>
              <a:t>Connectivity in G(n, K) :</a:t>
            </a:r>
          </a:p>
          <a:p>
            <a:pPr algn="just">
              <a:buNone/>
            </a:pPr>
            <a:r>
              <a:rPr lang="en-US" sz="1800" dirty="0" smtClean="0">
                <a:latin typeface="Times New Roman" pitchFamily="18" charset="0"/>
                <a:cs typeface="Times New Roman" pitchFamily="18" charset="0"/>
              </a:rPr>
              <a:t>	Another geometric random graph model is G(</a:t>
            </a:r>
            <a:r>
              <a:rPr lang="en-US" sz="1800" dirty="0" err="1" smtClean="0">
                <a:latin typeface="Times New Roman" pitchFamily="18" charset="0"/>
                <a:cs typeface="Times New Roman" pitchFamily="18" charset="0"/>
              </a:rPr>
              <a:t>n,K</a:t>
            </a:r>
            <a:r>
              <a:rPr lang="en-US" sz="1800" dirty="0" smtClean="0">
                <a:latin typeface="Times New Roman" pitchFamily="18" charset="0"/>
                <a:cs typeface="Times New Roman" pitchFamily="18" charset="0"/>
              </a:rPr>
              <a:t>)where n nodes are placed at random in a unit area, and each node connects to its K nearest neighbors. This model potentially allows different nodes in the network to use different powers.</a:t>
            </a:r>
          </a:p>
          <a:p>
            <a:pPr algn="just"/>
            <a:r>
              <a:rPr lang="en-US" sz="1800" dirty="0" smtClean="0">
                <a:latin typeface="Times New Roman" pitchFamily="18" charset="0"/>
                <a:cs typeface="Times New Roman" pitchFamily="18" charset="0"/>
              </a:rPr>
              <a:t>K must be higher than 0074 log n and lower than 272 log n, in order to ensure asymptotically almost sure connectivity</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44078"/>
            <a:ext cx="8229600" cy="3394472"/>
          </a:xfrm>
        </p:spPr>
        <p:txBody>
          <a:bodyPr>
            <a:noAutofit/>
          </a:bodyPr>
          <a:lstStyle/>
          <a:p>
            <a:r>
              <a:rPr lang="en-US" sz="1800" b="1" dirty="0" smtClean="0">
                <a:latin typeface="Times New Roman" pitchFamily="18" charset="0"/>
                <a:cs typeface="Times New Roman" pitchFamily="18" charset="0"/>
              </a:rPr>
              <a:t>Connectivity and coverage in G grid(n, p, R):</a:t>
            </a:r>
          </a:p>
          <a:p>
            <a:r>
              <a:rPr lang="en-US" sz="1800" dirty="0" smtClean="0">
                <a:latin typeface="Times New Roman" pitchFamily="18" charset="0"/>
                <a:cs typeface="Times New Roman" pitchFamily="18" charset="0"/>
              </a:rPr>
              <a:t>Yet another geometric random graph model is the unreliable sensor grid model. In this model n nodes are placed on a square grid within a unit area, p is the probability that a node is active (not failed), and R is the transmission range of each node. For this unreliable sensor grid model, the following properties have been determined:</a:t>
            </a:r>
          </a:p>
          <a:p>
            <a:r>
              <a:rPr lang="en-US" sz="1800" dirty="0" smtClean="0">
                <a:latin typeface="Times New Roman" pitchFamily="18" charset="0"/>
                <a:cs typeface="Times New Roman" pitchFamily="18" charset="0"/>
              </a:rPr>
              <a:t>• For the active nodes to form a connected topology, as well as to cover the unit square region, p ・R2 must be </a:t>
            </a:r>
          </a:p>
          <a:p>
            <a:pPr lvl="5">
              <a:buNone/>
            </a:pPr>
            <a:r>
              <a:rPr lang="en-US" sz="1800" dirty="0" smtClean="0">
                <a:latin typeface="Times New Roman" pitchFamily="18" charset="0"/>
                <a:cs typeface="Times New Roman" pitchFamily="18" charset="0"/>
              </a:rPr>
              <a:t>O(√(log n/n))</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The maximum number of hops required to travel from any active node to another</a:t>
            </a:r>
          </a:p>
          <a:p>
            <a:pPr marL="1714500" lvl="8" indent="-342900">
              <a:buNone/>
            </a:pPr>
            <a:r>
              <a:rPr lang="en-US" sz="1800" dirty="0" smtClean="0">
                <a:latin typeface="Times New Roman" pitchFamily="18" charset="0"/>
                <a:cs typeface="Times New Roman" pitchFamily="18" charset="0"/>
              </a:rPr>
              <a:t>		O(√(n/ log n))</a:t>
            </a:r>
          </a:p>
          <a:p>
            <a:endParaRPr lang="en-US" sz="1800" b="1"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There exists a range of p values sufficiently small such that the active nodes  form a connected topology but do not cover the unit square</a:t>
            </a:r>
          </a:p>
          <a:p>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1. Introduction </a:t>
            </a:r>
            <a:endParaRPr lang="en-US" dirty="0"/>
          </a:p>
        </p:txBody>
      </p:sp>
      <p:sp>
        <p:nvSpPr>
          <p:cNvPr id="3" name="Content Placeholder 2"/>
          <p:cNvSpPr>
            <a:spLocks noGrp="1"/>
          </p:cNvSpPr>
          <p:nvPr>
            <p:ph idx="1"/>
          </p:nvPr>
        </p:nvSpPr>
        <p:spPr>
          <a:xfrm>
            <a:off x="533400" y="666750"/>
            <a:ext cx="8153400" cy="4114800"/>
          </a:xfrm>
        </p:spPr>
        <p:txBody>
          <a:bodyPr>
            <a:noAutofit/>
          </a:bodyPr>
          <a:lstStyle/>
          <a:p>
            <a:pPr algn="just"/>
            <a:r>
              <a:rPr lang="en-US" sz="1800" dirty="0" smtClean="0">
                <a:latin typeface="Times New Roman" pitchFamily="18" charset="0"/>
                <a:cs typeface="Times New Roman" pitchFamily="18" charset="0"/>
              </a:rPr>
              <a:t>Wireless sensor networks provide bridges between the virtual world of information technology and the real physical world. </a:t>
            </a:r>
          </a:p>
          <a:p>
            <a:pPr algn="just"/>
            <a:r>
              <a:rPr lang="en-US" sz="1800" dirty="0" smtClean="0">
                <a:latin typeface="Times New Roman" pitchFamily="18" charset="0"/>
                <a:cs typeface="Times New Roman" pitchFamily="18" charset="0"/>
              </a:rPr>
              <a:t>They represent a fundamental paradigm shift from traditional inter human </a:t>
            </a:r>
            <a:r>
              <a:rPr lang="fr-FR" sz="1800" dirty="0" err="1" smtClean="0">
                <a:latin typeface="Times New Roman" pitchFamily="18" charset="0"/>
                <a:cs typeface="Times New Roman" pitchFamily="18" charset="0"/>
              </a:rPr>
              <a:t>personal</a:t>
            </a:r>
            <a:r>
              <a:rPr lang="fr-FR" sz="1800" dirty="0" smtClean="0">
                <a:latin typeface="Times New Roman" pitchFamily="18" charset="0"/>
                <a:cs typeface="Times New Roman" pitchFamily="18" charset="0"/>
              </a:rPr>
              <a:t> communications to </a:t>
            </a:r>
            <a:r>
              <a:rPr lang="fr-FR" sz="1800" dirty="0" err="1" smtClean="0">
                <a:latin typeface="Times New Roman" pitchFamily="18" charset="0"/>
                <a:cs typeface="Times New Roman" pitchFamily="18" charset="0"/>
              </a:rPr>
              <a:t>autonomous</a:t>
            </a:r>
            <a:r>
              <a:rPr lang="fr-FR" sz="1800" dirty="0" smtClean="0">
                <a:latin typeface="Times New Roman" pitchFamily="18" charset="0"/>
                <a:cs typeface="Times New Roman" pitchFamily="18" charset="0"/>
              </a:rPr>
              <a:t> inter-</a:t>
            </a:r>
            <a:r>
              <a:rPr lang="fr-FR" sz="1800" dirty="0" err="1" smtClean="0">
                <a:latin typeface="Times New Roman" pitchFamily="18" charset="0"/>
                <a:cs typeface="Times New Roman" pitchFamily="18" charset="0"/>
              </a:rPr>
              <a:t>device</a:t>
            </a:r>
            <a:r>
              <a:rPr lang="fr-FR" sz="1800" dirty="0" smtClean="0">
                <a:latin typeface="Times New Roman" pitchFamily="18" charset="0"/>
                <a:cs typeface="Times New Roman" pitchFamily="18" charset="0"/>
              </a:rPr>
              <a:t> communications.</a:t>
            </a:r>
          </a:p>
          <a:p>
            <a:pPr algn="just"/>
            <a:r>
              <a:rPr lang="fr-FR" sz="2400" b="1" dirty="0" smtClean="0">
                <a:latin typeface="Times New Roman" pitchFamily="18" charset="0"/>
                <a:cs typeface="Times New Roman" pitchFamily="18" charset="0"/>
              </a:rPr>
              <a:t>Reasons : </a:t>
            </a:r>
            <a:r>
              <a:rPr lang="en-US" sz="1800" dirty="0" smtClean="0">
                <a:latin typeface="Times New Roman" pitchFamily="18" charset="0"/>
                <a:cs typeface="Times New Roman" pitchFamily="18" charset="0"/>
              </a:rPr>
              <a:t>While the notion of networking distributed sensors and their use in military and industrial applications dates back at least to the 1970s, the early systems were primarily wired and small in scale.</a:t>
            </a:r>
          </a:p>
          <a:p>
            <a:pPr algn="just"/>
            <a:r>
              <a:rPr lang="en-US" sz="1800" dirty="0" smtClean="0">
                <a:latin typeface="Times New Roman" pitchFamily="18" charset="0"/>
                <a:cs typeface="Times New Roman" pitchFamily="18" charset="0"/>
              </a:rPr>
              <a:t> It was only in the 1990s – when wireless technologies and low-power VLSI design became feasible</a:t>
            </a:r>
          </a:p>
          <a:p>
            <a:pPr algn="just"/>
            <a:r>
              <a:rPr lang="en-US" sz="1800" dirty="0" smtClean="0">
                <a:latin typeface="Times New Roman" pitchFamily="18" charset="0"/>
                <a:cs typeface="Times New Roman" pitchFamily="18" charset="0"/>
              </a:rPr>
              <a:t>Perhaps one of the earliest research efforts in this direction was the </a:t>
            </a:r>
            <a:r>
              <a:rPr lang="en-US" sz="1800" dirty="0" smtClean="0">
                <a:solidFill>
                  <a:srgbClr val="FF0000"/>
                </a:solidFill>
                <a:latin typeface="Times New Roman" pitchFamily="18" charset="0"/>
                <a:cs typeface="Times New Roman" pitchFamily="18" charset="0"/>
              </a:rPr>
              <a:t>low power wireless integrated micro sensors (LWIM) </a:t>
            </a:r>
            <a:r>
              <a:rPr lang="en-US" sz="1800" dirty="0" smtClean="0">
                <a:latin typeface="Times New Roman" pitchFamily="18" charset="0"/>
                <a:cs typeface="Times New Roman" pitchFamily="18" charset="0"/>
              </a:rPr>
              <a:t>project at </a:t>
            </a:r>
            <a:r>
              <a:rPr lang="en-US" sz="1800" dirty="0" smtClean="0">
                <a:solidFill>
                  <a:srgbClr val="FF0000"/>
                </a:solidFill>
                <a:latin typeface="Times New Roman" pitchFamily="18" charset="0"/>
                <a:cs typeface="Times New Roman" pitchFamily="18" charset="0"/>
              </a:rPr>
              <a:t>UCLA funded by DARPA </a:t>
            </a:r>
            <a:r>
              <a:rPr lang="en-US" sz="1800" dirty="0" smtClean="0">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 The LWIM project focused on developing devices with low-power electronics in order to enable large, dense wireless sensor networks.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3.Connectivity using power control</a:t>
            </a:r>
            <a:endParaRPr lang="en-US" sz="3200" dirty="0"/>
          </a:p>
        </p:txBody>
      </p:sp>
      <p:sp>
        <p:nvSpPr>
          <p:cNvPr id="3" name="Content Placeholder 2"/>
          <p:cNvSpPr>
            <a:spLocks noGrp="1"/>
          </p:cNvSpPr>
          <p:nvPr>
            <p:ph idx="1"/>
          </p:nvPr>
        </p:nvSpPr>
        <p:spPr/>
        <p:txBody>
          <a:bodyPr>
            <a:normAutofit fontScale="55000" lnSpcReduction="20000"/>
          </a:bodyPr>
          <a:lstStyle/>
          <a:p>
            <a:r>
              <a:rPr lang="en-US" dirty="0" smtClean="0">
                <a:latin typeface="Times New Roman" pitchFamily="18" charset="0"/>
                <a:cs typeface="Times New Roman" pitchFamily="18" charset="0"/>
              </a:rPr>
              <a:t>This parameter is the radio transmission power setting for all nodes in the network.</a:t>
            </a:r>
          </a:p>
          <a:p>
            <a:r>
              <a:rPr lang="en-US" dirty="0" smtClean="0">
                <a:latin typeface="Times New Roman" pitchFamily="18" charset="0"/>
                <a:cs typeface="Times New Roman" pitchFamily="18" charset="0"/>
              </a:rPr>
              <a:t>Power control is quite a complex and challenging cross-layer issue. Increasing radio transmission power has a number of interrelated consequences – some of these are positive, others negative: </a:t>
            </a:r>
          </a:p>
          <a:p>
            <a:pPr>
              <a:buNone/>
            </a:pPr>
            <a:r>
              <a:rPr lang="en-US" dirty="0" smtClean="0">
                <a:latin typeface="Times New Roman" pitchFamily="18" charset="0"/>
                <a:cs typeface="Times New Roman" pitchFamily="18" charset="0"/>
              </a:rPr>
              <a:t>• It can extend the communication range, increasing the number of communicating neighboring nodes and improving connectivity in the form of availability of end-to-end paths.</a:t>
            </a:r>
          </a:p>
          <a:p>
            <a:pPr>
              <a:buNone/>
            </a:pPr>
            <a:r>
              <a:rPr lang="en-US" dirty="0" smtClean="0">
                <a:latin typeface="Times New Roman" pitchFamily="18" charset="0"/>
                <a:cs typeface="Times New Roman" pitchFamily="18" charset="0"/>
              </a:rPr>
              <a:t>• For existing neighbors, it can improve link quality (in the absence of other interfering traffic).</a:t>
            </a:r>
          </a:p>
          <a:p>
            <a:pPr>
              <a:buNone/>
            </a:pPr>
            <a:r>
              <a:rPr lang="en-US" dirty="0" smtClean="0">
                <a:latin typeface="Times New Roman" pitchFamily="18" charset="0"/>
                <a:cs typeface="Times New Roman" pitchFamily="18" charset="0"/>
              </a:rPr>
              <a:t>• It can induce additional interference that reduces capacity and introduces congestion.</a:t>
            </a:r>
          </a:p>
          <a:p>
            <a:pPr>
              <a:buNone/>
            </a:pPr>
            <a:r>
              <a:rPr lang="en-US" dirty="0" smtClean="0">
                <a:latin typeface="Times New Roman" pitchFamily="18" charset="0"/>
                <a:cs typeface="Times New Roman" pitchFamily="18" charset="0"/>
              </a:rPr>
              <a:t>• It can cause an increase in the energy expended.</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3350"/>
            <a:ext cx="8229600" cy="3394472"/>
          </a:xfrm>
        </p:spPr>
        <p:txBody>
          <a:bodyPr>
            <a:normAutofit/>
          </a:bodyPr>
          <a:lstStyle/>
          <a:p>
            <a:pPr algn="just"/>
            <a:r>
              <a:rPr lang="en-US" sz="2000" dirty="0" smtClean="0">
                <a:latin typeface="Times New Roman" pitchFamily="18" charset="0"/>
                <a:cs typeface="Times New Roman" pitchFamily="18" charset="0"/>
              </a:rPr>
              <a:t>This project was succeeded by the Wireless Integrated Networked Sensors (WINS) project a few years later, in which researchers at UCLA collaborated with Rockwell Science Center to develop some of the first wireless sensor devices.  Researchers at Berkeley developed embedded wireless sensor networking devices called motes, which were made publicly available commercially, along with </a:t>
            </a:r>
            <a:r>
              <a:rPr lang="en-US" sz="2000" dirty="0" err="1" smtClean="0">
                <a:latin typeface="Times New Roman" pitchFamily="18" charset="0"/>
                <a:cs typeface="Times New Roman" pitchFamily="18" charset="0"/>
              </a:rPr>
              <a:t>TinyOS</a:t>
            </a:r>
            <a:r>
              <a:rPr lang="en-US" sz="2000" dirty="0" smtClean="0">
                <a:latin typeface="Times New Roman" pitchFamily="18" charset="0"/>
                <a:cs typeface="Times New Roman" pitchFamily="18" charset="0"/>
              </a:rPr>
              <a:t>, an associated embedded operating system that facilitates the use of these devices</a:t>
            </a: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524000" y="2571750"/>
            <a:ext cx="58801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458200" cy="4648200"/>
          </a:xfrm>
        </p:spPr>
        <p:txBody>
          <a:bodyPr>
            <a:noAutofit/>
          </a:bodyPr>
          <a:lstStyle/>
          <a:p>
            <a:pPr>
              <a:buNone/>
            </a:pPr>
            <a:r>
              <a:rPr lang="en-US" sz="2400" dirty="0" smtClean="0">
                <a:latin typeface="Times New Roman" pitchFamily="18" charset="0"/>
                <a:cs typeface="Times New Roman" pitchFamily="18" charset="0"/>
              </a:rPr>
              <a:t>• 1970’s: Wired sensors connected to central location</a:t>
            </a:r>
          </a:p>
          <a:p>
            <a:pPr>
              <a:buNone/>
            </a:pPr>
            <a:r>
              <a:rPr lang="en-US" sz="2400" dirty="0" smtClean="0">
                <a:latin typeface="Times New Roman" pitchFamily="18" charset="0"/>
                <a:cs typeface="Times New Roman" pitchFamily="18" charset="0"/>
              </a:rPr>
              <a:t>• 1980’s: Distributed wired sensor networks</a:t>
            </a:r>
          </a:p>
          <a:p>
            <a:pPr>
              <a:buNone/>
            </a:pPr>
            <a:r>
              <a:rPr lang="en-US" sz="2400" dirty="0" smtClean="0">
                <a:latin typeface="Times New Roman" pitchFamily="18" charset="0"/>
                <a:cs typeface="Times New Roman" pitchFamily="18" charset="0"/>
              </a:rPr>
              <a:t>• 1993: LWIM project at UCLA</a:t>
            </a:r>
          </a:p>
          <a:p>
            <a:pPr>
              <a:buNone/>
            </a:pPr>
            <a:r>
              <a:rPr lang="en-US" sz="2400" dirty="0" smtClean="0">
                <a:latin typeface="Times New Roman" pitchFamily="18" charset="0"/>
                <a:cs typeface="Times New Roman" pitchFamily="18" charset="0"/>
              </a:rPr>
              <a:t>• 1999-2003: DARPA </a:t>
            </a:r>
            <a:r>
              <a:rPr lang="en-US" sz="2400" dirty="0" err="1" smtClean="0">
                <a:latin typeface="Times New Roman" pitchFamily="18" charset="0"/>
                <a:cs typeface="Times New Roman" pitchFamily="18" charset="0"/>
              </a:rPr>
              <a:t>SensIT</a:t>
            </a:r>
            <a:r>
              <a:rPr lang="en-US" sz="2400" dirty="0" smtClean="0">
                <a:latin typeface="Times New Roman" pitchFamily="18" charset="0"/>
                <a:cs typeface="Times New Roman" pitchFamily="18" charset="0"/>
              </a:rPr>
              <a:t> project: UC Berkeley, USC, Cornell etc.</a:t>
            </a:r>
          </a:p>
          <a:p>
            <a:pPr>
              <a:buNone/>
            </a:pPr>
            <a:r>
              <a:rPr lang="en-US" sz="2400" dirty="0" smtClean="0">
                <a:latin typeface="Times New Roman" pitchFamily="18" charset="0"/>
                <a:cs typeface="Times New Roman" pitchFamily="18" charset="0"/>
              </a:rPr>
              <a:t>• 2001: Intel Research Lab at Berkeley focused on WSN</a:t>
            </a:r>
          </a:p>
          <a:p>
            <a:pPr>
              <a:buNone/>
            </a:pPr>
            <a:r>
              <a:rPr lang="en-US" sz="2400" dirty="0" smtClean="0">
                <a:latin typeface="Times New Roman" pitchFamily="18" charset="0"/>
                <a:cs typeface="Times New Roman" pitchFamily="18" charset="0"/>
              </a:rPr>
              <a:t>• 2002: NSF Center for Embedded Networked Sensing</a:t>
            </a:r>
          </a:p>
          <a:p>
            <a:pPr>
              <a:buNone/>
            </a:pPr>
            <a:r>
              <a:rPr lang="en-US" sz="2400" dirty="0" smtClean="0">
                <a:latin typeface="Times New Roman" pitchFamily="18" charset="0"/>
                <a:cs typeface="Times New Roman" pitchFamily="18" charset="0"/>
              </a:rPr>
              <a:t>• 2001-2002: Emergence of sensor networks industry; startup companies including </a:t>
            </a:r>
            <a:r>
              <a:rPr lang="en-US" sz="2400" dirty="0" err="1" smtClean="0">
                <a:latin typeface="Times New Roman" pitchFamily="18" charset="0"/>
                <a:cs typeface="Times New Roman" pitchFamily="18" charset="0"/>
              </a:rPr>
              <a:t>Sensoria</a:t>
            </a:r>
            <a:r>
              <a:rPr lang="en-US" sz="2400" dirty="0" smtClean="0">
                <a:latin typeface="Times New Roman" pitchFamily="18" charset="0"/>
                <a:cs typeface="Times New Roman" pitchFamily="18" charset="0"/>
              </a:rPr>
              <a:t>, Crossbow, Ember Corp, </a:t>
            </a:r>
            <a:r>
              <a:rPr lang="en-US" sz="2400" dirty="0" err="1" smtClean="0">
                <a:latin typeface="Times New Roman" pitchFamily="18" charset="0"/>
                <a:cs typeface="Times New Roman" pitchFamily="18" charset="0"/>
              </a:rPr>
              <a:t>SensiCast</a:t>
            </a:r>
            <a:r>
              <a:rPr lang="en-US" sz="2400" dirty="0" smtClean="0">
                <a:latin typeface="Times New Roman" pitchFamily="18" charset="0"/>
                <a:cs typeface="Times New Roman" pitchFamily="18" charset="0"/>
              </a:rPr>
              <a:t> plus established ones: Intel, Bosch, Motorola, General Electric, Samsung.</a:t>
            </a:r>
          </a:p>
          <a:p>
            <a:pPr>
              <a:buNone/>
            </a:pPr>
            <a:r>
              <a:rPr lang="en-US" sz="2400" dirty="0" smtClean="0">
                <a:latin typeface="Times New Roman" pitchFamily="18" charset="0"/>
                <a:cs typeface="Times New Roman" pitchFamily="18" charset="0"/>
              </a:rPr>
              <a:t>• 2003-2004: IEEE 802.15.4 standard, </a:t>
            </a:r>
            <a:r>
              <a:rPr lang="en-US" sz="2400" dirty="0" err="1" smtClean="0">
                <a:latin typeface="Times New Roman" pitchFamily="18" charset="0"/>
                <a:cs typeface="Times New Roman" pitchFamily="18" charset="0"/>
              </a:rPr>
              <a:t>Zigbee</a:t>
            </a:r>
            <a:r>
              <a:rPr lang="en-US" sz="2400" dirty="0" smtClean="0">
                <a:latin typeface="Times New Roman" pitchFamily="18" charset="0"/>
                <a:cs typeface="Times New Roman" pitchFamily="18" charset="0"/>
              </a:rPr>
              <a:t> Alliance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1.1.networked wireless sensor devices </a:t>
            </a:r>
            <a:endParaRPr lang="en-US" dirty="0"/>
          </a:p>
        </p:txBody>
      </p:sp>
      <p:sp>
        <p:nvSpPr>
          <p:cNvPr id="3" name="Content Placeholder 2"/>
          <p:cNvSpPr>
            <a:spLocks noGrp="1"/>
          </p:cNvSpPr>
          <p:nvPr>
            <p:ph idx="1"/>
          </p:nvPr>
        </p:nvSpPr>
        <p:spPr>
          <a:xfrm>
            <a:off x="533400" y="1234678"/>
            <a:ext cx="8229600" cy="3394472"/>
          </a:xfrm>
        </p:spPr>
        <p:txBody>
          <a:bodyPr>
            <a:normAutofit/>
          </a:bodyPr>
          <a:lstStyle/>
          <a:p>
            <a:pPr algn="just"/>
            <a:r>
              <a:rPr lang="en-US" sz="2000" b="1" dirty="0" smtClean="0">
                <a:latin typeface="Times New Roman" pitchFamily="18" charset="0"/>
                <a:cs typeface="Times New Roman" pitchFamily="18" charset="0"/>
              </a:rPr>
              <a:t>Low-power embedded processor: </a:t>
            </a:r>
            <a:r>
              <a:rPr lang="en-US" sz="1800" dirty="0" smtClean="0">
                <a:latin typeface="Times New Roman" pitchFamily="18" charset="0"/>
                <a:cs typeface="Times New Roman" pitchFamily="18" charset="0"/>
              </a:rPr>
              <a:t>The computational tasks on a WSN device include the processing of both locally sensed information as well as information communicated by other sensors.</a:t>
            </a:r>
            <a:endParaRPr lang="en-US" sz="2000" dirty="0">
              <a:latin typeface="Times New Roman" pitchFamily="18" charset="0"/>
              <a:cs typeface="Times New Roman" pitchFamily="18" charset="0"/>
            </a:endParaRPr>
          </a:p>
        </p:txBody>
      </p:sp>
      <p:grpSp>
        <p:nvGrpSpPr>
          <p:cNvPr id="10" name="Group 9"/>
          <p:cNvGrpSpPr/>
          <p:nvPr/>
        </p:nvGrpSpPr>
        <p:grpSpPr>
          <a:xfrm>
            <a:off x="1295400" y="2266950"/>
            <a:ext cx="6096000" cy="2514600"/>
            <a:chOff x="1295400" y="2495550"/>
            <a:chExt cx="6096000" cy="2514600"/>
          </a:xfrm>
        </p:grpSpPr>
        <p:sp>
          <p:nvSpPr>
            <p:cNvPr id="4" name="Rectangle 3"/>
            <p:cNvSpPr/>
            <p:nvPr/>
          </p:nvSpPr>
          <p:spPr>
            <a:xfrm>
              <a:off x="3429000" y="249555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Sensors </a:t>
              </a:r>
              <a:endParaRPr lang="en-US" dirty="0"/>
            </a:p>
          </p:txBody>
        </p:sp>
        <p:sp>
          <p:nvSpPr>
            <p:cNvPr id="5" name="Rectangle 4"/>
            <p:cNvSpPr/>
            <p:nvPr/>
          </p:nvSpPr>
          <p:spPr>
            <a:xfrm>
              <a:off x="3352800" y="325755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Processor</a:t>
              </a:r>
              <a:endParaRPr lang="en-US" dirty="0"/>
            </a:p>
          </p:txBody>
        </p:sp>
        <p:sp>
          <p:nvSpPr>
            <p:cNvPr id="6" name="Rectangle 5"/>
            <p:cNvSpPr/>
            <p:nvPr/>
          </p:nvSpPr>
          <p:spPr>
            <a:xfrm>
              <a:off x="3352800" y="401955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Radio source</a:t>
              </a:r>
              <a:endParaRPr lang="en-US" dirty="0"/>
            </a:p>
          </p:txBody>
        </p:sp>
        <p:sp>
          <p:nvSpPr>
            <p:cNvPr id="7" name="Rectangle 6"/>
            <p:cNvSpPr/>
            <p:nvPr/>
          </p:nvSpPr>
          <p:spPr>
            <a:xfrm>
              <a:off x="1295400" y="295275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memory</a:t>
              </a:r>
              <a:endParaRPr lang="en-US" dirty="0"/>
            </a:p>
          </p:txBody>
        </p:sp>
        <p:sp>
          <p:nvSpPr>
            <p:cNvPr id="8" name="Rectangle 7"/>
            <p:cNvSpPr/>
            <p:nvPr/>
          </p:nvSpPr>
          <p:spPr>
            <a:xfrm>
              <a:off x="5715000" y="295275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GPS</a:t>
              </a:r>
              <a:endParaRPr lang="en-US" dirty="0"/>
            </a:p>
          </p:txBody>
        </p:sp>
        <p:sp>
          <p:nvSpPr>
            <p:cNvPr id="9" name="Rectangle 8"/>
            <p:cNvSpPr/>
            <p:nvPr/>
          </p:nvSpPr>
          <p:spPr>
            <a:xfrm>
              <a:off x="3352800" y="462915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Power source</a:t>
              </a:r>
              <a:endParaRPr lang="en-US" dirty="0"/>
            </a:p>
          </p:txBody>
        </p:sp>
      </p:grpSp>
      <p:cxnSp>
        <p:nvCxnSpPr>
          <p:cNvPr id="12" name="Straight Connector 11"/>
          <p:cNvCxnSpPr>
            <a:endCxn id="5" idx="1"/>
          </p:cNvCxnSpPr>
          <p:nvPr/>
        </p:nvCxnSpPr>
        <p:spPr>
          <a:xfrm>
            <a:off x="3048000" y="3028950"/>
            <a:ext cx="3048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3"/>
            <a:endCxn id="8" idx="1"/>
          </p:cNvCxnSpPr>
          <p:nvPr/>
        </p:nvCxnSpPr>
        <p:spPr>
          <a:xfrm flipV="1">
            <a:off x="5029200" y="2914650"/>
            <a:ext cx="685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5" idx="2"/>
          </p:cNvCxnSpPr>
          <p:nvPr/>
        </p:nvCxnSpPr>
        <p:spPr>
          <a:xfrm rot="5400000" flipH="1" flipV="1">
            <a:off x="4000500" y="360045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flipH="1" flipV="1">
            <a:off x="3999705" y="3066256"/>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572000"/>
          </a:xfrm>
        </p:spPr>
        <p:txBody>
          <a:bodyPr>
            <a:noAutofit/>
          </a:bodyPr>
          <a:lstStyle/>
          <a:p>
            <a:pPr algn="just"/>
            <a:r>
              <a:rPr lang="en-US" sz="1800" b="1" dirty="0" smtClean="0">
                <a:latin typeface="Times New Roman" pitchFamily="18" charset="0"/>
                <a:cs typeface="Times New Roman" pitchFamily="18" charset="0"/>
              </a:rPr>
              <a:t>Memory/storage:</a:t>
            </a:r>
          </a:p>
          <a:p>
            <a:pPr algn="just">
              <a:buNone/>
            </a:pP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i</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Storage in the form of random access and read-only memory includes both program memory (from which instructions are executed by the processor).</a:t>
            </a:r>
          </a:p>
          <a:p>
            <a:pPr algn="just">
              <a:buNone/>
            </a:pPr>
            <a:r>
              <a:rPr lang="en-US" sz="1800" dirty="0" smtClean="0">
                <a:latin typeface="Times New Roman" pitchFamily="18" charset="0"/>
                <a:cs typeface="Times New Roman" pitchFamily="18" charset="0"/>
              </a:rPr>
              <a:t>	ii) data memory (for storing raw and processed sensor measurements and other local information). </a:t>
            </a:r>
          </a:p>
          <a:p>
            <a:pPr algn="just"/>
            <a:r>
              <a:rPr lang="en-US" sz="1800" b="1" dirty="0" smtClean="0">
                <a:latin typeface="Times New Roman" pitchFamily="18" charset="0"/>
                <a:cs typeface="Times New Roman" pitchFamily="18" charset="0"/>
              </a:rPr>
              <a:t>Radio transceiver: WSN devices include a low-rate, short-range wireless </a:t>
            </a:r>
            <a:r>
              <a:rPr lang="en-US" sz="1800" dirty="0" smtClean="0">
                <a:latin typeface="Times New Roman" pitchFamily="18" charset="0"/>
                <a:cs typeface="Times New Roman" pitchFamily="18" charset="0"/>
              </a:rPr>
              <a:t>radio (10–100 kbps, &lt;100 m). While currently quite limited in capability too, these radios are likely to improve in sophistication over time – including improvements in cost, spectral efficiency, </a:t>
            </a:r>
            <a:r>
              <a:rPr lang="en-US" sz="1800" dirty="0" err="1" smtClean="0">
                <a:latin typeface="Times New Roman" pitchFamily="18" charset="0"/>
                <a:cs typeface="Times New Roman" pitchFamily="18" charset="0"/>
              </a:rPr>
              <a:t>tunability</a:t>
            </a:r>
            <a:r>
              <a:rPr lang="en-US" sz="1800" dirty="0" smtClean="0">
                <a:latin typeface="Times New Roman" pitchFamily="18" charset="0"/>
                <a:cs typeface="Times New Roman" pitchFamily="18" charset="0"/>
              </a:rPr>
              <a:t>, and immunity to noise, fading, and interference. </a:t>
            </a:r>
          </a:p>
          <a:p>
            <a:pPr algn="just"/>
            <a:r>
              <a:rPr lang="en-US" sz="1800" b="1" dirty="0" smtClean="0">
                <a:latin typeface="Times New Roman" pitchFamily="18" charset="0"/>
                <a:cs typeface="Times New Roman" pitchFamily="18" charset="0"/>
              </a:rPr>
              <a:t>Sensors: </a:t>
            </a:r>
            <a:r>
              <a:rPr lang="en-US" sz="1600" b="1" dirty="0" smtClean="0">
                <a:latin typeface="Times New Roman" pitchFamily="18" charset="0"/>
                <a:cs typeface="Times New Roman" pitchFamily="18" charset="0"/>
              </a:rPr>
              <a:t>Due to bandwidth and power constraints, WSN devices primarily </a:t>
            </a:r>
            <a:r>
              <a:rPr lang="en-US" sz="1600" dirty="0" smtClean="0">
                <a:latin typeface="Times New Roman" pitchFamily="18" charset="0"/>
                <a:cs typeface="Times New Roman" pitchFamily="18" charset="0"/>
              </a:rPr>
              <a:t>support only low-data-rate sensing. Many applications call for multi-modal sensing, so each device may have several sensors on board. </a:t>
            </a: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To specific </a:t>
            </a:r>
            <a:r>
              <a:rPr lang="en-US" sz="1800" dirty="0" smtClean="0">
                <a:latin typeface="Times New Roman" pitchFamily="18" charset="0"/>
                <a:cs typeface="Times New Roman" pitchFamily="18" charset="0"/>
              </a:rPr>
              <a:t>sensors used are highly dependent on the application; </a:t>
            </a:r>
          </a:p>
          <a:p>
            <a:pPr algn="just">
              <a:buNone/>
            </a:pPr>
            <a:r>
              <a:rPr lang="en-US" sz="1800" dirty="0" smtClean="0">
                <a:latin typeface="Times New Roman" pitchFamily="18" charset="0"/>
                <a:cs typeface="Times New Roman" pitchFamily="18" charset="0"/>
              </a:rPr>
              <a:t>	example:- they may include temperature sensors, light sensors, humidity sensors, pressure sensors, accelerometers, magnetometers, chemical sensors, acoustic sensors, or even low-resolution imagers.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878"/>
            <a:ext cx="8534400" cy="4689872"/>
          </a:xfrm>
        </p:spPr>
        <p:txBody>
          <a:bodyPr>
            <a:noAutofit/>
          </a:bodyPr>
          <a:lstStyle/>
          <a:p>
            <a:pPr algn="just"/>
            <a:endParaRPr lang="en-US" sz="1800" b="1" dirty="0" smtClean="0">
              <a:latin typeface="Times New Roman" pitchFamily="18" charset="0"/>
              <a:cs typeface="Times New Roman" pitchFamily="18" charset="0"/>
            </a:endParaRPr>
          </a:p>
          <a:p>
            <a:pPr algn="just"/>
            <a:r>
              <a:rPr lang="en-US" sz="1800" b="1" dirty="0" err="1" smtClean="0">
                <a:latin typeface="Times New Roman" pitchFamily="18" charset="0"/>
                <a:cs typeface="Times New Roman" pitchFamily="18" charset="0"/>
              </a:rPr>
              <a:t>Geopositioning</a:t>
            </a:r>
            <a:r>
              <a:rPr lang="en-US" sz="1800" b="1" dirty="0" smtClean="0">
                <a:latin typeface="Times New Roman" pitchFamily="18" charset="0"/>
                <a:cs typeface="Times New Roman" pitchFamily="18" charset="0"/>
              </a:rPr>
              <a:t> system: In many WSN applications, it is important for all </a:t>
            </a:r>
            <a:r>
              <a:rPr lang="en-US" sz="1800" dirty="0" smtClean="0">
                <a:latin typeface="Times New Roman" pitchFamily="18" charset="0"/>
                <a:cs typeface="Times New Roman" pitchFamily="18" charset="0"/>
              </a:rPr>
              <a:t>sensor measurements to be location stamped. The simplest way to obtain positioning is to pre-configure sensor locations at deployment, but this may only be feasible in limited deployments. </a:t>
            </a:r>
          </a:p>
          <a:p>
            <a:pPr algn="just"/>
            <a:r>
              <a:rPr lang="en-US" sz="1800" dirty="0" smtClean="0">
                <a:latin typeface="Times New Roman" pitchFamily="18" charset="0"/>
                <a:cs typeface="Times New Roman" pitchFamily="18" charset="0"/>
              </a:rPr>
              <a:t>Particularly for outdoor operations, when the network is deployed in an </a:t>
            </a:r>
            <a:r>
              <a:rPr lang="en-US" sz="1800" i="1" dirty="0" smtClean="0">
                <a:latin typeface="Times New Roman" pitchFamily="18" charset="0"/>
                <a:cs typeface="Times New Roman" pitchFamily="18" charset="0"/>
              </a:rPr>
              <a:t>ad hoc manner, such information is most </a:t>
            </a:r>
            <a:r>
              <a:rPr lang="en-US" sz="1800" dirty="0" smtClean="0">
                <a:latin typeface="Times New Roman" pitchFamily="18" charset="0"/>
                <a:cs typeface="Times New Roman" pitchFamily="18" charset="0"/>
              </a:rPr>
              <a:t>easily obtained via satellite-based GPS. </a:t>
            </a:r>
          </a:p>
          <a:p>
            <a:pPr algn="just"/>
            <a:r>
              <a:rPr lang="en-US" sz="1800" dirty="0" smtClean="0">
                <a:latin typeface="Times New Roman" pitchFamily="18" charset="0"/>
                <a:cs typeface="Times New Roman" pitchFamily="18" charset="0"/>
              </a:rPr>
              <a:t>In this case, other nodes must obtain their locations indirectly through network localization algorithms.</a:t>
            </a:r>
          </a:p>
          <a:p>
            <a:pPr algn="just">
              <a:buNone/>
            </a:pPr>
            <a:r>
              <a:rPr lang="en-US" sz="1800" dirty="0" smtClean="0">
                <a:latin typeface="Times New Roman" pitchFamily="18" charset="0"/>
                <a:cs typeface="Times New Roman" pitchFamily="18" charset="0"/>
              </a:rPr>
              <a:t>6. </a:t>
            </a:r>
            <a:r>
              <a:rPr lang="en-US" sz="1800" b="1" dirty="0" smtClean="0">
                <a:latin typeface="Times New Roman" pitchFamily="18" charset="0"/>
                <a:cs typeface="Times New Roman" pitchFamily="18" charset="0"/>
              </a:rPr>
              <a:t>Power source: </a:t>
            </a:r>
            <a:r>
              <a:rPr lang="en-US" sz="1800" dirty="0" smtClean="0">
                <a:latin typeface="Times New Roman" pitchFamily="18" charset="0"/>
                <a:cs typeface="Times New Roman" pitchFamily="18" charset="0"/>
              </a:rPr>
              <a:t>For flexible deployment the WSN device is likely to be battery powered (e.g. using </a:t>
            </a:r>
            <a:r>
              <a:rPr lang="en-US" sz="1800" dirty="0" err="1" smtClean="0">
                <a:latin typeface="Times New Roman" pitchFamily="18" charset="0"/>
                <a:cs typeface="Times New Roman" pitchFamily="18" charset="0"/>
              </a:rPr>
              <a:t>LiMH</a:t>
            </a:r>
            <a:r>
              <a:rPr lang="en-US" sz="1800" dirty="0" smtClean="0">
                <a:latin typeface="Times New Roman" pitchFamily="18" charset="0"/>
                <a:cs typeface="Times New Roman" pitchFamily="18" charset="0"/>
              </a:rPr>
              <a:t> AA batteries). While some of the nodes may be wired to a continuous power source in some applications, and energy harvesting techniques may provide a degree of energy renewal in some cases, the finite battery energy is likely to be the most critical resource bottleneck in most WSN applications.</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38150"/>
            <a:ext cx="8686800" cy="4572000"/>
          </a:xfrm>
        </p:spPr>
        <p:txBody>
          <a:bodyPr>
            <a:noAutofit/>
          </a:bodyPr>
          <a:lstStyle/>
          <a:p>
            <a:pPr algn="just"/>
            <a:r>
              <a:rPr lang="en-US" sz="1800" dirty="0" smtClean="0">
                <a:latin typeface="Times New Roman" pitchFamily="18" charset="0"/>
                <a:cs typeface="Times New Roman" pitchFamily="18" charset="0"/>
              </a:rPr>
              <a:t>In basic data-gathering applications, for instance, there is a node referred to as the </a:t>
            </a:r>
            <a:r>
              <a:rPr lang="en-US" sz="1800" i="1" dirty="0" smtClean="0">
                <a:latin typeface="Times New Roman" pitchFamily="18" charset="0"/>
                <a:cs typeface="Times New Roman" pitchFamily="18" charset="0"/>
              </a:rPr>
              <a:t>sink to which all data from source sensor nodes are directed. </a:t>
            </a:r>
          </a:p>
          <a:p>
            <a:pPr algn="just"/>
            <a:r>
              <a:rPr lang="en-US" sz="1800" dirty="0" smtClean="0">
                <a:latin typeface="Times New Roman" pitchFamily="18" charset="0"/>
                <a:cs typeface="Times New Roman" pitchFamily="18" charset="0"/>
              </a:rPr>
              <a:t>The simplest logical topology for communication of gathered data is a single-hop star topology, where all nodes send their data directly to the sink.</a:t>
            </a:r>
          </a:p>
          <a:p>
            <a:pPr algn="just"/>
            <a:r>
              <a:rPr lang="en-US" sz="1800" dirty="0" smtClean="0">
                <a:latin typeface="Times New Roman" pitchFamily="18" charset="0"/>
                <a:cs typeface="Times New Roman" pitchFamily="18" charset="0"/>
              </a:rPr>
              <a:t> In networks with lower transmit power settings or where nodes are deployed over a large area, a multi-hop tree structure may be used for data-gathering. </a:t>
            </a:r>
          </a:p>
          <a:p>
            <a:pPr algn="just"/>
            <a:r>
              <a:rPr lang="en-US" sz="1800" dirty="0" smtClean="0">
                <a:latin typeface="Times New Roman" pitchFamily="18" charset="0"/>
                <a:cs typeface="Times New Roman" pitchFamily="18" charset="0"/>
              </a:rPr>
              <a:t>In this case, some nodes may act both as sources themselves, as well as routers for other sources.</a:t>
            </a:r>
          </a:p>
          <a:p>
            <a:pPr algn="just"/>
            <a:r>
              <a:rPr lang="en-US" sz="1800" dirty="0" smtClean="0">
                <a:latin typeface="Times New Roman" pitchFamily="18" charset="0"/>
                <a:cs typeface="Times New Roman" pitchFamily="18" charset="0"/>
              </a:rPr>
              <a:t> One interesting characteristic of wireless sensor networks is that they often allow for the possibility of intelligent in-network processing.</a:t>
            </a:r>
          </a:p>
          <a:p>
            <a:pPr algn="just"/>
            <a:r>
              <a:rPr lang="en-US" sz="1800" dirty="0" smtClean="0">
                <a:latin typeface="Times New Roman" pitchFamily="18" charset="0"/>
                <a:cs typeface="Times New Roman" pitchFamily="18" charset="0"/>
              </a:rPr>
              <a:t> Intermediate nodes along the path do not act merely as packet forwarders, but may also examine and process the content of the packets going through them. </a:t>
            </a:r>
          </a:p>
          <a:p>
            <a:pPr algn="just"/>
            <a:r>
              <a:rPr lang="en-US" sz="1800" dirty="0" smtClean="0">
                <a:latin typeface="Times New Roman" pitchFamily="18" charset="0"/>
                <a:cs typeface="Times New Roman" pitchFamily="18" charset="0"/>
              </a:rPr>
              <a:t>This is often done for the purpose of data compression or for signal processing to improve the quality of the collected information.</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TotalTime>
  <Words>3391</Words>
  <Application>Microsoft Office PowerPoint</Application>
  <PresentationFormat>On-screen Show (16:9)</PresentationFormat>
  <Paragraphs>154</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Unit -5 </vt:lpstr>
      <vt:lpstr>Overview </vt:lpstr>
      <vt:lpstr>1. Introduction </vt:lpstr>
      <vt:lpstr>Slide 4</vt:lpstr>
      <vt:lpstr>Slide 5</vt:lpstr>
      <vt:lpstr>1.1.networked wireless sensor devices </vt:lpstr>
      <vt:lpstr>Slide 7</vt:lpstr>
      <vt:lpstr>Slide 8</vt:lpstr>
      <vt:lpstr>Slide 9</vt:lpstr>
      <vt:lpstr>1.1.2.Applications of WSN</vt:lpstr>
      <vt:lpstr>1.1.3. key design challenges </vt:lpstr>
      <vt:lpstr>Slide 12</vt:lpstr>
      <vt:lpstr>Slide 13</vt:lpstr>
      <vt:lpstr>Slide 14</vt:lpstr>
      <vt:lpstr>Slide 15</vt:lpstr>
      <vt:lpstr>2. Network deployment</vt:lpstr>
      <vt:lpstr>Slide 17</vt:lpstr>
      <vt:lpstr>Structured versus randomized deployment</vt:lpstr>
      <vt:lpstr>Network topology</vt:lpstr>
      <vt:lpstr>Network topologies </vt:lpstr>
      <vt:lpstr>Slide 21</vt:lpstr>
      <vt:lpstr>Slide 22</vt:lpstr>
      <vt:lpstr>Slide 23</vt:lpstr>
      <vt:lpstr>Geometric Random Graph G(n,R)</vt:lpstr>
      <vt:lpstr>Slide 25</vt:lpstr>
      <vt:lpstr>Slide 26</vt:lpstr>
      <vt:lpstr>Slide 27</vt:lpstr>
      <vt:lpstr>Slide 28</vt:lpstr>
      <vt:lpstr>Slide 29</vt:lpstr>
      <vt:lpstr>3.Connectivity using power control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dc:title>
  <dc:creator>GKRT</dc:creator>
  <cp:lastModifiedBy>GKRT</cp:lastModifiedBy>
  <cp:revision>300</cp:revision>
  <dcterms:created xsi:type="dcterms:W3CDTF">2006-08-16T00:00:00Z</dcterms:created>
  <dcterms:modified xsi:type="dcterms:W3CDTF">2017-05-26T07:51:08Z</dcterms:modified>
</cp:coreProperties>
</file>