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262" r:id="rId3"/>
    <p:sldId id="263" r:id="rId4"/>
    <p:sldId id="264" r:id="rId5"/>
    <p:sldId id="265" r:id="rId6"/>
    <p:sldId id="266" r:id="rId7"/>
    <p:sldId id="267" r:id="rId8"/>
    <p:sldId id="258" r:id="rId9"/>
    <p:sldId id="268" r:id="rId10"/>
    <p:sldId id="270" r:id="rId11"/>
    <p:sldId id="271" r:id="rId12"/>
    <p:sldId id="272" r:id="rId13"/>
    <p:sldId id="273" r:id="rId14"/>
    <p:sldId id="275" r:id="rId15"/>
    <p:sldId id="276" r:id="rId16"/>
    <p:sldId id="277" r:id="rId17"/>
    <p:sldId id="281" r:id="rId18"/>
    <p:sldId id="282" r:id="rId19"/>
    <p:sldId id="278" r:id="rId20"/>
    <p:sldId id="279" r:id="rId21"/>
    <p:sldId id="261" r:id="rId22"/>
    <p:sldId id="284" r:id="rId23"/>
    <p:sldId id="285" r:id="rId24"/>
    <p:sldId id="283" r:id="rId25"/>
    <p:sldId id="286" r:id="rId26"/>
    <p:sldId id="287" r:id="rId27"/>
    <p:sldId id="288" r:id="rId28"/>
    <p:sldId id="297" r:id="rId29"/>
    <p:sldId id="298" r:id="rId30"/>
    <p:sldId id="299" r:id="rId31"/>
    <p:sldId id="301" r:id="rId32"/>
    <p:sldId id="302" r:id="rId33"/>
    <p:sldId id="303" r:id="rId34"/>
    <p:sldId id="305" r:id="rId35"/>
    <p:sldId id="306" r:id="rId36"/>
    <p:sldId id="307" r:id="rId37"/>
    <p:sldId id="308" r:id="rId38"/>
    <p:sldId id="309" r:id="rId39"/>
    <p:sldId id="310"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402" autoAdjust="0"/>
    <p:restoredTop sz="94660"/>
  </p:normalViewPr>
  <p:slideViewPr>
    <p:cSldViewPr snapToGrid="0">
      <p:cViewPr varScale="1">
        <p:scale>
          <a:sx n="73" d="100"/>
          <a:sy n="73" d="100"/>
        </p:scale>
        <p:origin x="-132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F3A27-0C94-41CE-927C-E53F61750B05}"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IN"/>
        </a:p>
      </dgm:t>
    </dgm:pt>
    <dgm:pt modelId="{A76513B9-A93F-4213-8896-2BDF776086FD}">
      <dgm:prSet phldrT="[Text]"/>
      <dgm:spPr/>
      <dgm:t>
        <a:bodyPr/>
        <a:lstStyle/>
        <a:p>
          <a:r>
            <a:rPr lang="en-US" dirty="0" smtClean="0"/>
            <a:t>Process 1</a:t>
          </a:r>
          <a:endParaRPr lang="en-IN" dirty="0"/>
        </a:p>
      </dgm:t>
    </dgm:pt>
    <dgm:pt modelId="{BA094949-02CE-4A45-8A7F-335052689ADF}" type="parTrans" cxnId="{BDFE9086-4B2F-4682-BCE4-C30B002975C4}">
      <dgm:prSet/>
      <dgm:spPr/>
      <dgm:t>
        <a:bodyPr/>
        <a:lstStyle/>
        <a:p>
          <a:endParaRPr lang="en-IN"/>
        </a:p>
      </dgm:t>
    </dgm:pt>
    <dgm:pt modelId="{0AC28030-1B69-46B0-841C-3A6C884E8039}" type="sibTrans" cxnId="{BDFE9086-4B2F-4682-BCE4-C30B002975C4}">
      <dgm:prSet/>
      <dgm:spPr/>
      <dgm:t>
        <a:bodyPr/>
        <a:lstStyle/>
        <a:p>
          <a:endParaRPr lang="en-IN"/>
        </a:p>
      </dgm:t>
    </dgm:pt>
    <dgm:pt modelId="{EBFA7E4A-F047-4165-8C5E-75FC087E8ECF}">
      <dgm:prSet phldrT="[Text]"/>
      <dgm:spPr/>
      <dgm:t>
        <a:bodyPr/>
        <a:lstStyle/>
        <a:p>
          <a:r>
            <a:rPr lang="en-US" dirty="0" smtClean="0"/>
            <a:t>Process 2</a:t>
          </a:r>
          <a:endParaRPr lang="en-IN" dirty="0"/>
        </a:p>
      </dgm:t>
    </dgm:pt>
    <dgm:pt modelId="{57D01981-85A0-4A9D-BE29-73B9114CA901}" type="parTrans" cxnId="{8FF26D2F-218B-4093-9575-E10F7C4EC7A9}">
      <dgm:prSet/>
      <dgm:spPr/>
      <dgm:t>
        <a:bodyPr/>
        <a:lstStyle/>
        <a:p>
          <a:endParaRPr lang="en-IN"/>
        </a:p>
      </dgm:t>
    </dgm:pt>
    <dgm:pt modelId="{E7B12FB8-C879-429C-BB36-EFBD57666118}" type="sibTrans" cxnId="{8FF26D2F-218B-4093-9575-E10F7C4EC7A9}">
      <dgm:prSet/>
      <dgm:spPr/>
      <dgm:t>
        <a:bodyPr/>
        <a:lstStyle/>
        <a:p>
          <a:endParaRPr lang="en-IN"/>
        </a:p>
      </dgm:t>
    </dgm:pt>
    <dgm:pt modelId="{AA30BBF1-DA2C-40DC-AB05-B5FA36483C30}">
      <dgm:prSet phldrT="[Text]"/>
      <dgm:spPr/>
      <dgm:t>
        <a:bodyPr/>
        <a:lstStyle/>
        <a:p>
          <a:r>
            <a:rPr lang="en-US" dirty="0" smtClean="0"/>
            <a:t>Process 3</a:t>
          </a:r>
          <a:endParaRPr lang="en-IN" dirty="0"/>
        </a:p>
      </dgm:t>
    </dgm:pt>
    <dgm:pt modelId="{C4B0C9AB-2468-4CF7-BC25-8C924DEA6E1C}" type="parTrans" cxnId="{914AD4C0-6316-4C41-9EF5-7AAB464270EB}">
      <dgm:prSet/>
      <dgm:spPr/>
      <dgm:t>
        <a:bodyPr/>
        <a:lstStyle/>
        <a:p>
          <a:endParaRPr lang="en-IN"/>
        </a:p>
      </dgm:t>
    </dgm:pt>
    <dgm:pt modelId="{08C33D46-3EA2-4DAD-AC79-4530E95C9DE5}" type="sibTrans" cxnId="{914AD4C0-6316-4C41-9EF5-7AAB464270EB}">
      <dgm:prSet/>
      <dgm:spPr/>
      <dgm:t>
        <a:bodyPr/>
        <a:lstStyle/>
        <a:p>
          <a:endParaRPr lang="en-IN"/>
        </a:p>
      </dgm:t>
    </dgm:pt>
    <dgm:pt modelId="{39FB6FD9-CA17-4E17-9C45-B833ACE69B2C}">
      <dgm:prSet phldrT="[Text]"/>
      <dgm:spPr/>
      <dgm:t>
        <a:bodyPr/>
        <a:lstStyle/>
        <a:p>
          <a:r>
            <a:rPr lang="en-US" dirty="0" smtClean="0"/>
            <a:t>Process 4</a:t>
          </a:r>
          <a:endParaRPr lang="en-IN" dirty="0"/>
        </a:p>
      </dgm:t>
    </dgm:pt>
    <dgm:pt modelId="{90B5B5D9-D9B5-431B-ABDF-B605174C6D95}" type="parTrans" cxnId="{93024828-3501-409F-8930-8FC599781DB2}">
      <dgm:prSet/>
      <dgm:spPr/>
      <dgm:t>
        <a:bodyPr/>
        <a:lstStyle/>
        <a:p>
          <a:endParaRPr lang="en-IN"/>
        </a:p>
      </dgm:t>
    </dgm:pt>
    <dgm:pt modelId="{12D888DA-1083-4AD3-886E-CD77CBB010AB}" type="sibTrans" cxnId="{93024828-3501-409F-8930-8FC599781DB2}">
      <dgm:prSet/>
      <dgm:spPr/>
      <dgm:t>
        <a:bodyPr/>
        <a:lstStyle/>
        <a:p>
          <a:endParaRPr lang="en-IN"/>
        </a:p>
      </dgm:t>
    </dgm:pt>
    <dgm:pt modelId="{FEF866DB-D126-4488-B59C-8DB5A9B34242}" type="pres">
      <dgm:prSet presAssocID="{46BF3A27-0C94-41CE-927C-E53F61750B05}" presName="cycle" presStyleCnt="0">
        <dgm:presLayoutVars>
          <dgm:dir/>
          <dgm:resizeHandles val="exact"/>
        </dgm:presLayoutVars>
      </dgm:prSet>
      <dgm:spPr/>
      <dgm:t>
        <a:bodyPr/>
        <a:lstStyle/>
        <a:p>
          <a:endParaRPr lang="en-IN"/>
        </a:p>
      </dgm:t>
    </dgm:pt>
    <dgm:pt modelId="{2DB5B849-3F1A-46C7-B977-21EC6709D0E3}" type="pres">
      <dgm:prSet presAssocID="{A76513B9-A93F-4213-8896-2BDF776086FD}" presName="node" presStyleLbl="node1" presStyleIdx="0" presStyleCnt="4">
        <dgm:presLayoutVars>
          <dgm:bulletEnabled val="1"/>
        </dgm:presLayoutVars>
      </dgm:prSet>
      <dgm:spPr/>
      <dgm:t>
        <a:bodyPr/>
        <a:lstStyle/>
        <a:p>
          <a:endParaRPr lang="en-IN"/>
        </a:p>
      </dgm:t>
    </dgm:pt>
    <dgm:pt modelId="{847A66D9-C613-4437-9280-1802B6E9E8E0}" type="pres">
      <dgm:prSet presAssocID="{0AC28030-1B69-46B0-841C-3A6C884E8039}" presName="sibTrans" presStyleLbl="sibTrans2D1" presStyleIdx="0" presStyleCnt="4" custScaleX="85327" custLinFactNeighborX="6153" custLinFactNeighborY="21359"/>
      <dgm:spPr/>
      <dgm:t>
        <a:bodyPr/>
        <a:lstStyle/>
        <a:p>
          <a:endParaRPr lang="en-IN"/>
        </a:p>
      </dgm:t>
    </dgm:pt>
    <dgm:pt modelId="{D86D6CD3-0E9D-4A7D-B106-8094765A9A76}" type="pres">
      <dgm:prSet presAssocID="{0AC28030-1B69-46B0-841C-3A6C884E8039}" presName="connectorText" presStyleLbl="sibTrans2D1" presStyleIdx="0" presStyleCnt="4"/>
      <dgm:spPr/>
      <dgm:t>
        <a:bodyPr/>
        <a:lstStyle/>
        <a:p>
          <a:endParaRPr lang="en-IN"/>
        </a:p>
      </dgm:t>
    </dgm:pt>
    <dgm:pt modelId="{57B6133E-60A8-4E71-8B52-9B0A6329CEE2}" type="pres">
      <dgm:prSet presAssocID="{EBFA7E4A-F047-4165-8C5E-75FC087E8ECF}" presName="node" presStyleLbl="node1" presStyleIdx="1" presStyleCnt="4">
        <dgm:presLayoutVars>
          <dgm:bulletEnabled val="1"/>
        </dgm:presLayoutVars>
      </dgm:prSet>
      <dgm:spPr/>
      <dgm:t>
        <a:bodyPr/>
        <a:lstStyle/>
        <a:p>
          <a:endParaRPr lang="en-IN"/>
        </a:p>
      </dgm:t>
    </dgm:pt>
    <dgm:pt modelId="{B358A84A-AF1A-4488-9665-C89EA08870AF}" type="pres">
      <dgm:prSet presAssocID="{E7B12FB8-C879-429C-BB36-EFBD57666118}" presName="sibTrans" presStyleLbl="sibTrans2D1" presStyleIdx="1" presStyleCnt="4" custLinFactNeighborX="2150" custLinFactNeighborY="34525"/>
      <dgm:spPr/>
      <dgm:t>
        <a:bodyPr/>
        <a:lstStyle/>
        <a:p>
          <a:endParaRPr lang="en-IN"/>
        </a:p>
      </dgm:t>
    </dgm:pt>
    <dgm:pt modelId="{2AD739D0-33BA-41D3-8D8D-673FC6ABFB18}" type="pres">
      <dgm:prSet presAssocID="{E7B12FB8-C879-429C-BB36-EFBD57666118}" presName="connectorText" presStyleLbl="sibTrans2D1" presStyleIdx="1" presStyleCnt="4"/>
      <dgm:spPr/>
      <dgm:t>
        <a:bodyPr/>
        <a:lstStyle/>
        <a:p>
          <a:endParaRPr lang="en-IN"/>
        </a:p>
      </dgm:t>
    </dgm:pt>
    <dgm:pt modelId="{91922A79-993B-40B7-AA49-09BD4F512A7D}" type="pres">
      <dgm:prSet presAssocID="{AA30BBF1-DA2C-40DC-AB05-B5FA36483C30}" presName="node" presStyleLbl="node1" presStyleIdx="2" presStyleCnt="4">
        <dgm:presLayoutVars>
          <dgm:bulletEnabled val="1"/>
        </dgm:presLayoutVars>
      </dgm:prSet>
      <dgm:spPr/>
      <dgm:t>
        <a:bodyPr/>
        <a:lstStyle/>
        <a:p>
          <a:endParaRPr lang="en-IN"/>
        </a:p>
      </dgm:t>
    </dgm:pt>
    <dgm:pt modelId="{47058EEA-7113-4DDA-8650-4193BADDF18E}" type="pres">
      <dgm:prSet presAssocID="{08C33D46-3EA2-4DAD-AC79-4530E95C9DE5}" presName="sibTrans" presStyleLbl="sibTrans2D1" presStyleIdx="2" presStyleCnt="4" custLinFactNeighborX="-49660" custLinFactNeighborY="-8510"/>
      <dgm:spPr/>
      <dgm:t>
        <a:bodyPr/>
        <a:lstStyle/>
        <a:p>
          <a:endParaRPr lang="en-IN"/>
        </a:p>
      </dgm:t>
    </dgm:pt>
    <dgm:pt modelId="{458CE892-E612-4700-BE75-7DAA1BA1E98F}" type="pres">
      <dgm:prSet presAssocID="{08C33D46-3EA2-4DAD-AC79-4530E95C9DE5}" presName="connectorText" presStyleLbl="sibTrans2D1" presStyleIdx="2" presStyleCnt="4"/>
      <dgm:spPr/>
      <dgm:t>
        <a:bodyPr/>
        <a:lstStyle/>
        <a:p>
          <a:endParaRPr lang="en-IN"/>
        </a:p>
      </dgm:t>
    </dgm:pt>
    <dgm:pt modelId="{842D9DBB-D889-40C1-B297-EF4278F97A5A}" type="pres">
      <dgm:prSet presAssocID="{39FB6FD9-CA17-4E17-9C45-B833ACE69B2C}" presName="node" presStyleLbl="node1" presStyleIdx="3" presStyleCnt="4">
        <dgm:presLayoutVars>
          <dgm:bulletEnabled val="1"/>
        </dgm:presLayoutVars>
      </dgm:prSet>
      <dgm:spPr/>
      <dgm:t>
        <a:bodyPr/>
        <a:lstStyle/>
        <a:p>
          <a:endParaRPr lang="en-IN"/>
        </a:p>
      </dgm:t>
    </dgm:pt>
    <dgm:pt modelId="{F0E39B0D-756D-4AB3-AAAF-FEB41CC5EBE8}" type="pres">
      <dgm:prSet presAssocID="{12D888DA-1083-4AD3-886E-CD77CBB010AB}" presName="sibTrans" presStyleLbl="sibTrans2D1" presStyleIdx="3" presStyleCnt="4" custLinFactNeighborX="26031" custLinFactNeighborY="-32743"/>
      <dgm:spPr/>
      <dgm:t>
        <a:bodyPr/>
        <a:lstStyle/>
        <a:p>
          <a:endParaRPr lang="en-IN"/>
        </a:p>
      </dgm:t>
    </dgm:pt>
    <dgm:pt modelId="{EE9AB03A-87EA-4664-A6F5-BCCA22C6928E}" type="pres">
      <dgm:prSet presAssocID="{12D888DA-1083-4AD3-886E-CD77CBB010AB}" presName="connectorText" presStyleLbl="sibTrans2D1" presStyleIdx="3" presStyleCnt="4"/>
      <dgm:spPr/>
      <dgm:t>
        <a:bodyPr/>
        <a:lstStyle/>
        <a:p>
          <a:endParaRPr lang="en-IN"/>
        </a:p>
      </dgm:t>
    </dgm:pt>
  </dgm:ptLst>
  <dgm:cxnLst>
    <dgm:cxn modelId="{1FBF4893-E4DC-49EF-B695-A80FEC460A10}" type="presOf" srcId="{0AC28030-1B69-46B0-841C-3A6C884E8039}" destId="{847A66D9-C613-4437-9280-1802B6E9E8E0}" srcOrd="0" destOrd="0" presId="urn:microsoft.com/office/officeart/2005/8/layout/cycle2"/>
    <dgm:cxn modelId="{7E21A4E1-2EB5-4C0C-B6D1-441886D70CF7}" type="presOf" srcId="{AA30BBF1-DA2C-40DC-AB05-B5FA36483C30}" destId="{91922A79-993B-40B7-AA49-09BD4F512A7D}" srcOrd="0" destOrd="0" presId="urn:microsoft.com/office/officeart/2005/8/layout/cycle2"/>
    <dgm:cxn modelId="{1B93376D-2555-4730-A3BF-AC7389E62745}" type="presOf" srcId="{46BF3A27-0C94-41CE-927C-E53F61750B05}" destId="{FEF866DB-D126-4488-B59C-8DB5A9B34242}" srcOrd="0" destOrd="0" presId="urn:microsoft.com/office/officeart/2005/8/layout/cycle2"/>
    <dgm:cxn modelId="{C69D3D5A-9601-4AEC-A2DB-E7E33FFF6349}" type="presOf" srcId="{EBFA7E4A-F047-4165-8C5E-75FC087E8ECF}" destId="{57B6133E-60A8-4E71-8B52-9B0A6329CEE2}" srcOrd="0" destOrd="0" presId="urn:microsoft.com/office/officeart/2005/8/layout/cycle2"/>
    <dgm:cxn modelId="{E0F98FC0-993A-4BEB-A781-12AF4AE247B2}" type="presOf" srcId="{E7B12FB8-C879-429C-BB36-EFBD57666118}" destId="{B358A84A-AF1A-4488-9665-C89EA08870AF}" srcOrd="0" destOrd="0" presId="urn:microsoft.com/office/officeart/2005/8/layout/cycle2"/>
    <dgm:cxn modelId="{FBFF01AD-AFD3-4E51-A654-0E74678B0B1B}" type="presOf" srcId="{E7B12FB8-C879-429C-BB36-EFBD57666118}" destId="{2AD739D0-33BA-41D3-8D8D-673FC6ABFB18}" srcOrd="1" destOrd="0" presId="urn:microsoft.com/office/officeart/2005/8/layout/cycle2"/>
    <dgm:cxn modelId="{914AD4C0-6316-4C41-9EF5-7AAB464270EB}" srcId="{46BF3A27-0C94-41CE-927C-E53F61750B05}" destId="{AA30BBF1-DA2C-40DC-AB05-B5FA36483C30}" srcOrd="2" destOrd="0" parTransId="{C4B0C9AB-2468-4CF7-BC25-8C924DEA6E1C}" sibTransId="{08C33D46-3EA2-4DAD-AC79-4530E95C9DE5}"/>
    <dgm:cxn modelId="{D021795F-639C-4D9D-877A-3CF89997C6B8}" type="presOf" srcId="{39FB6FD9-CA17-4E17-9C45-B833ACE69B2C}" destId="{842D9DBB-D889-40C1-B297-EF4278F97A5A}" srcOrd="0" destOrd="0" presId="urn:microsoft.com/office/officeart/2005/8/layout/cycle2"/>
    <dgm:cxn modelId="{80A00980-26E1-4C9B-AA89-61687BED1EEC}" type="presOf" srcId="{08C33D46-3EA2-4DAD-AC79-4530E95C9DE5}" destId="{458CE892-E612-4700-BE75-7DAA1BA1E98F}" srcOrd="1" destOrd="0" presId="urn:microsoft.com/office/officeart/2005/8/layout/cycle2"/>
    <dgm:cxn modelId="{BDFE9086-4B2F-4682-BCE4-C30B002975C4}" srcId="{46BF3A27-0C94-41CE-927C-E53F61750B05}" destId="{A76513B9-A93F-4213-8896-2BDF776086FD}" srcOrd="0" destOrd="0" parTransId="{BA094949-02CE-4A45-8A7F-335052689ADF}" sibTransId="{0AC28030-1B69-46B0-841C-3A6C884E8039}"/>
    <dgm:cxn modelId="{600C5D34-6211-408F-95FA-A9F69C9B3A1A}" type="presOf" srcId="{12D888DA-1083-4AD3-886E-CD77CBB010AB}" destId="{F0E39B0D-756D-4AB3-AAAF-FEB41CC5EBE8}" srcOrd="0" destOrd="0" presId="urn:microsoft.com/office/officeart/2005/8/layout/cycle2"/>
    <dgm:cxn modelId="{76481363-4CA3-422C-9B72-E0B81B6ABD29}" type="presOf" srcId="{12D888DA-1083-4AD3-886E-CD77CBB010AB}" destId="{EE9AB03A-87EA-4664-A6F5-BCCA22C6928E}" srcOrd="1" destOrd="0" presId="urn:microsoft.com/office/officeart/2005/8/layout/cycle2"/>
    <dgm:cxn modelId="{93024828-3501-409F-8930-8FC599781DB2}" srcId="{46BF3A27-0C94-41CE-927C-E53F61750B05}" destId="{39FB6FD9-CA17-4E17-9C45-B833ACE69B2C}" srcOrd="3" destOrd="0" parTransId="{90B5B5D9-D9B5-431B-ABDF-B605174C6D95}" sibTransId="{12D888DA-1083-4AD3-886E-CD77CBB010AB}"/>
    <dgm:cxn modelId="{8FF26D2F-218B-4093-9575-E10F7C4EC7A9}" srcId="{46BF3A27-0C94-41CE-927C-E53F61750B05}" destId="{EBFA7E4A-F047-4165-8C5E-75FC087E8ECF}" srcOrd="1" destOrd="0" parTransId="{57D01981-85A0-4A9D-BE29-73B9114CA901}" sibTransId="{E7B12FB8-C879-429C-BB36-EFBD57666118}"/>
    <dgm:cxn modelId="{921EF8D4-EAA0-46AF-A64B-57C65C97C56A}" type="presOf" srcId="{A76513B9-A93F-4213-8896-2BDF776086FD}" destId="{2DB5B849-3F1A-46C7-B977-21EC6709D0E3}" srcOrd="0" destOrd="0" presId="urn:microsoft.com/office/officeart/2005/8/layout/cycle2"/>
    <dgm:cxn modelId="{69526A7D-97ED-454F-8669-504CD989E646}" type="presOf" srcId="{0AC28030-1B69-46B0-841C-3A6C884E8039}" destId="{D86D6CD3-0E9D-4A7D-B106-8094765A9A76}" srcOrd="1" destOrd="0" presId="urn:microsoft.com/office/officeart/2005/8/layout/cycle2"/>
    <dgm:cxn modelId="{DED8B6FB-4830-421F-B3A9-1DD6BCDC203A}" type="presOf" srcId="{08C33D46-3EA2-4DAD-AC79-4530E95C9DE5}" destId="{47058EEA-7113-4DDA-8650-4193BADDF18E}" srcOrd="0" destOrd="0" presId="urn:microsoft.com/office/officeart/2005/8/layout/cycle2"/>
    <dgm:cxn modelId="{F6670C9D-2B63-4E2C-96C4-361502C78BD4}" type="presParOf" srcId="{FEF866DB-D126-4488-B59C-8DB5A9B34242}" destId="{2DB5B849-3F1A-46C7-B977-21EC6709D0E3}" srcOrd="0" destOrd="0" presId="urn:microsoft.com/office/officeart/2005/8/layout/cycle2"/>
    <dgm:cxn modelId="{820C5062-E7A3-48CD-888D-027030558D43}" type="presParOf" srcId="{FEF866DB-D126-4488-B59C-8DB5A9B34242}" destId="{847A66D9-C613-4437-9280-1802B6E9E8E0}" srcOrd="1" destOrd="0" presId="urn:microsoft.com/office/officeart/2005/8/layout/cycle2"/>
    <dgm:cxn modelId="{9E9521D6-B29E-4783-9FB6-4BD78D654E39}" type="presParOf" srcId="{847A66D9-C613-4437-9280-1802B6E9E8E0}" destId="{D86D6CD3-0E9D-4A7D-B106-8094765A9A76}" srcOrd="0" destOrd="0" presId="urn:microsoft.com/office/officeart/2005/8/layout/cycle2"/>
    <dgm:cxn modelId="{EFC32A50-7F7B-490B-8B98-E85F1186E480}" type="presParOf" srcId="{FEF866DB-D126-4488-B59C-8DB5A9B34242}" destId="{57B6133E-60A8-4E71-8B52-9B0A6329CEE2}" srcOrd="2" destOrd="0" presId="urn:microsoft.com/office/officeart/2005/8/layout/cycle2"/>
    <dgm:cxn modelId="{049F00C1-55C1-47D9-841D-2817F6081C58}" type="presParOf" srcId="{FEF866DB-D126-4488-B59C-8DB5A9B34242}" destId="{B358A84A-AF1A-4488-9665-C89EA08870AF}" srcOrd="3" destOrd="0" presId="urn:microsoft.com/office/officeart/2005/8/layout/cycle2"/>
    <dgm:cxn modelId="{05D9DD7A-8AD0-4B6A-BD3F-375F96FD8F10}" type="presParOf" srcId="{B358A84A-AF1A-4488-9665-C89EA08870AF}" destId="{2AD739D0-33BA-41D3-8D8D-673FC6ABFB18}" srcOrd="0" destOrd="0" presId="urn:microsoft.com/office/officeart/2005/8/layout/cycle2"/>
    <dgm:cxn modelId="{F0231B4C-28DB-4AE3-B410-30750F53D43D}" type="presParOf" srcId="{FEF866DB-D126-4488-B59C-8DB5A9B34242}" destId="{91922A79-993B-40B7-AA49-09BD4F512A7D}" srcOrd="4" destOrd="0" presId="urn:microsoft.com/office/officeart/2005/8/layout/cycle2"/>
    <dgm:cxn modelId="{850B5FD7-DCC1-4FB8-A7D0-837839E86927}" type="presParOf" srcId="{FEF866DB-D126-4488-B59C-8DB5A9B34242}" destId="{47058EEA-7113-4DDA-8650-4193BADDF18E}" srcOrd="5" destOrd="0" presId="urn:microsoft.com/office/officeart/2005/8/layout/cycle2"/>
    <dgm:cxn modelId="{48C2C8F5-C915-4197-A9ED-7E55D4F3E8CE}" type="presParOf" srcId="{47058EEA-7113-4DDA-8650-4193BADDF18E}" destId="{458CE892-E612-4700-BE75-7DAA1BA1E98F}" srcOrd="0" destOrd="0" presId="urn:microsoft.com/office/officeart/2005/8/layout/cycle2"/>
    <dgm:cxn modelId="{DC65BD43-E413-4D83-94D4-70409452ADAF}" type="presParOf" srcId="{FEF866DB-D126-4488-B59C-8DB5A9B34242}" destId="{842D9DBB-D889-40C1-B297-EF4278F97A5A}" srcOrd="6" destOrd="0" presId="urn:microsoft.com/office/officeart/2005/8/layout/cycle2"/>
    <dgm:cxn modelId="{35CD9E37-9620-4C36-A9D6-8310847F4AA9}" type="presParOf" srcId="{FEF866DB-D126-4488-B59C-8DB5A9B34242}" destId="{F0E39B0D-756D-4AB3-AAAF-FEB41CC5EBE8}" srcOrd="7" destOrd="0" presId="urn:microsoft.com/office/officeart/2005/8/layout/cycle2"/>
    <dgm:cxn modelId="{99D5FF8A-F074-49E6-9A7F-838FD87ED97F}" type="presParOf" srcId="{F0E39B0D-756D-4AB3-AAAF-FEB41CC5EBE8}" destId="{EE9AB03A-87EA-4664-A6F5-BCCA22C6928E}"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BC1078-46ED-40F9-8930-935BAD7C2B02}" type="datetimeFigureOut">
              <a:rPr lang="zh-CN" altLang="en-US" smtClean="0"/>
              <a:pPr/>
              <a:t>2016/12/22</a:t>
            </a:fld>
            <a:endParaRPr lang="zh-CN"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BC1078-46ED-40F9-8930-935BAD7C2B02}" type="datetimeFigureOut">
              <a:rPr lang="zh-CN" altLang="en-US" smtClean="0"/>
              <a:pPr/>
              <a:t>2016/12/22</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0BC1078-46ED-40F9-8930-935BAD7C2B02}" type="datetimeFigureOut">
              <a:rPr lang="zh-CN" altLang="en-US" smtClean="0"/>
              <a:pPr/>
              <a:t>2016/12/22</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BC1078-46ED-40F9-8930-935BAD7C2B02}" type="datetimeFigureOut">
              <a:rPr lang="zh-CN" altLang="en-US" smtClean="0"/>
              <a:pPr/>
              <a:t>2016/12/22</a:t>
            </a:fld>
            <a:endParaRPr lang="zh-CN"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52ADC-5BFA-4FBD-BEE2-16096B7F4166}" type="slidenum">
              <a:rPr lang="zh-CN" altLang="en-US" smtClean="0"/>
              <a:pPr/>
              <a:t>‹#›</a:t>
            </a:fld>
            <a:endParaRPr lang="zh-CN"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BC1078-46ED-40F9-8930-935BAD7C2B02}" type="datetimeFigureOut">
              <a:rPr lang="zh-CN" altLang="en-US" smtClean="0"/>
              <a:pPr/>
              <a:t>2016/12/22</a:t>
            </a:fld>
            <a:endParaRPr lang="zh-CN"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p:txBody>
          <a:bodyPr/>
          <a:lstStyle/>
          <a:p>
            <a:r>
              <a:rPr lang="en-US" altLang="zh-CN" dirty="0"/>
              <a:t>Unit 4</a:t>
            </a:r>
          </a:p>
        </p:txBody>
      </p:sp>
      <p:sp>
        <p:nvSpPr>
          <p:cNvPr id="1048600" name="Subtitle 2"/>
          <p:cNvSpPr>
            <a:spLocks noGrp="1"/>
          </p:cNvSpPr>
          <p:nvPr>
            <p:ph type="subTitle" idx="1"/>
          </p:nvPr>
        </p:nvSpPr>
        <p:spPr/>
        <p:txBody>
          <a:bodyPr>
            <a:normAutofit/>
          </a:bodyPr>
          <a:lstStyle/>
          <a:p>
            <a:r>
              <a:rPr lang="en-US" altLang="zh-CN" sz="4000" dirty="0"/>
              <a:t>Real time </a:t>
            </a:r>
            <a:r>
              <a:rPr lang="en-US" altLang="zh-CN" sz="4000" dirty="0" smtClean="0"/>
              <a:t>operating </a:t>
            </a:r>
            <a:r>
              <a:rPr lang="en-US" altLang="zh-CN" sz="4000" dirty="0"/>
              <a:t>systems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Content Placeholder 1048671"/>
          <p:cNvSpPr>
            <a:spLocks noGrp="1"/>
          </p:cNvSpPr>
          <p:nvPr>
            <p:ph idx="1"/>
          </p:nvPr>
        </p:nvSpPr>
        <p:spPr/>
        <p:txBody>
          <a:bodyPr/>
          <a:lstStyle/>
          <a:p>
            <a:r>
              <a:rPr lang="en-US" altLang="en-GB" dirty="0"/>
              <a:t>Deal with setting up </a:t>
            </a:r>
            <a:r>
              <a:rPr lang="en-US" altLang="en-GB" dirty="0">
                <a:solidFill>
                  <a:srgbClr val="C00000"/>
                </a:solidFill>
              </a:rPr>
              <a:t>memory space for task loading </a:t>
            </a:r>
            <a:r>
              <a:rPr lang="en-US" altLang="en-GB" dirty="0"/>
              <a:t>the task code in to memory space allocating system resources , setting up </a:t>
            </a:r>
            <a:r>
              <a:rPr lang="en-US" altLang="en-GB" dirty="0">
                <a:solidFill>
                  <a:srgbClr val="C00000"/>
                </a:solidFill>
              </a:rPr>
              <a:t>task control block (TCB) </a:t>
            </a:r>
            <a:r>
              <a:rPr lang="en-US" altLang="en-GB" dirty="0"/>
              <a:t>, used for holding information corresponding to task which contain following set of information .</a:t>
            </a:r>
            <a:endParaRPr lang="en-GB" dirty="0"/>
          </a:p>
          <a:p>
            <a:r>
              <a:rPr lang="en-US" altLang="en-GB" dirty="0"/>
              <a:t>1. Task Id: Task identification </a:t>
            </a:r>
            <a:endParaRPr lang="en-GB" dirty="0"/>
          </a:p>
          <a:p>
            <a:r>
              <a:rPr lang="en-US" altLang="en-GB" dirty="0"/>
              <a:t>2. Task state : the current state of task ( ready to execute</a:t>
            </a:r>
            <a:r>
              <a:rPr lang="en-US" altLang="en-GB" dirty="0" smtClean="0"/>
              <a:t>)</a:t>
            </a:r>
          </a:p>
          <a:p>
            <a:r>
              <a:rPr lang="en-US" dirty="0" smtClean="0"/>
              <a:t>3. task type : indicates type of task </a:t>
            </a:r>
            <a:endParaRPr lang="en-GB" dirty="0"/>
          </a:p>
        </p:txBody>
      </p:sp>
      <p:sp>
        <p:nvSpPr>
          <p:cNvPr id="1048671" name="Title 1048670"/>
          <p:cNvSpPr>
            <a:spLocks noGrp="1"/>
          </p:cNvSpPr>
          <p:nvPr>
            <p:ph type="title"/>
          </p:nvPr>
        </p:nvSpPr>
        <p:spPr/>
        <p:txBody>
          <a:bodyPr/>
          <a:lstStyle/>
          <a:p>
            <a:r>
              <a:rPr lang="en-US" altLang="en-GB" dirty="0">
                <a:solidFill>
                  <a:schemeClr val="accent1">
                    <a:lumMod val="75000"/>
                  </a:schemeClr>
                </a:solidFill>
              </a:rPr>
              <a:t>I) task / process management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Content Placeholder 1048674"/>
          <p:cNvSpPr>
            <a:spLocks noGrp="1"/>
          </p:cNvSpPr>
          <p:nvPr>
            <p:ph idx="1"/>
          </p:nvPr>
        </p:nvSpPr>
        <p:spPr>
          <a:xfrm>
            <a:off x="628650" y="545450"/>
            <a:ext cx="7886700" cy="5032389"/>
          </a:xfrm>
        </p:spPr>
        <p:txBody>
          <a:bodyPr>
            <a:normAutofit fontScale="92857"/>
          </a:bodyPr>
          <a:lstStyle/>
          <a:p>
            <a:r>
              <a:rPr lang="en-US" altLang="en-GB" dirty="0"/>
              <a:t>4. Task priority : task priority ( 1 or 0 )</a:t>
            </a:r>
            <a:endParaRPr lang="en-GB" dirty="0"/>
          </a:p>
          <a:p>
            <a:r>
              <a:rPr lang="en-US" altLang="en-GB" dirty="0"/>
              <a:t>5. Task content pointer :  context pointer , pointer of context saving </a:t>
            </a:r>
            <a:endParaRPr lang="en-GB" dirty="0"/>
          </a:p>
          <a:p>
            <a:r>
              <a:rPr lang="en-US" altLang="en-GB" dirty="0"/>
              <a:t>6. Task memory pointer : pointer to code memory's data , stack memory </a:t>
            </a:r>
            <a:endParaRPr lang="en-GB" dirty="0"/>
          </a:p>
          <a:p>
            <a:r>
              <a:rPr lang="en-US" altLang="en-GB" dirty="0"/>
              <a:t>7. Task system resources pointer : pointer to system resources </a:t>
            </a:r>
            <a:endParaRPr lang="en-GB" dirty="0"/>
          </a:p>
          <a:p>
            <a:r>
              <a:rPr lang="en-US" altLang="en-GB" dirty="0"/>
              <a:t>8. Task pointer :  pointer to </a:t>
            </a:r>
            <a:r>
              <a:rPr lang="en-US" altLang="en-GB" dirty="0" err="1"/>
              <a:t>Tsb</a:t>
            </a:r>
            <a:r>
              <a:rPr lang="en-US" altLang="en-GB" dirty="0"/>
              <a:t> ( next wait task) </a:t>
            </a:r>
            <a:endParaRPr lang="en-GB" dirty="0"/>
          </a:p>
          <a:p>
            <a:r>
              <a:rPr lang="en-US" altLang="en-GB" dirty="0"/>
              <a:t>9. Other parameters : other relevant task parameters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Content Placeholder 1048676"/>
          <p:cNvSpPr>
            <a:spLocks noGrp="1"/>
          </p:cNvSpPr>
          <p:nvPr>
            <p:ph idx="1"/>
          </p:nvPr>
        </p:nvSpPr>
        <p:spPr>
          <a:xfrm>
            <a:off x="680901" y="640087"/>
            <a:ext cx="7886700" cy="4351338"/>
          </a:xfrm>
        </p:spPr>
        <p:txBody>
          <a:bodyPr/>
          <a:lstStyle/>
          <a:p>
            <a:pPr>
              <a:buNone/>
            </a:pPr>
            <a:r>
              <a:rPr lang="en-US" altLang="en-GB" dirty="0">
                <a:solidFill>
                  <a:srgbClr val="C00000"/>
                </a:solidFill>
              </a:rPr>
              <a:t>Utilities of </a:t>
            </a:r>
            <a:r>
              <a:rPr lang="en-US" altLang="en-GB" dirty="0" smtClean="0">
                <a:solidFill>
                  <a:srgbClr val="C00000"/>
                </a:solidFill>
              </a:rPr>
              <a:t>TSB ( Task control Block) :- </a:t>
            </a:r>
            <a:endParaRPr lang="en-GB" dirty="0">
              <a:solidFill>
                <a:srgbClr val="C00000"/>
              </a:solidFill>
            </a:endParaRPr>
          </a:p>
          <a:p>
            <a:r>
              <a:rPr lang="en-US" altLang="en-GB" dirty="0"/>
              <a:t>Create TSB for tasking and creating task </a:t>
            </a:r>
            <a:endParaRPr lang="en-GB" dirty="0"/>
          </a:p>
          <a:p>
            <a:r>
              <a:rPr lang="en-US" altLang="en-GB" dirty="0"/>
              <a:t>Delete / remove task for ( TSB) </a:t>
            </a:r>
            <a:endParaRPr lang="en-GB" dirty="0"/>
          </a:p>
          <a:p>
            <a:r>
              <a:rPr lang="en-US" altLang="en-GB" dirty="0"/>
              <a:t>Reads the TSB to get state of task </a:t>
            </a:r>
            <a:endParaRPr lang="en-GB" dirty="0"/>
          </a:p>
          <a:p>
            <a:r>
              <a:rPr lang="en-US" altLang="en-GB" dirty="0" smtClean="0"/>
              <a:t>update </a:t>
            </a:r>
            <a:r>
              <a:rPr lang="en-US" altLang="en-GB" dirty="0"/>
              <a:t>the TSB with updated parameters on need basis </a:t>
            </a:r>
            <a:endParaRPr lang="en-GB" dirty="0"/>
          </a:p>
          <a:p>
            <a:r>
              <a:rPr lang="en-US" altLang="en-GB" dirty="0"/>
              <a:t>Modify TSB to change the priority of task dynamically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Content Placeholder 1048678"/>
          <p:cNvSpPr>
            <a:spLocks noGrp="1"/>
          </p:cNvSpPr>
          <p:nvPr>
            <p:ph idx="1"/>
          </p:nvPr>
        </p:nvSpPr>
        <p:spPr/>
        <p:txBody>
          <a:bodyPr/>
          <a:lstStyle/>
          <a:p>
            <a:r>
              <a:rPr lang="en-US" altLang="en-GB" dirty="0"/>
              <a:t>Deals in sharing the CPU among various task / process </a:t>
            </a:r>
            <a:endParaRPr lang="en-GB" dirty="0"/>
          </a:p>
          <a:p>
            <a:r>
              <a:rPr lang="en-US" altLang="en-GB" dirty="0"/>
              <a:t>A kernel application is called scheduler handler task scheduling </a:t>
            </a:r>
            <a:endParaRPr lang="en-GB" dirty="0"/>
          </a:p>
          <a:p>
            <a:r>
              <a:rPr lang="en-US" altLang="en-GB" dirty="0"/>
              <a:t>Scheduler is algorithm implementation performs the efficient optimal scheduling of task to provide a deterministic </a:t>
            </a:r>
            <a:r>
              <a:rPr lang="en-US" altLang="en-GB" dirty="0" err="1"/>
              <a:t>behaviour</a:t>
            </a:r>
            <a:r>
              <a:rPr lang="en-US" altLang="en-GB" dirty="0"/>
              <a:t> </a:t>
            </a:r>
            <a:endParaRPr lang="en-GB" dirty="0"/>
          </a:p>
        </p:txBody>
      </p:sp>
      <p:sp>
        <p:nvSpPr>
          <p:cNvPr id="1048678" name="Title 1048677"/>
          <p:cNvSpPr>
            <a:spLocks noGrp="1"/>
          </p:cNvSpPr>
          <p:nvPr>
            <p:ph type="title"/>
          </p:nvPr>
        </p:nvSpPr>
        <p:spPr/>
        <p:txBody>
          <a:bodyPr/>
          <a:lstStyle/>
          <a:p>
            <a:r>
              <a:rPr lang="en-US" altLang="en-GB" dirty="0">
                <a:solidFill>
                  <a:schemeClr val="accent1">
                    <a:lumMod val="75000"/>
                  </a:schemeClr>
                </a:solidFill>
              </a:rPr>
              <a:t>Task / process scheduling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Content Placeholder 1048680"/>
          <p:cNvSpPr>
            <a:spLocks noGrp="1"/>
          </p:cNvSpPr>
          <p:nvPr>
            <p:ph idx="1"/>
          </p:nvPr>
        </p:nvSpPr>
        <p:spPr>
          <a:xfrm>
            <a:off x="628650" y="1368420"/>
            <a:ext cx="7886700" cy="4351338"/>
          </a:xfrm>
        </p:spPr>
        <p:txBody>
          <a:bodyPr/>
          <a:lstStyle/>
          <a:p>
            <a:r>
              <a:rPr lang="en-US" altLang="en-GB" sz="4000" dirty="0" smtClean="0">
                <a:solidFill>
                  <a:schemeClr val="accent1">
                    <a:lumMod val="75000"/>
                  </a:schemeClr>
                </a:solidFill>
              </a:rPr>
              <a:t>Task / process synchronization </a:t>
            </a:r>
            <a:endParaRPr lang="en-GB" sz="4000" dirty="0" smtClean="0">
              <a:solidFill>
                <a:schemeClr val="accent1">
                  <a:lumMod val="75000"/>
                </a:schemeClr>
              </a:solidFill>
            </a:endParaRPr>
          </a:p>
          <a:p>
            <a:r>
              <a:rPr lang="en-US" altLang="en-GB" dirty="0" smtClean="0"/>
              <a:t>Deals </a:t>
            </a:r>
            <a:r>
              <a:rPr lang="en-US" altLang="en-GB" dirty="0"/>
              <a:t>with </a:t>
            </a:r>
            <a:r>
              <a:rPr lang="en-US" altLang="en-GB" dirty="0" smtClean="0"/>
              <a:t>synchronization </a:t>
            </a:r>
            <a:r>
              <a:rPr lang="en-US" altLang="en-GB" dirty="0"/>
              <a:t>the concurrent access of resources which is shared across multiple tasks and communication between various task</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Content Placeholder 1048682"/>
          <p:cNvSpPr>
            <a:spLocks noGrp="1"/>
          </p:cNvSpPr>
          <p:nvPr>
            <p:ph idx="1"/>
          </p:nvPr>
        </p:nvSpPr>
        <p:spPr/>
        <p:txBody>
          <a:bodyPr/>
          <a:lstStyle/>
          <a:p>
            <a:r>
              <a:rPr lang="en-US" altLang="en-GB" dirty="0"/>
              <a:t>Deals with registering and handling the errors occurred /  exception raised during the exception of task insufficient memory , time out , dead locks , deadlines missing, bus error , divide by zero , unknown instructions execution </a:t>
            </a:r>
            <a:endParaRPr lang="en-GB" dirty="0"/>
          </a:p>
          <a:p>
            <a:endParaRPr lang="en-GB" dirty="0"/>
          </a:p>
          <a:p>
            <a:r>
              <a:rPr lang="en-US" altLang="en-GB" dirty="0"/>
              <a:t>Dead lock is example for kernel exception </a:t>
            </a:r>
            <a:endParaRPr lang="en-GB" dirty="0"/>
          </a:p>
          <a:p>
            <a:r>
              <a:rPr lang="en-US" altLang="en-GB" dirty="0"/>
              <a:t>Time out is example for kernel exception </a:t>
            </a:r>
            <a:endParaRPr lang="en-GB" dirty="0"/>
          </a:p>
        </p:txBody>
      </p:sp>
      <p:sp>
        <p:nvSpPr>
          <p:cNvPr id="1048682" name="Title 1048681"/>
          <p:cNvSpPr>
            <a:spLocks noGrp="1"/>
          </p:cNvSpPr>
          <p:nvPr>
            <p:ph type="title"/>
          </p:nvPr>
        </p:nvSpPr>
        <p:spPr/>
        <p:txBody>
          <a:bodyPr/>
          <a:lstStyle/>
          <a:p>
            <a:r>
              <a:rPr lang="en-US" altLang="en-GB" dirty="0">
                <a:solidFill>
                  <a:schemeClr val="accent1">
                    <a:lumMod val="75000"/>
                  </a:schemeClr>
                </a:solidFill>
              </a:rPr>
              <a:t>Error / exception handling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1048684"/>
          <p:cNvSpPr>
            <a:spLocks noGrp="1"/>
          </p:cNvSpPr>
          <p:nvPr>
            <p:ph idx="1"/>
          </p:nvPr>
        </p:nvSpPr>
        <p:spPr>
          <a:xfrm>
            <a:off x="628650" y="885089"/>
            <a:ext cx="7886700" cy="4351338"/>
          </a:xfrm>
        </p:spPr>
        <p:txBody>
          <a:bodyPr>
            <a:normAutofit lnSpcReduction="10000"/>
          </a:bodyPr>
          <a:lstStyle/>
          <a:p>
            <a:r>
              <a:rPr lang="en-US" altLang="en-GB" sz="3600" dirty="0">
                <a:solidFill>
                  <a:schemeClr val="accent1">
                    <a:lumMod val="75000"/>
                  </a:schemeClr>
                </a:solidFill>
              </a:rPr>
              <a:t>Handling </a:t>
            </a:r>
            <a:endParaRPr lang="en-GB" sz="3600" dirty="0">
              <a:solidFill>
                <a:schemeClr val="accent1">
                  <a:lumMod val="75000"/>
                </a:schemeClr>
              </a:solidFill>
            </a:endParaRPr>
          </a:p>
          <a:p>
            <a:r>
              <a:rPr lang="en-US" altLang="en-GB" dirty="0"/>
              <a:t>Watch dog timer is a mechanism for handling the time outs for task certain task may involve the waiting of external from devices</a:t>
            </a:r>
            <a:endParaRPr lang="en-GB" dirty="0"/>
          </a:p>
          <a:p>
            <a:r>
              <a:rPr lang="en-US" altLang="en-GB" dirty="0"/>
              <a:t>These task will wait infinitely when external device is not responding and task will generate a </a:t>
            </a:r>
            <a:r>
              <a:rPr lang="en-US" altLang="en-GB" dirty="0" err="1"/>
              <a:t>hangup</a:t>
            </a:r>
            <a:r>
              <a:rPr lang="en-US" altLang="en-GB" dirty="0"/>
              <a:t> </a:t>
            </a:r>
            <a:r>
              <a:rPr lang="en-US" altLang="en-GB" dirty="0" err="1"/>
              <a:t>behaviour</a:t>
            </a:r>
            <a:r>
              <a:rPr lang="en-US" altLang="en-GB" dirty="0"/>
              <a:t> </a:t>
            </a:r>
            <a:endParaRPr lang="en-GB" dirty="0"/>
          </a:p>
          <a:p>
            <a:r>
              <a:rPr lang="en-US" altLang="en-GB" dirty="0"/>
              <a:t>To avoid proper scenarios mechanism should be implemented</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1048590"/>
          <p:cNvSpPr>
            <a:spLocks noGrp="1"/>
          </p:cNvSpPr>
          <p:nvPr>
            <p:ph idx="1"/>
          </p:nvPr>
        </p:nvSpPr>
        <p:spPr>
          <a:xfrm>
            <a:off x="628650" y="1799499"/>
            <a:ext cx="7886700" cy="4351338"/>
          </a:xfrm>
        </p:spPr>
        <p:txBody>
          <a:bodyPr/>
          <a:lstStyle/>
          <a:p>
            <a:r>
              <a:rPr lang="en-US" altLang="en-GB" dirty="0"/>
              <a:t>Deals with various types of interrupts</a:t>
            </a:r>
            <a:endParaRPr lang="en-GB" dirty="0"/>
          </a:p>
          <a:p>
            <a:r>
              <a:rPr lang="en-US" altLang="en-GB" dirty="0"/>
              <a:t> Interrupts provides various types of </a:t>
            </a:r>
            <a:r>
              <a:rPr lang="en-US" altLang="en-GB" dirty="0" smtClean="0"/>
              <a:t>behavior </a:t>
            </a:r>
            <a:r>
              <a:rPr lang="en-US" altLang="en-GB" dirty="0"/>
              <a:t>in systems </a:t>
            </a:r>
            <a:endParaRPr lang="en-GB" dirty="0"/>
          </a:p>
          <a:p>
            <a:r>
              <a:rPr lang="en-US" altLang="en-GB" dirty="0"/>
              <a:t>Interrupts can either be synchronous or asynchronous </a:t>
            </a:r>
            <a:endParaRPr lang="en-GB" dirty="0"/>
          </a:p>
          <a:p>
            <a:r>
              <a:rPr lang="en-US" altLang="en-GB" dirty="0"/>
              <a:t>Software interrupts fall under synchronous interrupts </a:t>
            </a:r>
            <a:endParaRPr lang="en-GB" dirty="0"/>
          </a:p>
          <a:p>
            <a:r>
              <a:rPr lang="en-US" altLang="en-GB" dirty="0"/>
              <a:t>Ex: divided by zero , segmentation error . </a:t>
            </a:r>
            <a:endParaRPr lang="en-GB" dirty="0"/>
          </a:p>
        </p:txBody>
      </p:sp>
      <p:sp>
        <p:nvSpPr>
          <p:cNvPr id="1048590" name="Title 1048589"/>
          <p:cNvSpPr>
            <a:spLocks noGrp="1"/>
          </p:cNvSpPr>
          <p:nvPr>
            <p:ph type="title"/>
          </p:nvPr>
        </p:nvSpPr>
        <p:spPr/>
        <p:txBody>
          <a:bodyPr/>
          <a:lstStyle/>
          <a:p>
            <a:r>
              <a:rPr lang="en-US" altLang="en-GB" dirty="0">
                <a:solidFill>
                  <a:schemeClr val="accent1">
                    <a:lumMod val="75000"/>
                  </a:schemeClr>
                </a:solidFill>
              </a:rPr>
              <a:t>Interrupt handler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Content Placeholder 1048588"/>
          <p:cNvSpPr>
            <a:spLocks noGrp="1"/>
          </p:cNvSpPr>
          <p:nvPr>
            <p:ph idx="1"/>
          </p:nvPr>
        </p:nvSpPr>
        <p:spPr>
          <a:xfrm>
            <a:off x="628650" y="845900"/>
            <a:ext cx="7886700" cy="4351338"/>
          </a:xfrm>
        </p:spPr>
        <p:txBody>
          <a:bodyPr>
            <a:normAutofit lnSpcReduction="10000"/>
          </a:bodyPr>
          <a:lstStyle/>
          <a:p>
            <a:r>
              <a:rPr lang="en-US" altLang="en-GB" dirty="0"/>
              <a:t>Asynchronous interrupts are interrupts which occur at any point of execution of task and are not in </a:t>
            </a:r>
            <a:r>
              <a:rPr lang="en-US" altLang="en-GB" dirty="0" smtClean="0"/>
              <a:t>synchronization </a:t>
            </a:r>
            <a:r>
              <a:rPr lang="en-US" altLang="en-GB" dirty="0"/>
              <a:t>with current task </a:t>
            </a:r>
            <a:endParaRPr lang="en-GB" dirty="0"/>
          </a:p>
          <a:p>
            <a:r>
              <a:rPr lang="en-US" altLang="en-GB" dirty="0"/>
              <a:t>The interrupts generated by external devices connected to processor / </a:t>
            </a:r>
            <a:r>
              <a:rPr lang="en-US" altLang="en-GB" dirty="0" smtClean="0"/>
              <a:t>controller </a:t>
            </a:r>
            <a:r>
              <a:rPr lang="en-US" altLang="en-GB" dirty="0"/>
              <a:t>,time over  flow interrupts, serial data reception are transmission interrupts etc.</a:t>
            </a:r>
            <a:endParaRPr lang="en-GB" dirty="0"/>
          </a:p>
          <a:p>
            <a:r>
              <a:rPr lang="en-US" altLang="en-GB" dirty="0"/>
              <a:t>For asynchronous interrupts ,the interrupts handler is usually written as </a:t>
            </a:r>
            <a:r>
              <a:rPr lang="en-US" altLang="en-GB" dirty="0" smtClean="0"/>
              <a:t>separate </a:t>
            </a:r>
            <a:r>
              <a:rPr lang="en-US" altLang="en-GB" dirty="0"/>
              <a:t>task and it runs different context. </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Content Placeholder 1048686"/>
          <p:cNvSpPr>
            <a:spLocks noGrp="1"/>
          </p:cNvSpPr>
          <p:nvPr>
            <p:ph idx="1"/>
          </p:nvPr>
        </p:nvSpPr>
        <p:spPr>
          <a:xfrm>
            <a:off x="628650" y="1564365"/>
            <a:ext cx="7886700" cy="4351338"/>
          </a:xfrm>
        </p:spPr>
        <p:txBody>
          <a:bodyPr>
            <a:normAutofit fontScale="92500"/>
          </a:bodyPr>
          <a:lstStyle/>
          <a:p>
            <a:r>
              <a:rPr lang="en-US" altLang="en-GB" dirty="0"/>
              <a:t>Compare to GPOS , kernel is  slightly different</a:t>
            </a:r>
            <a:endParaRPr lang="en-GB" dirty="0"/>
          </a:p>
          <a:p>
            <a:r>
              <a:rPr lang="en-US" altLang="en-GB" dirty="0"/>
              <a:t>In general memory allocation time increase depending on size of memory needs to be allocated and state of memory block </a:t>
            </a:r>
            <a:endParaRPr lang="en-GB" dirty="0"/>
          </a:p>
          <a:p>
            <a:r>
              <a:rPr lang="en-US" altLang="en-GB" dirty="0"/>
              <a:t>RTOS make use of block based memory allocation technique instead of </a:t>
            </a:r>
            <a:r>
              <a:rPr lang="en-US" altLang="en-GB" dirty="0" smtClean="0"/>
              <a:t>usual </a:t>
            </a:r>
            <a:r>
              <a:rPr lang="en-US" altLang="en-GB" dirty="0"/>
              <a:t>dynamic memory allocation technique used by </a:t>
            </a:r>
            <a:r>
              <a:rPr lang="en-US" altLang="en-GB" dirty="0" err="1"/>
              <a:t>GPos</a:t>
            </a:r>
            <a:r>
              <a:rPr lang="en-US" altLang="en-GB" dirty="0"/>
              <a:t> </a:t>
            </a:r>
            <a:endParaRPr lang="en-GB" dirty="0"/>
          </a:p>
          <a:p>
            <a:r>
              <a:rPr lang="en-US" altLang="en-GB" dirty="0"/>
              <a:t>RTOS kernel is uses block of fixed size of dynamic memory and block is allocated for a task on need basis  </a:t>
            </a:r>
            <a:endParaRPr lang="en-GB" dirty="0"/>
          </a:p>
        </p:txBody>
      </p:sp>
      <p:sp>
        <p:nvSpPr>
          <p:cNvPr id="1048686" name="Title 1048685"/>
          <p:cNvSpPr>
            <a:spLocks noGrp="1"/>
          </p:cNvSpPr>
          <p:nvPr>
            <p:ph type="title"/>
          </p:nvPr>
        </p:nvSpPr>
        <p:spPr/>
        <p:txBody>
          <a:bodyPr/>
          <a:lstStyle/>
          <a:p>
            <a:r>
              <a:rPr lang="en-US" altLang="en-GB" dirty="0">
                <a:solidFill>
                  <a:schemeClr val="accent1">
                    <a:lumMod val="75000"/>
                  </a:schemeClr>
                </a:solidFill>
              </a:rPr>
              <a:t>Memory management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Content Placeholder 1048655"/>
          <p:cNvSpPr>
            <a:spLocks noGrp="1"/>
          </p:cNvSpPr>
          <p:nvPr>
            <p:ph idx="1"/>
          </p:nvPr>
        </p:nvSpPr>
        <p:spPr/>
        <p:txBody>
          <a:bodyPr>
            <a:normAutofit fontScale="92857"/>
          </a:bodyPr>
          <a:lstStyle/>
          <a:p>
            <a:r>
              <a:rPr lang="en-US" altLang="en-GB" dirty="0"/>
              <a:t>Application service classified in two sections </a:t>
            </a:r>
            <a:endParaRPr lang="en-GB" dirty="0"/>
          </a:p>
          <a:p>
            <a:r>
              <a:rPr lang="en-US" altLang="en-GB" dirty="0" smtClean="0">
                <a:solidFill>
                  <a:schemeClr val="accent1">
                    <a:lumMod val="75000"/>
                  </a:schemeClr>
                </a:solidFill>
              </a:rPr>
              <a:t>User </a:t>
            </a:r>
            <a:r>
              <a:rPr lang="en-US" altLang="en-GB" dirty="0">
                <a:solidFill>
                  <a:schemeClr val="accent1">
                    <a:lumMod val="75000"/>
                  </a:schemeClr>
                </a:solidFill>
              </a:rPr>
              <a:t>application </a:t>
            </a:r>
            <a:endParaRPr lang="en-GB" dirty="0">
              <a:solidFill>
                <a:schemeClr val="accent1">
                  <a:lumMod val="75000"/>
                </a:schemeClr>
              </a:solidFill>
            </a:endParaRPr>
          </a:p>
          <a:p>
            <a:r>
              <a:rPr lang="en-US" altLang="en-GB" dirty="0">
                <a:solidFill>
                  <a:schemeClr val="accent1">
                    <a:lumMod val="75000"/>
                  </a:schemeClr>
                </a:solidFill>
              </a:rPr>
              <a:t>Kernel application </a:t>
            </a:r>
            <a:endParaRPr lang="en-GB" dirty="0">
              <a:solidFill>
                <a:schemeClr val="accent1">
                  <a:lumMod val="75000"/>
                </a:schemeClr>
              </a:solidFill>
            </a:endParaRPr>
          </a:p>
          <a:p>
            <a:endParaRPr lang="en-US" altLang="en-GB" dirty="0" smtClean="0">
              <a:solidFill>
                <a:schemeClr val="accent1">
                  <a:lumMod val="75000"/>
                </a:schemeClr>
              </a:solidFill>
            </a:endParaRPr>
          </a:p>
          <a:p>
            <a:r>
              <a:rPr lang="en-US" altLang="en-GB" dirty="0" smtClean="0">
                <a:solidFill>
                  <a:schemeClr val="accent1">
                    <a:lumMod val="75000"/>
                  </a:schemeClr>
                </a:solidFill>
              </a:rPr>
              <a:t>User </a:t>
            </a:r>
            <a:r>
              <a:rPr lang="en-US" altLang="en-GB" dirty="0">
                <a:solidFill>
                  <a:schemeClr val="accent1">
                    <a:lumMod val="75000"/>
                  </a:schemeClr>
                </a:solidFill>
              </a:rPr>
              <a:t>application:</a:t>
            </a:r>
            <a:r>
              <a:rPr lang="en-US" altLang="en-GB" dirty="0"/>
              <a:t>  are loaded to specific area of primary memory and this </a:t>
            </a:r>
            <a:r>
              <a:rPr lang="en-US" altLang="en-GB" dirty="0" smtClean="0"/>
              <a:t>referred </a:t>
            </a:r>
            <a:r>
              <a:rPr lang="en-US" altLang="en-GB" dirty="0"/>
              <a:t>as user space </a:t>
            </a:r>
            <a:endParaRPr lang="en-GB" dirty="0"/>
          </a:p>
          <a:p>
            <a:r>
              <a:rPr lang="en-US" altLang="en-GB" dirty="0">
                <a:solidFill>
                  <a:schemeClr val="accent1">
                    <a:lumMod val="75000"/>
                  </a:schemeClr>
                </a:solidFill>
              </a:rPr>
              <a:t>Kernel application:</a:t>
            </a:r>
            <a:r>
              <a:rPr lang="en-US" altLang="en-GB" dirty="0"/>
              <a:t> the program code corresponding to kernel application service are kept in a contiguous area of primary and protected from </a:t>
            </a:r>
            <a:r>
              <a:rPr lang="en-US" altLang="en-GB" dirty="0" smtClean="0"/>
              <a:t>authorized </a:t>
            </a:r>
            <a:r>
              <a:rPr lang="en-US" altLang="en-GB" dirty="0"/>
              <a:t>access by user</a:t>
            </a:r>
            <a:endParaRPr lang="en-GB" dirty="0"/>
          </a:p>
        </p:txBody>
      </p:sp>
      <p:sp>
        <p:nvSpPr>
          <p:cNvPr id="1048655" name="Title 1048654"/>
          <p:cNvSpPr>
            <a:spLocks noGrp="1"/>
          </p:cNvSpPr>
          <p:nvPr>
            <p:ph type="title"/>
          </p:nvPr>
        </p:nvSpPr>
        <p:spPr/>
        <p:txBody>
          <a:bodyPr>
            <a:normAutofit/>
          </a:bodyPr>
          <a:lstStyle/>
          <a:p>
            <a:r>
              <a:rPr lang="en-US" altLang="en-GB" sz="4000" dirty="0" smtClean="0">
                <a:solidFill>
                  <a:srgbClr val="C00000"/>
                </a:solidFill>
              </a:rPr>
              <a:t>2.Kernel </a:t>
            </a:r>
            <a:r>
              <a:rPr lang="en-US" altLang="en-GB" sz="4000" dirty="0">
                <a:solidFill>
                  <a:srgbClr val="C00000"/>
                </a:solidFill>
              </a:rPr>
              <a:t>space and user space</a:t>
            </a:r>
            <a:endParaRPr lang="en-GB" sz="4000"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Content Placeholder 1048688"/>
          <p:cNvSpPr>
            <a:spLocks noGrp="1"/>
          </p:cNvSpPr>
          <p:nvPr>
            <p:ph idx="1"/>
          </p:nvPr>
        </p:nvSpPr>
        <p:spPr>
          <a:xfrm>
            <a:off x="628650" y="1081034"/>
            <a:ext cx="7886700" cy="4351338"/>
          </a:xfrm>
        </p:spPr>
        <p:txBody>
          <a:bodyPr/>
          <a:lstStyle/>
          <a:p>
            <a:r>
              <a:rPr lang="en-US" altLang="en-GB" dirty="0"/>
              <a:t>RTOS kernel allows tasks to access any of memory block with out any memory protection </a:t>
            </a:r>
            <a:endParaRPr lang="en-GB" dirty="0"/>
          </a:p>
          <a:p>
            <a:r>
              <a:rPr lang="en-US" altLang="en-GB" dirty="0"/>
              <a:t>A few RTOS implement virtual memory concept for  memory allocation if the systems support secondary memory storage ( like HM and flash memory ) </a:t>
            </a:r>
            <a:endParaRPr lang="en-GB" dirty="0"/>
          </a:p>
          <a:p>
            <a:r>
              <a:rPr lang="en-US" altLang="en-GB" dirty="0"/>
              <a:t>In a block based memory allocation a block of fixed memory is always allocated for tasks on need basis and taken as a unit</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ontent Placeholder 1048586"/>
          <p:cNvSpPr>
            <a:spLocks noGrp="1"/>
          </p:cNvSpPr>
          <p:nvPr>
            <p:ph idx="1"/>
          </p:nvPr>
        </p:nvSpPr>
        <p:spPr/>
        <p:txBody>
          <a:bodyPr/>
          <a:lstStyle/>
          <a:p>
            <a:pPr marL="0" indent="0" algn="just">
              <a:buNone/>
            </a:pPr>
            <a:r>
              <a:rPr lang="en-US" altLang="en-GB" dirty="0"/>
              <a:t>Accurate time management is essentially for providing time reference for all </a:t>
            </a:r>
            <a:r>
              <a:rPr lang="en-US" altLang="en-GB" dirty="0" smtClean="0"/>
              <a:t>applications. </a:t>
            </a:r>
            <a:endParaRPr lang="en-GB" dirty="0"/>
          </a:p>
          <a:p>
            <a:pPr marL="0" indent="0" algn="just">
              <a:buNone/>
            </a:pPr>
            <a:r>
              <a:rPr lang="en-US" altLang="en-GB" dirty="0"/>
              <a:t>Time refer to kernel is provided by high resolution real time clock (RTC)  hardware chip ( hardware timer) </a:t>
            </a:r>
            <a:r>
              <a:rPr lang="en-US" altLang="en-GB" dirty="0" smtClean="0"/>
              <a:t>.</a:t>
            </a:r>
            <a:endParaRPr lang="en-GB" dirty="0"/>
          </a:p>
          <a:p>
            <a:pPr marL="0" indent="0" algn="just">
              <a:buNone/>
            </a:pPr>
            <a:r>
              <a:rPr lang="en-US" altLang="en-GB" dirty="0"/>
              <a:t>The hardware is programmed to interrupt the processor / controller at fixed rate </a:t>
            </a:r>
            <a:r>
              <a:rPr lang="en-US" altLang="en-GB" dirty="0" smtClean="0"/>
              <a:t>.</a:t>
            </a:r>
            <a:endParaRPr lang="en-GB" dirty="0"/>
          </a:p>
          <a:p>
            <a:pPr marL="0" indent="0" algn="just">
              <a:buNone/>
            </a:pPr>
            <a:r>
              <a:rPr lang="en-US" altLang="en-GB" dirty="0"/>
              <a:t>This interrupt is </a:t>
            </a:r>
            <a:r>
              <a:rPr lang="en-US" altLang="en-GB" dirty="0" smtClean="0"/>
              <a:t>referred </a:t>
            </a:r>
            <a:r>
              <a:rPr lang="en-US" altLang="en-GB" dirty="0"/>
              <a:t>as timer tick' </a:t>
            </a:r>
            <a:r>
              <a:rPr lang="en-US" altLang="en-GB" dirty="0" smtClean="0"/>
              <a:t>.</a:t>
            </a:r>
          </a:p>
          <a:p>
            <a:pPr marL="0" indent="0" algn="just">
              <a:buNone/>
            </a:pPr>
            <a:r>
              <a:rPr lang="en-US" altLang="en-GB" dirty="0" smtClean="0"/>
              <a:t>The </a:t>
            </a:r>
            <a:r>
              <a:rPr lang="en-US" altLang="en-GB" dirty="0"/>
              <a:t>timer thick is taken as timing reference by kernel  </a:t>
            </a:r>
            <a:endParaRPr lang="en-GB" dirty="0"/>
          </a:p>
        </p:txBody>
      </p:sp>
      <p:sp>
        <p:nvSpPr>
          <p:cNvPr id="1048586" name="Title 1048585"/>
          <p:cNvSpPr>
            <a:spLocks noGrp="1"/>
          </p:cNvSpPr>
          <p:nvPr>
            <p:ph type="title"/>
          </p:nvPr>
        </p:nvSpPr>
        <p:spPr/>
        <p:txBody>
          <a:bodyPr/>
          <a:lstStyle/>
          <a:p>
            <a:r>
              <a:rPr lang="en-US" altLang="en-GB" dirty="0">
                <a:solidFill>
                  <a:schemeClr val="accent1">
                    <a:lumMod val="75000"/>
                  </a:schemeClr>
                </a:solidFill>
              </a:rPr>
              <a:t>Time management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RTOS </a:t>
            </a:r>
            <a:r>
              <a:rPr lang="en-US" dirty="0" err="1" smtClean="0"/>
              <a:t>sticktly</a:t>
            </a:r>
            <a:r>
              <a:rPr lang="en-US" dirty="0" smtClean="0"/>
              <a:t> adheres to time </a:t>
            </a:r>
            <a:r>
              <a:rPr lang="en-US" dirty="0" err="1" smtClean="0"/>
              <a:t>constriants</a:t>
            </a:r>
            <a:r>
              <a:rPr lang="en-US" dirty="0" smtClean="0"/>
              <a:t> for task is </a:t>
            </a:r>
            <a:r>
              <a:rPr lang="en-US" dirty="0" err="1" smtClean="0"/>
              <a:t>reffered</a:t>
            </a:r>
            <a:r>
              <a:rPr lang="en-US" dirty="0" smtClean="0"/>
              <a:t> as HARD real TIME.</a:t>
            </a:r>
          </a:p>
          <a:p>
            <a:r>
              <a:rPr lang="en-US" dirty="0" smtClean="0"/>
              <a:t>Hard real time should meet deadlines for task without slippage.</a:t>
            </a:r>
          </a:p>
          <a:p>
            <a:r>
              <a:rPr lang="en-US" dirty="0" smtClean="0"/>
              <a:t>Missing any dead line may produce </a:t>
            </a:r>
            <a:r>
              <a:rPr lang="en-US" dirty="0" err="1" smtClean="0"/>
              <a:t>catastropic</a:t>
            </a:r>
            <a:r>
              <a:rPr lang="en-US" dirty="0" smtClean="0"/>
              <a:t> results for hard real time systems </a:t>
            </a:r>
          </a:p>
          <a:p>
            <a:r>
              <a:rPr lang="en-US" dirty="0" smtClean="0"/>
              <a:t>It has principle ‘A late answer is wrong answer’.</a:t>
            </a:r>
          </a:p>
          <a:p>
            <a:r>
              <a:rPr lang="en-US" dirty="0" smtClean="0"/>
              <a:t>To correct there operational line it should meet their time constraints. </a:t>
            </a:r>
            <a:endParaRPr lang="en-US" dirty="0"/>
          </a:p>
        </p:txBody>
      </p:sp>
      <p:sp>
        <p:nvSpPr>
          <p:cNvPr id="2" name="Title 1"/>
          <p:cNvSpPr>
            <a:spLocks noGrp="1"/>
          </p:cNvSpPr>
          <p:nvPr>
            <p:ph type="title"/>
          </p:nvPr>
        </p:nvSpPr>
        <p:spPr/>
        <p:txBody>
          <a:bodyPr/>
          <a:lstStyle/>
          <a:p>
            <a:r>
              <a:rPr lang="en-US" altLang="en-GB" dirty="0" smtClean="0">
                <a:solidFill>
                  <a:schemeClr val="accent1">
                    <a:lumMod val="75000"/>
                  </a:schemeClr>
                </a:solidFill>
              </a:rPr>
              <a:t>II) Hard real time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Real time that does not grantee meeting deadlines but offers best effort to meet the deadline are referred as soft real time system</a:t>
            </a:r>
          </a:p>
          <a:p>
            <a:r>
              <a:rPr lang="en-US" dirty="0" smtClean="0"/>
              <a:t>Missing deadline are acceptable to meet soft real time if frequency of deadline missing with in compliance limit and quality of service.</a:t>
            </a:r>
          </a:p>
          <a:p>
            <a:r>
              <a:rPr lang="en-US" dirty="0" smtClean="0"/>
              <a:t> </a:t>
            </a:r>
          </a:p>
          <a:p>
            <a:endParaRPr lang="en-US" dirty="0"/>
          </a:p>
        </p:txBody>
      </p:sp>
      <p:sp>
        <p:nvSpPr>
          <p:cNvPr id="4" name="Title 1"/>
          <p:cNvSpPr>
            <a:spLocks noGrp="1"/>
          </p:cNvSpPr>
          <p:nvPr>
            <p:ph type="title"/>
          </p:nvPr>
        </p:nvSpPr>
        <p:spPr/>
        <p:txBody>
          <a:bodyPr/>
          <a:lstStyle/>
          <a:p>
            <a:r>
              <a:rPr lang="en-US" altLang="en-GB" dirty="0" smtClean="0">
                <a:solidFill>
                  <a:schemeClr val="accent1">
                    <a:lumMod val="75000"/>
                  </a:schemeClr>
                </a:solidFill>
              </a:rPr>
              <a:t>III) Soft real time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Task refers as something to be done .</a:t>
            </a:r>
          </a:p>
          <a:p>
            <a:r>
              <a:rPr lang="en-US" dirty="0" smtClean="0"/>
              <a:t>Task is also known as Job in operating system context .</a:t>
            </a:r>
          </a:p>
          <a:p>
            <a:r>
              <a:rPr lang="en-US" dirty="0" smtClean="0"/>
              <a:t> A program are a part of execution is also called as process .</a:t>
            </a:r>
          </a:p>
          <a:p>
            <a:endParaRPr lang="en-US" dirty="0" smtClean="0"/>
          </a:p>
          <a:p>
            <a:r>
              <a:rPr lang="en-US" sz="3200" b="1" dirty="0" smtClean="0"/>
              <a:t>Process : </a:t>
            </a:r>
          </a:p>
          <a:p>
            <a:pPr>
              <a:buNone/>
            </a:pPr>
            <a:r>
              <a:rPr lang="en-US" dirty="0" smtClean="0"/>
              <a:t>Process is a program or part of  it  in execution and also known as instance of program in execution.</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solidFill>
                  <a:schemeClr val="accent1"/>
                </a:solidFill>
              </a:rPr>
              <a:t>3. Tasks , process &amp; Threads</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Process leads to concurrent execution (pseudo parallelism) of tasks and there by efficient utilization of CPU and other resources </a:t>
            </a:r>
          </a:p>
          <a:p>
            <a:r>
              <a:rPr lang="en-US" dirty="0" smtClean="0"/>
              <a:t>Concurrent execution is archived by sharing of CPU among the process </a:t>
            </a:r>
          </a:p>
        </p:txBody>
      </p:sp>
      <p:sp>
        <p:nvSpPr>
          <p:cNvPr id="2" name="Title 1"/>
          <p:cNvSpPr>
            <a:spLocks noGrp="1"/>
          </p:cNvSpPr>
          <p:nvPr>
            <p:ph type="title"/>
          </p:nvPr>
        </p:nvSpPr>
        <p:spPr/>
        <p:txBody>
          <a:bodyPr/>
          <a:lstStyle/>
          <a:p>
            <a:r>
              <a:rPr lang="en-US" dirty="0" err="1" smtClean="0">
                <a:solidFill>
                  <a:srgbClr val="0070C0"/>
                </a:solidFill>
              </a:rPr>
              <a:t>i</a:t>
            </a:r>
            <a:r>
              <a:rPr lang="en-US" dirty="0" smtClean="0">
                <a:solidFill>
                  <a:srgbClr val="0070C0"/>
                </a:solidFill>
              </a:rPr>
              <a:t>) The structure of process</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Structure of process </a:t>
            </a:r>
            <a:endParaRPr lang="en-US" sz="3600" dirty="0"/>
          </a:p>
        </p:txBody>
      </p:sp>
      <p:grpSp>
        <p:nvGrpSpPr>
          <p:cNvPr id="10" name="Group 9"/>
          <p:cNvGrpSpPr/>
          <p:nvPr/>
        </p:nvGrpSpPr>
        <p:grpSpPr>
          <a:xfrm>
            <a:off x="1881041" y="1920233"/>
            <a:ext cx="3670662" cy="3213463"/>
            <a:chOff x="1881041" y="1920233"/>
            <a:chExt cx="3670662" cy="3213463"/>
          </a:xfrm>
        </p:grpSpPr>
        <p:sp>
          <p:nvSpPr>
            <p:cNvPr id="4" name="Oval 3"/>
            <p:cNvSpPr/>
            <p:nvPr/>
          </p:nvSpPr>
          <p:spPr>
            <a:xfrm>
              <a:off x="1881041" y="1920233"/>
              <a:ext cx="3670662" cy="3213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a:t>
              </a:r>
              <a:endParaRPr lang="en-US" dirty="0">
                <a:solidFill>
                  <a:schemeClr val="bg1"/>
                </a:solidFill>
              </a:endParaRPr>
            </a:p>
          </p:txBody>
        </p:sp>
        <p:sp>
          <p:nvSpPr>
            <p:cNvPr id="5" name="Rectangle 4"/>
            <p:cNvSpPr/>
            <p:nvPr/>
          </p:nvSpPr>
          <p:spPr>
            <a:xfrm>
              <a:off x="2377441" y="2638697"/>
              <a:ext cx="2743200" cy="431075"/>
            </a:xfrm>
            <a:prstGeom prst="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Stack pointer </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2360023" y="3143797"/>
              <a:ext cx="2812870" cy="431075"/>
            </a:xfrm>
            <a:prstGeom prst="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Working register </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2399210" y="3653255"/>
              <a:ext cx="2799807" cy="431075"/>
            </a:xfrm>
            <a:prstGeom prst="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Status register </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373084" y="4162712"/>
              <a:ext cx="2760619" cy="431075"/>
            </a:xfrm>
            <a:prstGeom prst="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Program counter </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9" name="Rectangle 8"/>
          <p:cNvSpPr/>
          <p:nvPr/>
        </p:nvSpPr>
        <p:spPr>
          <a:xfrm>
            <a:off x="5299166" y="4598126"/>
            <a:ext cx="2913017" cy="1227907"/>
          </a:xfrm>
          <a:prstGeom prst="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Code memory corresponding to process </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TextBox 10"/>
          <p:cNvSpPr txBox="1"/>
          <p:nvPr/>
        </p:nvSpPr>
        <p:spPr>
          <a:xfrm>
            <a:off x="3122018" y="2037803"/>
            <a:ext cx="1329595" cy="461665"/>
          </a:xfrm>
          <a:prstGeom prst="rect">
            <a:avLst/>
          </a:prstGeom>
          <a:noFill/>
        </p:spPr>
        <p:txBody>
          <a:bodyPr wrap="none" rtlCol="0">
            <a:spAutoFit/>
          </a:bodyPr>
          <a:lstStyle/>
          <a:p>
            <a:r>
              <a:rPr lang="en-US" sz="2400" b="1" dirty="0" smtClean="0"/>
              <a:t>PROCESS</a:t>
            </a:r>
            <a:endParaRPr lang="en-US" sz="2400" b="1" dirty="0"/>
          </a:p>
        </p:txBody>
      </p:sp>
      <p:cxnSp>
        <p:nvCxnSpPr>
          <p:cNvPr id="13" name="Straight Arrow Connector 12"/>
          <p:cNvCxnSpPr>
            <a:stCxn id="4" idx="6"/>
          </p:cNvCxnSpPr>
          <p:nvPr/>
        </p:nvCxnSpPr>
        <p:spPr>
          <a:xfrm>
            <a:off x="5551703" y="3526965"/>
            <a:ext cx="822971" cy="10319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28332"/>
            <a:ext cx="7886700" cy="5123827"/>
          </a:xfrm>
        </p:spPr>
        <p:txBody>
          <a:bodyPr>
            <a:normAutofit/>
          </a:bodyPr>
          <a:lstStyle/>
          <a:p>
            <a:r>
              <a:rPr lang="en-US" dirty="0" smtClean="0"/>
              <a:t>A process in which inherits all properties of the CPU can be consider as virtual processer awaiting its turn to have its properties switched in to physical processor </a:t>
            </a:r>
          </a:p>
          <a:p>
            <a:r>
              <a:rPr lang="en-US" dirty="0" smtClean="0"/>
              <a:t> when a processor gets its turn its register and program counter get mapped to physical register of CPU</a:t>
            </a:r>
          </a:p>
          <a:p>
            <a:r>
              <a:rPr lang="en-US" dirty="0" smtClean="0"/>
              <a:t>Memory occupied is segregated in 3 terms </a:t>
            </a:r>
          </a:p>
          <a:p>
            <a:r>
              <a:rPr lang="en-US" dirty="0" smtClean="0"/>
              <a:t>A) stack memory</a:t>
            </a:r>
          </a:p>
          <a:p>
            <a:r>
              <a:rPr lang="en-US" dirty="0" smtClean="0"/>
              <a:t> B) Data memory </a:t>
            </a:r>
          </a:p>
          <a:p>
            <a:r>
              <a:rPr lang="en-US" dirty="0" smtClean="0"/>
              <a:t>c) code memory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Stack memory holds all temporary data such as variables local to the process.</a:t>
            </a:r>
          </a:p>
          <a:p>
            <a:r>
              <a:rPr lang="en-US" dirty="0" smtClean="0"/>
              <a:t>Data memory holds all global data for the process.</a:t>
            </a:r>
          </a:p>
          <a:p>
            <a:r>
              <a:rPr lang="en-US" dirty="0" smtClean="0"/>
              <a:t>The code memory contains the program code corresponding to the process.</a:t>
            </a:r>
          </a:p>
          <a:p>
            <a:endParaRPr lang="en-IN" dirty="0"/>
          </a:p>
        </p:txBody>
      </p:sp>
      <p:sp>
        <p:nvSpPr>
          <p:cNvPr id="3" name="Title 2"/>
          <p:cNvSpPr>
            <a:spLocks noGrp="1"/>
          </p:cNvSpPr>
          <p:nvPr>
            <p:ph type="title"/>
          </p:nvPr>
        </p:nvSpPr>
        <p:spPr/>
        <p:txBody>
          <a:bodyPr>
            <a:normAutofit fontScale="90000"/>
          </a:bodyPr>
          <a:lstStyle/>
          <a:p>
            <a:r>
              <a:rPr lang="en-US" dirty="0" smtClean="0"/>
              <a:t>Memory organization of a Process</a:t>
            </a:r>
            <a:endParaRPr lang="en-IN" dirty="0"/>
          </a:p>
        </p:txBody>
      </p:sp>
      <p:grpSp>
        <p:nvGrpSpPr>
          <p:cNvPr id="5" name="Group 20"/>
          <p:cNvGrpSpPr/>
          <p:nvPr/>
        </p:nvGrpSpPr>
        <p:grpSpPr>
          <a:xfrm>
            <a:off x="6195534" y="3750612"/>
            <a:ext cx="2635589" cy="2952328"/>
            <a:chOff x="3059831" y="1772816"/>
            <a:chExt cx="3456385" cy="4033186"/>
          </a:xfrm>
        </p:grpSpPr>
        <p:sp>
          <p:nvSpPr>
            <p:cNvPr id="4" name="Rectangle 3"/>
            <p:cNvSpPr/>
            <p:nvPr/>
          </p:nvSpPr>
          <p:spPr>
            <a:xfrm>
              <a:off x="3059832" y="1772816"/>
              <a:ext cx="3456384" cy="403244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3059832" y="2564904"/>
              <a:ext cx="345638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07904" y="1988840"/>
              <a:ext cx="2016224" cy="345267"/>
            </a:xfrm>
            <a:prstGeom prst="rect">
              <a:avLst/>
            </a:prstGeom>
            <a:noFill/>
          </p:spPr>
          <p:txBody>
            <a:bodyPr wrap="square" rtlCol="0">
              <a:spAutoFit/>
            </a:bodyPr>
            <a:lstStyle/>
            <a:p>
              <a:r>
                <a:rPr lang="en-US" sz="1100" dirty="0" smtClean="0"/>
                <a:t>Stack Memory</a:t>
              </a:r>
              <a:endParaRPr lang="en-IN" sz="1100" dirty="0"/>
            </a:p>
          </p:txBody>
        </p:sp>
        <p:cxnSp>
          <p:nvCxnSpPr>
            <p:cNvPr id="8" name="Straight Connector 7"/>
            <p:cNvCxnSpPr/>
            <p:nvPr/>
          </p:nvCxnSpPr>
          <p:spPr>
            <a:xfrm>
              <a:off x="3059832" y="3933056"/>
              <a:ext cx="3456384"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59832" y="3212976"/>
              <a:ext cx="34563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9832" y="4869160"/>
              <a:ext cx="34563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79912" y="4365104"/>
              <a:ext cx="2016224" cy="369332"/>
            </a:xfrm>
            <a:prstGeom prst="rect">
              <a:avLst/>
            </a:prstGeom>
            <a:noFill/>
          </p:spPr>
          <p:txBody>
            <a:bodyPr wrap="square" rtlCol="0">
              <a:spAutoFit/>
            </a:bodyPr>
            <a:lstStyle/>
            <a:p>
              <a:r>
                <a:rPr lang="en-US" sz="1200" dirty="0" smtClean="0"/>
                <a:t>Data Memory</a:t>
              </a:r>
              <a:endParaRPr lang="en-IN" sz="1200" dirty="0"/>
            </a:p>
          </p:txBody>
        </p:sp>
        <p:sp>
          <p:nvSpPr>
            <p:cNvPr id="13" name="TextBox 12"/>
            <p:cNvSpPr txBox="1"/>
            <p:nvPr/>
          </p:nvSpPr>
          <p:spPr>
            <a:xfrm>
              <a:off x="3860304" y="5436670"/>
              <a:ext cx="2016224" cy="369332"/>
            </a:xfrm>
            <a:prstGeom prst="rect">
              <a:avLst/>
            </a:prstGeom>
            <a:noFill/>
          </p:spPr>
          <p:txBody>
            <a:bodyPr wrap="square" rtlCol="0">
              <a:spAutoFit/>
            </a:bodyPr>
            <a:lstStyle/>
            <a:p>
              <a:r>
                <a:rPr lang="en-US" sz="1200" dirty="0" smtClean="0"/>
                <a:t>Code Memory</a:t>
              </a:r>
              <a:endParaRPr lang="en-IN" sz="1200" dirty="0"/>
            </a:p>
          </p:txBody>
        </p:sp>
        <p:sp>
          <p:nvSpPr>
            <p:cNvPr id="14" name="TextBox 13"/>
            <p:cNvSpPr txBox="1"/>
            <p:nvPr/>
          </p:nvSpPr>
          <p:spPr>
            <a:xfrm>
              <a:off x="3059831" y="2602916"/>
              <a:ext cx="3312368" cy="365577"/>
            </a:xfrm>
            <a:prstGeom prst="rect">
              <a:avLst/>
            </a:prstGeom>
            <a:noFill/>
          </p:spPr>
          <p:txBody>
            <a:bodyPr wrap="square" rtlCol="0">
              <a:spAutoFit/>
            </a:bodyPr>
            <a:lstStyle/>
            <a:p>
              <a:r>
                <a:rPr lang="en-US" sz="1200" dirty="0" smtClean="0"/>
                <a:t>Stack Memory grows downwards</a:t>
              </a:r>
              <a:endParaRPr lang="en-IN" sz="1200" dirty="0"/>
            </a:p>
          </p:txBody>
        </p:sp>
        <p:cxnSp>
          <p:nvCxnSpPr>
            <p:cNvPr id="16" name="Straight Arrow Connector 15"/>
            <p:cNvCxnSpPr/>
            <p:nvPr/>
          </p:nvCxnSpPr>
          <p:spPr>
            <a:xfrm>
              <a:off x="6372200" y="2564904"/>
              <a:ext cx="0" cy="4918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59832" y="3528346"/>
              <a:ext cx="3312368" cy="365577"/>
            </a:xfrm>
            <a:prstGeom prst="rect">
              <a:avLst/>
            </a:prstGeom>
            <a:noFill/>
          </p:spPr>
          <p:txBody>
            <a:bodyPr wrap="square" rtlCol="0">
              <a:spAutoFit/>
            </a:bodyPr>
            <a:lstStyle/>
            <a:p>
              <a:r>
                <a:rPr lang="en-US" sz="1200" dirty="0" smtClean="0"/>
                <a:t>Data Memory grows upwards</a:t>
              </a:r>
              <a:endParaRPr lang="en-IN" sz="1200" dirty="0"/>
            </a:p>
          </p:txBody>
        </p:sp>
        <p:cxnSp>
          <p:nvCxnSpPr>
            <p:cNvPr id="20" name="Straight Arrow Connector 19"/>
            <p:cNvCxnSpPr/>
            <p:nvPr/>
          </p:nvCxnSpPr>
          <p:spPr>
            <a:xfrm flipV="1">
              <a:off x="6124761" y="3381457"/>
              <a:ext cx="0" cy="5515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976207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Creation to termination of a process is not a single step operation.</a:t>
            </a:r>
          </a:p>
          <a:p>
            <a:pPr algn="just"/>
            <a:endParaRPr lang="en-US" dirty="0" smtClean="0"/>
          </a:p>
          <a:p>
            <a:pPr algn="just"/>
            <a:r>
              <a:rPr lang="en-US" dirty="0" smtClean="0"/>
              <a:t>The cycle through which a process changes its state from ‘newly created’ to ‘execution completed’ is known as ‘Process Life Cycle’.</a:t>
            </a:r>
          </a:p>
          <a:p>
            <a:pPr algn="just"/>
            <a:endParaRPr lang="en-IN" dirty="0"/>
          </a:p>
        </p:txBody>
      </p:sp>
      <p:sp>
        <p:nvSpPr>
          <p:cNvPr id="3" name="Title 2"/>
          <p:cNvSpPr>
            <a:spLocks noGrp="1"/>
          </p:cNvSpPr>
          <p:nvPr>
            <p:ph type="title"/>
          </p:nvPr>
        </p:nvSpPr>
        <p:spPr/>
        <p:txBody>
          <a:bodyPr>
            <a:normAutofit fontScale="90000"/>
          </a:bodyPr>
          <a:lstStyle/>
          <a:p>
            <a:pPr algn="ctr"/>
            <a:r>
              <a:rPr lang="en-US" dirty="0" smtClean="0"/>
              <a:t>Process states and State transitions</a:t>
            </a:r>
            <a:endParaRPr lang="en-IN" dirty="0"/>
          </a:p>
        </p:txBody>
      </p:sp>
    </p:spTree>
    <p:extLst>
      <p:ext uri="{BB962C8B-B14F-4D97-AF65-F5344CB8AC3E}">
        <p14:creationId xmlns="" xmlns:p14="http://schemas.microsoft.com/office/powerpoint/2010/main" val="360071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1048657"/>
          <p:cNvSpPr>
            <a:spLocks noGrp="1"/>
          </p:cNvSpPr>
          <p:nvPr>
            <p:ph idx="1"/>
          </p:nvPr>
        </p:nvSpPr>
        <p:spPr/>
        <p:txBody>
          <a:bodyPr/>
          <a:lstStyle/>
          <a:p>
            <a:r>
              <a:rPr lang="en-US" altLang="en-GB" dirty="0"/>
              <a:t>In this all kernel services run in kernel space which  </a:t>
            </a:r>
            <a:r>
              <a:rPr lang="en-US" altLang="en-GB" dirty="0">
                <a:solidFill>
                  <a:srgbClr val="92D050"/>
                </a:solidFill>
              </a:rPr>
              <a:t>all modules runs with in same memory space under single kernel </a:t>
            </a:r>
            <a:r>
              <a:rPr lang="en-US" altLang="en-GB" dirty="0"/>
              <a:t>module leads to crashing of entire kernel application </a:t>
            </a:r>
            <a:endParaRPr lang="en-GB" dirty="0"/>
          </a:p>
          <a:p>
            <a:endParaRPr lang="en-GB" dirty="0"/>
          </a:p>
          <a:p>
            <a:r>
              <a:rPr lang="en-US" altLang="en-GB" dirty="0"/>
              <a:t>Ex:. Linux , Solaris , ms -dos</a:t>
            </a:r>
            <a:endParaRPr lang="en-GB" dirty="0"/>
          </a:p>
        </p:txBody>
      </p:sp>
      <p:sp>
        <p:nvSpPr>
          <p:cNvPr id="1048657" name="Title 1048656"/>
          <p:cNvSpPr>
            <a:spLocks noGrp="1"/>
          </p:cNvSpPr>
          <p:nvPr>
            <p:ph type="title"/>
          </p:nvPr>
        </p:nvSpPr>
        <p:spPr/>
        <p:txBody>
          <a:bodyPr/>
          <a:lstStyle/>
          <a:p>
            <a:r>
              <a:rPr lang="en-US" altLang="en-GB" dirty="0" smtClean="0">
                <a:solidFill>
                  <a:schemeClr val="accent2">
                    <a:lumMod val="75000"/>
                  </a:schemeClr>
                </a:solidFill>
              </a:rPr>
              <a:t>3. Monolithic </a:t>
            </a:r>
            <a:r>
              <a:rPr lang="en-US" altLang="en-GB" dirty="0">
                <a:solidFill>
                  <a:schemeClr val="accent2">
                    <a:lumMod val="75000"/>
                  </a:schemeClr>
                </a:solidFill>
              </a:rPr>
              <a:t>kernel </a:t>
            </a:r>
            <a:endParaRPr lang="en-GB"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2307" y="-1"/>
            <a:ext cx="8894176" cy="6759087"/>
            <a:chOff x="1187624" y="1758706"/>
            <a:chExt cx="6373700" cy="5099294"/>
          </a:xfrm>
        </p:grpSpPr>
        <p:sp>
          <p:nvSpPr>
            <p:cNvPr id="5" name="Oval 4"/>
            <p:cNvSpPr/>
            <p:nvPr/>
          </p:nvSpPr>
          <p:spPr>
            <a:xfrm>
              <a:off x="5652120" y="1758706"/>
              <a:ext cx="1584176" cy="717465"/>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a:solidFill>
                      <a:sysClr val="windowText" lastClr="000000"/>
                    </a:solidFill>
                  </a:ln>
                  <a:latin typeface="Times New Roman" panose="02020603050405020304" pitchFamily="18" charset="0"/>
                  <a:cs typeface="Times New Roman" panose="02020603050405020304" pitchFamily="18" charset="0"/>
                </a:rPr>
                <a:t>Created</a:t>
              </a:r>
              <a:r>
                <a:rPr lang="en-US" dirty="0" smtClean="0">
                  <a:ln>
                    <a:solidFill>
                      <a:sysClr val="windowText" lastClr="000000"/>
                    </a:solidFill>
                  </a:ln>
                </a:rPr>
                <a:t> </a:t>
              </a:r>
              <a:endParaRPr lang="en-IN" dirty="0">
                <a:ln>
                  <a:solidFill>
                    <a:sysClr val="windowText" lastClr="000000"/>
                  </a:solidFill>
                </a:ln>
              </a:endParaRPr>
            </a:p>
          </p:txBody>
        </p:sp>
        <p:cxnSp>
          <p:nvCxnSpPr>
            <p:cNvPr id="6" name="Straight Arrow Connector 5"/>
            <p:cNvCxnSpPr/>
            <p:nvPr/>
          </p:nvCxnSpPr>
          <p:spPr>
            <a:xfrm>
              <a:off x="6444207" y="2727326"/>
              <a:ext cx="0" cy="206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648219" y="2877022"/>
              <a:ext cx="1584176" cy="621831"/>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a:solidFill>
                      <a:sysClr val="windowText" lastClr="000000"/>
                    </a:solidFill>
                  </a:ln>
                  <a:latin typeface="Times New Roman" panose="02020603050405020304" pitchFamily="18" charset="0"/>
                  <a:cs typeface="Times New Roman" panose="02020603050405020304" pitchFamily="18" charset="0"/>
                </a:rPr>
                <a:t>Ready</a:t>
              </a:r>
              <a:endParaRPr lang="en-IN" dirty="0">
                <a:ln>
                  <a:solidFill>
                    <a:sysClr val="windowText" lastClr="000000"/>
                  </a:solidFill>
                </a:ln>
              </a:endParaRPr>
            </a:p>
          </p:txBody>
        </p:sp>
        <p:sp>
          <p:nvSpPr>
            <p:cNvPr id="8" name="Oval 7"/>
            <p:cNvSpPr/>
            <p:nvPr/>
          </p:nvSpPr>
          <p:spPr>
            <a:xfrm>
              <a:off x="5652120" y="4917560"/>
              <a:ext cx="1584176" cy="79208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a:solidFill>
                      <a:sysClr val="windowText" lastClr="000000"/>
                    </a:solidFill>
                  </a:ln>
                  <a:latin typeface="Times New Roman" panose="02020603050405020304" pitchFamily="18" charset="0"/>
                  <a:cs typeface="Times New Roman" panose="02020603050405020304" pitchFamily="18" charset="0"/>
                </a:rPr>
                <a:t>Running </a:t>
              </a:r>
              <a:endParaRPr lang="en-IN" dirty="0">
                <a:ln>
                  <a:solidFill>
                    <a:sysClr val="windowText" lastClr="000000"/>
                  </a:solidFill>
                </a:ln>
              </a:endParaRPr>
            </a:p>
          </p:txBody>
        </p:sp>
        <p:sp>
          <p:nvSpPr>
            <p:cNvPr id="9" name="Oval 8"/>
            <p:cNvSpPr/>
            <p:nvPr/>
          </p:nvSpPr>
          <p:spPr>
            <a:xfrm>
              <a:off x="5292080" y="5971100"/>
              <a:ext cx="2088232" cy="886900"/>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a:solidFill>
                      <a:sysClr val="windowText" lastClr="000000"/>
                    </a:solidFill>
                  </a:ln>
                </a:rPr>
                <a:t>Completed  </a:t>
              </a:r>
              <a:endParaRPr lang="en-IN" dirty="0">
                <a:ln>
                  <a:solidFill>
                    <a:sysClr val="windowText" lastClr="000000"/>
                  </a:solidFill>
                </a:ln>
              </a:endParaRPr>
            </a:p>
          </p:txBody>
        </p:sp>
        <p:cxnSp>
          <p:nvCxnSpPr>
            <p:cNvPr id="10" name="Straight Arrow Connector 9"/>
            <p:cNvCxnSpPr>
              <a:stCxn id="8" idx="4"/>
            </p:cNvCxnSpPr>
            <p:nvPr/>
          </p:nvCxnSpPr>
          <p:spPr>
            <a:xfrm>
              <a:off x="6444208" y="5709648"/>
              <a:ext cx="992" cy="2614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a:endCxn id="7" idx="3"/>
            </p:cNvCxnSpPr>
            <p:nvPr/>
          </p:nvCxnSpPr>
          <p:spPr>
            <a:xfrm flipH="1" flipV="1">
              <a:off x="5880216" y="3407788"/>
              <a:ext cx="3901" cy="16257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5"/>
              <a:endCxn id="8" idx="7"/>
            </p:cNvCxnSpPr>
            <p:nvPr/>
          </p:nvCxnSpPr>
          <p:spPr>
            <a:xfrm>
              <a:off x="7000398" y="3407788"/>
              <a:ext cx="3901" cy="16257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87624" y="3921844"/>
              <a:ext cx="1584176" cy="79208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n>
                    <a:solidFill>
                      <a:sysClr val="windowText" lastClr="000000"/>
                    </a:solidFill>
                  </a:ln>
                  <a:latin typeface="Times New Roman" panose="02020603050405020304" pitchFamily="18" charset="0"/>
                  <a:cs typeface="Times New Roman" panose="02020603050405020304" pitchFamily="18" charset="0"/>
                </a:rPr>
                <a:t>Blocked </a:t>
              </a:r>
              <a:r>
                <a:rPr lang="en-US" dirty="0" smtClean="0">
                  <a:ln>
                    <a:solidFill>
                      <a:sysClr val="windowText" lastClr="000000"/>
                    </a:solidFill>
                  </a:ln>
                </a:rPr>
                <a:t> </a:t>
              </a:r>
              <a:endParaRPr lang="en-IN" dirty="0">
                <a:ln>
                  <a:solidFill>
                    <a:sysClr val="windowText" lastClr="000000"/>
                  </a:solidFill>
                </a:ln>
              </a:endParaRPr>
            </a:p>
          </p:txBody>
        </p:sp>
        <p:cxnSp>
          <p:nvCxnSpPr>
            <p:cNvPr id="14" name="Straight Arrow Connector 13"/>
            <p:cNvCxnSpPr>
              <a:stCxn id="13" idx="0"/>
              <a:endCxn id="7" idx="1"/>
            </p:cNvCxnSpPr>
            <p:nvPr/>
          </p:nvCxnSpPr>
          <p:spPr>
            <a:xfrm flipV="1">
              <a:off x="1979712" y="2968087"/>
              <a:ext cx="3900503" cy="953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3" idx="4"/>
            </p:cNvCxnSpPr>
            <p:nvPr/>
          </p:nvCxnSpPr>
          <p:spPr>
            <a:xfrm flipH="1" flipV="1">
              <a:off x="1979712" y="4713933"/>
              <a:ext cx="3672408" cy="5996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9076" y="2573438"/>
              <a:ext cx="2232248" cy="307777"/>
            </a:xfrm>
            <a:prstGeom prst="rect">
              <a:avLst/>
            </a:prstGeom>
            <a:noFill/>
          </p:spPr>
          <p:txBody>
            <a:bodyPr wrap="square" rtlCol="0">
              <a:spAutoFit/>
            </a:bodyPr>
            <a:lstStyle/>
            <a:p>
              <a:r>
                <a:rPr lang="en-US" sz="1400" dirty="0" smtClean="0"/>
                <a:t>Incepted into memory</a:t>
              </a:r>
              <a:endParaRPr lang="en-IN" sz="1400" dirty="0"/>
            </a:p>
          </p:txBody>
        </p:sp>
        <p:cxnSp>
          <p:nvCxnSpPr>
            <p:cNvPr id="17" name="Straight Connector 16"/>
            <p:cNvCxnSpPr>
              <a:stCxn id="5" idx="4"/>
              <a:endCxn id="16" idx="0"/>
            </p:cNvCxnSpPr>
            <p:nvPr/>
          </p:nvCxnSpPr>
          <p:spPr>
            <a:xfrm>
              <a:off x="6444208" y="2476172"/>
              <a:ext cx="993" cy="97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0963953">
              <a:off x="2909686" y="3179196"/>
              <a:ext cx="2034583" cy="307777"/>
            </a:xfrm>
            <a:prstGeom prst="rect">
              <a:avLst/>
            </a:prstGeom>
            <a:noFill/>
          </p:spPr>
          <p:txBody>
            <a:bodyPr wrap="square" rtlCol="0">
              <a:spAutoFit/>
            </a:bodyPr>
            <a:lstStyle/>
            <a:p>
              <a:r>
                <a:rPr lang="en-US" sz="1400" dirty="0" smtClean="0"/>
                <a:t>I/O completion</a:t>
              </a:r>
              <a:endParaRPr lang="en-IN" sz="1400" dirty="0"/>
            </a:p>
          </p:txBody>
        </p:sp>
        <p:sp>
          <p:nvSpPr>
            <p:cNvPr id="19" name="TextBox 18"/>
            <p:cNvSpPr txBox="1"/>
            <p:nvPr/>
          </p:nvSpPr>
          <p:spPr>
            <a:xfrm rot="20998430">
              <a:off x="2819756" y="3669372"/>
              <a:ext cx="2504854" cy="307777"/>
            </a:xfrm>
            <a:prstGeom prst="rect">
              <a:avLst/>
            </a:prstGeom>
            <a:noFill/>
          </p:spPr>
          <p:txBody>
            <a:bodyPr wrap="square" rtlCol="0">
              <a:spAutoFit/>
            </a:bodyPr>
            <a:lstStyle/>
            <a:p>
              <a:r>
                <a:rPr lang="en-US" sz="1400" dirty="0" smtClean="0"/>
                <a:t>Shared resource acquired</a:t>
              </a:r>
              <a:endParaRPr lang="en-IN" sz="1400" dirty="0"/>
            </a:p>
          </p:txBody>
        </p:sp>
        <p:sp>
          <p:nvSpPr>
            <p:cNvPr id="20" name="TextBox 19"/>
            <p:cNvSpPr txBox="1"/>
            <p:nvPr/>
          </p:nvSpPr>
          <p:spPr>
            <a:xfrm rot="476596">
              <a:off x="3030056" y="4621540"/>
              <a:ext cx="2034583" cy="307777"/>
            </a:xfrm>
            <a:prstGeom prst="rect">
              <a:avLst/>
            </a:prstGeom>
            <a:noFill/>
          </p:spPr>
          <p:txBody>
            <a:bodyPr wrap="square" rtlCol="0">
              <a:spAutoFit/>
            </a:bodyPr>
            <a:lstStyle/>
            <a:p>
              <a:r>
                <a:rPr lang="en-US" sz="1400" dirty="0" smtClean="0"/>
                <a:t>Waiting for I/O</a:t>
              </a:r>
              <a:endParaRPr lang="en-IN" sz="1400" dirty="0"/>
            </a:p>
          </p:txBody>
        </p:sp>
        <p:sp>
          <p:nvSpPr>
            <p:cNvPr id="21" name="TextBox 20"/>
            <p:cNvSpPr txBox="1"/>
            <p:nvPr/>
          </p:nvSpPr>
          <p:spPr>
            <a:xfrm rot="476596">
              <a:off x="2605491" y="5058157"/>
              <a:ext cx="2883713" cy="307777"/>
            </a:xfrm>
            <a:prstGeom prst="rect">
              <a:avLst/>
            </a:prstGeom>
            <a:noFill/>
          </p:spPr>
          <p:txBody>
            <a:bodyPr wrap="square" rtlCol="0">
              <a:spAutoFit/>
            </a:bodyPr>
            <a:lstStyle/>
            <a:p>
              <a:r>
                <a:rPr lang="en-US" sz="1400" dirty="0" smtClean="0"/>
                <a:t>Waiting for shared resource</a:t>
              </a:r>
              <a:endParaRPr lang="en-IN" sz="1400" dirty="0"/>
            </a:p>
          </p:txBody>
        </p:sp>
        <p:sp>
          <p:nvSpPr>
            <p:cNvPr id="22" name="TextBox 21"/>
            <p:cNvSpPr txBox="1"/>
            <p:nvPr/>
          </p:nvSpPr>
          <p:spPr>
            <a:xfrm>
              <a:off x="5741075" y="5686485"/>
              <a:ext cx="1584176" cy="232198"/>
            </a:xfrm>
            <a:prstGeom prst="rect">
              <a:avLst/>
            </a:prstGeom>
            <a:noFill/>
          </p:spPr>
          <p:txBody>
            <a:bodyPr wrap="square" rtlCol="0">
              <a:spAutoFit/>
            </a:bodyPr>
            <a:lstStyle/>
            <a:p>
              <a:r>
                <a:rPr lang="en-US" sz="1400" dirty="0" smtClean="0"/>
                <a:t>Execution  completion</a:t>
              </a:r>
              <a:endParaRPr lang="en-IN" sz="1400" dirty="0"/>
            </a:p>
          </p:txBody>
        </p:sp>
        <p:sp>
          <p:nvSpPr>
            <p:cNvPr id="23" name="TextBox 22"/>
            <p:cNvSpPr txBox="1"/>
            <p:nvPr/>
          </p:nvSpPr>
          <p:spPr>
            <a:xfrm rot="5400000">
              <a:off x="6205228" y="4218298"/>
              <a:ext cx="1841578" cy="220558"/>
            </a:xfrm>
            <a:prstGeom prst="rect">
              <a:avLst/>
            </a:prstGeom>
            <a:noFill/>
          </p:spPr>
          <p:txBody>
            <a:bodyPr wrap="square" rtlCol="0">
              <a:spAutoFit/>
            </a:bodyPr>
            <a:lstStyle/>
            <a:p>
              <a:r>
                <a:rPr lang="en-US" sz="1400" dirty="0" smtClean="0"/>
                <a:t>Scheduled for execution</a:t>
              </a:r>
              <a:endParaRPr lang="en-IN" sz="1400" dirty="0"/>
            </a:p>
          </p:txBody>
        </p:sp>
      </p:grpSp>
      <p:sp>
        <p:nvSpPr>
          <p:cNvPr id="2" name="TextBox 1"/>
          <p:cNvSpPr txBox="1"/>
          <p:nvPr/>
        </p:nvSpPr>
        <p:spPr>
          <a:xfrm>
            <a:off x="5914349" y="1924072"/>
            <a:ext cx="461665" cy="2712701"/>
          </a:xfrm>
          <a:prstGeom prst="rect">
            <a:avLst/>
          </a:prstGeom>
          <a:noFill/>
        </p:spPr>
        <p:txBody>
          <a:bodyPr vert="vert270" wrap="square" rtlCol="0">
            <a:spAutoFit/>
          </a:bodyPr>
          <a:lstStyle/>
          <a:p>
            <a:r>
              <a:rPr lang="en-US" dirty="0" smtClean="0"/>
              <a:t>Interrupt or preempted</a:t>
            </a:r>
            <a:endParaRPr lang="en-IN" dirty="0"/>
          </a:p>
        </p:txBody>
      </p:sp>
    </p:spTree>
    <p:extLst>
      <p:ext uri="{BB962C8B-B14F-4D97-AF65-F5344CB8AC3E}">
        <p14:creationId xmlns="" xmlns:p14="http://schemas.microsoft.com/office/powerpoint/2010/main" val="1103487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Thread is the primitive that can </a:t>
            </a:r>
            <a:r>
              <a:rPr lang="en-US" dirty="0" smtClean="0">
                <a:solidFill>
                  <a:srgbClr val="FF0000"/>
                </a:solidFill>
              </a:rPr>
              <a:t>execute code</a:t>
            </a:r>
            <a:r>
              <a:rPr lang="en-US" dirty="0" smtClean="0"/>
              <a:t>. It is a single sequential flow of control within a process also known as </a:t>
            </a:r>
            <a:r>
              <a:rPr lang="en-US" dirty="0" smtClean="0">
                <a:solidFill>
                  <a:srgbClr val="FF0000"/>
                </a:solidFill>
              </a:rPr>
              <a:t>light weight process</a:t>
            </a:r>
            <a:r>
              <a:rPr lang="en-US" dirty="0" smtClean="0"/>
              <a:t>. </a:t>
            </a:r>
          </a:p>
          <a:p>
            <a:pPr algn="just"/>
            <a:endParaRPr lang="en-US" dirty="0" smtClean="0"/>
          </a:p>
          <a:p>
            <a:pPr algn="just"/>
            <a:r>
              <a:rPr lang="en-US" dirty="0" smtClean="0"/>
              <a:t>A process can have many threads of execution.</a:t>
            </a:r>
          </a:p>
          <a:p>
            <a:pPr algn="just"/>
            <a:r>
              <a:rPr lang="en-US" dirty="0" smtClean="0"/>
              <a:t>Different threads which are part of a process, share the same address space; meaning they share the data memory, code memory and heap memory area.</a:t>
            </a:r>
          </a:p>
          <a:p>
            <a:pPr algn="just"/>
            <a:r>
              <a:rPr lang="en-US" dirty="0" smtClean="0"/>
              <a:t>Threads maintain their own thread status (CPU register values), Program Counter (PC) and stack.</a:t>
            </a:r>
            <a:endParaRPr lang="en-IN" dirty="0"/>
          </a:p>
        </p:txBody>
      </p:sp>
      <p:sp>
        <p:nvSpPr>
          <p:cNvPr id="3" name="Title 2"/>
          <p:cNvSpPr>
            <a:spLocks noGrp="1"/>
          </p:cNvSpPr>
          <p:nvPr>
            <p:ph type="title"/>
          </p:nvPr>
        </p:nvSpPr>
        <p:spPr/>
        <p:txBody>
          <a:bodyPr/>
          <a:lstStyle/>
          <a:p>
            <a:r>
              <a:rPr lang="en-US" dirty="0" smtClean="0"/>
              <a:t>Threads </a:t>
            </a:r>
            <a:endParaRPr lang="en-IN" dirty="0"/>
          </a:p>
        </p:txBody>
      </p:sp>
    </p:spTree>
    <p:extLst>
      <p:ext uri="{BB962C8B-B14F-4D97-AF65-F5344CB8AC3E}">
        <p14:creationId xmlns="" xmlns:p14="http://schemas.microsoft.com/office/powerpoint/2010/main" val="2215123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Memory organization of a process and its associated threads</a:t>
            </a:r>
            <a:endParaRPr lang="en-IN" dirty="0"/>
          </a:p>
        </p:txBody>
      </p:sp>
      <p:grpSp>
        <p:nvGrpSpPr>
          <p:cNvPr id="2" name="Group 16"/>
          <p:cNvGrpSpPr/>
          <p:nvPr/>
        </p:nvGrpSpPr>
        <p:grpSpPr>
          <a:xfrm>
            <a:off x="2114146" y="1844824"/>
            <a:ext cx="6562310" cy="3960440"/>
            <a:chOff x="2123728" y="1627694"/>
            <a:chExt cx="6562310" cy="3960440"/>
          </a:xfrm>
        </p:grpSpPr>
        <p:sp>
          <p:nvSpPr>
            <p:cNvPr id="4" name="Rectangle 3"/>
            <p:cNvSpPr/>
            <p:nvPr/>
          </p:nvSpPr>
          <p:spPr>
            <a:xfrm>
              <a:off x="2123728" y="1627694"/>
              <a:ext cx="3888432"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Stack memory for Thread 1</a:t>
              </a:r>
              <a:endParaRPr lang="en-IN" dirty="0">
                <a:solidFill>
                  <a:sysClr val="windowText" lastClr="000000"/>
                </a:solidFill>
              </a:endParaRPr>
            </a:p>
          </p:txBody>
        </p:sp>
        <p:sp>
          <p:nvSpPr>
            <p:cNvPr id="5" name="Rectangle 4"/>
            <p:cNvSpPr/>
            <p:nvPr/>
          </p:nvSpPr>
          <p:spPr>
            <a:xfrm>
              <a:off x="2123728" y="3211870"/>
              <a:ext cx="3888432"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6" name="Rectangle 5"/>
            <p:cNvSpPr/>
            <p:nvPr/>
          </p:nvSpPr>
          <p:spPr>
            <a:xfrm>
              <a:off x="2123728" y="2419782"/>
              <a:ext cx="3888432"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Stack memory for Thread 2</a:t>
              </a:r>
              <a:endParaRPr lang="en-IN" dirty="0">
                <a:solidFill>
                  <a:sysClr val="windowText" lastClr="000000"/>
                </a:solidFill>
              </a:endParaRPr>
            </a:p>
          </p:txBody>
        </p:sp>
        <p:sp>
          <p:nvSpPr>
            <p:cNvPr id="7" name="Rectangle 6"/>
            <p:cNvSpPr/>
            <p:nvPr/>
          </p:nvSpPr>
          <p:spPr>
            <a:xfrm>
              <a:off x="2123728" y="4003958"/>
              <a:ext cx="3888432"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Data memory for process</a:t>
              </a:r>
              <a:endParaRPr lang="en-IN" dirty="0">
                <a:solidFill>
                  <a:sysClr val="windowText" lastClr="000000"/>
                </a:solidFill>
              </a:endParaRPr>
            </a:p>
          </p:txBody>
        </p:sp>
        <p:sp>
          <p:nvSpPr>
            <p:cNvPr id="8" name="Rectangle 7"/>
            <p:cNvSpPr/>
            <p:nvPr/>
          </p:nvSpPr>
          <p:spPr>
            <a:xfrm>
              <a:off x="2123728" y="4796046"/>
              <a:ext cx="3888432"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Code memory for process</a:t>
              </a:r>
              <a:endParaRPr lang="en-IN" dirty="0">
                <a:solidFill>
                  <a:sysClr val="windowText" lastClr="000000"/>
                </a:solidFill>
              </a:endParaRPr>
            </a:p>
          </p:txBody>
        </p:sp>
        <p:cxnSp>
          <p:nvCxnSpPr>
            <p:cNvPr id="10" name="Straight Connector 9"/>
            <p:cNvCxnSpPr/>
            <p:nvPr/>
          </p:nvCxnSpPr>
          <p:spPr>
            <a:xfrm>
              <a:off x="6012160" y="1628800"/>
              <a:ext cx="26642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2160" y="4003958"/>
              <a:ext cx="26642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344308" y="1628800"/>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44308" y="3211870"/>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9774" y="2455985"/>
              <a:ext cx="2376264" cy="646331"/>
            </a:xfrm>
            <a:prstGeom prst="rect">
              <a:avLst/>
            </a:prstGeom>
            <a:noFill/>
            <a:ln>
              <a:noFill/>
            </a:ln>
          </p:spPr>
          <p:txBody>
            <a:bodyPr wrap="square" rtlCol="0">
              <a:spAutoFit/>
            </a:bodyPr>
            <a:lstStyle/>
            <a:p>
              <a:r>
                <a:rPr lang="en-US" dirty="0" smtClean="0">
                  <a:solidFill>
                    <a:sysClr val="windowText" lastClr="000000"/>
                  </a:solidFill>
                </a:rPr>
                <a:t>Stack Memory for process</a:t>
              </a:r>
              <a:endParaRPr lang="en-IN" dirty="0">
                <a:solidFill>
                  <a:sysClr val="windowText" lastClr="000000"/>
                </a:solidFill>
              </a:endParaRPr>
            </a:p>
          </p:txBody>
        </p:sp>
      </p:grpSp>
    </p:spTree>
    <p:extLst>
      <p:ext uri="{BB962C8B-B14F-4D97-AF65-F5344CB8AC3E}">
        <p14:creationId xmlns="" xmlns:p14="http://schemas.microsoft.com/office/powerpoint/2010/main" val="2388400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 process/task in embedded application may be a complex or lengthy one and it may contain various sub operations like getting input from I/O devices connected to the processor, performing some internal calculations/operations, updating some I/O devices etc.</a:t>
            </a:r>
          </a:p>
          <a:p>
            <a:pPr algn="just"/>
            <a:r>
              <a:rPr lang="en-US" dirty="0" smtClean="0"/>
              <a:t>If all the sub functions of a task are executed in sequence, the CPU utilization may not be efficient.</a:t>
            </a:r>
            <a:endParaRPr lang="en-IN" dirty="0"/>
          </a:p>
        </p:txBody>
      </p:sp>
      <p:sp>
        <p:nvSpPr>
          <p:cNvPr id="3" name="Title 2"/>
          <p:cNvSpPr>
            <a:spLocks noGrp="1"/>
          </p:cNvSpPr>
          <p:nvPr>
            <p:ph type="title"/>
          </p:nvPr>
        </p:nvSpPr>
        <p:spPr/>
        <p:txBody>
          <a:bodyPr/>
          <a:lstStyle/>
          <a:p>
            <a:r>
              <a:rPr lang="en-US" dirty="0" smtClean="0"/>
              <a:t>Multithreading</a:t>
            </a:r>
            <a:endParaRPr lang="en-IN" dirty="0"/>
          </a:p>
        </p:txBody>
      </p:sp>
    </p:spTree>
    <p:extLst>
      <p:ext uri="{BB962C8B-B14F-4D97-AF65-F5344CB8AC3E}">
        <p14:creationId xmlns="" xmlns:p14="http://schemas.microsoft.com/office/powerpoint/2010/main" val="1364894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59632" y="0"/>
            <a:ext cx="7380312" cy="685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5" name="TextBox 4"/>
          <p:cNvSpPr txBox="1"/>
          <p:nvPr/>
        </p:nvSpPr>
        <p:spPr>
          <a:xfrm>
            <a:off x="3851920" y="508030"/>
            <a:ext cx="1800200" cy="369332"/>
          </a:xfrm>
          <a:prstGeom prst="rect">
            <a:avLst/>
          </a:prstGeom>
          <a:solidFill>
            <a:schemeClr val="bg1"/>
          </a:solidFill>
          <a:ln>
            <a:noFill/>
          </a:ln>
        </p:spPr>
        <p:txBody>
          <a:bodyPr wrap="square" rtlCol="0">
            <a:spAutoFit/>
          </a:bodyPr>
          <a:lstStyle/>
          <a:p>
            <a:r>
              <a:rPr lang="en-US" dirty="0" smtClean="0">
                <a:solidFill>
                  <a:sysClr val="windowText" lastClr="000000"/>
                </a:solidFill>
              </a:rPr>
              <a:t>Task Process</a:t>
            </a:r>
            <a:endParaRPr lang="en-IN" dirty="0">
              <a:solidFill>
                <a:sysClr val="windowText" lastClr="000000"/>
              </a:solidFill>
            </a:endParaRPr>
          </a:p>
        </p:txBody>
      </p:sp>
      <p:sp>
        <p:nvSpPr>
          <p:cNvPr id="6" name="Rectangle 5"/>
          <p:cNvSpPr/>
          <p:nvPr/>
        </p:nvSpPr>
        <p:spPr>
          <a:xfrm>
            <a:off x="2339752" y="1196752"/>
            <a:ext cx="5184576"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Code memory</a:t>
            </a:r>
            <a:endParaRPr lang="en-IN" dirty="0">
              <a:solidFill>
                <a:sysClr val="windowText" lastClr="000000"/>
              </a:solidFill>
            </a:endParaRPr>
          </a:p>
        </p:txBody>
      </p:sp>
      <p:sp>
        <p:nvSpPr>
          <p:cNvPr id="7" name="Rectangle 6"/>
          <p:cNvSpPr/>
          <p:nvPr/>
        </p:nvSpPr>
        <p:spPr>
          <a:xfrm>
            <a:off x="2339752" y="1700808"/>
            <a:ext cx="5184576"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Data memory</a:t>
            </a:r>
            <a:endParaRPr lang="en-IN" dirty="0">
              <a:solidFill>
                <a:sysClr val="windowText" lastClr="000000"/>
              </a:solidFill>
            </a:endParaRPr>
          </a:p>
        </p:txBody>
      </p:sp>
      <p:sp>
        <p:nvSpPr>
          <p:cNvPr id="10" name="Rectangle 9"/>
          <p:cNvSpPr/>
          <p:nvPr/>
        </p:nvSpPr>
        <p:spPr>
          <a:xfrm>
            <a:off x="6156176" y="2204864"/>
            <a:ext cx="1368152" cy="338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1" name="Rectangle 10"/>
          <p:cNvSpPr/>
          <p:nvPr/>
        </p:nvSpPr>
        <p:spPr>
          <a:xfrm>
            <a:off x="4283968" y="2204864"/>
            <a:ext cx="1368152" cy="338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2" name="Rectangle 11"/>
          <p:cNvSpPr/>
          <p:nvPr/>
        </p:nvSpPr>
        <p:spPr>
          <a:xfrm>
            <a:off x="2332275" y="2211234"/>
            <a:ext cx="1368152" cy="338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cxnSp>
        <p:nvCxnSpPr>
          <p:cNvPr id="14" name="Straight Connector 13"/>
          <p:cNvCxnSpPr/>
          <p:nvPr/>
        </p:nvCxnSpPr>
        <p:spPr>
          <a:xfrm>
            <a:off x="2332275" y="285293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39752" y="357301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3968" y="279524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83968" y="357301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56176" y="285293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56176" y="3551185"/>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3768" y="2348880"/>
            <a:ext cx="1216659" cy="369332"/>
          </a:xfrm>
          <a:prstGeom prst="rect">
            <a:avLst/>
          </a:prstGeom>
          <a:noFill/>
        </p:spPr>
        <p:txBody>
          <a:bodyPr wrap="square" rtlCol="0">
            <a:spAutoFit/>
          </a:bodyPr>
          <a:lstStyle/>
          <a:p>
            <a:r>
              <a:rPr lang="en-US" dirty="0" smtClean="0"/>
              <a:t>Stack </a:t>
            </a:r>
            <a:endParaRPr lang="en-IN" dirty="0"/>
          </a:p>
        </p:txBody>
      </p:sp>
      <p:sp>
        <p:nvSpPr>
          <p:cNvPr id="21" name="TextBox 20"/>
          <p:cNvSpPr txBox="1"/>
          <p:nvPr/>
        </p:nvSpPr>
        <p:spPr>
          <a:xfrm>
            <a:off x="4323710" y="2357972"/>
            <a:ext cx="1216659" cy="369332"/>
          </a:xfrm>
          <a:prstGeom prst="rect">
            <a:avLst/>
          </a:prstGeom>
          <a:noFill/>
        </p:spPr>
        <p:txBody>
          <a:bodyPr wrap="square" rtlCol="0">
            <a:spAutoFit/>
          </a:bodyPr>
          <a:lstStyle/>
          <a:p>
            <a:r>
              <a:rPr lang="en-US" dirty="0" smtClean="0"/>
              <a:t>Stack </a:t>
            </a:r>
            <a:endParaRPr lang="en-IN" dirty="0"/>
          </a:p>
        </p:txBody>
      </p:sp>
      <p:sp>
        <p:nvSpPr>
          <p:cNvPr id="22" name="TextBox 21"/>
          <p:cNvSpPr txBox="1"/>
          <p:nvPr/>
        </p:nvSpPr>
        <p:spPr>
          <a:xfrm>
            <a:off x="6156176" y="2357972"/>
            <a:ext cx="1216659" cy="369332"/>
          </a:xfrm>
          <a:prstGeom prst="rect">
            <a:avLst/>
          </a:prstGeom>
          <a:noFill/>
        </p:spPr>
        <p:txBody>
          <a:bodyPr wrap="square" rtlCol="0">
            <a:spAutoFit/>
          </a:bodyPr>
          <a:lstStyle/>
          <a:p>
            <a:r>
              <a:rPr lang="en-US" dirty="0" smtClean="0"/>
              <a:t>Stack </a:t>
            </a:r>
            <a:endParaRPr lang="en-IN" dirty="0"/>
          </a:p>
        </p:txBody>
      </p:sp>
      <p:sp>
        <p:nvSpPr>
          <p:cNvPr id="23" name="TextBox 22"/>
          <p:cNvSpPr txBox="1"/>
          <p:nvPr/>
        </p:nvSpPr>
        <p:spPr>
          <a:xfrm>
            <a:off x="2483768" y="3068961"/>
            <a:ext cx="1368152" cy="369332"/>
          </a:xfrm>
          <a:prstGeom prst="rect">
            <a:avLst/>
          </a:prstGeom>
          <a:noFill/>
        </p:spPr>
        <p:txBody>
          <a:bodyPr wrap="square" rtlCol="0">
            <a:spAutoFit/>
          </a:bodyPr>
          <a:lstStyle/>
          <a:p>
            <a:r>
              <a:rPr lang="en-US" dirty="0" smtClean="0"/>
              <a:t>Registers </a:t>
            </a:r>
            <a:endParaRPr lang="en-IN" dirty="0"/>
          </a:p>
        </p:txBody>
      </p:sp>
      <p:sp>
        <p:nvSpPr>
          <p:cNvPr id="25" name="TextBox 24"/>
          <p:cNvSpPr txBox="1"/>
          <p:nvPr/>
        </p:nvSpPr>
        <p:spPr>
          <a:xfrm>
            <a:off x="4265712" y="3080957"/>
            <a:ext cx="1368152" cy="369332"/>
          </a:xfrm>
          <a:prstGeom prst="rect">
            <a:avLst/>
          </a:prstGeom>
          <a:noFill/>
        </p:spPr>
        <p:txBody>
          <a:bodyPr wrap="square" rtlCol="0">
            <a:spAutoFit/>
          </a:bodyPr>
          <a:lstStyle/>
          <a:p>
            <a:r>
              <a:rPr lang="en-US" dirty="0" smtClean="0"/>
              <a:t>Registers </a:t>
            </a:r>
            <a:endParaRPr lang="en-IN" dirty="0"/>
          </a:p>
        </p:txBody>
      </p:sp>
      <p:sp>
        <p:nvSpPr>
          <p:cNvPr id="26" name="TextBox 25"/>
          <p:cNvSpPr txBox="1"/>
          <p:nvPr/>
        </p:nvSpPr>
        <p:spPr>
          <a:xfrm>
            <a:off x="6156176" y="3080957"/>
            <a:ext cx="1368152" cy="369332"/>
          </a:xfrm>
          <a:prstGeom prst="rect">
            <a:avLst/>
          </a:prstGeom>
          <a:noFill/>
        </p:spPr>
        <p:txBody>
          <a:bodyPr wrap="square" rtlCol="0">
            <a:spAutoFit/>
          </a:bodyPr>
          <a:lstStyle/>
          <a:p>
            <a:r>
              <a:rPr lang="en-US" dirty="0" smtClean="0"/>
              <a:t>Registers </a:t>
            </a:r>
            <a:endParaRPr lang="en-IN" dirty="0"/>
          </a:p>
        </p:txBody>
      </p:sp>
      <p:sp>
        <p:nvSpPr>
          <p:cNvPr id="27" name="TextBox 26"/>
          <p:cNvSpPr txBox="1"/>
          <p:nvPr/>
        </p:nvSpPr>
        <p:spPr>
          <a:xfrm>
            <a:off x="2483767" y="3573016"/>
            <a:ext cx="1216659" cy="369332"/>
          </a:xfrm>
          <a:prstGeom prst="rect">
            <a:avLst/>
          </a:prstGeom>
          <a:noFill/>
        </p:spPr>
        <p:txBody>
          <a:bodyPr wrap="square" rtlCol="0">
            <a:spAutoFit/>
          </a:bodyPr>
          <a:lstStyle/>
          <a:p>
            <a:r>
              <a:rPr lang="en-US" b="1" dirty="0" smtClean="0"/>
              <a:t>Thread 1</a:t>
            </a:r>
            <a:endParaRPr lang="en-IN" b="1" dirty="0"/>
          </a:p>
        </p:txBody>
      </p:sp>
      <p:sp>
        <p:nvSpPr>
          <p:cNvPr id="28" name="TextBox 27"/>
          <p:cNvSpPr txBox="1"/>
          <p:nvPr/>
        </p:nvSpPr>
        <p:spPr>
          <a:xfrm>
            <a:off x="4341458" y="3573016"/>
            <a:ext cx="1216659" cy="369332"/>
          </a:xfrm>
          <a:prstGeom prst="rect">
            <a:avLst/>
          </a:prstGeom>
          <a:noFill/>
        </p:spPr>
        <p:txBody>
          <a:bodyPr wrap="square" rtlCol="0">
            <a:spAutoFit/>
          </a:bodyPr>
          <a:lstStyle/>
          <a:p>
            <a:r>
              <a:rPr lang="en-US" b="1" dirty="0" smtClean="0"/>
              <a:t>Thread 2</a:t>
            </a:r>
            <a:endParaRPr lang="en-IN" b="1" dirty="0"/>
          </a:p>
        </p:txBody>
      </p:sp>
      <p:sp>
        <p:nvSpPr>
          <p:cNvPr id="29" name="TextBox 28"/>
          <p:cNvSpPr txBox="1"/>
          <p:nvPr/>
        </p:nvSpPr>
        <p:spPr>
          <a:xfrm>
            <a:off x="6231922" y="3573016"/>
            <a:ext cx="1216659" cy="369332"/>
          </a:xfrm>
          <a:prstGeom prst="rect">
            <a:avLst/>
          </a:prstGeom>
          <a:noFill/>
        </p:spPr>
        <p:txBody>
          <a:bodyPr wrap="square" rtlCol="0">
            <a:spAutoFit/>
          </a:bodyPr>
          <a:lstStyle/>
          <a:p>
            <a:r>
              <a:rPr lang="en-US" b="1" dirty="0" smtClean="0"/>
              <a:t>Thread 3</a:t>
            </a:r>
            <a:endParaRPr lang="en-IN" b="1" dirty="0"/>
          </a:p>
        </p:txBody>
      </p:sp>
      <p:sp>
        <p:nvSpPr>
          <p:cNvPr id="2" name="TextBox 1"/>
          <p:cNvSpPr txBox="1"/>
          <p:nvPr/>
        </p:nvSpPr>
        <p:spPr>
          <a:xfrm>
            <a:off x="2339752" y="3942348"/>
            <a:ext cx="1152128" cy="430887"/>
          </a:xfrm>
          <a:prstGeom prst="rect">
            <a:avLst/>
          </a:prstGeom>
          <a:noFill/>
        </p:spPr>
        <p:txBody>
          <a:bodyPr wrap="square" rtlCol="0">
            <a:spAutoFit/>
          </a:bodyPr>
          <a:lstStyle/>
          <a:p>
            <a:r>
              <a:rPr lang="en-US" sz="1100" dirty="0" smtClean="0"/>
              <a:t>Create child thread 1</a:t>
            </a:r>
            <a:endParaRPr lang="en-IN" sz="1100" dirty="0"/>
          </a:p>
        </p:txBody>
      </p:sp>
      <p:sp>
        <p:nvSpPr>
          <p:cNvPr id="3" name="TextBox 2"/>
          <p:cNvSpPr txBox="1"/>
          <p:nvPr/>
        </p:nvSpPr>
        <p:spPr>
          <a:xfrm>
            <a:off x="4341458" y="3942348"/>
            <a:ext cx="1198911" cy="261610"/>
          </a:xfrm>
          <a:prstGeom prst="rect">
            <a:avLst/>
          </a:prstGeom>
          <a:noFill/>
        </p:spPr>
        <p:txBody>
          <a:bodyPr wrap="square" rtlCol="0">
            <a:spAutoFit/>
          </a:bodyPr>
          <a:lstStyle/>
          <a:p>
            <a:r>
              <a:rPr lang="en-US" sz="1100" dirty="0" smtClean="0"/>
              <a:t>Child thread 1</a:t>
            </a:r>
            <a:endParaRPr lang="en-IN" sz="1100" dirty="0"/>
          </a:p>
        </p:txBody>
      </p:sp>
      <p:sp>
        <p:nvSpPr>
          <p:cNvPr id="30" name="TextBox 29"/>
          <p:cNvSpPr txBox="1"/>
          <p:nvPr/>
        </p:nvSpPr>
        <p:spPr>
          <a:xfrm>
            <a:off x="6249670" y="3963943"/>
            <a:ext cx="1198911" cy="261610"/>
          </a:xfrm>
          <a:prstGeom prst="rect">
            <a:avLst/>
          </a:prstGeom>
          <a:noFill/>
        </p:spPr>
        <p:txBody>
          <a:bodyPr wrap="square" rtlCol="0">
            <a:spAutoFit/>
          </a:bodyPr>
          <a:lstStyle/>
          <a:p>
            <a:r>
              <a:rPr lang="en-US" sz="1100" dirty="0" smtClean="0"/>
              <a:t>Child thread 2</a:t>
            </a:r>
            <a:endParaRPr lang="en-IN" sz="1100" dirty="0"/>
          </a:p>
        </p:txBody>
      </p:sp>
      <p:sp>
        <p:nvSpPr>
          <p:cNvPr id="31" name="TextBox 30"/>
          <p:cNvSpPr txBox="1"/>
          <p:nvPr/>
        </p:nvSpPr>
        <p:spPr>
          <a:xfrm>
            <a:off x="2339752" y="4725144"/>
            <a:ext cx="1152128" cy="430887"/>
          </a:xfrm>
          <a:prstGeom prst="rect">
            <a:avLst/>
          </a:prstGeom>
          <a:noFill/>
        </p:spPr>
        <p:txBody>
          <a:bodyPr wrap="square" rtlCol="0">
            <a:spAutoFit/>
          </a:bodyPr>
          <a:lstStyle/>
          <a:p>
            <a:r>
              <a:rPr lang="en-US" sz="1100" dirty="0" smtClean="0"/>
              <a:t>Create child thread 2</a:t>
            </a:r>
            <a:endParaRPr lang="en-IN" sz="1100" dirty="0"/>
          </a:p>
        </p:txBody>
      </p:sp>
    </p:spTree>
    <p:extLst>
      <p:ext uri="{BB962C8B-B14F-4D97-AF65-F5344CB8AC3E}">
        <p14:creationId xmlns="" xmlns:p14="http://schemas.microsoft.com/office/powerpoint/2010/main" val="3947252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Thread pre-emption is the act of pre-empting the currently running thread( stopping the currently running thread temporarily).</a:t>
            </a:r>
          </a:p>
          <a:p>
            <a:pPr algn="just"/>
            <a:r>
              <a:rPr lang="en-US" dirty="0" smtClean="0"/>
              <a:t>Thread pre-emption is performed for sharing the CPU time among all the threads.</a:t>
            </a:r>
          </a:p>
          <a:p>
            <a:pPr algn="just"/>
            <a:r>
              <a:rPr lang="en-US" dirty="0" smtClean="0"/>
              <a:t>The execution switching among threads are known as ‘Thread context switching’.</a:t>
            </a:r>
          </a:p>
          <a:p>
            <a:pPr algn="just"/>
            <a:endParaRPr lang="en-IN" dirty="0"/>
          </a:p>
        </p:txBody>
      </p:sp>
      <p:sp>
        <p:nvSpPr>
          <p:cNvPr id="3" name="Title 2"/>
          <p:cNvSpPr>
            <a:spLocks noGrp="1"/>
          </p:cNvSpPr>
          <p:nvPr>
            <p:ph type="title"/>
          </p:nvPr>
        </p:nvSpPr>
        <p:spPr/>
        <p:txBody>
          <a:bodyPr/>
          <a:lstStyle/>
          <a:p>
            <a:r>
              <a:rPr lang="en-US" dirty="0" smtClean="0"/>
              <a:t>Thread Pre-emption</a:t>
            </a:r>
            <a:endParaRPr lang="en-IN" dirty="0"/>
          </a:p>
        </p:txBody>
      </p:sp>
    </p:spTree>
    <p:extLst>
      <p:ext uri="{BB962C8B-B14F-4D97-AF65-F5344CB8AC3E}">
        <p14:creationId xmlns="" xmlns:p14="http://schemas.microsoft.com/office/powerpoint/2010/main" val="1815867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b="1" dirty="0" smtClean="0"/>
              <a:t>	1. User Level Thread</a:t>
            </a:r>
          </a:p>
          <a:p>
            <a:pPr marL="109728" indent="0" algn="just">
              <a:buNone/>
            </a:pPr>
            <a:r>
              <a:rPr lang="en-US" b="1" dirty="0"/>
              <a:t>	</a:t>
            </a:r>
            <a:r>
              <a:rPr lang="en-US" b="1" dirty="0" smtClean="0"/>
              <a:t>2. Kernel/ System Level Thread</a:t>
            </a:r>
          </a:p>
          <a:p>
            <a:pPr marL="109728" indent="0" algn="just">
              <a:buNone/>
            </a:pPr>
            <a:r>
              <a:rPr lang="en-US" b="1" dirty="0" smtClean="0"/>
              <a:t>User Level Thread:</a:t>
            </a:r>
          </a:p>
          <a:p>
            <a:pPr algn="just"/>
            <a:r>
              <a:rPr lang="en-US" dirty="0" smtClean="0"/>
              <a:t>Do not have kernel/Operating system support and they exist solely in the running process.</a:t>
            </a:r>
          </a:p>
          <a:p>
            <a:pPr algn="just"/>
            <a:r>
              <a:rPr lang="en-US" dirty="0" smtClean="0"/>
              <a:t>Even if a process contains multiple user level threads, the OS treats it as single thread and will not switch the execution among the different threads of it.</a:t>
            </a:r>
          </a:p>
          <a:p>
            <a:pPr algn="just"/>
            <a:r>
              <a:rPr lang="en-US" dirty="0" smtClean="0"/>
              <a:t>It is the responsibility of the process to  schedule each thread as and when required.</a:t>
            </a:r>
          </a:p>
          <a:p>
            <a:pPr algn="just"/>
            <a:r>
              <a:rPr lang="en-US" dirty="0" smtClean="0"/>
              <a:t>Non-preemptive at thread level from OS perspective.</a:t>
            </a:r>
            <a:endParaRPr lang="en-IN" dirty="0"/>
          </a:p>
        </p:txBody>
      </p:sp>
      <p:sp>
        <p:nvSpPr>
          <p:cNvPr id="3" name="Title 2"/>
          <p:cNvSpPr>
            <a:spLocks noGrp="1"/>
          </p:cNvSpPr>
          <p:nvPr>
            <p:ph type="title"/>
          </p:nvPr>
        </p:nvSpPr>
        <p:spPr/>
        <p:txBody>
          <a:bodyPr/>
          <a:lstStyle/>
          <a:p>
            <a:r>
              <a:rPr lang="en-US" dirty="0"/>
              <a:t>Types of Threads</a:t>
            </a:r>
            <a:endParaRPr lang="en-IN" dirty="0"/>
          </a:p>
        </p:txBody>
      </p:sp>
    </p:spTree>
    <p:extLst>
      <p:ext uri="{BB962C8B-B14F-4D97-AF65-F5344CB8AC3E}">
        <p14:creationId xmlns="" xmlns:p14="http://schemas.microsoft.com/office/powerpoint/2010/main" val="2253715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Kernel/ System Level Thread:</a:t>
            </a:r>
          </a:p>
          <a:p>
            <a:pPr algn="just"/>
            <a:r>
              <a:rPr lang="en-US" dirty="0" smtClean="0"/>
              <a:t>Kernel level threads are individual units of execution, which the OS treats as separate threads.</a:t>
            </a:r>
          </a:p>
          <a:p>
            <a:pPr algn="just"/>
            <a:r>
              <a:rPr lang="en-US" dirty="0" smtClean="0"/>
              <a:t>The OS interrupts the execution of the currently running kernel thread and switches the execution to another kernel thread based on scheduling policies implemented by the OS.</a:t>
            </a:r>
          </a:p>
          <a:p>
            <a:pPr algn="just"/>
            <a:r>
              <a:rPr lang="en-US" dirty="0" smtClean="0"/>
              <a:t>These are pre-emptive.</a:t>
            </a:r>
            <a:endParaRPr lang="en-IN" dirty="0"/>
          </a:p>
        </p:txBody>
      </p:sp>
      <p:sp>
        <p:nvSpPr>
          <p:cNvPr id="3" name="Title 2"/>
          <p:cNvSpPr>
            <a:spLocks noGrp="1"/>
          </p:cNvSpPr>
          <p:nvPr>
            <p:ph type="title"/>
          </p:nvPr>
        </p:nvSpPr>
        <p:spPr/>
        <p:txBody>
          <a:bodyPr/>
          <a:lstStyle/>
          <a:p>
            <a:r>
              <a:rPr lang="en-US" dirty="0"/>
              <a:t>Types of Threads</a:t>
            </a:r>
            <a:endParaRPr lang="en-IN" dirty="0"/>
          </a:p>
        </p:txBody>
      </p:sp>
    </p:spTree>
    <p:extLst>
      <p:ext uri="{BB962C8B-B14F-4D97-AF65-F5344CB8AC3E}">
        <p14:creationId xmlns="" xmlns:p14="http://schemas.microsoft.com/office/powerpoint/2010/main" val="2635653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For user level threads, the execution switching happens only when the currently executing thread is voluntarily blocked.</a:t>
            </a:r>
          </a:p>
          <a:p>
            <a:pPr algn="just"/>
            <a:r>
              <a:rPr lang="en-US" dirty="0" smtClean="0"/>
              <a:t>No OS intervention and system calls are involved in the context switching of user level threads. This makes context switching of user level threads very fast.</a:t>
            </a:r>
          </a:p>
          <a:p>
            <a:pPr algn="just"/>
            <a:r>
              <a:rPr lang="en-US" dirty="0" smtClean="0"/>
              <a:t>Kernel level threads involves lot of kernel overhead and involve system calls for context switching.</a:t>
            </a:r>
          </a:p>
          <a:p>
            <a:pPr algn="just"/>
            <a:endParaRPr lang="en-IN"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 xmlns:p14="http://schemas.microsoft.com/office/powerpoint/2010/main" val="23861752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There are many ways for binding user level threads system/ kernel level threads. They are</a:t>
            </a:r>
          </a:p>
          <a:p>
            <a:pPr algn="just"/>
            <a:r>
              <a:rPr lang="en-US" dirty="0" smtClean="0"/>
              <a:t>Many-to- One Model:</a:t>
            </a:r>
          </a:p>
          <a:p>
            <a:pPr lvl="1" algn="just"/>
            <a:r>
              <a:rPr lang="en-US" dirty="0" smtClean="0"/>
              <a:t>Many user level threads are mapped to a single kernel thread.</a:t>
            </a:r>
          </a:p>
          <a:p>
            <a:pPr lvl="1" algn="just"/>
            <a:r>
              <a:rPr lang="en-US" dirty="0" smtClean="0"/>
              <a:t>Kernel treats all user level threads as single thread and the execution switching among the user level threads happens when a currently executing user level thread voluntarily blocks itself or relinquishes the CPU.</a:t>
            </a:r>
          </a:p>
        </p:txBody>
      </p:sp>
      <p:sp>
        <p:nvSpPr>
          <p:cNvPr id="3" name="Title 2"/>
          <p:cNvSpPr>
            <a:spLocks noGrp="1"/>
          </p:cNvSpPr>
          <p:nvPr>
            <p:ph type="title"/>
          </p:nvPr>
        </p:nvSpPr>
        <p:spPr/>
        <p:txBody>
          <a:bodyPr/>
          <a:lstStyle/>
          <a:p>
            <a:r>
              <a:rPr lang="en-US" dirty="0" smtClean="0"/>
              <a:t>Thread binding models</a:t>
            </a:r>
            <a:endParaRPr lang="en-IN" dirty="0"/>
          </a:p>
        </p:txBody>
      </p:sp>
    </p:spTree>
    <p:extLst>
      <p:ext uri="{BB962C8B-B14F-4D97-AF65-F5344CB8AC3E}">
        <p14:creationId xmlns="" xmlns:p14="http://schemas.microsoft.com/office/powerpoint/2010/main" val="1447892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1048659"/>
          <p:cNvSpPr>
            <a:spLocks noGrp="1"/>
          </p:cNvSpPr>
          <p:nvPr>
            <p:ph idx="1"/>
          </p:nvPr>
        </p:nvSpPr>
        <p:spPr/>
        <p:txBody>
          <a:bodyPr/>
          <a:lstStyle/>
          <a:p>
            <a:r>
              <a:rPr lang="en-US" altLang="en-GB" dirty="0"/>
              <a:t>It incorporated only essentially set of operating systems services in to kernel </a:t>
            </a:r>
            <a:endParaRPr lang="en-GB" dirty="0"/>
          </a:p>
          <a:p>
            <a:r>
              <a:rPr lang="en-US" altLang="en-GB" dirty="0"/>
              <a:t>The rest of operating </a:t>
            </a:r>
            <a:r>
              <a:rPr lang="en-US" altLang="en-GB" dirty="0" smtClean="0"/>
              <a:t>systems </a:t>
            </a:r>
            <a:r>
              <a:rPr lang="en-US" altLang="en-GB" dirty="0"/>
              <a:t>services are implement In programs known as service which run user in user space </a:t>
            </a:r>
            <a:endParaRPr lang="en-GB" dirty="0"/>
          </a:p>
          <a:p>
            <a:r>
              <a:rPr lang="en-US" altLang="en-GB" dirty="0"/>
              <a:t>The memory </a:t>
            </a:r>
            <a:r>
              <a:rPr lang="en-US" altLang="en-GB" dirty="0" smtClean="0"/>
              <a:t>management, process management, time </a:t>
            </a:r>
            <a:r>
              <a:rPr lang="en-US" altLang="en-GB" dirty="0"/>
              <a:t>systems and interrupts handler are essential services which form part of kernel </a:t>
            </a:r>
            <a:r>
              <a:rPr lang="en-US" altLang="en-GB" dirty="0" smtClean="0"/>
              <a:t>micro.</a:t>
            </a:r>
            <a:endParaRPr lang="en-GB" dirty="0"/>
          </a:p>
          <a:p>
            <a:r>
              <a:rPr lang="en-US" altLang="en-GB" dirty="0" err="1"/>
              <a:t>Eg</a:t>
            </a:r>
            <a:r>
              <a:rPr lang="en-US" altLang="en-GB" dirty="0"/>
              <a:t>: Mach , </a:t>
            </a:r>
            <a:r>
              <a:rPr lang="en-US" altLang="en-GB" dirty="0" err="1"/>
              <a:t>qnx</a:t>
            </a:r>
            <a:r>
              <a:rPr lang="en-US" altLang="en-GB" dirty="0"/>
              <a:t>, minix3 kernel </a:t>
            </a:r>
            <a:endParaRPr lang="en-GB" dirty="0"/>
          </a:p>
        </p:txBody>
      </p:sp>
      <p:sp>
        <p:nvSpPr>
          <p:cNvPr id="1048659" name="Title 1048658"/>
          <p:cNvSpPr>
            <a:spLocks noGrp="1"/>
          </p:cNvSpPr>
          <p:nvPr>
            <p:ph type="title"/>
          </p:nvPr>
        </p:nvSpPr>
        <p:spPr/>
        <p:txBody>
          <a:bodyPr/>
          <a:lstStyle/>
          <a:p>
            <a:r>
              <a:rPr lang="en-US" altLang="en-GB" dirty="0" smtClean="0">
                <a:solidFill>
                  <a:srgbClr val="C00000"/>
                </a:solidFill>
              </a:rPr>
              <a:t>4.Micro </a:t>
            </a:r>
            <a:r>
              <a:rPr lang="en-US" altLang="en-GB" dirty="0">
                <a:solidFill>
                  <a:srgbClr val="C00000"/>
                </a:solidFill>
              </a:rPr>
              <a:t>kernel </a:t>
            </a:r>
            <a:endParaRPr lang="en-GB" dirty="0">
              <a:solidFill>
                <a:srgbClr val="C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One-to-One </a:t>
            </a:r>
            <a:r>
              <a:rPr lang="en-US" dirty="0" smtClean="0"/>
              <a:t>Model:</a:t>
            </a:r>
          </a:p>
          <a:p>
            <a:pPr lvl="1" algn="just"/>
            <a:r>
              <a:rPr lang="en-US" dirty="0" smtClean="0"/>
              <a:t>Each user level thread is bonded to a kernel/system level thread.</a:t>
            </a:r>
            <a:endParaRPr lang="en-US" dirty="0"/>
          </a:p>
          <a:p>
            <a:pPr algn="just"/>
            <a:r>
              <a:rPr lang="en-US" dirty="0"/>
              <a:t>Many-to-Many </a:t>
            </a:r>
            <a:r>
              <a:rPr lang="en-US" dirty="0" smtClean="0"/>
              <a:t>Model:</a:t>
            </a:r>
          </a:p>
          <a:p>
            <a:pPr lvl="1" algn="just"/>
            <a:r>
              <a:rPr lang="en-US" dirty="0" smtClean="0"/>
              <a:t>Many user level threads are allowed to be mapped to many kernel threads.</a:t>
            </a:r>
            <a:endParaRPr lang="en-US" dirty="0"/>
          </a:p>
          <a:p>
            <a:endParaRPr lang="en-IN" dirty="0"/>
          </a:p>
        </p:txBody>
      </p:sp>
      <p:sp>
        <p:nvSpPr>
          <p:cNvPr id="3" name="Title 2"/>
          <p:cNvSpPr>
            <a:spLocks noGrp="1"/>
          </p:cNvSpPr>
          <p:nvPr>
            <p:ph type="title"/>
          </p:nvPr>
        </p:nvSpPr>
        <p:spPr/>
        <p:txBody>
          <a:bodyPr/>
          <a:lstStyle/>
          <a:p>
            <a:r>
              <a:rPr lang="en-US" dirty="0" smtClean="0"/>
              <a:t>Thread binding models</a:t>
            </a:r>
            <a:endParaRPr lang="en-IN" dirty="0"/>
          </a:p>
        </p:txBody>
      </p:sp>
    </p:spTree>
    <p:extLst>
      <p:ext uri="{BB962C8B-B14F-4D97-AF65-F5344CB8AC3E}">
        <p14:creationId xmlns="" xmlns:p14="http://schemas.microsoft.com/office/powerpoint/2010/main" val="1361882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The ability to execute multiple processes simultaneously is called </a:t>
            </a:r>
            <a:r>
              <a:rPr lang="en-US" u="sng" dirty="0" smtClean="0"/>
              <a:t>multiprocessing</a:t>
            </a:r>
          </a:p>
          <a:p>
            <a:pPr algn="just"/>
            <a:r>
              <a:rPr lang="en-US" dirty="0" smtClean="0"/>
              <a:t>Systems which are capable of performing multiprocessing, are known as </a:t>
            </a:r>
            <a:r>
              <a:rPr lang="en-US" u="sng" dirty="0" smtClean="0"/>
              <a:t>multiprocessor</a:t>
            </a:r>
            <a:r>
              <a:rPr lang="en-US" dirty="0" smtClean="0"/>
              <a:t> systems. Multiprocessor systems posses multiple CPU’s and can execute multiple processes simultaneously.</a:t>
            </a:r>
          </a:p>
          <a:p>
            <a:pPr algn="just"/>
            <a:r>
              <a:rPr lang="en-US" dirty="0" smtClean="0"/>
              <a:t>The ability of the operating system to have multiple programs in memory, which are ready for execution, is referred as </a:t>
            </a:r>
            <a:r>
              <a:rPr lang="en-US" u="sng" dirty="0" smtClean="0"/>
              <a:t>multiprogramming</a:t>
            </a:r>
            <a:r>
              <a:rPr lang="en-US" dirty="0" smtClean="0"/>
              <a:t>.</a:t>
            </a:r>
          </a:p>
          <a:p>
            <a:pPr algn="just"/>
            <a:endParaRPr lang="en-IN" dirty="0"/>
          </a:p>
        </p:txBody>
      </p:sp>
      <p:sp>
        <p:nvSpPr>
          <p:cNvPr id="3" name="Title 2"/>
          <p:cNvSpPr>
            <a:spLocks noGrp="1"/>
          </p:cNvSpPr>
          <p:nvPr>
            <p:ph type="title"/>
          </p:nvPr>
        </p:nvSpPr>
        <p:spPr/>
        <p:txBody>
          <a:bodyPr>
            <a:normAutofit fontScale="90000"/>
          </a:bodyPr>
          <a:lstStyle/>
          <a:p>
            <a:r>
              <a:rPr lang="en-US" dirty="0" smtClean="0"/>
              <a:t>Multiprocessing and Multitasking</a:t>
            </a:r>
            <a:endParaRPr lang="en-IN" dirty="0"/>
          </a:p>
        </p:txBody>
      </p:sp>
    </p:spTree>
    <p:extLst>
      <p:ext uri="{BB962C8B-B14F-4D97-AF65-F5344CB8AC3E}">
        <p14:creationId xmlns="" xmlns:p14="http://schemas.microsoft.com/office/powerpoint/2010/main" val="2968091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 a uniprocessor system, it is not possible to execute multiple processes simultaneously but can be achieved by switching the execution among different processes.</a:t>
            </a:r>
          </a:p>
          <a:p>
            <a:pPr algn="just"/>
            <a:r>
              <a:rPr lang="en-US" dirty="0" smtClean="0"/>
              <a:t>The ability of an OS to hold multiple processes in memory and switch the processor from executing one process to another process is called </a:t>
            </a:r>
            <a:r>
              <a:rPr lang="en-US" i="1" u="sng" dirty="0" smtClean="0"/>
              <a:t>multitasking</a:t>
            </a:r>
            <a:r>
              <a:rPr lang="en-US" dirty="0" smtClean="0"/>
              <a:t>.</a:t>
            </a:r>
          </a:p>
          <a:p>
            <a:pPr algn="just"/>
            <a:r>
              <a:rPr lang="en-US" dirty="0" smtClean="0"/>
              <a:t>Multitasking creates the illusion of multiple tasks executing </a:t>
            </a:r>
            <a:r>
              <a:rPr lang="en-US" smtClean="0"/>
              <a:t>in parallel.</a:t>
            </a:r>
            <a:endParaRPr lang="en-IN" dirty="0"/>
          </a:p>
        </p:txBody>
      </p:sp>
      <p:sp>
        <p:nvSpPr>
          <p:cNvPr id="3" name="Title 2"/>
          <p:cNvSpPr>
            <a:spLocks noGrp="1"/>
          </p:cNvSpPr>
          <p:nvPr>
            <p:ph type="title"/>
          </p:nvPr>
        </p:nvSpPr>
        <p:spPr/>
        <p:txBody>
          <a:bodyPr/>
          <a:lstStyle/>
          <a:p>
            <a:r>
              <a:rPr lang="en-US" dirty="0" smtClean="0"/>
              <a:t>Multitasking </a:t>
            </a:r>
            <a:endParaRPr lang="en-IN" dirty="0"/>
          </a:p>
        </p:txBody>
      </p:sp>
    </p:spTree>
    <p:extLst>
      <p:ext uri="{BB962C8B-B14F-4D97-AF65-F5344CB8AC3E}">
        <p14:creationId xmlns="" xmlns:p14="http://schemas.microsoft.com/office/powerpoint/2010/main" val="359387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Process is considered as a virtual processor, awaiting its turn to have its properties switched into physical processor.</a:t>
            </a:r>
          </a:p>
          <a:p>
            <a:pPr algn="just"/>
            <a:r>
              <a:rPr lang="en-US" dirty="0" smtClean="0"/>
              <a:t>Switching of virtual processor to physical processor is done by scheduler of the OS kernel.</a:t>
            </a:r>
          </a:p>
          <a:p>
            <a:pPr algn="just"/>
            <a:r>
              <a:rPr lang="en-US" dirty="0" smtClean="0"/>
              <a:t>Whenever a CPU switching happens, the current context has to be saved to retrieve it at a later point of time when the CPU executes the process, which is interrupted due to execution switching.</a:t>
            </a:r>
            <a:endParaRPr lang="en-IN" dirty="0"/>
          </a:p>
        </p:txBody>
      </p:sp>
      <p:sp>
        <p:nvSpPr>
          <p:cNvPr id="3" name="Title 2"/>
          <p:cNvSpPr>
            <a:spLocks noGrp="1"/>
          </p:cNvSpPr>
          <p:nvPr>
            <p:ph type="title"/>
          </p:nvPr>
        </p:nvSpPr>
        <p:spPr/>
        <p:txBody>
          <a:bodyPr/>
          <a:lstStyle/>
          <a:p>
            <a:r>
              <a:rPr lang="en-US" dirty="0" smtClean="0"/>
              <a:t>Multitasking </a:t>
            </a:r>
            <a:endParaRPr lang="en-IN" dirty="0"/>
          </a:p>
        </p:txBody>
      </p:sp>
    </p:spTree>
    <p:extLst>
      <p:ext uri="{BB962C8B-B14F-4D97-AF65-F5344CB8AC3E}">
        <p14:creationId xmlns="" xmlns:p14="http://schemas.microsoft.com/office/powerpoint/2010/main" val="4226703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The act of switching CPU among the processes or changing the current execution context is known as ‘</a:t>
            </a:r>
            <a:r>
              <a:rPr lang="en-US" u="sng" dirty="0" smtClean="0"/>
              <a:t>Context Switching</a:t>
            </a:r>
            <a:r>
              <a:rPr lang="en-US" dirty="0" smtClean="0"/>
              <a:t>’.</a:t>
            </a:r>
          </a:p>
          <a:p>
            <a:pPr algn="just"/>
            <a:r>
              <a:rPr lang="en-US" dirty="0" smtClean="0"/>
              <a:t>The act of saving the current context which contains the context details( Register details, memory details, system resource usage details, execution details, etc.)</a:t>
            </a:r>
            <a:r>
              <a:rPr lang="en-IN" dirty="0" smtClean="0"/>
              <a:t> for the currently running process at the time of CPU switching is known as ‘</a:t>
            </a:r>
            <a:r>
              <a:rPr lang="en-IN" u="sng" dirty="0" smtClean="0"/>
              <a:t>Context saving</a:t>
            </a:r>
            <a:r>
              <a:rPr lang="en-IN" dirty="0" smtClean="0"/>
              <a:t>’.</a:t>
            </a:r>
          </a:p>
          <a:p>
            <a:pPr algn="just"/>
            <a:r>
              <a:rPr lang="en-US" dirty="0" smtClean="0"/>
              <a:t>The act of retrieving the saved context details for a process, which is going to be executed due to CPU switching, is known as ‘</a:t>
            </a:r>
            <a:r>
              <a:rPr lang="en-US" u="sng" dirty="0" smtClean="0"/>
              <a:t>Context retrieval</a:t>
            </a:r>
            <a:r>
              <a:rPr lang="en-US" dirty="0" smtClean="0"/>
              <a:t>’.</a:t>
            </a:r>
          </a:p>
        </p:txBody>
      </p:sp>
      <p:sp>
        <p:nvSpPr>
          <p:cNvPr id="3" name="Title 2"/>
          <p:cNvSpPr>
            <a:spLocks noGrp="1"/>
          </p:cNvSpPr>
          <p:nvPr>
            <p:ph type="title"/>
          </p:nvPr>
        </p:nvSpPr>
        <p:spPr/>
        <p:txBody>
          <a:bodyPr/>
          <a:lstStyle/>
          <a:p>
            <a:r>
              <a:rPr lang="en-US" dirty="0" smtClean="0"/>
              <a:t>Multitasking</a:t>
            </a:r>
            <a:endParaRPr lang="en-IN" dirty="0"/>
          </a:p>
        </p:txBody>
      </p:sp>
    </p:spTree>
    <p:extLst>
      <p:ext uri="{BB962C8B-B14F-4D97-AF65-F5344CB8AC3E}">
        <p14:creationId xmlns="" xmlns:p14="http://schemas.microsoft.com/office/powerpoint/2010/main" val="116875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Depending on how the switching act is implemented, multitasking can be classified into different types. They are</a:t>
            </a:r>
          </a:p>
          <a:p>
            <a:pPr marL="109728" indent="0" algn="just">
              <a:buNone/>
            </a:pPr>
            <a:r>
              <a:rPr lang="en-US" b="1" dirty="0" smtClean="0"/>
              <a:t>Co-operative multitasking:</a:t>
            </a:r>
          </a:p>
          <a:p>
            <a:pPr algn="just"/>
            <a:r>
              <a:rPr lang="en-US" dirty="0" smtClean="0"/>
              <a:t>Most simple form of multitasking in which tasks/process gets a chance to execute only when the currently executing task/process voluntarily relinquishes the CPU.</a:t>
            </a:r>
          </a:p>
          <a:p>
            <a:pPr algn="just"/>
            <a:r>
              <a:rPr lang="en-US" dirty="0" smtClean="0"/>
              <a:t>In this type any task/process can hold CPU as much time it wants.</a:t>
            </a:r>
          </a:p>
        </p:txBody>
      </p:sp>
      <p:sp>
        <p:nvSpPr>
          <p:cNvPr id="3" name="Title 2"/>
          <p:cNvSpPr>
            <a:spLocks noGrp="1"/>
          </p:cNvSpPr>
          <p:nvPr>
            <p:ph type="title"/>
          </p:nvPr>
        </p:nvSpPr>
        <p:spPr/>
        <p:txBody>
          <a:bodyPr/>
          <a:lstStyle/>
          <a:p>
            <a:r>
              <a:rPr lang="en-US" dirty="0" smtClean="0"/>
              <a:t>Types of Multitasking</a:t>
            </a:r>
            <a:endParaRPr lang="en-IN" dirty="0"/>
          </a:p>
        </p:txBody>
      </p:sp>
    </p:spTree>
    <p:extLst>
      <p:ext uri="{BB962C8B-B14F-4D97-AF65-F5344CB8AC3E}">
        <p14:creationId xmlns="" xmlns:p14="http://schemas.microsoft.com/office/powerpoint/2010/main" val="437044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Preemptive multitasking:</a:t>
            </a:r>
          </a:p>
          <a:p>
            <a:pPr algn="just"/>
            <a:r>
              <a:rPr lang="en-US" dirty="0" smtClean="0"/>
              <a:t>Ensures that every task/process gets a chance to execute.</a:t>
            </a:r>
          </a:p>
          <a:p>
            <a:pPr algn="just"/>
            <a:r>
              <a:rPr lang="en-US" dirty="0" smtClean="0"/>
              <a:t>When and how much time a process gets is dependent on the implementation of the preemptive scheduling.</a:t>
            </a:r>
          </a:p>
          <a:p>
            <a:pPr algn="just"/>
            <a:r>
              <a:rPr lang="en-US" dirty="0" smtClean="0"/>
              <a:t>The preemption of task may be based on time slots or task/process priority.</a:t>
            </a:r>
            <a:endParaRPr lang="en-US" dirty="0"/>
          </a:p>
        </p:txBody>
      </p:sp>
      <p:sp>
        <p:nvSpPr>
          <p:cNvPr id="3" name="Title 2"/>
          <p:cNvSpPr>
            <a:spLocks noGrp="1"/>
          </p:cNvSpPr>
          <p:nvPr>
            <p:ph type="title"/>
          </p:nvPr>
        </p:nvSpPr>
        <p:spPr/>
        <p:txBody>
          <a:bodyPr/>
          <a:lstStyle/>
          <a:p>
            <a:r>
              <a:rPr lang="en-US" dirty="0" smtClean="0"/>
              <a:t>Types of multitasking</a:t>
            </a:r>
            <a:endParaRPr lang="en-IN" dirty="0"/>
          </a:p>
        </p:txBody>
      </p:sp>
    </p:spTree>
    <p:extLst>
      <p:ext uri="{BB962C8B-B14F-4D97-AF65-F5344CB8AC3E}">
        <p14:creationId xmlns="" xmlns:p14="http://schemas.microsoft.com/office/powerpoint/2010/main" val="1352345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a:t>Non-preemptive </a:t>
            </a:r>
            <a:r>
              <a:rPr lang="en-US" b="1" dirty="0" smtClean="0"/>
              <a:t>multitasking:</a:t>
            </a:r>
          </a:p>
          <a:p>
            <a:pPr algn="just"/>
            <a:r>
              <a:rPr lang="en-US" dirty="0" smtClean="0"/>
              <a:t>The process/task, which is currently given the CPU time, is allowed to execute until it terminates or enters the ‘Blocked state’ waiting for an I/O or system resource.</a:t>
            </a:r>
            <a:endParaRPr lang="en-US" dirty="0"/>
          </a:p>
          <a:p>
            <a:pPr algn="just"/>
            <a:r>
              <a:rPr lang="en-US" dirty="0" smtClean="0"/>
              <a:t>The co-operative and non-preemptive multitasking differs in their behavior when they are in the ‘Blocked/wait state’.</a:t>
            </a:r>
            <a:endParaRPr lang="en-IN" dirty="0"/>
          </a:p>
        </p:txBody>
      </p:sp>
      <p:sp>
        <p:nvSpPr>
          <p:cNvPr id="3" name="Title 2"/>
          <p:cNvSpPr>
            <a:spLocks noGrp="1"/>
          </p:cNvSpPr>
          <p:nvPr>
            <p:ph type="title"/>
          </p:nvPr>
        </p:nvSpPr>
        <p:spPr/>
        <p:txBody>
          <a:bodyPr/>
          <a:lstStyle/>
          <a:p>
            <a:r>
              <a:rPr lang="en-US" dirty="0" smtClean="0"/>
              <a:t>Types of multitasking</a:t>
            </a:r>
            <a:endParaRPr lang="en-IN" dirty="0"/>
          </a:p>
        </p:txBody>
      </p:sp>
    </p:spTree>
    <p:extLst>
      <p:ext uri="{BB962C8B-B14F-4D97-AF65-F5344CB8AC3E}">
        <p14:creationId xmlns="" xmlns:p14="http://schemas.microsoft.com/office/powerpoint/2010/main" val="108234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There should be some mechanism in place to share the CPU among the different tasks and to decide which process/task is to be executed at a given point of time.</a:t>
            </a:r>
          </a:p>
          <a:p>
            <a:pPr algn="just"/>
            <a:r>
              <a:rPr lang="en-US" dirty="0" smtClean="0"/>
              <a:t>Determining which process/task should be executed at a given point of time is known as task/process scheduling.</a:t>
            </a:r>
          </a:p>
          <a:p>
            <a:pPr algn="just"/>
            <a:endParaRPr lang="en-IN" dirty="0"/>
          </a:p>
        </p:txBody>
      </p:sp>
      <p:sp>
        <p:nvSpPr>
          <p:cNvPr id="3" name="Title 2"/>
          <p:cNvSpPr>
            <a:spLocks noGrp="1"/>
          </p:cNvSpPr>
          <p:nvPr>
            <p:ph type="title"/>
          </p:nvPr>
        </p:nvSpPr>
        <p:spPr/>
        <p:txBody>
          <a:bodyPr/>
          <a:lstStyle/>
          <a:p>
            <a:r>
              <a:rPr lang="en-US" dirty="0" smtClean="0"/>
              <a:t>Task scheduling</a:t>
            </a:r>
            <a:endParaRPr lang="en-IN" dirty="0"/>
          </a:p>
        </p:txBody>
      </p:sp>
    </p:spTree>
    <p:extLst>
      <p:ext uri="{BB962C8B-B14F-4D97-AF65-F5344CB8AC3E}">
        <p14:creationId xmlns="" xmlns:p14="http://schemas.microsoft.com/office/powerpoint/2010/main" val="2967766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process scheduling decision may take place when a process switches its state to</a:t>
            </a:r>
          </a:p>
          <a:p>
            <a:pPr marL="109728" indent="0">
              <a:buNone/>
            </a:pPr>
            <a:r>
              <a:rPr lang="en-US" dirty="0" smtClean="0"/>
              <a:t>	1. ‘Ready state from ‘Running’ state          </a:t>
            </a:r>
          </a:p>
          <a:p>
            <a:pPr marL="109728" indent="0">
              <a:buNone/>
            </a:pPr>
            <a:r>
              <a:rPr lang="en-US" dirty="0" smtClean="0"/>
              <a:t>	2. ‘Blocked/wait state from ‘Running’ 			state</a:t>
            </a:r>
          </a:p>
          <a:p>
            <a:pPr marL="109728" indent="0">
              <a:buNone/>
            </a:pPr>
            <a:r>
              <a:rPr lang="en-US" dirty="0" smtClean="0"/>
              <a:t>	3. ‘Ready’ state from ‘Blocked/wait’ state</a:t>
            </a:r>
          </a:p>
          <a:p>
            <a:pPr marL="109728" indent="0">
              <a:buNone/>
            </a:pPr>
            <a:r>
              <a:rPr lang="en-US" dirty="0" smtClean="0"/>
              <a:t>	4. ‘Completed’ state</a:t>
            </a:r>
            <a:endParaRPr lang="en-IN" dirty="0"/>
          </a:p>
        </p:txBody>
      </p:sp>
      <p:sp>
        <p:nvSpPr>
          <p:cNvPr id="3" name="Title 2"/>
          <p:cNvSpPr>
            <a:spLocks noGrp="1"/>
          </p:cNvSpPr>
          <p:nvPr>
            <p:ph type="title"/>
          </p:nvPr>
        </p:nvSpPr>
        <p:spPr/>
        <p:txBody>
          <a:bodyPr/>
          <a:lstStyle/>
          <a:p>
            <a:r>
              <a:rPr lang="en-US" dirty="0" smtClean="0"/>
              <a:t>Task scheduling</a:t>
            </a:r>
            <a:endParaRPr lang="en-IN" dirty="0"/>
          </a:p>
        </p:txBody>
      </p:sp>
    </p:spTree>
    <p:extLst>
      <p:ext uri="{BB962C8B-B14F-4D97-AF65-F5344CB8AC3E}">
        <p14:creationId xmlns="" xmlns:p14="http://schemas.microsoft.com/office/powerpoint/2010/main" val="57332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Content Placeholder 1048661"/>
          <p:cNvSpPr>
            <a:spLocks noGrp="1"/>
          </p:cNvSpPr>
          <p:nvPr>
            <p:ph idx="1"/>
          </p:nvPr>
        </p:nvSpPr>
        <p:spPr/>
        <p:txBody>
          <a:bodyPr/>
          <a:lstStyle/>
          <a:p>
            <a:r>
              <a:rPr lang="en-US" altLang="en-GB" dirty="0">
                <a:solidFill>
                  <a:schemeClr val="accent4">
                    <a:lumMod val="50000"/>
                  </a:schemeClr>
                </a:solidFill>
              </a:rPr>
              <a:t>Robustness :</a:t>
            </a:r>
            <a:r>
              <a:rPr lang="en-US" altLang="en-GB" dirty="0"/>
              <a:t> if a problem is encounter in </a:t>
            </a:r>
            <a:r>
              <a:rPr lang="en-US" altLang="en-GB" dirty="0" smtClean="0"/>
              <a:t>any </a:t>
            </a:r>
            <a:r>
              <a:rPr lang="en-US" altLang="en-GB" dirty="0"/>
              <a:t>services which runs server application the same can be configured and restart with out </a:t>
            </a:r>
            <a:r>
              <a:rPr lang="en-US" altLang="en-GB" dirty="0" smtClean="0"/>
              <a:t>need </a:t>
            </a:r>
            <a:r>
              <a:rPr lang="en-US" altLang="en-GB" dirty="0"/>
              <a:t>for </a:t>
            </a:r>
            <a:r>
              <a:rPr lang="en-US" altLang="en-GB" dirty="0" smtClean="0"/>
              <a:t>restarting  </a:t>
            </a:r>
            <a:r>
              <a:rPr lang="en-US" altLang="en-GB" dirty="0"/>
              <a:t>the entire OS.</a:t>
            </a:r>
            <a:endParaRPr lang="en-GB" dirty="0"/>
          </a:p>
          <a:p>
            <a:endParaRPr lang="en-GB" dirty="0"/>
          </a:p>
          <a:p>
            <a:r>
              <a:rPr lang="en-US" altLang="en-GB" dirty="0" smtClean="0">
                <a:solidFill>
                  <a:schemeClr val="accent4">
                    <a:lumMod val="50000"/>
                  </a:schemeClr>
                </a:solidFill>
              </a:rPr>
              <a:t>Configurability:</a:t>
            </a:r>
            <a:r>
              <a:rPr lang="en-US" altLang="en-GB" dirty="0" smtClean="0"/>
              <a:t>  </a:t>
            </a:r>
            <a:r>
              <a:rPr lang="en-US" altLang="en-GB" dirty="0"/>
              <a:t>any services which run as server application can be changed without the need to restart the whole system  </a:t>
            </a:r>
            <a:endParaRPr lang="en-GB" dirty="0"/>
          </a:p>
        </p:txBody>
      </p:sp>
      <p:sp>
        <p:nvSpPr>
          <p:cNvPr id="1048661" name="Title 1048660"/>
          <p:cNvSpPr>
            <a:spLocks noGrp="1"/>
          </p:cNvSpPr>
          <p:nvPr>
            <p:ph type="title"/>
          </p:nvPr>
        </p:nvSpPr>
        <p:spPr/>
        <p:txBody>
          <a:bodyPr>
            <a:normAutofit/>
          </a:bodyPr>
          <a:lstStyle/>
          <a:p>
            <a:r>
              <a:rPr lang="en-US" altLang="en-GB" sz="4000" dirty="0">
                <a:solidFill>
                  <a:schemeClr val="accent4">
                    <a:lumMod val="50000"/>
                  </a:schemeClr>
                </a:solidFill>
              </a:rPr>
              <a:t>Benefits of micro kernel</a:t>
            </a:r>
            <a:endParaRPr lang="en-GB" sz="4000"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The selection of a scheduling algorithm should be consider the following factors:</a:t>
            </a:r>
          </a:p>
          <a:p>
            <a:pPr marL="109728" indent="0" algn="just">
              <a:buNone/>
            </a:pPr>
            <a:r>
              <a:rPr lang="en-US" b="1" dirty="0" smtClean="0"/>
              <a:t>CPU Utilization:</a:t>
            </a:r>
          </a:p>
          <a:p>
            <a:pPr marL="109728" indent="0" algn="just">
              <a:buNone/>
            </a:pPr>
            <a:r>
              <a:rPr lang="en-US" dirty="0" smtClean="0"/>
              <a:t>The scheduling algorithm should always make the CPU utilization high. CPU utilization is a direct measure of how much percentage of the CPU is being utilized.</a:t>
            </a:r>
          </a:p>
          <a:p>
            <a:pPr marL="109728" indent="0" algn="just">
              <a:buNone/>
            </a:pPr>
            <a:r>
              <a:rPr lang="en-US" b="1" dirty="0" smtClean="0"/>
              <a:t>Throughput:</a:t>
            </a:r>
          </a:p>
          <a:p>
            <a:pPr marL="109728" indent="0" algn="just">
              <a:buNone/>
            </a:pPr>
            <a:r>
              <a:rPr lang="en-US" dirty="0" smtClean="0"/>
              <a:t>Number of processes executed per unit of time. It should be higher.</a:t>
            </a:r>
          </a:p>
          <a:p>
            <a:pPr marL="109728" indent="0" algn="just">
              <a:buNone/>
            </a:pPr>
            <a:endParaRPr lang="en-IN" dirty="0"/>
          </a:p>
        </p:txBody>
      </p:sp>
      <p:sp>
        <p:nvSpPr>
          <p:cNvPr id="3" name="Title 2"/>
          <p:cNvSpPr>
            <a:spLocks noGrp="1"/>
          </p:cNvSpPr>
          <p:nvPr>
            <p:ph type="title"/>
          </p:nvPr>
        </p:nvSpPr>
        <p:spPr/>
        <p:txBody>
          <a:bodyPr>
            <a:normAutofit fontScale="90000"/>
          </a:bodyPr>
          <a:lstStyle/>
          <a:p>
            <a:r>
              <a:rPr lang="en-US" dirty="0" smtClean="0"/>
              <a:t>Selection of scheduling algorithm</a:t>
            </a:r>
            <a:endParaRPr lang="en-IN" dirty="0"/>
          </a:p>
        </p:txBody>
      </p:sp>
    </p:spTree>
    <p:extLst>
      <p:ext uri="{BB962C8B-B14F-4D97-AF65-F5344CB8AC3E}">
        <p14:creationId xmlns="" xmlns:p14="http://schemas.microsoft.com/office/powerpoint/2010/main" val="29349018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Turnaround Time:</a:t>
            </a:r>
          </a:p>
          <a:p>
            <a:pPr algn="just"/>
            <a:r>
              <a:rPr lang="en-US" dirty="0" smtClean="0"/>
              <a:t>It is the amount of time taken by a process for completing execution.</a:t>
            </a:r>
          </a:p>
          <a:p>
            <a:pPr algn="just"/>
            <a:r>
              <a:rPr lang="en-IN" dirty="0" smtClean="0"/>
              <a:t>It includes the time spent by the process for waiting for main memory, time spent in the ready queue, time spent on completing I/O operations, and the time spent in execution.</a:t>
            </a:r>
          </a:p>
          <a:p>
            <a:pPr algn="just"/>
            <a:r>
              <a:rPr lang="en-US" dirty="0" smtClean="0"/>
              <a:t>Turnaround time should be minimal for a good scheduling algorithm.</a:t>
            </a:r>
          </a:p>
        </p:txBody>
      </p:sp>
      <p:sp>
        <p:nvSpPr>
          <p:cNvPr id="3" name="Title 2"/>
          <p:cNvSpPr>
            <a:spLocks noGrp="1"/>
          </p:cNvSpPr>
          <p:nvPr>
            <p:ph type="title"/>
          </p:nvPr>
        </p:nvSpPr>
        <p:spPr/>
        <p:txBody>
          <a:bodyPr/>
          <a:lstStyle/>
          <a:p>
            <a:endParaRPr lang="en-IN"/>
          </a:p>
        </p:txBody>
      </p:sp>
    </p:spTree>
    <p:extLst>
      <p:ext uri="{BB962C8B-B14F-4D97-AF65-F5344CB8AC3E}">
        <p14:creationId xmlns="" xmlns:p14="http://schemas.microsoft.com/office/powerpoint/2010/main" val="28623579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Waiting Time:</a:t>
            </a:r>
          </a:p>
          <a:p>
            <a:pPr algn="just"/>
            <a:r>
              <a:rPr lang="en-US" dirty="0" smtClean="0"/>
              <a:t>It is the amount of time spent by a process in the ready queue waiting to get the CPU time for execution. </a:t>
            </a:r>
          </a:p>
          <a:p>
            <a:pPr algn="just"/>
            <a:r>
              <a:rPr lang="en-US" dirty="0" smtClean="0"/>
              <a:t>Waiting time should be minimal for a good scheduling algorithm.</a:t>
            </a:r>
            <a:endParaRPr lang="en-IN" dirty="0" smtClean="0"/>
          </a:p>
          <a:p>
            <a:pPr marL="109728" indent="0" algn="just">
              <a:buNone/>
            </a:pPr>
            <a:r>
              <a:rPr lang="en-US" b="1" dirty="0" smtClean="0"/>
              <a:t>Response Time:</a:t>
            </a:r>
          </a:p>
          <a:p>
            <a:pPr marL="109728" indent="0" algn="just">
              <a:buNone/>
            </a:pPr>
            <a:r>
              <a:rPr lang="en-US" dirty="0" smtClean="0"/>
              <a:t>It is the time elapsed between the submission of a process and the first response.</a:t>
            </a:r>
          </a:p>
        </p:txBody>
      </p:sp>
      <p:sp>
        <p:nvSpPr>
          <p:cNvPr id="3" name="Title 2"/>
          <p:cNvSpPr>
            <a:spLocks noGrp="1"/>
          </p:cNvSpPr>
          <p:nvPr>
            <p:ph type="title"/>
          </p:nvPr>
        </p:nvSpPr>
        <p:spPr/>
        <p:txBody>
          <a:bodyPr/>
          <a:lstStyle/>
          <a:p>
            <a:endParaRPr lang="en-IN"/>
          </a:p>
        </p:txBody>
      </p:sp>
    </p:spTree>
    <p:extLst>
      <p:ext uri="{BB962C8B-B14F-4D97-AF65-F5344CB8AC3E}">
        <p14:creationId xmlns="" xmlns:p14="http://schemas.microsoft.com/office/powerpoint/2010/main" val="679079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Operating system maintains various queues in connection with CPU scheduling, and a process passes through these queues during the course of its admittance to execution completion.</a:t>
            </a:r>
          </a:p>
          <a:p>
            <a:pPr marL="109728" indent="0" algn="just">
              <a:buNone/>
            </a:pPr>
            <a:r>
              <a:rPr lang="en-US" b="1" dirty="0" smtClean="0"/>
              <a:t>Job queue:</a:t>
            </a:r>
          </a:p>
          <a:p>
            <a:pPr marL="109728" indent="0" algn="just">
              <a:buNone/>
            </a:pPr>
            <a:r>
              <a:rPr lang="en-US" dirty="0" smtClean="0"/>
              <a:t>Contains all the processes in the system.</a:t>
            </a:r>
          </a:p>
          <a:p>
            <a:pPr marL="109728" indent="0" algn="just">
              <a:buNone/>
            </a:pPr>
            <a:r>
              <a:rPr lang="en-US" b="1" dirty="0" smtClean="0"/>
              <a:t>Ready  queue:</a:t>
            </a:r>
          </a:p>
          <a:p>
            <a:pPr marL="109728" indent="0" algn="just">
              <a:buNone/>
            </a:pPr>
            <a:r>
              <a:rPr lang="en-US" dirty="0" smtClean="0"/>
              <a:t>Contains all the processes, which are ready for execution and waiting for CPU to get their turn for execution.</a:t>
            </a:r>
            <a:endParaRPr lang="en-IN" dirty="0" smtClean="0"/>
          </a:p>
        </p:txBody>
      </p:sp>
      <p:sp>
        <p:nvSpPr>
          <p:cNvPr id="3" name="Title 2"/>
          <p:cNvSpPr>
            <a:spLocks noGrp="1"/>
          </p:cNvSpPr>
          <p:nvPr>
            <p:ph type="title"/>
          </p:nvPr>
        </p:nvSpPr>
        <p:spPr/>
        <p:txBody>
          <a:bodyPr/>
          <a:lstStyle/>
          <a:p>
            <a:r>
              <a:rPr lang="en-US" dirty="0" smtClean="0"/>
              <a:t>Queues </a:t>
            </a:r>
            <a:endParaRPr lang="en-IN" dirty="0"/>
          </a:p>
        </p:txBody>
      </p:sp>
    </p:spTree>
    <p:extLst>
      <p:ext uri="{BB962C8B-B14F-4D97-AF65-F5344CB8AC3E}">
        <p14:creationId xmlns="" xmlns:p14="http://schemas.microsoft.com/office/powerpoint/2010/main" val="3740015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Device queue:</a:t>
            </a:r>
          </a:p>
          <a:p>
            <a:pPr marL="109728" indent="0" algn="just">
              <a:buNone/>
            </a:pPr>
            <a:r>
              <a:rPr lang="en-US" dirty="0" smtClean="0"/>
              <a:t>Contains the set of processes, which are waiting for an I/O device.</a:t>
            </a:r>
          </a:p>
          <a:p>
            <a:pPr marL="109728" indent="0" algn="just">
              <a:buNone/>
            </a:pPr>
            <a:endParaRPr lang="en-IN" dirty="0"/>
          </a:p>
        </p:txBody>
      </p:sp>
      <p:sp>
        <p:nvSpPr>
          <p:cNvPr id="3" name="Title 2"/>
          <p:cNvSpPr>
            <a:spLocks noGrp="1"/>
          </p:cNvSpPr>
          <p:nvPr>
            <p:ph type="title"/>
          </p:nvPr>
        </p:nvSpPr>
        <p:spPr/>
        <p:txBody>
          <a:bodyPr/>
          <a:lstStyle/>
          <a:p>
            <a:r>
              <a:rPr lang="en-US" dirty="0" smtClean="0"/>
              <a:t>Queues</a:t>
            </a:r>
            <a:endParaRPr lang="en-IN" dirty="0"/>
          </a:p>
        </p:txBody>
      </p:sp>
    </p:spTree>
    <p:extLst>
      <p:ext uri="{BB962C8B-B14F-4D97-AF65-F5344CB8AC3E}">
        <p14:creationId xmlns="" xmlns:p14="http://schemas.microsoft.com/office/powerpoint/2010/main" val="29517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b="1" dirty="0" smtClean="0"/>
              <a:t>Non-preemptive scheduling:</a:t>
            </a:r>
          </a:p>
          <a:p>
            <a:pPr algn="just"/>
            <a:r>
              <a:rPr lang="en-US" dirty="0" smtClean="0"/>
              <a:t>Systems which implement non-preemptive multitasking model.</a:t>
            </a:r>
          </a:p>
          <a:p>
            <a:pPr algn="just"/>
            <a:r>
              <a:rPr lang="en-US" dirty="0" smtClean="0"/>
              <a:t>In this type of scheduling the currently executing task/process is allowed to run until it terminates or enters the ‘wait’ state waiting for an I/O or system resource.</a:t>
            </a:r>
          </a:p>
          <a:p>
            <a:pPr algn="just"/>
            <a:r>
              <a:rPr lang="en-US" dirty="0" smtClean="0"/>
              <a:t>The various types of non-preemptive scheduling algorithms are</a:t>
            </a:r>
          </a:p>
          <a:p>
            <a:pPr marL="109728" indent="0" algn="just">
              <a:buNone/>
            </a:pPr>
            <a:r>
              <a:rPr lang="en-US" dirty="0" smtClean="0"/>
              <a:t>	1.FCFS/FIFO: First Come First Service</a:t>
            </a:r>
          </a:p>
          <a:p>
            <a:pPr marL="109728" indent="0" algn="just">
              <a:buNone/>
            </a:pPr>
            <a:r>
              <a:rPr lang="en-US" dirty="0" smtClean="0"/>
              <a:t>	2.LCFS/LIFO: Last Come First Service</a:t>
            </a:r>
          </a:p>
          <a:p>
            <a:pPr marL="109728" indent="0" algn="just">
              <a:buNone/>
            </a:pPr>
            <a:r>
              <a:rPr lang="en-US" dirty="0" smtClean="0"/>
              <a:t>	3.SJF scheduling: Shortest Job First</a:t>
            </a:r>
          </a:p>
          <a:p>
            <a:pPr marL="109728" indent="0" algn="just">
              <a:buNone/>
            </a:pPr>
            <a:r>
              <a:rPr lang="en-US" dirty="0" smtClean="0"/>
              <a:t>	4.Priority based scheduling</a:t>
            </a:r>
          </a:p>
          <a:p>
            <a:pPr marL="109728" indent="0" algn="just">
              <a:buNone/>
            </a:pPr>
            <a:r>
              <a:rPr lang="en-US" dirty="0"/>
              <a:t>	</a:t>
            </a:r>
            <a:r>
              <a:rPr lang="en-US" dirty="0" smtClean="0"/>
              <a:t>	</a:t>
            </a:r>
          </a:p>
          <a:p>
            <a:pPr marL="109728" indent="0" algn="just">
              <a:buNone/>
            </a:pPr>
            <a:endParaRPr lang="en-US" dirty="0" smtClean="0"/>
          </a:p>
        </p:txBody>
      </p:sp>
      <p:sp>
        <p:nvSpPr>
          <p:cNvPr id="3" name="Title 2"/>
          <p:cNvSpPr>
            <a:spLocks noGrp="1"/>
          </p:cNvSpPr>
          <p:nvPr>
            <p:ph type="title"/>
          </p:nvPr>
        </p:nvSpPr>
        <p:spPr/>
        <p:txBody>
          <a:bodyPr/>
          <a:lstStyle/>
          <a:p>
            <a:r>
              <a:rPr lang="en-US" dirty="0" smtClean="0"/>
              <a:t>Types of scheduling</a:t>
            </a:r>
            <a:endParaRPr lang="en-IN" dirty="0"/>
          </a:p>
        </p:txBody>
      </p:sp>
    </p:spTree>
    <p:extLst>
      <p:ext uri="{BB962C8B-B14F-4D97-AF65-F5344CB8AC3E}">
        <p14:creationId xmlns="" xmlns:p14="http://schemas.microsoft.com/office/powerpoint/2010/main" val="38132039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First-Come-First-Served(FCFS)/FIFO Scheduling:</a:t>
            </a:r>
          </a:p>
          <a:p>
            <a:pPr marL="109728" indent="0" algn="just">
              <a:buNone/>
            </a:pPr>
            <a:r>
              <a:rPr lang="en-US" dirty="0" smtClean="0"/>
              <a:t>Allocates CPU time to the processes based on the order in which they enter the ‘Ready’ queue.</a:t>
            </a:r>
          </a:p>
          <a:p>
            <a:pPr marL="109728" indent="0" algn="just">
              <a:buNone/>
            </a:pPr>
            <a:r>
              <a:rPr lang="en-US" dirty="0" smtClean="0"/>
              <a:t>The major drawback of FCFS algorithm is that it favors monopoly of process.</a:t>
            </a:r>
            <a:endParaRPr lang="en-IN" dirty="0"/>
          </a:p>
        </p:txBody>
      </p:sp>
      <p:sp>
        <p:nvSpPr>
          <p:cNvPr id="3" name="Title 2"/>
          <p:cNvSpPr>
            <a:spLocks noGrp="1"/>
          </p:cNvSpPr>
          <p:nvPr>
            <p:ph type="title"/>
          </p:nvPr>
        </p:nvSpPr>
        <p:spPr/>
        <p:txBody>
          <a:bodyPr>
            <a:normAutofit fontScale="90000"/>
          </a:bodyPr>
          <a:lstStyle/>
          <a:p>
            <a:pPr algn="ctr"/>
            <a:r>
              <a:rPr lang="en-US" dirty="0" smtClean="0"/>
              <a:t>Non-preemptive scheduling algorithm</a:t>
            </a:r>
            <a:endParaRPr lang="en-IN" dirty="0"/>
          </a:p>
        </p:txBody>
      </p:sp>
    </p:spTree>
    <p:extLst>
      <p:ext uri="{BB962C8B-B14F-4D97-AF65-F5344CB8AC3E}">
        <p14:creationId xmlns="" xmlns:p14="http://schemas.microsoft.com/office/powerpoint/2010/main" val="9954736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Last-Come-First Served (LCFS)/LIFO Scheduling:</a:t>
            </a:r>
          </a:p>
          <a:p>
            <a:pPr marL="109728" indent="0" algn="just">
              <a:buNone/>
            </a:pPr>
            <a:r>
              <a:rPr lang="en-US" dirty="0" smtClean="0"/>
              <a:t>Allocates CPU time to the processes based on the order in which they are entered in the ‘Ready’ queue.</a:t>
            </a:r>
          </a:p>
          <a:p>
            <a:pPr marL="109728" indent="0" algn="just">
              <a:buNone/>
            </a:pPr>
            <a:r>
              <a:rPr lang="en-US" dirty="0" smtClean="0"/>
              <a:t>The last entered process is serviced first.</a:t>
            </a:r>
          </a:p>
          <a:p>
            <a:pPr marL="109728" indent="0" algn="just">
              <a:buNone/>
            </a:pPr>
            <a:r>
              <a:rPr lang="en-US" b="1" dirty="0" smtClean="0"/>
              <a:t>Shortest Job First (SJF) Scheduling:</a:t>
            </a:r>
          </a:p>
          <a:p>
            <a:pPr marL="109728" indent="0" algn="just">
              <a:buNone/>
            </a:pPr>
            <a:r>
              <a:rPr lang="en-US" dirty="0" smtClean="0"/>
              <a:t>‘Sorts’ the ‘Ready’ queue each time a process hand over the CPU to pick the process with shortest estimated completion/run time.</a:t>
            </a:r>
          </a:p>
          <a:p>
            <a:pPr marL="109728" indent="0" algn="just">
              <a:buNone/>
            </a:pPr>
            <a:endParaRPr lang="en-IN" dirty="0"/>
          </a:p>
        </p:txBody>
      </p:sp>
      <p:sp>
        <p:nvSpPr>
          <p:cNvPr id="3" name="Title 2"/>
          <p:cNvSpPr>
            <a:spLocks noGrp="1"/>
          </p:cNvSpPr>
          <p:nvPr>
            <p:ph type="title"/>
          </p:nvPr>
        </p:nvSpPr>
        <p:spPr/>
        <p:txBody>
          <a:bodyPr>
            <a:normAutofit fontScale="90000"/>
          </a:bodyPr>
          <a:lstStyle/>
          <a:p>
            <a:pPr algn="ctr"/>
            <a:r>
              <a:rPr lang="en-US" dirty="0"/>
              <a:t>Non-preemptive scheduling algorithm</a:t>
            </a:r>
            <a:endParaRPr lang="en-IN" dirty="0"/>
          </a:p>
        </p:txBody>
      </p:sp>
    </p:spTree>
    <p:extLst>
      <p:ext uri="{BB962C8B-B14F-4D97-AF65-F5344CB8AC3E}">
        <p14:creationId xmlns="" xmlns:p14="http://schemas.microsoft.com/office/powerpoint/2010/main" val="36728124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The average time for a given set of process is minimal in SJF scheduling and so it is optimal compared to other non-preemptive scheduling like FCFS.</a:t>
            </a:r>
          </a:p>
          <a:p>
            <a:pPr algn="just"/>
            <a:r>
              <a:rPr lang="en-US" dirty="0" smtClean="0"/>
              <a:t>Major drawback of this algorithm is that a process whose estimated execution time is high may not get the chance to execute if more and more processes with least estimated execution time enters the ‘Ready’ queue before the process with longest estimated execution time started its execution, called ‘Starvation’.</a:t>
            </a:r>
            <a:endParaRPr lang="en-IN" dirty="0"/>
          </a:p>
        </p:txBody>
      </p:sp>
      <p:sp>
        <p:nvSpPr>
          <p:cNvPr id="3" name="Title 2"/>
          <p:cNvSpPr>
            <a:spLocks noGrp="1"/>
          </p:cNvSpPr>
          <p:nvPr>
            <p:ph type="title"/>
          </p:nvPr>
        </p:nvSpPr>
        <p:spPr/>
        <p:txBody>
          <a:bodyPr>
            <a:normAutofit fontScale="90000"/>
          </a:bodyPr>
          <a:lstStyle/>
          <a:p>
            <a:pPr algn="ctr"/>
            <a:r>
              <a:rPr lang="en-US" dirty="0"/>
              <a:t>Non-preemptive scheduling algorithm</a:t>
            </a:r>
            <a:endParaRPr lang="en-IN" dirty="0"/>
          </a:p>
        </p:txBody>
      </p:sp>
    </p:spTree>
    <p:extLst>
      <p:ext uri="{BB962C8B-B14F-4D97-AF65-F5344CB8AC3E}">
        <p14:creationId xmlns="" xmlns:p14="http://schemas.microsoft.com/office/powerpoint/2010/main" val="16089794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t>Another drawback of SJF is that it is difficult to know in advance the next shortest process in the ‘Ready’ queue for scheduling since new process with different estimated time keep entering the ‘Ready’ queue at any point of time.</a:t>
            </a:r>
          </a:p>
          <a:p>
            <a:pPr marL="109728" indent="0" algn="just">
              <a:buNone/>
            </a:pPr>
            <a:r>
              <a:rPr lang="en-US" b="1" dirty="0" smtClean="0"/>
              <a:t>Priority Based Scheduling:</a:t>
            </a:r>
          </a:p>
          <a:p>
            <a:pPr algn="just"/>
            <a:r>
              <a:rPr lang="en-US" dirty="0"/>
              <a:t>Priority based non-preemptive scheduling algorithm ensures that a process with highest priority is served first.</a:t>
            </a:r>
            <a:endParaRPr lang="en-IN" dirty="0"/>
          </a:p>
          <a:p>
            <a:pPr algn="just"/>
            <a:r>
              <a:rPr lang="en-US" dirty="0" smtClean="0"/>
              <a:t>SJF is also an priority based scheduling algorithm.</a:t>
            </a:r>
          </a:p>
          <a:p>
            <a:pPr algn="just"/>
            <a:r>
              <a:rPr lang="en-US" dirty="0" smtClean="0"/>
              <a:t>Starvation is present. Can be eliminated by raising priority as time progresses, called ‘Aging’.</a:t>
            </a:r>
          </a:p>
        </p:txBody>
      </p:sp>
      <p:sp>
        <p:nvSpPr>
          <p:cNvPr id="3" name="Title 2"/>
          <p:cNvSpPr>
            <a:spLocks noGrp="1"/>
          </p:cNvSpPr>
          <p:nvPr>
            <p:ph type="title"/>
          </p:nvPr>
        </p:nvSpPr>
        <p:spPr/>
        <p:txBody>
          <a:bodyPr>
            <a:normAutofit fontScale="90000"/>
          </a:bodyPr>
          <a:lstStyle/>
          <a:p>
            <a:pPr algn="ctr"/>
            <a:r>
              <a:rPr lang="en-US" dirty="0" smtClean="0"/>
              <a:t>Non-preemptive scheduling algorithms</a:t>
            </a:r>
            <a:endParaRPr lang="en-IN" dirty="0"/>
          </a:p>
        </p:txBody>
      </p:sp>
    </p:spTree>
    <p:extLst>
      <p:ext uri="{BB962C8B-B14F-4D97-AF65-F5344CB8AC3E}">
        <p14:creationId xmlns="" xmlns:p14="http://schemas.microsoft.com/office/powerpoint/2010/main" val="347014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Content Placeholder 1048663"/>
          <p:cNvSpPr>
            <a:spLocks noGrp="1"/>
          </p:cNvSpPr>
          <p:nvPr>
            <p:ph idx="1"/>
          </p:nvPr>
        </p:nvSpPr>
        <p:spPr/>
        <p:txBody>
          <a:bodyPr/>
          <a:lstStyle/>
          <a:p>
            <a:r>
              <a:rPr lang="en-US" altLang="en-GB" b="1" dirty="0">
                <a:solidFill>
                  <a:schemeClr val="accent4">
                    <a:lumMod val="50000"/>
                  </a:schemeClr>
                </a:solidFill>
              </a:rPr>
              <a:t>A) general purpose operating system :</a:t>
            </a:r>
            <a:endParaRPr lang="en-GB" b="1" dirty="0">
              <a:solidFill>
                <a:schemeClr val="accent4">
                  <a:lumMod val="50000"/>
                </a:schemeClr>
              </a:solidFill>
            </a:endParaRPr>
          </a:p>
          <a:p>
            <a:r>
              <a:rPr lang="en-US" altLang="en-GB" dirty="0"/>
              <a:t>Used for general computing system the kernel of such an operating  system is generalized and it contains all kinds of services required for executing generic application </a:t>
            </a:r>
            <a:endParaRPr lang="en-GB" dirty="0"/>
          </a:p>
          <a:p>
            <a:endParaRPr lang="en-GB" dirty="0"/>
          </a:p>
          <a:p>
            <a:r>
              <a:rPr lang="en-US" altLang="en-GB" dirty="0" err="1"/>
              <a:t>Eg</a:t>
            </a:r>
            <a:r>
              <a:rPr lang="en-US" altLang="en-GB" dirty="0"/>
              <a:t>: personal computers / desktops Systems </a:t>
            </a:r>
            <a:endParaRPr lang="en-GB" dirty="0"/>
          </a:p>
        </p:txBody>
      </p:sp>
      <p:sp>
        <p:nvSpPr>
          <p:cNvPr id="1048663" name="Title 1048662"/>
          <p:cNvSpPr>
            <a:spLocks noGrp="1"/>
          </p:cNvSpPr>
          <p:nvPr>
            <p:ph type="title"/>
          </p:nvPr>
        </p:nvSpPr>
        <p:spPr/>
        <p:txBody>
          <a:bodyPr/>
          <a:lstStyle/>
          <a:p>
            <a:r>
              <a:rPr lang="en-US" altLang="en-GB" dirty="0" smtClean="0">
                <a:solidFill>
                  <a:schemeClr val="accent1">
                    <a:lumMod val="75000"/>
                  </a:schemeClr>
                </a:solidFill>
              </a:rPr>
              <a:t>Types </a:t>
            </a:r>
            <a:r>
              <a:rPr lang="en-US" altLang="en-GB" dirty="0">
                <a:solidFill>
                  <a:schemeClr val="accent1">
                    <a:lumMod val="75000"/>
                  </a:schemeClr>
                </a:solidFill>
              </a:rPr>
              <a:t>of operating systems </a:t>
            </a:r>
            <a:endParaRPr lang="en-GB"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Preemptive scheduling is employed in systems, which implements preemptive multitasking model.</a:t>
            </a:r>
          </a:p>
          <a:p>
            <a:pPr algn="just"/>
            <a:r>
              <a:rPr lang="en-US" dirty="0" smtClean="0"/>
              <a:t>Every task in ‘Ready’ queue gets a chance to execute.</a:t>
            </a:r>
          </a:p>
          <a:p>
            <a:pPr algn="just"/>
            <a:r>
              <a:rPr lang="en-US" dirty="0" smtClean="0"/>
              <a:t>When and how each process gets a chance to execute is dependent on scheduling algorithm.</a:t>
            </a:r>
          </a:p>
          <a:p>
            <a:pPr algn="just"/>
            <a:r>
              <a:rPr lang="en-US" dirty="0" smtClean="0"/>
              <a:t>The act of moving a ‘Running’ process/task into the ‘Ready’ queue by the scheduler, without the process requesting for it is known as ‘Preemption’.</a:t>
            </a:r>
            <a:endParaRPr lang="en-IN" dirty="0"/>
          </a:p>
        </p:txBody>
      </p:sp>
      <p:sp>
        <p:nvSpPr>
          <p:cNvPr id="3" name="Title 2"/>
          <p:cNvSpPr>
            <a:spLocks noGrp="1"/>
          </p:cNvSpPr>
          <p:nvPr>
            <p:ph type="title"/>
          </p:nvPr>
        </p:nvSpPr>
        <p:spPr/>
        <p:txBody>
          <a:bodyPr/>
          <a:lstStyle/>
          <a:p>
            <a:r>
              <a:rPr lang="en-US" dirty="0" smtClean="0"/>
              <a:t>Preemptive scheduling</a:t>
            </a:r>
            <a:endParaRPr lang="en-IN" dirty="0"/>
          </a:p>
        </p:txBody>
      </p:sp>
    </p:spTree>
    <p:extLst>
      <p:ext uri="{BB962C8B-B14F-4D97-AF65-F5344CB8AC3E}">
        <p14:creationId xmlns="" xmlns:p14="http://schemas.microsoft.com/office/powerpoint/2010/main" val="168083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smtClean="0"/>
              <a:t>Two different approaches for preemptive scheduling are </a:t>
            </a:r>
            <a:endParaRPr lang="en-IN" dirty="0" smtClean="0"/>
          </a:p>
          <a:p>
            <a:pPr marL="109728" indent="0" algn="just">
              <a:buNone/>
            </a:pPr>
            <a:r>
              <a:rPr lang="en-US" dirty="0" smtClean="0"/>
              <a:t>		Time based preemption and </a:t>
            </a:r>
          </a:p>
          <a:p>
            <a:pPr marL="109728" indent="0" algn="just">
              <a:buNone/>
            </a:pPr>
            <a:r>
              <a:rPr lang="en-US" dirty="0"/>
              <a:t>	</a:t>
            </a:r>
            <a:r>
              <a:rPr lang="en-US" dirty="0" smtClean="0"/>
              <a:t>	Priority based preemption.</a:t>
            </a:r>
          </a:p>
          <a:p>
            <a:pPr marL="109728" indent="0" algn="just">
              <a:buNone/>
            </a:pPr>
            <a:r>
              <a:rPr lang="en-US" b="1" dirty="0" smtClean="0"/>
              <a:t>Preemptive SJF scheduling/ Shortest Remaining Time:</a:t>
            </a:r>
          </a:p>
          <a:p>
            <a:pPr algn="just"/>
            <a:r>
              <a:rPr lang="en-US" dirty="0" smtClean="0"/>
              <a:t>Incase of non-preemptive SJF algorithm sorts the ‘Ready’ queue only after completing the execution of current process.</a:t>
            </a:r>
            <a:endParaRPr lang="en-US" dirty="0"/>
          </a:p>
          <a:p>
            <a:pPr algn="just"/>
            <a:r>
              <a:rPr lang="en-US" dirty="0" smtClean="0"/>
              <a:t>Whereas in preemptive SJF algorithm sorts the ‘Ready’ queue when a new process enters into the queue and compare the currently executing process time and if the execution time of new process is shorter then currently executing process is preempted and the new process is scheduled for execution.</a:t>
            </a:r>
          </a:p>
        </p:txBody>
      </p:sp>
      <p:sp>
        <p:nvSpPr>
          <p:cNvPr id="3" name="Title 2"/>
          <p:cNvSpPr>
            <a:spLocks noGrp="1"/>
          </p:cNvSpPr>
          <p:nvPr>
            <p:ph type="title"/>
          </p:nvPr>
        </p:nvSpPr>
        <p:spPr/>
        <p:txBody>
          <a:bodyPr/>
          <a:lstStyle/>
          <a:p>
            <a:r>
              <a:rPr lang="en-US" dirty="0" smtClean="0"/>
              <a:t>Preemptive scheduling</a:t>
            </a:r>
            <a:endParaRPr lang="en-IN" dirty="0"/>
          </a:p>
        </p:txBody>
      </p:sp>
    </p:spTree>
    <p:extLst>
      <p:ext uri="{BB962C8B-B14F-4D97-AF65-F5344CB8AC3E}">
        <p14:creationId xmlns="" xmlns:p14="http://schemas.microsoft.com/office/powerpoint/2010/main" val="5643480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Round Robin (RR) scheduling:</a:t>
            </a:r>
          </a:p>
          <a:p>
            <a:pPr marL="109728" indent="0" algn="just">
              <a:buNone/>
            </a:pPr>
            <a:r>
              <a:rPr lang="en-US" dirty="0" smtClean="0"/>
              <a:t>Similar to FCFS but here the time slot based preemption is added to switch between processes in the ‘Ready’ queue.</a:t>
            </a:r>
            <a:endParaRPr lang="en-IN" dirty="0"/>
          </a:p>
        </p:txBody>
      </p:sp>
      <p:sp>
        <p:nvSpPr>
          <p:cNvPr id="3" name="Title 2"/>
          <p:cNvSpPr>
            <a:spLocks noGrp="1"/>
          </p:cNvSpPr>
          <p:nvPr>
            <p:ph type="title"/>
          </p:nvPr>
        </p:nvSpPr>
        <p:spPr/>
        <p:txBody>
          <a:bodyPr/>
          <a:lstStyle/>
          <a:p>
            <a:r>
              <a:rPr lang="en-US" dirty="0" smtClean="0"/>
              <a:t>Preemptive scheduling</a:t>
            </a:r>
            <a:endParaRPr lang="en-IN" dirty="0"/>
          </a:p>
        </p:txBody>
      </p:sp>
      <p:graphicFrame>
        <p:nvGraphicFramePr>
          <p:cNvPr id="25" name="Diagram 24"/>
          <p:cNvGraphicFramePr/>
          <p:nvPr>
            <p:extLst>
              <p:ext uri="{D42A27DB-BD31-4B8C-83A1-F6EECF244321}">
                <p14:modId xmlns="" xmlns:p14="http://schemas.microsoft.com/office/powerpoint/2010/main" val="722806336"/>
              </p:ext>
            </p:extLst>
          </p:nvPr>
        </p:nvGraphicFramePr>
        <p:xfrm>
          <a:off x="2095397" y="3135158"/>
          <a:ext cx="5184576" cy="361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p:cNvSpPr txBox="1"/>
          <p:nvPr/>
        </p:nvSpPr>
        <p:spPr>
          <a:xfrm rot="2569336">
            <a:off x="3119923" y="4235320"/>
            <a:ext cx="1440160" cy="276999"/>
          </a:xfrm>
          <a:prstGeom prst="rect">
            <a:avLst/>
          </a:prstGeom>
          <a:noFill/>
        </p:spPr>
        <p:txBody>
          <a:bodyPr wrap="square" rtlCol="0">
            <a:spAutoFit/>
          </a:bodyPr>
          <a:lstStyle/>
          <a:p>
            <a:r>
              <a:rPr lang="en-US" sz="1200" dirty="0" smtClean="0"/>
              <a:t>Execution switch</a:t>
            </a:r>
            <a:endParaRPr lang="en-IN" sz="1200" dirty="0"/>
          </a:p>
        </p:txBody>
      </p:sp>
      <p:sp>
        <p:nvSpPr>
          <p:cNvPr id="27" name="TextBox 26"/>
          <p:cNvSpPr txBox="1"/>
          <p:nvPr/>
        </p:nvSpPr>
        <p:spPr>
          <a:xfrm rot="19271300">
            <a:off x="4594830" y="4048506"/>
            <a:ext cx="1440160" cy="276999"/>
          </a:xfrm>
          <a:prstGeom prst="rect">
            <a:avLst/>
          </a:prstGeom>
          <a:noFill/>
        </p:spPr>
        <p:txBody>
          <a:bodyPr wrap="square" rtlCol="0">
            <a:spAutoFit/>
          </a:bodyPr>
          <a:lstStyle/>
          <a:p>
            <a:r>
              <a:rPr lang="en-US" sz="1200" dirty="0" smtClean="0"/>
              <a:t>Execution switch</a:t>
            </a:r>
            <a:endParaRPr lang="en-IN" sz="1200" dirty="0"/>
          </a:p>
        </p:txBody>
      </p:sp>
      <p:sp>
        <p:nvSpPr>
          <p:cNvPr id="28" name="TextBox 27"/>
          <p:cNvSpPr txBox="1"/>
          <p:nvPr/>
        </p:nvSpPr>
        <p:spPr>
          <a:xfrm rot="2154226">
            <a:off x="4768795" y="5392121"/>
            <a:ext cx="1440160" cy="276999"/>
          </a:xfrm>
          <a:prstGeom prst="rect">
            <a:avLst/>
          </a:prstGeom>
          <a:noFill/>
        </p:spPr>
        <p:txBody>
          <a:bodyPr wrap="square" rtlCol="0">
            <a:spAutoFit/>
          </a:bodyPr>
          <a:lstStyle/>
          <a:p>
            <a:r>
              <a:rPr lang="en-US" sz="1200" dirty="0" smtClean="0"/>
              <a:t>Execution switch</a:t>
            </a:r>
            <a:endParaRPr lang="en-IN" sz="1200" dirty="0"/>
          </a:p>
        </p:txBody>
      </p:sp>
      <p:sp>
        <p:nvSpPr>
          <p:cNvPr id="29" name="TextBox 28"/>
          <p:cNvSpPr txBox="1"/>
          <p:nvPr/>
        </p:nvSpPr>
        <p:spPr>
          <a:xfrm rot="18831958">
            <a:off x="3468853" y="5641536"/>
            <a:ext cx="1440160" cy="276999"/>
          </a:xfrm>
          <a:prstGeom prst="rect">
            <a:avLst/>
          </a:prstGeom>
          <a:noFill/>
        </p:spPr>
        <p:txBody>
          <a:bodyPr wrap="square" rtlCol="0">
            <a:spAutoFit/>
          </a:bodyPr>
          <a:lstStyle/>
          <a:p>
            <a:r>
              <a:rPr lang="en-US" sz="1200" dirty="0" smtClean="0"/>
              <a:t>Execution switch</a:t>
            </a:r>
            <a:endParaRPr lang="en-IN" sz="1200" dirty="0"/>
          </a:p>
        </p:txBody>
      </p:sp>
    </p:spTree>
    <p:extLst>
      <p:ext uri="{BB962C8B-B14F-4D97-AF65-F5344CB8AC3E}">
        <p14:creationId xmlns="" xmlns:p14="http://schemas.microsoft.com/office/powerpoint/2010/main" val="26738578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Priority based scheduling:</a:t>
            </a:r>
          </a:p>
          <a:p>
            <a:pPr algn="just"/>
            <a:r>
              <a:rPr lang="en-US" dirty="0" smtClean="0"/>
              <a:t>Same as that of non-preemptive priority based scheduling except for the switching of execution between the tasks.</a:t>
            </a:r>
          </a:p>
          <a:p>
            <a:pPr algn="just"/>
            <a:r>
              <a:rPr lang="en-US" dirty="0" smtClean="0"/>
              <a:t>In preemptive scheduling as the highest priority process enters it will be immediately scheduled for the execution.</a:t>
            </a:r>
          </a:p>
          <a:p>
            <a:pPr algn="just"/>
            <a:endParaRPr lang="en-US" dirty="0" smtClean="0"/>
          </a:p>
          <a:p>
            <a:pPr algn="just"/>
            <a:endParaRPr lang="en-IN" dirty="0"/>
          </a:p>
        </p:txBody>
      </p:sp>
      <p:sp>
        <p:nvSpPr>
          <p:cNvPr id="3" name="Title 2"/>
          <p:cNvSpPr>
            <a:spLocks noGrp="1"/>
          </p:cNvSpPr>
          <p:nvPr>
            <p:ph type="title"/>
          </p:nvPr>
        </p:nvSpPr>
        <p:spPr/>
        <p:txBody>
          <a:bodyPr/>
          <a:lstStyle/>
          <a:p>
            <a:r>
              <a:rPr lang="en-US" dirty="0" smtClean="0"/>
              <a:t>Preemptive scheduling</a:t>
            </a:r>
            <a:endParaRPr lang="en-IN" dirty="0"/>
          </a:p>
        </p:txBody>
      </p:sp>
    </p:spTree>
    <p:extLst>
      <p:ext uri="{BB962C8B-B14F-4D97-AF65-F5344CB8AC3E}">
        <p14:creationId xmlns="" xmlns:p14="http://schemas.microsoft.com/office/powerpoint/2010/main" val="29177011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Lets assume that we have two process for execution namely Process1 with normal priority and Process 2 with highest priority.</a:t>
            </a:r>
          </a:p>
          <a:p>
            <a:pPr algn="just"/>
            <a:r>
              <a:rPr lang="en-US" dirty="0" smtClean="0"/>
              <a:t>Process1 requires 7.5 units of execution time and after this it will sleep for 17.5 units of execution time and repeated forever.</a:t>
            </a:r>
          </a:p>
          <a:p>
            <a:pPr algn="just"/>
            <a:r>
              <a:rPr lang="en-US" dirty="0" smtClean="0"/>
              <a:t>Process2 requires 10 units of execution time and after this it will sleep for 5 units of execution time and repeated forever.</a:t>
            </a:r>
          </a:p>
          <a:p>
            <a:pPr algn="just"/>
            <a:endParaRPr lang="en-US" dirty="0" smtClean="0"/>
          </a:p>
          <a:p>
            <a:pPr algn="just"/>
            <a:endParaRPr lang="en-IN" dirty="0"/>
          </a:p>
        </p:txBody>
      </p:sp>
      <p:sp>
        <p:nvSpPr>
          <p:cNvPr id="3" name="Title 2"/>
          <p:cNvSpPr>
            <a:spLocks noGrp="1"/>
          </p:cNvSpPr>
          <p:nvPr>
            <p:ph type="title"/>
          </p:nvPr>
        </p:nvSpPr>
        <p:spPr/>
        <p:txBody>
          <a:bodyPr>
            <a:normAutofit fontScale="90000"/>
          </a:bodyPr>
          <a:lstStyle/>
          <a:p>
            <a:pPr algn="ctr"/>
            <a:r>
              <a:rPr lang="en-US" dirty="0" smtClean="0"/>
              <a:t>Threads, Processes, Scheduling altogether</a:t>
            </a:r>
            <a:endParaRPr lang="en-IN" dirty="0"/>
          </a:p>
        </p:txBody>
      </p:sp>
    </p:spTree>
    <p:extLst>
      <p:ext uri="{BB962C8B-B14F-4D97-AF65-F5344CB8AC3E}">
        <p14:creationId xmlns="" xmlns:p14="http://schemas.microsoft.com/office/powerpoint/2010/main" val="18841883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2050" name="Picture 2" descr="C:\Users\Malli\Desktop\ERTOS\ALVWeVRJA6L8UKPNBHdWa7YD.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16631"/>
            <a:ext cx="8964488" cy="67413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801268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Malli\Desktop\ERTOS\FWJLUM4HWLE1DPKRfdeC9HbP.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306" y="0"/>
            <a:ext cx="9193306" cy="68378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6961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smtClean="0"/>
              <a:t>Working in Real-Time Kernel with preemptive priority based scheduling policy:</a:t>
            </a:r>
          </a:p>
          <a:p>
            <a:pPr algn="just"/>
            <a:r>
              <a:rPr lang="en-US" dirty="0" smtClean="0"/>
              <a:t>Process1 and Process2 are ready for execution and enters the ready queue and the scheduler picks the Process2 for execution because it is having above normal priority.</a:t>
            </a:r>
          </a:p>
          <a:p>
            <a:pPr algn="just"/>
            <a:r>
              <a:rPr lang="en-US" dirty="0" smtClean="0"/>
              <a:t>Process2 starts executing and runs until it executes the sleep instruction (i.e. after 10 units of execution time).</a:t>
            </a:r>
          </a:p>
          <a:p>
            <a:pPr algn="just"/>
            <a:endParaRPr lang="en-US" dirty="0" smtClean="0"/>
          </a:p>
          <a:p>
            <a:pPr marL="109728" indent="0" algn="just">
              <a:buNone/>
            </a:pPr>
            <a:endParaRPr lang="en-IN" dirty="0"/>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4162699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When the Process2 executes the sleep instruction it goes into the wait state.</a:t>
            </a:r>
          </a:p>
          <a:p>
            <a:pPr algn="just"/>
            <a:r>
              <a:rPr lang="en-US" dirty="0" smtClean="0"/>
              <a:t>Process1 is waiting for its turn and the scheduler picks it for execution, resulting in a context switching.</a:t>
            </a:r>
          </a:p>
          <a:p>
            <a:pPr algn="just"/>
            <a:r>
              <a:rPr lang="en-US" dirty="0" smtClean="0"/>
              <a:t>Process Control Block(PCB) of Process2 is updated with the values of PC, SP, etc. at the time of context switching.</a:t>
            </a:r>
          </a:p>
          <a:p>
            <a:pPr algn="just"/>
            <a:r>
              <a:rPr lang="en-US" dirty="0" smtClean="0"/>
              <a:t>As the Process1 executing time is of 7.5 units and the Process2 sleep time is 5 units of execution.</a:t>
            </a:r>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7494512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After 5 units of execution time, Process2 enters the ready state and to the ready queue.</a:t>
            </a:r>
          </a:p>
          <a:p>
            <a:pPr algn="just"/>
            <a:r>
              <a:rPr lang="en-US" dirty="0" smtClean="0"/>
              <a:t>Since Process2 is with highest priority, scheduler picks it for execution and the currently running process1 is preempted.</a:t>
            </a:r>
          </a:p>
          <a:p>
            <a:pPr algn="just"/>
            <a:r>
              <a:rPr lang="en-US" dirty="0" smtClean="0"/>
              <a:t>Process1 moves into the ready queue resulting in a context switching. PCB of Process1 will be updated by the PC, SP values.</a:t>
            </a:r>
            <a:endParaRPr lang="en-IN" dirty="0"/>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868627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1048665"/>
          <p:cNvSpPr>
            <a:spLocks noGrp="1"/>
          </p:cNvSpPr>
          <p:nvPr>
            <p:ph idx="1"/>
          </p:nvPr>
        </p:nvSpPr>
        <p:spPr>
          <a:xfrm>
            <a:off x="628650" y="793648"/>
            <a:ext cx="7886700" cy="4351338"/>
          </a:xfrm>
        </p:spPr>
        <p:txBody>
          <a:bodyPr>
            <a:normAutofit lnSpcReduction="10000"/>
          </a:bodyPr>
          <a:lstStyle/>
          <a:p>
            <a:pPr algn="just"/>
            <a:r>
              <a:rPr lang="en-US" altLang="en-GB" b="1" dirty="0">
                <a:solidFill>
                  <a:schemeClr val="accent4">
                    <a:lumMod val="50000"/>
                  </a:schemeClr>
                </a:solidFill>
              </a:rPr>
              <a:t>B</a:t>
            </a:r>
            <a:r>
              <a:rPr lang="en-US" altLang="en-GB" b="1" dirty="0" smtClean="0">
                <a:solidFill>
                  <a:schemeClr val="accent4">
                    <a:lumMod val="50000"/>
                  </a:schemeClr>
                </a:solidFill>
              </a:rPr>
              <a:t>)  Real Time Operating Systems : </a:t>
            </a:r>
            <a:endParaRPr lang="en-GB" b="1" dirty="0">
              <a:solidFill>
                <a:schemeClr val="accent4">
                  <a:lumMod val="50000"/>
                </a:schemeClr>
              </a:solidFill>
            </a:endParaRPr>
          </a:p>
          <a:p>
            <a:pPr algn="just"/>
            <a:r>
              <a:rPr lang="en-US" altLang="en-GB" dirty="0"/>
              <a:t>Real time implies as </a:t>
            </a:r>
            <a:r>
              <a:rPr lang="en-US" altLang="en-GB" dirty="0">
                <a:solidFill>
                  <a:srgbClr val="92D050"/>
                </a:solidFill>
              </a:rPr>
              <a:t>deterministic time </a:t>
            </a:r>
            <a:r>
              <a:rPr lang="en-US" altLang="en-GB" dirty="0" smtClean="0">
                <a:solidFill>
                  <a:srgbClr val="92D050"/>
                </a:solidFill>
              </a:rPr>
              <a:t>behavior </a:t>
            </a:r>
            <a:endParaRPr lang="en-GB" dirty="0">
              <a:solidFill>
                <a:srgbClr val="92D050"/>
              </a:solidFill>
            </a:endParaRPr>
          </a:p>
          <a:p>
            <a:pPr algn="just"/>
            <a:r>
              <a:rPr lang="en-US" altLang="en-GB" dirty="0"/>
              <a:t>Deterministic time </a:t>
            </a:r>
            <a:r>
              <a:rPr lang="en-US" altLang="en-GB" dirty="0" smtClean="0"/>
              <a:t>behavior </a:t>
            </a:r>
            <a:r>
              <a:rPr lang="en-US" altLang="en-GB" dirty="0">
                <a:solidFill>
                  <a:srgbClr val="92D050"/>
                </a:solidFill>
              </a:rPr>
              <a:t>means</a:t>
            </a:r>
            <a:r>
              <a:rPr lang="en-US" altLang="en-GB" dirty="0"/>
              <a:t> the </a:t>
            </a:r>
            <a:r>
              <a:rPr lang="en-US" altLang="en-GB" dirty="0" smtClean="0"/>
              <a:t>operating systems </a:t>
            </a:r>
            <a:r>
              <a:rPr lang="en-US" altLang="en-GB" dirty="0"/>
              <a:t>services consumes only known as expected amounts of time regardless the number of services </a:t>
            </a:r>
            <a:endParaRPr lang="en-GB" dirty="0"/>
          </a:p>
          <a:p>
            <a:pPr algn="just"/>
            <a:r>
              <a:rPr lang="en-US" altLang="en-GB" dirty="0"/>
              <a:t>An real time </a:t>
            </a:r>
            <a:r>
              <a:rPr lang="en-US" altLang="en-GB" dirty="0" smtClean="0"/>
              <a:t>operating system </a:t>
            </a:r>
            <a:r>
              <a:rPr lang="en-US" altLang="en-GB" dirty="0"/>
              <a:t>(or) RTOS implement policies and rule concerning time critical allocation of a system </a:t>
            </a:r>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91264" cy="4827992"/>
          </a:xfrm>
        </p:spPr>
        <p:txBody>
          <a:bodyPr>
            <a:normAutofit lnSpcReduction="10000"/>
          </a:bodyPr>
          <a:lstStyle/>
          <a:p>
            <a:pPr algn="just"/>
            <a:r>
              <a:rPr lang="en-US" dirty="0" smtClean="0"/>
              <a:t>PC, SP etc. for Process2 is loaded with the values previously stored in PCB of Process2 and continues the execution from where it has stopped.</a:t>
            </a:r>
          </a:p>
          <a:p>
            <a:pPr algn="just"/>
            <a:r>
              <a:rPr lang="en-US" dirty="0" smtClean="0"/>
              <a:t>Process2 executes the sleep instruction after 10 units of execution time and enters the wait state.</a:t>
            </a:r>
          </a:p>
          <a:p>
            <a:pPr algn="just"/>
            <a:r>
              <a:rPr lang="en-US" dirty="0" smtClean="0"/>
              <a:t>At this point the process1 is waiting in the ready queue and it requires 2.5 units of execution time for completing the task associated with it. Scheduler schedules Process1  for execution.</a:t>
            </a:r>
            <a:endParaRPr lang="en-IN" dirty="0"/>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30859565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PC, SP etc. for process1 is loaded with the previously stored values in PCB of Process1 and continues from where the execution stopped.</a:t>
            </a:r>
          </a:p>
          <a:p>
            <a:pPr algn="just"/>
            <a:r>
              <a:rPr lang="en-US" dirty="0" smtClean="0"/>
              <a:t>After 2.5 units of execution time, process1 executes the sleep instruction and enters wait state. </a:t>
            </a:r>
          </a:p>
          <a:p>
            <a:pPr algn="just"/>
            <a:r>
              <a:rPr lang="en-US" dirty="0" smtClean="0"/>
              <a:t>Process2 is already in the wait state and scheduler finds no other process for scheduling.</a:t>
            </a:r>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36585932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 order to keep the CPU always busy, the scheduler runs a dummy process/task called ‘IDLE PROCESS (TASK)’.</a:t>
            </a:r>
          </a:p>
          <a:p>
            <a:pPr marL="109728" indent="0" algn="just">
              <a:buNone/>
            </a:pPr>
            <a:r>
              <a:rPr lang="en-US" dirty="0" smtClean="0"/>
              <a:t>Void </a:t>
            </a:r>
            <a:r>
              <a:rPr lang="en-US" dirty="0" err="1" smtClean="0"/>
              <a:t>Idle_Process</a:t>
            </a:r>
            <a:r>
              <a:rPr lang="en-US" dirty="0" smtClean="0"/>
              <a:t> (void)</a:t>
            </a:r>
          </a:p>
          <a:p>
            <a:pPr marL="109728" indent="0" algn="just">
              <a:buNone/>
            </a:pPr>
            <a:r>
              <a:rPr lang="en-US" dirty="0" smtClean="0"/>
              <a:t>{</a:t>
            </a:r>
          </a:p>
          <a:p>
            <a:pPr marL="109728" indent="0" algn="just">
              <a:buNone/>
            </a:pPr>
            <a:r>
              <a:rPr lang="en-US" dirty="0" smtClean="0"/>
              <a:t>//simply wait..</a:t>
            </a:r>
          </a:p>
          <a:p>
            <a:pPr marL="109728" indent="0" algn="just">
              <a:buNone/>
            </a:pPr>
            <a:r>
              <a:rPr lang="en-US" dirty="0" smtClean="0"/>
              <a:t>//do nothing..</a:t>
            </a:r>
          </a:p>
          <a:p>
            <a:pPr marL="109728" indent="0" algn="just">
              <a:buNone/>
            </a:pPr>
            <a:r>
              <a:rPr lang="en-US" dirty="0" smtClean="0"/>
              <a:t>While(1);</a:t>
            </a:r>
          </a:p>
          <a:p>
            <a:pPr marL="109728" indent="0" algn="just">
              <a:buNone/>
            </a:pPr>
            <a:r>
              <a:rPr lang="en-US" dirty="0"/>
              <a:t>}</a:t>
            </a:r>
            <a:endParaRPr lang="en-IN" dirty="0"/>
          </a:p>
        </p:txBody>
      </p:sp>
      <p:sp>
        <p:nvSpPr>
          <p:cNvPr id="3" name="Title 2"/>
          <p:cNvSpPr>
            <a:spLocks noGrp="1"/>
          </p:cNvSpPr>
          <p:nvPr>
            <p:ph type="title"/>
          </p:nvPr>
        </p:nvSpPr>
        <p:spPr/>
        <p:txBody>
          <a:bodyPr>
            <a:normAutofit fontScale="90000"/>
          </a:bodyPr>
          <a:lstStyle/>
          <a:p>
            <a:pPr algn="ctr"/>
            <a:r>
              <a:rPr lang="en-US" dirty="0"/>
              <a:t>Threads, Processes, Scheduling altogether</a:t>
            </a:r>
            <a:endParaRPr lang="en-IN" dirty="0"/>
          </a:p>
        </p:txBody>
      </p:sp>
    </p:spTree>
    <p:extLst>
      <p:ext uri="{BB962C8B-B14F-4D97-AF65-F5344CB8AC3E}">
        <p14:creationId xmlns="" xmlns:p14="http://schemas.microsoft.com/office/powerpoint/2010/main" val="294735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1048592"/>
          <p:cNvSpPr>
            <a:spLocks noGrp="1"/>
          </p:cNvSpPr>
          <p:nvPr>
            <p:ph idx="1"/>
          </p:nvPr>
        </p:nvSpPr>
        <p:spPr>
          <a:xfrm>
            <a:off x="785404" y="1002665"/>
            <a:ext cx="7886700" cy="4351338"/>
          </a:xfrm>
        </p:spPr>
        <p:txBody>
          <a:bodyPr/>
          <a:lstStyle/>
          <a:p>
            <a:r>
              <a:rPr lang="en-US" altLang="en-GB" dirty="0"/>
              <a:t>RTOS decide which application should run in which order and how much time need to allocate for each application </a:t>
            </a:r>
            <a:endParaRPr lang="en-GB" dirty="0"/>
          </a:p>
          <a:p>
            <a:r>
              <a:rPr lang="en-US" altLang="en-GB" dirty="0"/>
              <a:t>Predictable performance is hallmark of well designed RTOS </a:t>
            </a:r>
            <a:endParaRPr lang="en-GB" dirty="0"/>
          </a:p>
          <a:p>
            <a:r>
              <a:rPr lang="en-US" altLang="en-GB" dirty="0" err="1"/>
              <a:t>Eg</a:t>
            </a:r>
            <a:r>
              <a:rPr lang="en-US" altLang="en-GB" dirty="0"/>
              <a:t>: Windows CE , </a:t>
            </a:r>
            <a:r>
              <a:rPr lang="en-US" altLang="en-GB" dirty="0" err="1"/>
              <a:t>Qnx</a:t>
            </a:r>
            <a:r>
              <a:rPr lang="en-US" altLang="en-GB" dirty="0"/>
              <a:t>, </a:t>
            </a:r>
            <a:r>
              <a:rPr lang="en-US" altLang="en-GB" dirty="0" err="1"/>
              <a:t>Vx</a:t>
            </a:r>
            <a:r>
              <a:rPr lang="en-US" altLang="en-GB" dirty="0"/>
              <a:t>, works micro / </a:t>
            </a:r>
            <a:r>
              <a:rPr lang="en-US" altLang="en-GB" dirty="0" err="1"/>
              <a:t>os</a:t>
            </a:r>
            <a:r>
              <a:rPr lang="en-US" altLang="en-GB" dirty="0"/>
              <a:t>-II etc., </a:t>
            </a:r>
            <a:endParaRPr lang="en-GB" dirty="0"/>
          </a:p>
          <a:p>
            <a:endParaRPr lang="en-GB" dirty="0"/>
          </a:p>
        </p:txBody>
      </p:sp>
      <p:sp>
        <p:nvSpPr>
          <p:cNvPr id="1048592" name="Title 1048591"/>
          <p:cNvSpPr>
            <a:spLocks noGrp="1"/>
          </p:cNvSpPr>
          <p:nvPr>
            <p:ph type="title"/>
          </p:nvPr>
        </p:nvSpPr>
        <p:spPr/>
        <p:txBody>
          <a:bodyPr/>
          <a:lstStyle/>
          <a:p>
            <a:r>
              <a:rPr lang="en-US" altLang="en-GB"/>
              <a:t> </a:t>
            </a: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1048667"/>
          <p:cNvSpPr>
            <a:spLocks noGrp="1"/>
          </p:cNvSpPr>
          <p:nvPr>
            <p:ph idx="1"/>
          </p:nvPr>
        </p:nvSpPr>
        <p:spPr>
          <a:xfrm>
            <a:off x="628650" y="649954"/>
            <a:ext cx="7886700" cy="5136891"/>
          </a:xfrm>
        </p:spPr>
        <p:txBody>
          <a:bodyPr>
            <a:normAutofit fontScale="92500" lnSpcReduction="10000"/>
          </a:bodyPr>
          <a:lstStyle/>
          <a:p>
            <a:r>
              <a:rPr lang="en-US" altLang="en-GB" sz="3900" dirty="0">
                <a:solidFill>
                  <a:srgbClr val="7030A0"/>
                </a:solidFill>
              </a:rPr>
              <a:t>I</a:t>
            </a:r>
            <a:r>
              <a:rPr lang="en-US" altLang="en-GB" sz="3900">
                <a:solidFill>
                  <a:srgbClr val="7030A0"/>
                </a:solidFill>
              </a:rPr>
              <a:t>) </a:t>
            </a:r>
            <a:r>
              <a:rPr lang="en-US" altLang="en-GB" sz="3900" smtClean="0">
                <a:solidFill>
                  <a:srgbClr val="7030A0"/>
                </a:solidFill>
              </a:rPr>
              <a:t>The </a:t>
            </a:r>
            <a:r>
              <a:rPr lang="en-US" altLang="en-GB" sz="3900" dirty="0">
                <a:solidFill>
                  <a:srgbClr val="7030A0"/>
                </a:solidFill>
              </a:rPr>
              <a:t>real time kernel : </a:t>
            </a:r>
            <a:endParaRPr lang="en-GB" sz="3900" dirty="0">
              <a:solidFill>
                <a:srgbClr val="7030A0"/>
              </a:solidFill>
            </a:endParaRPr>
          </a:p>
          <a:p>
            <a:r>
              <a:rPr lang="en-US" altLang="en-GB" dirty="0"/>
              <a:t>The kernel is highly </a:t>
            </a:r>
            <a:r>
              <a:rPr lang="en-US" altLang="en-GB" dirty="0" smtClean="0"/>
              <a:t>specialized </a:t>
            </a:r>
            <a:r>
              <a:rPr lang="en-US" altLang="en-GB" dirty="0"/>
              <a:t>and it contains only the minimal set of services required for running the user / application / task.</a:t>
            </a:r>
            <a:endParaRPr lang="en-GB" dirty="0"/>
          </a:p>
          <a:p>
            <a:r>
              <a:rPr lang="en-US" altLang="en-GB" dirty="0"/>
              <a:t>Functions are as follows : </a:t>
            </a:r>
            <a:endParaRPr lang="en-GB" dirty="0"/>
          </a:p>
          <a:p>
            <a:r>
              <a:rPr lang="en-US" altLang="en-GB" dirty="0">
                <a:solidFill>
                  <a:schemeClr val="accent1">
                    <a:lumMod val="75000"/>
                  </a:schemeClr>
                </a:solidFill>
              </a:rPr>
              <a:t>I) task /process management </a:t>
            </a:r>
            <a:endParaRPr lang="en-GB" dirty="0">
              <a:solidFill>
                <a:schemeClr val="accent1">
                  <a:lumMod val="75000"/>
                </a:schemeClr>
              </a:solidFill>
            </a:endParaRPr>
          </a:p>
          <a:p>
            <a:r>
              <a:rPr lang="en-US" altLang="en-GB" dirty="0">
                <a:solidFill>
                  <a:schemeClr val="accent1">
                    <a:lumMod val="75000"/>
                  </a:schemeClr>
                </a:solidFill>
              </a:rPr>
              <a:t>Ii) task/ </a:t>
            </a:r>
            <a:r>
              <a:rPr lang="en-US" altLang="en-GB" dirty="0" smtClean="0">
                <a:solidFill>
                  <a:schemeClr val="accent1">
                    <a:lumMod val="75000"/>
                  </a:schemeClr>
                </a:solidFill>
              </a:rPr>
              <a:t>process </a:t>
            </a:r>
            <a:r>
              <a:rPr lang="en-US" altLang="en-GB" dirty="0">
                <a:solidFill>
                  <a:schemeClr val="accent1">
                    <a:lumMod val="75000"/>
                  </a:schemeClr>
                </a:solidFill>
              </a:rPr>
              <a:t>scheduling </a:t>
            </a:r>
            <a:endParaRPr lang="en-GB" dirty="0">
              <a:solidFill>
                <a:schemeClr val="accent1">
                  <a:lumMod val="75000"/>
                </a:schemeClr>
              </a:solidFill>
            </a:endParaRPr>
          </a:p>
          <a:p>
            <a:r>
              <a:rPr lang="en-US" altLang="en-GB" dirty="0">
                <a:solidFill>
                  <a:schemeClr val="accent1">
                    <a:lumMod val="75000"/>
                  </a:schemeClr>
                </a:solidFill>
              </a:rPr>
              <a:t>Iii) task / process </a:t>
            </a:r>
            <a:r>
              <a:rPr lang="en-US" altLang="en-GB" dirty="0" smtClean="0">
                <a:solidFill>
                  <a:schemeClr val="accent1">
                    <a:lumMod val="75000"/>
                  </a:schemeClr>
                </a:solidFill>
              </a:rPr>
              <a:t>synchronization </a:t>
            </a:r>
            <a:endParaRPr lang="en-GB" dirty="0">
              <a:solidFill>
                <a:schemeClr val="accent1">
                  <a:lumMod val="75000"/>
                </a:schemeClr>
              </a:solidFill>
            </a:endParaRPr>
          </a:p>
          <a:p>
            <a:r>
              <a:rPr lang="en-US" altLang="en-GB" dirty="0">
                <a:solidFill>
                  <a:schemeClr val="accent1">
                    <a:lumMod val="75000"/>
                  </a:schemeClr>
                </a:solidFill>
              </a:rPr>
              <a:t>Iv)  error / exception handling </a:t>
            </a:r>
            <a:endParaRPr lang="en-US" altLang="en-GB" dirty="0" smtClean="0">
              <a:solidFill>
                <a:schemeClr val="accent1">
                  <a:lumMod val="75000"/>
                </a:schemeClr>
              </a:solidFill>
            </a:endParaRPr>
          </a:p>
          <a:p>
            <a:r>
              <a:rPr lang="en-US" altLang="en-GB" dirty="0" smtClean="0">
                <a:solidFill>
                  <a:schemeClr val="accent1">
                    <a:lumMod val="75000"/>
                  </a:schemeClr>
                </a:solidFill>
              </a:rPr>
              <a:t>V) Memory management </a:t>
            </a:r>
            <a:endParaRPr lang="en-GB" dirty="0" smtClean="0">
              <a:solidFill>
                <a:schemeClr val="accent1">
                  <a:lumMod val="75000"/>
                </a:schemeClr>
              </a:solidFill>
            </a:endParaRPr>
          </a:p>
          <a:p>
            <a:r>
              <a:rPr lang="en-US" altLang="en-GB" dirty="0" smtClean="0">
                <a:solidFill>
                  <a:schemeClr val="accent1">
                    <a:lumMod val="75000"/>
                  </a:schemeClr>
                </a:solidFill>
              </a:rPr>
              <a:t>Vi) Interrupt handling </a:t>
            </a:r>
            <a:endParaRPr lang="en-GB" dirty="0" smtClean="0">
              <a:solidFill>
                <a:schemeClr val="accent1">
                  <a:lumMod val="75000"/>
                </a:schemeClr>
              </a:solidFill>
            </a:endParaRPr>
          </a:p>
          <a:p>
            <a:r>
              <a:rPr lang="en-US" altLang="en-GB" dirty="0" smtClean="0">
                <a:solidFill>
                  <a:schemeClr val="accent1">
                    <a:lumMod val="75000"/>
                  </a:schemeClr>
                </a:solidFill>
              </a:rPr>
              <a:t>Vii) Time management </a:t>
            </a:r>
            <a:endParaRPr lang="en-GB" dirty="0" smtClean="0">
              <a:solidFill>
                <a:schemeClr val="accent1">
                  <a:lumMod val="75000"/>
                </a:schemeClr>
              </a:solidFill>
            </a:endParaRP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313</TotalTime>
  <Words>3844</Words>
  <Application>WPS Office</Application>
  <PresentationFormat>On-screen Show (4:3)</PresentationFormat>
  <Paragraphs>374</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Concourse</vt:lpstr>
      <vt:lpstr>Unit 4</vt:lpstr>
      <vt:lpstr>2.Kernel space and user space</vt:lpstr>
      <vt:lpstr>3. Monolithic kernel </vt:lpstr>
      <vt:lpstr>4.Micro kernel </vt:lpstr>
      <vt:lpstr>Benefits of micro kernel</vt:lpstr>
      <vt:lpstr>Types of operating systems </vt:lpstr>
      <vt:lpstr>Slide 7</vt:lpstr>
      <vt:lpstr> </vt:lpstr>
      <vt:lpstr>Slide 9</vt:lpstr>
      <vt:lpstr>I) task / process management </vt:lpstr>
      <vt:lpstr>Slide 11</vt:lpstr>
      <vt:lpstr>Slide 12</vt:lpstr>
      <vt:lpstr>Task / process scheduling </vt:lpstr>
      <vt:lpstr>Slide 14</vt:lpstr>
      <vt:lpstr>Error / exception handling </vt:lpstr>
      <vt:lpstr>Slide 16</vt:lpstr>
      <vt:lpstr>Interrupt handler </vt:lpstr>
      <vt:lpstr>Slide 18</vt:lpstr>
      <vt:lpstr>Memory management </vt:lpstr>
      <vt:lpstr>Slide 20</vt:lpstr>
      <vt:lpstr>Time management </vt:lpstr>
      <vt:lpstr>II) Hard real time  </vt:lpstr>
      <vt:lpstr>III) Soft real time  </vt:lpstr>
      <vt:lpstr>3. Tasks , process &amp; Threads</vt:lpstr>
      <vt:lpstr>i) The structure of process</vt:lpstr>
      <vt:lpstr>Structure of process </vt:lpstr>
      <vt:lpstr>Slide 27</vt:lpstr>
      <vt:lpstr>Memory organization of a Process</vt:lpstr>
      <vt:lpstr>Process states and State transitions</vt:lpstr>
      <vt:lpstr>Slide 30</vt:lpstr>
      <vt:lpstr>Threads </vt:lpstr>
      <vt:lpstr>Memory organization of a process and its associated threads</vt:lpstr>
      <vt:lpstr>Multithreading</vt:lpstr>
      <vt:lpstr>Slide 34</vt:lpstr>
      <vt:lpstr>Thread Pre-emption</vt:lpstr>
      <vt:lpstr>Types of Threads</vt:lpstr>
      <vt:lpstr>Types of Threads</vt:lpstr>
      <vt:lpstr>Slide 38</vt:lpstr>
      <vt:lpstr>Thread binding models</vt:lpstr>
      <vt:lpstr>Thread binding models</vt:lpstr>
      <vt:lpstr>Multiprocessing and Multitasking</vt:lpstr>
      <vt:lpstr>Multitasking </vt:lpstr>
      <vt:lpstr>Multitasking </vt:lpstr>
      <vt:lpstr>Multitasking</vt:lpstr>
      <vt:lpstr>Types of Multitasking</vt:lpstr>
      <vt:lpstr>Types of multitasking</vt:lpstr>
      <vt:lpstr>Types of multitasking</vt:lpstr>
      <vt:lpstr>Task scheduling</vt:lpstr>
      <vt:lpstr>Task scheduling</vt:lpstr>
      <vt:lpstr>Selection of scheduling algorithm</vt:lpstr>
      <vt:lpstr>Slide 51</vt:lpstr>
      <vt:lpstr>Slide 52</vt:lpstr>
      <vt:lpstr>Queues </vt:lpstr>
      <vt:lpstr>Queues</vt:lpstr>
      <vt:lpstr>Types of scheduling</vt:lpstr>
      <vt:lpstr>Non-preemptive scheduling algorithm</vt:lpstr>
      <vt:lpstr>Non-preemptive scheduling algorithm</vt:lpstr>
      <vt:lpstr>Non-preemptive scheduling algorithm</vt:lpstr>
      <vt:lpstr>Non-preemptive scheduling algorithms</vt:lpstr>
      <vt:lpstr>Preemptive scheduling</vt:lpstr>
      <vt:lpstr>Preemptive scheduling</vt:lpstr>
      <vt:lpstr>Preemptive scheduling</vt:lpstr>
      <vt:lpstr>Preemptive scheduling</vt:lpstr>
      <vt:lpstr>Threads, Processes, Scheduling altogether</vt:lpstr>
      <vt:lpstr>Slide 65</vt:lpstr>
      <vt:lpstr>Slide 66</vt:lpstr>
      <vt:lpstr>Threads, Processes, Scheduling altogether</vt:lpstr>
      <vt:lpstr>Threads, Processes, Scheduling altogether</vt:lpstr>
      <vt:lpstr>Threads, Processes, Scheduling altogether</vt:lpstr>
      <vt:lpstr>Threads, Processes, Scheduling altogether</vt:lpstr>
      <vt:lpstr>Threads, Processes, Scheduling altogether</vt:lpstr>
      <vt:lpstr>Threads, Processes, Scheduling altogether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cp:lastModifiedBy>GKRT</cp:lastModifiedBy>
  <cp:revision>192</cp:revision>
  <dcterms:created xsi:type="dcterms:W3CDTF">2015-05-11T00:30:45Z</dcterms:created>
  <dcterms:modified xsi:type="dcterms:W3CDTF">2016-12-22T15:57:04Z</dcterms:modified>
</cp:coreProperties>
</file>