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72"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 id="273" r:id="rId18"/>
    <p:sldId id="274" r:id="rId19"/>
    <p:sldId id="275" r:id="rId20"/>
    <p:sldId id="276" r:id="rId21"/>
    <p:sldId id="280" r:id="rId22"/>
    <p:sldId id="282" r:id="rId23"/>
    <p:sldId id="283" r:id="rId24"/>
    <p:sldId id="281" r:id="rId25"/>
    <p:sldId id="277" r:id="rId26"/>
    <p:sldId id="278" r:id="rId27"/>
    <p:sldId id="279"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0409" autoAdjust="0"/>
  </p:normalViewPr>
  <p:slideViewPr>
    <p:cSldViewPr>
      <p:cViewPr>
        <p:scale>
          <a:sx n="50" d="100"/>
          <a:sy n="50" d="100"/>
        </p:scale>
        <p:origin x="-1956" y="-444"/>
      </p:cViewPr>
      <p:guideLst>
        <p:guide orient="horz" pos="2160"/>
        <p:guide pos="2880"/>
      </p:guideLst>
    </p:cSldViewPr>
  </p:slideViewPr>
  <p:outlineViewPr>
    <p:cViewPr>
      <p:scale>
        <a:sx n="33" d="100"/>
        <a:sy n="33" d="100"/>
      </p:scale>
      <p:origin x="42"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1873C8-5232-41AA-93AF-F700B549A28A}" type="datetimeFigureOut">
              <a:rPr lang="en-IN" smtClean="0"/>
              <a:t>19-09-2013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00A06-FD7C-4DEA-9DA7-CC214718BE6D}" type="slidenum">
              <a:rPr lang="en-IN" smtClean="0"/>
              <a:t>‹#›</a:t>
            </a:fld>
            <a:endParaRPr lang="en-IN"/>
          </a:p>
        </p:txBody>
      </p:sp>
    </p:spTree>
    <p:extLst>
      <p:ext uri="{BB962C8B-B14F-4D97-AF65-F5344CB8AC3E}">
        <p14:creationId xmlns:p14="http://schemas.microsoft.com/office/powerpoint/2010/main" val="79305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use case is used to structure the behavioral things in a model.</a:t>
            </a:r>
          </a:p>
          <a:p>
            <a:r>
              <a:rPr lang="en-US" baseline="0" dirty="0" smtClean="0"/>
              <a:t>Collaboration defines an interaction and is a society of roles and other elements that work together to provide some cooperative behavior that’s bigger than the sum of all the elements. Therefore, collaborations have structural, as well as behavioral, dimensions.</a:t>
            </a:r>
          </a:p>
          <a:p>
            <a:r>
              <a:rPr lang="en-US" baseline="0" dirty="0" smtClean="0"/>
              <a:t>Component is a physical and replaceable part of a system that conforms to and provides the realization of a set of interfaces. </a:t>
            </a:r>
            <a:endParaRPr lang="en-IN" dirty="0"/>
          </a:p>
        </p:txBody>
      </p:sp>
      <p:sp>
        <p:nvSpPr>
          <p:cNvPr id="4" name="Slide Number Placeholder 3"/>
          <p:cNvSpPr>
            <a:spLocks noGrp="1"/>
          </p:cNvSpPr>
          <p:nvPr>
            <p:ph type="sldNum" sz="quarter" idx="10"/>
          </p:nvPr>
        </p:nvSpPr>
        <p:spPr/>
        <p:txBody>
          <a:bodyPr/>
          <a:lstStyle/>
          <a:p>
            <a:fld id="{F1A00A06-FD7C-4DEA-9DA7-CC214718BE6D}" type="slidenum">
              <a:rPr lang="en-IN" smtClean="0"/>
              <a:t>39</a:t>
            </a:fld>
            <a:endParaRPr lang="en-IN"/>
          </a:p>
        </p:txBody>
      </p:sp>
    </p:spTree>
    <p:extLst>
      <p:ext uri="{BB962C8B-B14F-4D97-AF65-F5344CB8AC3E}">
        <p14:creationId xmlns:p14="http://schemas.microsoft.com/office/powerpoint/2010/main" val="393389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7A5A3CC-A8E9-4865-BC79-5BF1ADD43444}" type="datetimeFigureOut">
              <a:rPr lang="en-IN" smtClean="0"/>
              <a:t>19-09-2013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7E8823-2C89-4880-9D0D-CF43DEEA3A6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A5A3CC-A8E9-4865-BC79-5BF1ADD43444}" type="datetimeFigureOut">
              <a:rPr lang="en-IN" smtClean="0"/>
              <a:t>19-09-2013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E8823-2C89-4880-9D0D-CF43DEEA3A6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7A5A3CC-A8E9-4865-BC79-5BF1ADD43444}" type="datetimeFigureOut">
              <a:rPr lang="en-IN" smtClean="0"/>
              <a:t>19-09-2013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7E8823-2C89-4880-9D0D-CF43DEEA3A6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A5A3CC-A8E9-4865-BC79-5BF1ADD43444}" type="datetimeFigureOut">
              <a:rPr lang="en-IN" smtClean="0"/>
              <a:t>19-09-2013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E7E8823-2C89-4880-9D0D-CF43DEEA3A6B}"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7A5A3CC-A8E9-4865-BC79-5BF1ADD43444}" type="datetimeFigureOut">
              <a:rPr lang="en-IN" smtClean="0"/>
              <a:t>19-09-2013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7E8823-2C89-4880-9D0D-CF43DEEA3A6B}"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7A5A3CC-A8E9-4865-BC79-5BF1ADD43444}" type="datetimeFigureOut">
              <a:rPr lang="en-IN" smtClean="0"/>
              <a:t>19-09-2013</a:t>
            </a:fld>
            <a:endParaRPr lang="en-IN"/>
          </a:p>
        </p:txBody>
      </p:sp>
      <p:sp>
        <p:nvSpPr>
          <p:cNvPr id="10" name="Slide Number Placeholder 9"/>
          <p:cNvSpPr>
            <a:spLocks noGrp="1"/>
          </p:cNvSpPr>
          <p:nvPr>
            <p:ph type="sldNum" sz="quarter" idx="16"/>
          </p:nvPr>
        </p:nvSpPr>
        <p:spPr/>
        <p:txBody>
          <a:bodyPr rtlCol="0"/>
          <a:lstStyle/>
          <a:p>
            <a:fld id="{9E7E8823-2C89-4880-9D0D-CF43DEEA3A6B}"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7A5A3CC-A8E9-4865-BC79-5BF1ADD43444}" type="datetimeFigureOut">
              <a:rPr lang="en-IN" smtClean="0"/>
              <a:t>19-09-2013</a:t>
            </a:fld>
            <a:endParaRPr lang="en-IN"/>
          </a:p>
        </p:txBody>
      </p:sp>
      <p:sp>
        <p:nvSpPr>
          <p:cNvPr id="12" name="Slide Number Placeholder 11"/>
          <p:cNvSpPr>
            <a:spLocks noGrp="1"/>
          </p:cNvSpPr>
          <p:nvPr>
            <p:ph type="sldNum" sz="quarter" idx="16"/>
          </p:nvPr>
        </p:nvSpPr>
        <p:spPr/>
        <p:txBody>
          <a:bodyPr rtlCol="0"/>
          <a:lstStyle/>
          <a:p>
            <a:fld id="{9E7E8823-2C89-4880-9D0D-CF43DEEA3A6B}"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A5A3CC-A8E9-4865-BC79-5BF1ADD43444}" type="datetimeFigureOut">
              <a:rPr lang="en-IN" smtClean="0"/>
              <a:t>19-09-2013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7E8823-2C89-4880-9D0D-CF43DEEA3A6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5A3CC-A8E9-4865-BC79-5BF1ADD43444}" type="datetimeFigureOut">
              <a:rPr lang="en-IN" smtClean="0"/>
              <a:t>19-09-2013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7E8823-2C89-4880-9D0D-CF43DEEA3A6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A5A3CC-A8E9-4865-BC79-5BF1ADD43444}" type="datetimeFigureOut">
              <a:rPr lang="en-IN" smtClean="0"/>
              <a:t>19-09-2013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7E8823-2C89-4880-9D0D-CF43DEEA3A6B}"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7A5A3CC-A8E9-4865-BC79-5BF1ADD43444}" type="datetimeFigureOut">
              <a:rPr lang="en-IN" smtClean="0"/>
              <a:t>19-09-2013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7E8823-2C89-4880-9D0D-CF43DEEA3A6B}"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7A5A3CC-A8E9-4865-BC79-5BF1ADD43444}" type="datetimeFigureOut">
              <a:rPr lang="en-IN" smtClean="0"/>
              <a:t>19-09-2013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7E8823-2C89-4880-9D0D-CF43DEEA3A6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Embedded real time operating systems </a:t>
            </a:r>
            <a:br>
              <a:rPr lang="en-US" dirty="0" smtClean="0"/>
            </a:br>
            <a:r>
              <a:rPr lang="en-US" dirty="0" smtClean="0"/>
              <a:t>Unit-ii</a:t>
            </a:r>
            <a:endParaRPr lang="en-IN" dirty="0"/>
          </a:p>
        </p:txBody>
      </p:sp>
      <p:sp>
        <p:nvSpPr>
          <p:cNvPr id="3" name="Subtitle 2"/>
          <p:cNvSpPr>
            <a:spLocks noGrp="1"/>
          </p:cNvSpPr>
          <p:nvPr>
            <p:ph type="subTitle" idx="1"/>
          </p:nvPr>
        </p:nvSpPr>
        <p:spPr/>
        <p:txBody>
          <a:bodyPr/>
          <a:lstStyle/>
          <a:p>
            <a:r>
              <a:rPr lang="en-US" dirty="0" smtClean="0"/>
              <a:t>B. </a:t>
            </a:r>
            <a:r>
              <a:rPr lang="en-US" dirty="0" err="1" smtClean="0"/>
              <a:t>Mallikarjuna</a:t>
            </a:r>
            <a:r>
              <a:rPr lang="en-US" dirty="0" smtClean="0"/>
              <a:t> </a:t>
            </a:r>
            <a:r>
              <a:rPr lang="en-US" dirty="0" err="1" smtClean="0"/>
              <a:t>naik</a:t>
            </a:r>
            <a:r>
              <a:rPr lang="en-US" dirty="0" smtClean="0"/>
              <a:t> </a:t>
            </a:r>
            <a:r>
              <a:rPr lang="en-US" dirty="0" err="1" smtClean="0"/>
              <a:t>Asst.Prof</a:t>
            </a:r>
            <a:r>
              <a:rPr lang="en-US" dirty="0" smtClean="0"/>
              <a:t> CRIT</a:t>
            </a:r>
            <a:endParaRPr lang="en-IN" dirty="0"/>
          </a:p>
        </p:txBody>
      </p:sp>
    </p:spTree>
    <p:extLst>
      <p:ext uri="{BB962C8B-B14F-4D97-AF65-F5344CB8AC3E}">
        <p14:creationId xmlns:p14="http://schemas.microsoft.com/office/powerpoint/2010/main" val="1982392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Quality attributes of embedded systems</a:t>
            </a:r>
            <a:endParaRPr lang="en-IN" dirty="0"/>
          </a:p>
        </p:txBody>
      </p:sp>
      <p:sp>
        <p:nvSpPr>
          <p:cNvPr id="3" name="Content Placeholder 2"/>
          <p:cNvSpPr>
            <a:spLocks noGrp="1"/>
          </p:cNvSpPr>
          <p:nvPr>
            <p:ph sz="quarter" idx="1"/>
          </p:nvPr>
        </p:nvSpPr>
        <p:spPr/>
        <p:txBody>
          <a:bodyPr/>
          <a:lstStyle/>
          <a:p>
            <a:pPr algn="just"/>
            <a:r>
              <a:rPr lang="en-US" dirty="0" smtClean="0"/>
              <a:t>Non- functional requirements that need to be documented properly in any system design.</a:t>
            </a:r>
          </a:p>
          <a:p>
            <a:pPr algn="just"/>
            <a:r>
              <a:rPr lang="en-US" dirty="0" smtClean="0"/>
              <a:t>Gives a positive impact on the system development process and the end product.</a:t>
            </a:r>
          </a:p>
          <a:p>
            <a:pPr algn="just"/>
            <a:r>
              <a:rPr lang="en-US" dirty="0" smtClean="0"/>
              <a:t>Classified into two</a:t>
            </a:r>
          </a:p>
          <a:p>
            <a:pPr lvl="2" algn="just"/>
            <a:r>
              <a:rPr lang="en-US" dirty="0" smtClean="0"/>
              <a:t>Operational quality attributes and</a:t>
            </a:r>
          </a:p>
          <a:p>
            <a:pPr lvl="2" algn="just"/>
            <a:r>
              <a:rPr lang="en-US" dirty="0" smtClean="0"/>
              <a:t>Non- Operational quality attributes</a:t>
            </a:r>
            <a:endParaRPr lang="en-IN" dirty="0"/>
          </a:p>
        </p:txBody>
      </p:sp>
    </p:spTree>
    <p:extLst>
      <p:ext uri="{BB962C8B-B14F-4D97-AF65-F5344CB8AC3E}">
        <p14:creationId xmlns:p14="http://schemas.microsoft.com/office/powerpoint/2010/main" val="2686596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quality attributes</a:t>
            </a:r>
            <a:endParaRPr lang="en-IN" dirty="0"/>
          </a:p>
        </p:txBody>
      </p:sp>
      <p:sp>
        <p:nvSpPr>
          <p:cNvPr id="3" name="Content Placeholder 2"/>
          <p:cNvSpPr>
            <a:spLocks noGrp="1"/>
          </p:cNvSpPr>
          <p:nvPr>
            <p:ph sz="quarter" idx="1"/>
          </p:nvPr>
        </p:nvSpPr>
        <p:spPr/>
        <p:txBody>
          <a:bodyPr>
            <a:normAutofit/>
          </a:bodyPr>
          <a:lstStyle/>
          <a:p>
            <a:pPr algn="just"/>
            <a:r>
              <a:rPr lang="en-US" dirty="0" smtClean="0"/>
              <a:t>Represents the relevant quality attributes related to the embedded system when it is in the operational mode or online mode.</a:t>
            </a:r>
          </a:p>
          <a:p>
            <a:pPr algn="just"/>
            <a:r>
              <a:rPr lang="en-US" dirty="0" smtClean="0"/>
              <a:t>Important quality attributes under this category</a:t>
            </a:r>
          </a:p>
          <a:p>
            <a:pPr marL="2743200" lvl="5" indent="-457200" algn="just">
              <a:buAutoNum type="arabicPeriod"/>
            </a:pPr>
            <a:r>
              <a:rPr lang="en-US" dirty="0" smtClean="0"/>
              <a:t>Response </a:t>
            </a:r>
          </a:p>
          <a:p>
            <a:pPr marL="2743200" lvl="5" indent="-457200" algn="just">
              <a:buAutoNum type="arabicPeriod"/>
            </a:pPr>
            <a:r>
              <a:rPr lang="en-US" dirty="0" smtClean="0"/>
              <a:t>Throughput</a:t>
            </a:r>
          </a:p>
          <a:p>
            <a:pPr marL="2743200" lvl="5" indent="-457200" algn="just">
              <a:buAutoNum type="arabicPeriod"/>
            </a:pPr>
            <a:r>
              <a:rPr lang="en-US" dirty="0" smtClean="0"/>
              <a:t>Reliability</a:t>
            </a:r>
          </a:p>
          <a:p>
            <a:pPr marL="2743200" lvl="5" indent="-457200" algn="just">
              <a:buAutoNum type="arabicPeriod"/>
            </a:pPr>
            <a:r>
              <a:rPr lang="en-US" dirty="0" smtClean="0"/>
              <a:t>Maintainability</a:t>
            </a:r>
          </a:p>
          <a:p>
            <a:pPr marL="2743200" lvl="5" indent="-457200" algn="just">
              <a:buAutoNum type="arabicPeriod"/>
            </a:pPr>
            <a:r>
              <a:rPr lang="en-US" dirty="0" smtClean="0"/>
              <a:t>Security</a:t>
            </a:r>
          </a:p>
          <a:p>
            <a:pPr marL="2743200" lvl="5" indent="-457200" algn="just">
              <a:buAutoNum type="arabicPeriod"/>
            </a:pPr>
            <a:r>
              <a:rPr lang="en-US" dirty="0" smtClean="0"/>
              <a:t>Safety</a:t>
            </a:r>
          </a:p>
          <a:p>
            <a:pPr marL="1371600" lvl="3" indent="0" algn="just">
              <a:buNone/>
            </a:pPr>
            <a:endParaRPr lang="en-IN" dirty="0"/>
          </a:p>
        </p:txBody>
      </p:sp>
    </p:spTree>
    <p:extLst>
      <p:ext uri="{BB962C8B-B14F-4D97-AF65-F5344CB8AC3E}">
        <p14:creationId xmlns:p14="http://schemas.microsoft.com/office/powerpoint/2010/main" val="34263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quality attributes</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smtClean="0"/>
              <a:t>1. Response: </a:t>
            </a:r>
          </a:p>
          <a:p>
            <a:pPr algn="just">
              <a:buFont typeface="Wingdings" pitchFamily="2" charset="2"/>
              <a:buChar char="v"/>
            </a:pPr>
            <a:r>
              <a:rPr lang="en-US" dirty="0" smtClean="0"/>
              <a:t>Measure of quickness of the system.</a:t>
            </a:r>
          </a:p>
          <a:p>
            <a:pPr algn="just">
              <a:buFont typeface="Wingdings" pitchFamily="2" charset="2"/>
              <a:buChar char="v"/>
            </a:pPr>
            <a:r>
              <a:rPr lang="en-US" dirty="0"/>
              <a:t>S</a:t>
            </a:r>
            <a:r>
              <a:rPr lang="en-US" dirty="0" smtClean="0"/>
              <a:t>ome are time critical and other not so.</a:t>
            </a:r>
          </a:p>
          <a:p>
            <a:pPr marL="0" indent="0" algn="just">
              <a:buNone/>
            </a:pPr>
            <a:r>
              <a:rPr lang="en-US" dirty="0" smtClean="0"/>
              <a:t>2. Throughput:</a:t>
            </a:r>
          </a:p>
          <a:p>
            <a:pPr algn="just">
              <a:buFont typeface="Wingdings" pitchFamily="2" charset="2"/>
              <a:buChar char="v"/>
            </a:pPr>
            <a:r>
              <a:rPr lang="en-US" dirty="0" smtClean="0"/>
              <a:t>Deals with the efficiency of a system.</a:t>
            </a:r>
          </a:p>
          <a:p>
            <a:pPr algn="just">
              <a:buFont typeface="Wingdings" pitchFamily="2" charset="2"/>
              <a:buChar char="v"/>
            </a:pPr>
            <a:r>
              <a:rPr lang="en-US" dirty="0" smtClean="0"/>
              <a:t>In case of card reader throughput means how many transactions the reader can 	perform in a minute or in an hour or in a day. </a:t>
            </a:r>
            <a:endParaRPr lang="en-IN" dirty="0"/>
          </a:p>
        </p:txBody>
      </p:sp>
    </p:spTree>
    <p:extLst>
      <p:ext uri="{BB962C8B-B14F-4D97-AF65-F5344CB8AC3E}">
        <p14:creationId xmlns:p14="http://schemas.microsoft.com/office/powerpoint/2010/main" val="9202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quality attributes</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3. Reliability:</a:t>
            </a:r>
          </a:p>
          <a:p>
            <a:pPr algn="just">
              <a:buFont typeface="Wingdings" pitchFamily="2" charset="2"/>
              <a:buChar char="v"/>
            </a:pPr>
            <a:r>
              <a:rPr lang="en-US" dirty="0" smtClean="0"/>
              <a:t>Measure of how much % you can rely upon the proper functioning of the system.</a:t>
            </a:r>
          </a:p>
          <a:p>
            <a:pPr marL="0" indent="0" algn="just">
              <a:buNone/>
            </a:pPr>
            <a:endParaRPr lang="en-US" dirty="0" smtClean="0"/>
          </a:p>
          <a:p>
            <a:pPr marL="0" indent="0" algn="just">
              <a:buNone/>
            </a:pPr>
            <a:r>
              <a:rPr lang="en-US" dirty="0" smtClean="0"/>
              <a:t>Mean Time Between Failures (MTBF)</a:t>
            </a:r>
          </a:p>
          <a:p>
            <a:pPr marL="0" indent="0" algn="just">
              <a:buNone/>
            </a:pPr>
            <a:r>
              <a:rPr lang="en-US" dirty="0" smtClean="0"/>
              <a:t>Mean Time To Repair (MTTR)</a:t>
            </a:r>
          </a:p>
        </p:txBody>
      </p:sp>
      <p:grpSp>
        <p:nvGrpSpPr>
          <p:cNvPr id="6" name="Group 5"/>
          <p:cNvGrpSpPr/>
          <p:nvPr/>
        </p:nvGrpSpPr>
        <p:grpSpPr>
          <a:xfrm>
            <a:off x="6732240" y="3737249"/>
            <a:ext cx="1909375" cy="1152128"/>
            <a:chOff x="6948264" y="4005064"/>
            <a:chExt cx="1909375" cy="1152128"/>
          </a:xfrm>
        </p:grpSpPr>
        <p:sp>
          <p:nvSpPr>
            <p:cNvPr id="4" name="Right Brace 3"/>
            <p:cNvSpPr/>
            <p:nvPr/>
          </p:nvSpPr>
          <p:spPr>
            <a:xfrm>
              <a:off x="6948264" y="4005064"/>
              <a:ext cx="504056"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7373271" y="4257962"/>
              <a:ext cx="1484368" cy="646331"/>
            </a:xfrm>
            <a:prstGeom prst="rect">
              <a:avLst/>
            </a:prstGeom>
            <a:noFill/>
          </p:spPr>
          <p:txBody>
            <a:bodyPr wrap="square" rtlCol="0">
              <a:spAutoFit/>
            </a:bodyPr>
            <a:lstStyle/>
            <a:p>
              <a:r>
                <a:rPr lang="en-US" dirty="0" smtClean="0"/>
                <a:t>Defining Reliability</a:t>
              </a:r>
              <a:endParaRPr lang="en-IN" dirty="0"/>
            </a:p>
          </p:txBody>
        </p:sp>
      </p:grpSp>
    </p:spTree>
    <p:extLst>
      <p:ext uri="{BB962C8B-B14F-4D97-AF65-F5344CB8AC3E}">
        <p14:creationId xmlns:p14="http://schemas.microsoft.com/office/powerpoint/2010/main" val="2446828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quality attributes</a:t>
            </a:r>
            <a:endParaRPr lang="en-IN" dirty="0"/>
          </a:p>
        </p:txBody>
      </p:sp>
      <p:sp>
        <p:nvSpPr>
          <p:cNvPr id="3" name="Content Placeholder 2"/>
          <p:cNvSpPr>
            <a:spLocks noGrp="1"/>
          </p:cNvSpPr>
          <p:nvPr>
            <p:ph sz="quarter" idx="1"/>
          </p:nvPr>
        </p:nvSpPr>
        <p:spPr/>
        <p:txBody>
          <a:bodyPr>
            <a:normAutofit fontScale="92500"/>
          </a:bodyPr>
          <a:lstStyle/>
          <a:p>
            <a:pPr marL="0" indent="0" algn="just">
              <a:buNone/>
            </a:pPr>
            <a:r>
              <a:rPr lang="en-US" dirty="0" smtClean="0"/>
              <a:t>4. Maintainability:</a:t>
            </a:r>
          </a:p>
          <a:p>
            <a:pPr algn="just">
              <a:buFont typeface="Wingdings" pitchFamily="2" charset="2"/>
              <a:buChar char="v"/>
            </a:pPr>
            <a:r>
              <a:rPr lang="en-US" dirty="0" smtClean="0"/>
              <a:t>Deals with support and maintenance to the end user.</a:t>
            </a:r>
          </a:p>
          <a:p>
            <a:pPr algn="just">
              <a:buFont typeface="Wingdings" pitchFamily="2" charset="2"/>
              <a:buChar char="v"/>
            </a:pPr>
            <a:r>
              <a:rPr lang="en-US" dirty="0" smtClean="0"/>
              <a:t>Reliability and Maintainability are considered as two complimentary disciplines.</a:t>
            </a:r>
          </a:p>
          <a:p>
            <a:pPr marL="0" indent="0" algn="just">
              <a:buNone/>
            </a:pPr>
            <a:r>
              <a:rPr lang="en-US" dirty="0" smtClean="0"/>
              <a:t>Maintainability is broadly classified into two categories </a:t>
            </a:r>
          </a:p>
          <a:p>
            <a:pPr marL="0" indent="0" algn="just">
              <a:buNone/>
            </a:pPr>
            <a:r>
              <a:rPr lang="en-US" dirty="0"/>
              <a:t>	</a:t>
            </a:r>
            <a:r>
              <a:rPr lang="en-US" dirty="0" smtClean="0"/>
              <a:t>	(</a:t>
            </a:r>
            <a:r>
              <a:rPr lang="en-US" dirty="0" err="1" smtClean="0"/>
              <a:t>i</a:t>
            </a:r>
            <a:r>
              <a:rPr lang="en-US" dirty="0" smtClean="0"/>
              <a:t>) Scheduled or Periodic Maintenance</a:t>
            </a:r>
          </a:p>
          <a:p>
            <a:pPr marL="0" indent="0" algn="just">
              <a:buNone/>
            </a:pPr>
            <a:r>
              <a:rPr lang="en-US" dirty="0"/>
              <a:t>	</a:t>
            </a:r>
            <a:r>
              <a:rPr lang="en-US" dirty="0" smtClean="0"/>
              <a:t>			and</a:t>
            </a:r>
          </a:p>
          <a:p>
            <a:pPr marL="0" indent="0" algn="just">
              <a:buNone/>
            </a:pPr>
            <a:r>
              <a:rPr lang="en-US" dirty="0"/>
              <a:t>	 </a:t>
            </a:r>
            <a:r>
              <a:rPr lang="en-US" dirty="0" smtClean="0"/>
              <a:t>        (ii) Maintenance to unexpected failures</a:t>
            </a:r>
          </a:p>
          <a:p>
            <a:pPr marL="0" indent="0" algn="just">
              <a:buNone/>
            </a:pPr>
            <a:r>
              <a:rPr lang="en-US" dirty="0" smtClean="0"/>
              <a:t>	Example: Ink jet Printer </a:t>
            </a:r>
            <a:endParaRPr lang="en-IN" dirty="0"/>
          </a:p>
        </p:txBody>
      </p:sp>
    </p:spTree>
    <p:extLst>
      <p:ext uri="{BB962C8B-B14F-4D97-AF65-F5344CB8AC3E}">
        <p14:creationId xmlns:p14="http://schemas.microsoft.com/office/powerpoint/2010/main" val="432981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quality attributes</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dirty="0" smtClean="0"/>
              <a:t>5. Security:</a:t>
            </a:r>
          </a:p>
          <a:p>
            <a:pPr algn="just">
              <a:buFont typeface="Wingdings" pitchFamily="2" charset="2"/>
              <a:buChar char="v"/>
            </a:pPr>
            <a:r>
              <a:rPr lang="en-US" dirty="0" smtClean="0"/>
              <a:t>Confidentiality, Integrity, and Availability major measures of information security.</a:t>
            </a:r>
          </a:p>
          <a:p>
            <a:pPr marL="0" indent="0" algn="just">
              <a:buNone/>
            </a:pPr>
            <a:r>
              <a:rPr lang="en-US" dirty="0" smtClean="0"/>
              <a:t>6. Safety:</a:t>
            </a:r>
          </a:p>
          <a:p>
            <a:pPr algn="just">
              <a:buFont typeface="Wingdings" pitchFamily="2" charset="2"/>
              <a:buChar char="v"/>
            </a:pPr>
            <a:r>
              <a:rPr lang="en-US" dirty="0" smtClean="0"/>
              <a:t>Different from the security term.</a:t>
            </a:r>
          </a:p>
          <a:p>
            <a:pPr algn="just">
              <a:buFont typeface="Wingdings" pitchFamily="2" charset="2"/>
              <a:buChar char="v"/>
            </a:pPr>
            <a:r>
              <a:rPr lang="en-US" dirty="0" smtClean="0"/>
              <a:t>Deals with possible damages that can happen to the operators, public and the environment due to breakdown of an embedded system.</a:t>
            </a:r>
            <a:endParaRPr lang="en-IN" dirty="0"/>
          </a:p>
        </p:txBody>
      </p:sp>
    </p:spTree>
    <p:extLst>
      <p:ext uri="{BB962C8B-B14F-4D97-AF65-F5344CB8AC3E}">
        <p14:creationId xmlns:p14="http://schemas.microsoft.com/office/powerpoint/2010/main" val="1103818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Operational </a:t>
            </a:r>
            <a:r>
              <a:rPr lang="en-US" dirty="0"/>
              <a:t>quality attributes</a:t>
            </a:r>
            <a:endParaRPr lang="en-IN" dirty="0"/>
          </a:p>
        </p:txBody>
      </p:sp>
      <p:sp>
        <p:nvSpPr>
          <p:cNvPr id="3" name="Content Placeholder 2"/>
          <p:cNvSpPr>
            <a:spLocks noGrp="1"/>
          </p:cNvSpPr>
          <p:nvPr>
            <p:ph sz="quarter" idx="1"/>
          </p:nvPr>
        </p:nvSpPr>
        <p:spPr/>
        <p:txBody>
          <a:bodyPr/>
          <a:lstStyle/>
          <a:p>
            <a:pPr algn="just"/>
            <a:r>
              <a:rPr lang="en-US" dirty="0" smtClean="0"/>
              <a:t>Quality attributes that needs to be addressed for the product ‘</a:t>
            </a:r>
            <a:r>
              <a:rPr lang="en-US" dirty="0" smtClean="0">
                <a:solidFill>
                  <a:srgbClr val="FF0000"/>
                </a:solidFill>
              </a:rPr>
              <a:t>not</a:t>
            </a:r>
            <a:r>
              <a:rPr lang="en-US" dirty="0" smtClean="0"/>
              <a:t>’ on the basis of operational  aspects. Important quality attributes coming under this category are</a:t>
            </a:r>
          </a:p>
          <a:p>
            <a:pPr algn="just"/>
            <a:endParaRPr lang="en-US" dirty="0" smtClean="0"/>
          </a:p>
          <a:p>
            <a:pPr marL="2743200" lvl="5" indent="-457200" algn="just">
              <a:buAutoNum type="arabicPeriod"/>
            </a:pPr>
            <a:r>
              <a:rPr lang="en-US" dirty="0" smtClean="0"/>
              <a:t>Testability&amp; Debug- ability</a:t>
            </a:r>
          </a:p>
          <a:p>
            <a:pPr marL="2743200" lvl="5" indent="-457200" algn="just">
              <a:buAutoNum type="arabicPeriod"/>
            </a:pPr>
            <a:r>
              <a:rPr lang="en-US" dirty="0" err="1" smtClean="0"/>
              <a:t>Evolvability</a:t>
            </a:r>
            <a:endParaRPr lang="en-US" dirty="0" smtClean="0"/>
          </a:p>
          <a:p>
            <a:pPr marL="2743200" lvl="5" indent="-457200" algn="just">
              <a:buAutoNum type="arabicPeriod"/>
            </a:pPr>
            <a:r>
              <a:rPr lang="en-US" dirty="0" smtClean="0"/>
              <a:t>Portability</a:t>
            </a:r>
          </a:p>
          <a:p>
            <a:pPr marL="2743200" lvl="5" indent="-457200" algn="just">
              <a:buAutoNum type="arabicPeriod"/>
            </a:pPr>
            <a:r>
              <a:rPr lang="en-US" dirty="0" smtClean="0"/>
              <a:t>Time to prototype and market</a:t>
            </a:r>
          </a:p>
          <a:p>
            <a:pPr marL="2743200" lvl="5" indent="-457200" algn="just">
              <a:buAutoNum type="arabicPeriod"/>
            </a:pPr>
            <a:r>
              <a:rPr lang="en-US" dirty="0" smtClean="0"/>
              <a:t>Per unit and total cost</a:t>
            </a:r>
          </a:p>
          <a:p>
            <a:pPr marL="2743200" lvl="5" indent="-457200" algn="just">
              <a:buAutoNum type="arabicPeriod"/>
            </a:pPr>
            <a:endParaRPr lang="en-US" dirty="0" smtClean="0"/>
          </a:p>
          <a:p>
            <a:pPr marL="2743200" lvl="5" indent="-457200" algn="just">
              <a:buAutoNum type="arabicPeriod"/>
            </a:pPr>
            <a:endParaRPr lang="en-IN" dirty="0"/>
          </a:p>
        </p:txBody>
      </p:sp>
    </p:spTree>
    <p:extLst>
      <p:ext uri="{BB962C8B-B14F-4D97-AF65-F5344CB8AC3E}">
        <p14:creationId xmlns:p14="http://schemas.microsoft.com/office/powerpoint/2010/main" val="1186260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Operational quality attributes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Testability and debug- ability :</a:t>
            </a:r>
          </a:p>
          <a:p>
            <a:pPr algn="just">
              <a:buFont typeface="Wingdings" pitchFamily="2" charset="2"/>
              <a:buChar char="v"/>
            </a:pPr>
            <a:r>
              <a:rPr lang="en-US" dirty="0" smtClean="0"/>
              <a:t>How easily one can test his/ her design, application.</a:t>
            </a:r>
          </a:p>
          <a:p>
            <a:pPr algn="just">
              <a:buFont typeface="Wingdings" pitchFamily="2" charset="2"/>
              <a:buChar char="v"/>
            </a:pPr>
            <a:r>
              <a:rPr lang="en-US" dirty="0" smtClean="0"/>
              <a:t>For embedded system it is applicable to both hardware and software.</a:t>
            </a:r>
          </a:p>
          <a:p>
            <a:pPr marL="0" indent="0" algn="just">
              <a:buNone/>
            </a:pPr>
            <a:r>
              <a:rPr lang="en-US" b="1" dirty="0" smtClean="0"/>
              <a:t>	Debug-ability</a:t>
            </a:r>
            <a:r>
              <a:rPr lang="en-US" dirty="0" smtClean="0"/>
              <a:t> means figuring out the probable sources that create unexpected behavior in the total system.</a:t>
            </a:r>
          </a:p>
          <a:p>
            <a:pPr marL="0" indent="0" algn="just">
              <a:buNone/>
            </a:pPr>
            <a:endParaRPr lang="en-US" dirty="0" smtClean="0"/>
          </a:p>
          <a:p>
            <a:pPr marL="514350" indent="-514350" algn="just">
              <a:buAutoNum type="arabicPeriod"/>
            </a:pPr>
            <a:endParaRPr lang="en-US" dirty="0" smtClean="0"/>
          </a:p>
          <a:p>
            <a:pPr marL="0" indent="0" algn="just">
              <a:buNone/>
            </a:pPr>
            <a:endParaRPr lang="en-US" dirty="0" smtClean="0"/>
          </a:p>
          <a:p>
            <a:pPr marL="0" indent="0" algn="just">
              <a:buNone/>
            </a:pPr>
            <a:endParaRPr lang="en-US" dirty="0" smtClean="0"/>
          </a:p>
        </p:txBody>
      </p:sp>
    </p:spTree>
    <p:extLst>
      <p:ext uri="{BB962C8B-B14F-4D97-AF65-F5344CB8AC3E}">
        <p14:creationId xmlns:p14="http://schemas.microsoft.com/office/powerpoint/2010/main" val="1484251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Operational quality attributes</a:t>
            </a:r>
            <a:endParaRPr lang="en-IN" dirty="0"/>
          </a:p>
        </p:txBody>
      </p:sp>
      <p:sp>
        <p:nvSpPr>
          <p:cNvPr id="3" name="Content Placeholder 2"/>
          <p:cNvSpPr>
            <a:spLocks noGrp="1"/>
          </p:cNvSpPr>
          <p:nvPr>
            <p:ph sz="quarter" idx="1"/>
          </p:nvPr>
        </p:nvSpPr>
        <p:spPr/>
        <p:txBody>
          <a:bodyPr>
            <a:normAutofit lnSpcReduction="10000"/>
          </a:bodyPr>
          <a:lstStyle/>
          <a:p>
            <a:pPr marL="0" indent="0" algn="just">
              <a:buNone/>
            </a:pPr>
            <a:r>
              <a:rPr lang="en-US" b="1" dirty="0" err="1" smtClean="0"/>
              <a:t>Evolvability</a:t>
            </a:r>
            <a:r>
              <a:rPr lang="en-US" b="1" dirty="0" smtClean="0"/>
              <a:t> :</a:t>
            </a:r>
            <a:r>
              <a:rPr lang="en-US" dirty="0" smtClean="0"/>
              <a:t> </a:t>
            </a:r>
          </a:p>
          <a:p>
            <a:pPr algn="just">
              <a:buFont typeface="Wingdings" pitchFamily="2" charset="2"/>
              <a:buChar char="v"/>
            </a:pPr>
            <a:r>
              <a:rPr lang="en-US" dirty="0" smtClean="0"/>
              <a:t>Closely related to biology.</a:t>
            </a:r>
          </a:p>
          <a:p>
            <a:pPr algn="just">
              <a:buFont typeface="Wingdings" pitchFamily="2" charset="2"/>
              <a:buChar char="v"/>
            </a:pPr>
            <a:r>
              <a:rPr lang="en-US" dirty="0" smtClean="0"/>
              <a:t>For an embedded system it refers to change the firmware and hardware from old one to new.</a:t>
            </a:r>
          </a:p>
          <a:p>
            <a:pPr marL="0" indent="0" algn="just">
              <a:buNone/>
            </a:pPr>
            <a:r>
              <a:rPr lang="en-US" b="1" dirty="0" smtClean="0"/>
              <a:t>Portability :</a:t>
            </a:r>
          </a:p>
          <a:p>
            <a:pPr algn="just">
              <a:buFont typeface="Wingdings" pitchFamily="2" charset="2"/>
              <a:buChar char="v"/>
            </a:pPr>
            <a:r>
              <a:rPr lang="en-US" dirty="0" smtClean="0"/>
              <a:t>Changing the firmware from one processor to another processor.</a:t>
            </a:r>
          </a:p>
          <a:p>
            <a:pPr algn="just">
              <a:buFont typeface="Wingdings" pitchFamily="2" charset="2"/>
              <a:buChar char="v"/>
            </a:pPr>
            <a:r>
              <a:rPr lang="en-US" dirty="0" smtClean="0"/>
              <a:t>Better incase of high- level languages than in low level languages.</a:t>
            </a:r>
            <a:endParaRPr lang="en-IN" dirty="0"/>
          </a:p>
        </p:txBody>
      </p:sp>
    </p:spTree>
    <p:extLst>
      <p:ext uri="{BB962C8B-B14F-4D97-AF65-F5344CB8AC3E}">
        <p14:creationId xmlns:p14="http://schemas.microsoft.com/office/powerpoint/2010/main" val="3125952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Operational quality attributes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Time to prototype and market :</a:t>
            </a:r>
          </a:p>
          <a:p>
            <a:pPr algn="just">
              <a:buFont typeface="Wingdings" pitchFamily="2" charset="2"/>
              <a:buChar char="v"/>
            </a:pPr>
            <a:r>
              <a:rPr lang="en-US" dirty="0" smtClean="0"/>
              <a:t>Prototyping means developing a model of the product with similar features of the final product.</a:t>
            </a:r>
          </a:p>
          <a:p>
            <a:pPr algn="just">
              <a:buFont typeface="Wingdings" pitchFamily="2" charset="2"/>
              <a:buChar char="v"/>
            </a:pPr>
            <a:r>
              <a:rPr lang="en-US" dirty="0" smtClean="0"/>
              <a:t>If the prototyping is done faster then actual time to develop the product takes </a:t>
            </a:r>
            <a:r>
              <a:rPr lang="en-US" smtClean="0"/>
              <a:t>less time. </a:t>
            </a:r>
            <a:endParaRPr lang="en-US" dirty="0" smtClean="0"/>
          </a:p>
          <a:p>
            <a:pPr algn="just">
              <a:buFont typeface="Wingdings" pitchFamily="2" charset="2"/>
              <a:buChar char="v"/>
            </a:pPr>
            <a:r>
              <a:rPr lang="en-US" dirty="0"/>
              <a:t>Time taken for the final product to reach the </a:t>
            </a:r>
            <a:r>
              <a:rPr lang="en-US" dirty="0" smtClean="0"/>
              <a:t>market is known as Time- to- market.</a:t>
            </a:r>
          </a:p>
          <a:p>
            <a:pPr algn="just">
              <a:buFont typeface="Wingdings" pitchFamily="2" charset="2"/>
              <a:buChar char="v"/>
            </a:pPr>
            <a:endParaRPr lang="en-US" dirty="0"/>
          </a:p>
          <a:p>
            <a:pPr algn="just">
              <a:buFont typeface="Wingdings" pitchFamily="2" charset="2"/>
              <a:buChar char="v"/>
            </a:pPr>
            <a:endParaRPr lang="en-US" dirty="0" smtClean="0"/>
          </a:p>
        </p:txBody>
      </p:sp>
    </p:spTree>
    <p:extLst>
      <p:ext uri="{BB962C8B-B14F-4D97-AF65-F5344CB8AC3E}">
        <p14:creationId xmlns:p14="http://schemas.microsoft.com/office/powerpoint/2010/main" val="1265237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an Embedded system</a:t>
            </a:r>
            <a:endParaRPr lang="en-IN" dirty="0"/>
          </a:p>
        </p:txBody>
      </p:sp>
      <p:sp>
        <p:nvSpPr>
          <p:cNvPr id="3" name="Content Placeholder 2"/>
          <p:cNvSpPr>
            <a:spLocks noGrp="1"/>
          </p:cNvSpPr>
          <p:nvPr>
            <p:ph sz="quarter" idx="1"/>
          </p:nvPr>
        </p:nvSpPr>
        <p:spPr/>
        <p:txBody>
          <a:bodyPr>
            <a:normAutofit/>
          </a:bodyPr>
          <a:lstStyle/>
          <a:p>
            <a:pPr algn="just"/>
            <a:r>
              <a:rPr lang="en-US" dirty="0" smtClean="0"/>
              <a:t>Embedded systems posses certain specific characteristics and these are unique to each embedded system.</a:t>
            </a:r>
          </a:p>
          <a:p>
            <a:pPr marL="971550" lvl="1" indent="-514350" algn="just">
              <a:buAutoNum type="arabicPeriod"/>
            </a:pPr>
            <a:r>
              <a:rPr lang="en-US" dirty="0" smtClean="0"/>
              <a:t>Application and domain specific</a:t>
            </a:r>
          </a:p>
          <a:p>
            <a:pPr marL="971550" lvl="1" indent="-514350" algn="just">
              <a:buAutoNum type="arabicPeriod"/>
            </a:pPr>
            <a:r>
              <a:rPr lang="en-US" dirty="0" smtClean="0"/>
              <a:t>Reactive and real time</a:t>
            </a:r>
          </a:p>
          <a:p>
            <a:pPr marL="971550" lvl="1" indent="-514350" algn="just">
              <a:buAutoNum type="arabicPeriod"/>
            </a:pPr>
            <a:r>
              <a:rPr lang="en-US" dirty="0" smtClean="0"/>
              <a:t>Operates in harsh environments</a:t>
            </a:r>
          </a:p>
          <a:p>
            <a:pPr marL="971550" lvl="1" indent="-514350" algn="just">
              <a:buAutoNum type="arabicPeriod"/>
            </a:pPr>
            <a:r>
              <a:rPr lang="en-US" dirty="0" smtClean="0"/>
              <a:t>Distributed</a:t>
            </a:r>
          </a:p>
          <a:p>
            <a:pPr marL="971550" lvl="1" indent="-514350" algn="just">
              <a:buAutoNum type="arabicPeriod"/>
            </a:pPr>
            <a:r>
              <a:rPr lang="en-US" dirty="0" smtClean="0"/>
              <a:t>Small size and weight</a:t>
            </a:r>
          </a:p>
          <a:p>
            <a:pPr marL="971550" lvl="1" indent="-514350" algn="just">
              <a:buAutoNum type="arabicPeriod"/>
            </a:pPr>
            <a:r>
              <a:rPr lang="en-US" dirty="0" smtClean="0"/>
              <a:t>Power concerns</a:t>
            </a:r>
            <a:endParaRPr lang="en-IN" dirty="0"/>
          </a:p>
        </p:txBody>
      </p:sp>
    </p:spTree>
    <p:extLst>
      <p:ext uri="{BB962C8B-B14F-4D97-AF65-F5344CB8AC3E}">
        <p14:creationId xmlns:p14="http://schemas.microsoft.com/office/powerpoint/2010/main" val="1830629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Operational quality attributes</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b="1" dirty="0" smtClean="0"/>
              <a:t>Per unit cost and Revenue :</a:t>
            </a:r>
          </a:p>
          <a:p>
            <a:pPr algn="just">
              <a:buFont typeface="Wingdings" pitchFamily="2" charset="2"/>
              <a:buChar char="v"/>
            </a:pPr>
            <a:r>
              <a:rPr lang="en-US" dirty="0" smtClean="0"/>
              <a:t>Cost is the major factor for the buyer and manufacturer so it should be decided by proper analysis.</a:t>
            </a:r>
          </a:p>
        </p:txBody>
      </p:sp>
      <p:sp>
        <p:nvSpPr>
          <p:cNvPr id="4" name="TextBox 3"/>
          <p:cNvSpPr txBox="1"/>
          <p:nvPr/>
        </p:nvSpPr>
        <p:spPr>
          <a:xfrm>
            <a:off x="3545886" y="6478786"/>
            <a:ext cx="2556284" cy="369332"/>
          </a:xfrm>
          <a:prstGeom prst="rect">
            <a:avLst/>
          </a:prstGeom>
          <a:noFill/>
        </p:spPr>
        <p:txBody>
          <a:bodyPr wrap="square" rtlCol="0">
            <a:spAutoFit/>
          </a:bodyPr>
          <a:lstStyle/>
          <a:p>
            <a:r>
              <a:rPr lang="en-US" dirty="0" smtClean="0"/>
              <a:t>Product life cycle curve</a:t>
            </a:r>
            <a:endParaRPr lang="en-IN" dirty="0"/>
          </a:p>
        </p:txBody>
      </p:sp>
      <p:pic>
        <p:nvPicPr>
          <p:cNvPr id="102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43608" y="3474131"/>
            <a:ext cx="7056784" cy="3015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622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Hardware/Software co-design</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Jointly designing hardware and software architectures to meet performance, cost and energy goals.</a:t>
            </a:r>
          </a:p>
          <a:p>
            <a:pPr marL="0" indent="0" algn="just">
              <a:buNone/>
            </a:pPr>
            <a:r>
              <a:rPr lang="en-US" b="1" dirty="0" smtClean="0"/>
              <a:t>Selecting the model:</a:t>
            </a:r>
          </a:p>
          <a:p>
            <a:pPr algn="just">
              <a:buFont typeface="Wingdings" pitchFamily="2" charset="2"/>
              <a:buChar char="v"/>
            </a:pPr>
            <a:r>
              <a:rPr lang="en-US" dirty="0" smtClean="0"/>
              <a:t>Models are used for capturing and describing the system characteristics.</a:t>
            </a:r>
          </a:p>
          <a:p>
            <a:pPr algn="just">
              <a:buFont typeface="Wingdings" pitchFamily="2" charset="2"/>
              <a:buChar char="v"/>
            </a:pPr>
            <a:r>
              <a:rPr lang="en-US" dirty="0" smtClean="0"/>
              <a:t>Hard to make decision on which model should be followed in a particular system design.</a:t>
            </a:r>
          </a:p>
          <a:p>
            <a:pPr algn="just">
              <a:buFont typeface="Wingdings" pitchFamily="2" charset="2"/>
              <a:buChar char="v"/>
            </a:pPr>
            <a:endParaRPr lang="en-IN" dirty="0"/>
          </a:p>
        </p:txBody>
      </p:sp>
    </p:spTree>
    <p:extLst>
      <p:ext uri="{BB962C8B-B14F-4D97-AF65-F5344CB8AC3E}">
        <p14:creationId xmlns:p14="http://schemas.microsoft.com/office/powerpoint/2010/main" val="3843632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co-design</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smtClean="0"/>
              <a:t>Selecting the architecture:</a:t>
            </a:r>
            <a:endParaRPr lang="en-IN" b="1" dirty="0" smtClean="0"/>
          </a:p>
          <a:p>
            <a:pPr algn="just">
              <a:buFont typeface="Wingdings" pitchFamily="2" charset="2"/>
              <a:buChar char="v"/>
            </a:pPr>
            <a:r>
              <a:rPr lang="en-US" dirty="0" smtClean="0"/>
              <a:t>Model only captures the system characteristics and does not provide information on ‘how the system can be manufactured’.</a:t>
            </a:r>
          </a:p>
          <a:p>
            <a:pPr marL="0" indent="0" algn="just">
              <a:buNone/>
            </a:pPr>
            <a:r>
              <a:rPr lang="en-US" dirty="0"/>
              <a:t>	</a:t>
            </a:r>
            <a:r>
              <a:rPr lang="en-US" sz="1600" dirty="0" smtClean="0"/>
              <a:t>Examples: CISC, RISC, SIMD(Single Instruction </a:t>
            </a:r>
            <a:r>
              <a:rPr lang="en-US" sz="1600" dirty="0"/>
              <a:t>M</a:t>
            </a:r>
            <a:r>
              <a:rPr lang="en-US" sz="1600" dirty="0" smtClean="0"/>
              <a:t>ultiple </a:t>
            </a:r>
            <a:r>
              <a:rPr lang="en-US" sz="1600" dirty="0"/>
              <a:t>D</a:t>
            </a:r>
            <a:r>
              <a:rPr lang="en-US" sz="1600" dirty="0" smtClean="0"/>
              <a:t>ata), MIMD(Multiple Instruction -Multiple Data)</a:t>
            </a:r>
          </a:p>
          <a:p>
            <a:pPr marL="0" indent="0" algn="just">
              <a:buNone/>
            </a:pPr>
            <a:r>
              <a:rPr lang="en-US" b="1" dirty="0" smtClean="0"/>
              <a:t>Selecting the language:</a:t>
            </a:r>
          </a:p>
          <a:p>
            <a:pPr algn="just">
              <a:buFont typeface="Wingdings" pitchFamily="2" charset="2"/>
              <a:buChar char="v"/>
            </a:pPr>
            <a:r>
              <a:rPr lang="en-US" dirty="0" smtClean="0"/>
              <a:t>Programming language captures a ‘computational model’ and maps it into the architecture.</a:t>
            </a:r>
          </a:p>
          <a:p>
            <a:pPr marL="685800" lvl="2" indent="0" algn="just">
              <a:buNone/>
            </a:pPr>
            <a:r>
              <a:rPr lang="en-US" dirty="0"/>
              <a:t>	</a:t>
            </a:r>
            <a:r>
              <a:rPr lang="en-US" sz="2400" dirty="0"/>
              <a:t> </a:t>
            </a:r>
            <a:r>
              <a:rPr lang="en-US" sz="1600" dirty="0"/>
              <a:t>Examples</a:t>
            </a:r>
            <a:r>
              <a:rPr lang="en-US" sz="1600" dirty="0" smtClean="0"/>
              <a:t>: C, C++, Java etc. for software implementations.</a:t>
            </a:r>
          </a:p>
          <a:p>
            <a:pPr marL="685800" lvl="2" indent="0" algn="just">
              <a:buNone/>
            </a:pPr>
            <a:r>
              <a:rPr lang="en-US" sz="1600" dirty="0"/>
              <a:t>	</a:t>
            </a:r>
            <a:r>
              <a:rPr lang="en-US" sz="1600" dirty="0" smtClean="0"/>
              <a:t>	VHDL, Verilog for hardware implementations.</a:t>
            </a:r>
          </a:p>
        </p:txBody>
      </p:sp>
    </p:spTree>
    <p:extLst>
      <p:ext uri="{BB962C8B-B14F-4D97-AF65-F5344CB8AC3E}">
        <p14:creationId xmlns:p14="http://schemas.microsoft.com/office/powerpoint/2010/main" val="3610464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co-design</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Partitioning system requirements into hardware and software:</a:t>
            </a:r>
          </a:p>
          <a:p>
            <a:pPr algn="just">
              <a:buFont typeface="Wingdings" pitchFamily="2" charset="2"/>
              <a:buChar char="v"/>
            </a:pPr>
            <a:r>
              <a:rPr lang="en-US" dirty="0" smtClean="0"/>
              <a:t>From an implementation perspective, it may be possible to implement the system requirements in either hardware or software(firmware).</a:t>
            </a:r>
          </a:p>
          <a:p>
            <a:pPr algn="just">
              <a:buFont typeface="Wingdings" pitchFamily="2" charset="2"/>
              <a:buChar char="v"/>
            </a:pPr>
            <a:r>
              <a:rPr lang="en-US" dirty="0" smtClean="0"/>
              <a:t>Decision making </a:t>
            </a:r>
            <a:r>
              <a:rPr lang="en-IN" dirty="0" smtClean="0"/>
              <a:t>is tough.</a:t>
            </a:r>
            <a:endParaRPr lang="en-US" dirty="0" smtClean="0"/>
          </a:p>
        </p:txBody>
      </p:sp>
    </p:spTree>
    <p:extLst>
      <p:ext uri="{BB962C8B-B14F-4D97-AF65-F5344CB8AC3E}">
        <p14:creationId xmlns:p14="http://schemas.microsoft.com/office/powerpoint/2010/main" val="3284899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Co-design ladder</a:t>
            </a:r>
            <a:endParaRPr lang="en-IN"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556792"/>
            <a:ext cx="6840760" cy="508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751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Computational models in Embedded system</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Commonly used computational models are</a:t>
            </a:r>
            <a:endParaRPr lang="en-US" dirty="0"/>
          </a:p>
          <a:p>
            <a:pPr lvl="1">
              <a:buFont typeface="Wingdings" pitchFamily="2" charset="2"/>
              <a:buChar char="v"/>
            </a:pPr>
            <a:r>
              <a:rPr lang="en-US" dirty="0" smtClean="0"/>
              <a:t>Data Flow Graph(DFG)</a:t>
            </a:r>
          </a:p>
          <a:p>
            <a:pPr lvl="1">
              <a:buFont typeface="Wingdings" pitchFamily="2" charset="2"/>
              <a:buChar char="v"/>
            </a:pPr>
            <a:r>
              <a:rPr lang="en-US" dirty="0" smtClean="0"/>
              <a:t>CDFG(Control Data </a:t>
            </a:r>
            <a:r>
              <a:rPr lang="en-US" smtClean="0"/>
              <a:t>Flow Graph)</a:t>
            </a:r>
            <a:endParaRPr lang="en-US" dirty="0" smtClean="0"/>
          </a:p>
          <a:p>
            <a:pPr lvl="1">
              <a:buFont typeface="Wingdings" pitchFamily="2" charset="2"/>
              <a:buChar char="v"/>
            </a:pPr>
            <a:r>
              <a:rPr lang="en-US" dirty="0" smtClean="0"/>
              <a:t>State Machine Model</a:t>
            </a:r>
          </a:p>
          <a:p>
            <a:pPr lvl="1">
              <a:buFont typeface="Wingdings" pitchFamily="2" charset="2"/>
              <a:buChar char="v"/>
            </a:pPr>
            <a:r>
              <a:rPr lang="en-US" dirty="0" smtClean="0"/>
              <a:t>Sequential program model</a:t>
            </a:r>
          </a:p>
          <a:p>
            <a:pPr lvl="1">
              <a:buFont typeface="Wingdings" pitchFamily="2" charset="2"/>
              <a:buChar char="v"/>
            </a:pPr>
            <a:r>
              <a:rPr lang="en-US" dirty="0"/>
              <a:t>Concurrent process model</a:t>
            </a:r>
          </a:p>
          <a:p>
            <a:pPr lvl="1">
              <a:buFont typeface="Wingdings" pitchFamily="2" charset="2"/>
              <a:buChar char="v"/>
            </a:pPr>
            <a:r>
              <a:rPr lang="en-US" dirty="0" smtClean="0"/>
              <a:t>Object oriented model</a:t>
            </a:r>
            <a:endParaRPr lang="en-IN" dirty="0" smtClean="0"/>
          </a:p>
        </p:txBody>
      </p:sp>
    </p:spTree>
    <p:extLst>
      <p:ext uri="{BB962C8B-B14F-4D97-AF65-F5344CB8AC3E}">
        <p14:creationId xmlns:p14="http://schemas.microsoft.com/office/powerpoint/2010/main" val="3256697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model</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Data driven model in which program execution is determined by data.</a:t>
            </a:r>
          </a:p>
          <a:p>
            <a:pPr algn="just">
              <a:buFont typeface="Wingdings" pitchFamily="2" charset="2"/>
              <a:buChar char="v"/>
            </a:pPr>
            <a:r>
              <a:rPr lang="en-US" dirty="0" smtClean="0"/>
              <a:t>Data operation </a:t>
            </a:r>
            <a:r>
              <a:rPr lang="en-US" dirty="0" smtClean="0">
                <a:sym typeface="Wingdings" pitchFamily="2" charset="2"/>
              </a:rPr>
              <a:t> block (circle)</a:t>
            </a:r>
          </a:p>
          <a:p>
            <a:pPr algn="just">
              <a:buFont typeface="Wingdings" pitchFamily="2" charset="2"/>
              <a:buChar char="v"/>
            </a:pPr>
            <a:r>
              <a:rPr lang="en-US" dirty="0" smtClean="0">
                <a:sym typeface="Wingdings" pitchFamily="2" charset="2"/>
              </a:rPr>
              <a:t>Data flow  arrow</a:t>
            </a:r>
          </a:p>
          <a:p>
            <a:pPr algn="just">
              <a:buFont typeface="Wingdings" pitchFamily="2" charset="2"/>
              <a:buChar char="v"/>
            </a:pPr>
            <a:r>
              <a:rPr lang="en-US" dirty="0" smtClean="0">
                <a:sym typeface="Wingdings" pitchFamily="2" charset="2"/>
              </a:rPr>
              <a:t>Examples: DSP applications</a:t>
            </a:r>
          </a:p>
          <a:p>
            <a:pPr algn="just">
              <a:buFont typeface="Wingdings" pitchFamily="2" charset="2"/>
              <a:buChar char="v"/>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336152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Box 33"/>
          <p:cNvSpPr txBox="1"/>
          <p:nvPr/>
        </p:nvSpPr>
        <p:spPr>
          <a:xfrm>
            <a:off x="2051720" y="6525344"/>
            <a:ext cx="4104456" cy="369332"/>
          </a:xfrm>
          <a:prstGeom prst="rect">
            <a:avLst/>
          </a:prstGeom>
          <a:noFill/>
        </p:spPr>
        <p:txBody>
          <a:bodyPr wrap="square" rtlCol="0">
            <a:spAutoFit/>
          </a:bodyPr>
          <a:lstStyle/>
          <a:p>
            <a:r>
              <a:rPr lang="en-US" dirty="0" smtClean="0"/>
              <a:t>Data flow graph (DFG) model</a:t>
            </a:r>
            <a:endParaRPr lang="en-IN" dirty="0"/>
          </a:p>
        </p:txBody>
      </p:sp>
    </p:spTree>
    <p:extLst>
      <p:ext uri="{BB962C8B-B14F-4D97-AF65-F5344CB8AC3E}">
        <p14:creationId xmlns:p14="http://schemas.microsoft.com/office/powerpoint/2010/main" val="2323738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data flow graph(CDFG)</a:t>
            </a:r>
            <a:endParaRPr lang="en-IN"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t>Used for modeling applications involving conditional program execution. </a:t>
            </a:r>
          </a:p>
          <a:p>
            <a:pPr>
              <a:buFont typeface="Wingdings" pitchFamily="2" charset="2"/>
              <a:buChar char="v"/>
            </a:pPr>
            <a:r>
              <a:rPr lang="en-US" dirty="0" smtClean="0"/>
              <a:t>Contains both data operations and control operations.</a:t>
            </a:r>
          </a:p>
          <a:p>
            <a:pPr>
              <a:buFont typeface="Wingdings" pitchFamily="2" charset="2"/>
              <a:buChar char="v"/>
            </a:pPr>
            <a:endParaRPr lang="en-IN" dirty="0"/>
          </a:p>
        </p:txBody>
      </p:sp>
      <p:sp>
        <p:nvSpPr>
          <p:cNvPr id="51" name="TextBox 50"/>
          <p:cNvSpPr txBox="1"/>
          <p:nvPr/>
        </p:nvSpPr>
        <p:spPr>
          <a:xfrm>
            <a:off x="4268231" y="5110800"/>
            <a:ext cx="397998" cy="369332"/>
          </a:xfrm>
          <a:prstGeom prst="rect">
            <a:avLst/>
          </a:prstGeom>
          <a:noFill/>
        </p:spPr>
        <p:txBody>
          <a:bodyPr wrap="square" rtlCol="0">
            <a:spAutoFit/>
          </a:bodyPr>
          <a:lstStyle/>
          <a:p>
            <a:r>
              <a:rPr lang="en-US" dirty="0" smtClean="0"/>
              <a:t>+</a:t>
            </a:r>
            <a:endParaRPr lang="en-IN" dirty="0"/>
          </a:p>
        </p:txBody>
      </p:sp>
      <p:sp>
        <p:nvSpPr>
          <p:cNvPr id="52" name="TextBox 51"/>
          <p:cNvSpPr txBox="1"/>
          <p:nvPr/>
        </p:nvSpPr>
        <p:spPr>
          <a:xfrm>
            <a:off x="4267091" y="5924762"/>
            <a:ext cx="296771" cy="369332"/>
          </a:xfrm>
          <a:prstGeom prst="rect">
            <a:avLst/>
          </a:prstGeom>
          <a:noFill/>
        </p:spPr>
        <p:txBody>
          <a:bodyPr wrap="square" rtlCol="0">
            <a:spAutoFit/>
          </a:bodyPr>
          <a:lstStyle/>
          <a:p>
            <a:r>
              <a:rPr lang="en-US" dirty="0" smtClean="0"/>
              <a:t>-</a:t>
            </a:r>
            <a:endParaRPr lang="en-IN" dirty="0"/>
          </a:p>
        </p:txBody>
      </p:sp>
      <p:cxnSp>
        <p:nvCxnSpPr>
          <p:cNvPr id="58" name="Straight Arrow Connector 57"/>
          <p:cNvCxnSpPr>
            <a:stCxn id="27" idx="4"/>
          </p:cNvCxnSpPr>
          <p:nvPr/>
        </p:nvCxnSpPr>
        <p:spPr>
          <a:xfrm flipH="1">
            <a:off x="4415476" y="6352672"/>
            <a:ext cx="4298" cy="2446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467230" y="6597352"/>
            <a:ext cx="298509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2029998" y="3226404"/>
            <a:ext cx="5422322" cy="3370948"/>
            <a:chOff x="2029998" y="3226404"/>
            <a:chExt cx="5422322" cy="3370948"/>
          </a:xfrm>
        </p:grpSpPr>
        <p:sp>
          <p:nvSpPr>
            <p:cNvPr id="36" name="TextBox 35"/>
            <p:cNvSpPr txBox="1"/>
            <p:nvPr/>
          </p:nvSpPr>
          <p:spPr>
            <a:xfrm>
              <a:off x="5340969" y="4540614"/>
              <a:ext cx="360040" cy="369332"/>
            </a:xfrm>
            <a:prstGeom prst="rect">
              <a:avLst/>
            </a:prstGeom>
            <a:noFill/>
          </p:spPr>
          <p:txBody>
            <a:bodyPr wrap="square" rtlCol="0">
              <a:spAutoFit/>
            </a:bodyPr>
            <a:lstStyle/>
            <a:p>
              <a:r>
                <a:rPr lang="en-US" dirty="0" smtClean="0"/>
                <a:t>b</a:t>
              </a:r>
              <a:endParaRPr lang="en-IN" dirty="0"/>
            </a:p>
          </p:txBody>
        </p:sp>
        <p:grpSp>
          <p:nvGrpSpPr>
            <p:cNvPr id="50" name="Group 49"/>
            <p:cNvGrpSpPr/>
            <p:nvPr/>
          </p:nvGrpSpPr>
          <p:grpSpPr>
            <a:xfrm>
              <a:off x="2029998" y="3226404"/>
              <a:ext cx="4648498" cy="3126268"/>
              <a:chOff x="2637890" y="2632087"/>
              <a:chExt cx="4648498" cy="3126268"/>
            </a:xfrm>
          </p:grpSpPr>
          <p:sp>
            <p:nvSpPr>
              <p:cNvPr id="4" name="Flowchart: Decision 3"/>
              <p:cNvSpPr/>
              <p:nvPr/>
            </p:nvSpPr>
            <p:spPr>
              <a:xfrm>
                <a:off x="4370258" y="2992127"/>
                <a:ext cx="1368152" cy="108012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514274" y="3421042"/>
                <a:ext cx="1080120" cy="369332"/>
              </a:xfrm>
              <a:prstGeom prst="rect">
                <a:avLst/>
              </a:prstGeom>
              <a:noFill/>
            </p:spPr>
            <p:txBody>
              <a:bodyPr wrap="square" rtlCol="0">
                <a:spAutoFit/>
              </a:bodyPr>
              <a:lstStyle/>
              <a:p>
                <a:r>
                  <a:rPr lang="en-US" dirty="0" smtClean="0"/>
                  <a:t>Flag=1?</a:t>
                </a:r>
                <a:endParaRPr lang="en-IN" dirty="0"/>
              </a:p>
            </p:txBody>
          </p:sp>
          <p:cxnSp>
            <p:nvCxnSpPr>
              <p:cNvPr id="7" name="Straight Arrow Connector 6"/>
              <p:cNvCxnSpPr/>
              <p:nvPr/>
            </p:nvCxnSpPr>
            <p:spPr>
              <a:xfrm>
                <a:off x="5054334" y="2632087"/>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14" idx="0"/>
              </p:cNvCxnSpPr>
              <p:nvPr/>
            </p:nvCxnSpPr>
            <p:spPr>
              <a:xfrm>
                <a:off x="5054334" y="4084406"/>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42066" y="5512407"/>
                <a:ext cx="2133572" cy="27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802306" y="4444446"/>
                <a:ext cx="504056" cy="4918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a:stCxn id="4" idx="1"/>
              </p:cNvCxnSpPr>
              <p:nvPr/>
            </p:nvCxnSpPr>
            <p:spPr>
              <a:xfrm flipH="1">
                <a:off x="2642066" y="3532187"/>
                <a:ext cx="1728192" cy="35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7890" y="3549891"/>
                <a:ext cx="0" cy="1965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774220" y="3341994"/>
                <a:ext cx="1512168" cy="369332"/>
              </a:xfrm>
              <a:prstGeom prst="rect">
                <a:avLst/>
              </a:prstGeom>
              <a:noFill/>
            </p:spPr>
            <p:txBody>
              <a:bodyPr wrap="square" rtlCol="0">
                <a:spAutoFit/>
              </a:bodyPr>
              <a:lstStyle/>
              <a:p>
                <a:r>
                  <a:rPr lang="en-US" dirty="0" smtClean="0"/>
                  <a:t>Control node</a:t>
                </a:r>
                <a:endParaRPr lang="en-IN" dirty="0"/>
              </a:p>
            </p:txBody>
          </p:sp>
          <p:sp>
            <p:nvSpPr>
              <p:cNvPr id="27" name="Oval 26"/>
              <p:cNvSpPr/>
              <p:nvPr/>
            </p:nvSpPr>
            <p:spPr>
              <a:xfrm>
                <a:off x="4775638" y="5266458"/>
                <a:ext cx="504056" cy="4918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p:cNvCxnSpPr>
                <a:endCxn id="14" idx="1"/>
              </p:cNvCxnSpPr>
              <p:nvPr/>
            </p:nvCxnSpPr>
            <p:spPr>
              <a:xfrm>
                <a:off x="4226242" y="4072247"/>
                <a:ext cx="649881" cy="4442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4" idx="7"/>
              </p:cNvCxnSpPr>
              <p:nvPr/>
            </p:nvCxnSpPr>
            <p:spPr>
              <a:xfrm flipH="1">
                <a:off x="5232545" y="4084406"/>
                <a:ext cx="721889" cy="4320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35312" y="3888470"/>
                <a:ext cx="360040" cy="367553"/>
              </a:xfrm>
              <a:prstGeom prst="rect">
                <a:avLst/>
              </a:prstGeom>
              <a:noFill/>
            </p:spPr>
            <p:txBody>
              <a:bodyPr wrap="square" rtlCol="0">
                <a:spAutoFit/>
              </a:bodyPr>
              <a:lstStyle/>
              <a:p>
                <a:r>
                  <a:rPr lang="en-US" dirty="0" smtClean="0"/>
                  <a:t>a</a:t>
                </a:r>
                <a:endParaRPr lang="en-IN" dirty="0"/>
              </a:p>
            </p:txBody>
          </p:sp>
          <p:cxnSp>
            <p:nvCxnSpPr>
              <p:cNvPr id="40" name="Straight Arrow Connector 39"/>
              <p:cNvCxnSpPr/>
              <p:nvPr/>
            </p:nvCxnSpPr>
            <p:spPr>
              <a:xfrm>
                <a:off x="4184665" y="4194301"/>
                <a:ext cx="659217" cy="11787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274121" y="4299021"/>
                <a:ext cx="854760" cy="1247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8" name="Straight Connector 67"/>
            <p:cNvCxnSpPr/>
            <p:nvPr/>
          </p:nvCxnSpPr>
          <p:spPr>
            <a:xfrm>
              <a:off x="4446442" y="5661248"/>
              <a:ext cx="30058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4" idx="4"/>
            </p:cNvCxnSpPr>
            <p:nvPr/>
          </p:nvCxnSpPr>
          <p:spPr>
            <a:xfrm>
              <a:off x="4446442" y="5530660"/>
              <a:ext cx="0" cy="130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452320" y="5661248"/>
              <a:ext cx="0" cy="9361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4492959" y="4678723"/>
            <a:ext cx="210867" cy="381491"/>
          </a:xfrm>
          <a:prstGeom prst="rect">
            <a:avLst/>
          </a:prstGeom>
          <a:noFill/>
        </p:spPr>
        <p:txBody>
          <a:bodyPr wrap="square" rtlCol="0">
            <a:spAutoFit/>
          </a:bodyPr>
          <a:lstStyle/>
          <a:p>
            <a:r>
              <a:rPr lang="en-US" dirty="0"/>
              <a:t>T</a:t>
            </a:r>
            <a:endParaRPr lang="en-IN" dirty="0"/>
          </a:p>
        </p:txBody>
      </p:sp>
      <p:sp>
        <p:nvSpPr>
          <p:cNvPr id="75" name="TextBox 74"/>
          <p:cNvSpPr txBox="1"/>
          <p:nvPr/>
        </p:nvSpPr>
        <p:spPr>
          <a:xfrm>
            <a:off x="2034174" y="4476909"/>
            <a:ext cx="252536" cy="369332"/>
          </a:xfrm>
          <a:prstGeom prst="rect">
            <a:avLst/>
          </a:prstGeom>
          <a:noFill/>
        </p:spPr>
        <p:txBody>
          <a:bodyPr wrap="square" rtlCol="0">
            <a:spAutoFit/>
          </a:bodyPr>
          <a:lstStyle/>
          <a:p>
            <a:r>
              <a:rPr lang="en-US" dirty="0" smtClean="0"/>
              <a:t>F</a:t>
            </a:r>
            <a:endParaRPr lang="en-IN" dirty="0"/>
          </a:p>
        </p:txBody>
      </p:sp>
      <p:sp>
        <p:nvSpPr>
          <p:cNvPr id="78" name="TextBox 77"/>
          <p:cNvSpPr txBox="1"/>
          <p:nvPr/>
        </p:nvSpPr>
        <p:spPr>
          <a:xfrm>
            <a:off x="5580112" y="5110800"/>
            <a:ext cx="1656184" cy="369332"/>
          </a:xfrm>
          <a:prstGeom prst="rect">
            <a:avLst/>
          </a:prstGeom>
          <a:noFill/>
        </p:spPr>
        <p:txBody>
          <a:bodyPr wrap="square" rtlCol="0">
            <a:spAutoFit/>
          </a:bodyPr>
          <a:lstStyle/>
          <a:p>
            <a:r>
              <a:rPr lang="en-US" dirty="0" smtClean="0"/>
              <a:t>Data flow node</a:t>
            </a:r>
            <a:endParaRPr lang="en-IN" dirty="0"/>
          </a:p>
        </p:txBody>
      </p:sp>
      <p:sp>
        <p:nvSpPr>
          <p:cNvPr id="79" name="TextBox 78"/>
          <p:cNvSpPr txBox="1"/>
          <p:nvPr/>
        </p:nvSpPr>
        <p:spPr>
          <a:xfrm>
            <a:off x="5166328" y="5998265"/>
            <a:ext cx="1656184" cy="369332"/>
          </a:xfrm>
          <a:prstGeom prst="rect">
            <a:avLst/>
          </a:prstGeom>
          <a:noFill/>
        </p:spPr>
        <p:txBody>
          <a:bodyPr wrap="square" rtlCol="0">
            <a:spAutoFit/>
          </a:bodyPr>
          <a:lstStyle/>
          <a:p>
            <a:r>
              <a:rPr lang="en-US" dirty="0" smtClean="0"/>
              <a:t>Data flow node</a:t>
            </a:r>
            <a:endParaRPr lang="en-IN" dirty="0"/>
          </a:p>
        </p:txBody>
      </p:sp>
    </p:spTree>
    <p:extLst>
      <p:ext uri="{BB962C8B-B14F-4D97-AF65-F5344CB8AC3E}">
        <p14:creationId xmlns:p14="http://schemas.microsoft.com/office/powerpoint/2010/main" val="16204885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model</a:t>
            </a:r>
            <a:endParaRPr lang="en-IN" dirty="0"/>
          </a:p>
        </p:txBody>
      </p:sp>
      <p:sp>
        <p:nvSpPr>
          <p:cNvPr id="3" name="Content Placeholder 2"/>
          <p:cNvSpPr>
            <a:spLocks noGrp="1"/>
          </p:cNvSpPr>
          <p:nvPr>
            <p:ph sz="quarter" idx="1"/>
          </p:nvPr>
        </p:nvSpPr>
        <p:spPr/>
        <p:txBody>
          <a:bodyPr>
            <a:normAutofit fontScale="92500"/>
          </a:bodyPr>
          <a:lstStyle/>
          <a:p>
            <a:pPr algn="just">
              <a:buFont typeface="Wingdings" pitchFamily="2" charset="2"/>
              <a:buChar char="v"/>
            </a:pPr>
            <a:r>
              <a:rPr lang="en-US" dirty="0" smtClean="0"/>
              <a:t>An event- driven one, processing behavior are dependent on state transitions.</a:t>
            </a:r>
          </a:p>
          <a:p>
            <a:pPr algn="just">
              <a:buFont typeface="Wingdings" pitchFamily="2" charset="2"/>
              <a:buChar char="v"/>
            </a:pPr>
            <a:r>
              <a:rPr lang="en-US" dirty="0" smtClean="0"/>
              <a:t>State machine model describes the system behavior with states, events, actions and transitions.</a:t>
            </a:r>
          </a:p>
          <a:p>
            <a:pPr algn="just">
              <a:buFont typeface="Wingdings" pitchFamily="2" charset="2"/>
              <a:buChar char="v"/>
            </a:pPr>
            <a:r>
              <a:rPr lang="en-US" dirty="0" smtClean="0"/>
              <a:t>State=&gt; current situation</a:t>
            </a:r>
          </a:p>
          <a:p>
            <a:pPr algn="just">
              <a:buFont typeface="Wingdings" pitchFamily="2" charset="2"/>
              <a:buChar char="v"/>
            </a:pPr>
            <a:r>
              <a:rPr lang="en-US" dirty="0" smtClean="0"/>
              <a:t>Event=&gt; input to the state</a:t>
            </a:r>
          </a:p>
          <a:p>
            <a:pPr algn="just">
              <a:buFont typeface="Wingdings" pitchFamily="2" charset="2"/>
              <a:buChar char="v"/>
            </a:pPr>
            <a:r>
              <a:rPr lang="en-US" dirty="0" smtClean="0"/>
              <a:t>Transition=&gt; movement from one state to another state</a:t>
            </a:r>
          </a:p>
          <a:p>
            <a:pPr algn="just">
              <a:buFont typeface="Wingdings" pitchFamily="2" charset="2"/>
              <a:buChar char="v"/>
            </a:pPr>
            <a:r>
              <a:rPr lang="en-US" dirty="0" smtClean="0"/>
              <a:t>Action=&gt; activity to be performed by state machine</a:t>
            </a:r>
          </a:p>
          <a:p>
            <a:pPr marL="0" indent="0" algn="just">
              <a:buNone/>
            </a:pPr>
            <a:endParaRPr lang="en-IN" dirty="0"/>
          </a:p>
        </p:txBody>
      </p:sp>
    </p:spTree>
    <p:extLst>
      <p:ext uri="{BB962C8B-B14F-4D97-AF65-F5344CB8AC3E}">
        <p14:creationId xmlns:p14="http://schemas.microsoft.com/office/powerpoint/2010/main" val="3500755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model</a:t>
            </a:r>
            <a:endParaRPr lang="en-IN" dirty="0"/>
          </a:p>
        </p:txBody>
      </p:sp>
      <p:grpSp>
        <p:nvGrpSpPr>
          <p:cNvPr id="17" name="Group 16"/>
          <p:cNvGrpSpPr/>
          <p:nvPr/>
        </p:nvGrpSpPr>
        <p:grpSpPr>
          <a:xfrm>
            <a:off x="1706878" y="2098292"/>
            <a:ext cx="5400600" cy="2304256"/>
            <a:chOff x="1187624" y="2420888"/>
            <a:chExt cx="7114856" cy="3600400"/>
          </a:xfrm>
        </p:grpSpPr>
        <p:sp>
          <p:nvSpPr>
            <p:cNvPr id="4" name="Oval 3"/>
            <p:cNvSpPr/>
            <p:nvPr/>
          </p:nvSpPr>
          <p:spPr>
            <a:xfrm>
              <a:off x="1187624" y="2420888"/>
              <a:ext cx="1368152" cy="12961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6934328" y="2420888"/>
              <a:ext cx="1368152" cy="12961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3995936" y="4725144"/>
              <a:ext cx="1368152" cy="12961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4" idx="7"/>
              <a:endCxn id="5" idx="1"/>
            </p:cNvCxnSpPr>
            <p:nvPr/>
          </p:nvCxnSpPr>
          <p:spPr>
            <a:xfrm>
              <a:off x="2355415" y="2610704"/>
              <a:ext cx="477927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6"/>
            </p:cNvCxnSpPr>
            <p:nvPr/>
          </p:nvCxnSpPr>
          <p:spPr>
            <a:xfrm flipH="1">
              <a:off x="2555776" y="3068960"/>
              <a:ext cx="437855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4"/>
              <a:endCxn id="8" idx="5"/>
            </p:cNvCxnSpPr>
            <p:nvPr/>
          </p:nvCxnSpPr>
          <p:spPr>
            <a:xfrm flipH="1">
              <a:off x="5163727" y="3717032"/>
              <a:ext cx="2454677" cy="21144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4" idx="4"/>
            </p:cNvCxnSpPr>
            <p:nvPr/>
          </p:nvCxnSpPr>
          <p:spPr>
            <a:xfrm flipH="1" flipV="1">
              <a:off x="1871700" y="3717032"/>
              <a:ext cx="2324597" cy="21144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782920" y="2219774"/>
            <a:ext cx="886423" cy="646331"/>
          </a:xfrm>
          <a:prstGeom prst="rect">
            <a:avLst/>
          </a:prstGeom>
          <a:noFill/>
        </p:spPr>
        <p:txBody>
          <a:bodyPr wrap="square" rtlCol="0">
            <a:spAutoFit/>
          </a:bodyPr>
          <a:lstStyle/>
          <a:p>
            <a:r>
              <a:rPr lang="en-US" dirty="0" smtClean="0"/>
              <a:t>Alarm Off</a:t>
            </a:r>
            <a:endParaRPr lang="en-IN" dirty="0"/>
          </a:p>
        </p:txBody>
      </p:sp>
      <p:sp>
        <p:nvSpPr>
          <p:cNvPr id="20" name="TextBox 19"/>
          <p:cNvSpPr txBox="1"/>
          <p:nvPr/>
        </p:nvSpPr>
        <p:spPr>
          <a:xfrm>
            <a:off x="6171374" y="2328392"/>
            <a:ext cx="936104" cy="369332"/>
          </a:xfrm>
          <a:prstGeom prst="rect">
            <a:avLst/>
          </a:prstGeom>
          <a:noFill/>
        </p:spPr>
        <p:txBody>
          <a:bodyPr wrap="square" rtlCol="0">
            <a:spAutoFit/>
          </a:bodyPr>
          <a:lstStyle/>
          <a:p>
            <a:r>
              <a:rPr lang="en-US" dirty="0" smtClean="0"/>
              <a:t>Waiting</a:t>
            </a:r>
            <a:endParaRPr lang="en-IN" dirty="0"/>
          </a:p>
        </p:txBody>
      </p:sp>
      <p:sp>
        <p:nvSpPr>
          <p:cNvPr id="21" name="TextBox 20"/>
          <p:cNvSpPr txBox="1"/>
          <p:nvPr/>
        </p:nvSpPr>
        <p:spPr>
          <a:xfrm>
            <a:off x="3990640" y="3789040"/>
            <a:ext cx="734337" cy="646331"/>
          </a:xfrm>
          <a:prstGeom prst="rect">
            <a:avLst/>
          </a:prstGeom>
          <a:noFill/>
        </p:spPr>
        <p:txBody>
          <a:bodyPr wrap="square" rtlCol="0">
            <a:spAutoFit/>
          </a:bodyPr>
          <a:lstStyle/>
          <a:p>
            <a:r>
              <a:rPr lang="en-US" dirty="0" smtClean="0"/>
              <a:t>Alarm On</a:t>
            </a:r>
            <a:endParaRPr lang="en-IN" dirty="0"/>
          </a:p>
        </p:txBody>
      </p:sp>
      <p:sp>
        <p:nvSpPr>
          <p:cNvPr id="22" name="TextBox 21"/>
          <p:cNvSpPr txBox="1"/>
          <p:nvPr/>
        </p:nvSpPr>
        <p:spPr>
          <a:xfrm rot="2290513">
            <a:off x="1782920" y="3362279"/>
            <a:ext cx="1780968" cy="646331"/>
          </a:xfrm>
          <a:prstGeom prst="rect">
            <a:avLst/>
          </a:prstGeom>
          <a:noFill/>
        </p:spPr>
        <p:txBody>
          <a:bodyPr wrap="square" rtlCol="0">
            <a:spAutoFit/>
          </a:bodyPr>
          <a:lstStyle/>
          <a:p>
            <a:r>
              <a:rPr lang="en-US" dirty="0" smtClean="0"/>
              <a:t>Seat Belt ON</a:t>
            </a:r>
          </a:p>
          <a:p>
            <a:r>
              <a:rPr lang="en-US" dirty="0" smtClean="0"/>
              <a:t>Ignition Key OFF</a:t>
            </a:r>
            <a:endParaRPr lang="en-IN" dirty="0"/>
          </a:p>
        </p:txBody>
      </p:sp>
      <p:sp>
        <p:nvSpPr>
          <p:cNvPr id="23" name="TextBox 22"/>
          <p:cNvSpPr txBox="1"/>
          <p:nvPr/>
        </p:nvSpPr>
        <p:spPr>
          <a:xfrm rot="2261109">
            <a:off x="2284074" y="3350729"/>
            <a:ext cx="2189197" cy="369332"/>
          </a:xfrm>
          <a:prstGeom prst="rect">
            <a:avLst/>
          </a:prstGeom>
          <a:noFill/>
        </p:spPr>
        <p:txBody>
          <a:bodyPr wrap="square" rtlCol="0">
            <a:spAutoFit/>
          </a:bodyPr>
          <a:lstStyle/>
          <a:p>
            <a:r>
              <a:rPr lang="en-US" dirty="0" smtClean="0"/>
              <a:t>Alarm time expire</a:t>
            </a:r>
            <a:endParaRPr lang="en-IN" dirty="0"/>
          </a:p>
        </p:txBody>
      </p:sp>
      <p:sp>
        <p:nvSpPr>
          <p:cNvPr id="24" name="TextBox 23"/>
          <p:cNvSpPr txBox="1"/>
          <p:nvPr/>
        </p:nvSpPr>
        <p:spPr>
          <a:xfrm rot="19567425">
            <a:off x="4714872" y="3137243"/>
            <a:ext cx="1544260" cy="369332"/>
          </a:xfrm>
          <a:prstGeom prst="rect">
            <a:avLst/>
          </a:prstGeom>
          <a:noFill/>
        </p:spPr>
        <p:txBody>
          <a:bodyPr wrap="square" rtlCol="0">
            <a:spAutoFit/>
          </a:bodyPr>
          <a:lstStyle/>
          <a:p>
            <a:r>
              <a:rPr lang="en-US" dirty="0" smtClean="0"/>
              <a:t>Timer expire</a:t>
            </a:r>
            <a:endParaRPr lang="en-IN" dirty="0"/>
          </a:p>
        </p:txBody>
      </p:sp>
      <p:sp>
        <p:nvSpPr>
          <p:cNvPr id="25" name="TextBox 24"/>
          <p:cNvSpPr txBox="1"/>
          <p:nvPr/>
        </p:nvSpPr>
        <p:spPr>
          <a:xfrm>
            <a:off x="3108386" y="1772816"/>
            <a:ext cx="2039678" cy="369332"/>
          </a:xfrm>
          <a:prstGeom prst="rect">
            <a:avLst/>
          </a:prstGeom>
          <a:noFill/>
        </p:spPr>
        <p:txBody>
          <a:bodyPr wrap="square" rtlCol="0">
            <a:spAutoFit/>
          </a:bodyPr>
          <a:lstStyle/>
          <a:p>
            <a:r>
              <a:rPr lang="en-US" dirty="0" smtClean="0"/>
              <a:t>Ignition Key ON</a:t>
            </a:r>
            <a:endParaRPr lang="en-IN" dirty="0"/>
          </a:p>
        </p:txBody>
      </p:sp>
      <p:sp>
        <p:nvSpPr>
          <p:cNvPr id="26" name="TextBox 25"/>
          <p:cNvSpPr txBox="1"/>
          <p:nvPr/>
        </p:nvSpPr>
        <p:spPr>
          <a:xfrm>
            <a:off x="3251547" y="2173607"/>
            <a:ext cx="2039678" cy="369332"/>
          </a:xfrm>
          <a:prstGeom prst="rect">
            <a:avLst/>
          </a:prstGeom>
          <a:noFill/>
        </p:spPr>
        <p:txBody>
          <a:bodyPr wrap="square" rtlCol="0">
            <a:spAutoFit/>
          </a:bodyPr>
          <a:lstStyle/>
          <a:p>
            <a:r>
              <a:rPr lang="en-US" dirty="0" smtClean="0"/>
              <a:t>Ignition Key OFF</a:t>
            </a:r>
            <a:endParaRPr lang="en-IN" dirty="0"/>
          </a:p>
        </p:txBody>
      </p:sp>
      <p:sp>
        <p:nvSpPr>
          <p:cNvPr id="27" name="TextBox 26"/>
          <p:cNvSpPr txBox="1"/>
          <p:nvPr/>
        </p:nvSpPr>
        <p:spPr>
          <a:xfrm>
            <a:off x="3260786" y="2553539"/>
            <a:ext cx="2039678" cy="369332"/>
          </a:xfrm>
          <a:prstGeom prst="rect">
            <a:avLst/>
          </a:prstGeom>
          <a:noFill/>
        </p:spPr>
        <p:txBody>
          <a:bodyPr wrap="square" rtlCol="0">
            <a:spAutoFit/>
          </a:bodyPr>
          <a:lstStyle/>
          <a:p>
            <a:r>
              <a:rPr lang="en-US" dirty="0" smtClean="0"/>
              <a:t>Seat belt ON</a:t>
            </a:r>
            <a:endParaRPr lang="en-IN" dirty="0"/>
          </a:p>
        </p:txBody>
      </p:sp>
      <p:sp>
        <p:nvSpPr>
          <p:cNvPr id="28" name="TextBox 27"/>
          <p:cNvSpPr txBox="1"/>
          <p:nvPr/>
        </p:nvSpPr>
        <p:spPr>
          <a:xfrm>
            <a:off x="1907704" y="4797152"/>
            <a:ext cx="5832648" cy="369332"/>
          </a:xfrm>
          <a:prstGeom prst="rect">
            <a:avLst/>
          </a:prstGeom>
          <a:noFill/>
        </p:spPr>
        <p:txBody>
          <a:bodyPr wrap="square" rtlCol="0">
            <a:spAutoFit/>
          </a:bodyPr>
          <a:lstStyle/>
          <a:p>
            <a:r>
              <a:rPr lang="en-US" dirty="0" smtClean="0"/>
              <a:t>FSM Model for automatic seat belt warning system</a:t>
            </a:r>
            <a:endParaRPr lang="en-IN" dirty="0"/>
          </a:p>
        </p:txBody>
      </p:sp>
    </p:spTree>
    <p:extLst>
      <p:ext uri="{BB962C8B-B14F-4D97-AF65-F5344CB8AC3E}">
        <p14:creationId xmlns:p14="http://schemas.microsoft.com/office/powerpoint/2010/main" val="34644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and domain specific</a:t>
            </a:r>
            <a:endParaRPr lang="en-IN" dirty="0"/>
          </a:p>
        </p:txBody>
      </p:sp>
      <p:sp>
        <p:nvSpPr>
          <p:cNvPr id="3" name="Content Placeholder 2"/>
          <p:cNvSpPr>
            <a:spLocks noGrp="1"/>
          </p:cNvSpPr>
          <p:nvPr>
            <p:ph sz="quarter" idx="1"/>
          </p:nvPr>
        </p:nvSpPr>
        <p:spPr/>
        <p:txBody>
          <a:bodyPr/>
          <a:lstStyle/>
          <a:p>
            <a:pPr algn="just"/>
            <a:r>
              <a:rPr lang="en-US" dirty="0" smtClean="0"/>
              <a:t>Any embedded system will have a certain function to perform and they are developed to do that functions </a:t>
            </a:r>
            <a:r>
              <a:rPr lang="en-US" dirty="0" smtClean="0">
                <a:solidFill>
                  <a:srgbClr val="FF0000"/>
                </a:solidFill>
              </a:rPr>
              <a:t>only</a:t>
            </a:r>
            <a:r>
              <a:rPr lang="en-US" dirty="0" smtClean="0"/>
              <a:t>.</a:t>
            </a:r>
          </a:p>
          <a:p>
            <a:pPr algn="just"/>
            <a:r>
              <a:rPr lang="en-US" dirty="0" smtClean="0"/>
              <a:t>Control units cannot be replaced with the other.</a:t>
            </a:r>
          </a:p>
          <a:p>
            <a:pPr marL="457200" lvl="1" indent="0" algn="just">
              <a:buNone/>
            </a:pPr>
            <a:endParaRPr lang="en-US" u="sng" dirty="0" smtClean="0"/>
          </a:p>
          <a:p>
            <a:pPr marL="457200" lvl="1" indent="0" algn="just">
              <a:buNone/>
            </a:pPr>
            <a:r>
              <a:rPr lang="en-US" u="sng" dirty="0" smtClean="0"/>
              <a:t>Example</a:t>
            </a:r>
            <a:r>
              <a:rPr lang="en-US" dirty="0" smtClean="0"/>
              <a:t>: Micro oven and Air conditioner.</a:t>
            </a:r>
            <a:endParaRPr lang="en-IN" dirty="0"/>
          </a:p>
        </p:txBody>
      </p:sp>
    </p:spTree>
    <p:extLst>
      <p:ext uri="{BB962C8B-B14F-4D97-AF65-F5344CB8AC3E}">
        <p14:creationId xmlns:p14="http://schemas.microsoft.com/office/powerpoint/2010/main" val="1200216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FSM Model for timer</a:t>
            </a:r>
            <a:endParaRPr lang="en-IN" dirty="0"/>
          </a:p>
        </p:txBody>
      </p:sp>
      <p:sp>
        <p:nvSpPr>
          <p:cNvPr id="4" name="Oval 3"/>
          <p:cNvSpPr/>
          <p:nvPr/>
        </p:nvSpPr>
        <p:spPr>
          <a:xfrm>
            <a:off x="1691680" y="2098230"/>
            <a:ext cx="1008112" cy="10081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6444208" y="2106113"/>
            <a:ext cx="1008112" cy="10081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031940" y="4474494"/>
            <a:ext cx="1116124" cy="10081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a:stCxn id="4" idx="6"/>
            <a:endCxn id="5" idx="2"/>
          </p:cNvCxnSpPr>
          <p:nvPr/>
        </p:nvCxnSpPr>
        <p:spPr>
          <a:xfrm>
            <a:off x="2699792" y="2602286"/>
            <a:ext cx="3744416" cy="78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6"/>
          </p:cNvCxnSpPr>
          <p:nvPr/>
        </p:nvCxnSpPr>
        <p:spPr>
          <a:xfrm flipH="1">
            <a:off x="5148064" y="3011724"/>
            <a:ext cx="1584176" cy="19668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4" idx="4"/>
          </p:cNvCxnSpPr>
          <p:nvPr/>
        </p:nvCxnSpPr>
        <p:spPr>
          <a:xfrm flipH="1" flipV="1">
            <a:off x="2195736" y="3106342"/>
            <a:ext cx="1836204" cy="18722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35696" y="2386262"/>
            <a:ext cx="864096" cy="369332"/>
          </a:xfrm>
          <a:prstGeom prst="rect">
            <a:avLst/>
          </a:prstGeom>
          <a:noFill/>
        </p:spPr>
        <p:txBody>
          <a:bodyPr wrap="square" rtlCol="0">
            <a:spAutoFit/>
          </a:bodyPr>
          <a:lstStyle/>
          <a:p>
            <a:r>
              <a:rPr lang="en-US" dirty="0" smtClean="0"/>
              <a:t>IDLE</a:t>
            </a:r>
            <a:endParaRPr lang="en-IN" dirty="0"/>
          </a:p>
        </p:txBody>
      </p:sp>
      <p:sp>
        <p:nvSpPr>
          <p:cNvPr id="16" name="TextBox 15"/>
          <p:cNvSpPr txBox="1"/>
          <p:nvPr/>
        </p:nvSpPr>
        <p:spPr>
          <a:xfrm>
            <a:off x="6516216" y="2417620"/>
            <a:ext cx="936104" cy="369332"/>
          </a:xfrm>
          <a:prstGeom prst="rect">
            <a:avLst/>
          </a:prstGeom>
          <a:noFill/>
        </p:spPr>
        <p:txBody>
          <a:bodyPr wrap="square" rtlCol="0">
            <a:spAutoFit/>
          </a:bodyPr>
          <a:lstStyle/>
          <a:p>
            <a:r>
              <a:rPr lang="en-US" dirty="0" smtClean="0"/>
              <a:t>READY</a:t>
            </a:r>
            <a:endParaRPr lang="en-IN" dirty="0"/>
          </a:p>
        </p:txBody>
      </p:sp>
      <p:sp>
        <p:nvSpPr>
          <p:cNvPr id="18" name="TextBox 17"/>
          <p:cNvSpPr txBox="1"/>
          <p:nvPr/>
        </p:nvSpPr>
        <p:spPr>
          <a:xfrm>
            <a:off x="3635896" y="2232954"/>
            <a:ext cx="1872208" cy="369332"/>
          </a:xfrm>
          <a:prstGeom prst="rect">
            <a:avLst/>
          </a:prstGeom>
          <a:noFill/>
        </p:spPr>
        <p:txBody>
          <a:bodyPr wrap="square" rtlCol="0">
            <a:spAutoFit/>
          </a:bodyPr>
          <a:lstStyle/>
          <a:p>
            <a:r>
              <a:rPr lang="en-US" dirty="0" smtClean="0"/>
              <a:t>Event: Load Timer</a:t>
            </a:r>
            <a:endParaRPr lang="en-IN" dirty="0"/>
          </a:p>
        </p:txBody>
      </p:sp>
      <p:sp>
        <p:nvSpPr>
          <p:cNvPr id="19" name="TextBox 18"/>
          <p:cNvSpPr txBox="1"/>
          <p:nvPr/>
        </p:nvSpPr>
        <p:spPr>
          <a:xfrm>
            <a:off x="2879812" y="2642392"/>
            <a:ext cx="3384376" cy="369332"/>
          </a:xfrm>
          <a:prstGeom prst="rect">
            <a:avLst/>
          </a:prstGeom>
          <a:noFill/>
        </p:spPr>
        <p:txBody>
          <a:bodyPr wrap="square" rtlCol="0">
            <a:spAutoFit/>
          </a:bodyPr>
          <a:lstStyle/>
          <a:p>
            <a:r>
              <a:rPr lang="en-US" dirty="0" smtClean="0"/>
              <a:t>Action: Timer Count= New Count</a:t>
            </a:r>
            <a:endParaRPr lang="en-IN" dirty="0"/>
          </a:p>
        </p:txBody>
      </p:sp>
      <p:sp>
        <p:nvSpPr>
          <p:cNvPr id="20" name="TextBox 19"/>
          <p:cNvSpPr txBox="1"/>
          <p:nvPr/>
        </p:nvSpPr>
        <p:spPr>
          <a:xfrm>
            <a:off x="4031940" y="4793884"/>
            <a:ext cx="1224136" cy="369332"/>
          </a:xfrm>
          <a:prstGeom prst="rect">
            <a:avLst/>
          </a:prstGeom>
          <a:noFill/>
        </p:spPr>
        <p:txBody>
          <a:bodyPr wrap="square" rtlCol="0">
            <a:spAutoFit/>
          </a:bodyPr>
          <a:lstStyle/>
          <a:p>
            <a:r>
              <a:rPr lang="en-US" dirty="0" smtClean="0"/>
              <a:t>RUNNING</a:t>
            </a:r>
            <a:endParaRPr lang="en-IN" dirty="0"/>
          </a:p>
        </p:txBody>
      </p:sp>
      <p:sp>
        <p:nvSpPr>
          <p:cNvPr id="23" name="TextBox 22"/>
          <p:cNvSpPr txBox="1"/>
          <p:nvPr/>
        </p:nvSpPr>
        <p:spPr>
          <a:xfrm rot="18808259">
            <a:off x="4791615" y="3637051"/>
            <a:ext cx="2053005" cy="369332"/>
          </a:xfrm>
          <a:prstGeom prst="rect">
            <a:avLst/>
          </a:prstGeom>
          <a:noFill/>
        </p:spPr>
        <p:txBody>
          <a:bodyPr wrap="square" rtlCol="0">
            <a:spAutoFit/>
          </a:bodyPr>
          <a:lstStyle/>
          <a:p>
            <a:r>
              <a:rPr lang="en-US" dirty="0" smtClean="0"/>
              <a:t>Event: start Timer</a:t>
            </a:r>
            <a:endParaRPr lang="en-IN" dirty="0"/>
          </a:p>
        </p:txBody>
      </p:sp>
      <p:sp>
        <p:nvSpPr>
          <p:cNvPr id="24" name="TextBox 23"/>
          <p:cNvSpPr txBox="1"/>
          <p:nvPr/>
        </p:nvSpPr>
        <p:spPr>
          <a:xfrm rot="18619744">
            <a:off x="5036914" y="3935337"/>
            <a:ext cx="2640185" cy="369332"/>
          </a:xfrm>
          <a:prstGeom prst="rect">
            <a:avLst/>
          </a:prstGeom>
          <a:noFill/>
        </p:spPr>
        <p:txBody>
          <a:bodyPr wrap="square" rtlCol="0">
            <a:spAutoFit/>
          </a:bodyPr>
          <a:lstStyle/>
          <a:p>
            <a:r>
              <a:rPr lang="en-US" dirty="0" smtClean="0"/>
              <a:t>Action: Decrement count</a:t>
            </a:r>
            <a:endParaRPr lang="en-IN" dirty="0"/>
          </a:p>
        </p:txBody>
      </p:sp>
      <p:sp>
        <p:nvSpPr>
          <p:cNvPr id="31" name="TextBox 30"/>
          <p:cNvSpPr txBox="1"/>
          <p:nvPr/>
        </p:nvSpPr>
        <p:spPr>
          <a:xfrm rot="2750878">
            <a:off x="2409740" y="3466761"/>
            <a:ext cx="2016224" cy="646331"/>
          </a:xfrm>
          <a:prstGeom prst="rect">
            <a:avLst/>
          </a:prstGeom>
          <a:noFill/>
        </p:spPr>
        <p:txBody>
          <a:bodyPr wrap="square" rtlCol="0">
            <a:spAutoFit/>
          </a:bodyPr>
          <a:lstStyle/>
          <a:p>
            <a:r>
              <a:rPr lang="en-US" dirty="0" smtClean="0"/>
              <a:t>Event: Stop Timer or Timer Expire</a:t>
            </a:r>
            <a:endParaRPr lang="en-IN" dirty="0"/>
          </a:p>
        </p:txBody>
      </p:sp>
      <p:sp>
        <p:nvSpPr>
          <p:cNvPr id="32" name="TextBox 31"/>
          <p:cNvSpPr txBox="1"/>
          <p:nvPr/>
        </p:nvSpPr>
        <p:spPr>
          <a:xfrm rot="2750878">
            <a:off x="1584505" y="4175055"/>
            <a:ext cx="2575860" cy="646331"/>
          </a:xfrm>
          <a:prstGeom prst="rect">
            <a:avLst/>
          </a:prstGeom>
          <a:noFill/>
        </p:spPr>
        <p:txBody>
          <a:bodyPr wrap="square" rtlCol="0">
            <a:spAutoFit/>
          </a:bodyPr>
          <a:lstStyle/>
          <a:p>
            <a:r>
              <a:rPr lang="en-US" dirty="0" smtClean="0"/>
              <a:t>Action: Set Timeout Flag or Timeout Interrupt</a:t>
            </a:r>
            <a:endParaRPr lang="en-IN" dirty="0"/>
          </a:p>
        </p:txBody>
      </p:sp>
    </p:spTree>
    <p:extLst>
      <p:ext uri="{BB962C8B-B14F-4D97-AF65-F5344CB8AC3E}">
        <p14:creationId xmlns:p14="http://schemas.microsoft.com/office/powerpoint/2010/main" val="128262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 model</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Functions or processing requirements are executed in a sequence.</a:t>
            </a:r>
          </a:p>
          <a:p>
            <a:pPr algn="just">
              <a:buFont typeface="Wingdings" pitchFamily="2" charset="2"/>
              <a:buChar char="v"/>
            </a:pPr>
            <a:r>
              <a:rPr lang="en-US" dirty="0" smtClean="0"/>
              <a:t>FSMs  and flow charts are the best suited for this type of model.</a:t>
            </a:r>
          </a:p>
          <a:p>
            <a:pPr algn="just">
              <a:buFont typeface="Wingdings" pitchFamily="2" charset="2"/>
              <a:buChar char="v"/>
            </a:pPr>
            <a:r>
              <a:rPr lang="en-US" dirty="0" smtClean="0"/>
              <a:t>FSM have states, events, transitions, and actions, whereas the flow chart models the execution flow.</a:t>
            </a:r>
          </a:p>
          <a:p>
            <a:pPr algn="just">
              <a:buFont typeface="Wingdings" pitchFamily="2" charset="2"/>
              <a:buChar char="v"/>
            </a:pPr>
            <a:endParaRPr lang="en-US" dirty="0" smtClean="0"/>
          </a:p>
        </p:txBody>
      </p:sp>
    </p:spTree>
    <p:extLst>
      <p:ext uri="{BB962C8B-B14F-4D97-AF65-F5344CB8AC3E}">
        <p14:creationId xmlns:p14="http://schemas.microsoft.com/office/powerpoint/2010/main" val="168268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process model</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Easier to implement than sequential one.</a:t>
            </a:r>
          </a:p>
          <a:p>
            <a:pPr algn="just">
              <a:buFont typeface="Wingdings" pitchFamily="2" charset="2"/>
              <a:buChar char="v"/>
            </a:pPr>
            <a:endParaRPr lang="en-US" dirty="0" smtClean="0"/>
          </a:p>
          <a:p>
            <a:pPr algn="just">
              <a:buFont typeface="Wingdings" pitchFamily="2" charset="2"/>
              <a:buChar char="v"/>
            </a:pPr>
            <a:r>
              <a:rPr lang="en-US" dirty="0" smtClean="0"/>
              <a:t>Task is split into multiple subtasks and executed without any sequence.</a:t>
            </a:r>
          </a:p>
          <a:p>
            <a:pPr algn="just">
              <a:buFont typeface="Wingdings" pitchFamily="2" charset="2"/>
              <a:buChar char="v"/>
            </a:pPr>
            <a:endParaRPr lang="en-US" dirty="0" smtClean="0"/>
          </a:p>
          <a:p>
            <a:pPr algn="just">
              <a:buFont typeface="Wingdings" pitchFamily="2" charset="2"/>
              <a:buChar char="v"/>
            </a:pPr>
            <a:r>
              <a:rPr lang="en-US" dirty="0" smtClean="0"/>
              <a:t>CPU is effectively used as compared with sequential.</a:t>
            </a:r>
          </a:p>
        </p:txBody>
      </p:sp>
    </p:spTree>
    <p:extLst>
      <p:ext uri="{BB962C8B-B14F-4D97-AF65-F5344CB8AC3E}">
        <p14:creationId xmlns:p14="http://schemas.microsoft.com/office/powerpoint/2010/main" val="3757658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model</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Object based model for modeling system requirements.</a:t>
            </a:r>
          </a:p>
          <a:p>
            <a:pPr algn="just">
              <a:buFont typeface="Wingdings" pitchFamily="2" charset="2"/>
              <a:buChar char="v"/>
            </a:pPr>
            <a:r>
              <a:rPr lang="en-US" dirty="0" smtClean="0"/>
              <a:t>Makes a complex software requirement into simple well defined pieces called objects.</a:t>
            </a:r>
            <a:endParaRPr lang="en-IN" dirty="0"/>
          </a:p>
          <a:p>
            <a:pPr algn="just">
              <a:buFont typeface="Wingdings" pitchFamily="2" charset="2"/>
              <a:buChar char="v"/>
            </a:pPr>
            <a:r>
              <a:rPr lang="en-US" dirty="0" smtClean="0"/>
              <a:t>Object is an entity used for representing a particular piece of the syste</a:t>
            </a:r>
            <a:r>
              <a:rPr lang="en-US" dirty="0"/>
              <a:t>m</a:t>
            </a:r>
            <a:r>
              <a:rPr lang="en-US" dirty="0" smtClean="0"/>
              <a:t>.</a:t>
            </a:r>
          </a:p>
          <a:p>
            <a:pPr algn="just">
              <a:buFont typeface="Wingdings" pitchFamily="2" charset="2"/>
              <a:buChar char="v"/>
            </a:pPr>
            <a:r>
              <a:rPr lang="en-US" dirty="0" smtClean="0"/>
              <a:t>A class represents the state of an object through member variables and object behavior through member functions.</a:t>
            </a:r>
          </a:p>
          <a:p>
            <a:pPr algn="just">
              <a:buFont typeface="Wingdings" pitchFamily="2" charset="2"/>
              <a:buChar char="v"/>
            </a:pPr>
            <a:endParaRPr lang="en-US" dirty="0" smtClean="0"/>
          </a:p>
        </p:txBody>
      </p:sp>
    </p:spTree>
    <p:extLst>
      <p:ext uri="{BB962C8B-B14F-4D97-AF65-F5344CB8AC3E}">
        <p14:creationId xmlns:p14="http://schemas.microsoft.com/office/powerpoint/2010/main" val="4052044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itle 2"/>
          <p:cNvSpPr>
            <a:spLocks noGrp="1"/>
          </p:cNvSpPr>
          <p:nvPr>
            <p:ph type="title"/>
          </p:nvPr>
        </p:nvSpPr>
        <p:spPr/>
        <p:txBody>
          <a:bodyPr>
            <a:normAutofit fontScale="90000"/>
          </a:bodyPr>
          <a:lstStyle/>
          <a:p>
            <a:r>
              <a:rPr lang="en-US" dirty="0" smtClean="0"/>
              <a:t>Introduction to Unified Model Language(UML)</a:t>
            </a:r>
            <a:endParaRPr lang="en-IN" dirty="0"/>
          </a:p>
        </p:txBody>
      </p:sp>
    </p:spTree>
    <p:extLst>
      <p:ext uri="{BB962C8B-B14F-4D97-AF65-F5344CB8AC3E}">
        <p14:creationId xmlns:p14="http://schemas.microsoft.com/office/powerpoint/2010/main" val="33486676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a:t>
            </a:r>
            <a:r>
              <a:rPr lang="en-US" dirty="0" err="1" smtClean="0"/>
              <a:t>Modelling</a:t>
            </a:r>
            <a:r>
              <a:rPr lang="en-US" dirty="0" smtClean="0"/>
              <a:t> Language(UML)</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Visual </a:t>
            </a:r>
            <a:r>
              <a:rPr lang="en-US" dirty="0" err="1" smtClean="0"/>
              <a:t>modelling</a:t>
            </a:r>
            <a:r>
              <a:rPr lang="en-US" dirty="0" smtClean="0"/>
              <a:t> language for Object Oriented Design(OOD).</a:t>
            </a:r>
          </a:p>
          <a:p>
            <a:pPr marL="0" indent="0" algn="just">
              <a:buNone/>
            </a:pPr>
            <a:r>
              <a:rPr lang="en-US" b="1" dirty="0" smtClean="0"/>
              <a:t>UML Building Blocks:</a:t>
            </a:r>
            <a:endParaRPr lang="en-US" dirty="0"/>
          </a:p>
          <a:p>
            <a:pPr lvl="4" algn="just">
              <a:buFont typeface="Wingdings" pitchFamily="2" charset="2"/>
              <a:buChar char="Ø"/>
            </a:pPr>
            <a:r>
              <a:rPr lang="en-US" sz="2400" dirty="0" smtClean="0"/>
              <a:t>Things</a:t>
            </a:r>
          </a:p>
          <a:p>
            <a:pPr lvl="4" algn="just">
              <a:buFont typeface="Wingdings" pitchFamily="2" charset="2"/>
              <a:buChar char="Ø"/>
            </a:pPr>
            <a:r>
              <a:rPr lang="en-US" sz="2400" dirty="0" smtClean="0"/>
              <a:t>Relationships</a:t>
            </a:r>
          </a:p>
          <a:p>
            <a:pPr lvl="4" algn="just">
              <a:buFont typeface="Wingdings" pitchFamily="2" charset="2"/>
              <a:buChar char="Ø"/>
            </a:pPr>
            <a:r>
              <a:rPr lang="en-US" sz="2400" dirty="0" smtClean="0"/>
              <a:t>Diagrams </a:t>
            </a:r>
          </a:p>
        </p:txBody>
      </p:sp>
    </p:spTree>
    <p:extLst>
      <p:ext uri="{BB962C8B-B14F-4D97-AF65-F5344CB8AC3E}">
        <p14:creationId xmlns:p14="http://schemas.microsoft.com/office/powerpoint/2010/main" val="865815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Abstraction of the UML model.</a:t>
            </a:r>
          </a:p>
          <a:p>
            <a:pPr algn="just">
              <a:buFont typeface="Wingdings" pitchFamily="2" charset="2"/>
              <a:buChar char="v"/>
            </a:pPr>
            <a:r>
              <a:rPr lang="en-US" dirty="0" smtClean="0"/>
              <a:t>The ‘things’ in UML are classified in</a:t>
            </a:r>
          </a:p>
          <a:p>
            <a:pPr lvl="2" algn="just">
              <a:buFont typeface="Wingdings" pitchFamily="2" charset="2"/>
              <a:buChar char="Ø"/>
            </a:pPr>
            <a:r>
              <a:rPr lang="en-US" dirty="0" smtClean="0"/>
              <a:t>Structural things</a:t>
            </a:r>
          </a:p>
          <a:p>
            <a:pPr lvl="2" algn="just">
              <a:buFont typeface="Wingdings" pitchFamily="2" charset="2"/>
              <a:buChar char="Ø"/>
            </a:pPr>
            <a:r>
              <a:rPr lang="en-US" dirty="0" smtClean="0"/>
              <a:t>Behavioral things</a:t>
            </a:r>
          </a:p>
          <a:p>
            <a:pPr lvl="2" algn="just">
              <a:buFont typeface="Wingdings" pitchFamily="2" charset="2"/>
              <a:buChar char="Ø"/>
            </a:pPr>
            <a:r>
              <a:rPr lang="en-US" dirty="0" smtClean="0"/>
              <a:t>Grouping things</a:t>
            </a:r>
          </a:p>
          <a:p>
            <a:pPr lvl="2" algn="just">
              <a:buFont typeface="Wingdings" pitchFamily="2" charset="2"/>
              <a:buChar char="Ø"/>
            </a:pPr>
            <a:r>
              <a:rPr lang="en-US" dirty="0" err="1" smtClean="0"/>
              <a:t>Annotational</a:t>
            </a:r>
            <a:r>
              <a:rPr lang="en-US" dirty="0" smtClean="0"/>
              <a:t> things</a:t>
            </a:r>
          </a:p>
        </p:txBody>
      </p:sp>
    </p:spTree>
    <p:extLst>
      <p:ext uri="{BB962C8B-B14F-4D97-AF65-F5344CB8AC3E}">
        <p14:creationId xmlns:p14="http://schemas.microsoft.com/office/powerpoint/2010/main" val="761168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IN" dirty="0"/>
          </a:p>
        </p:txBody>
      </p:sp>
      <p:sp>
        <p:nvSpPr>
          <p:cNvPr id="3" name="Content Placeholder 2"/>
          <p:cNvSpPr>
            <a:spLocks noGrp="1"/>
          </p:cNvSpPr>
          <p:nvPr>
            <p:ph sz="quarter" idx="1"/>
          </p:nvPr>
        </p:nvSpPr>
        <p:spPr/>
        <p:txBody>
          <a:bodyPr/>
          <a:lstStyle/>
          <a:p>
            <a:pPr marL="0" indent="0">
              <a:buNone/>
            </a:pPr>
            <a:r>
              <a:rPr lang="en-US" b="1" dirty="0" smtClean="0">
                <a:solidFill>
                  <a:srgbClr val="FF0000"/>
                </a:solidFill>
              </a:rPr>
              <a:t>Structural things:</a:t>
            </a:r>
          </a:p>
          <a:p>
            <a:pPr>
              <a:buFont typeface="Wingdings" pitchFamily="2" charset="2"/>
              <a:buChar char="v"/>
            </a:pPr>
            <a:r>
              <a:rPr lang="en-US" dirty="0" smtClean="0"/>
              <a:t>Represents mostly the static parts of a UML model, noun of UML models.</a:t>
            </a:r>
          </a:p>
          <a:p>
            <a:pPr>
              <a:buFont typeface="Wingdings" pitchFamily="2" charset="2"/>
              <a:buChar char="v"/>
            </a:pPr>
            <a:r>
              <a:rPr lang="en-US" b="1" dirty="0" smtClean="0"/>
              <a:t>Class</a:t>
            </a:r>
            <a:r>
              <a:rPr lang="en-US" dirty="0" smtClean="0">
                <a:sym typeface="Wingdings" pitchFamily="2" charset="2"/>
              </a:rPr>
              <a:t> description of a set of objects that share the same attributes, operations, relationships and semantics.</a:t>
            </a:r>
            <a:endParaRPr lang="en-US" dirty="0" smtClean="0"/>
          </a:p>
          <a:p>
            <a:pPr marL="0" indent="0">
              <a:buNone/>
            </a:pPr>
            <a:endParaRPr lang="en-IN" dirty="0"/>
          </a:p>
        </p:txBody>
      </p:sp>
      <p:grpSp>
        <p:nvGrpSpPr>
          <p:cNvPr id="39" name="Group 38"/>
          <p:cNvGrpSpPr/>
          <p:nvPr/>
        </p:nvGrpSpPr>
        <p:grpSpPr>
          <a:xfrm>
            <a:off x="3203848" y="4050216"/>
            <a:ext cx="2232248" cy="2592288"/>
            <a:chOff x="1547664" y="4149080"/>
            <a:chExt cx="2232248" cy="2592288"/>
          </a:xfrm>
        </p:grpSpPr>
        <p:sp>
          <p:nvSpPr>
            <p:cNvPr id="10" name="Rectangle 9"/>
            <p:cNvSpPr/>
            <p:nvPr/>
          </p:nvSpPr>
          <p:spPr>
            <a:xfrm>
              <a:off x="1547664" y="4149080"/>
              <a:ext cx="2232248"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547664" y="5013176"/>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p:cNvSpPr/>
            <p:nvPr/>
          </p:nvSpPr>
          <p:spPr>
            <a:xfrm>
              <a:off x="1547664" y="4149080"/>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020702" y="4437112"/>
              <a:ext cx="1327162" cy="430887"/>
            </a:xfrm>
            <a:prstGeom prst="rect">
              <a:avLst/>
            </a:prstGeom>
            <a:noFill/>
          </p:spPr>
          <p:txBody>
            <a:bodyPr wrap="square" rtlCol="0">
              <a:spAutoFit/>
            </a:bodyPr>
            <a:lstStyle/>
            <a:p>
              <a:pPr algn="ctr"/>
              <a:r>
                <a:rPr lang="en-US" sz="2200" dirty="0" smtClean="0"/>
                <a:t>Identifier</a:t>
              </a:r>
              <a:endParaRPr lang="en-IN" sz="2200" dirty="0"/>
            </a:p>
          </p:txBody>
        </p:sp>
        <p:sp>
          <p:nvSpPr>
            <p:cNvPr id="14" name="TextBox 13"/>
            <p:cNvSpPr txBox="1"/>
            <p:nvPr/>
          </p:nvSpPr>
          <p:spPr>
            <a:xfrm>
              <a:off x="2000207" y="5229780"/>
              <a:ext cx="1327162" cy="430887"/>
            </a:xfrm>
            <a:prstGeom prst="rect">
              <a:avLst/>
            </a:prstGeom>
            <a:noFill/>
          </p:spPr>
          <p:txBody>
            <a:bodyPr wrap="square" rtlCol="0">
              <a:spAutoFit/>
            </a:bodyPr>
            <a:lstStyle/>
            <a:p>
              <a:pPr algn="ctr"/>
              <a:r>
                <a:rPr lang="en-US" sz="2200" dirty="0" smtClean="0"/>
                <a:t>Variables</a:t>
              </a:r>
              <a:endParaRPr lang="en-IN" sz="2200" dirty="0"/>
            </a:p>
          </p:txBody>
        </p:sp>
        <p:sp>
          <p:nvSpPr>
            <p:cNvPr id="15" name="TextBox 14"/>
            <p:cNvSpPr txBox="1"/>
            <p:nvPr/>
          </p:nvSpPr>
          <p:spPr>
            <a:xfrm>
              <a:off x="2000207" y="6094457"/>
              <a:ext cx="1327162" cy="430887"/>
            </a:xfrm>
            <a:prstGeom prst="rect">
              <a:avLst/>
            </a:prstGeom>
            <a:noFill/>
          </p:spPr>
          <p:txBody>
            <a:bodyPr wrap="square" rtlCol="0">
              <a:spAutoFit/>
            </a:bodyPr>
            <a:lstStyle/>
            <a:p>
              <a:pPr algn="ctr"/>
              <a:r>
                <a:rPr lang="en-US" sz="2200" dirty="0" smtClean="0"/>
                <a:t>Methods</a:t>
              </a:r>
            </a:p>
          </p:txBody>
        </p:sp>
      </p:grpSp>
      <p:sp>
        <p:nvSpPr>
          <p:cNvPr id="6" name="Right Brace 5"/>
          <p:cNvSpPr/>
          <p:nvPr/>
        </p:nvSpPr>
        <p:spPr>
          <a:xfrm>
            <a:off x="5652120" y="4050216"/>
            <a:ext cx="144016" cy="7189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a:solidFill>
                  <a:sysClr val="windowText" lastClr="000000"/>
                </a:solidFill>
              </a:ln>
            </a:endParaRPr>
          </a:p>
        </p:txBody>
      </p:sp>
      <p:sp>
        <p:nvSpPr>
          <p:cNvPr id="23" name="Right Brace 22"/>
          <p:cNvSpPr/>
          <p:nvPr/>
        </p:nvSpPr>
        <p:spPr>
          <a:xfrm>
            <a:off x="5665440" y="4986899"/>
            <a:ext cx="144016" cy="7189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a:solidFill>
                  <a:sysClr val="windowText" lastClr="000000"/>
                </a:solidFill>
              </a:ln>
            </a:endParaRPr>
          </a:p>
        </p:txBody>
      </p:sp>
      <p:sp>
        <p:nvSpPr>
          <p:cNvPr id="24" name="Right Brace 23"/>
          <p:cNvSpPr/>
          <p:nvPr/>
        </p:nvSpPr>
        <p:spPr>
          <a:xfrm>
            <a:off x="5652120" y="5851576"/>
            <a:ext cx="144016" cy="7189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a:solidFill>
                  <a:sysClr val="windowText" lastClr="000000"/>
                </a:solidFill>
              </a:ln>
            </a:endParaRPr>
          </a:p>
        </p:txBody>
      </p:sp>
      <p:sp>
        <p:nvSpPr>
          <p:cNvPr id="7" name="TextBox 6"/>
          <p:cNvSpPr txBox="1"/>
          <p:nvPr/>
        </p:nvSpPr>
        <p:spPr>
          <a:xfrm>
            <a:off x="6207826" y="4184359"/>
            <a:ext cx="1054295" cy="369332"/>
          </a:xfrm>
          <a:prstGeom prst="rect">
            <a:avLst/>
          </a:prstGeom>
          <a:noFill/>
        </p:spPr>
        <p:txBody>
          <a:bodyPr wrap="square" rtlCol="0">
            <a:spAutoFit/>
          </a:bodyPr>
          <a:lstStyle/>
          <a:p>
            <a:r>
              <a:rPr lang="en-US" dirty="0" smtClean="0"/>
              <a:t>window</a:t>
            </a:r>
            <a:endParaRPr lang="en-IN" dirty="0"/>
          </a:p>
        </p:txBody>
      </p:sp>
      <p:sp>
        <p:nvSpPr>
          <p:cNvPr id="26" name="TextBox 25"/>
          <p:cNvSpPr txBox="1"/>
          <p:nvPr/>
        </p:nvSpPr>
        <p:spPr>
          <a:xfrm>
            <a:off x="6207823" y="5068347"/>
            <a:ext cx="1054295" cy="646331"/>
          </a:xfrm>
          <a:prstGeom prst="rect">
            <a:avLst/>
          </a:prstGeom>
          <a:noFill/>
        </p:spPr>
        <p:txBody>
          <a:bodyPr wrap="square" rtlCol="0">
            <a:spAutoFit/>
          </a:bodyPr>
          <a:lstStyle/>
          <a:p>
            <a:r>
              <a:rPr lang="en-US" dirty="0" smtClean="0"/>
              <a:t>Origin</a:t>
            </a:r>
          </a:p>
          <a:p>
            <a:r>
              <a:rPr lang="en-US" dirty="0" smtClean="0"/>
              <a:t>size</a:t>
            </a:r>
            <a:endParaRPr lang="en-IN" dirty="0"/>
          </a:p>
        </p:txBody>
      </p:sp>
      <p:sp>
        <p:nvSpPr>
          <p:cNvPr id="27" name="TextBox 26"/>
          <p:cNvSpPr txBox="1"/>
          <p:nvPr/>
        </p:nvSpPr>
        <p:spPr>
          <a:xfrm>
            <a:off x="6207824" y="5851576"/>
            <a:ext cx="1054295" cy="923330"/>
          </a:xfrm>
          <a:prstGeom prst="rect">
            <a:avLst/>
          </a:prstGeom>
          <a:noFill/>
        </p:spPr>
        <p:txBody>
          <a:bodyPr wrap="square" rtlCol="0">
            <a:spAutoFit/>
          </a:bodyPr>
          <a:lstStyle/>
          <a:p>
            <a:r>
              <a:rPr lang="en-US" dirty="0" smtClean="0"/>
              <a:t>Open()</a:t>
            </a:r>
          </a:p>
          <a:p>
            <a:r>
              <a:rPr lang="en-US" dirty="0" smtClean="0"/>
              <a:t>Close()</a:t>
            </a:r>
          </a:p>
          <a:p>
            <a:r>
              <a:rPr lang="en-US" dirty="0" smtClean="0"/>
              <a:t>Move()</a:t>
            </a:r>
            <a:endParaRPr lang="en-IN" dirty="0"/>
          </a:p>
        </p:txBody>
      </p:sp>
    </p:spTree>
    <p:extLst>
      <p:ext uri="{BB962C8B-B14F-4D97-AF65-F5344CB8AC3E}">
        <p14:creationId xmlns:p14="http://schemas.microsoft.com/office/powerpoint/2010/main" val="619857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Active class</a:t>
            </a:r>
            <a:r>
              <a:rPr lang="en-US" b="1" dirty="0" smtClean="0">
                <a:sym typeface="Wingdings" pitchFamily="2" charset="2"/>
              </a:rPr>
              <a:t> </a:t>
            </a:r>
            <a:r>
              <a:rPr lang="en-US" dirty="0" smtClean="0">
                <a:sym typeface="Wingdings" pitchFamily="2" charset="2"/>
              </a:rPr>
              <a:t>class presenting a thread of control in the system, can initiate control activity.</a:t>
            </a:r>
          </a:p>
          <a:p>
            <a:pPr marL="0" indent="0" algn="just">
              <a:buNone/>
            </a:pPr>
            <a:endParaRPr lang="en-US" b="1" dirty="0">
              <a:sym typeface="Wingdings" pitchFamily="2" charset="2"/>
            </a:endParaRPr>
          </a:p>
          <a:p>
            <a:pPr marL="0" indent="0" algn="just">
              <a:buNone/>
            </a:pPr>
            <a:endParaRPr lang="en-US" b="1" dirty="0" smtClean="0">
              <a:sym typeface="Wingdings" pitchFamily="2" charset="2"/>
            </a:endParaRPr>
          </a:p>
          <a:p>
            <a:pPr marL="0" indent="0" algn="just">
              <a:buNone/>
            </a:pPr>
            <a:endParaRPr lang="en-US" b="1" dirty="0">
              <a:sym typeface="Wingdings" pitchFamily="2" charset="2"/>
            </a:endParaRPr>
          </a:p>
          <a:p>
            <a:pPr marL="0" indent="0" algn="just">
              <a:buNone/>
            </a:pPr>
            <a:endParaRPr lang="en-US" b="1" dirty="0" smtClean="0">
              <a:sym typeface="Wingdings" pitchFamily="2" charset="2"/>
            </a:endParaRPr>
          </a:p>
          <a:p>
            <a:pPr marL="0" indent="0" algn="just">
              <a:buNone/>
            </a:pPr>
            <a:endParaRPr lang="en-US" b="1" dirty="0" smtClean="0"/>
          </a:p>
        </p:txBody>
      </p:sp>
      <p:grpSp>
        <p:nvGrpSpPr>
          <p:cNvPr id="5" name="Group 4"/>
          <p:cNvGrpSpPr/>
          <p:nvPr/>
        </p:nvGrpSpPr>
        <p:grpSpPr>
          <a:xfrm>
            <a:off x="3131840" y="2790844"/>
            <a:ext cx="2304256" cy="1874081"/>
            <a:chOff x="5499881" y="3766974"/>
            <a:chExt cx="2232248" cy="2974394"/>
          </a:xfrm>
        </p:grpSpPr>
        <p:grpSp>
          <p:nvGrpSpPr>
            <p:cNvPr id="6" name="Group 5"/>
            <p:cNvGrpSpPr/>
            <p:nvPr/>
          </p:nvGrpSpPr>
          <p:grpSpPr>
            <a:xfrm>
              <a:off x="5499881" y="3766974"/>
              <a:ext cx="2232248" cy="2592288"/>
              <a:chOff x="5251090" y="2966445"/>
              <a:chExt cx="2232248" cy="2592288"/>
            </a:xfrm>
          </p:grpSpPr>
          <p:sp>
            <p:nvSpPr>
              <p:cNvPr id="8" name="Rectangle 7"/>
              <p:cNvSpPr/>
              <p:nvPr/>
            </p:nvSpPr>
            <p:spPr>
              <a:xfrm>
                <a:off x="5251090" y="2966445"/>
                <a:ext cx="2232248" cy="259228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251090" y="3830541"/>
                <a:ext cx="2232248" cy="864096"/>
              </a:xfrm>
              <a:prstGeom prst="rect">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5251090" y="2966445"/>
                <a:ext cx="2232248"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5703633" y="3262070"/>
                <a:ext cx="1327162" cy="430887"/>
              </a:xfrm>
              <a:prstGeom prst="rect">
                <a:avLst/>
              </a:prstGeom>
              <a:noFill/>
            </p:spPr>
            <p:txBody>
              <a:bodyPr wrap="square" rtlCol="0">
                <a:spAutoFit/>
              </a:bodyPr>
              <a:lstStyle/>
              <a:p>
                <a:r>
                  <a:rPr lang="en-US" sz="2200" dirty="0" smtClean="0"/>
                  <a:t>Identifier</a:t>
                </a:r>
                <a:endParaRPr lang="en-IN" sz="2200" dirty="0"/>
              </a:p>
            </p:txBody>
          </p:sp>
          <p:sp>
            <p:nvSpPr>
              <p:cNvPr id="12" name="TextBox 11"/>
              <p:cNvSpPr txBox="1"/>
              <p:nvPr/>
            </p:nvSpPr>
            <p:spPr>
              <a:xfrm>
                <a:off x="5692173" y="4061583"/>
                <a:ext cx="1327162" cy="430887"/>
              </a:xfrm>
              <a:prstGeom prst="rect">
                <a:avLst/>
              </a:prstGeom>
              <a:noFill/>
            </p:spPr>
            <p:txBody>
              <a:bodyPr wrap="square" rtlCol="0">
                <a:spAutoFit/>
              </a:bodyPr>
              <a:lstStyle/>
              <a:p>
                <a:r>
                  <a:rPr lang="en-US" sz="2200" dirty="0" smtClean="0"/>
                  <a:t>Variables</a:t>
                </a:r>
                <a:endParaRPr lang="en-IN" sz="2200" dirty="0"/>
              </a:p>
            </p:txBody>
          </p:sp>
          <p:sp>
            <p:nvSpPr>
              <p:cNvPr id="13" name="TextBox 12"/>
              <p:cNvSpPr txBox="1"/>
              <p:nvPr/>
            </p:nvSpPr>
            <p:spPr>
              <a:xfrm>
                <a:off x="5692173" y="4933687"/>
                <a:ext cx="1327162" cy="430887"/>
              </a:xfrm>
              <a:prstGeom prst="rect">
                <a:avLst/>
              </a:prstGeom>
              <a:noFill/>
            </p:spPr>
            <p:txBody>
              <a:bodyPr wrap="square" rtlCol="0">
                <a:spAutoFit/>
              </a:bodyPr>
              <a:lstStyle/>
              <a:p>
                <a:r>
                  <a:rPr lang="en-US" sz="2200" dirty="0" smtClean="0"/>
                  <a:t>Methods</a:t>
                </a:r>
              </a:p>
            </p:txBody>
          </p:sp>
        </p:grpSp>
        <p:sp>
          <p:nvSpPr>
            <p:cNvPr id="7" name="TextBox 6"/>
            <p:cNvSpPr txBox="1"/>
            <p:nvPr/>
          </p:nvSpPr>
          <p:spPr>
            <a:xfrm>
              <a:off x="5923706" y="6372036"/>
              <a:ext cx="1384598" cy="369332"/>
            </a:xfrm>
            <a:prstGeom prst="rect">
              <a:avLst/>
            </a:prstGeom>
            <a:noFill/>
          </p:spPr>
          <p:txBody>
            <a:bodyPr wrap="square" rtlCol="0">
              <a:spAutoFit/>
            </a:bodyPr>
            <a:lstStyle/>
            <a:p>
              <a:r>
                <a:rPr lang="en-US" dirty="0" smtClean="0"/>
                <a:t>Active Class</a:t>
              </a:r>
              <a:endParaRPr lang="en-IN" dirty="0"/>
            </a:p>
          </p:txBody>
        </p:sp>
      </p:grpSp>
      <p:sp>
        <p:nvSpPr>
          <p:cNvPr id="14" name="Content Placeholder 2"/>
          <p:cNvSpPr txBox="1">
            <a:spLocks/>
          </p:cNvSpPr>
          <p:nvPr/>
        </p:nvSpPr>
        <p:spPr>
          <a:xfrm>
            <a:off x="612648" y="16002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endParaRPr lang="en-US" b="1" dirty="0" smtClean="0"/>
          </a:p>
          <a:p>
            <a:pPr marL="0" indent="0">
              <a:buFont typeface="Wingdings"/>
              <a:buNone/>
            </a:pPr>
            <a:endParaRPr lang="en-US" b="1" dirty="0"/>
          </a:p>
          <a:p>
            <a:pPr marL="0" indent="0">
              <a:buFont typeface="Wingdings"/>
              <a:buNone/>
            </a:pPr>
            <a:endParaRPr lang="en-US" b="1" dirty="0" smtClean="0"/>
          </a:p>
          <a:p>
            <a:pPr marL="0" indent="0">
              <a:buFont typeface="Wingdings"/>
              <a:buNone/>
            </a:pPr>
            <a:endParaRPr lang="en-US" b="1" dirty="0"/>
          </a:p>
          <a:p>
            <a:pPr marL="0" indent="0">
              <a:buFont typeface="Wingdings"/>
              <a:buNone/>
            </a:pPr>
            <a:endParaRPr lang="en-US" b="1" dirty="0" smtClean="0"/>
          </a:p>
          <a:p>
            <a:pPr marL="0" indent="0">
              <a:buFont typeface="Wingdings"/>
              <a:buNone/>
            </a:pPr>
            <a:endParaRPr lang="en-US" b="1" dirty="0"/>
          </a:p>
          <a:p>
            <a:pPr marL="0" indent="0">
              <a:buFont typeface="Wingdings"/>
              <a:buNone/>
            </a:pPr>
            <a:r>
              <a:rPr lang="en-US" b="1" dirty="0" smtClean="0"/>
              <a:t>Interface</a:t>
            </a:r>
            <a:r>
              <a:rPr lang="en-US" b="1" dirty="0" smtClean="0">
                <a:sym typeface="Wingdings" pitchFamily="2" charset="2"/>
              </a:rPr>
              <a:t> </a:t>
            </a:r>
            <a:r>
              <a:rPr lang="en-US" dirty="0" smtClean="0">
                <a:sym typeface="Wingdings" pitchFamily="2" charset="2"/>
              </a:rPr>
              <a:t>collection of externally visible operations which specify a service of a class.</a:t>
            </a:r>
          </a:p>
          <a:p>
            <a:pPr marL="0" indent="0">
              <a:buFont typeface="Wingdings"/>
              <a:buNone/>
            </a:pPr>
            <a:endParaRPr lang="en-US" dirty="0" smtClean="0">
              <a:sym typeface="Wingdings" pitchFamily="2" charset="2"/>
            </a:endParaRPr>
          </a:p>
          <a:p>
            <a:pPr marL="0" indent="0">
              <a:buFont typeface="Wingdings"/>
              <a:buNone/>
            </a:pPr>
            <a:endParaRPr lang="en-IN" dirty="0"/>
          </a:p>
        </p:txBody>
      </p:sp>
      <p:grpSp>
        <p:nvGrpSpPr>
          <p:cNvPr id="15" name="Group 14"/>
          <p:cNvGrpSpPr/>
          <p:nvPr/>
        </p:nvGrpSpPr>
        <p:grpSpPr>
          <a:xfrm>
            <a:off x="6660232" y="5414160"/>
            <a:ext cx="432048" cy="681840"/>
            <a:chOff x="6444208" y="2240868"/>
            <a:chExt cx="864096" cy="1332148"/>
          </a:xfrm>
        </p:grpSpPr>
        <p:sp>
          <p:nvSpPr>
            <p:cNvPr id="16" name="Oval 15"/>
            <p:cNvSpPr/>
            <p:nvPr/>
          </p:nvSpPr>
          <p:spPr>
            <a:xfrm>
              <a:off x="6444208" y="2240868"/>
              <a:ext cx="864096"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p:cNvCxnSpPr>
              <a:stCxn id="16" idx="4"/>
            </p:cNvCxnSpPr>
            <p:nvPr/>
          </p:nvCxnSpPr>
          <p:spPr>
            <a:xfrm>
              <a:off x="6876256" y="3032956"/>
              <a:ext cx="0" cy="540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403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IN" dirty="0"/>
          </a:p>
        </p:txBody>
      </p:sp>
      <p:sp>
        <p:nvSpPr>
          <p:cNvPr id="8" name="Content Placeholder 7"/>
          <p:cNvSpPr>
            <a:spLocks noGrp="1"/>
          </p:cNvSpPr>
          <p:nvPr>
            <p:ph sz="quarter" idx="1"/>
          </p:nvPr>
        </p:nvSpPr>
        <p:spPr/>
        <p:txBody>
          <a:bodyPr>
            <a:normAutofit/>
          </a:bodyPr>
          <a:lstStyle/>
          <a:p>
            <a:pPr marL="0" indent="0">
              <a:buNone/>
            </a:pPr>
            <a:r>
              <a:rPr lang="en-US" b="1" dirty="0" smtClean="0"/>
              <a:t>Use case</a:t>
            </a:r>
            <a:r>
              <a:rPr lang="en-US" b="1" dirty="0" smtClean="0">
                <a:sym typeface="Wingdings" pitchFamily="2" charset="2"/>
              </a:rPr>
              <a:t></a:t>
            </a:r>
            <a:r>
              <a:rPr lang="en-US" dirty="0" smtClean="0">
                <a:sym typeface="Wingdings" pitchFamily="2" charset="2"/>
              </a:rPr>
              <a:t> set of sequence of actions </a:t>
            </a:r>
          </a:p>
          <a:p>
            <a:pPr marL="0" indent="0">
              <a:buNone/>
            </a:pPr>
            <a:endParaRPr lang="en-US" b="1" dirty="0">
              <a:sym typeface="Wingdings" pitchFamily="2" charset="2"/>
            </a:endParaRPr>
          </a:p>
          <a:p>
            <a:pPr marL="0" indent="0">
              <a:buNone/>
            </a:pPr>
            <a:r>
              <a:rPr lang="en-US" b="1" dirty="0" smtClean="0">
                <a:sym typeface="Wingdings" pitchFamily="2" charset="2"/>
              </a:rPr>
              <a:t>Collaboration (use case </a:t>
            </a:r>
            <a:r>
              <a:rPr lang="en-US" b="1" dirty="0" err="1" smtClean="0">
                <a:sym typeface="Wingdings" pitchFamily="2" charset="2"/>
              </a:rPr>
              <a:t>realisation</a:t>
            </a:r>
            <a:r>
              <a:rPr lang="en-US" b="1" dirty="0" smtClean="0">
                <a:sym typeface="Wingdings" pitchFamily="2" charset="2"/>
              </a:rPr>
              <a:t>) </a:t>
            </a:r>
            <a:r>
              <a:rPr lang="en-US" dirty="0" smtClean="0">
                <a:sym typeface="Wingdings" pitchFamily="2" charset="2"/>
              </a:rPr>
              <a:t>interaction diagram specifying the collaboration of different use cases.</a:t>
            </a:r>
          </a:p>
          <a:p>
            <a:pPr marL="0" indent="0">
              <a:buNone/>
            </a:pPr>
            <a:endParaRPr lang="en-US" b="1" dirty="0">
              <a:sym typeface="Wingdings" pitchFamily="2" charset="2"/>
            </a:endParaRPr>
          </a:p>
          <a:p>
            <a:pPr marL="0" indent="0">
              <a:buNone/>
            </a:pPr>
            <a:r>
              <a:rPr lang="en-US" b="1" dirty="0" smtClean="0">
                <a:sym typeface="Wingdings" pitchFamily="2" charset="2"/>
              </a:rPr>
              <a:t>Component </a:t>
            </a:r>
            <a:r>
              <a:rPr lang="en-US" dirty="0" smtClean="0">
                <a:sym typeface="Wingdings" pitchFamily="2" charset="2"/>
              </a:rPr>
              <a:t>physical packaging of classes and interfaces.</a:t>
            </a:r>
            <a:endParaRPr lang="en-IN" b="1" dirty="0"/>
          </a:p>
        </p:txBody>
      </p:sp>
      <p:sp>
        <p:nvSpPr>
          <p:cNvPr id="13" name="Oval 12"/>
          <p:cNvSpPr/>
          <p:nvPr/>
        </p:nvSpPr>
        <p:spPr>
          <a:xfrm>
            <a:off x="6804248" y="1700808"/>
            <a:ext cx="1800200"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 </a:t>
            </a:r>
            <a:endParaRPr lang="en-IN" dirty="0">
              <a:solidFill>
                <a:sysClr val="windowText" lastClr="000000"/>
              </a:solidFill>
            </a:endParaRPr>
          </a:p>
        </p:txBody>
      </p:sp>
      <p:sp>
        <p:nvSpPr>
          <p:cNvPr id="14" name="Oval 13"/>
          <p:cNvSpPr/>
          <p:nvPr/>
        </p:nvSpPr>
        <p:spPr>
          <a:xfrm>
            <a:off x="6804248" y="3645024"/>
            <a:ext cx="1800200" cy="72008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a:t>
            </a:r>
          </a:p>
        </p:txBody>
      </p:sp>
      <p:sp>
        <p:nvSpPr>
          <p:cNvPr id="15" name="Rectangle 14"/>
          <p:cNvSpPr/>
          <p:nvPr/>
        </p:nvSpPr>
        <p:spPr>
          <a:xfrm>
            <a:off x="3995936" y="5301208"/>
            <a:ext cx="2232248" cy="13681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 </a:t>
            </a:r>
            <a:endParaRPr lang="en-IN" dirty="0">
              <a:solidFill>
                <a:sysClr val="windowText" lastClr="000000"/>
              </a:solidFill>
            </a:endParaRPr>
          </a:p>
        </p:txBody>
      </p:sp>
      <p:sp>
        <p:nvSpPr>
          <p:cNvPr id="16" name="Rectangle 15"/>
          <p:cNvSpPr/>
          <p:nvPr/>
        </p:nvSpPr>
        <p:spPr>
          <a:xfrm>
            <a:off x="3635896" y="5517232"/>
            <a:ext cx="72008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3635896" y="5985284"/>
            <a:ext cx="72008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7333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and real time</a:t>
            </a:r>
            <a:endParaRPr lang="en-IN" dirty="0"/>
          </a:p>
        </p:txBody>
      </p:sp>
      <p:sp>
        <p:nvSpPr>
          <p:cNvPr id="3" name="Content Placeholder 2"/>
          <p:cNvSpPr>
            <a:spLocks noGrp="1"/>
          </p:cNvSpPr>
          <p:nvPr>
            <p:ph sz="quarter" idx="1"/>
          </p:nvPr>
        </p:nvSpPr>
        <p:spPr/>
        <p:txBody>
          <a:bodyPr>
            <a:normAutofit/>
          </a:bodyPr>
          <a:lstStyle/>
          <a:p>
            <a:pPr algn="just"/>
            <a:r>
              <a:rPr lang="en-US" dirty="0" smtClean="0"/>
              <a:t>Embedded systems are in constant interaction with real world through sensors and user defined input devices.</a:t>
            </a:r>
          </a:p>
          <a:p>
            <a:pPr algn="just"/>
            <a:r>
              <a:rPr lang="en-US" dirty="0" smtClean="0"/>
              <a:t>Real time system operation means the timing behavior of the system should be deterministic.</a:t>
            </a:r>
          </a:p>
          <a:p>
            <a:pPr algn="just"/>
            <a:r>
              <a:rPr lang="en-US" dirty="0" smtClean="0"/>
              <a:t>Embedded applications or systems which are mission critical, like flight control systems, ABS, etc., are examples of real time systems.</a:t>
            </a:r>
          </a:p>
          <a:p>
            <a:endParaRPr lang="en-IN" dirty="0"/>
          </a:p>
        </p:txBody>
      </p:sp>
    </p:spTree>
    <p:extLst>
      <p:ext uri="{BB962C8B-B14F-4D97-AF65-F5344CB8AC3E}">
        <p14:creationId xmlns:p14="http://schemas.microsoft.com/office/powerpoint/2010/main" val="1969714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Node</a:t>
            </a:r>
            <a:r>
              <a:rPr lang="en-US" b="1" dirty="0" smtClean="0">
                <a:sym typeface="Wingdings" pitchFamily="2" charset="2"/>
              </a:rPr>
              <a:t> </a:t>
            </a:r>
            <a:r>
              <a:rPr lang="en-US" dirty="0" smtClean="0">
                <a:sym typeface="Wingdings" pitchFamily="2" charset="2"/>
              </a:rPr>
              <a:t>physical element that exists at run time and represents a computational resource, generally having at least some memory and often processing capability.</a:t>
            </a:r>
            <a:endParaRPr lang="en-IN" b="1" dirty="0"/>
          </a:p>
        </p:txBody>
      </p:sp>
      <p:sp>
        <p:nvSpPr>
          <p:cNvPr id="4" name="Cube 3"/>
          <p:cNvSpPr/>
          <p:nvPr/>
        </p:nvSpPr>
        <p:spPr>
          <a:xfrm>
            <a:off x="3428256" y="3356992"/>
            <a:ext cx="1584176" cy="1440160"/>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a:t>
            </a:r>
            <a:endParaRPr lang="en-IN" dirty="0">
              <a:solidFill>
                <a:sysClr val="windowText" lastClr="000000"/>
              </a:solidFill>
            </a:endParaRPr>
          </a:p>
        </p:txBody>
      </p:sp>
    </p:spTree>
    <p:extLst>
      <p:ext uri="{BB962C8B-B14F-4D97-AF65-F5344CB8AC3E}">
        <p14:creationId xmlns:p14="http://schemas.microsoft.com/office/powerpoint/2010/main" val="371002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IN" dirty="0"/>
          </a:p>
        </p:txBody>
      </p:sp>
      <p:sp>
        <p:nvSpPr>
          <p:cNvPr id="3" name="Content Placeholder 2"/>
          <p:cNvSpPr>
            <a:spLocks noGrp="1"/>
          </p:cNvSpPr>
          <p:nvPr>
            <p:ph sz="quarter" idx="1"/>
          </p:nvPr>
        </p:nvSpPr>
        <p:spPr>
          <a:xfrm>
            <a:off x="612648" y="1600200"/>
            <a:ext cx="8153400" cy="4853136"/>
          </a:xfrm>
        </p:spPr>
        <p:txBody>
          <a:bodyPr>
            <a:normAutofit/>
          </a:bodyPr>
          <a:lstStyle/>
          <a:p>
            <a:pPr marL="0" indent="0" algn="just">
              <a:buNone/>
            </a:pPr>
            <a:r>
              <a:rPr lang="en-US" b="1" dirty="0" smtClean="0">
                <a:solidFill>
                  <a:srgbClr val="FF0000"/>
                </a:solidFill>
              </a:rPr>
              <a:t>Behavioral things:</a:t>
            </a:r>
          </a:p>
          <a:p>
            <a:pPr algn="just">
              <a:buFont typeface="Wingdings" pitchFamily="2" charset="2"/>
              <a:buChar char="v"/>
            </a:pPr>
            <a:r>
              <a:rPr lang="en-US" dirty="0" smtClean="0"/>
              <a:t>These are dynamic parts of UML models. These are verbs of a model.</a:t>
            </a:r>
          </a:p>
          <a:p>
            <a:pPr algn="just">
              <a:buFont typeface="Wingdings" pitchFamily="2" charset="2"/>
              <a:buChar char="v"/>
            </a:pPr>
            <a:r>
              <a:rPr lang="en-US" dirty="0" smtClean="0"/>
              <a:t>Two primary kinds of behavioral things are </a:t>
            </a:r>
          </a:p>
          <a:p>
            <a:pPr marL="0" indent="0" algn="just">
              <a:buNone/>
            </a:pPr>
            <a:r>
              <a:rPr lang="en-US" b="1" dirty="0" smtClean="0"/>
              <a:t>Interaction</a:t>
            </a:r>
            <a:r>
              <a:rPr lang="en-US" dirty="0">
                <a:sym typeface="Wingdings" pitchFamily="2" charset="2"/>
              </a:rPr>
              <a:t>:</a:t>
            </a:r>
            <a:r>
              <a:rPr lang="en-US" dirty="0" smtClean="0">
                <a:sym typeface="Wingdings" pitchFamily="2" charset="2"/>
              </a:rPr>
              <a:t> is a behavior that comprises a set of messages exchanged among a set of objects within a particular context to accomplish a specific purpose.</a:t>
            </a:r>
          </a:p>
          <a:p>
            <a:pPr marL="571500" indent="-571500" algn="just">
              <a:buAutoNum type="romanLcParenBoth"/>
            </a:pPr>
            <a:endParaRPr lang="en-US" dirty="0" smtClean="0"/>
          </a:p>
          <a:p>
            <a:pPr marL="0" indent="0" algn="just">
              <a:buNone/>
            </a:pPr>
            <a:endParaRPr lang="en-US" b="1" dirty="0" smtClean="0"/>
          </a:p>
          <a:p>
            <a:pPr marL="0" indent="0" algn="just">
              <a:buNone/>
            </a:pPr>
            <a:endParaRPr lang="en-US" b="1" dirty="0" smtClean="0"/>
          </a:p>
        </p:txBody>
      </p:sp>
      <p:cxnSp>
        <p:nvCxnSpPr>
          <p:cNvPr id="5" name="Straight Arrow Connector 4"/>
          <p:cNvCxnSpPr/>
          <p:nvPr/>
        </p:nvCxnSpPr>
        <p:spPr>
          <a:xfrm>
            <a:off x="3087080" y="5415934"/>
            <a:ext cx="154286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77816" y="5046602"/>
            <a:ext cx="1152128" cy="369332"/>
          </a:xfrm>
          <a:prstGeom prst="rect">
            <a:avLst/>
          </a:prstGeom>
          <a:noFill/>
        </p:spPr>
        <p:txBody>
          <a:bodyPr wrap="square" rtlCol="0">
            <a:spAutoFit/>
          </a:bodyPr>
          <a:lstStyle/>
          <a:p>
            <a:r>
              <a:rPr lang="en-US" dirty="0" smtClean="0"/>
              <a:t>Name</a:t>
            </a:r>
          </a:p>
        </p:txBody>
      </p:sp>
    </p:spTree>
    <p:extLst>
      <p:ext uri="{BB962C8B-B14F-4D97-AF65-F5344CB8AC3E}">
        <p14:creationId xmlns:p14="http://schemas.microsoft.com/office/powerpoint/2010/main" val="25439406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State machine: </a:t>
            </a:r>
            <a:r>
              <a:rPr lang="en-US" dirty="0" smtClean="0"/>
              <a:t>is a behavior that specifies the sequence of states in response to events, through which an object goes through  during its lifetime.</a:t>
            </a:r>
          </a:p>
          <a:p>
            <a:pPr marL="0" indent="0" algn="just">
              <a:buNone/>
            </a:pPr>
            <a:endParaRPr lang="en-US" b="1" dirty="0"/>
          </a:p>
        </p:txBody>
      </p:sp>
      <p:sp>
        <p:nvSpPr>
          <p:cNvPr id="4" name="Rounded Rectangle 3"/>
          <p:cNvSpPr/>
          <p:nvPr/>
        </p:nvSpPr>
        <p:spPr>
          <a:xfrm>
            <a:off x="2987824" y="3212976"/>
            <a:ext cx="1728192" cy="9361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 </a:t>
            </a:r>
            <a:endParaRPr lang="en-IN" dirty="0">
              <a:solidFill>
                <a:sysClr val="windowText" lastClr="000000"/>
              </a:solidFill>
            </a:endParaRPr>
          </a:p>
        </p:txBody>
      </p:sp>
    </p:spTree>
    <p:extLst>
      <p:ext uri="{BB962C8B-B14F-4D97-AF65-F5344CB8AC3E}">
        <p14:creationId xmlns:p14="http://schemas.microsoft.com/office/powerpoint/2010/main" val="3401018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solidFill>
                  <a:srgbClr val="FF0000"/>
                </a:solidFill>
              </a:rPr>
              <a:t>Grouping things: </a:t>
            </a:r>
          </a:p>
          <a:p>
            <a:pPr algn="just">
              <a:buFont typeface="Wingdings" pitchFamily="2" charset="2"/>
              <a:buChar char="v"/>
            </a:pPr>
            <a:r>
              <a:rPr lang="en-US" dirty="0" smtClean="0"/>
              <a:t>Organizational parts of UML models.</a:t>
            </a:r>
          </a:p>
          <a:p>
            <a:pPr algn="just">
              <a:buFont typeface="Wingdings" pitchFamily="2" charset="2"/>
              <a:buChar char="v"/>
            </a:pPr>
            <a:r>
              <a:rPr lang="en-US" dirty="0" smtClean="0"/>
              <a:t>These are the boxes into which a model can be decomposed.</a:t>
            </a:r>
          </a:p>
          <a:p>
            <a:pPr marL="0" indent="0" algn="just">
              <a:buNone/>
            </a:pPr>
            <a:r>
              <a:rPr lang="en-US" b="1" dirty="0" smtClean="0"/>
              <a:t>Package: </a:t>
            </a:r>
            <a:r>
              <a:rPr lang="en-US" dirty="0" smtClean="0"/>
              <a:t>is a general purpose mechanism for organizing elements into groups.</a:t>
            </a:r>
            <a:endParaRPr lang="en-IN" b="1" dirty="0"/>
          </a:p>
        </p:txBody>
      </p:sp>
      <p:sp>
        <p:nvSpPr>
          <p:cNvPr id="4" name="Rectangle 3"/>
          <p:cNvSpPr/>
          <p:nvPr/>
        </p:nvSpPr>
        <p:spPr>
          <a:xfrm>
            <a:off x="3707904" y="4797152"/>
            <a:ext cx="1800200" cy="9361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a:t>
            </a:r>
            <a:endParaRPr lang="en-IN" dirty="0">
              <a:solidFill>
                <a:sysClr val="windowText" lastClr="000000"/>
              </a:solidFill>
            </a:endParaRPr>
          </a:p>
        </p:txBody>
      </p:sp>
      <p:sp>
        <p:nvSpPr>
          <p:cNvPr id="5" name="Rectangle 4"/>
          <p:cNvSpPr/>
          <p:nvPr/>
        </p:nvSpPr>
        <p:spPr>
          <a:xfrm>
            <a:off x="3707904" y="4581128"/>
            <a:ext cx="756084"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Tree>
    <p:extLst>
      <p:ext uri="{BB962C8B-B14F-4D97-AF65-F5344CB8AC3E}">
        <p14:creationId xmlns:p14="http://schemas.microsoft.com/office/powerpoint/2010/main" val="123186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IN" dirty="0"/>
          </a:p>
        </p:txBody>
      </p:sp>
      <p:sp>
        <p:nvSpPr>
          <p:cNvPr id="3" name="Content Placeholder 2"/>
          <p:cNvSpPr>
            <a:spLocks noGrp="1"/>
          </p:cNvSpPr>
          <p:nvPr>
            <p:ph sz="quarter" idx="1"/>
          </p:nvPr>
        </p:nvSpPr>
        <p:spPr/>
        <p:txBody>
          <a:bodyPr/>
          <a:lstStyle/>
          <a:p>
            <a:pPr marL="0" indent="0" algn="just">
              <a:buNone/>
            </a:pPr>
            <a:r>
              <a:rPr lang="en-US" b="1" dirty="0" err="1" smtClean="0">
                <a:solidFill>
                  <a:srgbClr val="FF0000"/>
                </a:solidFill>
              </a:rPr>
              <a:t>Annotational</a:t>
            </a:r>
            <a:r>
              <a:rPr lang="en-US" b="1" dirty="0" smtClean="0">
                <a:solidFill>
                  <a:srgbClr val="FF0000"/>
                </a:solidFill>
              </a:rPr>
              <a:t> things:</a:t>
            </a:r>
          </a:p>
          <a:p>
            <a:pPr marL="0" indent="0" algn="just">
              <a:buNone/>
            </a:pPr>
            <a:r>
              <a:rPr lang="en-US" dirty="0" smtClean="0"/>
              <a:t>Explanatory parts of UML models, these are the comments you may apply to describe, illuminate, and remark about any element in a model.</a:t>
            </a:r>
          </a:p>
          <a:p>
            <a:pPr marL="0" indent="0" algn="just">
              <a:buNone/>
            </a:pPr>
            <a:r>
              <a:rPr lang="en-US" b="1" dirty="0" smtClean="0"/>
              <a:t>Note: </a:t>
            </a:r>
            <a:r>
              <a:rPr lang="en-US" dirty="0" smtClean="0"/>
              <a:t>is simply a symbol rendering constraints and comments attached to an element or a collection of elements.</a:t>
            </a:r>
            <a:endParaRPr lang="en-IN" b="1" dirty="0"/>
          </a:p>
        </p:txBody>
      </p:sp>
      <p:sp>
        <p:nvSpPr>
          <p:cNvPr id="4" name="Folded Corner 3"/>
          <p:cNvSpPr/>
          <p:nvPr/>
        </p:nvSpPr>
        <p:spPr>
          <a:xfrm rot="16200000">
            <a:off x="3670712" y="4402297"/>
            <a:ext cx="1440160" cy="251790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solidFill>
                  <a:sysClr val="windowText" lastClr="000000"/>
                </a:solidFill>
              </a:rPr>
              <a:t>Text </a:t>
            </a:r>
            <a:endParaRPr lang="en-IN" dirty="0">
              <a:solidFill>
                <a:sysClr val="windowText" lastClr="000000"/>
              </a:solidFill>
            </a:endParaRPr>
          </a:p>
        </p:txBody>
      </p:sp>
    </p:spTree>
    <p:extLst>
      <p:ext uri="{BB962C8B-B14F-4D97-AF65-F5344CB8AC3E}">
        <p14:creationId xmlns:p14="http://schemas.microsoft.com/office/powerpoint/2010/main" val="3734203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a:t>
            </a:r>
            <a:endParaRPr lang="en-IN" dirty="0"/>
          </a:p>
        </p:txBody>
      </p:sp>
      <p:grpSp>
        <p:nvGrpSpPr>
          <p:cNvPr id="4" name="Group 3"/>
          <p:cNvGrpSpPr/>
          <p:nvPr/>
        </p:nvGrpSpPr>
        <p:grpSpPr>
          <a:xfrm>
            <a:off x="1132253" y="1945824"/>
            <a:ext cx="1625786" cy="1760537"/>
            <a:chOff x="1277768" y="4149080"/>
            <a:chExt cx="2502144" cy="2699836"/>
          </a:xfrm>
        </p:grpSpPr>
        <p:sp>
          <p:nvSpPr>
            <p:cNvPr id="5" name="Rectangle 4"/>
            <p:cNvSpPr/>
            <p:nvPr/>
          </p:nvSpPr>
          <p:spPr>
            <a:xfrm>
              <a:off x="1547664" y="4149080"/>
              <a:ext cx="2232248"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547664" y="5013176"/>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547664" y="4149080"/>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020702" y="4437112"/>
              <a:ext cx="1327162" cy="566382"/>
            </a:xfrm>
            <a:prstGeom prst="rect">
              <a:avLst/>
            </a:prstGeom>
            <a:noFill/>
          </p:spPr>
          <p:txBody>
            <a:bodyPr wrap="square" rtlCol="0">
              <a:spAutoFit/>
            </a:bodyPr>
            <a:lstStyle/>
            <a:p>
              <a:pPr algn="ctr"/>
              <a:r>
                <a:rPr lang="en-US" dirty="0" smtClean="0"/>
                <a:t>Alarm </a:t>
              </a:r>
              <a:endParaRPr lang="en-IN" dirty="0"/>
            </a:p>
          </p:txBody>
        </p:sp>
        <p:sp>
          <p:nvSpPr>
            <p:cNvPr id="10" name="TextBox 9"/>
            <p:cNvSpPr txBox="1"/>
            <p:nvPr/>
          </p:nvSpPr>
          <p:spPr>
            <a:xfrm>
              <a:off x="1277768" y="5857748"/>
              <a:ext cx="1779705" cy="991168"/>
            </a:xfrm>
            <a:prstGeom prst="rect">
              <a:avLst/>
            </a:prstGeom>
            <a:noFill/>
          </p:spPr>
          <p:txBody>
            <a:bodyPr wrap="square" rtlCol="0">
              <a:spAutoFit/>
            </a:bodyPr>
            <a:lstStyle/>
            <a:p>
              <a:pPr algn="ctr"/>
              <a:r>
                <a:rPr lang="en-US" dirty="0" smtClean="0"/>
                <a:t>+Start</a:t>
              </a:r>
              <a:r>
                <a:rPr lang="en-US" dirty="0" smtClean="0"/>
                <a:t>()</a:t>
              </a:r>
              <a:endParaRPr lang="en-US" dirty="0"/>
            </a:p>
            <a:p>
              <a:pPr algn="ctr"/>
              <a:r>
                <a:rPr lang="en-US" dirty="0" smtClean="0"/>
                <a:t>+Stop</a:t>
              </a:r>
              <a:r>
                <a:rPr lang="en-US" dirty="0" smtClean="0"/>
                <a:t>()</a:t>
              </a:r>
            </a:p>
          </p:txBody>
        </p:sp>
      </p:grpSp>
      <p:sp>
        <p:nvSpPr>
          <p:cNvPr id="11" name="Rounded Rectangle 10"/>
          <p:cNvSpPr/>
          <p:nvPr/>
        </p:nvSpPr>
        <p:spPr>
          <a:xfrm>
            <a:off x="4706483" y="2318313"/>
            <a:ext cx="1296144" cy="7870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Alarm ON </a:t>
            </a:r>
            <a:endParaRPr lang="en-IN" dirty="0">
              <a:solidFill>
                <a:sysClr val="windowText" lastClr="000000"/>
              </a:solidFill>
            </a:endParaRPr>
          </a:p>
        </p:txBody>
      </p:sp>
      <p:grpSp>
        <p:nvGrpSpPr>
          <p:cNvPr id="15" name="Group 14"/>
          <p:cNvGrpSpPr/>
          <p:nvPr/>
        </p:nvGrpSpPr>
        <p:grpSpPr>
          <a:xfrm>
            <a:off x="1145781" y="4267353"/>
            <a:ext cx="1612258" cy="1997160"/>
            <a:chOff x="1298588" y="4149080"/>
            <a:chExt cx="2481324" cy="2706434"/>
          </a:xfrm>
        </p:grpSpPr>
        <p:sp>
          <p:nvSpPr>
            <p:cNvPr id="16" name="Rectangle 15"/>
            <p:cNvSpPr/>
            <p:nvPr/>
          </p:nvSpPr>
          <p:spPr>
            <a:xfrm>
              <a:off x="1547664" y="4149080"/>
              <a:ext cx="2232248"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547664" y="5013176"/>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1547664" y="4149080"/>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2020702" y="4437112"/>
              <a:ext cx="1327162" cy="430887"/>
            </a:xfrm>
            <a:prstGeom prst="rect">
              <a:avLst/>
            </a:prstGeom>
            <a:noFill/>
          </p:spPr>
          <p:txBody>
            <a:bodyPr wrap="square" rtlCol="0">
              <a:spAutoFit/>
            </a:bodyPr>
            <a:lstStyle/>
            <a:p>
              <a:pPr algn="ctr"/>
              <a:r>
                <a:rPr lang="en-US" sz="2200" dirty="0" smtClean="0"/>
                <a:t>Alarm </a:t>
              </a:r>
              <a:endParaRPr lang="en-IN" sz="2200" dirty="0"/>
            </a:p>
          </p:txBody>
        </p:sp>
        <p:sp>
          <p:nvSpPr>
            <p:cNvPr id="20" name="TextBox 19"/>
            <p:cNvSpPr txBox="1"/>
            <p:nvPr/>
          </p:nvSpPr>
          <p:spPr>
            <a:xfrm>
              <a:off x="1298588" y="5812813"/>
              <a:ext cx="1779705" cy="1042701"/>
            </a:xfrm>
            <a:prstGeom prst="rect">
              <a:avLst/>
            </a:prstGeom>
            <a:noFill/>
          </p:spPr>
          <p:txBody>
            <a:bodyPr wrap="square" rtlCol="0">
              <a:spAutoFit/>
            </a:bodyPr>
            <a:lstStyle/>
            <a:p>
              <a:pPr algn="ctr"/>
              <a:r>
                <a:rPr lang="en-US" sz="2200" dirty="0" smtClean="0"/>
                <a:t>+Start</a:t>
              </a:r>
              <a:r>
                <a:rPr lang="en-US" sz="2200" dirty="0" smtClean="0"/>
                <a:t>()</a:t>
              </a:r>
              <a:endParaRPr lang="en-US" sz="2200" dirty="0"/>
            </a:p>
            <a:p>
              <a:pPr algn="ctr"/>
              <a:r>
                <a:rPr lang="en-US" sz="2200" dirty="0" smtClean="0"/>
                <a:t>+Stop</a:t>
              </a:r>
              <a:r>
                <a:rPr lang="en-US" sz="2200" dirty="0" smtClean="0"/>
                <a:t>()</a:t>
              </a:r>
            </a:p>
          </p:txBody>
        </p:sp>
      </p:grpSp>
      <p:cxnSp>
        <p:nvCxnSpPr>
          <p:cNvPr id="22" name="Straight Arrow Connector 21"/>
          <p:cNvCxnSpPr>
            <a:stCxn id="16" idx="3"/>
          </p:cNvCxnSpPr>
          <p:nvPr/>
        </p:nvCxnSpPr>
        <p:spPr>
          <a:xfrm>
            <a:off x="2758039" y="5223817"/>
            <a:ext cx="121311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19207" y="3706361"/>
            <a:ext cx="2027243" cy="369332"/>
          </a:xfrm>
          <a:prstGeom prst="rect">
            <a:avLst/>
          </a:prstGeom>
          <a:noFill/>
        </p:spPr>
        <p:txBody>
          <a:bodyPr wrap="square" rtlCol="0">
            <a:spAutoFit/>
          </a:bodyPr>
          <a:lstStyle/>
          <a:p>
            <a:r>
              <a:rPr lang="en-US" dirty="0" smtClean="0"/>
              <a:t>The alarm class</a:t>
            </a:r>
            <a:endParaRPr lang="en-IN" dirty="0"/>
          </a:p>
        </p:txBody>
      </p:sp>
      <p:sp>
        <p:nvSpPr>
          <p:cNvPr id="24" name="TextBox 23"/>
          <p:cNvSpPr txBox="1"/>
          <p:nvPr/>
        </p:nvSpPr>
        <p:spPr>
          <a:xfrm>
            <a:off x="3539108" y="3636230"/>
            <a:ext cx="3630895" cy="369332"/>
          </a:xfrm>
          <a:prstGeom prst="rect">
            <a:avLst/>
          </a:prstGeom>
          <a:noFill/>
        </p:spPr>
        <p:txBody>
          <a:bodyPr wrap="square" rtlCol="0">
            <a:spAutoFit/>
          </a:bodyPr>
          <a:lstStyle/>
          <a:p>
            <a:r>
              <a:rPr lang="en-US" dirty="0" smtClean="0"/>
              <a:t>State representation for ‘Alarm ON’</a:t>
            </a:r>
            <a:endParaRPr lang="en-IN" dirty="0"/>
          </a:p>
        </p:txBody>
      </p:sp>
      <p:grpSp>
        <p:nvGrpSpPr>
          <p:cNvPr id="25" name="Group 24"/>
          <p:cNvGrpSpPr/>
          <p:nvPr/>
        </p:nvGrpSpPr>
        <p:grpSpPr>
          <a:xfrm>
            <a:off x="3636975" y="4075693"/>
            <a:ext cx="2232350" cy="2265765"/>
            <a:chOff x="1147359" y="4149080"/>
            <a:chExt cx="2632553" cy="2710401"/>
          </a:xfrm>
        </p:grpSpPr>
        <p:sp>
          <p:nvSpPr>
            <p:cNvPr id="26" name="Rectangle 25"/>
            <p:cNvSpPr/>
            <p:nvPr/>
          </p:nvSpPr>
          <p:spPr>
            <a:xfrm>
              <a:off x="1547664" y="4149080"/>
              <a:ext cx="2232248" cy="259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1547664" y="5013176"/>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1547664" y="4149080"/>
              <a:ext cx="2232248"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2020702" y="4437113"/>
              <a:ext cx="1327162" cy="583913"/>
            </a:xfrm>
            <a:prstGeom prst="rect">
              <a:avLst/>
            </a:prstGeom>
            <a:noFill/>
          </p:spPr>
          <p:txBody>
            <a:bodyPr wrap="square" rtlCol="0">
              <a:spAutoFit/>
            </a:bodyPr>
            <a:lstStyle/>
            <a:p>
              <a:pPr algn="ctr"/>
              <a:r>
                <a:rPr lang="en-US" sz="2200" dirty="0" smtClean="0"/>
                <a:t>Timer </a:t>
              </a:r>
              <a:endParaRPr lang="en-IN" sz="2200" dirty="0"/>
            </a:p>
          </p:txBody>
        </p:sp>
        <p:sp>
          <p:nvSpPr>
            <p:cNvPr id="30" name="TextBox 29"/>
            <p:cNvSpPr txBox="1"/>
            <p:nvPr/>
          </p:nvSpPr>
          <p:spPr>
            <a:xfrm>
              <a:off x="1147359" y="5754956"/>
              <a:ext cx="2238461" cy="1104525"/>
            </a:xfrm>
            <a:prstGeom prst="rect">
              <a:avLst/>
            </a:prstGeom>
            <a:noFill/>
          </p:spPr>
          <p:txBody>
            <a:bodyPr wrap="square" rtlCol="0">
              <a:spAutoFit/>
            </a:bodyPr>
            <a:lstStyle/>
            <a:p>
              <a:pPr algn="ctr"/>
              <a:r>
                <a:rPr lang="en-US" dirty="0" smtClean="0"/>
                <a:t>+Set Time</a:t>
              </a:r>
              <a:r>
                <a:rPr lang="en-US" dirty="0" smtClean="0"/>
                <a:t>()</a:t>
              </a:r>
            </a:p>
            <a:p>
              <a:pPr algn="ctr"/>
              <a:r>
                <a:rPr lang="en-US" dirty="0" smtClean="0"/>
                <a:t>+</a:t>
              </a:r>
              <a:r>
                <a:rPr lang="en-US" dirty="0" smtClean="0"/>
                <a:t>S</a:t>
              </a:r>
              <a:r>
                <a:rPr lang="en-US" dirty="0" smtClean="0"/>
                <a:t>tart</a:t>
              </a:r>
              <a:r>
                <a:rPr lang="en-US" dirty="0" smtClean="0"/>
                <a:t>()</a:t>
              </a:r>
              <a:endParaRPr lang="en-US" dirty="0"/>
            </a:p>
            <a:p>
              <a:pPr algn="ctr"/>
              <a:r>
                <a:rPr lang="en-US" dirty="0" smtClean="0"/>
                <a:t>+Stop</a:t>
              </a:r>
              <a:r>
                <a:rPr lang="en-US" dirty="0" smtClean="0"/>
                <a:t>()</a:t>
              </a:r>
            </a:p>
          </p:txBody>
        </p:sp>
      </p:grpSp>
      <p:sp>
        <p:nvSpPr>
          <p:cNvPr id="31" name="TextBox 30"/>
          <p:cNvSpPr txBox="1"/>
          <p:nvPr/>
        </p:nvSpPr>
        <p:spPr>
          <a:xfrm>
            <a:off x="4124513" y="4974541"/>
            <a:ext cx="1378444" cy="369332"/>
          </a:xfrm>
          <a:prstGeom prst="rect">
            <a:avLst/>
          </a:prstGeom>
          <a:noFill/>
        </p:spPr>
        <p:txBody>
          <a:bodyPr wrap="square" rtlCol="0">
            <a:spAutoFit/>
          </a:bodyPr>
          <a:lstStyle/>
          <a:p>
            <a:r>
              <a:rPr lang="en-US" dirty="0" smtClean="0"/>
              <a:t>-Period</a:t>
            </a:r>
            <a:endParaRPr lang="en-IN" dirty="0"/>
          </a:p>
        </p:txBody>
      </p:sp>
      <p:sp>
        <p:nvSpPr>
          <p:cNvPr id="32" name="TextBox 31"/>
          <p:cNvSpPr txBox="1"/>
          <p:nvPr/>
        </p:nvSpPr>
        <p:spPr>
          <a:xfrm>
            <a:off x="1307620" y="6341458"/>
            <a:ext cx="5862383" cy="369332"/>
          </a:xfrm>
          <a:prstGeom prst="rect">
            <a:avLst/>
          </a:prstGeom>
          <a:noFill/>
        </p:spPr>
        <p:txBody>
          <a:bodyPr wrap="square" rtlCol="0">
            <a:spAutoFit/>
          </a:bodyPr>
          <a:lstStyle/>
          <a:p>
            <a:r>
              <a:rPr lang="en-US" dirty="0" smtClean="0"/>
              <a:t>Alarm- Timer class interaction for the seat belt warning system</a:t>
            </a:r>
            <a:endParaRPr lang="en-IN" dirty="0"/>
          </a:p>
        </p:txBody>
      </p:sp>
    </p:spTree>
    <p:extLst>
      <p:ext uri="{BB962C8B-B14F-4D97-AF65-F5344CB8AC3E}">
        <p14:creationId xmlns:p14="http://schemas.microsoft.com/office/powerpoint/2010/main" val="1515953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endParaRPr lang="en-IN" dirty="0"/>
          </a:p>
        </p:txBody>
      </p:sp>
      <p:sp>
        <p:nvSpPr>
          <p:cNvPr id="3" name="Content Placeholder 2"/>
          <p:cNvSpPr>
            <a:spLocks noGrp="1"/>
          </p:cNvSpPr>
          <p:nvPr>
            <p:ph sz="quarter" idx="1"/>
          </p:nvPr>
        </p:nvSpPr>
        <p:spPr/>
        <p:txBody>
          <a:bodyPr/>
          <a:lstStyle/>
          <a:p>
            <a:pPr marL="0" indent="0" algn="just">
              <a:buNone/>
            </a:pPr>
            <a:r>
              <a:rPr lang="en-US" dirty="0" smtClean="0"/>
              <a:t>Express the type of relationship between UML elements(objects, classes, etc.)</a:t>
            </a:r>
          </a:p>
          <a:p>
            <a:pPr marL="0" indent="0" algn="just">
              <a:buNone/>
            </a:pPr>
            <a:r>
              <a:rPr lang="en-US" dirty="0" smtClean="0"/>
              <a:t>Relationships kinds</a:t>
            </a:r>
          </a:p>
          <a:p>
            <a:pPr lvl="1" algn="just">
              <a:buFont typeface="Wingdings" pitchFamily="2" charset="2"/>
              <a:buChar char="Ø"/>
            </a:pPr>
            <a:r>
              <a:rPr lang="en-US" dirty="0" smtClean="0"/>
              <a:t>Dependency</a:t>
            </a:r>
          </a:p>
          <a:p>
            <a:pPr lvl="1" algn="just">
              <a:buFont typeface="Wingdings" pitchFamily="2" charset="2"/>
              <a:buChar char="Ø"/>
            </a:pPr>
            <a:r>
              <a:rPr lang="en-US" dirty="0" smtClean="0"/>
              <a:t>Association</a:t>
            </a:r>
          </a:p>
          <a:p>
            <a:pPr lvl="1" algn="just">
              <a:buFont typeface="Wingdings" pitchFamily="2" charset="2"/>
              <a:buChar char="Ø"/>
            </a:pPr>
            <a:r>
              <a:rPr lang="en-US" dirty="0" smtClean="0"/>
              <a:t>Generalization</a:t>
            </a:r>
          </a:p>
          <a:p>
            <a:pPr lvl="1" algn="just">
              <a:buFont typeface="Wingdings" pitchFamily="2" charset="2"/>
              <a:buChar char="Ø"/>
            </a:pPr>
            <a:r>
              <a:rPr lang="en-US" dirty="0" smtClean="0"/>
              <a:t>Realization</a:t>
            </a:r>
          </a:p>
          <a:p>
            <a:pPr lvl="1" algn="just">
              <a:buFont typeface="Wingdings" pitchFamily="2" charset="2"/>
              <a:buChar char="Ø"/>
            </a:pPr>
            <a:r>
              <a:rPr lang="en-US" dirty="0" smtClean="0"/>
              <a:t>Aggregation </a:t>
            </a:r>
          </a:p>
          <a:p>
            <a:pPr lvl="1" algn="just">
              <a:buFont typeface="Wingdings" pitchFamily="2" charset="2"/>
              <a:buChar char="Ø"/>
            </a:pPr>
            <a:r>
              <a:rPr lang="en-US" dirty="0" smtClean="0"/>
              <a:t>Composition </a:t>
            </a:r>
          </a:p>
          <a:p>
            <a:pPr marL="0" indent="0" algn="just">
              <a:buNone/>
            </a:pPr>
            <a:endParaRPr lang="en-US" dirty="0" smtClean="0"/>
          </a:p>
          <a:p>
            <a:pPr marL="0" indent="0" algn="just">
              <a:buNone/>
            </a:pPr>
            <a:endParaRPr lang="en-IN" dirty="0"/>
          </a:p>
        </p:txBody>
      </p:sp>
    </p:spTree>
    <p:extLst>
      <p:ext uri="{BB962C8B-B14F-4D97-AF65-F5344CB8AC3E}">
        <p14:creationId xmlns:p14="http://schemas.microsoft.com/office/powerpoint/2010/main" val="40132377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US" b="1" dirty="0" smtClean="0"/>
              <a:t>Dependency:</a:t>
            </a:r>
          </a:p>
          <a:p>
            <a:pPr algn="just">
              <a:buFont typeface="Wingdings" pitchFamily="2" charset="2"/>
              <a:buChar char="v"/>
            </a:pPr>
            <a:r>
              <a:rPr lang="en-US" dirty="0" smtClean="0"/>
              <a:t>Represents a relationship in which one element (object, class) uses or depends on another element (object, class).</a:t>
            </a:r>
          </a:p>
          <a:p>
            <a:pPr marL="0" indent="0" algn="just">
              <a:buNone/>
            </a:pPr>
            <a:endParaRPr lang="en-US" b="1" dirty="0"/>
          </a:p>
          <a:p>
            <a:pPr marL="0" indent="0" algn="just">
              <a:buNone/>
            </a:pPr>
            <a:r>
              <a:rPr lang="en-US" b="1" dirty="0" smtClean="0"/>
              <a:t>Association:</a:t>
            </a:r>
          </a:p>
          <a:p>
            <a:pPr algn="just">
              <a:buFont typeface="Wingdings" pitchFamily="2" charset="2"/>
              <a:buChar char="v"/>
            </a:pPr>
            <a:r>
              <a:rPr lang="en-US" dirty="0" smtClean="0"/>
              <a:t>It is a structural relationship describing the link between objects, association can be one to one or one to many.</a:t>
            </a:r>
            <a:endParaRPr lang="en-IN" dirty="0"/>
          </a:p>
        </p:txBody>
      </p:sp>
      <p:grpSp>
        <p:nvGrpSpPr>
          <p:cNvPr id="8" name="Group 7"/>
          <p:cNvGrpSpPr/>
          <p:nvPr/>
        </p:nvGrpSpPr>
        <p:grpSpPr>
          <a:xfrm>
            <a:off x="3190900" y="5854412"/>
            <a:ext cx="2304256" cy="391398"/>
            <a:chOff x="3350768" y="3253626"/>
            <a:chExt cx="2304256" cy="391398"/>
          </a:xfrm>
        </p:grpSpPr>
        <p:cxnSp>
          <p:nvCxnSpPr>
            <p:cNvPr id="5" name="Straight Arrow Connector 4"/>
            <p:cNvCxnSpPr/>
            <p:nvPr/>
          </p:nvCxnSpPr>
          <p:spPr>
            <a:xfrm>
              <a:off x="3350768" y="3645024"/>
              <a:ext cx="2304256"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79912" y="3253626"/>
              <a:ext cx="1336776" cy="369332"/>
            </a:xfrm>
            <a:prstGeom prst="rect">
              <a:avLst/>
            </a:prstGeom>
            <a:noFill/>
          </p:spPr>
          <p:txBody>
            <a:bodyPr wrap="none" rtlCol="0">
              <a:spAutoFit/>
            </a:bodyPr>
            <a:lstStyle/>
            <a:p>
              <a:r>
                <a:rPr lang="en-US" dirty="0" smtClean="0"/>
                <a:t>Relationship </a:t>
              </a:r>
              <a:endParaRPr lang="en-IN" dirty="0"/>
            </a:p>
          </p:txBody>
        </p:sp>
      </p:grpSp>
      <p:cxnSp>
        <p:nvCxnSpPr>
          <p:cNvPr id="10" name="Straight Arrow Connector 9"/>
          <p:cNvCxnSpPr/>
          <p:nvPr/>
        </p:nvCxnSpPr>
        <p:spPr>
          <a:xfrm>
            <a:off x="3131840" y="3717032"/>
            <a:ext cx="2304256" cy="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0399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Generalization:</a:t>
            </a:r>
          </a:p>
          <a:p>
            <a:pPr algn="just">
              <a:buFont typeface="Wingdings" pitchFamily="2" charset="2"/>
              <a:buChar char="v"/>
            </a:pPr>
            <a:r>
              <a:rPr lang="en-US" dirty="0" smtClean="0"/>
              <a:t>Represents a parent- child relationship.</a:t>
            </a:r>
          </a:p>
          <a:p>
            <a:pPr algn="just">
              <a:buFont typeface="Wingdings" pitchFamily="2" charset="2"/>
              <a:buChar char="v"/>
            </a:pPr>
            <a:endParaRPr lang="en-US" dirty="0"/>
          </a:p>
          <a:p>
            <a:pPr algn="just">
              <a:buFont typeface="Wingdings" pitchFamily="2" charset="2"/>
              <a:buChar char="v"/>
            </a:pPr>
            <a:endParaRPr lang="en-US" dirty="0" smtClean="0"/>
          </a:p>
          <a:p>
            <a:pPr marL="0" indent="0" algn="just">
              <a:buNone/>
            </a:pPr>
            <a:r>
              <a:rPr lang="en-US" b="1" dirty="0" smtClean="0"/>
              <a:t>Realization:</a:t>
            </a:r>
          </a:p>
          <a:p>
            <a:pPr algn="just">
              <a:buFont typeface="Wingdings" pitchFamily="2" charset="2"/>
              <a:buChar char="v"/>
            </a:pPr>
            <a:r>
              <a:rPr lang="en-US" dirty="0" smtClean="0"/>
              <a:t>Relationship between two elements in which one element realizes the behavior specified by other element. </a:t>
            </a:r>
            <a:endParaRPr lang="en-IN" dirty="0"/>
          </a:p>
        </p:txBody>
      </p:sp>
      <p:cxnSp>
        <p:nvCxnSpPr>
          <p:cNvPr id="6" name="Straight Connector 5"/>
          <p:cNvCxnSpPr>
            <a:stCxn id="4" idx="3"/>
          </p:cNvCxnSpPr>
          <p:nvPr/>
        </p:nvCxnSpPr>
        <p:spPr>
          <a:xfrm flipV="1">
            <a:off x="7308304" y="2506645"/>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942906" y="2109815"/>
            <a:ext cx="797446" cy="1630258"/>
            <a:chOff x="7374954" y="1664018"/>
            <a:chExt cx="797446" cy="1630258"/>
          </a:xfrm>
        </p:grpSpPr>
        <p:sp>
          <p:nvSpPr>
            <p:cNvPr id="4" name="Isosceles Triangle 3"/>
            <p:cNvSpPr/>
            <p:nvPr/>
          </p:nvSpPr>
          <p:spPr>
            <a:xfrm rot="10800000">
              <a:off x="7452320" y="2564904"/>
              <a:ext cx="576064" cy="36004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441604" y="1664018"/>
              <a:ext cx="730796" cy="369332"/>
            </a:xfrm>
            <a:prstGeom prst="rect">
              <a:avLst/>
            </a:prstGeom>
            <a:noFill/>
          </p:spPr>
          <p:txBody>
            <a:bodyPr wrap="square" rtlCol="0">
              <a:spAutoFit/>
            </a:bodyPr>
            <a:lstStyle/>
            <a:p>
              <a:r>
                <a:rPr lang="en-US" dirty="0" smtClean="0"/>
                <a:t>Child </a:t>
              </a:r>
              <a:endParaRPr lang="en-IN" dirty="0"/>
            </a:p>
          </p:txBody>
        </p:sp>
        <p:sp>
          <p:nvSpPr>
            <p:cNvPr id="8" name="TextBox 7"/>
            <p:cNvSpPr txBox="1"/>
            <p:nvPr/>
          </p:nvSpPr>
          <p:spPr>
            <a:xfrm>
              <a:off x="7374954" y="2924944"/>
              <a:ext cx="797446" cy="369332"/>
            </a:xfrm>
            <a:prstGeom prst="rect">
              <a:avLst/>
            </a:prstGeom>
            <a:noFill/>
          </p:spPr>
          <p:txBody>
            <a:bodyPr wrap="square" rtlCol="0">
              <a:spAutoFit/>
            </a:bodyPr>
            <a:lstStyle/>
            <a:p>
              <a:r>
                <a:rPr lang="en-US" dirty="0" smtClean="0"/>
                <a:t>Parent </a:t>
              </a:r>
              <a:endParaRPr lang="en-IN" dirty="0"/>
            </a:p>
          </p:txBody>
        </p:sp>
      </p:grpSp>
      <p:grpSp>
        <p:nvGrpSpPr>
          <p:cNvPr id="16" name="Group 15"/>
          <p:cNvGrpSpPr/>
          <p:nvPr/>
        </p:nvGrpSpPr>
        <p:grpSpPr>
          <a:xfrm>
            <a:off x="6877557" y="5300772"/>
            <a:ext cx="1078819" cy="1557228"/>
            <a:chOff x="6877557" y="5075892"/>
            <a:chExt cx="1082724" cy="1926560"/>
          </a:xfrm>
        </p:grpSpPr>
        <p:sp>
          <p:nvSpPr>
            <p:cNvPr id="10" name="Isosceles Triangle 9"/>
            <p:cNvSpPr/>
            <p:nvPr/>
          </p:nvSpPr>
          <p:spPr>
            <a:xfrm rot="10800000">
              <a:off x="7094884" y="6165304"/>
              <a:ext cx="648072" cy="2880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a:off x="7418919" y="5445224"/>
              <a:ext cx="0" cy="72008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7557" y="6633120"/>
              <a:ext cx="1082724" cy="369332"/>
            </a:xfrm>
            <a:prstGeom prst="rect">
              <a:avLst/>
            </a:prstGeom>
            <a:noFill/>
          </p:spPr>
          <p:txBody>
            <a:bodyPr wrap="square" rtlCol="0">
              <a:spAutoFit/>
            </a:bodyPr>
            <a:lstStyle/>
            <a:p>
              <a:r>
                <a:rPr lang="en-US" dirty="0" smtClean="0"/>
                <a:t>Element 2</a:t>
              </a:r>
              <a:endParaRPr lang="en-IN" dirty="0"/>
            </a:p>
          </p:txBody>
        </p:sp>
        <p:sp>
          <p:nvSpPr>
            <p:cNvPr id="15" name="TextBox 14"/>
            <p:cNvSpPr txBox="1"/>
            <p:nvPr/>
          </p:nvSpPr>
          <p:spPr>
            <a:xfrm>
              <a:off x="6877557" y="5075892"/>
              <a:ext cx="1082724" cy="456927"/>
            </a:xfrm>
            <a:prstGeom prst="rect">
              <a:avLst/>
            </a:prstGeom>
            <a:noFill/>
          </p:spPr>
          <p:txBody>
            <a:bodyPr wrap="square" rtlCol="0">
              <a:spAutoFit/>
            </a:bodyPr>
            <a:lstStyle/>
            <a:p>
              <a:r>
                <a:rPr lang="en-US" dirty="0" smtClean="0"/>
                <a:t>Element 1</a:t>
              </a:r>
            </a:p>
          </p:txBody>
        </p:sp>
      </p:grpSp>
    </p:spTree>
    <p:extLst>
      <p:ext uri="{BB962C8B-B14F-4D97-AF65-F5344CB8AC3E}">
        <p14:creationId xmlns:p14="http://schemas.microsoft.com/office/powerpoint/2010/main" val="48053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Aggregation:</a:t>
            </a:r>
          </a:p>
          <a:p>
            <a:pPr marL="0" indent="0" algn="just">
              <a:buNone/>
            </a:pPr>
            <a:r>
              <a:rPr lang="en-US" dirty="0" smtClean="0"/>
              <a:t>It represents is “a part of” relationship.</a:t>
            </a:r>
          </a:p>
          <a:p>
            <a:pPr marL="0" indent="0" algn="just">
              <a:buNone/>
            </a:pPr>
            <a:endParaRPr lang="en-US" b="1" dirty="0"/>
          </a:p>
          <a:p>
            <a:pPr marL="0" indent="0" algn="just">
              <a:buNone/>
            </a:pPr>
            <a:r>
              <a:rPr lang="en-US" b="1" dirty="0" smtClean="0"/>
              <a:t>Composition:</a:t>
            </a:r>
          </a:p>
          <a:p>
            <a:pPr marL="0" indent="0" algn="just">
              <a:buNone/>
            </a:pPr>
            <a:r>
              <a:rPr lang="en-US" dirty="0" smtClean="0"/>
              <a:t>Aggregation with strong ownership relation to represent the component of a complex object.</a:t>
            </a:r>
            <a:endParaRPr lang="en-IN" dirty="0"/>
          </a:p>
        </p:txBody>
      </p:sp>
      <p:grpSp>
        <p:nvGrpSpPr>
          <p:cNvPr id="10" name="Group 9"/>
          <p:cNvGrpSpPr/>
          <p:nvPr/>
        </p:nvGrpSpPr>
        <p:grpSpPr>
          <a:xfrm>
            <a:off x="2843808" y="5265204"/>
            <a:ext cx="2520280" cy="504056"/>
            <a:chOff x="2483768" y="3465004"/>
            <a:chExt cx="2520280" cy="504056"/>
          </a:xfrm>
        </p:grpSpPr>
        <p:cxnSp>
          <p:nvCxnSpPr>
            <p:cNvPr id="7" name="Straight Connector 6"/>
            <p:cNvCxnSpPr/>
            <p:nvPr/>
          </p:nvCxnSpPr>
          <p:spPr>
            <a:xfrm>
              <a:off x="2483768" y="3717032"/>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4499992" y="3465004"/>
              <a:ext cx="504056" cy="504056"/>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 name="Group 10"/>
          <p:cNvGrpSpPr/>
          <p:nvPr/>
        </p:nvGrpSpPr>
        <p:grpSpPr>
          <a:xfrm>
            <a:off x="2843808" y="2924944"/>
            <a:ext cx="2520280" cy="504056"/>
            <a:chOff x="2483768" y="3465004"/>
            <a:chExt cx="2520280" cy="504056"/>
          </a:xfrm>
        </p:grpSpPr>
        <p:cxnSp>
          <p:nvCxnSpPr>
            <p:cNvPr id="12" name="Straight Connector 11"/>
            <p:cNvCxnSpPr/>
            <p:nvPr/>
          </p:nvCxnSpPr>
          <p:spPr>
            <a:xfrm>
              <a:off x="2483768" y="3717032"/>
              <a:ext cx="2016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4499992" y="3465004"/>
              <a:ext cx="504056" cy="50405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2619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Operates in harsh environment</a:t>
            </a:r>
            <a:endParaRPr lang="en-IN" dirty="0"/>
          </a:p>
        </p:txBody>
      </p:sp>
      <p:sp>
        <p:nvSpPr>
          <p:cNvPr id="3" name="Content Placeholder 2"/>
          <p:cNvSpPr>
            <a:spLocks noGrp="1"/>
          </p:cNvSpPr>
          <p:nvPr>
            <p:ph sz="quarter" idx="1"/>
          </p:nvPr>
        </p:nvSpPr>
        <p:spPr/>
        <p:txBody>
          <a:bodyPr/>
          <a:lstStyle/>
          <a:p>
            <a:pPr algn="just"/>
            <a:r>
              <a:rPr lang="en-US" dirty="0" smtClean="0"/>
              <a:t>Should be capable to withstand in areas like a dusty one, high temperature zone and areas subject to vibrations and shock.</a:t>
            </a:r>
          </a:p>
          <a:p>
            <a:pPr algn="just"/>
            <a:r>
              <a:rPr lang="en-US" dirty="0" smtClean="0"/>
              <a:t>Components used in high temperature zones should be of high temperature grade and cannot be compromised choosing them.</a:t>
            </a:r>
            <a:endParaRPr lang="en-IN" dirty="0"/>
          </a:p>
        </p:txBody>
      </p:sp>
    </p:spTree>
    <p:extLst>
      <p:ext uri="{BB962C8B-B14F-4D97-AF65-F5344CB8AC3E}">
        <p14:creationId xmlns:p14="http://schemas.microsoft.com/office/powerpoint/2010/main" val="650603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IN" dirty="0"/>
          </a:p>
        </p:txBody>
      </p:sp>
      <p:sp>
        <p:nvSpPr>
          <p:cNvPr id="4" name="Rectangle 3"/>
          <p:cNvSpPr/>
          <p:nvPr/>
        </p:nvSpPr>
        <p:spPr>
          <a:xfrm>
            <a:off x="827584" y="1883634"/>
            <a:ext cx="165618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Alarm </a:t>
            </a:r>
            <a:endParaRPr lang="en-IN" dirty="0">
              <a:solidFill>
                <a:sysClr val="windowText" lastClr="000000"/>
              </a:solidFill>
            </a:endParaRPr>
          </a:p>
        </p:txBody>
      </p:sp>
      <p:sp>
        <p:nvSpPr>
          <p:cNvPr id="5" name="Rectangle 4"/>
          <p:cNvSpPr/>
          <p:nvPr/>
        </p:nvSpPr>
        <p:spPr>
          <a:xfrm>
            <a:off x="827584" y="2315682"/>
            <a:ext cx="1656184" cy="6687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 </a:t>
            </a:r>
            <a:endParaRPr lang="en-IN" dirty="0">
              <a:solidFill>
                <a:sysClr val="windowText" lastClr="000000"/>
              </a:solidFill>
            </a:endParaRPr>
          </a:p>
        </p:txBody>
      </p:sp>
      <p:sp>
        <p:nvSpPr>
          <p:cNvPr id="6" name="Rectangle 5"/>
          <p:cNvSpPr/>
          <p:nvPr/>
        </p:nvSpPr>
        <p:spPr>
          <a:xfrm>
            <a:off x="827584" y="2984422"/>
            <a:ext cx="1656184" cy="686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+Start()</a:t>
            </a:r>
          </a:p>
          <a:p>
            <a:r>
              <a:rPr lang="en-US" dirty="0" smtClean="0">
                <a:solidFill>
                  <a:sysClr val="windowText" lastClr="000000"/>
                </a:solidFill>
              </a:rPr>
              <a:t>+Stop()</a:t>
            </a:r>
            <a:endParaRPr lang="en-IN" dirty="0">
              <a:solidFill>
                <a:sysClr val="windowText" lastClr="000000"/>
              </a:solidFill>
            </a:endParaRPr>
          </a:p>
        </p:txBody>
      </p:sp>
      <p:grpSp>
        <p:nvGrpSpPr>
          <p:cNvPr id="15" name="Group 14"/>
          <p:cNvGrpSpPr/>
          <p:nvPr/>
        </p:nvGrpSpPr>
        <p:grpSpPr>
          <a:xfrm>
            <a:off x="4026768" y="1891646"/>
            <a:ext cx="3312368" cy="1787426"/>
            <a:chOff x="3995936" y="2212876"/>
            <a:chExt cx="3312368" cy="1787426"/>
          </a:xfrm>
        </p:grpSpPr>
        <p:sp>
          <p:nvSpPr>
            <p:cNvPr id="12" name="TextBox 11"/>
            <p:cNvSpPr txBox="1"/>
            <p:nvPr/>
          </p:nvSpPr>
          <p:spPr>
            <a:xfrm>
              <a:off x="4427984" y="2289706"/>
              <a:ext cx="2448272" cy="369332"/>
            </a:xfrm>
            <a:prstGeom prst="rect">
              <a:avLst/>
            </a:prstGeom>
            <a:noFill/>
          </p:spPr>
          <p:txBody>
            <a:bodyPr wrap="square" rtlCol="0">
              <a:spAutoFit/>
            </a:bodyPr>
            <a:lstStyle/>
            <a:p>
              <a:r>
                <a:rPr lang="en-US" dirty="0" smtClean="0"/>
                <a:t>Audio Visual Indicators</a:t>
              </a:r>
              <a:endParaRPr lang="en-IN" dirty="0"/>
            </a:p>
          </p:txBody>
        </p:sp>
        <p:grpSp>
          <p:nvGrpSpPr>
            <p:cNvPr id="14" name="Group 13"/>
            <p:cNvGrpSpPr/>
            <p:nvPr/>
          </p:nvGrpSpPr>
          <p:grpSpPr>
            <a:xfrm>
              <a:off x="3995936" y="2212876"/>
              <a:ext cx="3312368" cy="1787426"/>
              <a:chOff x="3059832" y="2204864"/>
              <a:chExt cx="3312368" cy="1787426"/>
            </a:xfrm>
          </p:grpSpPr>
          <p:sp>
            <p:nvSpPr>
              <p:cNvPr id="7" name="Rectangle 6"/>
              <p:cNvSpPr/>
              <p:nvPr/>
            </p:nvSpPr>
            <p:spPr>
              <a:xfrm>
                <a:off x="3059832" y="2204864"/>
                <a:ext cx="3312368" cy="1787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059832" y="2636912"/>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59832" y="3068960"/>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3848" y="3068960"/>
                <a:ext cx="2808312" cy="923330"/>
              </a:xfrm>
              <a:prstGeom prst="rect">
                <a:avLst/>
              </a:prstGeom>
              <a:noFill/>
            </p:spPr>
            <p:txBody>
              <a:bodyPr wrap="square" rtlCol="0">
                <a:spAutoFit/>
              </a:bodyPr>
              <a:lstStyle/>
              <a:p>
                <a:r>
                  <a:rPr lang="en-US" dirty="0" smtClean="0"/>
                  <a:t>+Start()</a:t>
                </a:r>
              </a:p>
              <a:p>
                <a:r>
                  <a:rPr lang="en-US" dirty="0" smtClean="0"/>
                  <a:t>+Stop()</a:t>
                </a:r>
              </a:p>
              <a:p>
                <a:r>
                  <a:rPr lang="en-US" dirty="0" smtClean="0"/>
                  <a:t>+Set Type()</a:t>
                </a:r>
                <a:endParaRPr lang="en-IN" dirty="0"/>
              </a:p>
            </p:txBody>
          </p:sp>
        </p:grpSp>
      </p:grpSp>
      <p:sp>
        <p:nvSpPr>
          <p:cNvPr id="17" name="Isosceles Triangle 16"/>
          <p:cNvSpPr/>
          <p:nvPr/>
        </p:nvSpPr>
        <p:spPr>
          <a:xfrm rot="5400000">
            <a:off x="3562301" y="2603016"/>
            <a:ext cx="564248" cy="36468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a:stCxn id="17" idx="3"/>
          </p:cNvCxnSpPr>
          <p:nvPr/>
        </p:nvCxnSpPr>
        <p:spPr>
          <a:xfrm flipH="1">
            <a:off x="2483768" y="2785359"/>
            <a:ext cx="1178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3568" y="3827850"/>
            <a:ext cx="6655568" cy="369332"/>
          </a:xfrm>
          <a:prstGeom prst="rect">
            <a:avLst/>
          </a:prstGeom>
          <a:noFill/>
        </p:spPr>
        <p:txBody>
          <a:bodyPr wrap="square" rtlCol="0">
            <a:spAutoFit/>
          </a:bodyPr>
          <a:lstStyle/>
          <a:p>
            <a:r>
              <a:rPr lang="en-US" dirty="0" smtClean="0"/>
              <a:t>Alarm is a special type of audio visual indicator(Generalization)</a:t>
            </a:r>
            <a:endParaRPr lang="en-IN" dirty="0"/>
          </a:p>
        </p:txBody>
      </p:sp>
      <p:sp>
        <p:nvSpPr>
          <p:cNvPr id="26" name="Rectangle 25"/>
          <p:cNvSpPr/>
          <p:nvPr/>
        </p:nvSpPr>
        <p:spPr>
          <a:xfrm>
            <a:off x="971600" y="4417164"/>
            <a:ext cx="165618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Alarm </a:t>
            </a:r>
            <a:endParaRPr lang="en-IN" dirty="0">
              <a:solidFill>
                <a:sysClr val="windowText" lastClr="000000"/>
              </a:solidFill>
            </a:endParaRPr>
          </a:p>
        </p:txBody>
      </p:sp>
      <p:sp>
        <p:nvSpPr>
          <p:cNvPr id="27" name="Rectangle 26"/>
          <p:cNvSpPr/>
          <p:nvPr/>
        </p:nvSpPr>
        <p:spPr>
          <a:xfrm>
            <a:off x="971600" y="4849212"/>
            <a:ext cx="1656184" cy="6687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 </a:t>
            </a:r>
            <a:endParaRPr lang="en-IN" dirty="0">
              <a:solidFill>
                <a:sysClr val="windowText" lastClr="000000"/>
              </a:solidFill>
            </a:endParaRPr>
          </a:p>
        </p:txBody>
      </p:sp>
      <p:sp>
        <p:nvSpPr>
          <p:cNvPr id="28" name="Rectangle 27"/>
          <p:cNvSpPr/>
          <p:nvPr/>
        </p:nvSpPr>
        <p:spPr>
          <a:xfrm>
            <a:off x="971600" y="5517952"/>
            <a:ext cx="1656184" cy="686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ysClr val="windowText" lastClr="000000"/>
                </a:solidFill>
              </a:rPr>
              <a:t>+Start()</a:t>
            </a:r>
          </a:p>
          <a:p>
            <a:r>
              <a:rPr lang="en-US" dirty="0" smtClean="0">
                <a:solidFill>
                  <a:sysClr val="windowText" lastClr="000000"/>
                </a:solidFill>
              </a:rPr>
              <a:t>+Stop()</a:t>
            </a:r>
            <a:endParaRPr lang="en-IN" dirty="0">
              <a:solidFill>
                <a:sysClr val="windowText" lastClr="000000"/>
              </a:solidFill>
            </a:endParaRPr>
          </a:p>
        </p:txBody>
      </p:sp>
      <p:grpSp>
        <p:nvGrpSpPr>
          <p:cNvPr id="29" name="Group 28"/>
          <p:cNvGrpSpPr/>
          <p:nvPr/>
        </p:nvGrpSpPr>
        <p:grpSpPr>
          <a:xfrm>
            <a:off x="4170784" y="4425176"/>
            <a:ext cx="2799928" cy="1787426"/>
            <a:chOff x="3995936" y="2212876"/>
            <a:chExt cx="3312368" cy="1787426"/>
          </a:xfrm>
        </p:grpSpPr>
        <p:sp>
          <p:nvSpPr>
            <p:cNvPr id="30" name="TextBox 29"/>
            <p:cNvSpPr txBox="1"/>
            <p:nvPr/>
          </p:nvSpPr>
          <p:spPr>
            <a:xfrm>
              <a:off x="4427984" y="2289706"/>
              <a:ext cx="2448272" cy="369332"/>
            </a:xfrm>
            <a:prstGeom prst="rect">
              <a:avLst/>
            </a:prstGeom>
            <a:noFill/>
          </p:spPr>
          <p:txBody>
            <a:bodyPr wrap="square" rtlCol="0">
              <a:spAutoFit/>
            </a:bodyPr>
            <a:lstStyle/>
            <a:p>
              <a:r>
                <a:rPr lang="en-US" dirty="0" smtClean="0"/>
                <a:t>Warning system</a:t>
              </a:r>
              <a:endParaRPr lang="en-IN" dirty="0"/>
            </a:p>
          </p:txBody>
        </p:sp>
        <p:grpSp>
          <p:nvGrpSpPr>
            <p:cNvPr id="31" name="Group 30"/>
            <p:cNvGrpSpPr/>
            <p:nvPr/>
          </p:nvGrpSpPr>
          <p:grpSpPr>
            <a:xfrm>
              <a:off x="3995936" y="2212876"/>
              <a:ext cx="3312368" cy="1787426"/>
              <a:chOff x="3059832" y="2204864"/>
              <a:chExt cx="3312368" cy="1787426"/>
            </a:xfrm>
          </p:grpSpPr>
          <p:sp>
            <p:nvSpPr>
              <p:cNvPr id="32" name="Rectangle 31"/>
              <p:cNvSpPr/>
              <p:nvPr/>
            </p:nvSpPr>
            <p:spPr>
              <a:xfrm>
                <a:off x="3059832" y="2204864"/>
                <a:ext cx="3312368" cy="1787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p:cNvCxnSpPr/>
              <p:nvPr/>
            </p:nvCxnSpPr>
            <p:spPr>
              <a:xfrm>
                <a:off x="3059832" y="2636912"/>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59832" y="3068960"/>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03848" y="3068960"/>
                <a:ext cx="2808312" cy="646331"/>
              </a:xfrm>
              <a:prstGeom prst="rect">
                <a:avLst/>
              </a:prstGeom>
              <a:noFill/>
            </p:spPr>
            <p:txBody>
              <a:bodyPr wrap="square" rtlCol="0">
                <a:spAutoFit/>
              </a:bodyPr>
              <a:lstStyle/>
              <a:p>
                <a:r>
                  <a:rPr lang="en-US" dirty="0" smtClean="0"/>
                  <a:t>+Alarm()</a:t>
                </a:r>
              </a:p>
              <a:p>
                <a:r>
                  <a:rPr lang="en-US" dirty="0" smtClean="0"/>
                  <a:t>+Display()</a:t>
                </a:r>
              </a:p>
            </p:txBody>
          </p:sp>
        </p:grpSp>
      </p:grpSp>
      <p:cxnSp>
        <p:nvCxnSpPr>
          <p:cNvPr id="37" name="Straight Connector 36"/>
          <p:cNvCxnSpPr/>
          <p:nvPr/>
        </p:nvCxnSpPr>
        <p:spPr>
          <a:xfrm flipH="1">
            <a:off x="2619400" y="5183582"/>
            <a:ext cx="11783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3797714" y="4969154"/>
            <a:ext cx="364686" cy="4288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p:nvSpPr>
        <p:spPr>
          <a:xfrm>
            <a:off x="827584" y="6381328"/>
            <a:ext cx="6079504" cy="369332"/>
          </a:xfrm>
          <a:prstGeom prst="rect">
            <a:avLst/>
          </a:prstGeom>
          <a:noFill/>
        </p:spPr>
        <p:txBody>
          <a:bodyPr wrap="square" rtlCol="0">
            <a:spAutoFit/>
          </a:bodyPr>
          <a:lstStyle/>
          <a:p>
            <a:r>
              <a:rPr lang="en-US" dirty="0" smtClean="0"/>
              <a:t>Alarm is a part of warning system (Aggregation)</a:t>
            </a:r>
            <a:endParaRPr lang="en-IN" dirty="0"/>
          </a:p>
        </p:txBody>
      </p:sp>
    </p:spTree>
    <p:extLst>
      <p:ext uri="{BB962C8B-B14F-4D97-AF65-F5344CB8AC3E}">
        <p14:creationId xmlns:p14="http://schemas.microsoft.com/office/powerpoint/2010/main" val="3599638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Diagrams</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Gives a pictorial representation of the static aspects, behavioral aspects and organization and management of different modules (</a:t>
            </a:r>
            <a:r>
              <a:rPr lang="en-IN" dirty="0" smtClean="0"/>
              <a:t>classes, packages, etc.)</a:t>
            </a:r>
          </a:p>
          <a:p>
            <a:pPr algn="just">
              <a:buFont typeface="Wingdings" pitchFamily="2" charset="2"/>
              <a:buChar char="v"/>
            </a:pPr>
            <a:r>
              <a:rPr lang="en-US" dirty="0" smtClean="0"/>
              <a:t>Two groups static diagrams and behavioral diagrams.</a:t>
            </a:r>
          </a:p>
          <a:p>
            <a:pPr marL="0" indent="0" algn="just">
              <a:buNone/>
            </a:pPr>
            <a:r>
              <a:rPr lang="en-US" b="1" dirty="0" smtClean="0"/>
              <a:t>Static diagrams:</a:t>
            </a:r>
          </a:p>
          <a:p>
            <a:pPr algn="just">
              <a:buFont typeface="Wingdings" pitchFamily="2" charset="2"/>
              <a:buChar char="v"/>
            </a:pPr>
            <a:r>
              <a:rPr lang="en-US" dirty="0" smtClean="0"/>
              <a:t>Diagram representing the static (structural) aspects of the system.</a:t>
            </a:r>
          </a:p>
        </p:txBody>
      </p:sp>
    </p:spTree>
    <p:extLst>
      <p:ext uri="{BB962C8B-B14F-4D97-AF65-F5344CB8AC3E}">
        <p14:creationId xmlns:p14="http://schemas.microsoft.com/office/powerpoint/2010/main" val="2596094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diagrams</a:t>
            </a:r>
            <a:endParaRPr lang="en-IN" dirty="0"/>
          </a:p>
        </p:txBody>
      </p:sp>
      <p:sp>
        <p:nvSpPr>
          <p:cNvPr id="3" name="Content Placeholder 2"/>
          <p:cNvSpPr>
            <a:spLocks noGrp="1"/>
          </p:cNvSpPr>
          <p:nvPr>
            <p:ph sz="quarter" idx="1"/>
          </p:nvPr>
        </p:nvSpPr>
        <p:spPr/>
        <p:txBody>
          <a:bodyPr>
            <a:normAutofit lnSpcReduction="10000"/>
          </a:bodyPr>
          <a:lstStyle/>
          <a:p>
            <a:pPr marL="0" indent="0" algn="just">
              <a:buNone/>
            </a:pPr>
            <a:r>
              <a:rPr lang="en-US" b="1" dirty="0" smtClean="0"/>
              <a:t>Object diagram:</a:t>
            </a:r>
          </a:p>
          <a:p>
            <a:pPr algn="just">
              <a:buFont typeface="Wingdings" pitchFamily="2" charset="2"/>
              <a:buChar char="v"/>
            </a:pPr>
            <a:r>
              <a:rPr lang="en-US" dirty="0" smtClean="0"/>
              <a:t>Gives a pictorial representation of a set of objects and their relationships.</a:t>
            </a:r>
          </a:p>
          <a:p>
            <a:pPr marL="0" indent="0" algn="just">
              <a:buNone/>
            </a:pPr>
            <a:r>
              <a:rPr lang="en-US" b="1" dirty="0" smtClean="0"/>
              <a:t>Class diagram:</a:t>
            </a:r>
          </a:p>
          <a:p>
            <a:pPr algn="just">
              <a:buFont typeface="Wingdings" pitchFamily="2" charset="2"/>
              <a:buChar char="v"/>
            </a:pPr>
            <a:r>
              <a:rPr lang="en-US" dirty="0" smtClean="0"/>
              <a:t>Represents different classes in a UML model, their interfaces, the collaborations, interactions and relationship between the classes, etc.</a:t>
            </a:r>
          </a:p>
          <a:p>
            <a:pPr marL="0" indent="0" algn="just">
              <a:buNone/>
            </a:pPr>
            <a:r>
              <a:rPr lang="en-US" b="1" dirty="0" smtClean="0"/>
              <a:t>Component diagram:</a:t>
            </a:r>
          </a:p>
          <a:p>
            <a:pPr algn="just">
              <a:buFont typeface="Wingdings" pitchFamily="2" charset="2"/>
              <a:buChar char="v"/>
            </a:pPr>
            <a:r>
              <a:rPr lang="en-US" dirty="0" smtClean="0"/>
              <a:t>Represents the Implementation of the system.</a:t>
            </a:r>
            <a:endParaRPr lang="en-IN" dirty="0"/>
          </a:p>
        </p:txBody>
      </p:sp>
    </p:spTree>
    <p:extLst>
      <p:ext uri="{BB962C8B-B14F-4D97-AF65-F5344CB8AC3E}">
        <p14:creationId xmlns:p14="http://schemas.microsoft.com/office/powerpoint/2010/main" val="1026316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diagrams</a:t>
            </a:r>
            <a:endParaRPr lang="en-IN" dirty="0"/>
          </a:p>
        </p:txBody>
      </p:sp>
      <p:sp>
        <p:nvSpPr>
          <p:cNvPr id="3" name="Content Placeholder 2"/>
          <p:cNvSpPr>
            <a:spLocks noGrp="1"/>
          </p:cNvSpPr>
          <p:nvPr>
            <p:ph sz="quarter" idx="1"/>
          </p:nvPr>
        </p:nvSpPr>
        <p:spPr/>
        <p:txBody>
          <a:bodyPr/>
          <a:lstStyle/>
          <a:p>
            <a:pPr marL="0" indent="0" algn="just">
              <a:buNone/>
            </a:pPr>
            <a:r>
              <a:rPr lang="en-US" b="1" dirty="0" smtClean="0"/>
              <a:t>Package diagram:</a:t>
            </a:r>
          </a:p>
          <a:p>
            <a:pPr algn="just">
              <a:buFont typeface="Wingdings" pitchFamily="2" charset="2"/>
              <a:buChar char="v"/>
            </a:pPr>
            <a:r>
              <a:rPr lang="en-US" dirty="0" smtClean="0"/>
              <a:t>Representation of the organization of packages and their elements.</a:t>
            </a:r>
          </a:p>
          <a:p>
            <a:pPr algn="just">
              <a:buFont typeface="Wingdings" pitchFamily="2" charset="2"/>
              <a:buChar char="v"/>
            </a:pPr>
            <a:r>
              <a:rPr lang="en-US" dirty="0" smtClean="0"/>
              <a:t>Mostly used for organizing use case diagrams and class diagrams.</a:t>
            </a:r>
          </a:p>
          <a:p>
            <a:pPr marL="0" indent="0" algn="just">
              <a:buNone/>
            </a:pPr>
            <a:r>
              <a:rPr lang="en-US" b="1" dirty="0" smtClean="0"/>
              <a:t>Deployment diagram:</a:t>
            </a:r>
          </a:p>
          <a:p>
            <a:pPr algn="just">
              <a:buFont typeface="Wingdings" pitchFamily="2" charset="2"/>
              <a:buChar char="v"/>
            </a:pPr>
            <a:r>
              <a:rPr lang="en-US" dirty="0" smtClean="0"/>
              <a:t>Representation of the configuration of run time processing nodes and the components associated with them.</a:t>
            </a:r>
            <a:endParaRPr lang="en-IN" dirty="0"/>
          </a:p>
        </p:txBody>
      </p:sp>
    </p:spTree>
    <p:extLst>
      <p:ext uri="{BB962C8B-B14F-4D97-AF65-F5344CB8AC3E}">
        <p14:creationId xmlns:p14="http://schemas.microsoft.com/office/powerpoint/2010/main" val="576309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diagrams</a:t>
            </a:r>
            <a:endParaRPr lang="en-IN" dirty="0"/>
          </a:p>
        </p:txBody>
      </p:sp>
      <p:sp>
        <p:nvSpPr>
          <p:cNvPr id="3" name="Content Placeholder 2"/>
          <p:cNvSpPr>
            <a:spLocks noGrp="1"/>
          </p:cNvSpPr>
          <p:nvPr>
            <p:ph sz="quarter" idx="1"/>
          </p:nvPr>
        </p:nvSpPr>
        <p:spPr/>
        <p:txBody>
          <a:bodyPr/>
          <a:lstStyle/>
          <a:p>
            <a:pPr algn="just">
              <a:buFont typeface="Wingdings" pitchFamily="2" charset="2"/>
              <a:buChar char="v"/>
            </a:pPr>
            <a:r>
              <a:rPr lang="en-US" dirty="0" smtClean="0"/>
              <a:t>Representation of dynamic (behavioral) aspects of the system.</a:t>
            </a:r>
          </a:p>
          <a:p>
            <a:pPr marL="0" indent="0" algn="just">
              <a:buNone/>
            </a:pPr>
            <a:r>
              <a:rPr lang="en-US" b="1" dirty="0" smtClean="0"/>
              <a:t>Use case diagram:</a:t>
            </a:r>
          </a:p>
          <a:p>
            <a:pPr algn="just">
              <a:buFont typeface="Wingdings" pitchFamily="2" charset="2"/>
              <a:buChar char="v"/>
            </a:pPr>
            <a:r>
              <a:rPr lang="en-US" dirty="0" smtClean="0"/>
              <a:t>Used for capturing system functionality as seen by users.</a:t>
            </a:r>
          </a:p>
          <a:p>
            <a:pPr marL="0" indent="0" algn="just">
              <a:buNone/>
            </a:pPr>
            <a:r>
              <a:rPr lang="en-US" b="1" dirty="0" smtClean="0"/>
              <a:t>Sequence diagram:</a:t>
            </a:r>
          </a:p>
          <a:p>
            <a:pPr algn="just">
              <a:buFont typeface="Wingdings" pitchFamily="2" charset="2"/>
              <a:buChar char="v"/>
            </a:pPr>
            <a:r>
              <a:rPr lang="en-US" dirty="0" smtClean="0"/>
              <a:t>Is a type of interaction diagram representing object interactions with respect to time.</a:t>
            </a:r>
            <a:endParaRPr lang="en-IN" dirty="0"/>
          </a:p>
        </p:txBody>
      </p:sp>
    </p:spTree>
    <p:extLst>
      <p:ext uri="{BB962C8B-B14F-4D97-AF65-F5344CB8AC3E}">
        <p14:creationId xmlns:p14="http://schemas.microsoft.com/office/powerpoint/2010/main" val="1015466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diagrams</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b="1" dirty="0" smtClean="0"/>
              <a:t>Collaboration(Communication diagram):</a:t>
            </a:r>
          </a:p>
          <a:p>
            <a:pPr algn="just">
              <a:buFont typeface="Wingdings" pitchFamily="2" charset="2"/>
              <a:buChar char="v"/>
            </a:pPr>
            <a:r>
              <a:rPr lang="en-US" dirty="0" smtClean="0"/>
              <a:t>Represents the object interaction and ‘how they are linked together’.</a:t>
            </a:r>
          </a:p>
          <a:p>
            <a:pPr marL="0" indent="0" algn="just">
              <a:buNone/>
            </a:pPr>
            <a:r>
              <a:rPr lang="en-US" b="1" dirty="0" smtClean="0"/>
              <a:t>State chart diagram:</a:t>
            </a:r>
          </a:p>
          <a:p>
            <a:pPr algn="just">
              <a:buFont typeface="Wingdings" pitchFamily="2" charset="2"/>
              <a:buChar char="v"/>
            </a:pPr>
            <a:r>
              <a:rPr lang="en-US" dirty="0" smtClean="0"/>
              <a:t>Diagram showing the states, transitions, events and activities similar to a state machine representation.</a:t>
            </a:r>
          </a:p>
          <a:p>
            <a:pPr marL="0" indent="0" algn="just">
              <a:buNone/>
            </a:pPr>
            <a:r>
              <a:rPr lang="en-US" b="1" dirty="0" smtClean="0"/>
              <a:t>Activity diagram:</a:t>
            </a:r>
          </a:p>
          <a:p>
            <a:pPr algn="just">
              <a:buFont typeface="Wingdings" pitchFamily="2" charset="2"/>
              <a:buChar char="v"/>
            </a:pPr>
            <a:r>
              <a:rPr lang="en-US" dirty="0" smtClean="0"/>
              <a:t>Special type of state chart diagram showing activity to activity transitions in place of state transition.</a:t>
            </a:r>
          </a:p>
          <a:p>
            <a:pPr algn="just">
              <a:buFont typeface="Wingdings" pitchFamily="2" charset="2"/>
              <a:buChar char="v"/>
            </a:pPr>
            <a:r>
              <a:rPr lang="en-US" dirty="0" smtClean="0"/>
              <a:t>Emphasizes on the flow control among objects. </a:t>
            </a:r>
            <a:endParaRPr lang="en-IN" dirty="0"/>
          </a:p>
        </p:txBody>
      </p:sp>
    </p:spTree>
    <p:extLst>
      <p:ext uri="{BB962C8B-B14F-4D97-AF65-F5344CB8AC3E}">
        <p14:creationId xmlns:p14="http://schemas.microsoft.com/office/powerpoint/2010/main" val="328788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a:t>
            </a:r>
            <a:endParaRPr lang="en-IN" dirty="0"/>
          </a:p>
        </p:txBody>
      </p:sp>
      <p:sp>
        <p:nvSpPr>
          <p:cNvPr id="3" name="Content Placeholder 2"/>
          <p:cNvSpPr>
            <a:spLocks noGrp="1"/>
          </p:cNvSpPr>
          <p:nvPr>
            <p:ph sz="quarter" idx="1"/>
          </p:nvPr>
        </p:nvSpPr>
        <p:spPr/>
        <p:txBody>
          <a:bodyPr/>
          <a:lstStyle/>
          <a:p>
            <a:pPr algn="just"/>
            <a:r>
              <a:rPr lang="en-US" dirty="0" smtClean="0"/>
              <a:t>Divided into sub systems to form a single large embedded system.</a:t>
            </a:r>
          </a:p>
          <a:p>
            <a:pPr algn="just"/>
            <a:endParaRPr lang="en-US" dirty="0" smtClean="0"/>
          </a:p>
          <a:p>
            <a:pPr marL="457200" lvl="1" indent="0" algn="just">
              <a:buNone/>
            </a:pPr>
            <a:r>
              <a:rPr lang="en-US" dirty="0" smtClean="0"/>
              <a:t>Example: ATM (Automatic Teller Machine)</a:t>
            </a:r>
          </a:p>
          <a:p>
            <a:pPr lvl="2" algn="just"/>
            <a:r>
              <a:rPr lang="en-US" dirty="0" smtClean="0"/>
              <a:t>Contains card reader embedded unit, transaction unit, currency counter and a printer.</a:t>
            </a:r>
            <a:endParaRPr lang="en-IN" dirty="0" smtClean="0"/>
          </a:p>
          <a:p>
            <a:pPr lvl="2"/>
            <a:endParaRPr lang="en-US" dirty="0" smtClean="0"/>
          </a:p>
        </p:txBody>
      </p:sp>
    </p:spTree>
    <p:extLst>
      <p:ext uri="{BB962C8B-B14F-4D97-AF65-F5344CB8AC3E}">
        <p14:creationId xmlns:p14="http://schemas.microsoft.com/office/powerpoint/2010/main" val="2002344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size and weight</a:t>
            </a:r>
            <a:endParaRPr lang="en-IN" dirty="0"/>
          </a:p>
        </p:txBody>
      </p:sp>
      <p:sp>
        <p:nvSpPr>
          <p:cNvPr id="3" name="Content Placeholder 2"/>
          <p:cNvSpPr>
            <a:spLocks noGrp="1"/>
          </p:cNvSpPr>
          <p:nvPr>
            <p:ph sz="quarter" idx="1"/>
          </p:nvPr>
        </p:nvSpPr>
        <p:spPr/>
        <p:txBody>
          <a:bodyPr/>
          <a:lstStyle/>
          <a:p>
            <a:r>
              <a:rPr lang="en-US" dirty="0" smtClean="0"/>
              <a:t>It is convenient to handle a compact device than a bulky product.</a:t>
            </a:r>
          </a:p>
          <a:p>
            <a:pPr marL="914400" lvl="2" indent="0">
              <a:buNone/>
            </a:pPr>
            <a:endParaRPr lang="en-US" dirty="0" smtClean="0"/>
          </a:p>
          <a:p>
            <a:pPr marL="914400" lvl="2" indent="0">
              <a:buNone/>
            </a:pPr>
            <a:r>
              <a:rPr lang="en-US" dirty="0" smtClean="0"/>
              <a:t>Example: Mobile Phones.</a:t>
            </a:r>
            <a:endParaRPr lang="en-IN" dirty="0"/>
          </a:p>
        </p:txBody>
      </p:sp>
    </p:spTree>
    <p:extLst>
      <p:ext uri="{BB962C8B-B14F-4D97-AF65-F5344CB8AC3E}">
        <p14:creationId xmlns:p14="http://schemas.microsoft.com/office/powerpoint/2010/main" val="3956331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concerns</a:t>
            </a:r>
            <a:endParaRPr lang="en-IN" dirty="0"/>
          </a:p>
        </p:txBody>
      </p:sp>
      <p:sp>
        <p:nvSpPr>
          <p:cNvPr id="3" name="Content Placeholder 2"/>
          <p:cNvSpPr>
            <a:spLocks noGrp="1"/>
          </p:cNvSpPr>
          <p:nvPr>
            <p:ph sz="quarter" idx="1"/>
          </p:nvPr>
        </p:nvSpPr>
        <p:spPr/>
        <p:txBody>
          <a:bodyPr/>
          <a:lstStyle/>
          <a:p>
            <a:pPr algn="just"/>
            <a:r>
              <a:rPr lang="en-US" dirty="0" smtClean="0"/>
              <a:t>Important factor need to be considered in designing embedded systems.</a:t>
            </a:r>
          </a:p>
          <a:p>
            <a:pPr algn="just"/>
            <a:r>
              <a:rPr lang="en-US" dirty="0" smtClean="0"/>
              <a:t>Should consume less power, radiate less amount of heat.</a:t>
            </a:r>
          </a:p>
          <a:p>
            <a:pPr algn="just"/>
            <a:r>
              <a:rPr lang="en-US" dirty="0" smtClean="0"/>
              <a:t>The more the power consumption the less is the battery life.</a:t>
            </a:r>
            <a:endParaRPr lang="en-IN" dirty="0"/>
          </a:p>
        </p:txBody>
      </p:sp>
    </p:spTree>
    <p:extLst>
      <p:ext uri="{BB962C8B-B14F-4D97-AF65-F5344CB8AC3E}">
        <p14:creationId xmlns:p14="http://schemas.microsoft.com/office/powerpoint/2010/main" val="1104695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
        <p:nvSpPr>
          <p:cNvPr id="3" name="Title 2"/>
          <p:cNvSpPr>
            <a:spLocks noGrp="1"/>
          </p:cNvSpPr>
          <p:nvPr>
            <p:ph type="title"/>
          </p:nvPr>
        </p:nvSpPr>
        <p:spPr/>
        <p:txBody>
          <a:bodyPr>
            <a:normAutofit fontScale="90000"/>
          </a:bodyPr>
          <a:lstStyle/>
          <a:p>
            <a:r>
              <a:rPr lang="en-US" dirty="0" smtClean="0"/>
              <a:t>Quality attributes of embedded systems</a:t>
            </a:r>
            <a:endParaRPr lang="en-IN" dirty="0"/>
          </a:p>
        </p:txBody>
      </p:sp>
    </p:spTree>
    <p:extLst>
      <p:ext uri="{BB962C8B-B14F-4D97-AF65-F5344CB8AC3E}">
        <p14:creationId xmlns:p14="http://schemas.microsoft.com/office/powerpoint/2010/main" val="2026635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2088</TotalTime>
  <Words>2225</Words>
  <Application>Microsoft Office PowerPoint</Application>
  <PresentationFormat>On-screen Show (4:3)</PresentationFormat>
  <Paragraphs>379</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Median</vt:lpstr>
      <vt:lpstr>Embedded real time operating systems  Unit-ii</vt:lpstr>
      <vt:lpstr>Characteristics of an Embedded system</vt:lpstr>
      <vt:lpstr>Application and domain specific</vt:lpstr>
      <vt:lpstr>Reactive and real time</vt:lpstr>
      <vt:lpstr>Operates in harsh environment</vt:lpstr>
      <vt:lpstr>Distributed</vt:lpstr>
      <vt:lpstr>Small size and weight</vt:lpstr>
      <vt:lpstr>Power concerns</vt:lpstr>
      <vt:lpstr>Quality attributes of embedded systems</vt:lpstr>
      <vt:lpstr>Quality attributes of embedded systems</vt:lpstr>
      <vt:lpstr>Operational quality attributes</vt:lpstr>
      <vt:lpstr>Operational quality attributes</vt:lpstr>
      <vt:lpstr>Operational quality attributes</vt:lpstr>
      <vt:lpstr>Operational quality attributes</vt:lpstr>
      <vt:lpstr>Operational quality attributes</vt:lpstr>
      <vt:lpstr>Non- Operational quality attributes</vt:lpstr>
      <vt:lpstr>Non- Operational quality attributes</vt:lpstr>
      <vt:lpstr>Non- Operational quality attributes</vt:lpstr>
      <vt:lpstr>Non- Operational quality attributes</vt:lpstr>
      <vt:lpstr>Non- Operational quality attributes</vt:lpstr>
      <vt:lpstr>Hardware/Software co-design</vt:lpstr>
      <vt:lpstr>Hardware/Software co-design</vt:lpstr>
      <vt:lpstr>Hardware/Software co-design</vt:lpstr>
      <vt:lpstr>Co-design ladder</vt:lpstr>
      <vt:lpstr>Computational models in Embedded system</vt:lpstr>
      <vt:lpstr>Data flow model</vt:lpstr>
      <vt:lpstr>Control data flow graph(CDFG)</vt:lpstr>
      <vt:lpstr>State machine model</vt:lpstr>
      <vt:lpstr>State machine model</vt:lpstr>
      <vt:lpstr>FSM Model for timer</vt:lpstr>
      <vt:lpstr>Sequential program model</vt:lpstr>
      <vt:lpstr>Concurrent process model</vt:lpstr>
      <vt:lpstr>Object oriented model</vt:lpstr>
      <vt:lpstr>Introduction to Unified Model Language(UML)</vt:lpstr>
      <vt:lpstr>Unified Modelling Language(UML)</vt:lpstr>
      <vt:lpstr>Things</vt:lpstr>
      <vt:lpstr>Things</vt:lpstr>
      <vt:lpstr>Things </vt:lpstr>
      <vt:lpstr>Things</vt:lpstr>
      <vt:lpstr>Things </vt:lpstr>
      <vt:lpstr>Things</vt:lpstr>
      <vt:lpstr>Things </vt:lpstr>
      <vt:lpstr>Things </vt:lpstr>
      <vt:lpstr>Things</vt:lpstr>
      <vt:lpstr>Things </vt:lpstr>
      <vt:lpstr>Relationships </vt:lpstr>
      <vt:lpstr>Relationships</vt:lpstr>
      <vt:lpstr>Relationships</vt:lpstr>
      <vt:lpstr>Relationships</vt:lpstr>
      <vt:lpstr>Relationships</vt:lpstr>
      <vt:lpstr>UML Diagrams</vt:lpstr>
      <vt:lpstr>Static diagrams</vt:lpstr>
      <vt:lpstr>Static diagrams</vt:lpstr>
      <vt:lpstr>Behavioral diagrams</vt:lpstr>
      <vt:lpstr>Behavioral diagrams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Malli</dc:creator>
  <cp:lastModifiedBy>Malli</cp:lastModifiedBy>
  <cp:revision>120</cp:revision>
  <dcterms:created xsi:type="dcterms:W3CDTF">2013-09-10T13:55:42Z</dcterms:created>
  <dcterms:modified xsi:type="dcterms:W3CDTF">2013-09-19T07:58:28Z</dcterms:modified>
</cp:coreProperties>
</file>