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89"/>
  </p:handoutMasterIdLst>
  <p:sldIdLst>
    <p:sldId id="256" r:id="rId2"/>
    <p:sldId id="313" r:id="rId3"/>
    <p:sldId id="316" r:id="rId4"/>
    <p:sldId id="314" r:id="rId5"/>
    <p:sldId id="31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2" r:id="rId20"/>
    <p:sldId id="270"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9" r:id="rId46"/>
    <p:sldId id="296" r:id="rId47"/>
    <p:sldId id="297" r:id="rId48"/>
    <p:sldId id="298" r:id="rId49"/>
    <p:sldId id="301" r:id="rId50"/>
    <p:sldId id="302" r:id="rId51"/>
    <p:sldId id="303" r:id="rId52"/>
    <p:sldId id="304" r:id="rId53"/>
    <p:sldId id="306" r:id="rId54"/>
    <p:sldId id="307" r:id="rId55"/>
    <p:sldId id="308" r:id="rId56"/>
    <p:sldId id="317" r:id="rId57"/>
    <p:sldId id="309" r:id="rId58"/>
    <p:sldId id="319" r:id="rId59"/>
    <p:sldId id="318" r:id="rId60"/>
    <p:sldId id="310" r:id="rId61"/>
    <p:sldId id="311" r:id="rId62"/>
    <p:sldId id="312"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44" r:id="rId78"/>
    <p:sldId id="345" r:id="rId79"/>
    <p:sldId id="346" r:id="rId80"/>
    <p:sldId id="347" r:id="rId81"/>
    <p:sldId id="348" r:id="rId82"/>
    <p:sldId id="335" r:id="rId83"/>
    <p:sldId id="334" r:id="rId84"/>
    <p:sldId id="336" r:id="rId85"/>
    <p:sldId id="337" r:id="rId86"/>
    <p:sldId id="338" r:id="rId87"/>
    <p:sldId id="349" r:id="rId8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7CB93C1-F31C-4FA2-94CD-A2397528EFEB}" type="datetimeFigureOut">
              <a:rPr lang="en-US" smtClean="0"/>
              <a:pPr/>
              <a:t>2/10/2019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0F2DC71-9FEA-4F6D-A9BB-71E408E9FD6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2/10/2019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2/10/2019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3352800"/>
            <a:ext cx="6400800" cy="1600200"/>
          </a:xfrm>
        </p:spPr>
        <p:txBody>
          <a:bodyPr/>
          <a:lstStyle/>
          <a:p>
            <a:pPr algn="r"/>
            <a:r>
              <a:rPr lang="en-US" dirty="0" smtClean="0"/>
              <a:t>P.RAJESH</a:t>
            </a:r>
          </a:p>
          <a:p>
            <a:pPr algn="r"/>
            <a:r>
              <a:rPr lang="en-US" dirty="0" smtClean="0"/>
              <a:t>JNTUACEA </a:t>
            </a:r>
          </a:p>
          <a:p>
            <a:pPr algn="r"/>
            <a:r>
              <a:rPr lang="en-US" dirty="0" smtClean="0"/>
              <a:t>Ph: 9989786119 </a:t>
            </a:r>
          </a:p>
          <a:p>
            <a:pPr algn="r"/>
            <a:endParaRPr lang="en-US" dirty="0"/>
          </a:p>
        </p:txBody>
      </p:sp>
      <p:sp>
        <p:nvSpPr>
          <p:cNvPr id="2" name="Title 1"/>
          <p:cNvSpPr>
            <a:spLocks noGrp="1"/>
          </p:cNvSpPr>
          <p:nvPr>
            <p:ph type="ctrTitle"/>
          </p:nvPr>
        </p:nvSpPr>
        <p:spPr/>
        <p:txBody>
          <a:bodyPr/>
          <a:lstStyle/>
          <a:p>
            <a:r>
              <a:rPr lang="en-US" dirty="0" smtClean="0"/>
              <a:t>Embedded System Design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Design and Development Lifecycle Model</a:t>
            </a:r>
            <a:endParaRPr lang="en-US" b="1" dirty="0">
              <a:solidFill>
                <a:srgbClr val="00B050"/>
              </a:solidFill>
            </a:endParaRPr>
          </a:p>
        </p:txBody>
      </p:sp>
      <p:sp>
        <p:nvSpPr>
          <p:cNvPr id="3" name="Content Placeholder 2"/>
          <p:cNvSpPr>
            <a:spLocks noGrp="1"/>
          </p:cNvSpPr>
          <p:nvPr>
            <p:ph sz="quarter" idx="1"/>
          </p:nvPr>
        </p:nvSpPr>
        <p:spPr/>
        <p:txBody>
          <a:bodyPr>
            <a:normAutofit/>
          </a:bodyPr>
          <a:lstStyle/>
          <a:p>
            <a:r>
              <a:rPr lang="en-US" sz="2800" dirty="0" smtClean="0"/>
              <a:t>This model is based on a combination of the popular waterfall and spiral industry models.</a:t>
            </a:r>
          </a:p>
          <a:p>
            <a:endParaRPr lang="en-US" sz="2800" b="1" dirty="0" smtClean="0"/>
          </a:p>
          <a:p>
            <a:r>
              <a:rPr lang="en-US" sz="2800" b="1" dirty="0" smtClean="0"/>
              <a:t>four phases</a:t>
            </a:r>
            <a:r>
              <a:rPr lang="en-US" sz="2800" dirty="0" smtClean="0"/>
              <a:t>:</a:t>
            </a:r>
          </a:p>
          <a:p>
            <a:pPr lvl="1"/>
            <a:r>
              <a:rPr lang="en-US" sz="2400" dirty="0" smtClean="0"/>
              <a:t>creating the architecture,</a:t>
            </a:r>
          </a:p>
          <a:p>
            <a:pPr lvl="1"/>
            <a:r>
              <a:rPr lang="en-US" sz="2400" dirty="0" smtClean="0"/>
              <a:t> implementing the architecture, </a:t>
            </a:r>
          </a:p>
          <a:p>
            <a:pPr lvl="1"/>
            <a:r>
              <a:rPr lang="en-US" sz="2400" dirty="0" smtClean="0"/>
              <a:t>testing the system, </a:t>
            </a:r>
          </a:p>
          <a:p>
            <a:pPr lvl="1"/>
            <a:r>
              <a:rPr lang="en-US" sz="2400" dirty="0" smtClean="0"/>
              <a:t> maintaining the system.</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304800" y="457200"/>
            <a:ext cx="8534400" cy="6096000"/>
            <a:chOff x="304800" y="457200"/>
            <a:chExt cx="8534400" cy="6096000"/>
          </a:xfrm>
        </p:grpSpPr>
        <p:grpSp>
          <p:nvGrpSpPr>
            <p:cNvPr id="19" name="Group 18"/>
            <p:cNvGrpSpPr/>
            <p:nvPr/>
          </p:nvGrpSpPr>
          <p:grpSpPr>
            <a:xfrm>
              <a:off x="304800" y="457200"/>
              <a:ext cx="8534400" cy="6096000"/>
              <a:chOff x="304800" y="457200"/>
              <a:chExt cx="8534400" cy="5715000"/>
            </a:xfrm>
          </p:grpSpPr>
          <p:grpSp>
            <p:nvGrpSpPr>
              <p:cNvPr id="12" name="Group 11"/>
              <p:cNvGrpSpPr/>
              <p:nvPr/>
            </p:nvGrpSpPr>
            <p:grpSpPr>
              <a:xfrm>
                <a:off x="304800" y="457200"/>
                <a:ext cx="5562600" cy="4038600"/>
                <a:chOff x="304800" y="457200"/>
                <a:chExt cx="8534400" cy="5943600"/>
              </a:xfrm>
            </p:grpSpPr>
            <p:sp>
              <p:nvSpPr>
                <p:cNvPr id="5" name="Rectangle 4"/>
                <p:cNvSpPr/>
                <p:nvPr/>
              </p:nvSpPr>
              <p:spPr>
                <a:xfrm>
                  <a:off x="304800" y="457200"/>
                  <a:ext cx="1360557"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solidFill>
                        <a:schemeClr val="tx1"/>
                      </a:solidFill>
                    </a:rPr>
                    <a:t>Product concept </a:t>
                  </a:r>
                  <a:endParaRPr lang="en-US" sz="1200" b="1" dirty="0">
                    <a:solidFill>
                      <a:schemeClr val="tx1"/>
                    </a:solidFill>
                  </a:endParaRPr>
                </a:p>
              </p:txBody>
            </p:sp>
            <p:sp>
              <p:nvSpPr>
                <p:cNvPr id="6" name="Rectangle 5"/>
                <p:cNvSpPr/>
                <p:nvPr/>
              </p:nvSpPr>
              <p:spPr>
                <a:xfrm>
                  <a:off x="2057400" y="1066800"/>
                  <a:ext cx="20574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Preliminary Analysis of Requirements </a:t>
                  </a:r>
                  <a:endParaRPr lang="en-US" sz="1400" b="1" dirty="0">
                    <a:solidFill>
                      <a:schemeClr val="tx1"/>
                    </a:solidFill>
                  </a:endParaRPr>
                </a:p>
              </p:txBody>
            </p:sp>
            <p:sp>
              <p:nvSpPr>
                <p:cNvPr id="7" name="Rectangle 6"/>
                <p:cNvSpPr/>
                <p:nvPr/>
              </p:nvSpPr>
              <p:spPr>
                <a:xfrm>
                  <a:off x="4419600" y="1600200"/>
                  <a:ext cx="20574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Creation of Architecture Design </a:t>
                  </a:r>
                  <a:endParaRPr lang="en-US" sz="1400" b="1" dirty="0">
                    <a:solidFill>
                      <a:schemeClr val="tx1"/>
                    </a:solidFill>
                  </a:endParaRPr>
                </a:p>
              </p:txBody>
            </p:sp>
            <p:sp>
              <p:nvSpPr>
                <p:cNvPr id="8" name="Rectangle 7"/>
                <p:cNvSpPr/>
                <p:nvPr/>
              </p:nvSpPr>
              <p:spPr>
                <a:xfrm>
                  <a:off x="5791200" y="2895600"/>
                  <a:ext cx="20574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Develop version of Architecture</a:t>
                  </a:r>
                  <a:endParaRPr lang="en-US" sz="1400" b="1" dirty="0">
                    <a:solidFill>
                      <a:schemeClr val="tx1"/>
                    </a:solidFill>
                  </a:endParaRPr>
                </a:p>
              </p:txBody>
            </p:sp>
            <p:sp>
              <p:nvSpPr>
                <p:cNvPr id="9" name="Rectangle 8"/>
                <p:cNvSpPr/>
                <p:nvPr/>
              </p:nvSpPr>
              <p:spPr>
                <a:xfrm>
                  <a:off x="3886200" y="4114800"/>
                  <a:ext cx="20574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Incorporate Feedback </a:t>
                  </a:r>
                  <a:endParaRPr lang="en-US" sz="1400" b="1" dirty="0">
                    <a:solidFill>
                      <a:schemeClr val="tx1"/>
                    </a:solidFill>
                  </a:endParaRPr>
                </a:p>
              </p:txBody>
            </p:sp>
            <p:sp>
              <p:nvSpPr>
                <p:cNvPr id="10" name="Rectangle 9"/>
                <p:cNvSpPr/>
                <p:nvPr/>
              </p:nvSpPr>
              <p:spPr>
                <a:xfrm>
                  <a:off x="6781800" y="4191000"/>
                  <a:ext cx="20574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Deliver version Architecture </a:t>
                  </a:r>
                  <a:endParaRPr lang="en-US" sz="1400" b="1" dirty="0">
                    <a:solidFill>
                      <a:schemeClr val="tx1"/>
                    </a:solidFill>
                  </a:endParaRPr>
                </a:p>
              </p:txBody>
            </p:sp>
            <p:sp>
              <p:nvSpPr>
                <p:cNvPr id="11" name="Rectangle 10"/>
                <p:cNvSpPr/>
                <p:nvPr/>
              </p:nvSpPr>
              <p:spPr>
                <a:xfrm>
                  <a:off x="5410200" y="5410200"/>
                  <a:ext cx="20574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Review and obtain Feedback</a:t>
                  </a:r>
                  <a:endParaRPr lang="en-US" sz="1400" b="1" dirty="0">
                    <a:solidFill>
                      <a:schemeClr val="tx1"/>
                    </a:solidFill>
                  </a:endParaRPr>
                </a:p>
              </p:txBody>
            </p:sp>
          </p:grpSp>
          <p:sp>
            <p:nvSpPr>
              <p:cNvPr id="13" name="Rectangle 12"/>
              <p:cNvSpPr/>
              <p:nvPr/>
            </p:nvSpPr>
            <p:spPr>
              <a:xfrm>
                <a:off x="6553200" y="2743200"/>
                <a:ext cx="2057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Deliver Final Version of Architecture </a:t>
                </a:r>
                <a:endParaRPr lang="en-US" sz="1400" b="1" dirty="0">
                  <a:solidFill>
                    <a:schemeClr val="tx1"/>
                  </a:solidFill>
                </a:endParaRPr>
              </a:p>
            </p:txBody>
          </p:sp>
          <p:sp>
            <p:nvSpPr>
              <p:cNvPr id="15" name="Rectangle 14"/>
              <p:cNvSpPr/>
              <p:nvPr/>
            </p:nvSpPr>
            <p:spPr>
              <a:xfrm>
                <a:off x="6553200" y="3581400"/>
                <a:ext cx="2057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Development of the System </a:t>
                </a:r>
                <a:endParaRPr lang="en-US" sz="1400" b="1" dirty="0">
                  <a:solidFill>
                    <a:schemeClr val="tx1"/>
                  </a:solidFill>
                </a:endParaRPr>
              </a:p>
            </p:txBody>
          </p:sp>
          <p:sp>
            <p:nvSpPr>
              <p:cNvPr id="16" name="Rectangle 15"/>
              <p:cNvSpPr/>
              <p:nvPr/>
            </p:nvSpPr>
            <p:spPr>
              <a:xfrm>
                <a:off x="5105400" y="4648200"/>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Incorporate Feedback</a:t>
                </a:r>
                <a:endParaRPr lang="en-US" sz="1400" b="1" dirty="0">
                  <a:solidFill>
                    <a:schemeClr val="tx1"/>
                  </a:solidFill>
                </a:endParaRPr>
              </a:p>
            </p:txBody>
          </p:sp>
          <p:sp>
            <p:nvSpPr>
              <p:cNvPr id="17" name="Rectangle 16"/>
              <p:cNvSpPr/>
              <p:nvPr/>
            </p:nvSpPr>
            <p:spPr>
              <a:xfrm>
                <a:off x="7162800" y="4572000"/>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Review &amp; Test the system</a:t>
                </a:r>
                <a:endParaRPr lang="en-US" sz="1400" b="1" dirty="0">
                  <a:solidFill>
                    <a:schemeClr val="tx1"/>
                  </a:solidFill>
                </a:endParaRPr>
              </a:p>
            </p:txBody>
          </p:sp>
          <p:sp>
            <p:nvSpPr>
              <p:cNvPr id="18" name="Rectangle 17"/>
              <p:cNvSpPr/>
              <p:nvPr/>
            </p:nvSpPr>
            <p:spPr>
              <a:xfrm>
                <a:off x="6781800" y="5638800"/>
                <a:ext cx="2057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solidFill>
                      <a:schemeClr val="tx1"/>
                    </a:solidFill>
                  </a:rPr>
                  <a:t>Deliver and Maintain the System </a:t>
                </a:r>
                <a:endParaRPr lang="en-US" sz="1400" b="1" dirty="0">
                  <a:solidFill>
                    <a:schemeClr val="tx1"/>
                  </a:solidFill>
                </a:endParaRPr>
              </a:p>
            </p:txBody>
          </p:sp>
        </p:grpSp>
        <p:sp>
          <p:nvSpPr>
            <p:cNvPr id="22" name="Bent-Up Arrow 21"/>
            <p:cNvSpPr/>
            <p:nvPr/>
          </p:nvSpPr>
          <p:spPr>
            <a:xfrm rot="5400000">
              <a:off x="2438400" y="1600200"/>
              <a:ext cx="533400" cy="533400"/>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23" name="Bent-Up Arrow 22"/>
            <p:cNvSpPr/>
            <p:nvPr/>
          </p:nvSpPr>
          <p:spPr>
            <a:xfrm rot="16200000">
              <a:off x="1391600" y="286588"/>
              <a:ext cx="455412" cy="800212"/>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24" name="Bent-Up Arrow 23"/>
            <p:cNvSpPr/>
            <p:nvPr/>
          </p:nvSpPr>
          <p:spPr>
            <a:xfrm rot="16200000">
              <a:off x="2991800" y="665800"/>
              <a:ext cx="455412" cy="800212"/>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25" name="Bent-Up Arrow 24"/>
            <p:cNvSpPr/>
            <p:nvPr/>
          </p:nvSpPr>
          <p:spPr>
            <a:xfrm rot="5400000">
              <a:off x="914400" y="1143000"/>
              <a:ext cx="533400" cy="533400"/>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26" name="Bent-Up Arrow 25"/>
            <p:cNvSpPr/>
            <p:nvPr/>
          </p:nvSpPr>
          <p:spPr>
            <a:xfrm rot="10800000" flipH="1">
              <a:off x="4343400" y="1447800"/>
              <a:ext cx="470738" cy="800212"/>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27" name="Bent-Up Arrow 26"/>
            <p:cNvSpPr/>
            <p:nvPr/>
          </p:nvSpPr>
          <p:spPr>
            <a:xfrm rot="10800000" flipH="1">
              <a:off x="5244262" y="2514599"/>
              <a:ext cx="470738" cy="685799"/>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28" name="Bent-Up Arrow 27"/>
            <p:cNvSpPr/>
            <p:nvPr/>
          </p:nvSpPr>
          <p:spPr>
            <a:xfrm rot="10800000" flipH="1">
              <a:off x="5257800" y="2209800"/>
              <a:ext cx="2438400" cy="685800"/>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29" name="Up Arrow 28"/>
            <p:cNvSpPr/>
            <p:nvPr/>
          </p:nvSpPr>
          <p:spPr>
            <a:xfrm flipV="1">
              <a:off x="7467600" y="3429000"/>
              <a:ext cx="228600" cy="3810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30" name="Up Arrow 29"/>
            <p:cNvSpPr/>
            <p:nvPr/>
          </p:nvSpPr>
          <p:spPr>
            <a:xfrm flipV="1">
              <a:off x="7467600" y="4343400"/>
              <a:ext cx="381000" cy="4572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31" name="Up Arrow 30"/>
            <p:cNvSpPr/>
            <p:nvPr/>
          </p:nvSpPr>
          <p:spPr>
            <a:xfrm flipV="1">
              <a:off x="7620000" y="5410200"/>
              <a:ext cx="228600" cy="6096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32" name="Bent-Up Arrow 31"/>
            <p:cNvSpPr/>
            <p:nvPr/>
          </p:nvSpPr>
          <p:spPr>
            <a:xfrm rot="16200000" flipH="1">
              <a:off x="5060531" y="3778670"/>
              <a:ext cx="470738" cy="685799"/>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33" name="Bent-Up Arrow 32"/>
            <p:cNvSpPr/>
            <p:nvPr/>
          </p:nvSpPr>
          <p:spPr>
            <a:xfrm flipH="1">
              <a:off x="3140406" y="3897115"/>
              <a:ext cx="470738" cy="685799"/>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34" name="Bent-Up Arrow 33"/>
            <p:cNvSpPr/>
            <p:nvPr/>
          </p:nvSpPr>
          <p:spPr>
            <a:xfrm rot="5400000" flipH="1">
              <a:off x="3307930" y="2483270"/>
              <a:ext cx="470738" cy="685799"/>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35" name="Bent-Up Arrow 34"/>
            <p:cNvSpPr/>
            <p:nvPr/>
          </p:nvSpPr>
          <p:spPr>
            <a:xfrm rot="5400000" flipH="1">
              <a:off x="5753099" y="4076700"/>
              <a:ext cx="838200" cy="761999"/>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sp>
          <p:nvSpPr>
            <p:cNvPr id="36" name="Up Arrow 35"/>
            <p:cNvSpPr/>
            <p:nvPr/>
          </p:nvSpPr>
          <p:spPr>
            <a:xfrm rot="5400000" flipV="1">
              <a:off x="6743700" y="4991100"/>
              <a:ext cx="304800" cy="5334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solidFill>
                  <a:schemeClr val="tx1"/>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2800" b="1" dirty="0" smtClean="0"/>
              <a:t>An Introduction to Embedded Systems Architecture</a:t>
            </a:r>
            <a:endParaRPr lang="en-US" sz="2800" dirty="0"/>
          </a:p>
        </p:txBody>
      </p:sp>
      <p:graphicFrame>
        <p:nvGraphicFramePr>
          <p:cNvPr id="4" name="Content Placeholder 3"/>
          <p:cNvGraphicFramePr>
            <a:graphicFrameLocks noGrp="1"/>
          </p:cNvGraphicFramePr>
          <p:nvPr>
            <p:ph sz="quarter" idx="1"/>
          </p:nvPr>
        </p:nvGraphicFramePr>
        <p:xfrm>
          <a:off x="457200" y="1061720"/>
          <a:ext cx="8229600" cy="5034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800" dirty="0" smtClean="0">
                          <a:latin typeface="Times New Roman" pitchFamily="18" charset="0"/>
                          <a:cs typeface="Times New Roman" pitchFamily="18" charset="0"/>
                        </a:rPr>
                        <a:t>Structure </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Definition</a:t>
                      </a:r>
                      <a:endParaRPr lang="en-US" sz="1800" dirty="0">
                        <a:latin typeface="Times New Roman" pitchFamily="18" charset="0"/>
                        <a:cs typeface="Times New Roman" pitchFamily="18" charset="0"/>
                      </a:endParaRPr>
                    </a:p>
                  </a:txBody>
                  <a:tcPr/>
                </a:tc>
              </a:tr>
              <a:tr h="370840">
                <a:tc>
                  <a:txBody>
                    <a:bodyPr/>
                    <a:lstStyle/>
                    <a:p>
                      <a:r>
                        <a:rPr lang="en-US" sz="2000" b="1" dirty="0" smtClean="0">
                          <a:latin typeface="Times New Roman" pitchFamily="18" charset="0"/>
                          <a:cs typeface="Times New Roman" pitchFamily="18" charset="0"/>
                        </a:rPr>
                        <a:t>1. Module </a:t>
                      </a:r>
                      <a:endParaRPr lang="en-US" sz="2000" b="1"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Elements (referred to as modules) are defined as the different functional components with in an embedded device. </a:t>
                      </a:r>
                    </a:p>
                    <a:p>
                      <a:r>
                        <a:rPr lang="en-US" sz="1800" kern="1200" baseline="0" dirty="0" smtClean="0">
                          <a:solidFill>
                            <a:schemeClr val="dk1"/>
                          </a:solidFill>
                          <a:latin typeface="Times New Roman" pitchFamily="18" charset="0"/>
                          <a:ea typeface="+mn-ea"/>
                          <a:cs typeface="Times New Roman" pitchFamily="18" charset="0"/>
                        </a:rPr>
                        <a:t>Marketing and sales architectural  are typically represented as modular structures, since software or hardware is typically packaged for sale as modules (i.e., an operating system, a processor, a JVM, and so on).</a:t>
                      </a:r>
                      <a:endParaRPr lang="en-US" sz="1800" dirty="0">
                        <a:latin typeface="Times New Roman" pitchFamily="18" charset="0"/>
                        <a:cs typeface="Times New Roman" pitchFamily="18" charset="0"/>
                      </a:endParaRPr>
                    </a:p>
                  </a:txBody>
                  <a:tcPr/>
                </a:tc>
              </a:tr>
              <a:tr h="370840">
                <a:tc>
                  <a:txBody>
                    <a:bodyPr/>
                    <a:lstStyle/>
                    <a:p>
                      <a:r>
                        <a:rPr lang="en-US" sz="1800" b="1" kern="1200" baseline="0" dirty="0" smtClean="0">
                          <a:solidFill>
                            <a:schemeClr val="dk1"/>
                          </a:solidFill>
                          <a:latin typeface="Times New Roman" pitchFamily="18" charset="0"/>
                          <a:ea typeface="+mn-ea"/>
                          <a:cs typeface="Times New Roman" pitchFamily="18" charset="0"/>
                        </a:rPr>
                        <a:t>Uses (also referred to as</a:t>
                      </a:r>
                    </a:p>
                    <a:p>
                      <a:r>
                        <a:rPr lang="en-US" sz="1800" b="1" kern="1200" baseline="0" dirty="0" smtClean="0">
                          <a:solidFill>
                            <a:schemeClr val="dk1"/>
                          </a:solidFill>
                          <a:latin typeface="Times New Roman" pitchFamily="18" charset="0"/>
                          <a:ea typeface="+mn-ea"/>
                          <a:cs typeface="Times New Roman" pitchFamily="18" charset="0"/>
                        </a:rPr>
                        <a:t>subsystem and component)</a:t>
                      </a:r>
                      <a:endParaRPr lang="en-US" sz="1800" b="1"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 type of modular structure representing system at runtime in which modules are</a:t>
                      </a:r>
                    </a:p>
                    <a:p>
                      <a:r>
                        <a:rPr lang="en-US" sz="1800" kern="1200" baseline="0" dirty="0" smtClean="0">
                          <a:solidFill>
                            <a:schemeClr val="dk1"/>
                          </a:solidFill>
                          <a:latin typeface="Times New Roman" pitchFamily="18" charset="0"/>
                          <a:ea typeface="+mn-ea"/>
                          <a:cs typeface="Times New Roman" pitchFamily="18" charset="0"/>
                        </a:rPr>
                        <a:t>inter-related by their usages</a:t>
                      </a:r>
                      <a:endParaRPr lang="en-US" sz="1800" dirty="0">
                        <a:latin typeface="Times New Roman" pitchFamily="18" charset="0"/>
                        <a:cs typeface="Times New Roman" pitchFamily="18" charset="0"/>
                      </a:endParaRPr>
                    </a:p>
                  </a:txBody>
                  <a:tcPr/>
                </a:tc>
              </a:tr>
              <a:tr h="370840">
                <a:tc>
                  <a:txBody>
                    <a:bodyPr/>
                    <a:lstStyle/>
                    <a:p>
                      <a:r>
                        <a:rPr lang="en-US" sz="1800" kern="1200" baseline="0" dirty="0" smtClean="0">
                          <a:solidFill>
                            <a:schemeClr val="dk1"/>
                          </a:solidFill>
                          <a:latin typeface="Times New Roman" pitchFamily="18" charset="0"/>
                          <a:ea typeface="+mn-ea"/>
                          <a:cs typeface="Times New Roman" pitchFamily="18" charset="0"/>
                        </a:rPr>
                        <a:t>Layers</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 type of Uses structure in which modules are organized in layers (i.e., hierarchical) in which modules in higher layers use modules of lower layers.</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81000"/>
          <a:ext cx="8229600" cy="51257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800" dirty="0" smtClean="0">
                          <a:latin typeface="Times New Roman" pitchFamily="18" charset="0"/>
                          <a:cs typeface="Times New Roman" pitchFamily="18" charset="0"/>
                        </a:rPr>
                        <a:t>Structure </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Definition</a:t>
                      </a:r>
                      <a:endParaRPr lang="en-US" sz="1800" dirty="0">
                        <a:latin typeface="Times New Roman" pitchFamily="18" charset="0"/>
                        <a:cs typeface="Times New Roman" pitchFamily="18" charset="0"/>
                      </a:endParaRPr>
                    </a:p>
                  </a:txBody>
                  <a:tcPr/>
                </a:tc>
              </a:tr>
              <a:tr h="370840">
                <a:tc>
                  <a:txBody>
                    <a:bodyPr/>
                    <a:lstStyle/>
                    <a:p>
                      <a:r>
                        <a:rPr kumimoji="0" lang="en-US" sz="1800" kern="1200" baseline="0" dirty="0" smtClean="0">
                          <a:solidFill>
                            <a:schemeClr val="dk1"/>
                          </a:solidFill>
                          <a:latin typeface="Times New Roman" pitchFamily="18" charset="0"/>
                          <a:ea typeface="+mn-ea"/>
                          <a:cs typeface="Times New Roman" pitchFamily="18" charset="0"/>
                        </a:rPr>
                        <a:t>Kernel</a:t>
                      </a:r>
                      <a:endParaRPr lang="en-US" sz="2000" b="1"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Structure presents modules that use modules (services) of an operating system kernel or are manipulated by the kernel.</a:t>
                      </a:r>
                      <a:endParaRPr lang="en-US" sz="1800" dirty="0">
                        <a:latin typeface="Times New Roman" pitchFamily="18" charset="0"/>
                        <a:cs typeface="Times New Roman" pitchFamily="18" charset="0"/>
                      </a:endParaRPr>
                    </a:p>
                  </a:txBody>
                  <a:tcPr/>
                </a:tc>
              </a:tr>
              <a:tr h="370840">
                <a:tc>
                  <a:txBody>
                    <a:bodyPr/>
                    <a:lstStyle/>
                    <a:p>
                      <a:r>
                        <a:rPr kumimoji="0" lang="en-US" sz="1800" kern="1200" baseline="0" dirty="0" smtClean="0">
                          <a:solidFill>
                            <a:schemeClr val="dk1"/>
                          </a:solidFill>
                          <a:latin typeface="Times New Roman" pitchFamily="18" charset="0"/>
                          <a:ea typeface="+mn-ea"/>
                          <a:cs typeface="Times New Roman" pitchFamily="18" charset="0"/>
                        </a:rPr>
                        <a:t>Channel</a:t>
                      </a:r>
                    </a:p>
                    <a:p>
                      <a:r>
                        <a:rPr kumimoji="0" lang="en-US" sz="1800" kern="1200" baseline="0" dirty="0" smtClean="0">
                          <a:solidFill>
                            <a:schemeClr val="dk1"/>
                          </a:solidFill>
                          <a:latin typeface="Times New Roman" pitchFamily="18" charset="0"/>
                          <a:ea typeface="+mn-ea"/>
                          <a:cs typeface="Times New Roman" pitchFamily="18" charset="0"/>
                        </a:rPr>
                        <a:t>Architecture</a:t>
                      </a:r>
                      <a:endParaRPr lang="en-US" sz="1800"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Structure presents modules sequentially, showing the module transformations through their usages.</a:t>
                      </a:r>
                      <a:endParaRPr lang="en-US" sz="1800" dirty="0">
                        <a:latin typeface="Times New Roman" pitchFamily="18" charset="0"/>
                        <a:cs typeface="Times New Roman" pitchFamily="18" charset="0"/>
                      </a:endParaRPr>
                    </a:p>
                  </a:txBody>
                  <a:tcPr/>
                </a:tc>
              </a:tr>
              <a:tr h="370840">
                <a:tc>
                  <a:txBody>
                    <a:bodyPr/>
                    <a:lstStyle/>
                    <a:p>
                      <a:r>
                        <a:rPr kumimoji="0" lang="en-US" sz="1800" kern="1200" baseline="0" dirty="0" smtClean="0">
                          <a:solidFill>
                            <a:schemeClr val="dk1"/>
                          </a:solidFill>
                          <a:latin typeface="Times New Roman" pitchFamily="18" charset="0"/>
                          <a:ea typeface="+mn-ea"/>
                          <a:cs typeface="Times New Roman" pitchFamily="18" charset="0"/>
                        </a:rPr>
                        <a:t>Virtual</a:t>
                      </a:r>
                    </a:p>
                    <a:p>
                      <a:r>
                        <a:rPr kumimoji="0" lang="en-US" sz="1800" kern="1200" baseline="0" dirty="0" smtClean="0">
                          <a:solidFill>
                            <a:schemeClr val="dk1"/>
                          </a:solidFill>
                          <a:latin typeface="Times New Roman" pitchFamily="18" charset="0"/>
                          <a:ea typeface="+mn-ea"/>
                          <a:cs typeface="Times New Roman" pitchFamily="18" charset="0"/>
                        </a:rPr>
                        <a:t>Machine</a:t>
                      </a:r>
                      <a:endParaRPr lang="en-US" sz="1800"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Structure presents modules that use modules of a virtual machine.</a:t>
                      </a:r>
                      <a:endParaRPr lang="en-US" sz="1800" dirty="0">
                        <a:latin typeface="Times New Roman" pitchFamily="18" charset="0"/>
                        <a:cs typeface="Times New Roman" pitchFamily="18" charset="0"/>
                      </a:endParaRPr>
                    </a:p>
                  </a:txBody>
                  <a:tcPr/>
                </a:tc>
              </a:tr>
              <a:tr h="370840">
                <a:tc>
                  <a:txBody>
                    <a:bodyPr/>
                    <a:lstStyle/>
                    <a:p>
                      <a:r>
                        <a:rPr kumimoji="0" lang="en-US" sz="1800" b="1" kern="1200" baseline="0" dirty="0" smtClean="0">
                          <a:solidFill>
                            <a:schemeClr val="dk1"/>
                          </a:solidFill>
                          <a:latin typeface="+mn-lt"/>
                          <a:ea typeface="+mn-ea"/>
                          <a:cs typeface="+mn-cs"/>
                        </a:rPr>
                        <a:t>Decomposition</a:t>
                      </a:r>
                      <a:endParaRPr lang="en-US" sz="1800" b="1"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mn-lt"/>
                          <a:ea typeface="+mn-ea"/>
                          <a:cs typeface="+mn-cs"/>
                        </a:rPr>
                        <a:t>A type of modular structure in which some modules are actually subunits (decomposed</a:t>
                      </a:r>
                    </a:p>
                    <a:p>
                      <a:r>
                        <a:rPr kumimoji="0" lang="en-US" sz="1800" kern="1200" baseline="0" dirty="0" smtClean="0">
                          <a:solidFill>
                            <a:schemeClr val="dk1"/>
                          </a:solidFill>
                          <a:latin typeface="+mn-lt"/>
                          <a:ea typeface="+mn-ea"/>
                          <a:cs typeface="+mn-cs"/>
                        </a:rPr>
                        <a:t>units) of other modules, and inter-relations are indicated as such. Typically used</a:t>
                      </a:r>
                    </a:p>
                    <a:p>
                      <a:r>
                        <a:rPr kumimoji="0" lang="en-US" sz="1800" kern="1200" baseline="0" dirty="0" smtClean="0">
                          <a:solidFill>
                            <a:schemeClr val="dk1"/>
                          </a:solidFill>
                          <a:latin typeface="+mn-lt"/>
                          <a:ea typeface="+mn-ea"/>
                          <a:cs typeface="+mn-cs"/>
                        </a:rPr>
                        <a:t>to determine </a:t>
                      </a:r>
                      <a:r>
                        <a:rPr kumimoji="0" lang="en-US" sz="1800" b="1" kern="1200" baseline="0" dirty="0" smtClean="0">
                          <a:solidFill>
                            <a:schemeClr val="dk1"/>
                          </a:solidFill>
                          <a:latin typeface="+mn-lt"/>
                          <a:ea typeface="+mn-ea"/>
                          <a:cs typeface="+mn-cs"/>
                        </a:rPr>
                        <a:t>resource allocation, project management (planning), data management</a:t>
                      </a:r>
                    </a:p>
                    <a:p>
                      <a:r>
                        <a:rPr kumimoji="0" lang="en-US" sz="1800" b="1" kern="1200" baseline="0" dirty="0" smtClean="0">
                          <a:solidFill>
                            <a:schemeClr val="dk1"/>
                          </a:solidFill>
                          <a:latin typeface="+mn-lt"/>
                          <a:ea typeface="+mn-ea"/>
                          <a:cs typeface="+mn-cs"/>
                        </a:rPr>
                        <a:t>(encapsulation, privatization, etc.).</a:t>
                      </a:r>
                      <a:endParaRPr lang="en-US" sz="1800"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81000"/>
          <a:ext cx="8229600" cy="63703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000" dirty="0" smtClean="0">
                          <a:latin typeface="Times New Roman" pitchFamily="18" charset="0"/>
                          <a:cs typeface="Times New Roman" pitchFamily="18" charset="0"/>
                        </a:rPr>
                        <a:t>Structure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Definition</a:t>
                      </a:r>
                      <a:endParaRPr lang="en-US" sz="2000" dirty="0">
                        <a:latin typeface="Times New Roman" pitchFamily="18" charset="0"/>
                        <a:cs typeface="Times New Roman" pitchFamily="18" charset="0"/>
                      </a:endParaRPr>
                    </a:p>
                  </a:txBody>
                  <a:tcPr/>
                </a:tc>
              </a:tr>
              <a:tr h="370840">
                <a:tc>
                  <a:txBody>
                    <a:bodyPr/>
                    <a:lstStyle/>
                    <a:p>
                      <a:r>
                        <a:rPr kumimoji="0" lang="en-US" sz="2000" kern="1200" baseline="0" dirty="0" smtClean="0">
                          <a:solidFill>
                            <a:schemeClr val="dk1"/>
                          </a:solidFill>
                          <a:latin typeface="Times New Roman" pitchFamily="18" charset="0"/>
                          <a:ea typeface="+mn-ea"/>
                          <a:cs typeface="Times New Roman" pitchFamily="18" charset="0"/>
                        </a:rPr>
                        <a:t>Class</a:t>
                      </a:r>
                    </a:p>
                    <a:p>
                      <a:r>
                        <a:rPr kumimoji="0" lang="en-US" sz="2000" kern="1200" baseline="0" dirty="0" smtClean="0">
                          <a:solidFill>
                            <a:schemeClr val="dk1"/>
                          </a:solidFill>
                          <a:latin typeface="Times New Roman" pitchFamily="18" charset="0"/>
                          <a:ea typeface="+mn-ea"/>
                          <a:cs typeface="Times New Roman" pitchFamily="18" charset="0"/>
                        </a:rPr>
                        <a:t>(also referred to as generalization)</a:t>
                      </a:r>
                      <a:endParaRPr lang="en-US" sz="2400" b="1" dirty="0">
                        <a:latin typeface="Times New Roman" pitchFamily="18" charset="0"/>
                        <a:cs typeface="Times New Roman" pitchFamily="18" charset="0"/>
                      </a:endParaRPr>
                    </a:p>
                  </a:txBody>
                  <a:tcPr/>
                </a:tc>
                <a:tc>
                  <a:txBody>
                    <a:bodyPr/>
                    <a:lstStyle/>
                    <a:p>
                      <a:r>
                        <a:rPr kumimoji="0" lang="en-US" sz="2000" kern="1200" baseline="0" dirty="0" smtClean="0">
                          <a:solidFill>
                            <a:schemeClr val="dk1"/>
                          </a:solidFill>
                          <a:latin typeface="Times New Roman" pitchFamily="18" charset="0"/>
                          <a:ea typeface="+mn-ea"/>
                          <a:cs typeface="Times New Roman" pitchFamily="18" charset="0"/>
                        </a:rPr>
                        <a:t>This is a type of modular structure representing software and in which modules are referred</a:t>
                      </a:r>
                    </a:p>
                    <a:p>
                      <a:r>
                        <a:rPr kumimoji="0" lang="en-US" sz="2000" kern="1200" baseline="0" dirty="0" smtClean="0">
                          <a:solidFill>
                            <a:schemeClr val="dk1"/>
                          </a:solidFill>
                          <a:latin typeface="Times New Roman" pitchFamily="18" charset="0"/>
                          <a:ea typeface="+mn-ea"/>
                          <a:cs typeface="Times New Roman" pitchFamily="18" charset="0"/>
                        </a:rPr>
                        <a:t>to as classes, and inter-relationships are defined according to the object-oriented</a:t>
                      </a:r>
                    </a:p>
                    <a:p>
                      <a:r>
                        <a:rPr kumimoji="0" lang="en-US" sz="2000" kern="1200" baseline="0" dirty="0" smtClean="0">
                          <a:solidFill>
                            <a:schemeClr val="dk1"/>
                          </a:solidFill>
                          <a:latin typeface="Times New Roman" pitchFamily="18" charset="0"/>
                          <a:ea typeface="+mn-ea"/>
                          <a:cs typeface="Times New Roman" pitchFamily="18" charset="0"/>
                        </a:rPr>
                        <a:t>approach in which classes are inheriting from other classes,</a:t>
                      </a:r>
                    </a:p>
                    <a:p>
                      <a:r>
                        <a:rPr kumimoji="0" lang="en-US" sz="2000" kern="1200" baseline="0" dirty="0" smtClean="0">
                          <a:solidFill>
                            <a:schemeClr val="dk1"/>
                          </a:solidFill>
                          <a:latin typeface="Times New Roman" pitchFamily="18" charset="0"/>
                          <a:ea typeface="+mn-ea"/>
                          <a:cs typeface="Times New Roman" pitchFamily="18" charset="0"/>
                        </a:rPr>
                        <a:t> Useful in designing systems with similar foundations.</a:t>
                      </a:r>
                      <a:endParaRPr lang="en-US" sz="2000" dirty="0">
                        <a:latin typeface="Times New Roman" pitchFamily="18" charset="0"/>
                        <a:cs typeface="Times New Roman" pitchFamily="18" charset="0"/>
                      </a:endParaRPr>
                    </a:p>
                  </a:txBody>
                  <a:tcPr/>
                </a:tc>
              </a:tr>
              <a:tr h="370840">
                <a:tc>
                  <a:txBody>
                    <a:bodyPr/>
                    <a:lstStyle/>
                    <a:p>
                      <a:r>
                        <a:rPr lang="en-US" sz="2800" b="1" dirty="0" smtClean="0">
                          <a:latin typeface="Times New Roman" pitchFamily="18" charset="0"/>
                          <a:cs typeface="Times New Roman" pitchFamily="18" charset="0"/>
                        </a:rPr>
                        <a:t>2. </a:t>
                      </a:r>
                      <a:r>
                        <a:rPr kumimoji="0" lang="en-US" sz="2800" b="1" kern="1200" baseline="0" dirty="0" smtClean="0">
                          <a:solidFill>
                            <a:schemeClr val="dk1"/>
                          </a:solidFill>
                          <a:latin typeface="Times New Roman" pitchFamily="18" charset="0"/>
                          <a:ea typeface="+mn-ea"/>
                          <a:cs typeface="Times New Roman" pitchFamily="18" charset="0"/>
                        </a:rPr>
                        <a:t>Component and Connector</a:t>
                      </a:r>
                      <a:endParaRPr lang="en-US" sz="2800" b="1" dirty="0">
                        <a:latin typeface="Times New Roman" pitchFamily="18" charset="0"/>
                        <a:cs typeface="Times New Roman" pitchFamily="18" charset="0"/>
                      </a:endParaRPr>
                    </a:p>
                  </a:txBody>
                  <a:tcPr/>
                </a:tc>
                <a:tc>
                  <a:txBody>
                    <a:bodyPr/>
                    <a:lstStyle/>
                    <a:p>
                      <a:r>
                        <a:rPr kumimoji="0" lang="en-US" sz="2000" kern="1200" baseline="0" dirty="0" smtClean="0">
                          <a:solidFill>
                            <a:schemeClr val="dk1"/>
                          </a:solidFill>
                          <a:latin typeface="Times New Roman" pitchFamily="18" charset="0"/>
                          <a:ea typeface="+mn-ea"/>
                          <a:cs typeface="Times New Roman" pitchFamily="18" charset="0"/>
                        </a:rPr>
                        <a:t>These structures are composed of elements that are either components (main hw/</a:t>
                      </a:r>
                      <a:r>
                        <a:rPr kumimoji="0" lang="en-US" sz="2000" kern="1200" baseline="0" dirty="0" err="1" smtClean="0">
                          <a:solidFill>
                            <a:schemeClr val="dk1"/>
                          </a:solidFill>
                          <a:latin typeface="Times New Roman" pitchFamily="18" charset="0"/>
                          <a:ea typeface="+mn-ea"/>
                          <a:cs typeface="Times New Roman" pitchFamily="18" charset="0"/>
                        </a:rPr>
                        <a:t>sw</a:t>
                      </a:r>
                      <a:endParaRPr kumimoji="0" lang="en-US" sz="2000" kern="1200" baseline="0" dirty="0" smtClean="0">
                        <a:solidFill>
                          <a:schemeClr val="dk1"/>
                        </a:solidFill>
                        <a:latin typeface="Times New Roman" pitchFamily="18" charset="0"/>
                        <a:ea typeface="+mn-ea"/>
                        <a:cs typeface="Times New Roman" pitchFamily="18" charset="0"/>
                      </a:endParaRPr>
                    </a:p>
                    <a:p>
                      <a:r>
                        <a:rPr kumimoji="0" lang="en-US" sz="2000" kern="1200" baseline="0" dirty="0" smtClean="0">
                          <a:solidFill>
                            <a:schemeClr val="dk1"/>
                          </a:solidFill>
                          <a:latin typeface="Times New Roman" pitchFamily="18" charset="0"/>
                          <a:ea typeface="+mn-ea"/>
                          <a:cs typeface="Times New Roman" pitchFamily="18" charset="0"/>
                        </a:rPr>
                        <a:t>processing units, such as processors, a Java Virtual Machine, etc.) or connectors</a:t>
                      </a:r>
                    </a:p>
                    <a:p>
                      <a:r>
                        <a:rPr kumimoji="0" lang="en-US" sz="2000" kern="1200" baseline="0" dirty="0" smtClean="0">
                          <a:solidFill>
                            <a:schemeClr val="dk1"/>
                          </a:solidFill>
                          <a:latin typeface="Times New Roman" pitchFamily="18" charset="0"/>
                          <a:ea typeface="+mn-ea"/>
                          <a:cs typeface="Times New Roman" pitchFamily="18" charset="0"/>
                        </a:rPr>
                        <a:t>(communication mechanism that inter-connects components, such as a hw bus, or </a:t>
                      </a:r>
                      <a:r>
                        <a:rPr kumimoji="0" lang="en-US" sz="2000" kern="1200" baseline="0" dirty="0" err="1" smtClean="0">
                          <a:solidFill>
                            <a:schemeClr val="dk1"/>
                          </a:solidFill>
                          <a:latin typeface="Times New Roman" pitchFamily="18" charset="0"/>
                          <a:ea typeface="+mn-ea"/>
                          <a:cs typeface="Times New Roman" pitchFamily="18" charset="0"/>
                        </a:rPr>
                        <a:t>sw</a:t>
                      </a:r>
                      <a:r>
                        <a:rPr kumimoji="0" lang="en-US" sz="2000" kern="1200" baseline="0" dirty="0" smtClean="0">
                          <a:solidFill>
                            <a:schemeClr val="dk1"/>
                          </a:solidFill>
                          <a:latin typeface="Times New Roman" pitchFamily="18" charset="0"/>
                          <a:ea typeface="+mn-ea"/>
                          <a:cs typeface="Times New Roman" pitchFamily="18" charset="0"/>
                        </a:rPr>
                        <a:t> OS </a:t>
                      </a:r>
                      <a:r>
                        <a:rPr kumimoji="0" lang="en-US" sz="2000" kern="1200" baseline="0" dirty="0" smtClean="0">
                          <a:solidFill>
                            <a:schemeClr val="dk1"/>
                          </a:solidFill>
                          <a:latin typeface="Times New Roman" pitchFamily="18" charset="0"/>
                          <a:ea typeface="+mn-ea"/>
                          <a:cs typeface="Times New Roman" pitchFamily="18" charset="0"/>
                        </a:rPr>
                        <a:t>messages, etc.).</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28600" y="228600"/>
          <a:ext cx="8686800" cy="6050377"/>
        </p:xfrm>
        <a:graphic>
          <a:graphicData uri="http://schemas.openxmlformats.org/drawingml/2006/table">
            <a:tbl>
              <a:tblPr firstRow="1" bandRow="1">
                <a:tableStyleId>{5C22544A-7EE6-4342-B048-85BDC9FD1C3A}</a:tableStyleId>
              </a:tblPr>
              <a:tblGrid>
                <a:gridCol w="4343400"/>
                <a:gridCol w="4343400"/>
              </a:tblGrid>
              <a:tr h="415044">
                <a:tc>
                  <a:txBody>
                    <a:bodyPr/>
                    <a:lstStyle/>
                    <a:p>
                      <a:r>
                        <a:rPr lang="en-US" sz="1800" dirty="0" smtClean="0">
                          <a:latin typeface="Times New Roman" pitchFamily="18" charset="0"/>
                          <a:cs typeface="Times New Roman" pitchFamily="18" charset="0"/>
                        </a:rPr>
                        <a:t>Structure </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Definition</a:t>
                      </a:r>
                      <a:endParaRPr lang="en-US" sz="1800" dirty="0">
                        <a:latin typeface="Times New Roman" pitchFamily="18" charset="0"/>
                        <a:cs typeface="Times New Roman" pitchFamily="18" charset="0"/>
                      </a:endParaRPr>
                    </a:p>
                  </a:txBody>
                  <a:tcPr/>
                </a:tc>
              </a:tr>
              <a:tr h="2251471">
                <a:tc>
                  <a:txBody>
                    <a:bodyPr/>
                    <a:lstStyle/>
                    <a:p>
                      <a:r>
                        <a:rPr kumimoji="0" lang="en-US" sz="1800" kern="1200" baseline="0" dirty="0" smtClean="0">
                          <a:solidFill>
                            <a:schemeClr val="dk1"/>
                          </a:solidFill>
                          <a:latin typeface="Times New Roman" pitchFamily="18" charset="0"/>
                          <a:ea typeface="+mn-ea"/>
                          <a:cs typeface="Times New Roman" pitchFamily="18" charset="0"/>
                        </a:rPr>
                        <a:t>Client/Server</a:t>
                      </a:r>
                    </a:p>
                    <a:p>
                      <a:r>
                        <a:rPr kumimoji="0" lang="en-US" sz="1800" kern="1200" baseline="0" dirty="0" smtClean="0">
                          <a:solidFill>
                            <a:schemeClr val="dk1"/>
                          </a:solidFill>
                          <a:latin typeface="Times New Roman" pitchFamily="18" charset="0"/>
                          <a:ea typeface="+mn-ea"/>
                          <a:cs typeface="Times New Roman" pitchFamily="18" charset="0"/>
                        </a:rPr>
                        <a:t>(also referred to as distribution)</a:t>
                      </a:r>
                      <a:endParaRPr lang="en-US" sz="1800"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Structure of system at runtime where components are clients or servers (or objects</a:t>
                      </a:r>
                      <a:r>
                        <a:rPr kumimoji="0" lang="en-US" sz="1800" kern="1200" baseline="0" dirty="0" smtClean="0">
                          <a:solidFill>
                            <a:schemeClr val="dk1"/>
                          </a:solidFill>
                          <a:latin typeface="Times New Roman" pitchFamily="18" charset="0"/>
                          <a:ea typeface="+mn-ea"/>
                          <a:cs typeface="Times New Roman" pitchFamily="18" charset="0"/>
                        </a:rPr>
                        <a:t>), and </a:t>
                      </a:r>
                      <a:r>
                        <a:rPr kumimoji="0" lang="en-US" sz="1800" kern="1200" baseline="0" dirty="0" smtClean="0">
                          <a:solidFill>
                            <a:schemeClr val="dk1"/>
                          </a:solidFill>
                          <a:latin typeface="Times New Roman" pitchFamily="18" charset="0"/>
                          <a:ea typeface="+mn-ea"/>
                          <a:cs typeface="Times New Roman" pitchFamily="18" charset="0"/>
                        </a:rPr>
                        <a:t>connectors are the mechanisms used (protocols, messages, packets, etc.) used </a:t>
                      </a:r>
                      <a:r>
                        <a:rPr kumimoji="0" lang="en-US" sz="1800" kern="1200" baseline="0" dirty="0" smtClean="0">
                          <a:solidFill>
                            <a:schemeClr val="dk1"/>
                          </a:solidFill>
                          <a:latin typeface="Times New Roman" pitchFamily="18" charset="0"/>
                          <a:ea typeface="+mn-ea"/>
                          <a:cs typeface="Times New Roman" pitchFamily="18" charset="0"/>
                        </a:rPr>
                        <a:t>to intercommunicate </a:t>
                      </a:r>
                      <a:r>
                        <a:rPr kumimoji="0" lang="en-US" sz="1800" kern="1200" baseline="0" dirty="0" smtClean="0">
                          <a:solidFill>
                            <a:schemeClr val="dk1"/>
                          </a:solidFill>
                          <a:latin typeface="Times New Roman" pitchFamily="18" charset="0"/>
                          <a:ea typeface="+mn-ea"/>
                          <a:cs typeface="Times New Roman" pitchFamily="18" charset="0"/>
                        </a:rPr>
                        <a:t>between clients and servers (or objects).</a:t>
                      </a:r>
                      <a:endParaRPr lang="en-US" sz="1800" dirty="0">
                        <a:latin typeface="Times New Roman" pitchFamily="18" charset="0"/>
                        <a:cs typeface="Times New Roman" pitchFamily="18" charset="0"/>
                      </a:endParaRPr>
                    </a:p>
                  </a:txBody>
                  <a:tcPr/>
                </a:tc>
              </a:tr>
              <a:tr h="2667485">
                <a:tc>
                  <a:txBody>
                    <a:bodyPr/>
                    <a:lstStyle/>
                    <a:p>
                      <a:r>
                        <a:rPr kumimoji="0" lang="en-US" sz="1800" kern="1200" baseline="0" dirty="0" smtClean="0">
                          <a:solidFill>
                            <a:schemeClr val="dk1"/>
                          </a:solidFill>
                          <a:latin typeface="Times New Roman" pitchFamily="18" charset="0"/>
                          <a:ea typeface="+mn-ea"/>
                          <a:cs typeface="Times New Roman" pitchFamily="18" charset="0"/>
                        </a:rPr>
                        <a:t>Process</a:t>
                      </a:r>
                    </a:p>
                    <a:p>
                      <a:r>
                        <a:rPr kumimoji="0" lang="en-US" sz="1800" kern="1200" baseline="0" dirty="0" smtClean="0">
                          <a:solidFill>
                            <a:schemeClr val="dk1"/>
                          </a:solidFill>
                          <a:latin typeface="Times New Roman" pitchFamily="18" charset="0"/>
                          <a:ea typeface="+mn-ea"/>
                          <a:cs typeface="Times New Roman" pitchFamily="18" charset="0"/>
                        </a:rPr>
                        <a:t>(also referred to as communicating processes)</a:t>
                      </a:r>
                      <a:endParaRPr lang="en-US" sz="1800"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This structure is a SW structure of a system containing an operating system</a:t>
                      </a:r>
                      <a:r>
                        <a:rPr kumimoji="0" lang="en-US" sz="1800" kern="1200" baseline="0" dirty="0" smtClean="0">
                          <a:solidFill>
                            <a:schemeClr val="dk1"/>
                          </a:solidFill>
                          <a:latin typeface="Times New Roman" pitchFamily="18" charset="0"/>
                          <a:ea typeface="+mn-ea"/>
                          <a:cs typeface="Times New Roman" pitchFamily="18" charset="0"/>
                        </a:rPr>
                        <a:t>.</a:t>
                      </a:r>
                    </a:p>
                    <a:p>
                      <a:r>
                        <a:rPr kumimoji="0" lang="en-US" sz="1800" kern="1200" baseline="0" dirty="0" smtClean="0">
                          <a:solidFill>
                            <a:schemeClr val="dk1"/>
                          </a:solidFill>
                          <a:latin typeface="Times New Roman" pitchFamily="18" charset="0"/>
                          <a:ea typeface="+mn-ea"/>
                          <a:cs typeface="Times New Roman" pitchFamily="18" charset="0"/>
                        </a:rPr>
                        <a:t> Components are </a:t>
                      </a:r>
                      <a:r>
                        <a:rPr kumimoji="0" lang="en-US" sz="1800" kern="1200" baseline="0" dirty="0" smtClean="0">
                          <a:solidFill>
                            <a:schemeClr val="dk1"/>
                          </a:solidFill>
                          <a:latin typeface="Times New Roman" pitchFamily="18" charset="0"/>
                          <a:ea typeface="+mn-ea"/>
                          <a:cs typeface="Times New Roman" pitchFamily="18" charset="0"/>
                        </a:rPr>
                        <a:t>processes and/or threads </a:t>
                      </a:r>
                      <a:r>
                        <a:rPr kumimoji="0" lang="en-US" sz="1800" kern="1200" baseline="0" dirty="0" smtClean="0">
                          <a:solidFill>
                            <a:schemeClr val="dk1"/>
                          </a:solidFill>
                          <a:latin typeface="Times New Roman" pitchFamily="18" charset="0"/>
                          <a:ea typeface="+mn-ea"/>
                          <a:cs typeface="Times New Roman" pitchFamily="18" charset="0"/>
                        </a:rPr>
                        <a:t>and </a:t>
                      </a:r>
                      <a:r>
                        <a:rPr kumimoji="0" lang="en-US" sz="1800" kern="1200" baseline="0" dirty="0" smtClean="0">
                          <a:solidFill>
                            <a:schemeClr val="dk1"/>
                          </a:solidFill>
                          <a:latin typeface="Times New Roman" pitchFamily="18" charset="0"/>
                          <a:ea typeface="+mn-ea"/>
                          <a:cs typeface="Times New Roman" pitchFamily="18" charset="0"/>
                        </a:rPr>
                        <a:t>their </a:t>
                      </a:r>
                      <a:r>
                        <a:rPr kumimoji="0" lang="en-US" sz="1800" kern="1200" baseline="0" dirty="0" smtClean="0">
                          <a:solidFill>
                            <a:schemeClr val="dk1"/>
                          </a:solidFill>
                          <a:latin typeface="Times New Roman" pitchFamily="18" charset="0"/>
                          <a:ea typeface="+mn-ea"/>
                          <a:cs typeface="Times New Roman" pitchFamily="18" charset="0"/>
                        </a:rPr>
                        <a:t>connecters are </a:t>
                      </a:r>
                      <a:r>
                        <a:rPr kumimoji="0" lang="en-US" sz="1800" kern="1200" baseline="0" dirty="0" smtClean="0">
                          <a:solidFill>
                            <a:schemeClr val="dk1"/>
                          </a:solidFill>
                          <a:latin typeface="Times New Roman" pitchFamily="18" charset="0"/>
                          <a:ea typeface="+mn-ea"/>
                          <a:cs typeface="Times New Roman" pitchFamily="18" charset="0"/>
                        </a:rPr>
                        <a:t>the inter-process communication mechanisms (shared data, pipes, etc.) </a:t>
                      </a:r>
                      <a:endParaRPr kumimoji="0" lang="en-US" sz="1800" kern="1200" baseline="0" dirty="0" smtClean="0">
                        <a:solidFill>
                          <a:schemeClr val="dk1"/>
                        </a:solidFill>
                        <a:latin typeface="Times New Roman" pitchFamily="18" charset="0"/>
                        <a:ea typeface="+mn-ea"/>
                        <a:cs typeface="Times New Roman" pitchFamily="18" charset="0"/>
                      </a:endParaRPr>
                    </a:p>
                    <a:p>
                      <a:r>
                        <a:rPr kumimoji="0" lang="en-US" sz="1800" kern="1200" baseline="0" dirty="0" smtClean="0">
                          <a:solidFill>
                            <a:schemeClr val="dk1"/>
                          </a:solidFill>
                          <a:latin typeface="Times New Roman" pitchFamily="18" charset="0"/>
                          <a:ea typeface="+mn-ea"/>
                          <a:cs typeface="Times New Roman" pitchFamily="18" charset="0"/>
                        </a:rPr>
                        <a:t>Useful for analyzing </a:t>
                      </a:r>
                      <a:r>
                        <a:rPr kumimoji="0" lang="en-US" sz="1800" kern="1200" baseline="0" dirty="0" smtClean="0">
                          <a:solidFill>
                            <a:schemeClr val="dk1"/>
                          </a:solidFill>
                          <a:latin typeface="Times New Roman" pitchFamily="18" charset="0"/>
                          <a:ea typeface="+mn-ea"/>
                          <a:cs typeface="Times New Roman" pitchFamily="18" charset="0"/>
                        </a:rPr>
                        <a:t>scheduling and performance.</a:t>
                      </a:r>
                      <a:endParaRPr lang="en-US" sz="1800" dirty="0">
                        <a:latin typeface="Times New Roman" pitchFamily="18" charset="0"/>
                        <a:cs typeface="Times New Roman" pitchFamily="18" charset="0"/>
                      </a:endParaRPr>
                    </a:p>
                  </a:txBody>
                  <a:tcPr/>
                </a:tc>
              </a:tr>
              <a:tr h="716377">
                <a:tc>
                  <a:txBody>
                    <a:bodyPr/>
                    <a:lstStyle/>
                    <a:p>
                      <a:r>
                        <a:rPr kumimoji="0" lang="en-US" sz="1800" kern="1200" baseline="0" dirty="0" smtClean="0">
                          <a:solidFill>
                            <a:schemeClr val="dk1"/>
                          </a:solidFill>
                          <a:latin typeface="Times New Roman" pitchFamily="18" charset="0"/>
                          <a:ea typeface="+mn-ea"/>
                          <a:cs typeface="Times New Roman" pitchFamily="18" charset="0"/>
                        </a:rPr>
                        <a:t>Interrupt</a:t>
                      </a:r>
                      <a:endParaRPr lang="en-US" sz="1800"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Structure represents the interrupt handling mechanisms in system.</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81000" y="533400"/>
          <a:ext cx="8382000" cy="5643879"/>
        </p:xfrm>
        <a:graphic>
          <a:graphicData uri="http://schemas.openxmlformats.org/drawingml/2006/table">
            <a:tbl>
              <a:tblPr firstRow="1" bandRow="1">
                <a:tableStyleId>{5C22544A-7EE6-4342-B048-85BDC9FD1C3A}</a:tableStyleId>
              </a:tblPr>
              <a:tblGrid>
                <a:gridCol w="4191000"/>
                <a:gridCol w="4191000"/>
              </a:tblGrid>
              <a:tr h="457273">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r h="1127523">
                <a:tc>
                  <a:txBody>
                    <a:bodyPr/>
                    <a:lstStyle/>
                    <a:p>
                      <a:r>
                        <a:rPr kumimoji="0" lang="en-US" sz="1800" kern="1200" baseline="0" dirty="0" smtClean="0">
                          <a:solidFill>
                            <a:schemeClr val="dk1"/>
                          </a:solidFill>
                          <a:latin typeface="Times New Roman" pitchFamily="18" charset="0"/>
                          <a:ea typeface="+mn-ea"/>
                          <a:cs typeface="Times New Roman" pitchFamily="18" charset="0"/>
                        </a:rPr>
                        <a:t>Scheduling (EDF,</a:t>
                      </a:r>
                    </a:p>
                    <a:p>
                      <a:r>
                        <a:rPr kumimoji="0" lang="en-US" sz="1800" kern="1200" baseline="0" dirty="0" smtClean="0">
                          <a:solidFill>
                            <a:schemeClr val="dk1"/>
                          </a:solidFill>
                          <a:latin typeface="Times New Roman" pitchFamily="18" charset="0"/>
                          <a:ea typeface="+mn-ea"/>
                          <a:cs typeface="Times New Roman" pitchFamily="18" charset="0"/>
                        </a:rPr>
                        <a:t>priority, round robin)</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Structure represents the task scheduling mechanism of threads demonstrating the</a:t>
                      </a:r>
                    </a:p>
                    <a:p>
                      <a:r>
                        <a:rPr kumimoji="0" lang="en-US" sz="1800" kern="1200" baseline="0" dirty="0" smtClean="0">
                          <a:solidFill>
                            <a:schemeClr val="dk1"/>
                          </a:solidFill>
                          <a:latin typeface="Times New Roman" pitchFamily="18" charset="0"/>
                          <a:ea typeface="+mn-ea"/>
                          <a:cs typeface="Times New Roman" pitchFamily="18" charset="0"/>
                        </a:rPr>
                        <a:t>fairness of the OS scheduler.</a:t>
                      </a:r>
                      <a:endParaRPr lang="en-US" dirty="0">
                        <a:latin typeface="Times New Roman" pitchFamily="18" charset="0"/>
                        <a:cs typeface="Times New Roman" pitchFamily="18" charset="0"/>
                      </a:endParaRPr>
                    </a:p>
                  </a:txBody>
                  <a:tcPr/>
                </a:tc>
              </a:tr>
              <a:tr h="2142294">
                <a:tc>
                  <a:txBody>
                    <a:bodyPr/>
                    <a:lstStyle/>
                    <a:p>
                      <a:r>
                        <a:rPr kumimoji="0" lang="en-US" sz="1800" kern="1200" baseline="0" dirty="0" smtClean="0">
                          <a:solidFill>
                            <a:schemeClr val="dk1"/>
                          </a:solidFill>
                          <a:latin typeface="Times New Roman" pitchFamily="18" charset="0"/>
                          <a:ea typeface="+mn-ea"/>
                          <a:cs typeface="Times New Roman" pitchFamily="18" charset="0"/>
                        </a:rPr>
                        <a:t>Memory</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This runtime representation is of memory and data components with the memory allocation and de allocation (connector) schemes—essentially the memory </a:t>
                      </a:r>
                      <a:r>
                        <a:rPr kumimoji="0" lang="en-US" sz="1800" kern="1200" baseline="0" dirty="0" smtClean="0">
                          <a:solidFill>
                            <a:schemeClr val="dk1"/>
                          </a:solidFill>
                          <a:latin typeface="Times New Roman" pitchFamily="18" charset="0"/>
                          <a:ea typeface="+mn-ea"/>
                          <a:cs typeface="Times New Roman" pitchFamily="18" charset="0"/>
                        </a:rPr>
                        <a:t>management scheme </a:t>
                      </a:r>
                      <a:r>
                        <a:rPr kumimoji="0" lang="en-US" sz="1800" kern="1200" baseline="0" dirty="0" smtClean="0">
                          <a:solidFill>
                            <a:schemeClr val="dk1"/>
                          </a:solidFill>
                          <a:latin typeface="Times New Roman" pitchFamily="18" charset="0"/>
                          <a:ea typeface="+mn-ea"/>
                          <a:cs typeface="Times New Roman" pitchFamily="18" charset="0"/>
                        </a:rPr>
                        <a:t>of the system.</a:t>
                      </a:r>
                      <a:endParaRPr lang="en-US" dirty="0">
                        <a:latin typeface="Times New Roman" pitchFamily="18" charset="0"/>
                        <a:cs typeface="Times New Roman" pitchFamily="18" charset="0"/>
                      </a:endParaRPr>
                    </a:p>
                  </a:txBody>
                  <a:tcPr/>
                </a:tc>
              </a:tr>
              <a:tr h="789266">
                <a:tc>
                  <a:txBody>
                    <a:bodyPr/>
                    <a:lstStyle/>
                    <a:p>
                      <a:r>
                        <a:rPr kumimoji="0" lang="en-US" sz="1800" kern="1200" baseline="0" dirty="0" smtClean="0">
                          <a:solidFill>
                            <a:schemeClr val="dk1"/>
                          </a:solidFill>
                          <a:latin typeface="Times New Roman" pitchFamily="18" charset="0"/>
                          <a:ea typeface="+mn-ea"/>
                          <a:cs typeface="Times New Roman" pitchFamily="18" charset="0"/>
                        </a:rPr>
                        <a:t>Garbage Collection</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This structure represents the garbage allocation scheme</a:t>
                      </a:r>
                      <a:endParaRPr lang="en-US" dirty="0">
                        <a:latin typeface="Times New Roman" pitchFamily="18" charset="0"/>
                        <a:cs typeface="Times New Roman" pitchFamily="18" charset="0"/>
                      </a:endParaRPr>
                    </a:p>
                  </a:txBody>
                  <a:tcPr/>
                </a:tc>
              </a:tr>
              <a:tr h="1127523">
                <a:tc>
                  <a:txBody>
                    <a:bodyPr/>
                    <a:lstStyle/>
                    <a:p>
                      <a:r>
                        <a:rPr kumimoji="0" lang="en-US" sz="1800" kern="1200" baseline="0" dirty="0" smtClean="0">
                          <a:solidFill>
                            <a:schemeClr val="dk1"/>
                          </a:solidFill>
                          <a:latin typeface="Times New Roman" pitchFamily="18" charset="0"/>
                          <a:ea typeface="+mn-ea"/>
                          <a:cs typeface="Times New Roman" pitchFamily="18" charset="0"/>
                        </a:rPr>
                        <a:t>Allocation</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This structure represents the memory allocation scheme of the system (static or</a:t>
                      </a:r>
                    </a:p>
                    <a:p>
                      <a:r>
                        <a:rPr kumimoji="0" lang="en-US" sz="1800" kern="1200" baseline="0" dirty="0" smtClean="0">
                          <a:solidFill>
                            <a:schemeClr val="dk1"/>
                          </a:solidFill>
                          <a:latin typeface="Times New Roman" pitchFamily="18" charset="0"/>
                          <a:ea typeface="+mn-ea"/>
                          <a:cs typeface="Times New Roman" pitchFamily="18" charset="0"/>
                        </a:rPr>
                        <a:t>dynamic, size, and so on).</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304800"/>
          <a:ext cx="8229600" cy="540004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r h="370840">
                <a:tc>
                  <a:txBody>
                    <a:bodyPr/>
                    <a:lstStyle/>
                    <a:p>
                      <a:r>
                        <a:rPr kumimoji="0" lang="en-US" sz="1800" kern="1200" baseline="0" dirty="0" smtClean="0">
                          <a:solidFill>
                            <a:schemeClr val="dk1"/>
                          </a:solidFill>
                          <a:latin typeface="Times New Roman" pitchFamily="18" charset="0"/>
                          <a:ea typeface="+mn-ea"/>
                          <a:cs typeface="Times New Roman" pitchFamily="18" charset="0"/>
                        </a:rPr>
                        <a:t>Safety and Reliability</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This structure is of the system at runtime in which redundant components (hw and</a:t>
                      </a:r>
                    </a:p>
                    <a:p>
                      <a:r>
                        <a:rPr kumimoji="0" lang="en-US" sz="1800" kern="1200" baseline="0" dirty="0" err="1" smtClean="0">
                          <a:solidFill>
                            <a:schemeClr val="dk1"/>
                          </a:solidFill>
                          <a:latin typeface="Times New Roman" pitchFamily="18" charset="0"/>
                          <a:ea typeface="+mn-ea"/>
                          <a:cs typeface="Times New Roman" pitchFamily="18" charset="0"/>
                        </a:rPr>
                        <a:t>sw</a:t>
                      </a:r>
                      <a:r>
                        <a:rPr kumimoji="0" lang="en-US" sz="1800" kern="1200" baseline="0" dirty="0" smtClean="0">
                          <a:solidFill>
                            <a:schemeClr val="dk1"/>
                          </a:solidFill>
                          <a:latin typeface="Times New Roman" pitchFamily="18" charset="0"/>
                          <a:ea typeface="+mn-ea"/>
                          <a:cs typeface="Times New Roman" pitchFamily="18" charset="0"/>
                        </a:rPr>
                        <a:t> elements) and their inter communication mechanisms demonstrate the reliability and safety of a system in the event of problems (its ability to recover from a variety of problems).</a:t>
                      </a:r>
                      <a:endParaRPr lang="en-US" dirty="0">
                        <a:latin typeface="Times New Roman" pitchFamily="18" charset="0"/>
                        <a:cs typeface="Times New Roman" pitchFamily="18" charset="0"/>
                      </a:endParaRPr>
                    </a:p>
                  </a:txBody>
                  <a:tcPr/>
                </a:tc>
              </a:tr>
              <a:tr h="370840">
                <a:tc>
                  <a:txBody>
                    <a:bodyPr/>
                    <a:lstStyle/>
                    <a:p>
                      <a:r>
                        <a:rPr kumimoji="0" lang="en-US" sz="2400" b="1" kern="1200" baseline="0" dirty="0" smtClean="0">
                          <a:solidFill>
                            <a:schemeClr val="dk1"/>
                          </a:solidFill>
                          <a:latin typeface="Times New Roman" pitchFamily="18" charset="0"/>
                          <a:ea typeface="+mn-ea"/>
                          <a:cs typeface="Times New Roman" pitchFamily="18" charset="0"/>
                        </a:rPr>
                        <a:t>3. Allocation</a:t>
                      </a:r>
                      <a:endParaRPr lang="en-US" b="1"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A structure representing relationships between </a:t>
                      </a:r>
                      <a:r>
                        <a:rPr kumimoji="0" lang="en-US" sz="1800" kern="1200" baseline="0" dirty="0" err="1" smtClean="0">
                          <a:solidFill>
                            <a:schemeClr val="dk1"/>
                          </a:solidFill>
                          <a:latin typeface="Times New Roman" pitchFamily="18" charset="0"/>
                          <a:ea typeface="+mn-ea"/>
                          <a:cs typeface="Times New Roman" pitchFamily="18" charset="0"/>
                        </a:rPr>
                        <a:t>sw</a:t>
                      </a:r>
                      <a:r>
                        <a:rPr kumimoji="0" lang="en-US" sz="1800" kern="1200" baseline="0" dirty="0" smtClean="0">
                          <a:solidFill>
                            <a:schemeClr val="dk1"/>
                          </a:solidFill>
                          <a:latin typeface="Times New Roman" pitchFamily="18" charset="0"/>
                          <a:ea typeface="+mn-ea"/>
                          <a:cs typeface="Times New Roman" pitchFamily="18" charset="0"/>
                        </a:rPr>
                        <a:t> and/or hw elements, and external elements in various environments.</a:t>
                      </a:r>
                      <a:endParaRPr lang="en-US" dirty="0">
                        <a:latin typeface="Times New Roman" pitchFamily="18" charset="0"/>
                        <a:cs typeface="Times New Roman" pitchFamily="18" charset="0"/>
                      </a:endParaRPr>
                    </a:p>
                  </a:txBody>
                  <a:tcPr/>
                </a:tc>
              </a:tr>
              <a:tr h="370840">
                <a:tc>
                  <a:txBody>
                    <a:bodyPr/>
                    <a:lstStyle/>
                    <a:p>
                      <a:r>
                        <a:rPr kumimoji="0" lang="en-US" sz="1800" kern="1200" baseline="0" dirty="0" smtClean="0">
                          <a:solidFill>
                            <a:schemeClr val="dk1"/>
                          </a:solidFill>
                          <a:latin typeface="Times New Roman" pitchFamily="18" charset="0"/>
                          <a:ea typeface="+mn-ea"/>
                          <a:cs typeface="Times New Roman" pitchFamily="18" charset="0"/>
                        </a:rPr>
                        <a:t>Work Assignment</a:t>
                      </a:r>
                      <a:endParaRPr lang="en-US" b="1"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This structure assigns module responsibility to various development and design teams.</a:t>
                      </a:r>
                    </a:p>
                    <a:p>
                      <a:r>
                        <a:rPr kumimoji="0" lang="en-US" sz="1800" kern="1200" baseline="0" dirty="0" smtClean="0">
                          <a:solidFill>
                            <a:schemeClr val="dk1"/>
                          </a:solidFill>
                          <a:latin typeface="Times New Roman" pitchFamily="18" charset="0"/>
                          <a:ea typeface="+mn-ea"/>
                          <a:cs typeface="Times New Roman" pitchFamily="18" charset="0"/>
                        </a:rPr>
                        <a:t>Typically used in project management.</a:t>
                      </a:r>
                      <a:endParaRPr lang="en-US" dirty="0">
                        <a:latin typeface="Times New Roman" pitchFamily="18" charset="0"/>
                        <a:cs typeface="Times New Roman" pitchFamily="18" charset="0"/>
                      </a:endParaRPr>
                    </a:p>
                  </a:txBody>
                  <a:tcPr/>
                </a:tc>
              </a:tr>
              <a:tr h="370840">
                <a:tc>
                  <a:txBody>
                    <a:bodyPr/>
                    <a:lstStyle/>
                    <a:p>
                      <a:r>
                        <a:rPr kumimoji="0" lang="en-US" sz="1800" kern="1200" baseline="0" dirty="0" smtClean="0">
                          <a:solidFill>
                            <a:schemeClr val="dk1"/>
                          </a:solidFill>
                          <a:latin typeface="Times New Roman" pitchFamily="18" charset="0"/>
                          <a:ea typeface="+mn-ea"/>
                          <a:cs typeface="Times New Roman" pitchFamily="18" charset="0"/>
                        </a:rPr>
                        <a:t>Implementation</a:t>
                      </a:r>
                      <a:endParaRPr lang="en-US" b="1"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This is a </a:t>
                      </a:r>
                      <a:r>
                        <a:rPr kumimoji="0" lang="en-US" sz="1800" kern="1200" baseline="0" dirty="0" err="1" smtClean="0">
                          <a:solidFill>
                            <a:schemeClr val="dk1"/>
                          </a:solidFill>
                          <a:latin typeface="Times New Roman" pitchFamily="18" charset="0"/>
                          <a:ea typeface="+mn-ea"/>
                          <a:cs typeface="Times New Roman" pitchFamily="18" charset="0"/>
                        </a:rPr>
                        <a:t>sw</a:t>
                      </a:r>
                      <a:r>
                        <a:rPr kumimoji="0" lang="en-US" sz="1800" kern="1200" baseline="0" dirty="0" smtClean="0">
                          <a:solidFill>
                            <a:schemeClr val="dk1"/>
                          </a:solidFill>
                          <a:latin typeface="Times New Roman" pitchFamily="18" charset="0"/>
                          <a:ea typeface="+mn-ea"/>
                          <a:cs typeface="Times New Roman" pitchFamily="18" charset="0"/>
                        </a:rPr>
                        <a:t> structure indicating where the </a:t>
                      </a:r>
                      <a:r>
                        <a:rPr kumimoji="0" lang="en-US" sz="1800" kern="1200" baseline="0" dirty="0" err="1" smtClean="0">
                          <a:solidFill>
                            <a:schemeClr val="dk1"/>
                          </a:solidFill>
                          <a:latin typeface="Times New Roman" pitchFamily="18" charset="0"/>
                          <a:ea typeface="+mn-ea"/>
                          <a:cs typeface="Times New Roman" pitchFamily="18" charset="0"/>
                        </a:rPr>
                        <a:t>sw</a:t>
                      </a:r>
                      <a:r>
                        <a:rPr kumimoji="0" lang="en-US" sz="1800" kern="1200" baseline="0" dirty="0" smtClean="0">
                          <a:solidFill>
                            <a:schemeClr val="dk1"/>
                          </a:solidFill>
                          <a:latin typeface="Times New Roman" pitchFamily="18" charset="0"/>
                          <a:ea typeface="+mn-ea"/>
                          <a:cs typeface="Times New Roman" pitchFamily="18" charset="0"/>
                        </a:rPr>
                        <a:t> is located on the development system’s</a:t>
                      </a:r>
                    </a:p>
                    <a:p>
                      <a:r>
                        <a:rPr kumimoji="0" lang="en-US" sz="1800" kern="1200" baseline="0" dirty="0" smtClean="0">
                          <a:solidFill>
                            <a:schemeClr val="dk1"/>
                          </a:solidFill>
                          <a:latin typeface="Times New Roman" pitchFamily="18" charset="0"/>
                          <a:ea typeface="+mn-ea"/>
                          <a:cs typeface="Times New Roman" pitchFamily="18" charset="0"/>
                        </a:rPr>
                        <a:t>file system.</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The Embedded Systems Model</a:t>
            </a:r>
            <a:endParaRPr lang="en-US" b="1" dirty="0">
              <a:solidFill>
                <a:srgbClr val="92D050"/>
              </a:solidFill>
            </a:endParaRPr>
          </a:p>
        </p:txBody>
      </p:sp>
      <p:sp>
        <p:nvSpPr>
          <p:cNvPr id="3" name="Content Placeholder 2"/>
          <p:cNvSpPr>
            <a:spLocks noGrp="1"/>
          </p:cNvSpPr>
          <p:nvPr>
            <p:ph sz="quarter" idx="1"/>
          </p:nvPr>
        </p:nvSpPr>
        <p:spPr/>
        <p:txBody>
          <a:bodyPr/>
          <a:lstStyle/>
          <a:p>
            <a:r>
              <a:rPr lang="en-US" dirty="0" smtClean="0"/>
              <a:t>The foundation for architectural structures used architectural tools (i.e., reference models).</a:t>
            </a:r>
          </a:p>
          <a:p>
            <a:endParaRPr lang="en-US" dirty="0"/>
          </a:p>
        </p:txBody>
      </p:sp>
      <p:sp>
        <p:nvSpPr>
          <p:cNvPr id="4" name="Rectangle 3"/>
          <p:cNvSpPr/>
          <p:nvPr/>
        </p:nvSpPr>
        <p:spPr>
          <a:xfrm>
            <a:off x="2819400" y="2514600"/>
            <a:ext cx="3124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Software Layer </a:t>
            </a:r>
          </a:p>
          <a:p>
            <a:pPr algn="ctr"/>
            <a:r>
              <a:rPr lang="en-US" dirty="0" smtClean="0"/>
              <a:t>(Optional )</a:t>
            </a:r>
            <a:endParaRPr lang="en-US" dirty="0"/>
          </a:p>
        </p:txBody>
      </p:sp>
      <p:sp>
        <p:nvSpPr>
          <p:cNvPr id="5" name="Rectangle 4"/>
          <p:cNvSpPr/>
          <p:nvPr/>
        </p:nvSpPr>
        <p:spPr>
          <a:xfrm>
            <a:off x="2819400" y="3505200"/>
            <a:ext cx="3124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Software Layer </a:t>
            </a:r>
          </a:p>
          <a:p>
            <a:pPr algn="ctr"/>
            <a:r>
              <a:rPr lang="en-US" dirty="0" smtClean="0"/>
              <a:t>(Optional )</a:t>
            </a:r>
            <a:endParaRPr lang="en-US" dirty="0"/>
          </a:p>
        </p:txBody>
      </p:sp>
      <p:sp>
        <p:nvSpPr>
          <p:cNvPr id="6" name="Rectangle 5"/>
          <p:cNvSpPr/>
          <p:nvPr/>
        </p:nvSpPr>
        <p:spPr>
          <a:xfrm>
            <a:off x="2819400" y="4495800"/>
            <a:ext cx="3124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Layer </a:t>
            </a:r>
          </a:p>
          <a:p>
            <a:pPr algn="ctr"/>
            <a:r>
              <a:rPr lang="en-US" dirty="0" smtClean="0"/>
              <a:t>(Required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228600"/>
            <a:ext cx="83820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to Learn ?..</a:t>
            </a:r>
            <a:endParaRPr lang="en-US" dirty="0"/>
          </a:p>
        </p:txBody>
      </p:sp>
      <p:sp>
        <p:nvSpPr>
          <p:cNvPr id="3" name="Content Placeholder 2"/>
          <p:cNvSpPr>
            <a:spLocks noGrp="1"/>
          </p:cNvSpPr>
          <p:nvPr>
            <p:ph sz="quarter" idx="1"/>
          </p:nvPr>
        </p:nvSpPr>
        <p:spPr/>
        <p:txBody>
          <a:bodyPr/>
          <a:lstStyle/>
          <a:p>
            <a:r>
              <a:rPr lang="en-US" dirty="0" smtClean="0"/>
              <a:t>current technologies, integration methods and hardware and software design concepts associated with processor in Embedded Systems .</a:t>
            </a:r>
          </a:p>
          <a:p>
            <a:endParaRPr lang="en-US" dirty="0" smtClean="0"/>
          </a:p>
          <a:p>
            <a:r>
              <a:rPr lang="en-US" dirty="0" smtClean="0"/>
              <a:t>A simple low power microcontrollers and their applications </a:t>
            </a:r>
          </a:p>
          <a:p>
            <a:endParaRPr lang="en-US" dirty="0" smtClean="0"/>
          </a:p>
          <a:p>
            <a:r>
              <a:rPr lang="en-US" dirty="0" smtClean="0"/>
              <a:t>The hardware software co- design issues pertaining to design of an Embedded System using low power microcontrollers </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533400"/>
            <a:ext cx="7620000" cy="5181600"/>
          </a:xfrm>
        </p:spPr>
        <p:txBody>
          <a:bodyPr>
            <a:normAutofit/>
          </a:bodyPr>
          <a:lstStyle/>
          <a:p>
            <a:pPr algn="just"/>
            <a:r>
              <a:rPr lang="en-US" dirty="0" smtClean="0"/>
              <a:t>Embedded Systems Model indicates that all embedded systems share one similarity at the highest level;</a:t>
            </a:r>
          </a:p>
          <a:p>
            <a:pPr lvl="1" algn="just">
              <a:buNone/>
            </a:pPr>
            <a:r>
              <a:rPr lang="en-US" dirty="0" smtClean="0"/>
              <a:t>--	 that is, they all have at least one layer (hardware) or all layers (hardware, system software and application software) into which all components fall. </a:t>
            </a:r>
          </a:p>
          <a:p>
            <a:pPr algn="just"/>
            <a:endParaRPr lang="en-US" dirty="0" smtClean="0"/>
          </a:p>
          <a:p>
            <a:pPr algn="just"/>
            <a:r>
              <a:rPr lang="en-US" dirty="0" smtClean="0"/>
              <a:t>The hardware layer contains all the major physical components located on an embedded </a:t>
            </a:r>
            <a:r>
              <a:rPr lang="en-US" dirty="0" smtClean="0"/>
              <a:t>board</a:t>
            </a:r>
            <a:r>
              <a:rPr lang="en-US" dirty="0" smtClean="0"/>
              <a:t>.</a:t>
            </a:r>
            <a:endParaRPr lang="en-US" dirty="0" smtClean="0"/>
          </a:p>
          <a:p>
            <a:pPr algn="just"/>
            <a:endParaRPr lang="en-US" dirty="0" smtClean="0"/>
          </a:p>
          <a:p>
            <a:pPr algn="just"/>
            <a:r>
              <a:rPr lang="en-US" dirty="0" smtClean="0"/>
              <a:t>system and application software layers contain all of the software located on and being processed by the embedded system.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381000"/>
            <a:ext cx="8229600" cy="5791200"/>
          </a:xfrm>
        </p:spPr>
        <p:txBody>
          <a:bodyPr>
            <a:normAutofit lnSpcReduction="10000"/>
          </a:bodyPr>
          <a:lstStyle/>
          <a:p>
            <a:pPr algn="just"/>
            <a:r>
              <a:rPr lang="en-US" dirty="0" smtClean="0"/>
              <a:t>Modular representation of embedded systems architecture as the primary structure.</a:t>
            </a:r>
          </a:p>
          <a:p>
            <a:pPr algn="just">
              <a:buNone/>
            </a:pPr>
            <a:r>
              <a:rPr lang="en-US" i="1" dirty="0" smtClean="0"/>
              <a:t>1. The </a:t>
            </a:r>
            <a:r>
              <a:rPr lang="en-US" b="1" i="1" dirty="0" smtClean="0"/>
              <a:t>visual representation </a:t>
            </a:r>
            <a:r>
              <a:rPr lang="en-US" i="1" dirty="0" smtClean="0"/>
              <a:t>of the main elements and their associated functions. </a:t>
            </a:r>
          </a:p>
          <a:p>
            <a:pPr algn="just"/>
            <a:r>
              <a:rPr lang="en-US" i="1" dirty="0" smtClean="0"/>
              <a:t>The </a:t>
            </a:r>
            <a:r>
              <a:rPr lang="en-US" dirty="0" smtClean="0"/>
              <a:t>layered approach allows readers to visualize the various components of an embedded system and their interrelationship.</a:t>
            </a:r>
          </a:p>
          <a:p>
            <a:pPr algn="just">
              <a:buNone/>
            </a:pPr>
            <a:r>
              <a:rPr lang="en-US" dirty="0" smtClean="0"/>
              <a:t>2. </a:t>
            </a:r>
            <a:r>
              <a:rPr lang="en-US" b="1" i="1" dirty="0" smtClean="0"/>
              <a:t>Modular architectural representations </a:t>
            </a:r>
            <a:r>
              <a:rPr lang="en-US" i="1" dirty="0" smtClean="0"/>
              <a:t>are typically the structures leveraged to structure the entire embedded project.</a:t>
            </a:r>
          </a:p>
          <a:p>
            <a:pPr algn="just"/>
            <a:r>
              <a:rPr lang="en-US" i="1" dirty="0" smtClean="0"/>
              <a:t> This is mainly because the various modules </a:t>
            </a:r>
            <a:r>
              <a:rPr lang="en-US" dirty="0" smtClean="0"/>
              <a:t>(elements) within this type of structure are usually functionally independent. </a:t>
            </a:r>
          </a:p>
          <a:p>
            <a:pPr algn="just"/>
            <a:r>
              <a:rPr lang="en-US" dirty="0" smtClean="0"/>
              <a:t>These elements also have a higher degree of interaction, thus separating these types of elements into layers improves the structural organization of the system without the risk of oversimplifying complex interactions.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304800" y="238760"/>
          <a:ext cx="8458200" cy="6314440"/>
        </p:xfrm>
        <a:graphic>
          <a:graphicData uri="http://schemas.openxmlformats.org/drawingml/2006/table">
            <a:tbl>
              <a:tblPr firstRow="1" bandRow="1">
                <a:tableStyleId>{5C22544A-7EE6-4342-B048-85BDC9FD1C3A}</a:tableStyleId>
              </a:tblPr>
              <a:tblGrid>
                <a:gridCol w="1691640"/>
                <a:gridCol w="1691640"/>
                <a:gridCol w="1691640"/>
                <a:gridCol w="3383280"/>
              </a:tblGrid>
              <a:tr h="370840">
                <a:tc gridSpan="2">
                  <a:txBody>
                    <a:bodyPr/>
                    <a:lstStyle/>
                    <a:p>
                      <a:pPr algn="just"/>
                      <a:r>
                        <a:rPr lang="en-US" dirty="0" smtClean="0"/>
                        <a:t>Standard Type </a:t>
                      </a:r>
                      <a:endParaRPr lang="en-US" dirty="0"/>
                    </a:p>
                  </a:txBody>
                  <a:tcPr/>
                </a:tc>
                <a:tc hMerge="1">
                  <a:txBody>
                    <a:bodyPr/>
                    <a:lstStyle/>
                    <a:p>
                      <a:endParaRPr lang="en-US" dirty="0"/>
                    </a:p>
                  </a:txBody>
                  <a:tcPr/>
                </a:tc>
                <a:tc>
                  <a:txBody>
                    <a:bodyPr/>
                    <a:lstStyle/>
                    <a:p>
                      <a:pPr algn="just"/>
                      <a:r>
                        <a:rPr lang="en-US" dirty="0" smtClean="0"/>
                        <a:t>Standard</a:t>
                      </a:r>
                      <a:endParaRPr lang="en-US" dirty="0"/>
                    </a:p>
                  </a:txBody>
                  <a:tcPr/>
                </a:tc>
                <a:tc>
                  <a:txBody>
                    <a:bodyPr/>
                    <a:lstStyle/>
                    <a:p>
                      <a:pPr algn="just"/>
                      <a:r>
                        <a:rPr lang="en-US" dirty="0" smtClean="0"/>
                        <a:t>Purpose </a:t>
                      </a:r>
                      <a:endParaRPr lang="en-US" dirty="0"/>
                    </a:p>
                  </a:txBody>
                  <a:tcPr/>
                </a:tc>
              </a:tr>
              <a:tr h="370840">
                <a:tc>
                  <a:txBody>
                    <a:bodyPr/>
                    <a:lstStyle/>
                    <a:p>
                      <a:pPr algn="just"/>
                      <a:r>
                        <a:rPr lang="en-US" dirty="0" smtClean="0"/>
                        <a:t>Market</a:t>
                      </a:r>
                      <a:r>
                        <a:rPr lang="en-US" baseline="0" dirty="0" smtClean="0"/>
                        <a:t> Specific</a:t>
                      </a:r>
                      <a:endParaRPr lang="en-US" dirty="0"/>
                    </a:p>
                  </a:txBody>
                  <a:tcPr/>
                </a:tc>
                <a:tc>
                  <a:txBody>
                    <a:bodyPr/>
                    <a:lstStyle/>
                    <a:p>
                      <a:pPr algn="just"/>
                      <a:r>
                        <a:rPr lang="en-US" dirty="0" smtClean="0"/>
                        <a:t>Consumer</a:t>
                      </a:r>
                      <a:r>
                        <a:rPr lang="en-US" baseline="0" dirty="0" smtClean="0"/>
                        <a:t> Electronics </a:t>
                      </a:r>
                      <a:endParaRPr lang="en-US" dirty="0"/>
                    </a:p>
                  </a:txBody>
                  <a:tcPr/>
                </a:tc>
                <a:tc>
                  <a:txBody>
                    <a:bodyPr/>
                    <a:lstStyle/>
                    <a:p>
                      <a:pPr algn="just"/>
                      <a:r>
                        <a:rPr lang="en-US" dirty="0" smtClean="0"/>
                        <a:t>Java TV</a:t>
                      </a:r>
                      <a:endParaRPr lang="en-US" dirty="0"/>
                    </a:p>
                  </a:txBody>
                  <a:tcPr/>
                </a:tc>
                <a:tc>
                  <a:txBody>
                    <a:bodyPr/>
                    <a:lstStyle/>
                    <a:p>
                      <a:pPr algn="just"/>
                      <a:r>
                        <a:rPr kumimoji="0" lang="en-US" sz="1800" kern="1200" baseline="0" dirty="0" smtClean="0">
                          <a:solidFill>
                            <a:schemeClr val="dk1"/>
                          </a:solidFill>
                          <a:latin typeface="+mn-lt"/>
                          <a:ea typeface="+mn-ea"/>
                          <a:cs typeface="+mn-cs"/>
                        </a:rPr>
                        <a:t>The Java TV API is an extension of the Java platform that provides access to functionality unique to a DTV receiver, such as audio video streaming, conditional access, access to in-band and out-of band data channels, access to service information</a:t>
                      </a:r>
                    </a:p>
                    <a:p>
                      <a:pPr algn="just"/>
                      <a:r>
                        <a:rPr kumimoji="0" lang="en-US" sz="1800" kern="1200" baseline="0" dirty="0" smtClean="0">
                          <a:solidFill>
                            <a:schemeClr val="dk1"/>
                          </a:solidFill>
                          <a:latin typeface="+mn-lt"/>
                          <a:ea typeface="+mn-ea"/>
                          <a:cs typeface="+mn-cs"/>
                        </a:rPr>
                        <a:t>data, tuner control for channel changing, on-screen graphics control, media synchronization</a:t>
                      </a:r>
                      <a:endParaRPr lang="en-US" dirty="0"/>
                    </a:p>
                  </a:txBody>
                  <a:tcPr/>
                </a:tc>
              </a:tr>
              <a:tr h="370840">
                <a:tc>
                  <a:txBody>
                    <a:bodyPr/>
                    <a:lstStyle/>
                    <a:p>
                      <a:pPr algn="just"/>
                      <a:endParaRPr lang="en-US" dirty="0"/>
                    </a:p>
                  </a:txBody>
                  <a:tcPr/>
                </a:tc>
                <a:tc>
                  <a:txBody>
                    <a:bodyPr/>
                    <a:lstStyle/>
                    <a:p>
                      <a:pPr algn="just"/>
                      <a:endParaRPr lang="en-US" dirty="0"/>
                    </a:p>
                  </a:txBody>
                  <a:tcPr/>
                </a:tc>
                <a:tc>
                  <a:txBody>
                    <a:bodyPr/>
                    <a:lstStyle/>
                    <a:p>
                      <a:pPr algn="just"/>
                      <a:r>
                        <a:rPr kumimoji="0" lang="en-US" sz="1800" kern="1200" baseline="0" dirty="0" smtClean="0">
                          <a:solidFill>
                            <a:schemeClr val="dk1"/>
                          </a:solidFill>
                          <a:latin typeface="+mn-lt"/>
                          <a:ea typeface="+mn-ea"/>
                          <a:cs typeface="+mn-cs"/>
                        </a:rPr>
                        <a:t>DVB (Digital Video</a:t>
                      </a:r>
                    </a:p>
                    <a:p>
                      <a:pPr algn="just"/>
                      <a:r>
                        <a:rPr kumimoji="0" lang="en-US" sz="1800" kern="1200" baseline="0" dirty="0" smtClean="0">
                          <a:solidFill>
                            <a:schemeClr val="dk1"/>
                          </a:solidFill>
                          <a:latin typeface="+mn-lt"/>
                          <a:ea typeface="+mn-ea"/>
                          <a:cs typeface="+mn-cs"/>
                        </a:rPr>
                        <a:t>Broadcasting)—MHP</a:t>
                      </a:r>
                    </a:p>
                    <a:p>
                      <a:pPr algn="just"/>
                      <a:r>
                        <a:rPr kumimoji="0" lang="en-US" sz="1800" kern="1200" baseline="0" dirty="0" smtClean="0">
                          <a:solidFill>
                            <a:schemeClr val="dk1"/>
                          </a:solidFill>
                          <a:latin typeface="+mn-lt"/>
                          <a:ea typeface="+mn-ea"/>
                          <a:cs typeface="+mn-cs"/>
                        </a:rPr>
                        <a:t>(Multimedia Home</a:t>
                      </a:r>
                    </a:p>
                    <a:p>
                      <a:pPr algn="just"/>
                      <a:r>
                        <a:rPr kumimoji="0" lang="en-US" sz="1800" kern="1200" baseline="0" dirty="0" smtClean="0">
                          <a:solidFill>
                            <a:schemeClr val="dk1"/>
                          </a:solidFill>
                          <a:latin typeface="+mn-lt"/>
                          <a:ea typeface="+mn-ea"/>
                          <a:cs typeface="+mn-cs"/>
                        </a:rPr>
                        <a:t>Platform)</a:t>
                      </a:r>
                      <a:endParaRPr lang="en-US" dirty="0"/>
                    </a:p>
                  </a:txBody>
                  <a:tcPr/>
                </a:tc>
                <a:tc>
                  <a:txBody>
                    <a:bodyPr/>
                    <a:lstStyle/>
                    <a:p>
                      <a:pPr algn="just"/>
                      <a:r>
                        <a:rPr kumimoji="0" lang="en-US" sz="1800" kern="1200" baseline="0" dirty="0" smtClean="0">
                          <a:solidFill>
                            <a:schemeClr val="dk1"/>
                          </a:solidFill>
                          <a:latin typeface="+mn-lt"/>
                          <a:ea typeface="+mn-ea"/>
                          <a:cs typeface="+mn-cs"/>
                        </a:rPr>
                        <a:t>The Java-based standard used in DTV designs introduces components in the system software layer, as well as provides recommendations for hardware and the types of applications compatible with MHP. </a:t>
                      </a:r>
                      <a:endParaRPr kumimoji="0" lang="en-US" sz="1800" kern="1200" baseline="0" dirty="0" smtClean="0">
                        <a:solidFill>
                          <a:schemeClr val="dk1"/>
                        </a:solidFill>
                        <a:latin typeface="+mn-lt"/>
                        <a:ea typeface="+mn-ea"/>
                        <a:cs typeface="+mn-cs"/>
                      </a:endParaRPr>
                    </a:p>
                    <a:p>
                      <a:pPr algn="just"/>
                      <a:r>
                        <a:rPr kumimoji="0" lang="en-US" sz="1800" kern="1200" baseline="0" dirty="0" smtClean="0">
                          <a:solidFill>
                            <a:schemeClr val="dk1"/>
                          </a:solidFill>
                          <a:latin typeface="+mn-lt"/>
                          <a:ea typeface="+mn-ea"/>
                          <a:cs typeface="+mn-cs"/>
                        </a:rPr>
                        <a:t>The </a:t>
                      </a:r>
                      <a:r>
                        <a:rPr kumimoji="0" lang="en-US" sz="1800" kern="1200" baseline="0" dirty="0" smtClean="0">
                          <a:solidFill>
                            <a:schemeClr val="dk1"/>
                          </a:solidFill>
                          <a:latin typeface="+mn-lt"/>
                          <a:ea typeface="+mn-ea"/>
                          <a:cs typeface="+mn-cs"/>
                        </a:rPr>
                        <a:t>MHP extends the existing DVB </a:t>
                      </a:r>
                      <a:r>
                        <a:rPr kumimoji="0" lang="en-US" sz="1800" kern="1200" baseline="0" dirty="0" smtClean="0">
                          <a:solidFill>
                            <a:schemeClr val="dk1"/>
                          </a:solidFill>
                          <a:latin typeface="+mn-lt"/>
                          <a:ea typeface="+mn-ea"/>
                          <a:cs typeface="+mn-cs"/>
                        </a:rPr>
                        <a:t>open standards </a:t>
                      </a:r>
                      <a:r>
                        <a:rPr kumimoji="0" lang="en-US" sz="1800" kern="1200" baseline="0" dirty="0" smtClean="0">
                          <a:solidFill>
                            <a:schemeClr val="dk1"/>
                          </a:solidFill>
                          <a:latin typeface="+mn-lt"/>
                          <a:ea typeface="+mn-ea"/>
                          <a:cs typeface="+mn-cs"/>
                        </a:rPr>
                        <a:t>for broadcast and interactive services in all transmission networks including satellite, cable, terrestrial, and microwave systems.</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sz="quarter" idx="1"/>
          </p:nvPr>
        </p:nvGraphicFramePr>
        <p:xfrm>
          <a:off x="381000" y="304800"/>
          <a:ext cx="8458200" cy="6172200"/>
        </p:xfrm>
        <a:graphic>
          <a:graphicData uri="http://schemas.openxmlformats.org/drawingml/2006/table">
            <a:tbl>
              <a:tblPr firstRow="1" bandRow="1">
                <a:tableStyleId>{5C22544A-7EE6-4342-B048-85BDC9FD1C3A}</a:tableStyleId>
              </a:tblPr>
              <a:tblGrid>
                <a:gridCol w="1691640"/>
                <a:gridCol w="1691640"/>
                <a:gridCol w="1691640"/>
                <a:gridCol w="3383280"/>
              </a:tblGrid>
              <a:tr h="396979">
                <a:tc gridSpan="2">
                  <a:txBody>
                    <a:bodyPr/>
                    <a:lstStyle/>
                    <a:p>
                      <a:pPr algn="just"/>
                      <a:r>
                        <a:rPr lang="en-US" dirty="0" smtClean="0"/>
                        <a:t>Standard Type </a:t>
                      </a:r>
                      <a:endParaRPr lang="en-US" dirty="0"/>
                    </a:p>
                  </a:txBody>
                  <a:tcPr/>
                </a:tc>
                <a:tc hMerge="1">
                  <a:txBody>
                    <a:bodyPr/>
                    <a:lstStyle/>
                    <a:p>
                      <a:endParaRPr lang="en-US" dirty="0"/>
                    </a:p>
                  </a:txBody>
                  <a:tcPr/>
                </a:tc>
                <a:tc>
                  <a:txBody>
                    <a:bodyPr/>
                    <a:lstStyle/>
                    <a:p>
                      <a:pPr algn="just"/>
                      <a:r>
                        <a:rPr lang="en-US" dirty="0" smtClean="0"/>
                        <a:t>Standard</a:t>
                      </a:r>
                      <a:endParaRPr lang="en-US" dirty="0"/>
                    </a:p>
                  </a:txBody>
                  <a:tcPr/>
                </a:tc>
                <a:tc>
                  <a:txBody>
                    <a:bodyPr/>
                    <a:lstStyle/>
                    <a:p>
                      <a:pPr algn="just"/>
                      <a:r>
                        <a:rPr lang="en-US" dirty="0" smtClean="0"/>
                        <a:t>Purpose </a:t>
                      </a:r>
                      <a:endParaRPr lang="en-US" dirty="0"/>
                    </a:p>
                  </a:txBody>
                  <a:tcPr/>
                </a:tc>
              </a:tr>
              <a:tr h="2740783">
                <a:tc>
                  <a:txBody>
                    <a:bodyPr/>
                    <a:lstStyle/>
                    <a:p>
                      <a:pPr algn="just"/>
                      <a:r>
                        <a:rPr lang="en-US" dirty="0" smtClean="0"/>
                        <a:t>Market</a:t>
                      </a:r>
                      <a:r>
                        <a:rPr lang="en-US" baseline="0" dirty="0" smtClean="0"/>
                        <a:t> Specific</a:t>
                      </a:r>
                      <a:endParaRPr lang="en-US" dirty="0"/>
                    </a:p>
                  </a:txBody>
                  <a:tcPr/>
                </a:tc>
                <a:tc>
                  <a:txBody>
                    <a:bodyPr/>
                    <a:lstStyle/>
                    <a:p>
                      <a:pPr algn="just"/>
                      <a:r>
                        <a:rPr lang="en-US" dirty="0" smtClean="0"/>
                        <a:t>Consumer</a:t>
                      </a:r>
                      <a:r>
                        <a:rPr lang="en-US" baseline="0" dirty="0" smtClean="0"/>
                        <a:t> Electronics </a:t>
                      </a:r>
                      <a:endParaRPr lang="en-US" dirty="0"/>
                    </a:p>
                  </a:txBody>
                  <a:tcPr/>
                </a:tc>
                <a:tc>
                  <a:txBody>
                    <a:bodyPr/>
                    <a:lstStyle/>
                    <a:p>
                      <a:pPr algn="just"/>
                      <a:r>
                        <a:rPr kumimoji="0" lang="en-US" sz="1800" kern="1200" baseline="0" dirty="0" smtClean="0">
                          <a:solidFill>
                            <a:schemeClr val="dk1"/>
                          </a:solidFill>
                          <a:latin typeface="+mn-lt"/>
                          <a:ea typeface="+mn-ea"/>
                          <a:cs typeface="+mn-cs"/>
                        </a:rPr>
                        <a:t>ATSC (Advanced</a:t>
                      </a:r>
                    </a:p>
                    <a:p>
                      <a:pPr algn="just"/>
                      <a:r>
                        <a:rPr kumimoji="0" lang="en-US" sz="1800" kern="1200" baseline="0" dirty="0" smtClean="0">
                          <a:solidFill>
                            <a:schemeClr val="dk1"/>
                          </a:solidFill>
                          <a:latin typeface="+mn-lt"/>
                          <a:ea typeface="+mn-ea"/>
                          <a:cs typeface="+mn-cs"/>
                        </a:rPr>
                        <a:t>Television Standards</a:t>
                      </a:r>
                    </a:p>
                    <a:p>
                      <a:pPr algn="just"/>
                      <a:r>
                        <a:rPr kumimoji="0" lang="en-US" sz="1800" kern="1200" baseline="0" dirty="0" smtClean="0">
                          <a:solidFill>
                            <a:schemeClr val="dk1"/>
                          </a:solidFill>
                          <a:latin typeface="+mn-lt"/>
                          <a:ea typeface="+mn-ea"/>
                          <a:cs typeface="+mn-cs"/>
                        </a:rPr>
                        <a:t>Committee)—DASE</a:t>
                      </a:r>
                    </a:p>
                    <a:p>
                      <a:pPr algn="just"/>
                      <a:r>
                        <a:rPr kumimoji="0" lang="en-US" sz="1800" kern="1200" baseline="0" dirty="0" smtClean="0">
                          <a:solidFill>
                            <a:schemeClr val="dk1"/>
                          </a:solidFill>
                          <a:latin typeface="+mn-lt"/>
                          <a:ea typeface="+mn-ea"/>
                          <a:cs typeface="+mn-cs"/>
                        </a:rPr>
                        <a:t>(Digital TV Applications</a:t>
                      </a:r>
                    </a:p>
                    <a:p>
                      <a:pPr algn="just"/>
                      <a:r>
                        <a:rPr kumimoji="0" lang="en-US" sz="1800" kern="1200" baseline="0" dirty="0" smtClean="0">
                          <a:solidFill>
                            <a:schemeClr val="dk1"/>
                          </a:solidFill>
                          <a:latin typeface="+mn-lt"/>
                          <a:ea typeface="+mn-ea"/>
                          <a:cs typeface="+mn-cs"/>
                        </a:rPr>
                        <a:t>Software Environment)</a:t>
                      </a:r>
                      <a:endParaRPr lang="en-US" dirty="0"/>
                    </a:p>
                  </a:txBody>
                  <a:tcPr/>
                </a:tc>
                <a:tc>
                  <a:txBody>
                    <a:bodyPr/>
                    <a:lstStyle/>
                    <a:p>
                      <a:pPr algn="just"/>
                      <a:r>
                        <a:rPr kumimoji="0" lang="en-US" sz="1800" kern="1200" baseline="0" dirty="0" smtClean="0">
                          <a:solidFill>
                            <a:schemeClr val="dk1"/>
                          </a:solidFill>
                          <a:latin typeface="+mn-lt"/>
                          <a:ea typeface="+mn-ea"/>
                          <a:cs typeface="+mn-cs"/>
                        </a:rPr>
                        <a:t>The DASE defines a system software layer that allows programming content and applications to run on a “common receiver.” Interactive and enhanced applications need access to common</a:t>
                      </a:r>
                    </a:p>
                    <a:p>
                      <a:pPr algn="just"/>
                      <a:r>
                        <a:rPr kumimoji="0" lang="en-US" sz="1800" kern="1200" baseline="0" dirty="0" smtClean="0">
                          <a:solidFill>
                            <a:schemeClr val="dk1"/>
                          </a:solidFill>
                          <a:latin typeface="+mn-lt"/>
                          <a:ea typeface="+mn-ea"/>
                          <a:cs typeface="+mn-cs"/>
                        </a:rPr>
                        <a:t>receiver features in a platform independent manner. Data will run</a:t>
                      </a:r>
                    </a:p>
                    <a:p>
                      <a:pPr algn="just"/>
                      <a:r>
                        <a:rPr kumimoji="0" lang="en-US" sz="1800" kern="1200" baseline="0" dirty="0" smtClean="0">
                          <a:solidFill>
                            <a:schemeClr val="dk1"/>
                          </a:solidFill>
                          <a:latin typeface="+mn-lt"/>
                          <a:ea typeface="+mn-ea"/>
                          <a:cs typeface="+mn-cs"/>
                        </a:rPr>
                        <a:t>uniformly on all brands and models of receivers.</a:t>
                      </a:r>
                    </a:p>
                  </a:txBody>
                  <a:tcPr/>
                </a:tc>
              </a:tr>
              <a:tr h="3034438">
                <a:tc>
                  <a:txBody>
                    <a:bodyPr/>
                    <a:lstStyle/>
                    <a:p>
                      <a:pPr algn="just"/>
                      <a:endParaRPr lang="en-US" dirty="0"/>
                    </a:p>
                  </a:txBody>
                  <a:tcPr/>
                </a:tc>
                <a:tc>
                  <a:txBody>
                    <a:bodyPr/>
                    <a:lstStyle/>
                    <a:p>
                      <a:pPr algn="just"/>
                      <a:endParaRPr lang="en-US" dirty="0"/>
                    </a:p>
                  </a:txBody>
                  <a:tcPr/>
                </a:tc>
                <a:tc>
                  <a:txBody>
                    <a:bodyPr/>
                    <a:lstStyle/>
                    <a:p>
                      <a:pPr algn="just"/>
                      <a:r>
                        <a:rPr kumimoji="0" lang="en-US" sz="1800" kern="1200" baseline="0" dirty="0" err="1" smtClean="0">
                          <a:solidFill>
                            <a:schemeClr val="dk1"/>
                          </a:solidFill>
                          <a:latin typeface="+mn-lt"/>
                          <a:ea typeface="+mn-ea"/>
                          <a:cs typeface="+mn-cs"/>
                        </a:rPr>
                        <a:t>HAVi</a:t>
                      </a:r>
                      <a:r>
                        <a:rPr kumimoji="0" lang="en-US" sz="1800" kern="1200" baseline="0" dirty="0" smtClean="0">
                          <a:solidFill>
                            <a:schemeClr val="dk1"/>
                          </a:solidFill>
                          <a:latin typeface="+mn-lt"/>
                          <a:ea typeface="+mn-ea"/>
                          <a:cs typeface="+mn-cs"/>
                        </a:rPr>
                        <a:t> (Home Audio Video</a:t>
                      </a:r>
                    </a:p>
                    <a:p>
                      <a:pPr algn="just"/>
                      <a:r>
                        <a:rPr kumimoji="0" lang="en-US" sz="1800" kern="1200" baseline="0" dirty="0" smtClean="0">
                          <a:solidFill>
                            <a:schemeClr val="dk1"/>
                          </a:solidFill>
                          <a:latin typeface="+mn-lt"/>
                          <a:ea typeface="+mn-ea"/>
                          <a:cs typeface="+mn-cs"/>
                        </a:rPr>
                        <a:t>Initiative)</a:t>
                      </a:r>
                      <a:endParaRPr lang="en-US" dirty="0"/>
                    </a:p>
                  </a:txBody>
                  <a:tcPr/>
                </a:tc>
                <a:tc>
                  <a:txBody>
                    <a:bodyPr/>
                    <a:lstStyle/>
                    <a:p>
                      <a:pPr algn="just"/>
                      <a:r>
                        <a:rPr kumimoji="0" lang="en-US" sz="1800" kern="1200" baseline="0" dirty="0" err="1" smtClean="0">
                          <a:solidFill>
                            <a:schemeClr val="dk1"/>
                          </a:solidFill>
                          <a:latin typeface="+mn-lt"/>
                          <a:ea typeface="+mn-ea"/>
                          <a:cs typeface="+mn-cs"/>
                        </a:rPr>
                        <a:t>HAVi</a:t>
                      </a:r>
                      <a:r>
                        <a:rPr kumimoji="0" lang="en-US" sz="1800" kern="1200" baseline="0" dirty="0" smtClean="0">
                          <a:solidFill>
                            <a:schemeClr val="dk1"/>
                          </a:solidFill>
                          <a:latin typeface="+mn-lt"/>
                          <a:ea typeface="+mn-ea"/>
                          <a:cs typeface="+mn-cs"/>
                        </a:rPr>
                        <a:t> provides a home networking standard between digital audio and</a:t>
                      </a:r>
                    </a:p>
                    <a:p>
                      <a:pPr algn="just"/>
                      <a:r>
                        <a:rPr kumimoji="0" lang="en-US" sz="1800" kern="1200" baseline="0" dirty="0" smtClean="0">
                          <a:solidFill>
                            <a:schemeClr val="dk1"/>
                          </a:solidFill>
                          <a:latin typeface="+mn-lt"/>
                          <a:ea typeface="+mn-ea"/>
                          <a:cs typeface="+mn-cs"/>
                        </a:rPr>
                        <a:t>video consumer devices, allowing all audio and video appliances within the network to interact with each other, and allow functions on one or more</a:t>
                      </a:r>
                    </a:p>
                    <a:p>
                      <a:pPr algn="just"/>
                      <a:r>
                        <a:rPr kumimoji="0" lang="en-US" sz="1800" kern="1200" baseline="0" dirty="0" smtClean="0">
                          <a:solidFill>
                            <a:schemeClr val="dk1"/>
                          </a:solidFill>
                          <a:latin typeface="+mn-lt"/>
                          <a:ea typeface="+mn-ea"/>
                          <a:cs typeface="+mn-cs"/>
                        </a:rPr>
                        <a:t>appliances to be controlled from another appliance, regardless of the network configuration and</a:t>
                      </a:r>
                    </a:p>
                    <a:p>
                      <a:pPr algn="just"/>
                      <a:r>
                        <a:rPr kumimoji="0" lang="en-US" sz="1800" kern="1200" baseline="0" dirty="0" smtClean="0">
                          <a:solidFill>
                            <a:schemeClr val="dk1"/>
                          </a:solidFill>
                          <a:latin typeface="+mn-lt"/>
                          <a:ea typeface="+mn-ea"/>
                          <a:cs typeface="+mn-cs"/>
                        </a:rPr>
                        <a:t>appliance manufacturer.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sz="quarter" idx="1"/>
          </p:nvPr>
        </p:nvGraphicFramePr>
        <p:xfrm>
          <a:off x="381000" y="680720"/>
          <a:ext cx="8458200" cy="5262880"/>
        </p:xfrm>
        <a:graphic>
          <a:graphicData uri="http://schemas.openxmlformats.org/drawingml/2006/table">
            <a:tbl>
              <a:tblPr firstRow="1" bandRow="1">
                <a:tableStyleId>{5C22544A-7EE6-4342-B048-85BDC9FD1C3A}</a:tableStyleId>
              </a:tblPr>
              <a:tblGrid>
                <a:gridCol w="1691640"/>
                <a:gridCol w="1691640"/>
                <a:gridCol w="1691640"/>
                <a:gridCol w="3383280"/>
              </a:tblGrid>
              <a:tr h="426404">
                <a:tc gridSpan="2">
                  <a:txBody>
                    <a:bodyPr/>
                    <a:lstStyle/>
                    <a:p>
                      <a:r>
                        <a:rPr lang="en-US" dirty="0" smtClean="0"/>
                        <a:t>Standard Type </a:t>
                      </a:r>
                      <a:endParaRPr lang="en-US" dirty="0"/>
                    </a:p>
                  </a:txBody>
                  <a:tcPr/>
                </a:tc>
                <a:tc hMerge="1">
                  <a:txBody>
                    <a:bodyPr/>
                    <a:lstStyle/>
                    <a:p>
                      <a:endParaRPr lang="en-US" dirty="0"/>
                    </a:p>
                  </a:txBody>
                  <a:tcPr/>
                </a:tc>
                <a:tc>
                  <a:txBody>
                    <a:bodyPr/>
                    <a:lstStyle/>
                    <a:p>
                      <a:r>
                        <a:rPr lang="en-US" dirty="0" smtClean="0"/>
                        <a:t>Standard</a:t>
                      </a:r>
                      <a:endParaRPr lang="en-US" dirty="0"/>
                    </a:p>
                  </a:txBody>
                  <a:tcPr/>
                </a:tc>
                <a:tc>
                  <a:txBody>
                    <a:bodyPr/>
                    <a:lstStyle/>
                    <a:p>
                      <a:r>
                        <a:rPr lang="en-US" dirty="0" smtClean="0"/>
                        <a:t>Purpose </a:t>
                      </a:r>
                      <a:endParaRPr lang="en-US" dirty="0"/>
                    </a:p>
                  </a:txBody>
                  <a:tcPr/>
                </a:tc>
              </a:tr>
              <a:tr h="1051408">
                <a:tc>
                  <a:txBody>
                    <a:bodyPr/>
                    <a:lstStyle/>
                    <a:p>
                      <a:r>
                        <a:rPr lang="en-US" dirty="0" smtClean="0"/>
                        <a:t>Market</a:t>
                      </a:r>
                      <a:r>
                        <a:rPr lang="en-US" baseline="0" dirty="0" smtClean="0"/>
                        <a:t> Specific</a:t>
                      </a:r>
                      <a:endParaRPr lang="en-US" dirty="0"/>
                    </a:p>
                  </a:txBody>
                  <a:tcPr/>
                </a:tc>
                <a:tc>
                  <a:txBody>
                    <a:bodyPr/>
                    <a:lstStyle/>
                    <a:p>
                      <a:r>
                        <a:rPr kumimoji="0" lang="en-US" sz="1800" i="1" kern="1200" baseline="0" dirty="0" smtClean="0">
                          <a:solidFill>
                            <a:schemeClr val="dk1"/>
                          </a:solidFill>
                          <a:latin typeface="+mn-lt"/>
                          <a:ea typeface="+mn-ea"/>
                          <a:cs typeface="+mn-cs"/>
                        </a:rPr>
                        <a:t>Medical devices</a:t>
                      </a:r>
                      <a:endParaRPr lang="en-US" dirty="0"/>
                    </a:p>
                  </a:txBody>
                  <a:tcPr/>
                </a:tc>
                <a:tc>
                  <a:txBody>
                    <a:bodyPr/>
                    <a:lstStyle/>
                    <a:p>
                      <a:r>
                        <a:rPr kumimoji="0" lang="en-US" sz="1800" kern="1200" baseline="0" dirty="0" smtClean="0">
                          <a:solidFill>
                            <a:schemeClr val="dk1"/>
                          </a:solidFill>
                          <a:latin typeface="+mn-lt"/>
                          <a:ea typeface="+mn-ea"/>
                          <a:cs typeface="+mn-cs"/>
                        </a:rPr>
                        <a:t>Food and Drug</a:t>
                      </a:r>
                    </a:p>
                    <a:p>
                      <a:r>
                        <a:rPr kumimoji="0" lang="en-US" sz="1800" kern="1200" baseline="0" dirty="0" smtClean="0">
                          <a:solidFill>
                            <a:schemeClr val="dk1"/>
                          </a:solidFill>
                          <a:latin typeface="+mn-lt"/>
                          <a:ea typeface="+mn-ea"/>
                          <a:cs typeface="+mn-cs"/>
                        </a:rPr>
                        <a:t>Administration (US)</a:t>
                      </a:r>
                      <a:endParaRPr lang="en-US" dirty="0"/>
                    </a:p>
                  </a:txBody>
                  <a:tcPr/>
                </a:tc>
                <a:tc>
                  <a:txBody>
                    <a:bodyPr/>
                    <a:lstStyle/>
                    <a:p>
                      <a:r>
                        <a:rPr kumimoji="0" lang="en-US" sz="1800" kern="1200" baseline="0" dirty="0" smtClean="0">
                          <a:solidFill>
                            <a:schemeClr val="dk1"/>
                          </a:solidFill>
                          <a:latin typeface="+mn-lt"/>
                          <a:ea typeface="+mn-ea"/>
                          <a:cs typeface="+mn-cs"/>
                        </a:rPr>
                        <a:t>US government standards for medical devices relating to the aspects of safety and/or effectiveness of the device. </a:t>
                      </a:r>
                    </a:p>
                  </a:txBody>
                  <a:tcPr/>
                </a:tc>
              </a:tr>
              <a:tr h="168225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Class I devices are defined as non-life-sustaining. These products</a:t>
                      </a:r>
                    </a:p>
                    <a:p>
                      <a:r>
                        <a:rPr kumimoji="0" lang="en-US" sz="1800" kern="1200" baseline="0" dirty="0" smtClean="0">
                          <a:solidFill>
                            <a:schemeClr val="dk1"/>
                          </a:solidFill>
                          <a:latin typeface="+mn-lt"/>
                          <a:ea typeface="+mn-ea"/>
                          <a:cs typeface="+mn-cs"/>
                        </a:rPr>
                        <a:t>are the least complicated and their failure poses little risk. </a:t>
                      </a:r>
                    </a:p>
                    <a:p>
                      <a:endParaRPr lang="en-US" dirty="0"/>
                    </a:p>
                  </a:txBody>
                  <a:tcPr/>
                </a:tc>
              </a:tr>
              <a:tr h="105140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Class II devices are more complicated</a:t>
                      </a:r>
                    </a:p>
                    <a:p>
                      <a:r>
                        <a:rPr kumimoji="0" lang="en-US" sz="1800" kern="1200" baseline="0" dirty="0" smtClean="0">
                          <a:solidFill>
                            <a:schemeClr val="dk1"/>
                          </a:solidFill>
                          <a:latin typeface="+mn-lt"/>
                          <a:ea typeface="+mn-ea"/>
                          <a:cs typeface="+mn-cs"/>
                        </a:rPr>
                        <a:t>and present more risk than Class I, though are also non-life-sustaining. </a:t>
                      </a:r>
                      <a:endParaRPr lang="en-US" dirty="0"/>
                    </a:p>
                  </a:txBody>
                  <a:tcPr/>
                </a:tc>
              </a:tr>
              <a:tr h="105140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Class III devices sustain or support life, so that their failure is life threatening. Standards include areas of anesthesia</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sz="quarter" idx="1"/>
          </p:nvPr>
        </p:nvGraphicFramePr>
        <p:xfrm>
          <a:off x="381000" y="304800"/>
          <a:ext cx="8458200" cy="5948680"/>
        </p:xfrm>
        <a:graphic>
          <a:graphicData uri="http://schemas.openxmlformats.org/drawingml/2006/table">
            <a:tbl>
              <a:tblPr firstRow="1" bandRow="1">
                <a:tableStyleId>{5C22544A-7EE6-4342-B048-85BDC9FD1C3A}</a:tableStyleId>
              </a:tblPr>
              <a:tblGrid>
                <a:gridCol w="1691640"/>
                <a:gridCol w="1508760"/>
                <a:gridCol w="1874520"/>
                <a:gridCol w="3383280"/>
              </a:tblGrid>
              <a:tr h="370840">
                <a:tc gridSpan="2">
                  <a:txBody>
                    <a:bodyPr/>
                    <a:lstStyle/>
                    <a:p>
                      <a:r>
                        <a:rPr lang="en-US" dirty="0" smtClean="0"/>
                        <a:t>Standard Type </a:t>
                      </a:r>
                      <a:endParaRPr lang="en-US" dirty="0"/>
                    </a:p>
                  </a:txBody>
                  <a:tcPr/>
                </a:tc>
                <a:tc hMerge="1">
                  <a:txBody>
                    <a:bodyPr/>
                    <a:lstStyle/>
                    <a:p>
                      <a:endParaRPr lang="en-US" dirty="0"/>
                    </a:p>
                  </a:txBody>
                  <a:tcPr/>
                </a:tc>
                <a:tc>
                  <a:txBody>
                    <a:bodyPr/>
                    <a:lstStyle/>
                    <a:p>
                      <a:r>
                        <a:rPr lang="en-US" dirty="0" smtClean="0"/>
                        <a:t>Standard</a:t>
                      </a:r>
                      <a:endParaRPr lang="en-US" dirty="0"/>
                    </a:p>
                  </a:txBody>
                  <a:tcPr/>
                </a:tc>
                <a:tc>
                  <a:txBody>
                    <a:bodyPr/>
                    <a:lstStyle/>
                    <a:p>
                      <a:r>
                        <a:rPr lang="en-US" dirty="0" smtClean="0"/>
                        <a:t>Purpose </a:t>
                      </a:r>
                      <a:endParaRPr lang="en-US" dirty="0"/>
                    </a:p>
                  </a:txBody>
                  <a:tcPr/>
                </a:tc>
              </a:tr>
              <a:tr h="370840">
                <a:tc>
                  <a:txBody>
                    <a:bodyPr/>
                    <a:lstStyle/>
                    <a:p>
                      <a:r>
                        <a:rPr lang="en-US" dirty="0" smtClean="0"/>
                        <a:t>Market</a:t>
                      </a:r>
                      <a:r>
                        <a:rPr lang="en-US" baseline="0" dirty="0" smtClean="0"/>
                        <a:t> Specific</a:t>
                      </a:r>
                      <a:endParaRPr lang="en-US" dirty="0"/>
                    </a:p>
                  </a:txBody>
                  <a:tcPr/>
                </a:tc>
                <a:tc>
                  <a:txBody>
                    <a:bodyPr/>
                    <a:lstStyle/>
                    <a:p>
                      <a:r>
                        <a:rPr kumimoji="0" lang="en-US" sz="1800" i="1" kern="1200" baseline="0" dirty="0" smtClean="0">
                          <a:solidFill>
                            <a:schemeClr val="dk1"/>
                          </a:solidFill>
                          <a:latin typeface="+mn-lt"/>
                          <a:ea typeface="+mn-ea"/>
                          <a:cs typeface="+mn-cs"/>
                        </a:rPr>
                        <a:t>Networking and</a:t>
                      </a:r>
                    </a:p>
                    <a:p>
                      <a:r>
                        <a:rPr kumimoji="0" lang="en-US" sz="1800" i="1" kern="1200" baseline="0" dirty="0" smtClean="0">
                          <a:solidFill>
                            <a:schemeClr val="dk1"/>
                          </a:solidFill>
                          <a:latin typeface="+mn-lt"/>
                          <a:ea typeface="+mn-ea"/>
                          <a:cs typeface="+mn-cs"/>
                        </a:rPr>
                        <a:t>Communications</a:t>
                      </a:r>
                      <a:endParaRPr lang="en-US" dirty="0"/>
                    </a:p>
                  </a:txBody>
                  <a:tcPr/>
                </a:tc>
                <a:tc>
                  <a:txBody>
                    <a:bodyPr/>
                    <a:lstStyle/>
                    <a:p>
                      <a:r>
                        <a:rPr kumimoji="0" lang="en-US" sz="1800" kern="1200" baseline="0" dirty="0" smtClean="0">
                          <a:solidFill>
                            <a:schemeClr val="dk1"/>
                          </a:solidFill>
                          <a:latin typeface="+mn-lt"/>
                          <a:ea typeface="+mn-ea"/>
                          <a:cs typeface="+mn-cs"/>
                        </a:rPr>
                        <a:t>TCP (Transmission</a:t>
                      </a:r>
                    </a:p>
                    <a:p>
                      <a:r>
                        <a:rPr kumimoji="0" lang="en-US" sz="1800" kern="1200" baseline="0" dirty="0" smtClean="0">
                          <a:solidFill>
                            <a:schemeClr val="dk1"/>
                          </a:solidFill>
                          <a:latin typeface="+mn-lt"/>
                          <a:ea typeface="+mn-ea"/>
                          <a:cs typeface="+mn-cs"/>
                        </a:rPr>
                        <a:t>Control Protocol)/IP</a:t>
                      </a:r>
                    </a:p>
                    <a:p>
                      <a:r>
                        <a:rPr kumimoji="0" lang="en-US" sz="1800" kern="1200" baseline="0" dirty="0" smtClean="0">
                          <a:solidFill>
                            <a:schemeClr val="dk1"/>
                          </a:solidFill>
                          <a:latin typeface="+mn-lt"/>
                          <a:ea typeface="+mn-ea"/>
                          <a:cs typeface="+mn-cs"/>
                        </a:rPr>
                        <a:t>(Internet Protocol)</a:t>
                      </a:r>
                      <a:endParaRPr lang="en-US" dirty="0"/>
                    </a:p>
                  </a:txBody>
                  <a:tcPr/>
                </a:tc>
                <a:tc>
                  <a:txBody>
                    <a:bodyPr/>
                    <a:lstStyle/>
                    <a:p>
                      <a:r>
                        <a:rPr kumimoji="0" lang="en-US" sz="1800" kern="1200" baseline="0" dirty="0" smtClean="0">
                          <a:solidFill>
                            <a:schemeClr val="dk1"/>
                          </a:solidFill>
                          <a:latin typeface="+mn-lt"/>
                          <a:ea typeface="+mn-ea"/>
                          <a:cs typeface="+mn-cs"/>
                        </a:rPr>
                        <a:t>Protocol stack based on RFCs 791 (IP) &amp; 793 (TCP) that define system software components</a:t>
                      </a:r>
                    </a:p>
                  </a:txBody>
                  <a:tcPr/>
                </a:tc>
              </a:tr>
              <a:tr h="370840">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PPP (Point-to-Point</a:t>
                      </a:r>
                    </a:p>
                    <a:p>
                      <a:r>
                        <a:rPr kumimoji="0" lang="en-US" sz="1800" kern="1200" baseline="0" dirty="0" smtClean="0">
                          <a:solidFill>
                            <a:schemeClr val="dk1"/>
                          </a:solidFill>
                          <a:latin typeface="+mn-lt"/>
                          <a:ea typeface="+mn-ea"/>
                          <a:cs typeface="+mn-cs"/>
                        </a:rPr>
                        <a:t>Protocol)</a:t>
                      </a:r>
                      <a:endParaRPr lang="en-US" dirty="0"/>
                    </a:p>
                  </a:txBody>
                  <a:tcPr/>
                </a:tc>
                <a:tc>
                  <a:txBody>
                    <a:bodyPr/>
                    <a:lstStyle/>
                    <a:p>
                      <a:r>
                        <a:rPr kumimoji="0" lang="en-US" sz="1800" kern="1200" baseline="0" dirty="0" smtClean="0">
                          <a:solidFill>
                            <a:schemeClr val="dk1"/>
                          </a:solidFill>
                          <a:latin typeface="+mn-lt"/>
                          <a:ea typeface="+mn-ea"/>
                          <a:cs typeface="+mn-cs"/>
                        </a:rPr>
                        <a:t>System software component based on RFCs 1661, 1332, and 1334 </a:t>
                      </a:r>
                      <a:endParaRPr lang="en-US" dirty="0"/>
                    </a:p>
                  </a:txBody>
                  <a:tcPr/>
                </a:tc>
              </a:tr>
              <a:tr h="370840">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IEEE (Institute of</a:t>
                      </a:r>
                    </a:p>
                    <a:p>
                      <a:r>
                        <a:rPr kumimoji="0" lang="en-US" sz="1800" kern="1200" baseline="0" dirty="0" smtClean="0">
                          <a:solidFill>
                            <a:schemeClr val="dk1"/>
                          </a:solidFill>
                          <a:latin typeface="+mn-lt"/>
                          <a:ea typeface="+mn-ea"/>
                          <a:cs typeface="+mn-cs"/>
                        </a:rPr>
                        <a:t>Electronics and Electrical</a:t>
                      </a:r>
                    </a:p>
                    <a:p>
                      <a:r>
                        <a:rPr kumimoji="0" lang="en-US" sz="1800" kern="1200" baseline="0" dirty="0" smtClean="0">
                          <a:solidFill>
                            <a:schemeClr val="dk1"/>
                          </a:solidFill>
                          <a:latin typeface="+mn-lt"/>
                          <a:ea typeface="+mn-ea"/>
                          <a:cs typeface="+mn-cs"/>
                        </a:rPr>
                        <a:t>Engineers) 802.3 Ethernet</a:t>
                      </a:r>
                      <a:endParaRPr lang="en-US" dirty="0"/>
                    </a:p>
                  </a:txBody>
                  <a:tcPr/>
                </a:tc>
                <a:tc>
                  <a:txBody>
                    <a:bodyPr/>
                    <a:lstStyle/>
                    <a:p>
                      <a:r>
                        <a:rPr kumimoji="0" lang="en-US" sz="1800" kern="1200" baseline="0" dirty="0" smtClean="0">
                          <a:solidFill>
                            <a:schemeClr val="dk1"/>
                          </a:solidFill>
                          <a:latin typeface="+mn-lt"/>
                          <a:ea typeface="+mn-ea"/>
                          <a:cs typeface="+mn-cs"/>
                        </a:rPr>
                        <a:t>Networking protocol that defines hardware and</a:t>
                      </a:r>
                    </a:p>
                    <a:p>
                      <a:r>
                        <a:rPr kumimoji="0" lang="en-US" sz="1800" kern="1200" baseline="0" dirty="0" smtClean="0">
                          <a:solidFill>
                            <a:schemeClr val="dk1"/>
                          </a:solidFill>
                          <a:latin typeface="+mn-lt"/>
                          <a:ea typeface="+mn-ea"/>
                          <a:cs typeface="+mn-cs"/>
                        </a:rPr>
                        <a:t>system software components for LANs</a:t>
                      </a:r>
                      <a:endParaRPr lang="en-US" dirty="0"/>
                    </a:p>
                  </a:txBody>
                  <a:tcPr/>
                </a:tc>
              </a:tr>
              <a:tr h="370840">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Cellular</a:t>
                      </a:r>
                      <a:endParaRPr lang="en-US" dirty="0"/>
                    </a:p>
                  </a:txBody>
                  <a:tcPr/>
                </a:tc>
                <a:tc>
                  <a:txBody>
                    <a:bodyPr/>
                    <a:lstStyle/>
                    <a:p>
                      <a:r>
                        <a:rPr kumimoji="0" lang="en-US" sz="1800" kern="1200" baseline="0" dirty="0" smtClean="0">
                          <a:solidFill>
                            <a:schemeClr val="dk1"/>
                          </a:solidFill>
                          <a:latin typeface="+mn-lt"/>
                          <a:ea typeface="+mn-ea"/>
                          <a:cs typeface="+mn-cs"/>
                        </a:rPr>
                        <a:t>Networking protocols implemented within cellular phones, such as CDMA (Code Division Multiple Access) and TDMA (Time Division Multiple</a:t>
                      </a:r>
                    </a:p>
                    <a:p>
                      <a:r>
                        <a:rPr kumimoji="0" lang="en-US" sz="1800" kern="1200" baseline="0" dirty="0" smtClean="0">
                          <a:solidFill>
                            <a:schemeClr val="dk1"/>
                          </a:solidFill>
                          <a:latin typeface="+mn-lt"/>
                          <a:ea typeface="+mn-ea"/>
                          <a:cs typeface="+mn-cs"/>
                        </a:rPr>
                        <a:t>Access) </a:t>
                      </a:r>
                      <a:r>
                        <a:rPr kumimoji="0" lang="fr-FR" sz="1800" kern="1200" baseline="0" dirty="0" smtClean="0">
                          <a:solidFill>
                            <a:schemeClr val="dk1"/>
                          </a:solidFill>
                          <a:latin typeface="+mn-lt"/>
                          <a:ea typeface="+mn-ea"/>
                          <a:cs typeface="+mn-cs"/>
                        </a:rPr>
                        <a:t>UMTS (Universel Mobile Télécommunications System)</a:t>
                      </a:r>
                    </a:p>
                    <a:p>
                      <a:r>
                        <a:rPr kumimoji="0" lang="en-US" sz="1800" kern="1200" baseline="0" dirty="0" smtClean="0">
                          <a:solidFill>
                            <a:schemeClr val="dk1"/>
                          </a:solidFill>
                          <a:latin typeface="+mn-lt"/>
                          <a:ea typeface="+mn-ea"/>
                          <a:cs typeface="+mn-cs"/>
                        </a:rPr>
                        <a:t>broadband digital standard (third generation).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sz="quarter" idx="1"/>
          </p:nvPr>
        </p:nvGraphicFramePr>
        <p:xfrm>
          <a:off x="381000" y="574040"/>
          <a:ext cx="8458200" cy="5674360"/>
        </p:xfrm>
        <a:graphic>
          <a:graphicData uri="http://schemas.openxmlformats.org/drawingml/2006/table">
            <a:tbl>
              <a:tblPr firstRow="1" bandRow="1">
                <a:tableStyleId>{5C22544A-7EE6-4342-B048-85BDC9FD1C3A}</a:tableStyleId>
              </a:tblPr>
              <a:tblGrid>
                <a:gridCol w="1691640"/>
                <a:gridCol w="1508760"/>
                <a:gridCol w="1874520"/>
                <a:gridCol w="3383280"/>
              </a:tblGrid>
              <a:tr h="370840">
                <a:tc gridSpan="2">
                  <a:txBody>
                    <a:bodyPr/>
                    <a:lstStyle/>
                    <a:p>
                      <a:r>
                        <a:rPr lang="en-US" dirty="0" smtClean="0"/>
                        <a:t>Standard Type </a:t>
                      </a:r>
                      <a:endParaRPr lang="en-US" dirty="0"/>
                    </a:p>
                  </a:txBody>
                  <a:tcPr/>
                </a:tc>
                <a:tc hMerge="1">
                  <a:txBody>
                    <a:bodyPr/>
                    <a:lstStyle/>
                    <a:p>
                      <a:endParaRPr lang="en-US" dirty="0"/>
                    </a:p>
                  </a:txBody>
                  <a:tcPr/>
                </a:tc>
                <a:tc>
                  <a:txBody>
                    <a:bodyPr/>
                    <a:lstStyle/>
                    <a:p>
                      <a:r>
                        <a:rPr lang="en-US" dirty="0" smtClean="0"/>
                        <a:t>Standard</a:t>
                      </a:r>
                      <a:endParaRPr lang="en-US" dirty="0"/>
                    </a:p>
                  </a:txBody>
                  <a:tcPr/>
                </a:tc>
                <a:tc>
                  <a:txBody>
                    <a:bodyPr/>
                    <a:lstStyle/>
                    <a:p>
                      <a:r>
                        <a:rPr lang="en-US" dirty="0" smtClean="0"/>
                        <a:t>Purpose </a:t>
                      </a:r>
                      <a:endParaRPr lang="en-US" dirty="0"/>
                    </a:p>
                  </a:txBody>
                  <a:tcPr/>
                </a:tc>
              </a:tr>
              <a:tr h="370840">
                <a:tc>
                  <a:txBody>
                    <a:bodyPr/>
                    <a:lstStyle/>
                    <a:p>
                      <a:r>
                        <a:rPr lang="en-US" dirty="0" smtClean="0"/>
                        <a:t>Market</a:t>
                      </a:r>
                      <a:r>
                        <a:rPr lang="en-US" baseline="0" dirty="0" smtClean="0"/>
                        <a:t> Specific</a:t>
                      </a:r>
                      <a:endParaRPr lang="en-US" dirty="0"/>
                    </a:p>
                  </a:txBody>
                  <a:tcPr/>
                </a:tc>
                <a:tc>
                  <a:txBody>
                    <a:bodyPr/>
                    <a:lstStyle/>
                    <a:p>
                      <a:r>
                        <a:rPr kumimoji="0" lang="en-US" sz="1800" i="1" kern="1200" baseline="0" dirty="0" smtClean="0">
                          <a:solidFill>
                            <a:schemeClr val="dk1"/>
                          </a:solidFill>
                          <a:latin typeface="+mn-lt"/>
                          <a:ea typeface="+mn-ea"/>
                          <a:cs typeface="+mn-cs"/>
                        </a:rPr>
                        <a:t>Programming</a:t>
                      </a:r>
                    </a:p>
                    <a:p>
                      <a:r>
                        <a:rPr kumimoji="0" lang="en-US" sz="1800" i="1" kern="1200" baseline="0" dirty="0" smtClean="0">
                          <a:solidFill>
                            <a:schemeClr val="dk1"/>
                          </a:solidFill>
                          <a:latin typeface="+mn-lt"/>
                          <a:ea typeface="+mn-ea"/>
                          <a:cs typeface="+mn-cs"/>
                        </a:rPr>
                        <a:t>languages</a:t>
                      </a:r>
                      <a:endParaRPr lang="en-US" dirty="0"/>
                    </a:p>
                  </a:txBody>
                  <a:tcPr/>
                </a:tc>
                <a:tc>
                  <a:txBody>
                    <a:bodyPr/>
                    <a:lstStyle/>
                    <a:p>
                      <a:r>
                        <a:rPr kumimoji="0" lang="en-US" sz="1800" kern="1200" baseline="0" dirty="0" smtClean="0">
                          <a:solidFill>
                            <a:schemeClr val="dk1"/>
                          </a:solidFill>
                          <a:latin typeface="+mn-lt"/>
                          <a:ea typeface="+mn-ea"/>
                          <a:cs typeface="+mn-cs"/>
                        </a:rPr>
                        <a:t>P Java (Personal Java)</a:t>
                      </a:r>
                      <a:endParaRPr lang="en-US" dirty="0"/>
                    </a:p>
                  </a:txBody>
                  <a:tcPr/>
                </a:tc>
                <a:tc>
                  <a:txBody>
                    <a:bodyPr/>
                    <a:lstStyle/>
                    <a:p>
                      <a:r>
                        <a:rPr kumimoji="0" lang="en-US" sz="1800" kern="1200" baseline="0" dirty="0" smtClean="0">
                          <a:solidFill>
                            <a:schemeClr val="dk1"/>
                          </a:solidFill>
                          <a:latin typeface="+mn-lt"/>
                          <a:ea typeface="+mn-ea"/>
                          <a:cs typeface="+mn-cs"/>
                        </a:rPr>
                        <a:t>Embedded Java standard from Sun Microsystems</a:t>
                      </a:r>
                    </a:p>
                    <a:p>
                      <a:r>
                        <a:rPr kumimoji="0" lang="en-US" sz="1800" kern="1200" baseline="0" dirty="0" smtClean="0">
                          <a:solidFill>
                            <a:schemeClr val="dk1"/>
                          </a:solidFill>
                          <a:latin typeface="+mn-lt"/>
                          <a:ea typeface="+mn-ea"/>
                          <a:cs typeface="+mn-cs"/>
                        </a:rPr>
                        <a:t>targeted and larger embedded systems </a:t>
                      </a:r>
                    </a:p>
                  </a:txBody>
                  <a:tcPr/>
                </a:tc>
              </a:tr>
              <a:tr h="370840">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J2ME (Java 2 Micro</a:t>
                      </a:r>
                    </a:p>
                    <a:p>
                      <a:r>
                        <a:rPr kumimoji="0" lang="en-US" sz="1800" kern="1200" baseline="0" dirty="0" smtClean="0">
                          <a:solidFill>
                            <a:schemeClr val="dk1"/>
                          </a:solidFill>
                          <a:latin typeface="+mn-lt"/>
                          <a:ea typeface="+mn-ea"/>
                          <a:cs typeface="+mn-cs"/>
                        </a:rPr>
                        <a:t>Edition)</a:t>
                      </a:r>
                      <a:endParaRPr lang="en-US" dirty="0"/>
                    </a:p>
                  </a:txBody>
                  <a:tcPr/>
                </a:tc>
                <a:tc>
                  <a:txBody>
                    <a:bodyPr/>
                    <a:lstStyle/>
                    <a:p>
                      <a:r>
                        <a:rPr kumimoji="0" lang="en-US" sz="1800" kern="1200" baseline="0" dirty="0" smtClean="0">
                          <a:solidFill>
                            <a:schemeClr val="dk1"/>
                          </a:solidFill>
                          <a:latin typeface="+mn-lt"/>
                          <a:ea typeface="+mn-ea"/>
                          <a:cs typeface="+mn-cs"/>
                        </a:rPr>
                        <a:t>Set of embedded standards from Sun Microsystems</a:t>
                      </a:r>
                    </a:p>
                    <a:p>
                      <a:r>
                        <a:rPr kumimoji="0" lang="en-US" sz="1800" kern="1200" baseline="0" dirty="0" smtClean="0">
                          <a:solidFill>
                            <a:schemeClr val="dk1"/>
                          </a:solidFill>
                          <a:latin typeface="+mn-lt"/>
                          <a:ea typeface="+mn-ea"/>
                          <a:cs typeface="+mn-cs"/>
                        </a:rPr>
                        <a:t>targeting the entire range of embedded systems,</a:t>
                      </a:r>
                    </a:p>
                    <a:p>
                      <a:r>
                        <a:rPr kumimoji="0" lang="en-US" sz="1800" kern="1200" baseline="0" dirty="0" smtClean="0">
                          <a:solidFill>
                            <a:schemeClr val="dk1"/>
                          </a:solidFill>
                          <a:latin typeface="+mn-lt"/>
                          <a:ea typeface="+mn-ea"/>
                          <a:cs typeface="+mn-cs"/>
                        </a:rPr>
                        <a:t>both in size and vertical markets</a:t>
                      </a:r>
                      <a:endParaRPr lang="en-US" dirty="0"/>
                    </a:p>
                  </a:txBody>
                  <a:tcPr/>
                </a:tc>
              </a:tr>
              <a:tr h="370840">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.NET Compact</a:t>
                      </a:r>
                    </a:p>
                    <a:p>
                      <a:r>
                        <a:rPr kumimoji="0" lang="en-US" sz="1800" kern="1200" baseline="0" dirty="0" smtClean="0">
                          <a:solidFill>
                            <a:schemeClr val="dk1"/>
                          </a:solidFill>
                          <a:latin typeface="+mn-lt"/>
                          <a:ea typeface="+mn-ea"/>
                          <a:cs typeface="+mn-cs"/>
                        </a:rPr>
                        <a:t>Framework</a:t>
                      </a:r>
                      <a:endParaRPr lang="en-US" dirty="0"/>
                    </a:p>
                  </a:txBody>
                  <a:tcPr/>
                </a:tc>
                <a:tc>
                  <a:txBody>
                    <a:bodyPr/>
                    <a:lstStyle/>
                    <a:p>
                      <a:r>
                        <a:rPr kumimoji="0" lang="en-US" sz="1800" kern="1200" baseline="0" dirty="0" smtClean="0">
                          <a:solidFill>
                            <a:schemeClr val="dk1"/>
                          </a:solidFill>
                          <a:latin typeface="+mn-lt"/>
                          <a:ea typeface="+mn-ea"/>
                          <a:cs typeface="+mn-cs"/>
                        </a:rPr>
                        <a:t>Microsoft-based system that allows an embedded</a:t>
                      </a:r>
                    </a:p>
                    <a:p>
                      <a:r>
                        <a:rPr kumimoji="0" lang="en-US" sz="1800" kern="1200" baseline="0" dirty="0" smtClean="0">
                          <a:solidFill>
                            <a:schemeClr val="dk1"/>
                          </a:solidFill>
                          <a:latin typeface="+mn-lt"/>
                          <a:ea typeface="+mn-ea"/>
                          <a:cs typeface="+mn-cs"/>
                        </a:rPr>
                        <a:t>system to support applications written in several</a:t>
                      </a:r>
                    </a:p>
                    <a:p>
                      <a:r>
                        <a:rPr kumimoji="0" lang="en-US" sz="1800" kern="1200" baseline="0" dirty="0" smtClean="0">
                          <a:solidFill>
                            <a:schemeClr val="dk1"/>
                          </a:solidFill>
                          <a:latin typeface="+mn-lt"/>
                          <a:ea typeface="+mn-ea"/>
                          <a:cs typeface="+mn-cs"/>
                        </a:rPr>
                        <a:t>different languages, including C# and Visual Basic</a:t>
                      </a:r>
                      <a:endParaRPr lang="en-US" dirty="0"/>
                    </a:p>
                  </a:txBody>
                  <a:tcPr/>
                </a:tc>
              </a:tr>
              <a:tr h="370840">
                <a:tc>
                  <a:txBody>
                    <a:bodyPr/>
                    <a:lstStyle/>
                    <a:p>
                      <a:endParaRPr lang="en-US" dirty="0"/>
                    </a:p>
                  </a:txBody>
                  <a:tcPr/>
                </a:tc>
                <a:tc>
                  <a:txBody>
                    <a:bodyPr/>
                    <a:lstStyle/>
                    <a:p>
                      <a:endParaRPr lang="en-US" dirty="0"/>
                    </a:p>
                  </a:txBody>
                  <a:tcPr/>
                </a:tc>
                <a:tc>
                  <a:txBody>
                    <a:bodyPr/>
                    <a:lstStyle/>
                    <a:p>
                      <a:r>
                        <a:rPr kumimoji="0" lang="en-US" sz="1800" kern="1200" baseline="0" dirty="0" smtClean="0">
                          <a:solidFill>
                            <a:schemeClr val="dk1"/>
                          </a:solidFill>
                          <a:latin typeface="+mn-lt"/>
                          <a:ea typeface="+mn-ea"/>
                          <a:cs typeface="+mn-cs"/>
                        </a:rPr>
                        <a:t>HTML (Hyper Text</a:t>
                      </a:r>
                    </a:p>
                    <a:p>
                      <a:r>
                        <a:rPr kumimoji="0" lang="en-US" sz="1800" kern="1200" baseline="0" dirty="0" smtClean="0">
                          <a:solidFill>
                            <a:schemeClr val="dk1"/>
                          </a:solidFill>
                          <a:latin typeface="+mn-lt"/>
                          <a:ea typeface="+mn-ea"/>
                          <a:cs typeface="+mn-cs"/>
                        </a:rPr>
                        <a:t>Markup Language)</a:t>
                      </a:r>
                      <a:endParaRPr lang="en-US" dirty="0"/>
                    </a:p>
                  </a:txBody>
                  <a:tcPr/>
                </a:tc>
                <a:tc>
                  <a:txBody>
                    <a:bodyPr/>
                    <a:lstStyle/>
                    <a:p>
                      <a:r>
                        <a:rPr kumimoji="0" lang="en-US" sz="1800" kern="1200" baseline="0" dirty="0" smtClean="0">
                          <a:solidFill>
                            <a:schemeClr val="dk1"/>
                          </a:solidFill>
                          <a:latin typeface="+mn-lt"/>
                          <a:ea typeface="+mn-ea"/>
                          <a:cs typeface="+mn-cs"/>
                        </a:rPr>
                        <a:t>Scripting language whose interpreter typically is</a:t>
                      </a:r>
                    </a:p>
                    <a:p>
                      <a:r>
                        <a:rPr kumimoji="0" lang="en-US" sz="1800" kern="1200" baseline="0" dirty="0" smtClean="0">
                          <a:solidFill>
                            <a:schemeClr val="dk1"/>
                          </a:solidFill>
                          <a:latin typeface="+mn-lt"/>
                          <a:ea typeface="+mn-ea"/>
                          <a:cs typeface="+mn-cs"/>
                        </a:rPr>
                        <a:t>implemented in a browser, WWW protocol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1143000"/>
          </a:xfrm>
        </p:spPr>
        <p:txBody>
          <a:bodyPr>
            <a:noAutofit/>
          </a:bodyPr>
          <a:lstStyle/>
          <a:p>
            <a:r>
              <a:rPr lang="en-US" sz="3200" b="1" dirty="0" smtClean="0">
                <a:solidFill>
                  <a:srgbClr val="92D050"/>
                </a:solidFill>
              </a:rPr>
              <a:t>An Overview of Programming Languages and Examples of their Standards</a:t>
            </a:r>
            <a:endParaRPr lang="en-US" sz="3200" dirty="0">
              <a:solidFill>
                <a:srgbClr val="92D050"/>
              </a:solidFill>
            </a:endParaRPr>
          </a:p>
        </p:txBody>
      </p:sp>
      <p:graphicFrame>
        <p:nvGraphicFramePr>
          <p:cNvPr id="4" name="Content Placeholder 3"/>
          <p:cNvGraphicFramePr>
            <a:graphicFrameLocks noGrp="1"/>
          </p:cNvGraphicFramePr>
          <p:nvPr>
            <p:ph sz="quarter" idx="1"/>
          </p:nvPr>
        </p:nvGraphicFramePr>
        <p:xfrm>
          <a:off x="304800" y="1137920"/>
          <a:ext cx="8534400" cy="5491480"/>
        </p:xfrm>
        <a:graphic>
          <a:graphicData uri="http://schemas.openxmlformats.org/drawingml/2006/table">
            <a:tbl>
              <a:tblPr firstRow="1" bandRow="1">
                <a:tableStyleId>{5C22544A-7EE6-4342-B048-85BDC9FD1C3A}</a:tableStyleId>
              </a:tblPr>
              <a:tblGrid>
                <a:gridCol w="2844800"/>
                <a:gridCol w="2413000"/>
                <a:gridCol w="3276600"/>
              </a:tblGrid>
              <a:tr h="370840">
                <a:tc>
                  <a:txBody>
                    <a:bodyPr/>
                    <a:lstStyle/>
                    <a:p>
                      <a:endParaRPr lang="en-US" dirty="0"/>
                    </a:p>
                  </a:txBody>
                  <a:tcPr/>
                </a:tc>
                <a:tc>
                  <a:txBody>
                    <a:bodyPr/>
                    <a:lstStyle/>
                    <a:p>
                      <a:r>
                        <a:rPr lang="en-US" dirty="0" smtClean="0"/>
                        <a:t>Language</a:t>
                      </a:r>
                      <a:r>
                        <a:rPr lang="en-US" baseline="0" dirty="0" smtClean="0"/>
                        <a:t> </a:t>
                      </a:r>
                      <a:endParaRPr lang="en-US" dirty="0"/>
                    </a:p>
                  </a:txBody>
                  <a:tcPr/>
                </a:tc>
                <a:tc>
                  <a:txBody>
                    <a:bodyPr/>
                    <a:lstStyle/>
                    <a:p>
                      <a:r>
                        <a:rPr lang="en-US" dirty="0" smtClean="0"/>
                        <a:t>Details </a:t>
                      </a:r>
                      <a:endParaRPr lang="en-US" dirty="0"/>
                    </a:p>
                  </a:txBody>
                  <a:tcPr/>
                </a:tc>
              </a:tr>
              <a:tr h="370840">
                <a:tc>
                  <a:txBody>
                    <a:bodyPr/>
                    <a:lstStyle/>
                    <a:p>
                      <a:r>
                        <a:rPr lang="en-US" dirty="0" smtClean="0"/>
                        <a:t>First Generation </a:t>
                      </a:r>
                      <a:endParaRPr lang="en-US" dirty="0"/>
                    </a:p>
                  </a:txBody>
                  <a:tcPr/>
                </a:tc>
                <a:tc>
                  <a:txBody>
                    <a:bodyPr/>
                    <a:lstStyle/>
                    <a:p>
                      <a:r>
                        <a:rPr kumimoji="0" lang="en-US" sz="1800" kern="1200" baseline="0" dirty="0" smtClean="0">
                          <a:solidFill>
                            <a:schemeClr val="dk1"/>
                          </a:solidFill>
                          <a:latin typeface="+mn-lt"/>
                          <a:ea typeface="+mn-ea"/>
                          <a:cs typeface="+mn-cs"/>
                        </a:rPr>
                        <a:t>Machine code</a:t>
                      </a:r>
                      <a:endParaRPr lang="en-US" dirty="0"/>
                    </a:p>
                  </a:txBody>
                  <a:tcPr/>
                </a:tc>
                <a:tc>
                  <a:txBody>
                    <a:bodyPr/>
                    <a:lstStyle/>
                    <a:p>
                      <a:r>
                        <a:rPr kumimoji="0" lang="en-US" sz="1800" kern="1200" baseline="0" dirty="0" smtClean="0">
                          <a:solidFill>
                            <a:schemeClr val="dk1"/>
                          </a:solidFill>
                          <a:latin typeface="+mn-lt"/>
                          <a:ea typeface="+mn-ea"/>
                          <a:cs typeface="+mn-cs"/>
                        </a:rPr>
                        <a:t>Binary (0,1) and hardware-dependent.</a:t>
                      </a:r>
                      <a:endParaRPr lang="en-US" dirty="0"/>
                    </a:p>
                  </a:txBody>
                  <a:tcPr/>
                </a:tc>
              </a:tr>
              <a:tr h="370840">
                <a:tc>
                  <a:txBody>
                    <a:bodyPr/>
                    <a:lstStyle/>
                    <a:p>
                      <a:r>
                        <a:rPr kumimoji="0" lang="en-US" sz="1800" kern="1200" baseline="0" dirty="0" smtClean="0">
                          <a:solidFill>
                            <a:schemeClr val="dk1"/>
                          </a:solidFill>
                          <a:latin typeface="+mn-lt"/>
                          <a:ea typeface="+mn-ea"/>
                          <a:cs typeface="+mn-cs"/>
                        </a:rPr>
                        <a:t>Second generation</a:t>
                      </a:r>
                      <a:endParaRPr lang="en-US" dirty="0"/>
                    </a:p>
                  </a:txBody>
                  <a:tcPr/>
                </a:tc>
                <a:tc>
                  <a:txBody>
                    <a:bodyPr/>
                    <a:lstStyle/>
                    <a:p>
                      <a:r>
                        <a:rPr kumimoji="0" lang="en-US" sz="1800" kern="1200" baseline="0" dirty="0" smtClean="0">
                          <a:solidFill>
                            <a:schemeClr val="dk1"/>
                          </a:solidFill>
                          <a:latin typeface="+mn-lt"/>
                          <a:ea typeface="+mn-ea"/>
                          <a:cs typeface="+mn-cs"/>
                        </a:rPr>
                        <a:t>Assembly language</a:t>
                      </a:r>
                      <a:endParaRPr lang="en-US" dirty="0"/>
                    </a:p>
                  </a:txBody>
                  <a:tcPr/>
                </a:tc>
                <a:tc>
                  <a:txBody>
                    <a:bodyPr/>
                    <a:lstStyle/>
                    <a:p>
                      <a:r>
                        <a:rPr kumimoji="0" lang="en-US" sz="1800" kern="1200" baseline="0" dirty="0" smtClean="0">
                          <a:solidFill>
                            <a:schemeClr val="dk1"/>
                          </a:solidFill>
                          <a:latin typeface="+mn-lt"/>
                          <a:ea typeface="+mn-ea"/>
                          <a:cs typeface="+mn-cs"/>
                        </a:rPr>
                        <a:t>Hardware-dependent, representing binary machine code.</a:t>
                      </a:r>
                      <a:endParaRPr lang="en-US" dirty="0"/>
                    </a:p>
                  </a:txBody>
                  <a:tcPr/>
                </a:tc>
              </a:tr>
              <a:tr h="370840">
                <a:tc>
                  <a:txBody>
                    <a:bodyPr/>
                    <a:lstStyle/>
                    <a:p>
                      <a:r>
                        <a:rPr kumimoji="0" lang="en-US" sz="1800" kern="1200" baseline="0" dirty="0" smtClean="0">
                          <a:solidFill>
                            <a:schemeClr val="dk1"/>
                          </a:solidFill>
                          <a:latin typeface="+mn-lt"/>
                          <a:ea typeface="+mn-ea"/>
                          <a:cs typeface="+mn-cs"/>
                        </a:rPr>
                        <a:t>Third generation</a:t>
                      </a:r>
                      <a:endParaRPr lang="en-US" dirty="0"/>
                    </a:p>
                  </a:txBody>
                  <a:tcPr/>
                </a:tc>
                <a:tc>
                  <a:txBody>
                    <a:bodyPr/>
                    <a:lstStyle/>
                    <a:p>
                      <a:r>
                        <a:rPr kumimoji="0" lang="en-US" sz="1800" kern="1200" baseline="0" dirty="0" smtClean="0">
                          <a:solidFill>
                            <a:schemeClr val="dk1"/>
                          </a:solidFill>
                          <a:latin typeface="+mn-lt"/>
                          <a:ea typeface="+mn-ea"/>
                          <a:cs typeface="+mn-cs"/>
                        </a:rPr>
                        <a:t>HOL (high-order languages)/</a:t>
                      </a:r>
                    </a:p>
                    <a:p>
                      <a:r>
                        <a:rPr kumimoji="0" lang="en-US" sz="1800" kern="1200" baseline="0" dirty="0" smtClean="0">
                          <a:solidFill>
                            <a:schemeClr val="dk1"/>
                          </a:solidFill>
                          <a:latin typeface="+mn-lt"/>
                          <a:ea typeface="+mn-ea"/>
                          <a:cs typeface="+mn-cs"/>
                        </a:rPr>
                        <a:t>procedural languages</a:t>
                      </a:r>
                      <a:endParaRPr lang="en-US" dirty="0"/>
                    </a:p>
                  </a:txBody>
                  <a:tcPr/>
                </a:tc>
                <a:tc>
                  <a:txBody>
                    <a:bodyPr/>
                    <a:lstStyle/>
                    <a:p>
                      <a:r>
                        <a:rPr kumimoji="0" lang="en-US" sz="1800" kern="1200" baseline="0" dirty="0" smtClean="0">
                          <a:solidFill>
                            <a:schemeClr val="dk1"/>
                          </a:solidFill>
                          <a:latin typeface="+mn-lt"/>
                          <a:ea typeface="+mn-ea"/>
                          <a:cs typeface="+mn-cs"/>
                        </a:rPr>
                        <a:t>High-level languages with more English-like phrases</a:t>
                      </a:r>
                    </a:p>
                    <a:p>
                      <a:r>
                        <a:rPr kumimoji="0" lang="en-US" sz="1800" kern="1200" baseline="0" dirty="0" smtClean="0">
                          <a:solidFill>
                            <a:schemeClr val="dk1"/>
                          </a:solidFill>
                          <a:latin typeface="+mn-lt"/>
                          <a:ea typeface="+mn-ea"/>
                          <a:cs typeface="+mn-cs"/>
                        </a:rPr>
                        <a:t>and more transportable, such as C and Pascal.</a:t>
                      </a:r>
                      <a:endParaRPr lang="en-US" dirty="0"/>
                    </a:p>
                  </a:txBody>
                  <a:tcPr/>
                </a:tc>
              </a:tr>
              <a:tr h="370840">
                <a:tc>
                  <a:txBody>
                    <a:bodyPr/>
                    <a:lstStyle/>
                    <a:p>
                      <a:r>
                        <a:rPr kumimoji="0" lang="en-US" sz="1800" kern="1200" baseline="0" dirty="0" smtClean="0">
                          <a:solidFill>
                            <a:schemeClr val="dk1"/>
                          </a:solidFill>
                          <a:latin typeface="+mn-lt"/>
                          <a:ea typeface="+mn-ea"/>
                          <a:cs typeface="+mn-cs"/>
                        </a:rPr>
                        <a:t>Fourth generation</a:t>
                      </a:r>
                      <a:endParaRPr lang="en-US" dirty="0"/>
                    </a:p>
                  </a:txBody>
                  <a:tcPr/>
                </a:tc>
                <a:tc>
                  <a:txBody>
                    <a:bodyPr/>
                    <a:lstStyle/>
                    <a:p>
                      <a:r>
                        <a:rPr kumimoji="0" lang="en-US" sz="1800" kern="1200" baseline="0" dirty="0" smtClean="0">
                          <a:solidFill>
                            <a:schemeClr val="dk1"/>
                          </a:solidFill>
                          <a:latin typeface="+mn-lt"/>
                          <a:ea typeface="+mn-ea"/>
                          <a:cs typeface="+mn-cs"/>
                        </a:rPr>
                        <a:t>VHLL (very-high-level</a:t>
                      </a:r>
                    </a:p>
                    <a:p>
                      <a:r>
                        <a:rPr kumimoji="0" lang="en-US" sz="1800" kern="1200" baseline="0" dirty="0" smtClean="0">
                          <a:solidFill>
                            <a:schemeClr val="dk1"/>
                          </a:solidFill>
                          <a:latin typeface="+mn-lt"/>
                          <a:ea typeface="+mn-ea"/>
                          <a:cs typeface="+mn-cs"/>
                        </a:rPr>
                        <a:t>languages)/non-procedural</a:t>
                      </a:r>
                    </a:p>
                    <a:p>
                      <a:r>
                        <a:rPr kumimoji="0" lang="en-US" sz="1800" kern="1200" baseline="0" dirty="0" smtClean="0">
                          <a:solidFill>
                            <a:schemeClr val="dk1"/>
                          </a:solidFill>
                          <a:latin typeface="+mn-lt"/>
                          <a:ea typeface="+mn-ea"/>
                          <a:cs typeface="+mn-cs"/>
                        </a:rPr>
                        <a:t>Languages</a:t>
                      </a:r>
                      <a:endParaRPr lang="en-US" dirty="0"/>
                    </a:p>
                  </a:txBody>
                  <a:tcPr/>
                </a:tc>
                <a:tc>
                  <a:txBody>
                    <a:bodyPr/>
                    <a:lstStyle/>
                    <a:p>
                      <a:r>
                        <a:rPr kumimoji="0" lang="en-US" sz="1800" kern="1200" baseline="0" dirty="0" smtClean="0">
                          <a:solidFill>
                            <a:schemeClr val="dk1"/>
                          </a:solidFill>
                          <a:latin typeface="+mn-lt"/>
                          <a:ea typeface="+mn-ea"/>
                          <a:cs typeface="+mn-cs"/>
                        </a:rPr>
                        <a:t>“Very” high-level languages: object-oriented</a:t>
                      </a:r>
                    </a:p>
                    <a:p>
                      <a:r>
                        <a:rPr kumimoji="0" lang="en-US" sz="1800" kern="1200" baseline="0" dirty="0" smtClean="0">
                          <a:solidFill>
                            <a:schemeClr val="dk1"/>
                          </a:solidFill>
                          <a:latin typeface="+mn-lt"/>
                          <a:ea typeface="+mn-ea"/>
                          <a:cs typeface="+mn-cs"/>
                        </a:rPr>
                        <a:t>languages (C++, Java, etc.), database query</a:t>
                      </a:r>
                    </a:p>
                    <a:p>
                      <a:r>
                        <a:rPr kumimoji="0" lang="en-US" sz="1800" kern="1200" baseline="0" dirty="0" smtClean="0">
                          <a:solidFill>
                            <a:schemeClr val="dk1"/>
                          </a:solidFill>
                          <a:latin typeface="+mn-lt"/>
                          <a:ea typeface="+mn-ea"/>
                          <a:cs typeface="+mn-cs"/>
                        </a:rPr>
                        <a:t>languages (SQL), etc.</a:t>
                      </a:r>
                      <a:endParaRPr lang="en-US" dirty="0"/>
                    </a:p>
                  </a:txBody>
                  <a:tcPr/>
                </a:tc>
              </a:tr>
              <a:tr h="370840">
                <a:tc>
                  <a:txBody>
                    <a:bodyPr/>
                    <a:lstStyle/>
                    <a:p>
                      <a:r>
                        <a:rPr kumimoji="0" lang="en-US" sz="1800" kern="1200" baseline="0" dirty="0" smtClean="0">
                          <a:solidFill>
                            <a:schemeClr val="dk1"/>
                          </a:solidFill>
                          <a:latin typeface="+mn-lt"/>
                          <a:ea typeface="+mn-ea"/>
                          <a:cs typeface="+mn-cs"/>
                        </a:rPr>
                        <a:t>Fifth generation</a:t>
                      </a:r>
                      <a:endParaRPr lang="en-US" dirty="0"/>
                    </a:p>
                  </a:txBody>
                  <a:tcPr/>
                </a:tc>
                <a:tc>
                  <a:txBody>
                    <a:bodyPr/>
                    <a:lstStyle/>
                    <a:p>
                      <a:r>
                        <a:rPr kumimoji="0" lang="en-US" sz="1800" kern="1200" baseline="0" dirty="0" smtClean="0">
                          <a:solidFill>
                            <a:schemeClr val="dk1"/>
                          </a:solidFill>
                          <a:latin typeface="+mn-lt"/>
                          <a:ea typeface="+mn-ea"/>
                          <a:cs typeface="+mn-cs"/>
                        </a:rPr>
                        <a:t>Natural languages</a:t>
                      </a:r>
                      <a:endParaRPr lang="en-US" dirty="0"/>
                    </a:p>
                  </a:txBody>
                  <a:tcPr/>
                </a:tc>
                <a:tc>
                  <a:txBody>
                    <a:bodyPr/>
                    <a:lstStyle/>
                    <a:p>
                      <a:r>
                        <a:rPr kumimoji="0" lang="en-US" sz="1800" kern="1200" baseline="0" dirty="0" smtClean="0">
                          <a:solidFill>
                            <a:schemeClr val="dk1"/>
                          </a:solidFill>
                          <a:latin typeface="+mn-lt"/>
                          <a:ea typeface="+mn-ea"/>
                          <a:cs typeface="+mn-cs"/>
                        </a:rPr>
                        <a:t>Programming similar to conversational languages,</a:t>
                      </a:r>
                    </a:p>
                    <a:p>
                      <a:r>
                        <a:rPr kumimoji="0" lang="en-US" sz="1800" kern="1200" baseline="0" dirty="0" smtClean="0">
                          <a:solidFill>
                            <a:schemeClr val="dk1"/>
                          </a:solidFill>
                          <a:latin typeface="+mn-lt"/>
                          <a:ea typeface="+mn-ea"/>
                          <a:cs typeface="+mn-cs"/>
                        </a:rPr>
                        <a:t>typically used in artificial intelligence (AI).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Host and Target system</a:t>
            </a:r>
            <a:endParaRPr lang="en-US" b="1" dirty="0">
              <a:solidFill>
                <a:srgbClr val="92D050"/>
              </a:solidFill>
            </a:endParaRPr>
          </a:p>
        </p:txBody>
      </p:sp>
      <p:pic>
        <p:nvPicPr>
          <p:cNvPr id="1026" name="Picture 2"/>
          <p:cNvPicPr>
            <a:picLocks noChangeAspect="1" noChangeArrowheads="1"/>
          </p:cNvPicPr>
          <p:nvPr/>
        </p:nvPicPr>
        <p:blipFill>
          <a:blip r:embed="rId2"/>
          <a:srcRect/>
          <a:stretch>
            <a:fillRect/>
          </a:stretch>
        </p:blipFill>
        <p:spPr bwMode="auto">
          <a:xfrm>
            <a:off x="838200" y="1809750"/>
            <a:ext cx="8001000" cy="337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71500" y="1385888"/>
            <a:ext cx="8343900"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609600"/>
            <a:ext cx="2895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Introduction of Embedded Systems </a:t>
            </a:r>
            <a:endParaRPr lang="en-US" dirty="0"/>
          </a:p>
        </p:txBody>
      </p:sp>
      <p:sp>
        <p:nvSpPr>
          <p:cNvPr id="5" name="Rectangle 4"/>
          <p:cNvSpPr/>
          <p:nvPr/>
        </p:nvSpPr>
        <p:spPr>
          <a:xfrm>
            <a:off x="1219200" y="1676400"/>
            <a:ext cx="2895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Embedded Systems Devices </a:t>
            </a:r>
            <a:endParaRPr lang="en-US" dirty="0"/>
          </a:p>
        </p:txBody>
      </p:sp>
      <p:sp>
        <p:nvSpPr>
          <p:cNvPr id="6" name="Rectangle 5"/>
          <p:cNvSpPr/>
          <p:nvPr/>
        </p:nvSpPr>
        <p:spPr>
          <a:xfrm>
            <a:off x="1295400" y="2819400"/>
            <a:ext cx="2895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Firmware / Requirements </a:t>
            </a:r>
            <a:endParaRPr lang="en-US" dirty="0"/>
          </a:p>
        </p:txBody>
      </p:sp>
      <p:sp>
        <p:nvSpPr>
          <p:cNvPr id="7" name="Rectangle 6"/>
          <p:cNvSpPr/>
          <p:nvPr/>
        </p:nvSpPr>
        <p:spPr>
          <a:xfrm>
            <a:off x="1295400" y="4114800"/>
            <a:ext cx="2895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Operating Systems</a:t>
            </a:r>
          </a:p>
          <a:p>
            <a:pPr algn="ctr"/>
            <a:r>
              <a:rPr lang="en-US" dirty="0" smtClean="0"/>
              <a:t>RTOS </a:t>
            </a:r>
            <a:endParaRPr lang="en-US" dirty="0"/>
          </a:p>
        </p:txBody>
      </p:sp>
      <p:sp>
        <p:nvSpPr>
          <p:cNvPr id="8" name="Rectangle 7"/>
          <p:cNvSpPr/>
          <p:nvPr/>
        </p:nvSpPr>
        <p:spPr>
          <a:xfrm>
            <a:off x="1295400" y="5257800"/>
            <a:ext cx="2895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Specified </a:t>
            </a:r>
            <a:endParaRPr lang="en-US" dirty="0"/>
          </a:p>
        </p:txBody>
      </p:sp>
      <p:sp>
        <p:nvSpPr>
          <p:cNvPr id="9" name="TextBox 8"/>
          <p:cNvSpPr txBox="1"/>
          <p:nvPr/>
        </p:nvSpPr>
        <p:spPr>
          <a:xfrm>
            <a:off x="5791200" y="533400"/>
            <a:ext cx="23622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Definition , Applications Life Cycle , Design Approach</a:t>
            </a:r>
            <a:endParaRPr lang="en-US" dirty="0"/>
          </a:p>
        </p:txBody>
      </p:sp>
      <p:sp>
        <p:nvSpPr>
          <p:cNvPr id="10" name="TextBox 9"/>
          <p:cNvSpPr txBox="1"/>
          <p:nvPr/>
        </p:nvSpPr>
        <p:spPr>
          <a:xfrm>
            <a:off x="5867400" y="1524000"/>
            <a:ext cx="23622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Devices – Sensors , Actuators </a:t>
            </a:r>
          </a:p>
          <a:p>
            <a:r>
              <a:rPr lang="en-US" dirty="0" smtClean="0"/>
              <a:t>Memory – ROM &amp; RAM </a:t>
            </a:r>
          </a:p>
          <a:p>
            <a:r>
              <a:rPr lang="en-US" dirty="0" smtClean="0"/>
              <a:t>ASIC , ASSP</a:t>
            </a:r>
            <a:endParaRPr lang="en-US" dirty="0"/>
          </a:p>
        </p:txBody>
      </p:sp>
      <p:sp>
        <p:nvSpPr>
          <p:cNvPr id="11" name="TextBox 10"/>
          <p:cNvSpPr txBox="1"/>
          <p:nvPr/>
        </p:nvSpPr>
        <p:spPr>
          <a:xfrm>
            <a:off x="5867400" y="2838271"/>
            <a:ext cx="23622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Reset , Brownout , Oscillators, Real time Clock ,</a:t>
            </a:r>
          </a:p>
          <a:p>
            <a:r>
              <a:rPr lang="en-US" dirty="0" smtClean="0"/>
              <a:t>Design types of Languages</a:t>
            </a:r>
            <a:endParaRPr lang="en-US" dirty="0"/>
          </a:p>
        </p:txBody>
      </p:sp>
      <p:sp>
        <p:nvSpPr>
          <p:cNvPr id="12" name="TextBox 11"/>
          <p:cNvSpPr txBox="1"/>
          <p:nvPr/>
        </p:nvSpPr>
        <p:spPr>
          <a:xfrm>
            <a:off x="5867400" y="4133671"/>
            <a:ext cx="23622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Kernel Services </a:t>
            </a:r>
          </a:p>
          <a:p>
            <a:r>
              <a:rPr lang="en-US" dirty="0" smtClean="0"/>
              <a:t>Multi Process,</a:t>
            </a:r>
          </a:p>
          <a:p>
            <a:r>
              <a:rPr lang="en-US" dirty="0" smtClean="0"/>
              <a:t>Multi tasking ,</a:t>
            </a:r>
          </a:p>
          <a:p>
            <a:r>
              <a:rPr lang="en-US" dirty="0" smtClean="0"/>
              <a:t>Scheduling </a:t>
            </a:r>
            <a:endParaRPr lang="en-US" dirty="0"/>
          </a:p>
        </p:txBody>
      </p:sp>
      <p:sp>
        <p:nvSpPr>
          <p:cNvPr id="13" name="TextBox 12"/>
          <p:cNvSpPr txBox="1"/>
          <p:nvPr/>
        </p:nvSpPr>
        <p:spPr>
          <a:xfrm>
            <a:off x="5867400" y="5429071"/>
            <a:ext cx="2362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Task Communication /</a:t>
            </a:r>
          </a:p>
          <a:p>
            <a:r>
              <a:rPr lang="en-US" dirty="0" smtClean="0"/>
              <a:t>Task Synchronization </a:t>
            </a:r>
            <a:endParaRPr lang="en-US" dirty="0"/>
          </a:p>
        </p:txBody>
      </p:sp>
      <p:cxnSp>
        <p:nvCxnSpPr>
          <p:cNvPr id="15" name="Straight Arrow Connector 14"/>
          <p:cNvCxnSpPr>
            <a:stCxn id="4" idx="3"/>
            <a:endCxn id="9" idx="1"/>
          </p:cNvCxnSpPr>
          <p:nvPr/>
        </p:nvCxnSpPr>
        <p:spPr>
          <a:xfrm flipV="1">
            <a:off x="4114800" y="995065"/>
            <a:ext cx="1676400" cy="33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114800" y="1981200"/>
            <a:ext cx="1676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191000" y="3238500"/>
            <a:ext cx="1676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191000" y="4572000"/>
            <a:ext cx="1676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191000" y="5715000"/>
            <a:ext cx="1676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81000" y="838200"/>
            <a:ext cx="8610600" cy="509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OSI (Open System Interconnection ) Model</a:t>
            </a:r>
            <a:endParaRPr lang="en-US" dirty="0"/>
          </a:p>
        </p:txBody>
      </p:sp>
      <p:pic>
        <p:nvPicPr>
          <p:cNvPr id="4098" name="Picture 2"/>
          <p:cNvPicPr>
            <a:picLocks noChangeAspect="1" noChangeArrowheads="1"/>
          </p:cNvPicPr>
          <p:nvPr/>
        </p:nvPicPr>
        <p:blipFill>
          <a:blip r:embed="rId2"/>
          <a:srcRect/>
          <a:stretch>
            <a:fillRect/>
          </a:stretch>
        </p:blipFill>
        <p:spPr bwMode="auto">
          <a:xfrm>
            <a:off x="228600" y="1371600"/>
            <a:ext cx="871728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7200" y="152400"/>
            <a:ext cx="8077200" cy="5334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33400" y="5362575"/>
            <a:ext cx="7877175" cy="134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143000" y="190500"/>
            <a:ext cx="6781800" cy="628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381000"/>
            <a:ext cx="7772400" cy="6172200"/>
          </a:xfrm>
        </p:spPr>
        <p:txBody>
          <a:bodyPr>
            <a:noAutofit/>
          </a:bodyPr>
          <a:lstStyle/>
          <a:p>
            <a:pPr algn="just"/>
            <a:r>
              <a:rPr lang="en-US" sz="2400" dirty="0" smtClean="0"/>
              <a:t>In short, a networking connection starts with data originating at the application layer of one device and flowing downward through all seven layers, with each layer </a:t>
            </a:r>
            <a:r>
              <a:rPr lang="en-US" sz="2400" dirty="0" smtClean="0">
                <a:solidFill>
                  <a:srgbClr val="FF0000"/>
                </a:solidFill>
              </a:rPr>
              <a:t>adding a new bit of information to the data being sent across the network</a:t>
            </a:r>
            <a:r>
              <a:rPr lang="en-US" sz="2400" dirty="0" smtClean="0"/>
              <a:t>. Information, called the </a:t>
            </a:r>
            <a:r>
              <a:rPr lang="en-US" sz="2400" i="1" dirty="0" smtClean="0">
                <a:solidFill>
                  <a:srgbClr val="FF0000"/>
                </a:solidFill>
              </a:rPr>
              <a:t>header</a:t>
            </a:r>
            <a:r>
              <a:rPr lang="en-US" sz="2400" i="1" dirty="0" smtClean="0"/>
              <a:t>.</a:t>
            </a:r>
            <a:r>
              <a:rPr lang="en-US" sz="2400" dirty="0" smtClean="0"/>
              <a:t> </a:t>
            </a:r>
          </a:p>
          <a:p>
            <a:pPr algn="just"/>
            <a:r>
              <a:rPr lang="en-US" sz="2400" dirty="0" smtClean="0"/>
              <a:t>Is appended to the data at every layer (except for the physical and application layers) for peer layers in connected devices to process. </a:t>
            </a:r>
          </a:p>
          <a:p>
            <a:pPr algn="just"/>
            <a:r>
              <a:rPr lang="en-US" sz="2400" dirty="0" smtClean="0"/>
              <a:t>The data is then sent over the transmission medium to the physical layer of a connected device and then up through the connected device’s layers. </a:t>
            </a:r>
          </a:p>
          <a:p>
            <a:pPr algn="just"/>
            <a:r>
              <a:rPr lang="en-US" sz="2400" dirty="0" smtClean="0"/>
              <a:t>These layers then process the data (strip the headers, reformat, etc.) as the data flows upward.</a:t>
            </a:r>
          </a:p>
          <a:p>
            <a:pPr algn="just"/>
            <a:r>
              <a:rPr lang="en-US" sz="2400" dirty="0" smtClean="0"/>
              <a:t> The functionality and methodologies implemented at each layer based on the OSI model are also commonly referred to as </a:t>
            </a:r>
            <a:r>
              <a:rPr lang="en-US" sz="2400" i="1" dirty="0" smtClean="0"/>
              <a:t>networking protocols.</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381000" y="914400"/>
            <a:ext cx="83058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 layer protocols in the Embedded Systems Model.</a:t>
            </a:r>
            <a:endParaRPr lang="en-US" dirty="0"/>
          </a:p>
        </p:txBody>
      </p:sp>
      <p:pic>
        <p:nvPicPr>
          <p:cNvPr id="8194" name="Picture 2"/>
          <p:cNvPicPr>
            <a:picLocks noChangeAspect="1" noChangeArrowheads="1"/>
          </p:cNvPicPr>
          <p:nvPr/>
        </p:nvPicPr>
        <p:blipFill>
          <a:blip r:embed="rId2"/>
          <a:srcRect/>
          <a:stretch>
            <a:fillRect/>
          </a:stretch>
        </p:blipFill>
        <p:spPr bwMode="auto">
          <a:xfrm>
            <a:off x="228600" y="1389977"/>
            <a:ext cx="8763000" cy="51632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6172200"/>
          </a:xfrm>
        </p:spPr>
        <p:txBody>
          <a:bodyPr>
            <a:noAutofit/>
          </a:bodyPr>
          <a:lstStyle/>
          <a:p>
            <a:pPr algn="just"/>
            <a:r>
              <a:rPr lang="en-US" sz="2800" b="1" dirty="0" smtClean="0"/>
              <a:t>OSI Model Layer 1: Physical Layer</a:t>
            </a:r>
          </a:p>
          <a:p>
            <a:pPr algn="just"/>
            <a:r>
              <a:rPr lang="en-US" sz="2800" dirty="0" smtClean="0"/>
              <a:t>Physical layer protocols defining the networking hardware of the device are located in the hardware layer of the Embedded Systems Model .Physical layer hardware components connect the embedded system to some transmission medium.</a:t>
            </a:r>
          </a:p>
          <a:p>
            <a:pPr algn="just"/>
            <a:r>
              <a:rPr lang="en-US" sz="2800" dirty="0" smtClean="0"/>
              <a:t>The distance between connected devices, as well as the network’s architecture, are important at this layer, since physical layer protocols can be classified as either LAN protocols or WAN protocols.</a:t>
            </a:r>
          </a:p>
          <a:p>
            <a:pPr algn="just"/>
            <a:r>
              <a:rPr lang="en-US" sz="2800" dirty="0" smtClean="0"/>
              <a:t> LAN and WAN protocols can then be further subdivided according to the transmission medium connecting the device to the network (wired or wireless).</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509572" y="762000"/>
            <a:ext cx="8253428"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Embedded Hardware </a:t>
            </a:r>
            <a:endParaRPr lang="en-US" dirty="0">
              <a:solidFill>
                <a:srgbClr val="92D050"/>
              </a:solidFill>
            </a:endParaRPr>
          </a:p>
        </p:txBody>
      </p:sp>
      <p:sp>
        <p:nvSpPr>
          <p:cNvPr id="3" name="Content Placeholder 2"/>
          <p:cNvSpPr>
            <a:spLocks noGrp="1"/>
          </p:cNvSpPr>
          <p:nvPr>
            <p:ph sz="quarter" idx="1"/>
          </p:nvPr>
        </p:nvSpPr>
        <p:spPr>
          <a:xfrm>
            <a:off x="609600" y="1447800"/>
            <a:ext cx="8077200" cy="4572000"/>
          </a:xfrm>
        </p:spPr>
        <p:txBody>
          <a:bodyPr>
            <a:normAutofit lnSpcReduction="10000"/>
          </a:bodyPr>
          <a:lstStyle/>
          <a:p>
            <a:pPr algn="just"/>
            <a:r>
              <a:rPr lang="en-US" b="1" dirty="0" smtClean="0">
                <a:solidFill>
                  <a:srgbClr val="FF0000"/>
                </a:solidFill>
              </a:rPr>
              <a:t>The Embedded Board and the von Neumann Model</a:t>
            </a:r>
          </a:p>
          <a:p>
            <a:pPr algn="just"/>
            <a:r>
              <a:rPr lang="en-US" dirty="0" smtClean="0"/>
              <a:t>At the highest level, the major hardware components of most boards can be classified into five major categories:</a:t>
            </a:r>
          </a:p>
          <a:p>
            <a:pPr algn="just"/>
            <a:r>
              <a:rPr lang="en-US" i="1" dirty="0" smtClean="0"/>
              <a:t>Central processing unit (CPU): the master processor.</a:t>
            </a:r>
          </a:p>
          <a:p>
            <a:pPr algn="just"/>
            <a:r>
              <a:rPr lang="en-US" i="1" dirty="0" smtClean="0"/>
              <a:t>Memory: where the system’s software is stored.</a:t>
            </a:r>
          </a:p>
          <a:p>
            <a:pPr algn="just"/>
            <a:r>
              <a:rPr lang="en-US" i="1" dirty="0" smtClean="0"/>
              <a:t>Input device(s): input slave processors and relative electrical components.</a:t>
            </a:r>
          </a:p>
          <a:p>
            <a:pPr algn="just"/>
            <a:r>
              <a:rPr lang="en-US" i="1" dirty="0" smtClean="0"/>
              <a:t>Output device(s): output slave processors and relative electrical components.</a:t>
            </a:r>
          </a:p>
          <a:p>
            <a:pPr algn="just"/>
            <a:r>
              <a:rPr lang="en-US" i="1" dirty="0" smtClean="0"/>
              <a:t>Data pathway(s)/bus(</a:t>
            </a:r>
            <a:r>
              <a:rPr lang="en-US" i="1" dirty="0" err="1" smtClean="0"/>
              <a:t>es</a:t>
            </a:r>
            <a:r>
              <a:rPr lang="en-US" i="1" dirty="0" smtClean="0"/>
              <a:t>): interconnects the other components, providing a “highway” for </a:t>
            </a:r>
            <a:r>
              <a:rPr lang="en-US" dirty="0" smtClean="0"/>
              <a:t>data to travel on from one component to another, including any wires, bus bridges, and/or bus controllers.</a:t>
            </a:r>
          </a:p>
          <a:p>
            <a:pPr algn="just">
              <a:buNone/>
            </a:pP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Embedded Systems </a:t>
            </a:r>
            <a:endParaRPr lang="en-US" b="1" dirty="0">
              <a:solidFill>
                <a:srgbClr val="92D050"/>
              </a:solidFill>
            </a:endParaRPr>
          </a:p>
        </p:txBody>
      </p:sp>
      <p:sp>
        <p:nvSpPr>
          <p:cNvPr id="3" name="Content Placeholder 2"/>
          <p:cNvSpPr>
            <a:spLocks noGrp="1"/>
          </p:cNvSpPr>
          <p:nvPr>
            <p:ph sz="quarter" idx="1"/>
          </p:nvPr>
        </p:nvSpPr>
        <p:spPr>
          <a:xfrm>
            <a:off x="914400" y="1447800"/>
            <a:ext cx="7772400" cy="4724400"/>
          </a:xfrm>
        </p:spPr>
        <p:txBody>
          <a:bodyPr>
            <a:normAutofit lnSpcReduction="10000"/>
          </a:bodyPr>
          <a:lstStyle/>
          <a:p>
            <a:r>
              <a:rPr lang="en-US" dirty="0" smtClean="0"/>
              <a:t>Def: A Embedded system is an Electrical / Electro mechanical system which specifically designed for an application .   </a:t>
            </a:r>
          </a:p>
          <a:p>
            <a:endParaRPr lang="en-US" dirty="0" smtClean="0"/>
          </a:p>
          <a:p>
            <a:r>
              <a:rPr lang="en-US" dirty="0" smtClean="0"/>
              <a:t>Embedded system contains Processing unit which can </a:t>
            </a:r>
            <a:r>
              <a:rPr lang="en-US" dirty="0" smtClean="0"/>
              <a:t>be</a:t>
            </a:r>
          </a:p>
          <a:p>
            <a:pPr lvl="1"/>
            <a:r>
              <a:rPr lang="en-US" dirty="0" err="1" smtClean="0"/>
              <a:t>MicroProcessor</a:t>
            </a:r>
            <a:r>
              <a:rPr lang="en-US" dirty="0" smtClean="0"/>
              <a:t> </a:t>
            </a:r>
            <a:r>
              <a:rPr lang="en-US" dirty="0" smtClean="0"/>
              <a:t>(or) </a:t>
            </a:r>
            <a:r>
              <a:rPr lang="en-US" dirty="0" err="1" smtClean="0"/>
              <a:t>MicroController</a:t>
            </a:r>
            <a:r>
              <a:rPr lang="en-US" dirty="0" smtClean="0"/>
              <a:t> / </a:t>
            </a:r>
            <a:endParaRPr lang="en-US" dirty="0" smtClean="0"/>
          </a:p>
          <a:p>
            <a:pPr lvl="1"/>
            <a:r>
              <a:rPr lang="en-US" dirty="0" smtClean="0"/>
              <a:t>system </a:t>
            </a:r>
            <a:r>
              <a:rPr lang="en-US" dirty="0" smtClean="0"/>
              <a:t>on chip (SOC)/ </a:t>
            </a:r>
            <a:endParaRPr lang="en-US" dirty="0" smtClean="0"/>
          </a:p>
          <a:p>
            <a:pPr lvl="1"/>
            <a:r>
              <a:rPr lang="en-US" dirty="0" smtClean="0"/>
              <a:t>Application </a:t>
            </a:r>
            <a:r>
              <a:rPr lang="en-US" dirty="0" smtClean="0"/>
              <a:t>Specified Integrated Circuit (ASIC</a:t>
            </a:r>
            <a:r>
              <a:rPr lang="en-US" dirty="0" smtClean="0"/>
              <a:t>)/</a:t>
            </a:r>
          </a:p>
          <a:p>
            <a:pPr lvl="1"/>
            <a:r>
              <a:rPr lang="en-US" dirty="0" err="1" smtClean="0"/>
              <a:t>Appilication</a:t>
            </a:r>
            <a:r>
              <a:rPr lang="en-US" dirty="0" smtClean="0"/>
              <a:t> </a:t>
            </a:r>
            <a:r>
              <a:rPr lang="en-US" dirty="0" smtClean="0"/>
              <a:t>Specific Standard product /Programmable Logic Device (PLD) like FPGA (or) CPLD and Input Output </a:t>
            </a:r>
            <a:r>
              <a:rPr lang="en-US" dirty="0" smtClean="0"/>
              <a:t>System which </a:t>
            </a:r>
            <a:r>
              <a:rPr lang="en-US" dirty="0" smtClean="0"/>
              <a:t>facilitates of sensors and actuators which acts like messenger from and to Real world.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457200" y="381000"/>
            <a:ext cx="85344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447675" y="685800"/>
            <a:ext cx="8432633" cy="5867400"/>
          </a:xfrm>
          <a:prstGeom prst="rect">
            <a:avLst/>
          </a:prstGeom>
          <a:noFill/>
          <a:ln w="9525">
            <a:noFill/>
            <a:miter lim="800000"/>
            <a:headEnd/>
            <a:tailEnd/>
          </a:ln>
          <a:effectLst/>
        </p:spPr>
      </p:pic>
      <p:sp>
        <p:nvSpPr>
          <p:cNvPr id="5" name="Rectangle 4"/>
          <p:cNvSpPr/>
          <p:nvPr/>
        </p:nvSpPr>
        <p:spPr>
          <a:xfrm>
            <a:off x="304800" y="228600"/>
            <a:ext cx="8382000" cy="369332"/>
          </a:xfrm>
          <a:prstGeom prst="rect">
            <a:avLst/>
          </a:prstGeom>
        </p:spPr>
        <p:txBody>
          <a:bodyPr wrap="square">
            <a:spAutoFit/>
          </a:bodyPr>
          <a:lstStyle/>
          <a:p>
            <a:r>
              <a:rPr lang="en-US" dirty="0" smtClean="0"/>
              <a:t>AMD/National Semiconductor ×86 reference board.[1] </a:t>
            </a:r>
            <a:r>
              <a:rPr lang="en-US" i="1" dirty="0" smtClean="0"/>
              <a:t>© 2004 </a:t>
            </a:r>
            <a:r>
              <a:rPr lang="en-US" i="1" dirty="0" smtClean="0">
                <a:solidFill>
                  <a:srgbClr val="FF0000"/>
                </a:solidFill>
              </a:rPr>
              <a:t>Advanced Micro Devices</a:t>
            </a:r>
            <a:r>
              <a:rPr lang="en-US" i="1" dirty="0" smtClean="0"/>
              <a:t>, Inc.</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28600" y="304800"/>
            <a:ext cx="8686800" cy="5334000"/>
          </a:xfrm>
          <a:prstGeom prst="rect">
            <a:avLst/>
          </a:prstGeom>
          <a:noFill/>
          <a:ln w="9525">
            <a:noFill/>
            <a:miter lim="800000"/>
            <a:headEnd/>
            <a:tailEnd/>
          </a:ln>
          <a:effectLst/>
        </p:spPr>
      </p:pic>
      <p:sp>
        <p:nvSpPr>
          <p:cNvPr id="5" name="Rectangle 4"/>
          <p:cNvSpPr/>
          <p:nvPr/>
        </p:nvSpPr>
        <p:spPr>
          <a:xfrm>
            <a:off x="2209800" y="5715000"/>
            <a:ext cx="4267200" cy="461665"/>
          </a:xfrm>
          <a:prstGeom prst="rect">
            <a:avLst/>
          </a:prstGeom>
        </p:spPr>
        <p:txBody>
          <a:bodyPr wrap="square">
            <a:spAutoFit/>
          </a:bodyPr>
          <a:lstStyle/>
          <a:p>
            <a:r>
              <a:rPr lang="en-US" sz="2400" dirty="0" smtClean="0"/>
              <a:t>Net Silicon ARM7 reference board.</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533400" y="609600"/>
            <a:ext cx="8316433" cy="5562600"/>
          </a:xfrm>
          <a:prstGeom prst="rect">
            <a:avLst/>
          </a:prstGeom>
          <a:noFill/>
          <a:ln w="9525">
            <a:noFill/>
            <a:miter lim="800000"/>
            <a:headEnd/>
            <a:tailEnd/>
          </a:ln>
          <a:effectLst/>
        </p:spPr>
      </p:pic>
      <p:sp>
        <p:nvSpPr>
          <p:cNvPr id="3" name="TextBox 2"/>
          <p:cNvSpPr txBox="1"/>
          <p:nvPr/>
        </p:nvSpPr>
        <p:spPr>
          <a:xfrm>
            <a:off x="533400" y="6248400"/>
            <a:ext cx="3875420" cy="369332"/>
          </a:xfrm>
          <a:prstGeom prst="rect">
            <a:avLst/>
          </a:prstGeom>
          <a:noFill/>
        </p:spPr>
        <p:txBody>
          <a:bodyPr wrap="none" rtlCol="0">
            <a:spAutoFit/>
          </a:bodyPr>
          <a:lstStyle/>
          <a:p>
            <a:r>
              <a:rPr lang="en-US" dirty="0" smtClean="0"/>
              <a:t>Small Outline Dual in line Memory module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381000" y="457199"/>
            <a:ext cx="8229600" cy="5562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228600" y="685800"/>
            <a:ext cx="86106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1143000"/>
          </a:xfrm>
        </p:spPr>
        <p:txBody>
          <a:bodyPr/>
          <a:lstStyle/>
          <a:p>
            <a:r>
              <a:rPr lang="en-US" b="1" i="1" dirty="0" smtClean="0"/>
              <a:t>Embedded Processors	</a:t>
            </a:r>
            <a:endParaRPr lang="en-US" dirty="0"/>
          </a:p>
        </p:txBody>
      </p:sp>
      <p:sp>
        <p:nvSpPr>
          <p:cNvPr id="3" name="Content Placeholder 2"/>
          <p:cNvSpPr>
            <a:spLocks noGrp="1"/>
          </p:cNvSpPr>
          <p:nvPr>
            <p:ph sz="quarter" idx="1"/>
          </p:nvPr>
        </p:nvSpPr>
        <p:spPr>
          <a:xfrm>
            <a:off x="304800" y="1295400"/>
            <a:ext cx="8458200" cy="4572000"/>
          </a:xfrm>
        </p:spPr>
        <p:txBody>
          <a:bodyPr>
            <a:normAutofit lnSpcReduction="10000"/>
          </a:bodyPr>
          <a:lstStyle/>
          <a:p>
            <a:pPr algn="just"/>
            <a:r>
              <a:rPr lang="en-US" dirty="0" smtClean="0"/>
              <a:t>Processors are the main functional units of an embedded board, and are primarily responsible for </a:t>
            </a:r>
            <a:r>
              <a:rPr lang="en-US" dirty="0" smtClean="0">
                <a:solidFill>
                  <a:srgbClr val="FF0000"/>
                </a:solidFill>
              </a:rPr>
              <a:t>processing instructions and data</a:t>
            </a:r>
            <a:r>
              <a:rPr lang="en-US" dirty="0" smtClean="0"/>
              <a:t>. </a:t>
            </a:r>
          </a:p>
          <a:p>
            <a:pPr algn="just"/>
            <a:r>
              <a:rPr lang="en-US" dirty="0" smtClean="0"/>
              <a:t>An electronic device contains at least </a:t>
            </a:r>
            <a:r>
              <a:rPr lang="en-US" dirty="0" smtClean="0">
                <a:solidFill>
                  <a:srgbClr val="FF0000"/>
                </a:solidFill>
              </a:rPr>
              <a:t>one </a:t>
            </a:r>
            <a:r>
              <a:rPr lang="en-US" i="1" dirty="0" smtClean="0">
                <a:solidFill>
                  <a:srgbClr val="FF0000"/>
                </a:solidFill>
              </a:rPr>
              <a:t>master </a:t>
            </a:r>
            <a:r>
              <a:rPr lang="en-US" dirty="0" smtClean="0">
                <a:solidFill>
                  <a:srgbClr val="FF0000"/>
                </a:solidFill>
              </a:rPr>
              <a:t>processor, acting as the central controlling device, and can have additional </a:t>
            </a:r>
            <a:r>
              <a:rPr lang="en-US" i="1" dirty="0" smtClean="0">
                <a:solidFill>
                  <a:srgbClr val="FF0000"/>
                </a:solidFill>
              </a:rPr>
              <a:t>slave processors</a:t>
            </a:r>
            <a:r>
              <a:rPr lang="en-US" i="1" dirty="0" smtClean="0"/>
              <a:t> </a:t>
            </a:r>
            <a:r>
              <a:rPr lang="en-US" dirty="0" smtClean="0"/>
              <a:t>that work with and are controlled by the master processor. </a:t>
            </a:r>
          </a:p>
          <a:p>
            <a:pPr algn="just"/>
            <a:r>
              <a:rPr lang="en-US" dirty="0" smtClean="0"/>
              <a:t>These slave processors may either </a:t>
            </a:r>
            <a:r>
              <a:rPr lang="en-US" dirty="0" smtClean="0">
                <a:solidFill>
                  <a:srgbClr val="FF0000"/>
                </a:solidFill>
              </a:rPr>
              <a:t>extend the instruction set</a:t>
            </a:r>
            <a:r>
              <a:rPr lang="en-US" dirty="0" smtClean="0"/>
              <a:t> of the master processor or </a:t>
            </a:r>
            <a:r>
              <a:rPr lang="en-US" dirty="0" smtClean="0">
                <a:solidFill>
                  <a:srgbClr val="FF0000"/>
                </a:solidFill>
              </a:rPr>
              <a:t>act to manage memory, buses, and I/O (input/output) devices. </a:t>
            </a:r>
          </a:p>
          <a:p>
            <a:pPr algn="just"/>
            <a:r>
              <a:rPr lang="en-US" dirty="0" smtClean="0"/>
              <a:t>The complexity of the master processor usually determines whether it is classified as a </a:t>
            </a:r>
            <a:r>
              <a:rPr lang="en-US" i="1" dirty="0" smtClean="0"/>
              <a:t>microprocessor or a microcontroller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457200" y="1143000"/>
            <a:ext cx="8077200" cy="5410200"/>
          </a:xfrm>
          <a:prstGeom prst="rect">
            <a:avLst/>
          </a:prstGeom>
          <a:noFill/>
          <a:ln w="9525">
            <a:noFill/>
            <a:miter lim="800000"/>
            <a:headEnd/>
            <a:tailEnd/>
          </a:ln>
          <a:effectLst/>
        </p:spPr>
      </p:pic>
      <p:sp>
        <p:nvSpPr>
          <p:cNvPr id="3" name="Rectangle 2"/>
          <p:cNvSpPr/>
          <p:nvPr/>
        </p:nvSpPr>
        <p:spPr>
          <a:xfrm>
            <a:off x="457200" y="228600"/>
            <a:ext cx="8229600" cy="830997"/>
          </a:xfrm>
          <a:prstGeom prst="rect">
            <a:avLst/>
          </a:prstGeom>
        </p:spPr>
        <p:txBody>
          <a:bodyPr wrap="square">
            <a:spAutoFit/>
          </a:bodyPr>
          <a:lstStyle/>
          <a:p>
            <a:r>
              <a:rPr lang="en-US" sz="2400" dirty="0" smtClean="0"/>
              <a:t>The Atlas STPC is the master processor, and the super I/O and Ethernet controllers are slave processors</a:t>
            </a:r>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ISA Architecture Models	</a:t>
            </a:r>
            <a:endParaRPr lang="en-US" dirty="0"/>
          </a:p>
        </p:txBody>
      </p:sp>
      <p:sp>
        <p:nvSpPr>
          <p:cNvPr id="5" name="Content Placeholder 4"/>
          <p:cNvSpPr>
            <a:spLocks noGrp="1"/>
          </p:cNvSpPr>
          <p:nvPr>
            <p:ph sz="quarter" idx="1"/>
          </p:nvPr>
        </p:nvSpPr>
        <p:spPr>
          <a:xfrm>
            <a:off x="685800" y="1447800"/>
            <a:ext cx="8001000" cy="4572000"/>
          </a:xfrm>
        </p:spPr>
        <p:txBody>
          <a:bodyPr>
            <a:normAutofit fontScale="92500" lnSpcReduction="10000"/>
          </a:bodyPr>
          <a:lstStyle/>
          <a:p>
            <a:pPr algn="just"/>
            <a:r>
              <a:rPr lang="en-US" sz="2800" dirty="0" smtClean="0"/>
              <a:t>The ISA defines such features as the </a:t>
            </a:r>
            <a:r>
              <a:rPr lang="en-US" sz="2800" i="1" dirty="0" smtClean="0"/>
              <a:t>operations that can be used by programmers to </a:t>
            </a:r>
            <a:r>
              <a:rPr lang="en-US" sz="2800" dirty="0" smtClean="0"/>
              <a:t>create programs for that architecture.</a:t>
            </a:r>
          </a:p>
          <a:p>
            <a:pPr algn="just"/>
            <a:endParaRPr lang="en-US" sz="2800" dirty="0" smtClean="0"/>
          </a:p>
          <a:p>
            <a:pPr algn="just"/>
            <a:r>
              <a:rPr lang="en-US" sz="2800" dirty="0" smtClean="0"/>
              <a:t>The </a:t>
            </a:r>
            <a:r>
              <a:rPr lang="en-US" sz="2800" i="1" dirty="0" smtClean="0"/>
              <a:t>operands (data) that are accepted and processed by </a:t>
            </a:r>
            <a:r>
              <a:rPr lang="en-US" sz="2800" dirty="0" smtClean="0"/>
              <a:t>an architecture, </a:t>
            </a:r>
            <a:r>
              <a:rPr lang="en-US" sz="2800" i="1" dirty="0" smtClean="0"/>
              <a:t>storage, addressing modes used to gain access to and process operands, and </a:t>
            </a:r>
            <a:r>
              <a:rPr lang="en-US" sz="2800" dirty="0" smtClean="0"/>
              <a:t>the handling of </a:t>
            </a:r>
            <a:r>
              <a:rPr lang="en-US" sz="2800" i="1" dirty="0" smtClean="0"/>
              <a:t>interrupts.</a:t>
            </a:r>
          </a:p>
          <a:p>
            <a:pPr algn="just">
              <a:buNone/>
            </a:pPr>
            <a:r>
              <a:rPr lang="en-US" sz="2800" b="1" i="1" dirty="0" smtClean="0"/>
              <a:t>Operations</a:t>
            </a:r>
          </a:p>
          <a:p>
            <a:pPr algn="just"/>
            <a:r>
              <a:rPr lang="en-US" sz="2800" i="1" dirty="0" smtClean="0"/>
              <a:t>Operations are made up of one or more instructions that execute certain commands. Different processors can </a:t>
            </a:r>
            <a:r>
              <a:rPr lang="en-US" sz="2800" dirty="0" smtClean="0"/>
              <a:t>execute the exact same operations using a different number and different types of instructions.</a:t>
            </a:r>
          </a:p>
          <a:p>
            <a:pPr algn="just"/>
            <a:endParaRPr 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85800"/>
            <a:ext cx="8458200" cy="5410200"/>
          </a:xfrm>
        </p:spPr>
        <p:txBody>
          <a:bodyPr>
            <a:noAutofit/>
          </a:bodyPr>
          <a:lstStyle/>
          <a:p>
            <a:pPr algn="just">
              <a:buNone/>
            </a:pPr>
            <a:r>
              <a:rPr lang="en-US" sz="2400" b="1" i="1" dirty="0" smtClean="0"/>
              <a:t>Types of operations</a:t>
            </a:r>
            <a:r>
              <a:rPr lang="en-US" sz="2400" i="1" dirty="0" smtClean="0"/>
              <a:t>. Operations are the functions that can be performed on the data, </a:t>
            </a:r>
            <a:r>
              <a:rPr lang="en-US" sz="2400" dirty="0" smtClean="0"/>
              <a:t>and they typically include </a:t>
            </a:r>
          </a:p>
          <a:p>
            <a:pPr algn="just"/>
            <a:r>
              <a:rPr lang="en-US" sz="2400" dirty="0" smtClean="0"/>
              <a:t>computations (math operations)</a:t>
            </a:r>
          </a:p>
          <a:p>
            <a:pPr algn="just"/>
            <a:r>
              <a:rPr lang="en-US" sz="2400" dirty="0" smtClean="0"/>
              <a:t> movement (moving data from one memory location/register to another)</a:t>
            </a:r>
          </a:p>
          <a:p>
            <a:pPr algn="just"/>
            <a:r>
              <a:rPr lang="en-US" sz="2400" dirty="0" smtClean="0"/>
              <a:t> branches (conditional/unconditional moves to another area of code to process)</a:t>
            </a:r>
          </a:p>
          <a:p>
            <a:pPr algn="just"/>
            <a:r>
              <a:rPr lang="en-US" sz="2400" dirty="0" smtClean="0"/>
              <a:t> I/O operations (data transmitted between I/O components and master processor)</a:t>
            </a:r>
          </a:p>
          <a:p>
            <a:pPr algn="just"/>
            <a:r>
              <a:rPr lang="en-US" sz="2400" dirty="0" smtClean="0"/>
              <a:t>context switching operations (where location register information is temporarily stored when switching to some routine to be executed and after execution.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990600"/>
            <a:ext cx="7772400" cy="4572000"/>
          </a:xfrm>
        </p:spPr>
        <p:txBody>
          <a:bodyPr/>
          <a:lstStyle/>
          <a:p>
            <a:r>
              <a:rPr lang="en-US" dirty="0" smtClean="0"/>
              <a:t>Depending on the response of the system requirements and types of applications for which ES is designed , an Embedded can be Real time (or) Non Real time.</a:t>
            </a:r>
          </a:p>
          <a:p>
            <a:endParaRPr lang="en-US" dirty="0" smtClean="0"/>
          </a:p>
          <a:p>
            <a:r>
              <a:rPr lang="en-US" dirty="0" smtClean="0"/>
              <a:t>The response for Real time is Flight control system, Airbag Development system, Automotive ..etc..</a:t>
            </a:r>
          </a:p>
          <a:p>
            <a:endParaRPr lang="en-US" dirty="0" smtClean="0"/>
          </a:p>
          <a:p>
            <a:r>
              <a:rPr lang="en-US" dirty="0" smtClean="0"/>
              <a:t>Non Real time : Automatic Teller Machines (ATM), Media playback systems , etc.,</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90538" y="457200"/>
            <a:ext cx="8162925" cy="541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228600"/>
            <a:ext cx="7772400" cy="6248400"/>
          </a:xfrm>
        </p:spPr>
        <p:txBody>
          <a:bodyPr>
            <a:noAutofit/>
          </a:bodyPr>
          <a:lstStyle/>
          <a:p>
            <a:pPr algn="just"/>
            <a:endParaRPr lang="en-US" sz="2400" dirty="0" smtClean="0"/>
          </a:p>
          <a:p>
            <a:pPr algn="just"/>
            <a:r>
              <a:rPr lang="en-US" sz="2400" dirty="0" smtClean="0"/>
              <a:t>The instruction set on a popular lower-end processor, the 8051, includes just over 100 instructions for math, data transfer, bit variable manipulation, logical operations, branch flow and control, etc.</a:t>
            </a:r>
            <a:endParaRPr lang="en-US" sz="2400" smtClean="0"/>
          </a:p>
          <a:p>
            <a:pPr algn="just"/>
            <a:endParaRPr lang="en-US" sz="2400" dirty="0" smtClean="0"/>
          </a:p>
          <a:p>
            <a:pPr algn="just"/>
            <a:r>
              <a:rPr lang="en-US" sz="2400" dirty="0" smtClean="0"/>
              <a:t> In comparison, a higher-end MPC823 Motorola/Free scale PowerPC) has an instruction set a little larger than that of the 8051, but with many of the same types of operations contained in the 8051 set along with an additional handful, including integer operations/ floating-point (math) operations, load and store operations, branch and flow control operations, processor control operations, memory synchronization operations, and PowerPC.</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762000"/>
            <a:ext cx="7772400" cy="5334000"/>
          </a:xfrm>
        </p:spPr>
        <p:txBody>
          <a:bodyPr>
            <a:normAutofit/>
          </a:bodyPr>
          <a:lstStyle/>
          <a:p>
            <a:pPr algn="just"/>
            <a:r>
              <a:rPr lang="en-US" sz="3400" b="1" i="1" dirty="0" smtClean="0"/>
              <a:t>Operation formats. </a:t>
            </a:r>
          </a:p>
          <a:p>
            <a:pPr algn="just"/>
            <a:r>
              <a:rPr lang="en-US" i="1" dirty="0" smtClean="0"/>
              <a:t>The format of an operation is the actual number and combination of  </a:t>
            </a:r>
            <a:r>
              <a:rPr lang="en-US" dirty="0" smtClean="0"/>
              <a:t>bits (1s and 0s) that represent the operation, and is commonly referred to as the operation code or </a:t>
            </a:r>
            <a:r>
              <a:rPr lang="en-US" i="1" dirty="0" err="1" smtClean="0"/>
              <a:t>opcode</a:t>
            </a:r>
            <a:r>
              <a:rPr lang="en-US" i="1" dirty="0" smtClean="0"/>
              <a:t>. </a:t>
            </a:r>
          </a:p>
          <a:p>
            <a:pPr algn="just"/>
            <a:r>
              <a:rPr lang="en-US" i="1" dirty="0" smtClean="0"/>
              <a:t>MPC823 </a:t>
            </a:r>
            <a:r>
              <a:rPr lang="en-US" i="1" dirty="0" err="1" smtClean="0"/>
              <a:t>opcodes</a:t>
            </a:r>
            <a:r>
              <a:rPr lang="en-US" i="1" dirty="0" smtClean="0"/>
              <a:t>, for instance, are structured the same and are all 6 bits </a:t>
            </a:r>
            <a:r>
              <a:rPr lang="en-US" dirty="0" smtClean="0"/>
              <a:t>long (0-63 decimal).</a:t>
            </a:r>
          </a:p>
          <a:p>
            <a:pPr algn="just"/>
            <a:r>
              <a:rPr lang="en-US" dirty="0" smtClean="0"/>
              <a:t>MIPS32/MIPS </a:t>
            </a:r>
            <a:r>
              <a:rPr lang="en-US" dirty="0" err="1" smtClean="0"/>
              <a:t>Opcodes</a:t>
            </a:r>
            <a:r>
              <a:rPr lang="en-US" dirty="0" smtClean="0"/>
              <a:t> are also 6 bits long, but the </a:t>
            </a:r>
            <a:r>
              <a:rPr lang="en-US" dirty="0" err="1" smtClean="0"/>
              <a:t>opcode</a:t>
            </a:r>
            <a:r>
              <a:rPr lang="en-US" dirty="0" smtClean="0"/>
              <a:t> can vary as to where it is located.</a:t>
            </a:r>
          </a:p>
          <a:p>
            <a:pPr algn="just"/>
            <a:r>
              <a:rPr lang="en-US" dirty="0" smtClean="0"/>
              <a:t> An architecture, like the SA-1100 which is based upon the ARM v4 Instruction Set, can have several instruction set formats depending on the type of operation being performed </a:t>
            </a:r>
            <a:r>
              <a:rPr lang="en-US" i="1" dirty="0" smtClean="0"/>
              <a:t>Operands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399" y="152400"/>
            <a:ext cx="8760139"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685800"/>
            <a:ext cx="81534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Application-Specific ISA Models</a:t>
            </a:r>
            <a:br>
              <a:rPr lang="en-US" i="1" dirty="0" smtClean="0"/>
            </a:br>
            <a:endParaRPr lang="en-US" dirty="0"/>
          </a:p>
        </p:txBody>
      </p:sp>
      <p:sp>
        <p:nvSpPr>
          <p:cNvPr id="3" name="Content Placeholder 2"/>
          <p:cNvSpPr>
            <a:spLocks noGrp="1"/>
          </p:cNvSpPr>
          <p:nvPr>
            <p:ph sz="quarter" idx="1"/>
          </p:nvPr>
        </p:nvSpPr>
        <p:spPr>
          <a:xfrm>
            <a:off x="685800" y="838200"/>
            <a:ext cx="7772400" cy="4572000"/>
          </a:xfrm>
        </p:spPr>
        <p:txBody>
          <a:bodyPr/>
          <a:lstStyle/>
          <a:p>
            <a:r>
              <a:rPr lang="en-US" dirty="0" smtClean="0"/>
              <a:t>Application-specific ISA models define processors that are intended for specific embedded applications.</a:t>
            </a:r>
          </a:p>
          <a:p>
            <a:r>
              <a:rPr lang="en-US" b="1" i="1" dirty="0" smtClean="0"/>
              <a:t>1. Controller Model: </a:t>
            </a:r>
            <a:r>
              <a:rPr lang="en-US" i="1" dirty="0" smtClean="0"/>
              <a:t> The Controller ISA is implemented in processors that are not required </a:t>
            </a:r>
            <a:r>
              <a:rPr lang="en-US" dirty="0" smtClean="0"/>
              <a:t>to perform complex data manipulation, such as video and audio processors that are used as slave processors on a TV board</a:t>
            </a:r>
          </a:p>
          <a:p>
            <a:r>
              <a:rPr lang="en-US" dirty="0" smtClean="0"/>
              <a:t> example: </a:t>
            </a:r>
          </a:p>
          <a:p>
            <a:endParaRPr lang="en-US" dirty="0" smtClean="0"/>
          </a:p>
        </p:txBody>
      </p:sp>
      <p:pic>
        <p:nvPicPr>
          <p:cNvPr id="5122" name="Picture 2"/>
          <p:cNvPicPr>
            <a:picLocks noChangeAspect="1" noChangeArrowheads="1"/>
          </p:cNvPicPr>
          <p:nvPr/>
        </p:nvPicPr>
        <p:blipFill>
          <a:blip r:embed="rId2"/>
          <a:srcRect/>
          <a:stretch>
            <a:fillRect/>
          </a:stretch>
        </p:blipFill>
        <p:spPr bwMode="auto">
          <a:xfrm>
            <a:off x="2286000" y="3429000"/>
            <a:ext cx="57912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33400" y="1295400"/>
            <a:ext cx="8229600" cy="4953000"/>
          </a:xfrm>
          <a:prstGeom prst="rect">
            <a:avLst/>
          </a:prstGeom>
          <a:noFill/>
          <a:ln w="9525">
            <a:noFill/>
            <a:miter lim="800000"/>
            <a:headEnd/>
            <a:tailEnd/>
          </a:ln>
          <a:effectLst/>
        </p:spPr>
      </p:pic>
      <p:sp>
        <p:nvSpPr>
          <p:cNvPr id="5" name="Rectangle 4"/>
          <p:cNvSpPr/>
          <p:nvPr/>
        </p:nvSpPr>
        <p:spPr>
          <a:xfrm>
            <a:off x="533400" y="304800"/>
            <a:ext cx="8305800" cy="1015663"/>
          </a:xfrm>
          <a:prstGeom prst="rect">
            <a:avLst/>
          </a:prstGeom>
        </p:spPr>
        <p:txBody>
          <a:bodyPr wrap="square">
            <a:spAutoFit/>
          </a:bodyPr>
          <a:lstStyle/>
          <a:p>
            <a:r>
              <a:rPr lang="en-US" sz="2000" b="1" i="1" dirty="0" smtClean="0"/>
              <a:t>2. Data path Model: </a:t>
            </a:r>
            <a:r>
              <a:rPr lang="en-US" sz="2000" i="1" dirty="0" smtClean="0"/>
              <a:t>The </a:t>
            </a:r>
            <a:r>
              <a:rPr lang="en-US" sz="2000" i="1" dirty="0" err="1" smtClean="0"/>
              <a:t>Datapath</a:t>
            </a:r>
            <a:r>
              <a:rPr lang="en-US" sz="2000" i="1" dirty="0" smtClean="0"/>
              <a:t> ISA is implemented in processors whose purpose is to </a:t>
            </a:r>
            <a:r>
              <a:rPr lang="en-US" sz="2000" dirty="0" smtClean="0"/>
              <a:t>repeatedly perform fixed computations on different sets of data, a common example being digital signal processors (DSPs).</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924800" cy="5486400"/>
          </a:xfrm>
        </p:spPr>
        <p:txBody>
          <a:bodyPr>
            <a:normAutofit fontScale="92500" lnSpcReduction="20000"/>
          </a:bodyPr>
          <a:lstStyle/>
          <a:p>
            <a:pPr>
              <a:buNone/>
            </a:pPr>
            <a:r>
              <a:rPr lang="en-US" b="1" i="1" dirty="0" smtClean="0"/>
              <a:t>3.Finite-State Machine with </a:t>
            </a:r>
            <a:r>
              <a:rPr lang="en-US" b="1" i="1" dirty="0" err="1" smtClean="0"/>
              <a:t>Datapath</a:t>
            </a:r>
            <a:r>
              <a:rPr lang="en-US" b="1" i="1" dirty="0" smtClean="0"/>
              <a:t> (FSMD) Model: </a:t>
            </a:r>
          </a:p>
          <a:p>
            <a:pPr algn="just">
              <a:buFont typeface="Arial" pitchFamily="34" charset="0"/>
              <a:buChar char="•"/>
            </a:pPr>
            <a:r>
              <a:rPr lang="en-US" i="1" dirty="0" smtClean="0"/>
              <a:t>The FSMD ISA is an </a:t>
            </a:r>
            <a:r>
              <a:rPr lang="en-US" dirty="0" smtClean="0"/>
              <a:t>implementation based upon a combination of the </a:t>
            </a:r>
            <a:r>
              <a:rPr lang="en-US" dirty="0" err="1" smtClean="0"/>
              <a:t>Datapath</a:t>
            </a:r>
            <a:r>
              <a:rPr lang="en-US" dirty="0" smtClean="0"/>
              <a:t> ISA and the Controller ISA</a:t>
            </a:r>
          </a:p>
          <a:p>
            <a:pPr algn="just">
              <a:buFont typeface="Arial" pitchFamily="34" charset="0"/>
              <a:buChar char="•"/>
            </a:pPr>
            <a:r>
              <a:rPr lang="en-US" dirty="0" smtClean="0"/>
              <a:t>processors that are not required to perform complex data manipulation and must repeatedly perform fixed computations on different sets of data.</a:t>
            </a:r>
          </a:p>
          <a:p>
            <a:pPr algn="just">
              <a:buFont typeface="Arial" pitchFamily="34" charset="0"/>
              <a:buChar char="•"/>
            </a:pPr>
            <a:r>
              <a:rPr lang="en-US" dirty="0" smtClean="0"/>
              <a:t>programmable logic devices (PLDs), and field-programmable gate-arrays (FPGAs, which are essentially more complex PLDs). </a:t>
            </a:r>
          </a:p>
          <a:p>
            <a:pPr algn="just">
              <a:buFont typeface="Arial" pitchFamily="34" charset="0"/>
              <a:buChar char="•"/>
            </a:pPr>
            <a:r>
              <a:rPr lang="en-US" dirty="0" smtClean="0"/>
              <a:t>FPGAs have emerged as a powerful and sustaining force in embedded systems designs. </a:t>
            </a:r>
          </a:p>
          <a:p>
            <a:pPr algn="just">
              <a:buFont typeface="Arial" pitchFamily="34" charset="0"/>
              <a:buChar char="•"/>
            </a:pPr>
            <a:r>
              <a:rPr lang="en-US" dirty="0" smtClean="0"/>
              <a:t>At the highest level  FPGAs are some combination of interconnected CLBs (configurable logic blocks) to form a more a complex digital circuit. </a:t>
            </a:r>
          </a:p>
          <a:p>
            <a:pPr algn="just">
              <a:buFont typeface="Arial" pitchFamily="34" charset="0"/>
              <a:buChar char="•"/>
            </a:pPr>
            <a:r>
              <a:rPr lang="en-US" dirty="0" smtClean="0"/>
              <a:t>A wide range of tools are available today to create FPGA custom circuits based on everything from VHDL (type of hardware description language) to </a:t>
            </a:r>
            <a:r>
              <a:rPr lang="en-US" dirty="0" err="1" smtClean="0"/>
              <a:t>Verilog</a:t>
            </a:r>
            <a:r>
              <a:rPr lang="en-US" dirty="0" smtClean="0"/>
              <a:t> to schematic design techniques.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89218" y="685800"/>
            <a:ext cx="81788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90600" y="762000"/>
            <a:ext cx="7384993"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 to Embedded Electronic Systems and Microcontrollers </a:t>
            </a:r>
            <a:endParaRPr lang="en-US" dirty="0"/>
          </a:p>
        </p:txBody>
      </p:sp>
      <p:sp>
        <p:nvSpPr>
          <p:cNvPr id="3" name="Content Placeholder 2"/>
          <p:cNvSpPr>
            <a:spLocks noGrp="1"/>
          </p:cNvSpPr>
          <p:nvPr>
            <p:ph sz="quarter" idx="1"/>
          </p:nvPr>
        </p:nvSpPr>
        <p:spPr>
          <a:xfrm>
            <a:off x="457200" y="1447800"/>
            <a:ext cx="8229600" cy="4572000"/>
          </a:xfrm>
        </p:spPr>
        <p:txBody>
          <a:bodyPr>
            <a:normAutofit/>
          </a:bodyPr>
          <a:lstStyle/>
          <a:p>
            <a:pPr algn="just"/>
            <a:r>
              <a:rPr lang="en-US" b="1" dirty="0" smtClean="0">
                <a:latin typeface="Times New Roman" pitchFamily="18" charset="0"/>
                <a:cs typeface="Times New Roman" pitchFamily="18" charset="0"/>
              </a:rPr>
              <a:t>Description of an Embedded System:</a:t>
            </a:r>
          </a:p>
          <a:p>
            <a:pPr lvl="1" algn="just">
              <a:buNone/>
            </a:pPr>
            <a:r>
              <a:rPr lang="en-US" i="1" dirty="0" smtClean="0">
                <a:latin typeface="Times New Roman" pitchFamily="18" charset="0"/>
                <a:cs typeface="Times New Roman" pitchFamily="18" charset="0"/>
              </a:rPr>
              <a:t>Embedded systems are more limited in hardware and/or software functionality than a personal computer (PC). </a:t>
            </a:r>
          </a:p>
          <a:p>
            <a:pPr lvl="1" algn="just">
              <a:buFont typeface="Wingdings" pitchFamily="2" charset="2"/>
              <a:buChar char="§"/>
            </a:pPr>
            <a:r>
              <a:rPr lang="en-US" dirty="0" smtClean="0">
                <a:latin typeface="Times New Roman" pitchFamily="18" charset="0"/>
                <a:cs typeface="Times New Roman" pitchFamily="18" charset="0"/>
              </a:rPr>
              <a:t>In terms of hardware limitations, this can mean limitations in processing performance, power consumption, memory, hardware functionality, and so forth. </a:t>
            </a:r>
          </a:p>
          <a:p>
            <a:pPr lvl="1" algn="just">
              <a:buFont typeface="Wingdings" pitchFamily="2" charset="2"/>
              <a:buChar char="§"/>
            </a:pPr>
            <a:r>
              <a:rPr lang="en-US" dirty="0" smtClean="0">
                <a:latin typeface="Times New Roman" pitchFamily="18" charset="0"/>
                <a:cs typeface="Times New Roman" pitchFamily="18" charset="0"/>
              </a:rPr>
              <a:t>In software, this typically means limitations relative to a PC—fewer applications, scaled-down applications, no operating system (OS) or a limited OS, or less abstraction-level code. </a:t>
            </a:r>
          </a:p>
          <a:p>
            <a:pPr algn="just"/>
            <a:r>
              <a:rPr lang="th-TH" dirty="0" smtClean="0">
                <a:latin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457200"/>
            <a:ext cx="7772400" cy="4572000"/>
          </a:xfrm>
        </p:spPr>
        <p:txBody>
          <a:bodyPr/>
          <a:lstStyle/>
          <a:p>
            <a:pPr>
              <a:buNone/>
            </a:pPr>
            <a:r>
              <a:rPr lang="en-US" b="1" i="1" dirty="0" smtClean="0"/>
              <a:t>4. Java Virtual Machine (JVM) Model: </a:t>
            </a:r>
            <a:r>
              <a:rPr lang="en-US" i="1" dirty="0" smtClean="0"/>
              <a:t>The JVM ISA is based upon one of the JVM </a:t>
            </a:r>
            <a:r>
              <a:rPr lang="en-US" dirty="0" smtClean="0"/>
              <a:t>standards . </a:t>
            </a:r>
            <a:r>
              <a:rPr lang="en-US" i="1" dirty="0" smtClean="0"/>
              <a:t>Sun </a:t>
            </a:r>
            <a:r>
              <a:rPr lang="en-US" i="1" dirty="0" err="1" smtClean="0"/>
              <a:t>Microsystem’s</a:t>
            </a:r>
            <a:r>
              <a:rPr lang="en-US" i="1" dirty="0" smtClean="0"/>
              <a:t> Java Language. </a:t>
            </a:r>
            <a:endParaRPr lang="en-US" dirty="0" smtClean="0"/>
          </a:p>
          <a:p>
            <a:endParaRPr lang="en-US" dirty="0"/>
          </a:p>
        </p:txBody>
      </p:sp>
      <p:pic>
        <p:nvPicPr>
          <p:cNvPr id="8194" name="Picture 2"/>
          <p:cNvPicPr>
            <a:picLocks noChangeAspect="1" noChangeArrowheads="1"/>
          </p:cNvPicPr>
          <p:nvPr/>
        </p:nvPicPr>
        <p:blipFill>
          <a:blip r:embed="rId2"/>
          <a:srcRect/>
          <a:stretch>
            <a:fillRect/>
          </a:stretch>
        </p:blipFill>
        <p:spPr bwMode="auto">
          <a:xfrm>
            <a:off x="1219200" y="1524000"/>
            <a:ext cx="70866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304800"/>
            <a:ext cx="8153400" cy="6172200"/>
          </a:xfrm>
        </p:spPr>
        <p:txBody>
          <a:bodyPr>
            <a:normAutofit fontScale="92500" lnSpcReduction="20000"/>
          </a:bodyPr>
          <a:lstStyle/>
          <a:p>
            <a:pPr algn="just">
              <a:buNone/>
            </a:pPr>
            <a:r>
              <a:rPr lang="en-US" i="1" dirty="0" smtClean="0"/>
              <a:t>5.</a:t>
            </a:r>
            <a:r>
              <a:rPr lang="en-US" b="1" i="1" dirty="0" smtClean="0"/>
              <a:t>General-Purpose ISA Models: </a:t>
            </a:r>
          </a:p>
          <a:p>
            <a:pPr algn="just"/>
            <a:r>
              <a:rPr lang="en-US" dirty="0" smtClean="0"/>
              <a:t>General-purpose ISA models are typically implemented in processors targeted to be used in a wide variety of systems, rather than only in specific types of embedded systems. The most common types of general-purpose ISA architectures implemented in embedded processors are: </a:t>
            </a:r>
          </a:p>
          <a:p>
            <a:pPr algn="just"/>
            <a:r>
              <a:rPr lang="en-US" b="1" i="1" dirty="0" smtClean="0"/>
              <a:t>Complex Instruction Set Computing (CISC) Model</a:t>
            </a:r>
            <a:r>
              <a:rPr lang="en-US" i="1" dirty="0" smtClean="0"/>
              <a:t>. The CISC ISA, as </a:t>
            </a:r>
            <a:r>
              <a:rPr lang="en-US" dirty="0" smtClean="0"/>
              <a:t>its name implies, defines complex operations made up of several instructions. </a:t>
            </a:r>
          </a:p>
          <a:p>
            <a:pPr algn="just"/>
            <a:r>
              <a:rPr lang="en-US" dirty="0" smtClean="0"/>
              <a:t>Examples of architectures:- Intel’s x86 and Motorola/ </a:t>
            </a:r>
            <a:r>
              <a:rPr lang="en-US" dirty="0" err="1" smtClean="0"/>
              <a:t>Freescale’s</a:t>
            </a:r>
            <a:r>
              <a:rPr lang="en-US" dirty="0" smtClean="0"/>
              <a:t> 68000 families of processors.</a:t>
            </a:r>
          </a:p>
          <a:p>
            <a:pPr algn="just"/>
            <a:r>
              <a:rPr lang="en-US" b="1" i="1" dirty="0" smtClean="0"/>
              <a:t>Reduced Instruction Set Computing (RISC) Model.</a:t>
            </a:r>
            <a:r>
              <a:rPr lang="en-US" i="1" dirty="0" smtClean="0"/>
              <a:t> In contrast to CISC, </a:t>
            </a:r>
            <a:r>
              <a:rPr lang="en-US" dirty="0" smtClean="0"/>
              <a:t>the RISC ISA usually defines:  an architecture with simpler and/or fewer operations made up of fewer instructions; an architecture that has a reduced number of cycles per available operation. Many RISC processors have only one-cycle operations, whereas CISCs typically have multiple cycle operations.</a:t>
            </a:r>
          </a:p>
          <a:p>
            <a:pPr algn="just"/>
            <a:r>
              <a:rPr lang="en-US" dirty="0" smtClean="0"/>
              <a:t> Examples :- ARM, PowerPC, SPARC, and MIPS are just a few examples of RISC-based architectures.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457200" y="533400"/>
            <a:ext cx="8153400" cy="543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295400" y="761999"/>
            <a:ext cx="6019800" cy="5165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b="1" dirty="0" smtClean="0">
                <a:solidFill>
                  <a:srgbClr val="92D050"/>
                </a:solidFill>
              </a:rPr>
              <a:t>Internal Processor Design &amp; Processor Performance </a:t>
            </a:r>
            <a:endParaRPr lang="en-US" b="1" dirty="0">
              <a:solidFill>
                <a:srgbClr val="92D050"/>
              </a:solidFill>
            </a:endParaRPr>
          </a:p>
        </p:txBody>
      </p:sp>
      <p:sp>
        <p:nvSpPr>
          <p:cNvPr id="3" name="Content Placeholder 2"/>
          <p:cNvSpPr>
            <a:spLocks noGrp="1"/>
          </p:cNvSpPr>
          <p:nvPr>
            <p:ph sz="quarter" idx="1"/>
          </p:nvPr>
        </p:nvSpPr>
        <p:spPr>
          <a:xfrm>
            <a:off x="457200" y="1447800"/>
            <a:ext cx="8229600" cy="4572000"/>
          </a:xfrm>
        </p:spPr>
        <p:txBody>
          <a:bodyPr>
            <a:normAutofit fontScale="92500" lnSpcReduction="20000"/>
          </a:bodyPr>
          <a:lstStyle/>
          <a:p>
            <a:pPr algn="just"/>
            <a:r>
              <a:rPr lang="en-US" dirty="0" smtClean="0"/>
              <a:t>The ISA defines </a:t>
            </a:r>
            <a:r>
              <a:rPr lang="en-US" i="1" dirty="0" smtClean="0"/>
              <a:t>what a processor can do and it is the processor’s internal interconnected </a:t>
            </a:r>
            <a:r>
              <a:rPr lang="en-US" dirty="0" smtClean="0"/>
              <a:t>hardware components that physically implement the ISA’s features. </a:t>
            </a:r>
          </a:p>
          <a:p>
            <a:pPr algn="just"/>
            <a:r>
              <a:rPr lang="en-US" dirty="0" smtClean="0"/>
              <a:t>Interestingly, the fundamental components that make up an embedded board are the same as those that implement an ISA’s features in a processor: a CPU, memory, input components, output components, and buses.</a:t>
            </a:r>
          </a:p>
          <a:p>
            <a:pPr algn="just"/>
            <a:r>
              <a:rPr lang="en-US" dirty="0" smtClean="0"/>
              <a:t>A von Neumann architecture defines a </a:t>
            </a:r>
            <a:r>
              <a:rPr lang="en-US" dirty="0" smtClean="0">
                <a:solidFill>
                  <a:srgbClr val="FF0000"/>
                </a:solidFill>
              </a:rPr>
              <a:t>single memory space to store instructions and data.</a:t>
            </a:r>
          </a:p>
          <a:p>
            <a:pPr algn="just"/>
            <a:r>
              <a:rPr lang="en-US" dirty="0" smtClean="0"/>
              <a:t> A Harvard architecture defines </a:t>
            </a:r>
            <a:r>
              <a:rPr lang="en-US" dirty="0" smtClean="0">
                <a:solidFill>
                  <a:srgbClr val="FF0000"/>
                </a:solidFill>
              </a:rPr>
              <a:t>separate memory spaces for instructions and data; separate data and instruction buses</a:t>
            </a:r>
            <a:r>
              <a:rPr lang="en-US" dirty="0" smtClean="0"/>
              <a:t> allow for simultaneous fetches and transfers to occur. </a:t>
            </a:r>
          </a:p>
          <a:p>
            <a:pPr algn="just"/>
            <a:r>
              <a:rPr lang="en-US" dirty="0" smtClean="0"/>
              <a:t>The main reasoning behind using von Neumann versus a Harvard-based model for an architecture design is </a:t>
            </a:r>
            <a:r>
              <a:rPr lang="en-US" i="1" dirty="0" smtClean="0"/>
              <a:t>performance.</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Von- Neumann Architecture</a:t>
            </a:r>
            <a:endParaRPr lang="en-US" dirty="0"/>
          </a:p>
        </p:txBody>
      </p:sp>
      <p:pic>
        <p:nvPicPr>
          <p:cNvPr id="11266" name="Picture 2"/>
          <p:cNvPicPr>
            <a:picLocks noChangeAspect="1" noChangeArrowheads="1"/>
          </p:cNvPicPr>
          <p:nvPr/>
        </p:nvPicPr>
        <p:blipFill>
          <a:blip r:embed="rId2"/>
          <a:srcRect/>
          <a:stretch>
            <a:fillRect/>
          </a:stretch>
        </p:blipFill>
        <p:spPr bwMode="auto">
          <a:xfrm>
            <a:off x="685800" y="1724024"/>
            <a:ext cx="7848600" cy="4676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Von- Neumann Vs Harvard Processor </a:t>
            </a:r>
            <a:endParaRPr lang="en-US" dirty="0"/>
          </a:p>
        </p:txBody>
      </p:sp>
      <p:pic>
        <p:nvPicPr>
          <p:cNvPr id="12290" name="Picture 2"/>
          <p:cNvPicPr>
            <a:picLocks noChangeAspect="1" noChangeArrowheads="1"/>
          </p:cNvPicPr>
          <p:nvPr/>
        </p:nvPicPr>
        <p:blipFill>
          <a:blip r:embed="rId2"/>
          <a:srcRect/>
          <a:stretch>
            <a:fillRect/>
          </a:stretch>
        </p:blipFill>
        <p:spPr bwMode="auto">
          <a:xfrm>
            <a:off x="381000" y="1600200"/>
            <a:ext cx="8573168"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458200" cy="4572000"/>
          </a:xfrm>
        </p:spPr>
        <p:txBody>
          <a:bodyPr/>
          <a:lstStyle/>
          <a:p>
            <a:pPr algn="just"/>
            <a:r>
              <a:rPr lang="en-US" b="1" i="1" dirty="0" smtClean="0"/>
              <a:t>Central Processing Unit (CPU)</a:t>
            </a:r>
          </a:p>
          <a:p>
            <a:pPr algn="just"/>
            <a:r>
              <a:rPr lang="en-US" dirty="0" smtClean="0"/>
              <a:t>The CPU is responsible for executing the cycle of fetching, decoding, and executing. This three-step process is commonly referred to as a three-stage </a:t>
            </a:r>
            <a:r>
              <a:rPr lang="en-US" i="1" dirty="0" smtClean="0"/>
              <a:t>pipeline and most recent CPUs are pipelined designs</a:t>
            </a:r>
            <a:endParaRPr lang="en-US" dirty="0"/>
          </a:p>
        </p:txBody>
      </p:sp>
      <p:pic>
        <p:nvPicPr>
          <p:cNvPr id="13314" name="Picture 2"/>
          <p:cNvPicPr>
            <a:picLocks noChangeAspect="1" noChangeArrowheads="1"/>
          </p:cNvPicPr>
          <p:nvPr/>
        </p:nvPicPr>
        <p:blipFill>
          <a:blip r:embed="rId2"/>
          <a:srcRect/>
          <a:stretch>
            <a:fillRect/>
          </a:stretch>
        </p:blipFill>
        <p:spPr bwMode="auto">
          <a:xfrm>
            <a:off x="533400" y="2362200"/>
            <a:ext cx="81534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534400" cy="4572000"/>
          </a:xfrm>
        </p:spPr>
        <p:txBody>
          <a:bodyPr/>
          <a:lstStyle/>
          <a:p>
            <a:r>
              <a:rPr lang="en-US" dirty="0" smtClean="0"/>
              <a:t>As defined by the von Neumann model, this cycle is implemented through some combination of four major CPU components:</a:t>
            </a:r>
          </a:p>
          <a:p>
            <a:r>
              <a:rPr lang="en-US" i="1" dirty="0" smtClean="0"/>
              <a:t>The arithmetic logic unit (ALU): implements the ISA’s operations.</a:t>
            </a:r>
          </a:p>
          <a:p>
            <a:r>
              <a:rPr lang="en-US" dirty="0" smtClean="0"/>
              <a:t> </a:t>
            </a:r>
            <a:r>
              <a:rPr lang="en-US" i="1" dirty="0" smtClean="0"/>
              <a:t>Registers: a type of fast memory.</a:t>
            </a:r>
          </a:p>
          <a:p>
            <a:r>
              <a:rPr lang="en-US" i="1" dirty="0" smtClean="0"/>
              <a:t>The control unit (CU): manages the entire fetching and execution cycle.</a:t>
            </a:r>
          </a:p>
          <a:p>
            <a:r>
              <a:rPr lang="en-US" i="1" dirty="0" smtClean="0"/>
              <a:t>The internal CPU buses: interconnect the ALU, registers, and the CU.</a:t>
            </a:r>
            <a:endParaRPr lang="en-US" dirty="0"/>
          </a:p>
        </p:txBody>
      </p:sp>
      <p:pic>
        <p:nvPicPr>
          <p:cNvPr id="14338" name="Picture 2"/>
          <p:cNvPicPr>
            <a:picLocks noChangeAspect="1" noChangeArrowheads="1"/>
          </p:cNvPicPr>
          <p:nvPr/>
        </p:nvPicPr>
        <p:blipFill>
          <a:blip r:embed="rId2"/>
          <a:srcRect/>
          <a:stretch>
            <a:fillRect/>
          </a:stretch>
        </p:blipFill>
        <p:spPr bwMode="auto">
          <a:xfrm>
            <a:off x="457200" y="2895600"/>
            <a:ext cx="85344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84238"/>
          </a:xfrm>
        </p:spPr>
        <p:txBody>
          <a:bodyPr/>
          <a:lstStyle/>
          <a:p>
            <a:r>
              <a:rPr lang="en-US" dirty="0" smtClean="0"/>
              <a:t>Board Memory </a:t>
            </a:r>
            <a:endParaRPr lang="en-US" dirty="0"/>
          </a:p>
        </p:txBody>
      </p:sp>
      <p:sp>
        <p:nvSpPr>
          <p:cNvPr id="3" name="Content Placeholder 2"/>
          <p:cNvSpPr>
            <a:spLocks noGrp="1"/>
          </p:cNvSpPr>
          <p:nvPr>
            <p:ph sz="quarter" idx="1"/>
          </p:nvPr>
        </p:nvSpPr>
        <p:spPr>
          <a:xfrm>
            <a:off x="685800" y="990600"/>
            <a:ext cx="7772400" cy="5029200"/>
          </a:xfrm>
        </p:spPr>
        <p:txBody>
          <a:bodyPr>
            <a:normAutofit lnSpcReduction="10000"/>
          </a:bodyPr>
          <a:lstStyle/>
          <a:p>
            <a:r>
              <a:rPr lang="en-US" dirty="0" smtClean="0"/>
              <a:t>Memory which is typically located outside of the processor, or that can be either integrated into the processor or located outside the processor.</a:t>
            </a:r>
          </a:p>
          <a:p>
            <a:r>
              <a:rPr lang="en-US" dirty="0" smtClean="0"/>
              <a:t>Memory can be physically integrated on the processor, like registers and certain types of </a:t>
            </a:r>
            <a:r>
              <a:rPr lang="en-US" i="1" dirty="0" smtClean="0"/>
              <a:t>primary memory, which is memory connected directly to or integrated in </a:t>
            </a:r>
            <a:r>
              <a:rPr lang="en-US" dirty="0" smtClean="0"/>
              <a:t>the processor such as read-only memory (ROM), random access memory (RAM), and level-1 cache.</a:t>
            </a:r>
          </a:p>
          <a:p>
            <a:r>
              <a:rPr lang="en-US" dirty="0" smtClean="0"/>
              <a:t>This includes other types of primary memory, such as ROM, level 2+ cache, and main memory, and </a:t>
            </a:r>
            <a:r>
              <a:rPr lang="en-US" i="1" dirty="0" smtClean="0"/>
              <a:t>secondary/tertiary memory, which is memory that is </a:t>
            </a:r>
            <a:r>
              <a:rPr lang="en-US" i="1" dirty="0" smtClean="0">
                <a:solidFill>
                  <a:srgbClr val="FF0000"/>
                </a:solidFill>
              </a:rPr>
              <a:t>connected to the board </a:t>
            </a:r>
            <a:r>
              <a:rPr lang="en-US" dirty="0" smtClean="0">
                <a:solidFill>
                  <a:srgbClr val="FF0000"/>
                </a:solidFill>
              </a:rPr>
              <a:t>but not the master processor directly,</a:t>
            </a:r>
            <a:r>
              <a:rPr lang="en-US" dirty="0" smtClean="0"/>
              <a:t> such as CD-ROM, floppy drives, hard drives, and tape.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1401762"/>
          </a:xfrm>
        </p:spPr>
        <p:txBody>
          <a:bodyPr>
            <a:noAutofit/>
          </a:bodyPr>
          <a:lstStyle/>
          <a:p>
            <a:r>
              <a:rPr lang="en-US" sz="2000" i="1" dirty="0" smtClean="0">
                <a:latin typeface="Times New Roman" pitchFamily="18" charset="0"/>
                <a:cs typeface="Times New Roman" pitchFamily="18" charset="0"/>
              </a:rPr>
              <a:t>An embedded system is designed to perform a dedicated function. </a:t>
            </a:r>
            <a:r>
              <a:rPr lang="en-US" sz="2000" i="1" dirty="0" smtClean="0">
                <a:latin typeface="Times New Roman" pitchFamily="18" charset="0"/>
                <a:cs typeface="Times New Roman" pitchFamily="18" charset="0"/>
              </a:rPr>
              <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Most </a:t>
            </a:r>
            <a:r>
              <a:rPr lang="en-US" sz="2000" i="1" dirty="0" smtClean="0">
                <a:latin typeface="Times New Roman" pitchFamily="18" charset="0"/>
                <a:cs typeface="Times New Roman" pitchFamily="18" charset="0"/>
              </a:rPr>
              <a:t>embedded </a:t>
            </a:r>
            <a:r>
              <a:rPr lang="en-US" sz="2000" dirty="0" smtClean="0">
                <a:latin typeface="Times New Roman" pitchFamily="18" charset="0"/>
                <a:cs typeface="Times New Roman" pitchFamily="18" charset="0"/>
              </a:rPr>
              <a:t>devices are primarily designed for one specific function.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Examples : personal data assistant (PDA)/cell phone hybrids, digital TVs include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t>Examples </a:t>
            </a:r>
            <a:r>
              <a:rPr lang="en-US" sz="2000" b="1" dirty="0" smtClean="0"/>
              <a:t>of ES</a:t>
            </a:r>
            <a:endParaRPr lang="en-US" sz="2000" b="1" dirty="0"/>
          </a:p>
        </p:txBody>
      </p:sp>
      <p:graphicFrame>
        <p:nvGraphicFramePr>
          <p:cNvPr id="6" name="Content Placeholder 5"/>
          <p:cNvGraphicFramePr>
            <a:graphicFrameLocks noGrp="1"/>
          </p:cNvGraphicFramePr>
          <p:nvPr>
            <p:ph sz="quarter" idx="1"/>
          </p:nvPr>
        </p:nvGraphicFramePr>
        <p:xfrm>
          <a:off x="609600" y="1524000"/>
          <a:ext cx="8229600" cy="5090162"/>
        </p:xfrm>
        <a:graphic>
          <a:graphicData uri="http://schemas.openxmlformats.org/drawingml/2006/table">
            <a:tbl>
              <a:tblPr firstRow="1" bandRow="1">
                <a:tableStyleId>{5C22544A-7EE6-4342-B048-85BDC9FD1C3A}</a:tableStyleId>
              </a:tblPr>
              <a:tblGrid>
                <a:gridCol w="4114800"/>
                <a:gridCol w="4114800"/>
              </a:tblGrid>
              <a:tr h="373854">
                <a:tc>
                  <a:txBody>
                    <a:bodyPr/>
                    <a:lstStyle/>
                    <a:p>
                      <a:r>
                        <a:rPr lang="en-US" sz="1600" dirty="0" smtClean="0">
                          <a:latin typeface="Times New Roman" pitchFamily="18" charset="0"/>
                          <a:cs typeface="Times New Roman" pitchFamily="18" charset="0"/>
                        </a:rPr>
                        <a:t>Market </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Embedded Device</a:t>
                      </a:r>
                      <a:r>
                        <a:rPr lang="en-US" sz="1600" baseline="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txBody>
                  <a:tcPr/>
                </a:tc>
              </a:tr>
              <a:tr h="373854">
                <a:tc>
                  <a:txBody>
                    <a:bodyPr/>
                    <a:lstStyle/>
                    <a:p>
                      <a:r>
                        <a:rPr lang="en-US" sz="1600" dirty="0" smtClean="0">
                          <a:latin typeface="Times New Roman" pitchFamily="18" charset="0"/>
                          <a:cs typeface="Times New Roman" pitchFamily="18" charset="0"/>
                        </a:rPr>
                        <a:t>Automotive </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Ignition Systems </a:t>
                      </a:r>
                      <a:endParaRPr lang="en-US" sz="1600" dirty="0">
                        <a:latin typeface="Times New Roman" pitchFamily="18" charset="0"/>
                        <a:cs typeface="Times New Roman" pitchFamily="18" charset="0"/>
                      </a:endParaRPr>
                    </a:p>
                  </a:txBody>
                  <a:tcPr/>
                </a:tc>
              </a:tr>
              <a:tr h="373854">
                <a:tc>
                  <a:txBody>
                    <a:bodyPr/>
                    <a:lstStyle/>
                    <a:p>
                      <a:endParaRPr lang="en-US" sz="1600" dirty="0">
                        <a:latin typeface="Times New Roman" pitchFamily="18" charset="0"/>
                        <a:cs typeface="Times New Roman" pitchFamily="18" charset="0"/>
                      </a:endParaRPr>
                    </a:p>
                  </a:txBody>
                  <a:tcPr/>
                </a:tc>
                <a:tc>
                  <a:txBody>
                    <a:bodyPr/>
                    <a:lstStyle/>
                    <a:p>
                      <a:r>
                        <a:rPr lang="en-US" sz="1600" kern="1200" baseline="0" dirty="0" smtClean="0">
                          <a:solidFill>
                            <a:schemeClr val="dk1"/>
                          </a:solidFill>
                          <a:latin typeface="Times New Roman" pitchFamily="18" charset="0"/>
                          <a:ea typeface="+mn-ea"/>
                          <a:cs typeface="Times New Roman" pitchFamily="18" charset="0"/>
                        </a:rPr>
                        <a:t>Engine Control</a:t>
                      </a:r>
                    </a:p>
                  </a:txBody>
                  <a:tcPr/>
                </a:tc>
              </a:tr>
              <a:tr h="661433">
                <a:tc>
                  <a:txBody>
                    <a:bodyPr/>
                    <a:lstStyle/>
                    <a:p>
                      <a:endParaRPr lang="en-US" sz="160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itchFamily="18" charset="0"/>
                          <a:ea typeface="+mn-ea"/>
                          <a:cs typeface="Times New Roman" pitchFamily="18" charset="0"/>
                        </a:rPr>
                        <a:t>Brake System (i.e., Antilock Braking System)</a:t>
                      </a:r>
                      <a:endParaRPr lang="en-US" sz="1600" dirty="0" smtClean="0">
                        <a:latin typeface="Times New Roman" pitchFamily="18" charset="0"/>
                        <a:cs typeface="Times New Roman" pitchFamily="18" charset="0"/>
                      </a:endParaRPr>
                    </a:p>
                  </a:txBody>
                  <a:tcPr/>
                </a:tc>
              </a:tr>
              <a:tr h="661433">
                <a:tc>
                  <a:txBody>
                    <a:bodyPr/>
                    <a:lstStyle/>
                    <a:p>
                      <a:r>
                        <a:rPr lang="en-US" sz="1600" kern="1200" baseline="0" dirty="0" smtClean="0">
                          <a:solidFill>
                            <a:schemeClr val="dk1"/>
                          </a:solidFill>
                          <a:latin typeface="Times New Roman" pitchFamily="18" charset="0"/>
                          <a:ea typeface="+mn-ea"/>
                          <a:cs typeface="Times New Roman" pitchFamily="18" charset="0"/>
                        </a:rPr>
                        <a:t>Industrial Control</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itchFamily="18" charset="0"/>
                          <a:ea typeface="+mn-ea"/>
                          <a:cs typeface="Times New Roman" pitchFamily="18" charset="0"/>
                        </a:rPr>
                        <a:t>Robotics and Control Systems (Manufacturing)</a:t>
                      </a:r>
                      <a:endParaRPr lang="en-US" sz="1600" dirty="0" smtClean="0">
                        <a:latin typeface="Times New Roman" pitchFamily="18" charset="0"/>
                        <a:cs typeface="Times New Roman" pitchFamily="18" charset="0"/>
                      </a:endParaRPr>
                    </a:p>
                  </a:txBody>
                  <a:tcPr/>
                </a:tc>
              </a:tr>
              <a:tr h="373854">
                <a:tc>
                  <a:txBody>
                    <a:bodyPr/>
                    <a:lstStyle/>
                    <a:p>
                      <a:endParaRPr lang="en-US" sz="1600" dirty="0">
                        <a:latin typeface="Times New Roman" pitchFamily="18" charset="0"/>
                        <a:cs typeface="Times New Roman" pitchFamily="18" charset="0"/>
                      </a:endParaRPr>
                    </a:p>
                  </a:txBody>
                  <a:tcPr/>
                </a:tc>
                <a:tc>
                  <a:txBody>
                    <a:bodyPr/>
                    <a:lstStyle/>
                    <a:p>
                      <a:r>
                        <a:rPr lang="en-US" sz="1600" kern="1200" baseline="0" dirty="0" smtClean="0">
                          <a:solidFill>
                            <a:schemeClr val="dk1"/>
                          </a:solidFill>
                          <a:latin typeface="Times New Roman" pitchFamily="18" charset="0"/>
                          <a:ea typeface="+mn-ea"/>
                          <a:cs typeface="Times New Roman" pitchFamily="18" charset="0"/>
                        </a:rPr>
                        <a:t>Infusion Pumps, Dialysis Machines</a:t>
                      </a:r>
                      <a:endParaRPr lang="en-US" sz="1600" dirty="0" smtClean="0">
                        <a:latin typeface="Times New Roman" pitchFamily="18" charset="0"/>
                        <a:cs typeface="Times New Roman" pitchFamily="18" charset="0"/>
                      </a:endParaRPr>
                    </a:p>
                  </a:txBody>
                  <a:tcPr/>
                </a:tc>
              </a:tr>
              <a:tr h="373854">
                <a:tc>
                  <a:txBody>
                    <a:bodyPr/>
                    <a:lstStyle/>
                    <a:p>
                      <a:endParaRPr lang="en-US" sz="1600" dirty="0">
                        <a:latin typeface="Times New Roman" pitchFamily="18" charset="0"/>
                        <a:cs typeface="Times New Roman" pitchFamily="18" charset="0"/>
                      </a:endParaRPr>
                    </a:p>
                  </a:txBody>
                  <a:tcPr/>
                </a:tc>
                <a:tc>
                  <a:txBody>
                    <a:bodyPr/>
                    <a:lstStyle/>
                    <a:p>
                      <a:r>
                        <a:rPr lang="en-US" sz="1600" kern="1200" baseline="0" dirty="0" smtClean="0">
                          <a:solidFill>
                            <a:schemeClr val="dk1"/>
                          </a:solidFill>
                          <a:latin typeface="Times New Roman" pitchFamily="18" charset="0"/>
                          <a:ea typeface="+mn-ea"/>
                          <a:cs typeface="Times New Roman" pitchFamily="18" charset="0"/>
                        </a:rPr>
                        <a:t>Prosthetic Devices, Cardiac Monitors</a:t>
                      </a:r>
                      <a:endParaRPr lang="en-US" sz="1600" dirty="0" smtClean="0">
                        <a:latin typeface="Times New Roman" pitchFamily="18" charset="0"/>
                        <a:cs typeface="Times New Roman" pitchFamily="18" charset="0"/>
                      </a:endParaRPr>
                    </a:p>
                  </a:txBody>
                  <a:tcPr/>
                </a:tc>
              </a:tr>
              <a:tr h="373854">
                <a:tc>
                  <a:txBody>
                    <a:bodyPr/>
                    <a:lstStyle/>
                    <a:p>
                      <a:r>
                        <a:rPr lang="en-US" sz="1600" kern="1200" baseline="0" dirty="0" smtClean="0">
                          <a:solidFill>
                            <a:schemeClr val="dk1"/>
                          </a:solidFill>
                          <a:latin typeface="Times New Roman" pitchFamily="18" charset="0"/>
                          <a:ea typeface="+mn-ea"/>
                          <a:cs typeface="Times New Roman" pitchFamily="18" charset="0"/>
                        </a:rPr>
                        <a:t>Networking</a:t>
                      </a:r>
                      <a:endParaRPr lang="en-US" sz="1600" dirty="0">
                        <a:latin typeface="Times New Roman" pitchFamily="18" charset="0"/>
                        <a:cs typeface="Times New Roman" pitchFamily="18" charset="0"/>
                      </a:endParaRPr>
                    </a:p>
                  </a:txBody>
                  <a:tcPr/>
                </a:tc>
                <a:tc>
                  <a:txBody>
                    <a:bodyPr/>
                    <a:lstStyle/>
                    <a:p>
                      <a:r>
                        <a:rPr lang="en-US" sz="1600" kern="1200" baseline="0" dirty="0" smtClean="0">
                          <a:solidFill>
                            <a:schemeClr val="dk1"/>
                          </a:solidFill>
                          <a:latin typeface="Times New Roman" pitchFamily="18" charset="0"/>
                          <a:ea typeface="+mn-ea"/>
                          <a:cs typeface="Times New Roman" pitchFamily="18" charset="0"/>
                        </a:rPr>
                        <a:t>Routers, Hubs, Gateways</a:t>
                      </a:r>
                      <a:endParaRPr lang="en-US" sz="1600" dirty="0" smtClean="0">
                        <a:latin typeface="Times New Roman" pitchFamily="18" charset="0"/>
                        <a:cs typeface="Times New Roman" pitchFamily="18" charset="0"/>
                      </a:endParaRPr>
                    </a:p>
                  </a:txBody>
                  <a:tcPr/>
                </a:tc>
              </a:tr>
              <a:tr h="1524172">
                <a:tc>
                  <a:txBody>
                    <a:bodyPr/>
                    <a:lstStyle/>
                    <a:p>
                      <a:r>
                        <a:rPr lang="en-US" sz="1600" kern="1200" baseline="0" dirty="0" smtClean="0">
                          <a:solidFill>
                            <a:schemeClr val="dk1"/>
                          </a:solidFill>
                          <a:latin typeface="Times New Roman" pitchFamily="18" charset="0"/>
                          <a:ea typeface="+mn-ea"/>
                          <a:cs typeface="Times New Roman" pitchFamily="18" charset="0"/>
                        </a:rPr>
                        <a:t>Office Automation</a:t>
                      </a:r>
                      <a:endParaRPr lang="en-US" sz="1600" dirty="0">
                        <a:latin typeface="Times New Roman" pitchFamily="18" charset="0"/>
                        <a:cs typeface="Times New Roman" pitchFamily="18" charset="0"/>
                      </a:endParaRPr>
                    </a:p>
                  </a:txBody>
                  <a:tcPr/>
                </a:tc>
                <a:tc>
                  <a:txBody>
                    <a:bodyPr/>
                    <a:lstStyle/>
                    <a:p>
                      <a:r>
                        <a:rPr lang="en-US" sz="1600" kern="1200" baseline="0" dirty="0" smtClean="0">
                          <a:solidFill>
                            <a:schemeClr val="dk1"/>
                          </a:solidFill>
                          <a:latin typeface="Times New Roman" pitchFamily="18" charset="0"/>
                          <a:ea typeface="+mn-ea"/>
                          <a:cs typeface="Times New Roman" pitchFamily="18" charset="0"/>
                        </a:rPr>
                        <a:t>Fax Machine</a:t>
                      </a:r>
                    </a:p>
                    <a:p>
                      <a:r>
                        <a:rPr lang="en-US" sz="1600" kern="1200" baseline="0" dirty="0" smtClean="0">
                          <a:solidFill>
                            <a:schemeClr val="dk1"/>
                          </a:solidFill>
                          <a:latin typeface="Times New Roman" pitchFamily="18" charset="0"/>
                          <a:ea typeface="+mn-ea"/>
                          <a:cs typeface="Times New Roman" pitchFamily="18" charset="0"/>
                        </a:rPr>
                        <a:t>Photocopier</a:t>
                      </a:r>
                    </a:p>
                    <a:p>
                      <a:r>
                        <a:rPr lang="en-US" sz="1600" kern="1200" baseline="0" dirty="0" smtClean="0">
                          <a:solidFill>
                            <a:schemeClr val="dk1"/>
                          </a:solidFill>
                          <a:latin typeface="Times New Roman" pitchFamily="18" charset="0"/>
                          <a:ea typeface="+mn-ea"/>
                          <a:cs typeface="Times New Roman" pitchFamily="18" charset="0"/>
                        </a:rPr>
                        <a:t>Printers</a:t>
                      </a:r>
                    </a:p>
                    <a:p>
                      <a:r>
                        <a:rPr lang="en-US" sz="1600" kern="1200" baseline="0" dirty="0" smtClean="0">
                          <a:solidFill>
                            <a:schemeClr val="dk1"/>
                          </a:solidFill>
                          <a:latin typeface="Times New Roman" pitchFamily="18" charset="0"/>
                          <a:ea typeface="+mn-ea"/>
                          <a:cs typeface="Times New Roman" pitchFamily="18" charset="0"/>
                        </a:rPr>
                        <a:t>Monitors</a:t>
                      </a:r>
                    </a:p>
                    <a:p>
                      <a:r>
                        <a:rPr lang="en-US" sz="1600" kern="1200" baseline="0" dirty="0" smtClean="0">
                          <a:solidFill>
                            <a:schemeClr val="dk1"/>
                          </a:solidFill>
                          <a:latin typeface="Times New Roman" pitchFamily="18" charset="0"/>
                          <a:ea typeface="+mn-ea"/>
                          <a:cs typeface="Times New Roman" pitchFamily="18" charset="0"/>
                        </a:rPr>
                        <a:t>Scanners</a:t>
                      </a:r>
                      <a:endParaRPr lang="en-US" sz="1600"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534400" cy="6324600"/>
          </a:xfrm>
        </p:spPr>
        <p:txBody>
          <a:bodyPr>
            <a:noAutofit/>
          </a:bodyPr>
          <a:lstStyle/>
          <a:p>
            <a:r>
              <a:rPr lang="en-US" sz="2400" dirty="0" smtClean="0"/>
              <a:t>Primary memory is typically a part of a memory subsystem made up of three components:</a:t>
            </a:r>
          </a:p>
          <a:p>
            <a:pPr>
              <a:buNone/>
            </a:pPr>
            <a:r>
              <a:rPr lang="en-US" sz="2400" dirty="0" smtClean="0"/>
              <a:t>1.The memory IC.</a:t>
            </a:r>
          </a:p>
          <a:p>
            <a:pPr>
              <a:buNone/>
            </a:pPr>
            <a:r>
              <a:rPr lang="en-US" sz="2400" dirty="0" smtClean="0"/>
              <a:t>2.An address bus.</a:t>
            </a:r>
          </a:p>
          <a:p>
            <a:pPr>
              <a:buNone/>
            </a:pPr>
            <a:r>
              <a:rPr lang="en-US" sz="2400" dirty="0" smtClean="0"/>
              <a:t>3.A data bus.</a:t>
            </a:r>
          </a:p>
          <a:p>
            <a:r>
              <a:rPr lang="en-US" sz="2400" dirty="0" smtClean="0"/>
              <a:t>In general</a:t>
            </a:r>
            <a:r>
              <a:rPr lang="en-US" sz="2400" dirty="0" smtClean="0">
                <a:solidFill>
                  <a:srgbClr val="FF0000"/>
                </a:solidFill>
              </a:rPr>
              <a:t>, a memory IC</a:t>
            </a:r>
            <a:r>
              <a:rPr lang="en-US" sz="2400" dirty="0" smtClean="0"/>
              <a:t> is made up of three units:</a:t>
            </a:r>
          </a:p>
          <a:p>
            <a:pPr>
              <a:buNone/>
            </a:pPr>
            <a:r>
              <a:rPr lang="en-US" sz="2400" dirty="0" smtClean="0"/>
              <a:t>		i) the </a:t>
            </a:r>
            <a:r>
              <a:rPr lang="en-US" sz="2400" i="1" dirty="0" smtClean="0"/>
              <a:t>memory array,</a:t>
            </a:r>
          </a:p>
          <a:p>
            <a:pPr>
              <a:buNone/>
            </a:pPr>
            <a:r>
              <a:rPr lang="en-US" sz="2400" i="1" dirty="0" smtClean="0"/>
              <a:t>	 	ii) the address decoder, </a:t>
            </a:r>
          </a:p>
          <a:p>
            <a:pPr>
              <a:buNone/>
            </a:pPr>
            <a:r>
              <a:rPr lang="en-US" sz="2400" dirty="0" smtClean="0"/>
              <a:t>		iii) the </a:t>
            </a:r>
            <a:r>
              <a:rPr lang="en-US" sz="2400" i="1" dirty="0" smtClean="0"/>
              <a:t>data interface. </a:t>
            </a:r>
          </a:p>
          <a:p>
            <a:r>
              <a:rPr lang="en-US" sz="2400" i="1" dirty="0" smtClean="0"/>
              <a:t>The </a:t>
            </a:r>
            <a:r>
              <a:rPr lang="en-US" sz="2400" i="1" dirty="0" smtClean="0">
                <a:solidFill>
                  <a:srgbClr val="C00000"/>
                </a:solidFill>
              </a:rPr>
              <a:t>memory array is actually the physical memory that stores the data </a:t>
            </a:r>
            <a:r>
              <a:rPr lang="en-US" sz="2400" dirty="0" smtClean="0">
                <a:solidFill>
                  <a:srgbClr val="C00000"/>
                </a:solidFill>
              </a:rPr>
              <a:t>bits. </a:t>
            </a:r>
          </a:p>
          <a:p>
            <a:r>
              <a:rPr lang="en-US" sz="2400" dirty="0" smtClean="0"/>
              <a:t>While the master processor, and programmers, treat memory as a one-dimensional array, where each cell of the array is a row of bytes and the number of bits per row can vary.</a:t>
            </a:r>
          </a:p>
          <a:p>
            <a:r>
              <a:rPr lang="en-US" sz="2400" dirty="0" smtClean="0"/>
              <a:t>In reality physical memory is a two-dimensional array made up of </a:t>
            </a:r>
            <a:r>
              <a:rPr lang="en-US" sz="2400" i="1" dirty="0" smtClean="0"/>
              <a:t>memory cells addressed by a </a:t>
            </a:r>
            <a:r>
              <a:rPr lang="en-US" sz="2400" dirty="0" smtClean="0"/>
              <a:t>unique row and column, in which each cell can store 1 bit</a:t>
            </a:r>
            <a:endParaRPr 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457200"/>
            <a:ext cx="8381999" cy="27813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00200" y="3124200"/>
            <a:ext cx="5572125" cy="3533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295400"/>
            <a:ext cx="7772400" cy="4572000"/>
          </a:xfrm>
        </p:spPr>
        <p:txBody>
          <a:bodyPr>
            <a:normAutofit/>
          </a:bodyPr>
          <a:lstStyle/>
          <a:p>
            <a:pPr algn="just"/>
            <a:r>
              <a:rPr lang="en-US" sz="2800" dirty="0" smtClean="0"/>
              <a:t>Memory ICs that can connect to a board come in a variety of packages, depending on the type of memory.</a:t>
            </a:r>
          </a:p>
          <a:p>
            <a:pPr algn="just"/>
            <a:r>
              <a:rPr lang="en-US" sz="2800" dirty="0" smtClean="0"/>
              <a:t> Types of packages include </a:t>
            </a:r>
          </a:p>
          <a:p>
            <a:pPr marL="571500" indent="-571500" algn="just">
              <a:buAutoNum type="romanLcParenR"/>
            </a:pPr>
            <a:r>
              <a:rPr lang="en-US" sz="2800" dirty="0" smtClean="0"/>
              <a:t>dual in-line packages (DIPs),</a:t>
            </a:r>
          </a:p>
          <a:p>
            <a:pPr marL="571500" indent="-571500" algn="just">
              <a:buAutoNum type="romanLcParenR"/>
            </a:pPr>
            <a:r>
              <a:rPr lang="en-US" sz="2800" dirty="0" smtClean="0"/>
              <a:t> single in-line memory modules (SIMMs), </a:t>
            </a:r>
          </a:p>
          <a:p>
            <a:pPr marL="571500" indent="-571500" algn="just">
              <a:buAutoNum type="romanLcParenR"/>
            </a:pPr>
            <a:r>
              <a:rPr lang="en-US" sz="2800" dirty="0" smtClean="0"/>
              <a:t>dual in-line memory modules (DIMMs).</a:t>
            </a:r>
            <a:endParaRPr lang="en-US"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304800"/>
            <a:ext cx="83058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609600"/>
            <a:ext cx="8153400" cy="5638800"/>
          </a:xfrm>
        </p:spPr>
        <p:txBody>
          <a:bodyPr>
            <a:normAutofit lnSpcReduction="10000"/>
          </a:bodyPr>
          <a:lstStyle/>
          <a:p>
            <a:r>
              <a:rPr lang="en-US" dirty="0" smtClean="0"/>
              <a:t>At the highest level, both primary and secondary memory can be divided into two groups, </a:t>
            </a:r>
            <a:r>
              <a:rPr lang="en-US" i="1" dirty="0" smtClean="0"/>
              <a:t>non-volatile or volatile.</a:t>
            </a:r>
          </a:p>
          <a:p>
            <a:endParaRPr lang="en-US" i="1" dirty="0" smtClean="0"/>
          </a:p>
          <a:p>
            <a:r>
              <a:rPr lang="en-US" i="1" dirty="0" smtClean="0"/>
              <a:t> </a:t>
            </a:r>
            <a:r>
              <a:rPr lang="en-US" i="1" dirty="0" smtClean="0">
                <a:solidFill>
                  <a:srgbClr val="C00000"/>
                </a:solidFill>
              </a:rPr>
              <a:t>Non-volatile memory is memory that can store data after the main </a:t>
            </a:r>
            <a:r>
              <a:rPr lang="en-US" dirty="0" smtClean="0">
                <a:solidFill>
                  <a:srgbClr val="C00000"/>
                </a:solidFill>
              </a:rPr>
              <a:t>power source to the board</a:t>
            </a:r>
            <a:r>
              <a:rPr lang="en-US" dirty="0" smtClean="0"/>
              <a:t> has been shut off (usually due to a small, on-board, longer-life battery source). </a:t>
            </a:r>
          </a:p>
          <a:p>
            <a:endParaRPr lang="en-US" dirty="0" smtClean="0"/>
          </a:p>
          <a:p>
            <a:r>
              <a:rPr lang="en-US" dirty="0" smtClean="0">
                <a:solidFill>
                  <a:srgbClr val="C00000"/>
                </a:solidFill>
              </a:rPr>
              <a:t>Volatile memory loses all of its “bits” when the main power source on the board</a:t>
            </a:r>
            <a:r>
              <a:rPr lang="en-US" dirty="0" smtClean="0"/>
              <a:t> has been shut off. </a:t>
            </a:r>
          </a:p>
          <a:p>
            <a:endParaRPr lang="en-US" dirty="0" smtClean="0"/>
          </a:p>
          <a:p>
            <a:r>
              <a:rPr lang="en-US" dirty="0" smtClean="0"/>
              <a:t>On embedded boards, there are two types of </a:t>
            </a:r>
            <a:r>
              <a:rPr lang="en-US" i="1" dirty="0" smtClean="0"/>
              <a:t>non-volatile memory </a:t>
            </a:r>
            <a:r>
              <a:rPr lang="en-US" dirty="0" smtClean="0"/>
              <a:t>families—</a:t>
            </a:r>
            <a:r>
              <a:rPr lang="en-US" b="1" dirty="0" smtClean="0"/>
              <a:t>ROM and auxiliary memory—and one family of </a:t>
            </a:r>
            <a:r>
              <a:rPr lang="en-US" b="1" i="1" dirty="0" smtClean="0"/>
              <a:t>volatile memory, RAM. </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55638"/>
          </a:xfrm>
        </p:spPr>
        <p:txBody>
          <a:bodyPr>
            <a:normAutofit fontScale="90000"/>
          </a:bodyPr>
          <a:lstStyle/>
          <a:p>
            <a:pPr algn="ctr"/>
            <a:r>
              <a:rPr lang="en-US" b="1" dirty="0" smtClean="0"/>
              <a:t>ROM- Read Only Memory</a:t>
            </a:r>
            <a:endParaRPr lang="en-US" dirty="0"/>
          </a:p>
        </p:txBody>
      </p:sp>
      <p:sp>
        <p:nvSpPr>
          <p:cNvPr id="3" name="Content Placeholder 2"/>
          <p:cNvSpPr>
            <a:spLocks noGrp="1"/>
          </p:cNvSpPr>
          <p:nvPr>
            <p:ph sz="quarter" idx="1"/>
          </p:nvPr>
        </p:nvSpPr>
        <p:spPr>
          <a:xfrm>
            <a:off x="381000" y="762000"/>
            <a:ext cx="8458200" cy="5562600"/>
          </a:xfrm>
        </p:spPr>
        <p:txBody>
          <a:bodyPr>
            <a:normAutofit/>
          </a:bodyPr>
          <a:lstStyle/>
          <a:p>
            <a:r>
              <a:rPr lang="en-US" dirty="0" smtClean="0"/>
              <a:t>ROM is a type of non-volatile memory that can be used to store data on an embedded system permanently, typically through a smaller on-board battery source that is separate from the board’s main power source. </a:t>
            </a:r>
          </a:p>
          <a:p>
            <a:endParaRPr lang="en-US" dirty="0" smtClean="0"/>
          </a:p>
          <a:p>
            <a:r>
              <a:rPr lang="en-US" dirty="0" smtClean="0"/>
              <a:t>The type of data stored on ROM in an embedded system is (at the very least) the software required by the device to function in the field after being shipped out of the factory. </a:t>
            </a:r>
          </a:p>
          <a:p>
            <a:endParaRPr lang="en-US" dirty="0" smtClean="0"/>
          </a:p>
          <a:p>
            <a:r>
              <a:rPr lang="en-US" dirty="0" smtClean="0"/>
              <a:t>The contents of ROM can typically only be read by the master processor; however, depending on the type of ROM, the master processor may or may not be able to erase or modify the data located in ROM.</a:t>
            </a:r>
          </a:p>
          <a:p>
            <a:endParaRPr lang="en-US" dirty="0" smtClean="0"/>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 Random Access Memory</a:t>
            </a:r>
            <a:endParaRPr lang="en-US" b="1" dirty="0"/>
          </a:p>
        </p:txBody>
      </p:sp>
      <p:sp>
        <p:nvSpPr>
          <p:cNvPr id="3" name="Content Placeholder 2"/>
          <p:cNvSpPr>
            <a:spLocks noGrp="1"/>
          </p:cNvSpPr>
          <p:nvPr>
            <p:ph sz="quarter" idx="1"/>
          </p:nvPr>
        </p:nvSpPr>
        <p:spPr>
          <a:xfrm>
            <a:off x="609600" y="1447800"/>
            <a:ext cx="8077200" cy="4572000"/>
          </a:xfrm>
        </p:spPr>
        <p:txBody>
          <a:bodyPr>
            <a:normAutofit/>
          </a:bodyPr>
          <a:lstStyle/>
          <a:p>
            <a:pPr algn="just"/>
            <a:r>
              <a:rPr lang="en-US" sz="3200" dirty="0" smtClean="0"/>
              <a:t>RAM commonly referred to as </a:t>
            </a:r>
            <a:r>
              <a:rPr lang="en-US" sz="3200" i="1" dirty="0" smtClean="0"/>
              <a:t>main memory, any location within it can be accessed </a:t>
            </a:r>
            <a:r>
              <a:rPr lang="en-US" sz="3200" dirty="0" smtClean="0"/>
              <a:t>directly and randomly, rather than sequentially from some starting point, and its content can be changed more than once—the number of times depending on the hardware. Unlike ROM, contents of RAM are erased if the board loses power, meaning RAM is </a:t>
            </a:r>
            <a:r>
              <a:rPr lang="en-US" sz="3200" i="1" dirty="0" smtClean="0"/>
              <a:t>volatile. The two </a:t>
            </a:r>
            <a:r>
              <a:rPr lang="en-US" sz="3200" dirty="0" smtClean="0"/>
              <a:t>main types of RAM are  </a:t>
            </a:r>
            <a:r>
              <a:rPr lang="en-US" sz="3200" i="1" dirty="0" smtClean="0"/>
              <a:t>static RAM (SRAM) and dynamic RAM (DRAM).</a:t>
            </a:r>
            <a:endParaRPr lang="en-US" sz="32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Level 2+ Caches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Level 2+ (level 2 and higher) cache is the level of memory that exists between the CPU and main memory in the memory hierarchy . cache that is external to the processor is introduced (i.e., caches higher than level 1). </a:t>
            </a:r>
          </a:p>
          <a:p>
            <a:r>
              <a:rPr lang="en-US" dirty="0" smtClean="0"/>
              <a:t>SRAM memory is usually used as external cache (like level 1 cache), because the purpose of cache is to improve the performance of the memory system, and SRAM is faster than DRAM. </a:t>
            </a:r>
          </a:p>
          <a:p>
            <a:r>
              <a:rPr lang="en-US" dirty="0" smtClean="0"/>
              <a:t>Using cache became popular in response to systems that displayed a good locality of reference, meaning that these systems, in a given time period, accessed most of their data.</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1066800"/>
            <a:ext cx="7609991" cy="37338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305800" cy="5791200"/>
          </a:xfrm>
        </p:spPr>
        <p:txBody>
          <a:bodyPr>
            <a:normAutofit/>
          </a:bodyPr>
          <a:lstStyle/>
          <a:p>
            <a:r>
              <a:rPr lang="en-US" dirty="0" smtClean="0"/>
              <a:t>When the CPU wants to read data from memory, level 1 cache is checked first. If the data is in cache, it is called a </a:t>
            </a:r>
            <a:r>
              <a:rPr lang="en-US" i="1" dirty="0" smtClean="0">
                <a:solidFill>
                  <a:srgbClr val="FF0000"/>
                </a:solidFill>
              </a:rPr>
              <a:t>cache hit</a:t>
            </a:r>
            <a:r>
              <a:rPr lang="en-US" i="1" dirty="0" smtClean="0"/>
              <a:t>, the data is returned to the CPU and the memory access </a:t>
            </a:r>
            <a:r>
              <a:rPr lang="en-US" dirty="0" smtClean="0"/>
              <a:t>process is complete.</a:t>
            </a:r>
          </a:p>
          <a:p>
            <a:r>
              <a:rPr lang="en-US" dirty="0" smtClean="0"/>
              <a:t> If the data is not located in level 1 cache, it is called </a:t>
            </a:r>
            <a:r>
              <a:rPr lang="en-US" i="1" dirty="0" smtClean="0">
                <a:solidFill>
                  <a:srgbClr val="FF0000"/>
                </a:solidFill>
              </a:rPr>
              <a:t>cache miss.</a:t>
            </a:r>
            <a:r>
              <a:rPr lang="en-US" i="1" dirty="0" smtClean="0"/>
              <a:t> External </a:t>
            </a:r>
            <a:r>
              <a:rPr lang="en-US" dirty="0" smtClean="0"/>
              <a:t>off-chip caches are then checked and if there is a miss there also, then on to main memory to retrieve and return the data to the CPU.</a:t>
            </a:r>
          </a:p>
          <a:p>
            <a:r>
              <a:rPr lang="en-US" dirty="0" smtClean="0"/>
              <a:t>Data is usually stored in cache in one of three schemes: </a:t>
            </a:r>
          </a:p>
          <a:p>
            <a:pPr>
              <a:buNone/>
            </a:pPr>
            <a:r>
              <a:rPr lang="en-US" i="1" dirty="0" smtClean="0"/>
              <a:t>		i) direct mapped, </a:t>
            </a:r>
          </a:p>
          <a:p>
            <a:pPr>
              <a:buNone/>
            </a:pPr>
            <a:r>
              <a:rPr lang="en-US" i="1" dirty="0" smtClean="0"/>
              <a:t>		ii) set associative, </a:t>
            </a:r>
          </a:p>
          <a:p>
            <a:pPr>
              <a:buNone/>
            </a:pPr>
            <a:r>
              <a:rPr lang="en-US" i="1" dirty="0" smtClean="0"/>
              <a:t>		iii) full associative.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756920"/>
          <a:ext cx="8229600" cy="4389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000" kern="1200" baseline="0" dirty="0" smtClean="0">
                          <a:solidFill>
                            <a:schemeClr val="bg1"/>
                          </a:solidFill>
                          <a:latin typeface="Times New Roman" pitchFamily="18" charset="0"/>
                          <a:ea typeface="+mn-ea"/>
                          <a:cs typeface="Times New Roman" pitchFamily="18" charset="0"/>
                        </a:rPr>
                        <a:t>Consumer Electronics</a:t>
                      </a:r>
                      <a:endParaRPr lang="en-US" sz="2000" dirty="0">
                        <a:solidFill>
                          <a:schemeClr val="bg1"/>
                        </a:solidFill>
                        <a:latin typeface="Times New Roman" pitchFamily="18" charset="0"/>
                        <a:cs typeface="Times New Roman" pitchFamily="18" charset="0"/>
                      </a:endParaRPr>
                    </a:p>
                  </a:txBody>
                  <a:tcPr/>
                </a:tc>
                <a:tc>
                  <a:txBody>
                    <a:bodyPr/>
                    <a:lstStyle/>
                    <a:p>
                      <a:r>
                        <a:rPr lang="en-US" sz="2000" kern="1200" baseline="0" dirty="0" smtClean="0">
                          <a:solidFill>
                            <a:schemeClr val="bg1"/>
                          </a:solidFill>
                          <a:latin typeface="Times New Roman" pitchFamily="18" charset="0"/>
                          <a:ea typeface="+mn-ea"/>
                          <a:cs typeface="Times New Roman" pitchFamily="18" charset="0"/>
                        </a:rPr>
                        <a:t>Digital and Analog Televisions</a:t>
                      </a:r>
                    </a:p>
                  </a:txBody>
                  <a:tcPr/>
                </a:tc>
              </a:tr>
              <a:tr h="370840">
                <a:tc>
                  <a:txBody>
                    <a:bodyPr/>
                    <a:lstStyle/>
                    <a:p>
                      <a:endParaRPr lang="en-US" sz="2000" dirty="0">
                        <a:latin typeface="Times New Roman" pitchFamily="18" charset="0"/>
                        <a:cs typeface="Times New Roman" pitchFamily="18" charset="0"/>
                      </a:endParaRPr>
                    </a:p>
                  </a:txBody>
                  <a:tcPr/>
                </a:tc>
                <a:tc>
                  <a:txBody>
                    <a:bodyPr/>
                    <a:lstStyle/>
                    <a:p>
                      <a:r>
                        <a:rPr lang="en-US" sz="2000" kern="1200" baseline="0" dirty="0" smtClean="0">
                          <a:solidFill>
                            <a:schemeClr val="dk1"/>
                          </a:solidFill>
                          <a:latin typeface="Times New Roman" pitchFamily="18" charset="0"/>
                          <a:ea typeface="+mn-ea"/>
                          <a:cs typeface="Times New Roman" pitchFamily="18" charset="0"/>
                        </a:rPr>
                        <a:t>Set-Top Boxes (DVDs, VCRs, Cable Boxes, etc.)</a:t>
                      </a:r>
                      <a:endParaRPr lang="en-US" sz="2000" dirty="0">
                        <a:latin typeface="Times New Roman" pitchFamily="18" charset="0"/>
                        <a:cs typeface="Times New Roman" pitchFamily="18" charset="0"/>
                      </a:endParaRPr>
                    </a:p>
                  </a:txBody>
                  <a:tcPr/>
                </a:tc>
              </a:tr>
              <a:tr h="370840">
                <a:tc>
                  <a:txBody>
                    <a:bodyPr/>
                    <a:lstStyle/>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dk1"/>
                          </a:solidFill>
                          <a:latin typeface="Times New Roman" pitchFamily="18" charset="0"/>
                          <a:ea typeface="+mn-ea"/>
                          <a:cs typeface="Times New Roman" pitchFamily="18" charset="0"/>
                        </a:rPr>
                        <a:t>Personal Data Assistants (PDAs)</a:t>
                      </a:r>
                    </a:p>
                    <a:p>
                      <a:endParaRPr lang="en-US" sz="2000" dirty="0">
                        <a:latin typeface="Times New Roman" pitchFamily="18" charset="0"/>
                        <a:cs typeface="Times New Roman" pitchFamily="18" charset="0"/>
                      </a:endParaRPr>
                    </a:p>
                  </a:txBody>
                  <a:tcPr/>
                </a:tc>
              </a:tr>
              <a:tr h="370840">
                <a:tc>
                  <a:txBody>
                    <a:bodyPr/>
                    <a:lstStyle/>
                    <a:p>
                      <a:endParaRPr lang="en-US" sz="2000" dirty="0">
                        <a:latin typeface="Times New Roman" pitchFamily="18" charset="0"/>
                        <a:cs typeface="Times New Roman" pitchFamily="18" charset="0"/>
                      </a:endParaRPr>
                    </a:p>
                  </a:txBody>
                  <a:tcPr/>
                </a:tc>
                <a:tc>
                  <a:txBody>
                    <a:bodyPr/>
                    <a:lstStyle/>
                    <a:p>
                      <a:r>
                        <a:rPr lang="en-US" sz="2000" kern="1200" baseline="0" dirty="0" smtClean="0">
                          <a:solidFill>
                            <a:schemeClr val="dk1"/>
                          </a:solidFill>
                          <a:latin typeface="Times New Roman" pitchFamily="18" charset="0"/>
                          <a:ea typeface="+mn-ea"/>
                          <a:cs typeface="Times New Roman" pitchFamily="18" charset="0"/>
                        </a:rPr>
                        <a:t>Kitchen Appliances (Refrigerators, Toasters, Microwave Ovens)</a:t>
                      </a:r>
                    </a:p>
                  </a:txBody>
                  <a:tcPr/>
                </a:tc>
              </a:tr>
              <a:tr h="370840">
                <a:tc>
                  <a:txBody>
                    <a:bodyPr/>
                    <a:lstStyle/>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dk1"/>
                          </a:solidFill>
                          <a:latin typeface="Times New Roman" pitchFamily="18" charset="0"/>
                          <a:ea typeface="+mn-ea"/>
                          <a:cs typeface="Times New Roman" pitchFamily="18" charset="0"/>
                        </a:rPr>
                        <a:t>Automobiles</a:t>
                      </a:r>
                    </a:p>
                  </a:txBody>
                  <a:tcPr/>
                </a:tc>
              </a:tr>
              <a:tr h="370840">
                <a:tc>
                  <a:txBody>
                    <a:bodyPr/>
                    <a:lstStyle/>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dk1"/>
                          </a:solidFill>
                          <a:latin typeface="Times New Roman" pitchFamily="18" charset="0"/>
                          <a:ea typeface="+mn-ea"/>
                          <a:cs typeface="Times New Roman" pitchFamily="18" charset="0"/>
                        </a:rPr>
                        <a:t>Toys/Games</a:t>
                      </a:r>
                    </a:p>
                  </a:txBody>
                  <a:tcPr/>
                </a:tc>
              </a:tr>
              <a:tr h="370840">
                <a:tc>
                  <a:txBody>
                    <a:bodyPr/>
                    <a:lstStyle/>
                    <a:p>
                      <a:endParaRPr lang="en-US" sz="2000" dirty="0">
                        <a:latin typeface="Times New Roman" pitchFamily="18" charset="0"/>
                        <a:cs typeface="Times New Roman" pitchFamily="18" charset="0"/>
                      </a:endParaRPr>
                    </a:p>
                  </a:txBody>
                  <a:tcPr/>
                </a:tc>
                <a:tc>
                  <a:txBody>
                    <a:bodyPr/>
                    <a:lstStyle/>
                    <a:p>
                      <a:r>
                        <a:rPr lang="en-US" sz="2000" kern="1200" baseline="0" dirty="0" smtClean="0">
                          <a:solidFill>
                            <a:schemeClr val="dk1"/>
                          </a:solidFill>
                          <a:latin typeface="Times New Roman" pitchFamily="18" charset="0"/>
                          <a:ea typeface="+mn-ea"/>
                          <a:cs typeface="Times New Roman" pitchFamily="18" charset="0"/>
                        </a:rPr>
                        <a:t>Telephones/Cell Phones/Pagers</a:t>
                      </a:r>
                    </a:p>
                    <a:p>
                      <a:r>
                        <a:rPr lang="en-US" sz="2000" kern="1200" baseline="0" dirty="0" smtClean="0">
                          <a:solidFill>
                            <a:schemeClr val="dk1"/>
                          </a:solidFill>
                          <a:latin typeface="Times New Roman" pitchFamily="18" charset="0"/>
                          <a:ea typeface="+mn-ea"/>
                          <a:cs typeface="Times New Roman" pitchFamily="18" charset="0"/>
                        </a:rPr>
                        <a:t>Cameras</a:t>
                      </a:r>
                    </a:p>
                  </a:txBody>
                  <a:tcPr/>
                </a:tc>
              </a:tr>
              <a:tr h="370840">
                <a:tc>
                  <a:txBody>
                    <a:bodyPr/>
                    <a:lstStyle/>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dk1"/>
                          </a:solidFill>
                          <a:latin typeface="Times New Roman" pitchFamily="18" charset="0"/>
                          <a:ea typeface="+mn-ea"/>
                          <a:cs typeface="Times New Roman" pitchFamily="18" charset="0"/>
                        </a:rPr>
                        <a:t>Global Positioning Systems (GPS)</a:t>
                      </a:r>
                      <a:endParaRPr lang="en-US" sz="2000"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324600"/>
          </a:xfrm>
        </p:spPr>
        <p:txBody>
          <a:bodyPr>
            <a:normAutofit/>
          </a:bodyPr>
          <a:lstStyle/>
          <a:p>
            <a:pPr algn="just"/>
            <a:r>
              <a:rPr lang="en-US" i="1" dirty="0" smtClean="0"/>
              <a:t>i) D</a:t>
            </a:r>
            <a:r>
              <a:rPr lang="en-US" b="1" i="1" dirty="0" smtClean="0"/>
              <a:t>irect mapped :-  </a:t>
            </a:r>
            <a:r>
              <a:rPr lang="en-US" i="1" dirty="0" smtClean="0"/>
              <a:t>In the direct mapped cache scheme, addresses in cache are divided into </a:t>
            </a:r>
            <a:r>
              <a:rPr lang="en-US" i="1" dirty="0" smtClean="0">
                <a:solidFill>
                  <a:srgbClr val="C00000"/>
                </a:solidFill>
              </a:rPr>
              <a:t>sections </a:t>
            </a:r>
            <a:r>
              <a:rPr lang="en-US" dirty="0" smtClean="0">
                <a:solidFill>
                  <a:srgbClr val="C00000"/>
                </a:solidFill>
              </a:rPr>
              <a:t>called </a:t>
            </a:r>
            <a:r>
              <a:rPr lang="en-US" i="1" dirty="0" smtClean="0">
                <a:solidFill>
                  <a:srgbClr val="C00000"/>
                </a:solidFill>
              </a:rPr>
              <a:t>blocks</a:t>
            </a:r>
            <a:r>
              <a:rPr lang="en-US" i="1" dirty="0" smtClean="0"/>
              <a:t>. Every block is made up of the </a:t>
            </a:r>
            <a:r>
              <a:rPr lang="en-US" i="1" dirty="0" smtClean="0">
                <a:solidFill>
                  <a:srgbClr val="C00000"/>
                </a:solidFill>
              </a:rPr>
              <a:t>data, a valid tag (flag indicating if block is valid), </a:t>
            </a:r>
            <a:r>
              <a:rPr lang="en-US" dirty="0" smtClean="0">
                <a:solidFill>
                  <a:srgbClr val="C00000"/>
                </a:solidFill>
              </a:rPr>
              <a:t>and a </a:t>
            </a:r>
            <a:r>
              <a:rPr lang="en-US" i="1" dirty="0" smtClean="0">
                <a:solidFill>
                  <a:srgbClr val="C00000"/>
                </a:solidFill>
              </a:rPr>
              <a:t>tag indicating the memory address(</a:t>
            </a:r>
            <a:r>
              <a:rPr lang="en-US" i="1" dirty="0" err="1" smtClean="0">
                <a:solidFill>
                  <a:srgbClr val="C00000"/>
                </a:solidFill>
              </a:rPr>
              <a:t>es</a:t>
            </a:r>
            <a:r>
              <a:rPr lang="en-US" i="1" dirty="0" smtClean="0">
                <a:solidFill>
                  <a:srgbClr val="C00000"/>
                </a:solidFill>
              </a:rPr>
              <a:t>) represented by the block. </a:t>
            </a:r>
            <a:endParaRPr lang="en-US" dirty="0" smtClean="0">
              <a:solidFill>
                <a:srgbClr val="C00000"/>
              </a:solidFill>
            </a:endParaRPr>
          </a:p>
          <a:p>
            <a:pPr algn="just"/>
            <a:endParaRPr lang="en-US" b="1" i="1" dirty="0" smtClean="0"/>
          </a:p>
          <a:p>
            <a:pPr algn="just"/>
            <a:r>
              <a:rPr lang="en-US" i="1" dirty="0" smtClean="0"/>
              <a:t>ii) </a:t>
            </a:r>
            <a:r>
              <a:rPr lang="en-US" b="1" i="1" dirty="0" smtClean="0"/>
              <a:t>Set associative</a:t>
            </a:r>
            <a:r>
              <a:rPr lang="en-US" i="1" dirty="0" smtClean="0"/>
              <a:t> :- </a:t>
            </a:r>
            <a:r>
              <a:rPr lang="en-US" dirty="0" smtClean="0"/>
              <a:t>The set associative cache scheme is one in which cache is divided into </a:t>
            </a:r>
            <a:r>
              <a:rPr lang="en-US" dirty="0" smtClean="0">
                <a:solidFill>
                  <a:srgbClr val="C00000"/>
                </a:solidFill>
              </a:rPr>
              <a:t>sections called </a:t>
            </a:r>
            <a:r>
              <a:rPr lang="en-US" i="1" dirty="0" smtClean="0">
                <a:solidFill>
                  <a:srgbClr val="C00000"/>
                </a:solidFill>
              </a:rPr>
              <a:t>sets </a:t>
            </a:r>
            <a:r>
              <a:rPr lang="en-US" dirty="0" smtClean="0"/>
              <a:t>and within each </a:t>
            </a:r>
            <a:r>
              <a:rPr lang="en-US" dirty="0" smtClean="0">
                <a:solidFill>
                  <a:srgbClr val="C00000"/>
                </a:solidFill>
              </a:rPr>
              <a:t>set, multiple blocks are located at the set level.</a:t>
            </a:r>
          </a:p>
          <a:p>
            <a:pPr algn="just"/>
            <a:endParaRPr lang="en-US" dirty="0" smtClean="0"/>
          </a:p>
          <a:p>
            <a:pPr algn="just"/>
            <a:r>
              <a:rPr lang="en-US" b="1" i="1" dirty="0" smtClean="0"/>
              <a:t>iii) full associative :-</a:t>
            </a:r>
            <a:r>
              <a:rPr lang="en-US" i="1" dirty="0" smtClean="0"/>
              <a:t> </a:t>
            </a:r>
            <a:r>
              <a:rPr lang="en-US" dirty="0" smtClean="0"/>
              <a:t>The full associative cache scheme, like the set associative cache scheme, is also composed of </a:t>
            </a:r>
            <a:r>
              <a:rPr lang="en-US" dirty="0" smtClean="0">
                <a:solidFill>
                  <a:srgbClr val="C00000"/>
                </a:solidFill>
              </a:rPr>
              <a:t>blocks</a:t>
            </a:r>
            <a:r>
              <a:rPr lang="en-US" dirty="0" smtClean="0"/>
              <a:t>. In the full associative scheme, however, </a:t>
            </a:r>
            <a:r>
              <a:rPr lang="en-US" dirty="0" smtClean="0">
                <a:solidFill>
                  <a:srgbClr val="C00000"/>
                </a:solidFill>
              </a:rPr>
              <a:t>blocks are placed anywhere in cache and must be located by searching the entire cache every time.</a:t>
            </a:r>
          </a:p>
          <a:p>
            <a:pPr algn="just"/>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Autofit/>
          </a:bodyPr>
          <a:lstStyle/>
          <a:p>
            <a:pPr algn="just"/>
            <a:r>
              <a:rPr lang="en-US" sz="2300" dirty="0" smtClean="0"/>
              <a:t>The most common cache selection and replacement schemes include:</a:t>
            </a:r>
          </a:p>
          <a:p>
            <a:pPr algn="just"/>
            <a:r>
              <a:rPr lang="en-US" sz="2300" i="1" dirty="0" smtClean="0"/>
              <a:t>Optimal, using future reference time, swapping out pages that won’t be used in the near </a:t>
            </a:r>
            <a:r>
              <a:rPr lang="en-US" sz="2300" dirty="0" smtClean="0"/>
              <a:t>future.</a:t>
            </a:r>
          </a:p>
          <a:p>
            <a:pPr algn="just"/>
            <a:r>
              <a:rPr lang="en-US" sz="2300" dirty="0" smtClean="0"/>
              <a:t> </a:t>
            </a:r>
            <a:r>
              <a:rPr lang="en-US" sz="2300" b="1" i="1" dirty="0" smtClean="0"/>
              <a:t>Least Recently Used (LRU</a:t>
            </a:r>
            <a:r>
              <a:rPr lang="en-US" sz="2300" i="1" dirty="0" smtClean="0"/>
              <a:t>), which swaps out pages that were used the least recently.</a:t>
            </a:r>
          </a:p>
          <a:p>
            <a:pPr algn="just"/>
            <a:r>
              <a:rPr lang="en-US" sz="2300" dirty="0" smtClean="0"/>
              <a:t> </a:t>
            </a:r>
            <a:r>
              <a:rPr lang="en-US" sz="2300" b="1" i="1" dirty="0" smtClean="0"/>
              <a:t>First In First Out (FIFO)</a:t>
            </a:r>
            <a:r>
              <a:rPr lang="en-US" sz="2300" i="1" dirty="0" smtClean="0"/>
              <a:t>, another scheme that, as its name implies, swaps out the pages </a:t>
            </a:r>
            <a:r>
              <a:rPr lang="en-US" sz="2300" dirty="0" smtClean="0"/>
              <a:t>that are the oldest, regardless of how often they are accessed in the system. While a simpler algorithm then LRU, FIFO is much less efficient.</a:t>
            </a:r>
          </a:p>
          <a:p>
            <a:pPr algn="just"/>
            <a:r>
              <a:rPr lang="en-US" sz="2300" dirty="0" smtClean="0"/>
              <a:t> </a:t>
            </a:r>
            <a:r>
              <a:rPr lang="en-US" sz="2300" b="1" i="1" dirty="0" smtClean="0"/>
              <a:t>Not Recently Used (NRU),</a:t>
            </a:r>
            <a:r>
              <a:rPr lang="en-US" sz="2300" i="1" dirty="0" smtClean="0"/>
              <a:t> which swaps out pages that were not used within a certain </a:t>
            </a:r>
            <a:r>
              <a:rPr lang="en-US" sz="2300" dirty="0" smtClean="0"/>
              <a:t>time period.</a:t>
            </a:r>
          </a:p>
          <a:p>
            <a:pPr algn="just"/>
            <a:r>
              <a:rPr lang="en-US" sz="2300" dirty="0" smtClean="0"/>
              <a:t> </a:t>
            </a:r>
            <a:r>
              <a:rPr lang="en-US" sz="2300" b="1" i="1" dirty="0" smtClean="0"/>
              <a:t>Second Chance,</a:t>
            </a:r>
            <a:r>
              <a:rPr lang="en-US" sz="2300" i="1" dirty="0" smtClean="0"/>
              <a:t> a FIFO scheme with a reference bit, if “0” will be swapped out (a </a:t>
            </a:r>
            <a:r>
              <a:rPr lang="en-US" sz="2300" dirty="0" smtClean="0"/>
              <a:t>reference bit is set to “1” when access occurs, and reset to “0” after the check).</a:t>
            </a:r>
          </a:p>
          <a:p>
            <a:pPr algn="just"/>
            <a:r>
              <a:rPr lang="en-US" sz="2300" dirty="0" smtClean="0"/>
              <a:t> </a:t>
            </a:r>
            <a:r>
              <a:rPr lang="en-US" sz="2300" i="1" dirty="0" smtClean="0"/>
              <a:t>Clock Paging, pages being replaced according to clock (how long they have been in </a:t>
            </a:r>
            <a:r>
              <a:rPr lang="en-US" sz="2300" dirty="0" smtClean="0"/>
              <a:t>memory), in clock order, if they haven’t been accessed (a reference bit is set to “1” when access occurs, and reset to “0” after the check).</a:t>
            </a:r>
            <a:endParaRPr lang="en-US" sz="23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609600"/>
          </a:xfrm>
        </p:spPr>
        <p:txBody>
          <a:bodyPr>
            <a:normAutofit fontScale="90000"/>
          </a:bodyPr>
          <a:lstStyle/>
          <a:p>
            <a:r>
              <a:rPr lang="en-US" i="1" dirty="0" smtClean="0"/>
              <a:t>Level 2+ Caches</a:t>
            </a:r>
            <a:endParaRPr lang="en-US" dirty="0"/>
          </a:p>
        </p:txBody>
      </p:sp>
      <p:graphicFrame>
        <p:nvGraphicFramePr>
          <p:cNvPr id="4" name="Content Placeholder 3"/>
          <p:cNvGraphicFramePr>
            <a:graphicFrameLocks noGrp="1"/>
          </p:cNvGraphicFramePr>
          <p:nvPr>
            <p:ph sz="quarter" idx="1"/>
          </p:nvPr>
        </p:nvGraphicFramePr>
        <p:xfrm>
          <a:off x="533400" y="838200"/>
          <a:ext cx="8305800" cy="4646428"/>
        </p:xfrm>
        <a:graphic>
          <a:graphicData uri="http://schemas.openxmlformats.org/drawingml/2006/table">
            <a:tbl>
              <a:tblPr firstRow="1" bandRow="1">
                <a:tableStyleId>{5C22544A-7EE6-4342-B048-85BDC9FD1C3A}</a:tableStyleId>
              </a:tblPr>
              <a:tblGrid>
                <a:gridCol w="1661160"/>
                <a:gridCol w="1661160"/>
                <a:gridCol w="1661160"/>
                <a:gridCol w="3322320"/>
              </a:tblGrid>
              <a:tr h="1141228">
                <a:tc>
                  <a:txBody>
                    <a:bodyPr/>
                    <a:lstStyle/>
                    <a:p>
                      <a:pPr algn="ctr"/>
                      <a:endParaRPr lang="en-US" sz="2000" dirty="0"/>
                    </a:p>
                  </a:txBody>
                  <a:tcPr/>
                </a:tc>
                <a:tc>
                  <a:txBody>
                    <a:bodyPr/>
                    <a:lstStyle/>
                    <a:p>
                      <a:pPr algn="ctr"/>
                      <a:r>
                        <a:rPr kumimoji="0" lang="en-US" sz="2400" b="1" kern="1200" baseline="0" dirty="0" smtClean="0">
                          <a:solidFill>
                            <a:schemeClr val="lt1"/>
                          </a:solidFill>
                          <a:latin typeface="+mn-lt"/>
                          <a:ea typeface="+mn-ea"/>
                          <a:cs typeface="+mn-cs"/>
                        </a:rPr>
                        <a:t>Main Memory</a:t>
                      </a:r>
                      <a:endParaRPr lang="en-US" sz="2400" dirty="0"/>
                    </a:p>
                  </a:txBody>
                  <a:tcPr/>
                </a:tc>
                <a:tc>
                  <a:txBody>
                    <a:bodyPr/>
                    <a:lstStyle/>
                    <a:p>
                      <a:pPr algn="ctr"/>
                      <a:r>
                        <a:rPr kumimoji="0" lang="en-US" sz="2400" b="1" kern="1200" baseline="0" dirty="0" smtClean="0">
                          <a:solidFill>
                            <a:schemeClr val="lt1"/>
                          </a:solidFill>
                          <a:latin typeface="+mn-lt"/>
                          <a:ea typeface="+mn-ea"/>
                          <a:cs typeface="+mn-cs"/>
                        </a:rPr>
                        <a:t>Video Memory</a:t>
                      </a:r>
                      <a:endParaRPr lang="en-US" sz="2400" dirty="0"/>
                    </a:p>
                  </a:txBody>
                  <a:tcPr/>
                </a:tc>
                <a:tc>
                  <a:txBody>
                    <a:bodyPr/>
                    <a:lstStyle/>
                    <a:p>
                      <a:pPr algn="ctr"/>
                      <a:r>
                        <a:rPr kumimoji="0" lang="en-US" sz="2400" b="1" kern="1200" baseline="0" dirty="0" smtClean="0">
                          <a:solidFill>
                            <a:schemeClr val="lt1"/>
                          </a:solidFill>
                          <a:latin typeface="+mn-lt"/>
                          <a:ea typeface="+mn-ea"/>
                          <a:cs typeface="+mn-cs"/>
                        </a:rPr>
                        <a:t>Cache</a:t>
                      </a:r>
                      <a:endParaRPr lang="en-US" sz="2400" dirty="0"/>
                    </a:p>
                  </a:txBody>
                  <a:tcPr/>
                </a:tc>
              </a:tr>
              <a:tr h="3125972">
                <a:tc>
                  <a:txBody>
                    <a:bodyPr/>
                    <a:lstStyle/>
                    <a:p>
                      <a:pPr algn="ctr"/>
                      <a:endParaRPr kumimoji="0" lang="en-US" sz="2000" b="1" kern="1200" baseline="0" dirty="0" smtClean="0">
                        <a:solidFill>
                          <a:schemeClr val="lt1"/>
                        </a:solidFill>
                        <a:latin typeface="+mn-lt"/>
                        <a:ea typeface="+mn-ea"/>
                        <a:cs typeface="+mn-cs"/>
                      </a:endParaRPr>
                    </a:p>
                    <a:p>
                      <a:pPr algn="ctr"/>
                      <a:endParaRPr kumimoji="0" lang="en-US" sz="2000" b="1" kern="1200" baseline="0" dirty="0" smtClean="0">
                        <a:solidFill>
                          <a:schemeClr val="lt1"/>
                        </a:solidFill>
                        <a:latin typeface="+mn-lt"/>
                        <a:ea typeface="+mn-ea"/>
                        <a:cs typeface="+mn-cs"/>
                      </a:endParaRPr>
                    </a:p>
                    <a:p>
                      <a:pPr algn="ctr"/>
                      <a:endParaRPr kumimoji="0" lang="en-US" sz="2000" b="1" kern="1200" baseline="0" dirty="0" smtClean="0">
                        <a:solidFill>
                          <a:schemeClr val="lt1"/>
                        </a:solidFill>
                        <a:latin typeface="+mn-lt"/>
                        <a:ea typeface="+mn-ea"/>
                        <a:cs typeface="+mn-cs"/>
                      </a:endParaRPr>
                    </a:p>
                    <a:p>
                      <a:pPr algn="ctr"/>
                      <a:r>
                        <a:rPr kumimoji="0" lang="en-US" sz="2000" b="1" kern="1200" baseline="0" dirty="0" smtClean="0">
                          <a:solidFill>
                            <a:schemeClr val="lt1"/>
                          </a:solidFill>
                          <a:latin typeface="+mn-lt"/>
                          <a:ea typeface="+mn-ea"/>
                          <a:cs typeface="+mn-cs"/>
                        </a:rPr>
                        <a:t>SRAM</a:t>
                      </a:r>
                      <a:endParaRPr lang="en-US" sz="2000" dirty="0"/>
                    </a:p>
                  </a:txBody>
                  <a:tcPr>
                    <a:solidFill>
                      <a:schemeClr val="bg2">
                        <a:lumMod val="25000"/>
                      </a:schemeClr>
                    </a:solidFill>
                  </a:tcPr>
                </a:tc>
                <a:tc>
                  <a:txBody>
                    <a:bodyPr/>
                    <a:lstStyle/>
                    <a:p>
                      <a:pPr algn="ctr"/>
                      <a:endParaRPr lang="en-US" sz="2000" dirty="0"/>
                    </a:p>
                  </a:txBody>
                  <a:tcPr/>
                </a:tc>
                <a:tc>
                  <a:txBody>
                    <a:bodyPr/>
                    <a:lstStyle/>
                    <a:p>
                      <a:pPr algn="ctr"/>
                      <a:endParaRPr lang="en-US" sz="2000" dirty="0"/>
                    </a:p>
                  </a:txBody>
                  <a:tcPr/>
                </a:tc>
                <a:tc>
                  <a:txBody>
                    <a:bodyPr/>
                    <a:lstStyle/>
                    <a:p>
                      <a:pPr algn="l"/>
                      <a:r>
                        <a:rPr kumimoji="0" lang="en-US" sz="2800" kern="1200" baseline="0" dirty="0" smtClean="0">
                          <a:solidFill>
                            <a:schemeClr val="dk1"/>
                          </a:solidFill>
                          <a:latin typeface="+mn-lt"/>
                          <a:ea typeface="+mn-ea"/>
                          <a:cs typeface="+mn-cs"/>
                        </a:rPr>
                        <a:t>BSRAM (Burst/</a:t>
                      </a:r>
                      <a:r>
                        <a:rPr kumimoji="0" lang="en-US" sz="2800" kern="1200" baseline="0" dirty="0" err="1" smtClean="0">
                          <a:solidFill>
                            <a:schemeClr val="dk1"/>
                          </a:solidFill>
                          <a:latin typeface="+mn-lt"/>
                          <a:ea typeface="+mn-ea"/>
                          <a:cs typeface="+mn-cs"/>
                        </a:rPr>
                        <a:t>SynchBurst</a:t>
                      </a:r>
                      <a:r>
                        <a:rPr kumimoji="0" lang="en-US" sz="2800" kern="1200" baseline="0" dirty="0" smtClean="0">
                          <a:solidFill>
                            <a:schemeClr val="dk1"/>
                          </a:solidFill>
                          <a:latin typeface="+mn-lt"/>
                          <a:ea typeface="+mn-ea"/>
                          <a:cs typeface="+mn-cs"/>
                        </a:rPr>
                        <a:t> Static Random Access Memory) is a type of SRAM that is synchronized with either the system clock or a cache bus clock.</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553720"/>
          <a:ext cx="8382000" cy="6035040"/>
        </p:xfrm>
        <a:graphic>
          <a:graphicData uri="http://schemas.openxmlformats.org/drawingml/2006/table">
            <a:tbl>
              <a:tblPr firstRow="1" bandRow="1">
                <a:tableStyleId>{5C22544A-7EE6-4342-B048-85BDC9FD1C3A}</a:tableStyleId>
              </a:tblPr>
              <a:tblGrid>
                <a:gridCol w="1066800"/>
                <a:gridCol w="2286000"/>
                <a:gridCol w="2362200"/>
                <a:gridCol w="2667000"/>
              </a:tblGrid>
              <a:tr h="370840">
                <a:tc>
                  <a:txBody>
                    <a:bodyPr/>
                    <a:lstStyle/>
                    <a:p>
                      <a:endParaRPr lang="en-US" dirty="0"/>
                    </a:p>
                  </a:txBody>
                  <a:tcPr/>
                </a:tc>
                <a:tc>
                  <a:txBody>
                    <a:bodyPr/>
                    <a:lstStyle/>
                    <a:p>
                      <a:pPr algn="ctr"/>
                      <a:r>
                        <a:rPr kumimoji="0" lang="en-US" sz="2400" b="1" kern="1200" baseline="0" dirty="0" smtClean="0">
                          <a:solidFill>
                            <a:schemeClr val="lt1"/>
                          </a:solidFill>
                          <a:latin typeface="+mn-lt"/>
                          <a:ea typeface="+mn-ea"/>
                          <a:cs typeface="+mn-cs"/>
                        </a:rPr>
                        <a:t>Main Memory</a:t>
                      </a:r>
                      <a:endParaRPr lang="en-US" sz="2400" dirty="0"/>
                    </a:p>
                  </a:txBody>
                  <a:tcPr/>
                </a:tc>
                <a:tc>
                  <a:txBody>
                    <a:bodyPr/>
                    <a:lstStyle/>
                    <a:p>
                      <a:pPr algn="ctr"/>
                      <a:r>
                        <a:rPr kumimoji="0" lang="en-US" sz="2400" b="1" kern="1200" baseline="0" dirty="0" smtClean="0">
                          <a:solidFill>
                            <a:schemeClr val="lt1"/>
                          </a:solidFill>
                          <a:latin typeface="+mn-lt"/>
                          <a:ea typeface="+mn-ea"/>
                          <a:cs typeface="+mn-cs"/>
                        </a:rPr>
                        <a:t>Video Memory</a:t>
                      </a:r>
                      <a:endParaRPr lang="en-US" sz="2400" dirty="0"/>
                    </a:p>
                  </a:txBody>
                  <a:tcPr/>
                </a:tc>
                <a:tc>
                  <a:txBody>
                    <a:bodyPr/>
                    <a:lstStyle/>
                    <a:p>
                      <a:pPr algn="ctr"/>
                      <a:r>
                        <a:rPr kumimoji="0" lang="en-US" sz="2400" b="1" kern="1200" baseline="0" dirty="0" smtClean="0">
                          <a:solidFill>
                            <a:schemeClr val="lt1"/>
                          </a:solidFill>
                          <a:latin typeface="+mn-lt"/>
                          <a:ea typeface="+mn-ea"/>
                          <a:cs typeface="+mn-cs"/>
                        </a:rPr>
                        <a:t>Cache</a:t>
                      </a:r>
                      <a:endParaRPr lang="en-US" sz="2400" dirty="0"/>
                    </a:p>
                  </a:txBody>
                  <a:tcPr/>
                </a:tc>
              </a:tr>
              <a:tr h="370840">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DRAM</a:t>
                      </a:r>
                      <a:endParaRPr lang="en-US" dirty="0"/>
                    </a:p>
                  </a:txBody>
                  <a:tcPr/>
                </a:tc>
                <a:tc>
                  <a:txBody>
                    <a:bodyPr/>
                    <a:lstStyle/>
                    <a:p>
                      <a:r>
                        <a:rPr kumimoji="0" lang="en-US" sz="1800" b="1" kern="1200" baseline="0" dirty="0" smtClean="0">
                          <a:solidFill>
                            <a:schemeClr val="dk1"/>
                          </a:solidFill>
                          <a:latin typeface="+mn-lt"/>
                          <a:ea typeface="+mn-ea"/>
                          <a:cs typeface="+mn-cs"/>
                        </a:rPr>
                        <a:t>SDRAM</a:t>
                      </a:r>
                      <a:r>
                        <a:rPr kumimoji="0" lang="en-US" sz="1800" kern="1200" baseline="0" dirty="0" smtClean="0">
                          <a:solidFill>
                            <a:schemeClr val="dk1"/>
                          </a:solidFill>
                          <a:latin typeface="+mn-lt"/>
                          <a:ea typeface="+mn-ea"/>
                          <a:cs typeface="+mn-cs"/>
                        </a:rPr>
                        <a:t> (Synchronous Dynamic RAM) is DRAM that is synchronized with the</a:t>
                      </a:r>
                    </a:p>
                    <a:p>
                      <a:r>
                        <a:rPr kumimoji="0" lang="en-US" sz="1800" kern="1200" baseline="0" dirty="0" smtClean="0">
                          <a:solidFill>
                            <a:schemeClr val="dk1"/>
                          </a:solidFill>
                          <a:latin typeface="+mn-lt"/>
                          <a:ea typeface="+mn-ea"/>
                          <a:cs typeface="+mn-cs"/>
                        </a:rPr>
                        <a:t>microprocessor’s clock speed (in MHz).</a:t>
                      </a:r>
                    </a:p>
                    <a:p>
                      <a:r>
                        <a:rPr kumimoji="0" lang="en-US" sz="1800" kern="1200" baseline="0" dirty="0" smtClean="0">
                          <a:solidFill>
                            <a:schemeClr val="dk1"/>
                          </a:solidFill>
                          <a:latin typeface="+mn-lt"/>
                          <a:ea typeface="+mn-ea"/>
                          <a:cs typeface="+mn-cs"/>
                        </a:rPr>
                        <a:t>used in various systems, such as the</a:t>
                      </a:r>
                      <a:r>
                        <a:rPr kumimoji="0" lang="en-US" sz="1800" b="1" kern="1200" baseline="0" dirty="0" smtClean="0">
                          <a:solidFill>
                            <a:schemeClr val="dk1"/>
                          </a:solidFill>
                          <a:latin typeface="+mn-lt"/>
                          <a:ea typeface="+mn-ea"/>
                          <a:cs typeface="+mn-cs"/>
                        </a:rPr>
                        <a:t> JDEC SDRAM</a:t>
                      </a:r>
                      <a:r>
                        <a:rPr kumimoji="0" lang="en-US" sz="1800" kern="1200" baseline="0" dirty="0" smtClean="0">
                          <a:solidFill>
                            <a:schemeClr val="dk1"/>
                          </a:solidFill>
                          <a:latin typeface="+mn-lt"/>
                          <a:ea typeface="+mn-ea"/>
                          <a:cs typeface="+mn-cs"/>
                        </a:rPr>
                        <a:t> (JEDEC Synchronous</a:t>
                      </a:r>
                    </a:p>
                    <a:p>
                      <a:r>
                        <a:rPr kumimoji="0" lang="en-US" sz="1800" kern="1200" baseline="0" dirty="0" smtClean="0">
                          <a:solidFill>
                            <a:schemeClr val="dk1"/>
                          </a:solidFill>
                          <a:latin typeface="+mn-lt"/>
                          <a:ea typeface="+mn-ea"/>
                          <a:cs typeface="+mn-cs"/>
                        </a:rPr>
                        <a:t>Dynamic RAM),</a:t>
                      </a:r>
                    </a:p>
                    <a:p>
                      <a:r>
                        <a:rPr kumimoji="0" lang="en-US" sz="1800" b="1" kern="1200" baseline="0" dirty="0" smtClean="0">
                          <a:solidFill>
                            <a:schemeClr val="dk1"/>
                          </a:solidFill>
                          <a:latin typeface="+mn-lt"/>
                          <a:ea typeface="+mn-ea"/>
                          <a:cs typeface="+mn-cs"/>
                        </a:rPr>
                        <a:t>PC100 SDRAM </a:t>
                      </a:r>
                      <a:r>
                        <a:rPr kumimoji="0" lang="en-US" sz="1800" kern="1200" baseline="0" dirty="0" smtClean="0">
                          <a:solidFill>
                            <a:schemeClr val="dk1"/>
                          </a:solidFill>
                          <a:latin typeface="+mn-lt"/>
                          <a:ea typeface="+mn-ea"/>
                          <a:cs typeface="+mn-cs"/>
                        </a:rPr>
                        <a:t>(PC100 Synchronous</a:t>
                      </a:r>
                    </a:p>
                    <a:p>
                      <a:r>
                        <a:rPr kumimoji="0" lang="en-US" sz="1800" kern="1200" baseline="0" dirty="0" smtClean="0">
                          <a:solidFill>
                            <a:schemeClr val="dk1"/>
                          </a:solidFill>
                          <a:latin typeface="+mn-lt"/>
                          <a:ea typeface="+mn-ea"/>
                          <a:cs typeface="+mn-cs"/>
                        </a:rPr>
                        <a:t>Dynamic RAM), and </a:t>
                      </a:r>
                      <a:r>
                        <a:rPr kumimoji="0" lang="en-US" sz="1800" b="1" kern="1200" baseline="0" dirty="0" smtClean="0">
                          <a:solidFill>
                            <a:schemeClr val="dk1"/>
                          </a:solidFill>
                          <a:latin typeface="+mn-lt"/>
                          <a:ea typeface="+mn-ea"/>
                          <a:cs typeface="+mn-cs"/>
                        </a:rPr>
                        <a:t>DDR SDRAM </a:t>
                      </a:r>
                      <a:r>
                        <a:rPr kumimoji="0" lang="en-US" sz="1800" kern="1200" baseline="0" dirty="0" smtClean="0">
                          <a:solidFill>
                            <a:schemeClr val="dk1"/>
                          </a:solidFill>
                          <a:latin typeface="+mn-lt"/>
                          <a:ea typeface="+mn-ea"/>
                          <a:cs typeface="+mn-cs"/>
                        </a:rPr>
                        <a:t>(Double Data Rate Synchronous Dynamic RAM). </a:t>
                      </a:r>
                      <a:r>
                        <a:rPr kumimoji="0" lang="en-US" sz="1800" b="1" kern="1200" baseline="0" dirty="0" smtClean="0">
                          <a:solidFill>
                            <a:schemeClr val="dk1"/>
                          </a:solidFill>
                          <a:latin typeface="+mn-lt"/>
                          <a:ea typeface="+mn-ea"/>
                          <a:cs typeface="+mn-cs"/>
                        </a:rPr>
                        <a:t>ESDRAM</a:t>
                      </a:r>
                      <a:r>
                        <a:rPr kumimoji="0" lang="en-US" sz="1800" kern="1200" baseline="0" dirty="0" smtClean="0">
                          <a:solidFill>
                            <a:schemeClr val="dk1"/>
                          </a:solidFill>
                          <a:latin typeface="+mn-lt"/>
                          <a:ea typeface="+mn-ea"/>
                          <a:cs typeface="+mn-cs"/>
                        </a:rPr>
                        <a:t> (Enhanced</a:t>
                      </a:r>
                    </a:p>
                    <a:p>
                      <a:r>
                        <a:rPr kumimoji="0" lang="en-US" sz="1800" kern="1200" baseline="0" dirty="0" smtClean="0">
                          <a:solidFill>
                            <a:schemeClr val="dk1"/>
                          </a:solidFill>
                          <a:latin typeface="+mn-lt"/>
                          <a:ea typeface="+mn-ea"/>
                          <a:cs typeface="+mn-cs"/>
                        </a:rPr>
                        <a:t>Synchronous Dynamic RAM)</a:t>
                      </a:r>
                      <a:endParaRPr lang="en-US" dirty="0"/>
                    </a:p>
                  </a:txBody>
                  <a:tcPr/>
                </a:tc>
                <a:tc>
                  <a:txBody>
                    <a:bodyPr/>
                    <a:lstStyle/>
                    <a:p>
                      <a:r>
                        <a:rPr kumimoji="0" lang="en-US" sz="1800" kern="1200" baseline="0" dirty="0" smtClean="0">
                          <a:solidFill>
                            <a:schemeClr val="dk1"/>
                          </a:solidFill>
                          <a:latin typeface="+mn-lt"/>
                          <a:ea typeface="+mn-ea"/>
                          <a:cs typeface="+mn-cs"/>
                        </a:rPr>
                        <a:t>RDRAM (On-Chip </a:t>
                      </a:r>
                      <a:r>
                        <a:rPr kumimoji="0" lang="en-US" sz="1800" kern="1200" baseline="0" dirty="0" err="1" smtClean="0">
                          <a:solidFill>
                            <a:schemeClr val="dk1"/>
                          </a:solidFill>
                          <a:latin typeface="+mn-lt"/>
                          <a:ea typeface="+mn-ea"/>
                          <a:cs typeface="+mn-cs"/>
                        </a:rPr>
                        <a:t>Rambus</a:t>
                      </a:r>
                      <a:r>
                        <a:rPr kumimoji="0" lang="en-US" sz="1800" kern="1200" baseline="0" dirty="0" smtClean="0">
                          <a:solidFill>
                            <a:schemeClr val="dk1"/>
                          </a:solidFill>
                          <a:latin typeface="+mn-lt"/>
                          <a:ea typeface="+mn-ea"/>
                          <a:cs typeface="+mn-cs"/>
                        </a:rPr>
                        <a:t> Dynamic RAM) and </a:t>
                      </a:r>
                    </a:p>
                    <a:p>
                      <a:endParaRPr kumimoji="0" lang="en-US" sz="1800" kern="1200" baseline="0" dirty="0" smtClean="0">
                        <a:solidFill>
                          <a:schemeClr val="dk1"/>
                        </a:solidFill>
                        <a:latin typeface="+mn-lt"/>
                        <a:ea typeface="+mn-ea"/>
                        <a:cs typeface="+mn-cs"/>
                      </a:endParaRPr>
                    </a:p>
                    <a:p>
                      <a:r>
                        <a:rPr kumimoji="0" lang="en-US" sz="1800" kern="1200" baseline="0" dirty="0" smtClean="0">
                          <a:solidFill>
                            <a:schemeClr val="dk1"/>
                          </a:solidFill>
                          <a:latin typeface="+mn-lt"/>
                          <a:ea typeface="+mn-ea"/>
                          <a:cs typeface="+mn-cs"/>
                        </a:rPr>
                        <a:t>MDRAM (On-Chip Multibank Dynamic RAM) are DRAMs commonly used as display memory that store arrays</a:t>
                      </a:r>
                    </a:p>
                    <a:p>
                      <a:r>
                        <a:rPr kumimoji="0" lang="en-US" sz="1800" kern="1200" baseline="0" dirty="0" smtClean="0">
                          <a:solidFill>
                            <a:schemeClr val="dk1"/>
                          </a:solidFill>
                          <a:latin typeface="+mn-lt"/>
                          <a:ea typeface="+mn-ea"/>
                          <a:cs typeface="+mn-cs"/>
                        </a:rPr>
                        <a:t>of bit values (pixels of the image on </a:t>
                      </a:r>
                      <a:r>
                        <a:rPr kumimoji="0" lang="en-US" sz="1800" kern="1200" baseline="0" dirty="0" err="1" smtClean="0">
                          <a:solidFill>
                            <a:schemeClr val="dk1"/>
                          </a:solidFill>
                          <a:latin typeface="+mn-lt"/>
                          <a:ea typeface="+mn-ea"/>
                          <a:cs typeface="+mn-cs"/>
                        </a:rPr>
                        <a:t>thedisplay</a:t>
                      </a:r>
                      <a:r>
                        <a:rPr kumimoji="0" lang="en-US" sz="1800" kern="1200" baseline="0" dirty="0" smtClean="0">
                          <a:solidFill>
                            <a:schemeClr val="dk1"/>
                          </a:solidFill>
                          <a:latin typeface="+mn-lt"/>
                          <a:ea typeface="+mn-ea"/>
                          <a:cs typeface="+mn-cs"/>
                        </a:rPr>
                        <a:t>). </a:t>
                      </a:r>
                    </a:p>
                    <a:p>
                      <a:endParaRPr kumimoji="0" lang="en-US" sz="1800" kern="1200" baseline="0" dirty="0" smtClean="0">
                        <a:solidFill>
                          <a:schemeClr val="dk1"/>
                        </a:solidFill>
                        <a:latin typeface="+mn-lt"/>
                        <a:ea typeface="+mn-ea"/>
                        <a:cs typeface="+mn-cs"/>
                      </a:endParaRPr>
                    </a:p>
                    <a:p>
                      <a:r>
                        <a:rPr kumimoji="0" lang="en-US" sz="1800" kern="1200" baseline="0" dirty="0" smtClean="0">
                          <a:solidFill>
                            <a:schemeClr val="dk1"/>
                          </a:solidFill>
                          <a:latin typeface="+mn-lt"/>
                          <a:ea typeface="+mn-ea"/>
                          <a:cs typeface="+mn-cs"/>
                        </a:rPr>
                        <a:t>The resolution of the image is determined by the number of bits that</a:t>
                      </a:r>
                    </a:p>
                    <a:p>
                      <a:r>
                        <a:rPr kumimoji="0" lang="en-US" sz="1800" kern="1200" baseline="0" dirty="0" smtClean="0">
                          <a:solidFill>
                            <a:schemeClr val="dk1"/>
                          </a:solidFill>
                          <a:latin typeface="+mn-lt"/>
                          <a:ea typeface="+mn-ea"/>
                          <a:cs typeface="+mn-cs"/>
                        </a:rPr>
                        <a:t>have been defined per each pixel.</a:t>
                      </a:r>
                      <a:endParaRPr lang="en-US" dirty="0"/>
                    </a:p>
                  </a:txBody>
                  <a:tcPr/>
                </a:tc>
                <a:tc>
                  <a:txBody>
                    <a:bodyPr/>
                    <a:lstStyle/>
                    <a:p>
                      <a:r>
                        <a:rPr kumimoji="0" lang="en-US" sz="1800" kern="1200" baseline="0" dirty="0" smtClean="0">
                          <a:solidFill>
                            <a:schemeClr val="dk1"/>
                          </a:solidFill>
                          <a:latin typeface="+mn-lt"/>
                          <a:ea typeface="+mn-ea"/>
                          <a:cs typeface="+mn-cs"/>
                        </a:rPr>
                        <a:t>Enhanced Dynamic Random</a:t>
                      </a:r>
                    </a:p>
                    <a:p>
                      <a:r>
                        <a:rPr kumimoji="0" lang="en-US" sz="1800" kern="1200" baseline="0" dirty="0" smtClean="0">
                          <a:solidFill>
                            <a:schemeClr val="dk1"/>
                          </a:solidFill>
                          <a:latin typeface="+mn-lt"/>
                          <a:ea typeface="+mn-ea"/>
                          <a:cs typeface="+mn-cs"/>
                        </a:rPr>
                        <a:t>Access Memory (EDRAM) actually integrates SRAM within the DRAM and is usually used as level 2 cache. </a:t>
                      </a:r>
                    </a:p>
                    <a:p>
                      <a:endParaRPr kumimoji="0" lang="en-US" sz="1800" kern="1200" baseline="0" dirty="0" smtClean="0">
                        <a:solidFill>
                          <a:schemeClr val="dk1"/>
                        </a:solidFill>
                        <a:latin typeface="+mn-lt"/>
                        <a:ea typeface="+mn-ea"/>
                        <a:cs typeface="+mn-cs"/>
                      </a:endParaRPr>
                    </a:p>
                    <a:p>
                      <a:r>
                        <a:rPr kumimoji="0" lang="en-US" sz="1800" kern="1200" baseline="0" dirty="0" smtClean="0">
                          <a:solidFill>
                            <a:schemeClr val="dk1"/>
                          </a:solidFill>
                          <a:latin typeface="+mn-lt"/>
                          <a:ea typeface="+mn-ea"/>
                          <a:cs typeface="+mn-cs"/>
                        </a:rPr>
                        <a:t>The faster SRAM portion of EDRAM is searched first for the data, and if not found</a:t>
                      </a:r>
                    </a:p>
                    <a:p>
                      <a:r>
                        <a:rPr kumimoji="0" lang="en-US" sz="1800" kern="1200" baseline="0" dirty="0" smtClean="0">
                          <a:solidFill>
                            <a:schemeClr val="dk1"/>
                          </a:solidFill>
                          <a:latin typeface="+mn-lt"/>
                          <a:ea typeface="+mn-ea"/>
                          <a:cs typeface="+mn-cs"/>
                        </a:rPr>
                        <a:t>there, then the DRAM portion of EDRAM is searched.</a:t>
                      </a:r>
                      <a:endParaRPr lang="en-US" dirty="0"/>
                    </a:p>
                  </a:txBody>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81000" y="594360"/>
          <a:ext cx="8382000" cy="5882640"/>
        </p:xfrm>
        <a:graphic>
          <a:graphicData uri="http://schemas.openxmlformats.org/drawingml/2006/table">
            <a:tbl>
              <a:tblPr firstRow="1" bandRow="1">
                <a:tableStyleId>{5C22544A-7EE6-4342-B048-85BDC9FD1C3A}</a:tableStyleId>
              </a:tblPr>
              <a:tblGrid>
                <a:gridCol w="914400"/>
                <a:gridCol w="2438400"/>
                <a:gridCol w="3429000"/>
                <a:gridCol w="1600200"/>
              </a:tblGrid>
              <a:tr h="588264">
                <a:tc>
                  <a:txBody>
                    <a:bodyPr/>
                    <a:lstStyle/>
                    <a:p>
                      <a:pPr algn="just"/>
                      <a:endParaRPr lang="en-US" sz="2000" dirty="0"/>
                    </a:p>
                  </a:txBody>
                  <a:tcPr/>
                </a:tc>
                <a:tc>
                  <a:txBody>
                    <a:bodyPr/>
                    <a:lstStyle/>
                    <a:p>
                      <a:pPr algn="just"/>
                      <a:r>
                        <a:rPr kumimoji="0" lang="en-US" sz="2800" b="1" kern="1200" baseline="0" dirty="0" smtClean="0">
                          <a:solidFill>
                            <a:schemeClr val="lt1"/>
                          </a:solidFill>
                          <a:latin typeface="+mn-lt"/>
                          <a:ea typeface="+mn-ea"/>
                          <a:cs typeface="+mn-cs"/>
                        </a:rPr>
                        <a:t>Main Memory</a:t>
                      </a:r>
                      <a:endParaRPr lang="en-US" sz="2800" dirty="0"/>
                    </a:p>
                  </a:txBody>
                  <a:tcPr/>
                </a:tc>
                <a:tc>
                  <a:txBody>
                    <a:bodyPr/>
                    <a:lstStyle/>
                    <a:p>
                      <a:pPr algn="just"/>
                      <a:r>
                        <a:rPr kumimoji="0" lang="en-US" sz="2800" b="1" kern="1200" baseline="0" dirty="0" smtClean="0">
                          <a:solidFill>
                            <a:schemeClr val="lt1"/>
                          </a:solidFill>
                          <a:latin typeface="+mn-lt"/>
                          <a:ea typeface="+mn-ea"/>
                          <a:cs typeface="+mn-cs"/>
                        </a:rPr>
                        <a:t>Video Memory</a:t>
                      </a:r>
                      <a:endParaRPr lang="en-US" sz="2800" dirty="0"/>
                    </a:p>
                  </a:txBody>
                  <a:tcPr/>
                </a:tc>
                <a:tc>
                  <a:txBody>
                    <a:bodyPr/>
                    <a:lstStyle/>
                    <a:p>
                      <a:pPr algn="just"/>
                      <a:r>
                        <a:rPr kumimoji="0" lang="en-US" sz="2800" b="1" kern="1200" baseline="0" dirty="0" smtClean="0">
                          <a:solidFill>
                            <a:schemeClr val="lt1"/>
                          </a:solidFill>
                          <a:latin typeface="+mn-lt"/>
                          <a:ea typeface="+mn-ea"/>
                          <a:cs typeface="+mn-cs"/>
                        </a:rPr>
                        <a:t>Cache</a:t>
                      </a:r>
                      <a:endParaRPr lang="en-US" sz="2800" dirty="0"/>
                    </a:p>
                  </a:txBody>
                  <a:tcPr/>
                </a:tc>
              </a:tr>
              <a:tr h="5294376">
                <a:tc>
                  <a:txBody>
                    <a:bodyPr/>
                    <a:lstStyle/>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DRAM</a:t>
                      </a:r>
                      <a:endParaRPr lang="en-US" sz="2000" dirty="0"/>
                    </a:p>
                  </a:txBody>
                  <a:tcPr/>
                </a:tc>
                <a:tc>
                  <a:txBody>
                    <a:bodyPr/>
                    <a:lstStyle/>
                    <a:p>
                      <a:pPr algn="just"/>
                      <a:r>
                        <a:rPr kumimoji="0" lang="en-US" sz="2000" kern="1200" baseline="0" dirty="0" smtClean="0">
                          <a:solidFill>
                            <a:schemeClr val="dk1"/>
                          </a:solidFill>
                          <a:latin typeface="+mn-lt"/>
                          <a:ea typeface="+mn-ea"/>
                          <a:cs typeface="+mn-cs"/>
                        </a:rPr>
                        <a:t>DRDRAM (Direct </a:t>
                      </a:r>
                      <a:r>
                        <a:rPr kumimoji="0" lang="en-US" sz="2000" kern="1200" baseline="0" dirty="0" err="1" smtClean="0">
                          <a:solidFill>
                            <a:schemeClr val="dk1"/>
                          </a:solidFill>
                          <a:latin typeface="+mn-lt"/>
                          <a:ea typeface="+mn-ea"/>
                          <a:cs typeface="+mn-cs"/>
                        </a:rPr>
                        <a:t>Rambus</a:t>
                      </a:r>
                      <a:r>
                        <a:rPr kumimoji="0" lang="en-US" sz="2000" kern="1200" baseline="0" dirty="0" smtClean="0">
                          <a:solidFill>
                            <a:schemeClr val="dk1"/>
                          </a:solidFill>
                          <a:latin typeface="+mn-lt"/>
                          <a:ea typeface="+mn-ea"/>
                          <a:cs typeface="+mn-cs"/>
                        </a:rPr>
                        <a:t> Dynamic</a:t>
                      </a:r>
                    </a:p>
                    <a:p>
                      <a:pPr algn="just"/>
                      <a:r>
                        <a:rPr kumimoji="0" lang="en-US" sz="2000" kern="1200" baseline="0" dirty="0" smtClean="0">
                          <a:solidFill>
                            <a:schemeClr val="dk1"/>
                          </a:solidFill>
                          <a:latin typeface="+mn-lt"/>
                          <a:ea typeface="+mn-ea"/>
                          <a:cs typeface="+mn-cs"/>
                        </a:rPr>
                        <a:t>RAM) and</a:t>
                      </a:r>
                    </a:p>
                    <a:p>
                      <a:pPr algn="just"/>
                      <a:r>
                        <a:rPr kumimoji="0" lang="en-US" sz="2000" kern="1200" baseline="0" dirty="0" smtClean="0">
                          <a:solidFill>
                            <a:schemeClr val="dk1"/>
                          </a:solidFill>
                          <a:latin typeface="+mn-lt"/>
                          <a:ea typeface="+mn-ea"/>
                          <a:cs typeface="+mn-cs"/>
                        </a:rPr>
                        <a:t>SLDRAM (</a:t>
                      </a:r>
                      <a:r>
                        <a:rPr kumimoji="0" lang="en-US" sz="2000" kern="1200" baseline="0" dirty="0" err="1" smtClean="0">
                          <a:solidFill>
                            <a:schemeClr val="dk1"/>
                          </a:solidFill>
                          <a:latin typeface="+mn-lt"/>
                          <a:ea typeface="+mn-ea"/>
                          <a:cs typeface="+mn-cs"/>
                        </a:rPr>
                        <a:t>SyncLink</a:t>
                      </a:r>
                      <a:r>
                        <a:rPr kumimoji="0" lang="en-US" sz="2000" kern="1200" baseline="0" dirty="0" smtClean="0">
                          <a:solidFill>
                            <a:schemeClr val="dk1"/>
                          </a:solidFill>
                          <a:latin typeface="+mn-lt"/>
                          <a:ea typeface="+mn-ea"/>
                          <a:cs typeface="+mn-cs"/>
                        </a:rPr>
                        <a:t> Dynamic RAM) are DRAMs whose</a:t>
                      </a:r>
                    </a:p>
                    <a:p>
                      <a:pPr algn="just"/>
                      <a:r>
                        <a:rPr kumimoji="0" lang="en-US" sz="2000" kern="1200" baseline="0" dirty="0" smtClean="0">
                          <a:solidFill>
                            <a:schemeClr val="dk1"/>
                          </a:solidFill>
                          <a:latin typeface="+mn-lt"/>
                          <a:ea typeface="+mn-ea"/>
                          <a:cs typeface="+mn-cs"/>
                        </a:rPr>
                        <a:t>bus signals </a:t>
                      </a:r>
                      <a:r>
                        <a:rPr kumimoji="0" lang="en-US" sz="2000" i="1" kern="1200" baseline="0" dirty="0" smtClean="0">
                          <a:solidFill>
                            <a:schemeClr val="dk1"/>
                          </a:solidFill>
                          <a:latin typeface="+mn-lt"/>
                          <a:ea typeface="+mn-ea"/>
                          <a:cs typeface="+mn-cs"/>
                        </a:rPr>
                        <a:t>can be</a:t>
                      </a:r>
                    </a:p>
                    <a:p>
                      <a:pPr algn="just"/>
                      <a:r>
                        <a:rPr kumimoji="0" lang="en-US" sz="2000" kern="1200" baseline="0" dirty="0" smtClean="0">
                          <a:solidFill>
                            <a:schemeClr val="dk1"/>
                          </a:solidFill>
                          <a:latin typeface="+mn-lt"/>
                          <a:ea typeface="+mn-ea"/>
                          <a:cs typeface="+mn-cs"/>
                        </a:rPr>
                        <a:t>integrated and accessed on one line,</a:t>
                      </a:r>
                    </a:p>
                    <a:p>
                      <a:pPr algn="just"/>
                      <a:r>
                        <a:rPr kumimoji="0" lang="en-US" sz="2000" kern="1200" baseline="0" dirty="0" smtClean="0">
                          <a:solidFill>
                            <a:schemeClr val="dk1"/>
                          </a:solidFill>
                          <a:latin typeface="+mn-lt"/>
                          <a:ea typeface="+mn-ea"/>
                          <a:cs typeface="+mn-cs"/>
                        </a:rPr>
                        <a:t>thus decreasing the access time (since</a:t>
                      </a:r>
                    </a:p>
                    <a:p>
                      <a:pPr algn="just"/>
                      <a:r>
                        <a:rPr kumimoji="0" lang="en-US" sz="2000" kern="1200" baseline="0" dirty="0" smtClean="0">
                          <a:solidFill>
                            <a:schemeClr val="dk1"/>
                          </a:solidFill>
                          <a:latin typeface="+mn-lt"/>
                          <a:ea typeface="+mn-ea"/>
                          <a:cs typeface="+mn-cs"/>
                        </a:rPr>
                        <a:t>synchronizing operations on multiple</a:t>
                      </a:r>
                    </a:p>
                    <a:p>
                      <a:pPr algn="just"/>
                      <a:r>
                        <a:rPr kumimoji="0" lang="en-US" sz="2000" kern="1200" baseline="0" dirty="0" smtClean="0">
                          <a:solidFill>
                            <a:schemeClr val="dk1"/>
                          </a:solidFill>
                          <a:latin typeface="+mn-lt"/>
                          <a:ea typeface="+mn-ea"/>
                          <a:cs typeface="+mn-cs"/>
                        </a:rPr>
                        <a:t>lines are not necessary).</a:t>
                      </a:r>
                      <a:endParaRPr lang="en-US" sz="2000" dirty="0"/>
                    </a:p>
                  </a:txBody>
                  <a:tcPr/>
                </a:tc>
                <a:tc>
                  <a:txBody>
                    <a:bodyPr/>
                    <a:lstStyle/>
                    <a:p>
                      <a:pPr algn="just"/>
                      <a:r>
                        <a:rPr kumimoji="0" lang="en-US" sz="2000" kern="1200" baseline="0" dirty="0" smtClean="0">
                          <a:solidFill>
                            <a:schemeClr val="dk1"/>
                          </a:solidFill>
                          <a:latin typeface="+mn-lt"/>
                          <a:ea typeface="+mn-ea"/>
                          <a:cs typeface="+mn-cs"/>
                        </a:rPr>
                        <a:t>Video RAM (VRAM) is DRAM in which the refresh buffer is duplicated and connected to the outside world as a second, serial I/O port.</a:t>
                      </a:r>
                    </a:p>
                    <a:p>
                      <a:pPr algn="just"/>
                      <a:endParaRPr kumimoji="0" lang="en-US" sz="2000" kern="1200" baseline="0" dirty="0" smtClean="0">
                        <a:solidFill>
                          <a:schemeClr val="dk1"/>
                        </a:solidFill>
                        <a:latin typeface="+mn-lt"/>
                        <a:ea typeface="+mn-ea"/>
                        <a:cs typeface="+mn-cs"/>
                      </a:endParaRPr>
                    </a:p>
                    <a:p>
                      <a:pPr algn="just"/>
                      <a:r>
                        <a:rPr kumimoji="0" lang="en-US" sz="2000" kern="1200" baseline="0" dirty="0" smtClean="0">
                          <a:solidFill>
                            <a:schemeClr val="dk1"/>
                          </a:solidFill>
                          <a:latin typeface="+mn-lt"/>
                          <a:ea typeface="+mn-ea"/>
                          <a:cs typeface="+mn-cs"/>
                        </a:rPr>
                        <a:t> A line of data can be fetched from the memory in parallel. If the RAM contains pixel values, then this sequence nicely corresponds to a scan line on a monitor and facilitates display generation. At the same time, the master processor can access the RAM normally with almost no interference.</a:t>
                      </a:r>
                      <a:endParaRPr lang="en-US" sz="2000" dirty="0"/>
                    </a:p>
                  </a:txBody>
                  <a:tcPr/>
                </a:tc>
                <a:tc>
                  <a:txBody>
                    <a:bodyPr/>
                    <a:lstStyle/>
                    <a:p>
                      <a:pPr algn="just"/>
                      <a:endParaRPr lang="en-US" sz="2000" dirty="0"/>
                    </a:p>
                  </a:txBody>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81000" y="594360"/>
          <a:ext cx="8382000" cy="5882640"/>
        </p:xfrm>
        <a:graphic>
          <a:graphicData uri="http://schemas.openxmlformats.org/drawingml/2006/table">
            <a:tbl>
              <a:tblPr firstRow="1" bandRow="1">
                <a:tableStyleId>{5C22544A-7EE6-4342-B048-85BDC9FD1C3A}</a:tableStyleId>
              </a:tblPr>
              <a:tblGrid>
                <a:gridCol w="914400"/>
                <a:gridCol w="2438400"/>
                <a:gridCol w="3429000"/>
                <a:gridCol w="1600200"/>
              </a:tblGrid>
              <a:tr h="588264">
                <a:tc>
                  <a:txBody>
                    <a:bodyPr/>
                    <a:lstStyle/>
                    <a:p>
                      <a:endParaRPr lang="en-US" sz="2000" dirty="0"/>
                    </a:p>
                  </a:txBody>
                  <a:tcPr/>
                </a:tc>
                <a:tc>
                  <a:txBody>
                    <a:bodyPr/>
                    <a:lstStyle/>
                    <a:p>
                      <a:pPr algn="ctr"/>
                      <a:r>
                        <a:rPr kumimoji="0" lang="en-US" sz="2800" b="1" kern="1200" baseline="0" dirty="0" smtClean="0">
                          <a:solidFill>
                            <a:schemeClr val="lt1"/>
                          </a:solidFill>
                          <a:latin typeface="+mn-lt"/>
                          <a:ea typeface="+mn-ea"/>
                          <a:cs typeface="+mn-cs"/>
                        </a:rPr>
                        <a:t>Main Memory</a:t>
                      </a:r>
                      <a:endParaRPr lang="en-US" sz="2800" dirty="0"/>
                    </a:p>
                  </a:txBody>
                  <a:tcPr/>
                </a:tc>
                <a:tc>
                  <a:txBody>
                    <a:bodyPr/>
                    <a:lstStyle/>
                    <a:p>
                      <a:pPr algn="ctr"/>
                      <a:r>
                        <a:rPr kumimoji="0" lang="en-US" sz="2800" b="1" kern="1200" baseline="0" dirty="0" smtClean="0">
                          <a:solidFill>
                            <a:schemeClr val="lt1"/>
                          </a:solidFill>
                          <a:latin typeface="+mn-lt"/>
                          <a:ea typeface="+mn-ea"/>
                          <a:cs typeface="+mn-cs"/>
                        </a:rPr>
                        <a:t>Video Memory</a:t>
                      </a:r>
                      <a:endParaRPr lang="en-US" sz="2800" dirty="0"/>
                    </a:p>
                  </a:txBody>
                  <a:tcPr/>
                </a:tc>
                <a:tc>
                  <a:txBody>
                    <a:bodyPr/>
                    <a:lstStyle/>
                    <a:p>
                      <a:pPr algn="ctr"/>
                      <a:r>
                        <a:rPr kumimoji="0" lang="en-US" sz="2800" b="1" kern="1200" baseline="0" dirty="0" smtClean="0">
                          <a:solidFill>
                            <a:schemeClr val="lt1"/>
                          </a:solidFill>
                          <a:latin typeface="+mn-lt"/>
                          <a:ea typeface="+mn-ea"/>
                          <a:cs typeface="+mn-cs"/>
                        </a:rPr>
                        <a:t>Cache</a:t>
                      </a:r>
                      <a:endParaRPr lang="en-US" sz="2800" dirty="0"/>
                    </a:p>
                  </a:txBody>
                  <a:tcPr/>
                </a:tc>
              </a:tr>
              <a:tr h="5294376">
                <a:tc>
                  <a:txBody>
                    <a:bodyPr/>
                    <a:lstStyle/>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DRAM</a:t>
                      </a:r>
                      <a:endParaRPr lang="en-US" sz="2000" dirty="0"/>
                    </a:p>
                  </a:txBody>
                  <a:tcPr/>
                </a:tc>
                <a:tc>
                  <a:txBody>
                    <a:bodyPr/>
                    <a:lstStyle/>
                    <a:p>
                      <a:r>
                        <a:rPr kumimoji="0" lang="en-US" sz="1800" kern="1200" baseline="0" dirty="0" smtClean="0">
                          <a:solidFill>
                            <a:schemeClr val="dk1"/>
                          </a:solidFill>
                          <a:latin typeface="+mn-lt"/>
                          <a:ea typeface="+mn-ea"/>
                          <a:cs typeface="+mn-cs"/>
                        </a:rPr>
                        <a:t>FRAM (Ferroelectric Random Access Memory) is non-volatile DRAM,</a:t>
                      </a:r>
                    </a:p>
                    <a:p>
                      <a:r>
                        <a:rPr kumimoji="0" lang="en-US" sz="1800" kern="1200" baseline="0" dirty="0" smtClean="0">
                          <a:solidFill>
                            <a:schemeClr val="dk1"/>
                          </a:solidFill>
                          <a:latin typeface="+mn-lt"/>
                          <a:ea typeface="+mn-ea"/>
                          <a:cs typeface="+mn-cs"/>
                        </a:rPr>
                        <a:t>meaning data isn’t lost from DRAM when power is shut off. </a:t>
                      </a:r>
                    </a:p>
                    <a:p>
                      <a:endParaRPr kumimoji="0" lang="en-US" sz="1800" kern="1200" baseline="0" dirty="0" smtClean="0">
                        <a:solidFill>
                          <a:schemeClr val="dk1"/>
                        </a:solidFill>
                        <a:latin typeface="+mn-lt"/>
                        <a:ea typeface="+mn-ea"/>
                        <a:cs typeface="+mn-cs"/>
                      </a:endParaRPr>
                    </a:p>
                    <a:p>
                      <a:r>
                        <a:rPr kumimoji="0" lang="en-US" sz="1800" kern="1200" baseline="0" dirty="0" smtClean="0">
                          <a:solidFill>
                            <a:schemeClr val="dk1"/>
                          </a:solidFill>
                          <a:latin typeface="+mn-lt"/>
                          <a:ea typeface="+mn-ea"/>
                          <a:cs typeface="+mn-cs"/>
                        </a:rPr>
                        <a:t>FRAM has a</a:t>
                      </a:r>
                    </a:p>
                    <a:p>
                      <a:r>
                        <a:rPr kumimoji="0" lang="en-US" sz="1800" kern="1200" baseline="0" dirty="0" smtClean="0">
                          <a:solidFill>
                            <a:schemeClr val="dk1"/>
                          </a:solidFill>
                          <a:latin typeface="+mn-lt"/>
                          <a:ea typeface="+mn-ea"/>
                          <a:cs typeface="+mn-cs"/>
                        </a:rPr>
                        <a:t>lower power requirement then other types of SRAM, DRAM, and some ROMs (Flash), and is targeted for</a:t>
                      </a:r>
                    </a:p>
                    <a:p>
                      <a:r>
                        <a:rPr kumimoji="0" lang="en-US" sz="1800" kern="1200" baseline="0" dirty="0" smtClean="0">
                          <a:solidFill>
                            <a:schemeClr val="dk1"/>
                          </a:solidFill>
                          <a:latin typeface="+mn-lt"/>
                          <a:ea typeface="+mn-ea"/>
                          <a:cs typeface="+mn-cs"/>
                        </a:rPr>
                        <a:t>smaller handheld devices (PDAs, phones, etc.).</a:t>
                      </a:r>
                      <a:endParaRPr lang="en-US" sz="2000" dirty="0"/>
                    </a:p>
                  </a:txBody>
                  <a:tcPr/>
                </a:tc>
                <a:tc>
                  <a:txBody>
                    <a:bodyPr/>
                    <a:lstStyle/>
                    <a:p>
                      <a:r>
                        <a:rPr kumimoji="0" lang="en-US" sz="1800" kern="1200" baseline="0" dirty="0" smtClean="0">
                          <a:solidFill>
                            <a:schemeClr val="dk1"/>
                          </a:solidFill>
                          <a:latin typeface="+mn-lt"/>
                          <a:ea typeface="+mn-ea"/>
                          <a:cs typeface="+mn-cs"/>
                        </a:rPr>
                        <a:t>FPM DRAM (Fast Page Mode Dynamic</a:t>
                      </a:r>
                    </a:p>
                    <a:p>
                      <a:r>
                        <a:rPr kumimoji="0" lang="en-US" sz="1800" kern="1200" baseline="0" dirty="0" smtClean="0">
                          <a:solidFill>
                            <a:schemeClr val="dk1"/>
                          </a:solidFill>
                          <a:latin typeface="+mn-lt"/>
                          <a:ea typeface="+mn-ea"/>
                          <a:cs typeface="+mn-cs"/>
                        </a:rPr>
                        <a:t>Random Access Memory), </a:t>
                      </a:r>
                    </a:p>
                    <a:p>
                      <a:endParaRPr kumimoji="0" lang="en-US" sz="1800" kern="1200" baseline="0" dirty="0" smtClean="0">
                        <a:solidFill>
                          <a:schemeClr val="dk1"/>
                        </a:solidFill>
                        <a:latin typeface="+mn-lt"/>
                        <a:ea typeface="+mn-ea"/>
                        <a:cs typeface="+mn-cs"/>
                      </a:endParaRPr>
                    </a:p>
                    <a:p>
                      <a:r>
                        <a:rPr kumimoji="0" lang="en-US" sz="1800" kern="1200" baseline="0" dirty="0" smtClean="0">
                          <a:solidFill>
                            <a:schemeClr val="dk1"/>
                          </a:solidFill>
                          <a:latin typeface="+mn-lt"/>
                          <a:ea typeface="+mn-ea"/>
                          <a:cs typeface="+mn-cs"/>
                        </a:rPr>
                        <a:t>EDORAM/</a:t>
                      </a:r>
                    </a:p>
                    <a:p>
                      <a:r>
                        <a:rPr kumimoji="0" lang="en-US" sz="1800" kern="1200" baseline="0" dirty="0" smtClean="0">
                          <a:solidFill>
                            <a:schemeClr val="dk1"/>
                          </a:solidFill>
                          <a:latin typeface="+mn-lt"/>
                          <a:ea typeface="+mn-ea"/>
                          <a:cs typeface="+mn-cs"/>
                        </a:rPr>
                        <a:t>EDO DRAM (Data Output Random</a:t>
                      </a:r>
                    </a:p>
                    <a:p>
                      <a:r>
                        <a:rPr kumimoji="0" lang="en-US" sz="1800" kern="1200" baseline="0" dirty="0" smtClean="0">
                          <a:solidFill>
                            <a:schemeClr val="dk1"/>
                          </a:solidFill>
                          <a:latin typeface="+mn-lt"/>
                          <a:ea typeface="+mn-ea"/>
                          <a:cs typeface="+mn-cs"/>
                        </a:rPr>
                        <a:t>Access/Dynamic Random Access</a:t>
                      </a:r>
                    </a:p>
                    <a:p>
                      <a:r>
                        <a:rPr kumimoji="0" lang="en-US" sz="1800" kern="1200" baseline="0" dirty="0" smtClean="0">
                          <a:solidFill>
                            <a:schemeClr val="dk1"/>
                          </a:solidFill>
                          <a:latin typeface="+mn-lt"/>
                          <a:ea typeface="+mn-ea"/>
                          <a:cs typeface="+mn-cs"/>
                        </a:rPr>
                        <a:t>Memory),and </a:t>
                      </a:r>
                    </a:p>
                    <a:p>
                      <a:endParaRPr kumimoji="0" lang="en-US" sz="1800" kern="1200" baseline="0" dirty="0" smtClean="0">
                        <a:solidFill>
                          <a:schemeClr val="dk1"/>
                        </a:solidFill>
                        <a:latin typeface="+mn-lt"/>
                        <a:ea typeface="+mn-ea"/>
                        <a:cs typeface="+mn-cs"/>
                      </a:endParaRPr>
                    </a:p>
                    <a:p>
                      <a:r>
                        <a:rPr kumimoji="0" lang="en-US" sz="1800" kern="1200" baseline="0" dirty="0" smtClean="0">
                          <a:solidFill>
                            <a:schemeClr val="dk1"/>
                          </a:solidFill>
                          <a:latin typeface="+mn-lt"/>
                          <a:ea typeface="+mn-ea"/>
                          <a:cs typeface="+mn-cs"/>
                        </a:rPr>
                        <a:t>BEDO DRAM (Data</a:t>
                      </a:r>
                    </a:p>
                    <a:p>
                      <a:r>
                        <a:rPr kumimoji="0" lang="en-US" sz="1800" kern="1200" baseline="0" dirty="0" smtClean="0">
                          <a:solidFill>
                            <a:schemeClr val="dk1"/>
                          </a:solidFill>
                          <a:latin typeface="+mn-lt"/>
                          <a:ea typeface="+mn-ea"/>
                          <a:cs typeface="+mn-cs"/>
                        </a:rPr>
                        <a:t>Burst Extended Data Output Dynamic</a:t>
                      </a:r>
                    </a:p>
                    <a:p>
                      <a:r>
                        <a:rPr kumimoji="0" lang="en-US" sz="1800" kern="1200" baseline="0" dirty="0" smtClean="0">
                          <a:solidFill>
                            <a:schemeClr val="dk1"/>
                          </a:solidFill>
                          <a:latin typeface="+mn-lt"/>
                          <a:ea typeface="+mn-ea"/>
                          <a:cs typeface="+mn-cs"/>
                        </a:rPr>
                        <a:t>Random Access Memory) …</a:t>
                      </a:r>
                      <a:endParaRPr lang="en-US" sz="2000" dirty="0"/>
                    </a:p>
                  </a:txBody>
                  <a:tcPr/>
                </a:tc>
                <a:tc>
                  <a:txBody>
                    <a:bodyPr/>
                    <a:lstStyle/>
                    <a:p>
                      <a:endParaRPr lang="en-US" sz="2000" dirty="0"/>
                    </a:p>
                  </a:txBody>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81000" y="594360"/>
          <a:ext cx="8382000" cy="5882640"/>
        </p:xfrm>
        <a:graphic>
          <a:graphicData uri="http://schemas.openxmlformats.org/drawingml/2006/table">
            <a:tbl>
              <a:tblPr firstRow="1" bandRow="1">
                <a:tableStyleId>{5C22544A-7EE6-4342-B048-85BDC9FD1C3A}</a:tableStyleId>
              </a:tblPr>
              <a:tblGrid>
                <a:gridCol w="914400"/>
                <a:gridCol w="2438400"/>
                <a:gridCol w="3429000"/>
                <a:gridCol w="1600200"/>
              </a:tblGrid>
              <a:tr h="588264">
                <a:tc>
                  <a:txBody>
                    <a:bodyPr/>
                    <a:lstStyle/>
                    <a:p>
                      <a:endParaRPr lang="en-US" sz="2000" dirty="0"/>
                    </a:p>
                  </a:txBody>
                  <a:tcPr/>
                </a:tc>
                <a:tc>
                  <a:txBody>
                    <a:bodyPr/>
                    <a:lstStyle/>
                    <a:p>
                      <a:pPr algn="ctr"/>
                      <a:r>
                        <a:rPr kumimoji="0" lang="en-US" sz="2800" b="1" kern="1200" baseline="0" dirty="0" smtClean="0">
                          <a:solidFill>
                            <a:schemeClr val="lt1"/>
                          </a:solidFill>
                          <a:latin typeface="+mn-lt"/>
                          <a:ea typeface="+mn-ea"/>
                          <a:cs typeface="+mn-cs"/>
                        </a:rPr>
                        <a:t>Main Memory</a:t>
                      </a:r>
                      <a:endParaRPr lang="en-US" sz="2800" dirty="0"/>
                    </a:p>
                  </a:txBody>
                  <a:tcPr/>
                </a:tc>
                <a:tc>
                  <a:txBody>
                    <a:bodyPr/>
                    <a:lstStyle/>
                    <a:p>
                      <a:pPr algn="ctr"/>
                      <a:r>
                        <a:rPr kumimoji="0" lang="en-US" sz="2800" b="1" kern="1200" baseline="0" dirty="0" smtClean="0">
                          <a:solidFill>
                            <a:schemeClr val="lt1"/>
                          </a:solidFill>
                          <a:latin typeface="+mn-lt"/>
                          <a:ea typeface="+mn-ea"/>
                          <a:cs typeface="+mn-cs"/>
                        </a:rPr>
                        <a:t>Video Memory</a:t>
                      </a:r>
                      <a:endParaRPr lang="en-US" sz="2800" dirty="0"/>
                    </a:p>
                  </a:txBody>
                  <a:tcPr/>
                </a:tc>
                <a:tc>
                  <a:txBody>
                    <a:bodyPr/>
                    <a:lstStyle/>
                    <a:p>
                      <a:pPr algn="ctr"/>
                      <a:r>
                        <a:rPr kumimoji="0" lang="en-US" sz="2800" b="1" kern="1200" baseline="0" dirty="0" smtClean="0">
                          <a:solidFill>
                            <a:schemeClr val="lt1"/>
                          </a:solidFill>
                          <a:latin typeface="+mn-lt"/>
                          <a:ea typeface="+mn-ea"/>
                          <a:cs typeface="+mn-cs"/>
                        </a:rPr>
                        <a:t>Cache</a:t>
                      </a:r>
                      <a:endParaRPr lang="en-US" sz="2800" dirty="0"/>
                    </a:p>
                  </a:txBody>
                  <a:tcPr/>
                </a:tc>
              </a:tr>
              <a:tr h="5294376">
                <a:tc>
                  <a:txBody>
                    <a:bodyPr/>
                    <a:lstStyle/>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DRAM</a:t>
                      </a:r>
                      <a:endParaRPr lang="en-US" sz="2000" dirty="0"/>
                    </a:p>
                  </a:txBody>
                  <a:tcPr/>
                </a:tc>
                <a:tc>
                  <a:txBody>
                    <a:bodyPr/>
                    <a:lstStyle/>
                    <a:p>
                      <a:r>
                        <a:rPr kumimoji="0" lang="en-US" sz="1800" kern="1200" baseline="0" dirty="0" smtClean="0">
                          <a:solidFill>
                            <a:schemeClr val="dk1"/>
                          </a:solidFill>
                          <a:latin typeface="+mn-lt"/>
                          <a:ea typeface="+mn-ea"/>
                          <a:cs typeface="+mn-cs"/>
                        </a:rPr>
                        <a:t>FPM DRAM (Fast Page Mode Dynamic</a:t>
                      </a:r>
                    </a:p>
                    <a:p>
                      <a:r>
                        <a:rPr kumimoji="0" lang="en-US" sz="1800" kern="1200" baseline="0" dirty="0" smtClean="0">
                          <a:solidFill>
                            <a:schemeClr val="dk1"/>
                          </a:solidFill>
                          <a:latin typeface="+mn-lt"/>
                          <a:ea typeface="+mn-ea"/>
                          <a:cs typeface="+mn-cs"/>
                        </a:rPr>
                        <a:t>Random Access Memory), EDORAM/</a:t>
                      </a:r>
                    </a:p>
                    <a:p>
                      <a:r>
                        <a:rPr kumimoji="0" lang="en-US" sz="1800" kern="1200" baseline="0" dirty="0" smtClean="0">
                          <a:solidFill>
                            <a:schemeClr val="dk1"/>
                          </a:solidFill>
                          <a:latin typeface="+mn-lt"/>
                          <a:ea typeface="+mn-ea"/>
                          <a:cs typeface="+mn-cs"/>
                        </a:rPr>
                        <a:t>EDO DRAM (Data Output Random</a:t>
                      </a:r>
                    </a:p>
                    <a:p>
                      <a:r>
                        <a:rPr kumimoji="0" lang="en-US" sz="1800" kern="1200" baseline="0" dirty="0" smtClean="0">
                          <a:solidFill>
                            <a:schemeClr val="dk1"/>
                          </a:solidFill>
                          <a:latin typeface="+mn-lt"/>
                          <a:ea typeface="+mn-ea"/>
                          <a:cs typeface="+mn-cs"/>
                        </a:rPr>
                        <a:t>Access/Dynamic Random Access</a:t>
                      </a:r>
                    </a:p>
                    <a:p>
                      <a:r>
                        <a:rPr kumimoji="0" lang="en-US" sz="1800" kern="1200" baseline="0" dirty="0" smtClean="0">
                          <a:solidFill>
                            <a:schemeClr val="dk1"/>
                          </a:solidFill>
                          <a:latin typeface="+mn-lt"/>
                          <a:ea typeface="+mn-ea"/>
                          <a:cs typeface="+mn-cs"/>
                        </a:rPr>
                        <a:t>Memory), and BEDO DRAM (Data</a:t>
                      </a:r>
                    </a:p>
                    <a:p>
                      <a:r>
                        <a:rPr kumimoji="0" lang="en-US" sz="1800" kern="1200" baseline="0" dirty="0" smtClean="0">
                          <a:solidFill>
                            <a:schemeClr val="dk1"/>
                          </a:solidFill>
                          <a:latin typeface="+mn-lt"/>
                          <a:ea typeface="+mn-ea"/>
                          <a:cs typeface="+mn-cs"/>
                        </a:rPr>
                        <a:t>Burst Extended Data Output Dynamic</a:t>
                      </a:r>
                    </a:p>
                    <a:p>
                      <a:r>
                        <a:rPr kumimoji="0" lang="en-US" sz="1800" kern="1200" baseline="0" dirty="0" smtClean="0">
                          <a:solidFill>
                            <a:schemeClr val="dk1"/>
                          </a:solidFill>
                          <a:latin typeface="+mn-lt"/>
                          <a:ea typeface="+mn-ea"/>
                          <a:cs typeface="+mn-cs"/>
                        </a:rPr>
                        <a:t>Random Access Memory) …</a:t>
                      </a:r>
                      <a:endParaRPr lang="en-US" sz="2000" dirty="0"/>
                    </a:p>
                  </a:txBody>
                  <a:tcPr/>
                </a:tc>
                <a:tc>
                  <a:txBody>
                    <a:bodyPr/>
                    <a:lstStyle/>
                    <a:p>
                      <a:endParaRPr lang="en-US" sz="2000" dirty="0"/>
                    </a:p>
                  </a:txBody>
                  <a:tcPr/>
                </a:tc>
                <a:tc>
                  <a:txBody>
                    <a:bodyPr/>
                    <a:lstStyle/>
                    <a:p>
                      <a:endParaRPr lang="en-US" sz="2000" dirty="0"/>
                    </a:p>
                  </a:txBody>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00B050"/>
                </a:solidFill>
              </a:rPr>
              <a:t>Small Microcontrollers. </a:t>
            </a:r>
            <a:br>
              <a:rPr lang="en-US" b="1" dirty="0" smtClean="0">
                <a:solidFill>
                  <a:srgbClr val="00B050"/>
                </a:solidFill>
              </a:rPr>
            </a:br>
            <a:r>
              <a:rPr lang="en-US" b="1" dirty="0" smtClean="0">
                <a:solidFill>
                  <a:srgbClr val="00B050"/>
                </a:solidFill>
              </a:rPr>
              <a:t>Approaches to Embedded Systems</a:t>
            </a:r>
            <a:endParaRPr lang="en-US" dirty="0">
              <a:solidFill>
                <a:srgbClr val="00B050"/>
              </a:solidFill>
            </a:endParaRPr>
          </a:p>
        </p:txBody>
      </p:sp>
      <p:sp>
        <p:nvSpPr>
          <p:cNvPr id="3" name="Content Placeholder 2"/>
          <p:cNvSpPr>
            <a:spLocks noGrp="1"/>
          </p:cNvSpPr>
          <p:nvPr>
            <p:ph sz="quarter" idx="1"/>
          </p:nvPr>
        </p:nvSpPr>
        <p:spPr/>
        <p:txBody>
          <a:bodyPr/>
          <a:lstStyle/>
          <a:p>
            <a:r>
              <a:rPr lang="en-US" dirty="0" smtClean="0"/>
              <a:t>Many different approaches can be taken for the design of embedded systems. </a:t>
            </a:r>
          </a:p>
          <a:p>
            <a:r>
              <a:rPr lang="en-US" dirty="0" smtClean="0"/>
              <a:t>The general trend is toward digital systems and increasing integration: Systems that used analog electronics or small-scale integrated circuits (ICs) in the past are now more likely to use larger digital ICs.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Embedded Systems Design</a:t>
            </a:r>
            <a:endParaRPr lang="en-US" b="1" dirty="0">
              <a:solidFill>
                <a:srgbClr val="00B050"/>
              </a:solidFill>
            </a:endParaRPr>
          </a:p>
        </p:txBody>
      </p:sp>
      <p:sp>
        <p:nvSpPr>
          <p:cNvPr id="3" name="Content Placeholder 2"/>
          <p:cNvSpPr>
            <a:spLocks noGrp="1"/>
          </p:cNvSpPr>
          <p:nvPr>
            <p:ph sz="quarter" idx="1"/>
          </p:nvPr>
        </p:nvSpPr>
        <p:spPr>
          <a:xfrm>
            <a:off x="457200" y="1447800"/>
            <a:ext cx="8229600" cy="4525963"/>
          </a:xfrm>
        </p:spPr>
        <p:txBody>
          <a:bodyPr>
            <a:normAutofit fontScale="92500" lnSpcReduction="10000"/>
          </a:bodyPr>
          <a:lstStyle/>
          <a:p>
            <a:pPr algn="just"/>
            <a:r>
              <a:rPr lang="en-US" dirty="0" smtClean="0"/>
              <a:t>Most of models are based upon one or some combination of the following development models:</a:t>
            </a:r>
          </a:p>
          <a:p>
            <a:pPr algn="just">
              <a:buNone/>
            </a:pPr>
            <a:endParaRPr lang="en-US" dirty="0" smtClean="0"/>
          </a:p>
          <a:p>
            <a:pPr algn="just"/>
            <a:r>
              <a:rPr lang="th-TH" dirty="0" smtClean="0"/>
              <a:t> </a:t>
            </a:r>
            <a:r>
              <a:rPr lang="en-US" dirty="0" smtClean="0"/>
              <a:t>The </a:t>
            </a:r>
            <a:r>
              <a:rPr lang="en-US" b="1" i="1" dirty="0" smtClean="0"/>
              <a:t>big-bang model</a:t>
            </a:r>
            <a:r>
              <a:rPr lang="en-US" i="1" dirty="0" smtClean="0"/>
              <a:t>, in which there is essentially no planning or processes in place </a:t>
            </a:r>
            <a:r>
              <a:rPr lang="en-US" dirty="0" smtClean="0"/>
              <a:t>before and during the development of a system.</a:t>
            </a:r>
          </a:p>
          <a:p>
            <a:pPr algn="just"/>
            <a:r>
              <a:rPr lang="th-TH" dirty="0" smtClean="0"/>
              <a:t> </a:t>
            </a:r>
            <a:r>
              <a:rPr lang="en-US" dirty="0" smtClean="0"/>
              <a:t>The </a:t>
            </a:r>
            <a:r>
              <a:rPr lang="en-US" b="1" i="1" dirty="0" smtClean="0"/>
              <a:t>code-and-fix model, </a:t>
            </a:r>
            <a:r>
              <a:rPr lang="en-US" i="1" dirty="0" smtClean="0"/>
              <a:t>in which product requirements are defined but no formal </a:t>
            </a:r>
            <a:r>
              <a:rPr lang="en-US" dirty="0" smtClean="0"/>
              <a:t>processes are in place before the start of development.</a:t>
            </a:r>
          </a:p>
          <a:p>
            <a:pPr algn="just"/>
            <a:r>
              <a:rPr lang="en-US" dirty="0" smtClean="0"/>
              <a:t>The </a:t>
            </a:r>
            <a:r>
              <a:rPr lang="en-US" b="1" i="1" dirty="0" smtClean="0"/>
              <a:t>waterfall model</a:t>
            </a:r>
            <a:r>
              <a:rPr lang="en-US" i="1" dirty="0" smtClean="0"/>
              <a:t>, in which there is a process for developing a system in steps, </a:t>
            </a:r>
            <a:r>
              <a:rPr lang="en-US" dirty="0" smtClean="0"/>
              <a:t>where results of one step flow into the next step.</a:t>
            </a:r>
          </a:p>
          <a:p>
            <a:pPr algn="just"/>
            <a:r>
              <a:rPr lang="en-US" dirty="0" smtClean="0"/>
              <a:t>The </a:t>
            </a:r>
            <a:r>
              <a:rPr lang="en-US" b="1" i="1" dirty="0" smtClean="0"/>
              <a:t>spiral model</a:t>
            </a:r>
            <a:r>
              <a:rPr lang="en-US" i="1" dirty="0" smtClean="0"/>
              <a:t>, in which there is a process for developing a system in steps, and </a:t>
            </a:r>
            <a:r>
              <a:rPr lang="en-US" dirty="0" smtClean="0"/>
              <a:t>throughout the various steps, feedback is obtained and incorporated back into the process.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2583</TotalTime>
  <Words>5430</Words>
  <Application>Microsoft Office PowerPoint</Application>
  <PresentationFormat>On-screen Show (4:3)</PresentationFormat>
  <Paragraphs>559</Paragraphs>
  <Slides>87</Slides>
  <Notes>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Equity</vt:lpstr>
      <vt:lpstr>Embedded System Design </vt:lpstr>
      <vt:lpstr>What to Learn ?..</vt:lpstr>
      <vt:lpstr>Slide 3</vt:lpstr>
      <vt:lpstr>Embedded Systems </vt:lpstr>
      <vt:lpstr>Slide 5</vt:lpstr>
      <vt:lpstr>Introduction to Embedded Electronic Systems and Microcontrollers </vt:lpstr>
      <vt:lpstr>An embedded system is designed to perform a dedicated function.  Most embedded devices are primarily designed for one specific function. Examples : personal data assistant (PDA)/cell phone hybrids, digital TVs include     Examples of ES</vt:lpstr>
      <vt:lpstr>Slide 8</vt:lpstr>
      <vt:lpstr>Embedded Systems Design</vt:lpstr>
      <vt:lpstr>Design and Development Lifecycle Model</vt:lpstr>
      <vt:lpstr>Slide 11</vt:lpstr>
      <vt:lpstr>An Introduction to Embedded Systems Architecture</vt:lpstr>
      <vt:lpstr>Slide 13</vt:lpstr>
      <vt:lpstr>Slide 14</vt:lpstr>
      <vt:lpstr>Slide 15</vt:lpstr>
      <vt:lpstr>Slide 16</vt:lpstr>
      <vt:lpstr>Slide 17</vt:lpstr>
      <vt:lpstr>The Embedded Systems Model</vt:lpstr>
      <vt:lpstr>Slide 19</vt:lpstr>
      <vt:lpstr>Slide 20</vt:lpstr>
      <vt:lpstr>Slide 21</vt:lpstr>
      <vt:lpstr>Slide 22</vt:lpstr>
      <vt:lpstr>Slide 23</vt:lpstr>
      <vt:lpstr>Slide 24</vt:lpstr>
      <vt:lpstr>Slide 25</vt:lpstr>
      <vt:lpstr>Slide 26</vt:lpstr>
      <vt:lpstr>An Overview of Programming Languages and Examples of their Standards</vt:lpstr>
      <vt:lpstr>Host and Target system</vt:lpstr>
      <vt:lpstr>Slide 29</vt:lpstr>
      <vt:lpstr>Slide 30</vt:lpstr>
      <vt:lpstr>OSI (Open System Interconnection ) Model</vt:lpstr>
      <vt:lpstr>Slide 32</vt:lpstr>
      <vt:lpstr>Slide 33</vt:lpstr>
      <vt:lpstr>Slide 34</vt:lpstr>
      <vt:lpstr>Slide 35</vt:lpstr>
      <vt:lpstr>Physical layer protocols in the Embedded Systems Model.</vt:lpstr>
      <vt:lpstr>Slide 37</vt:lpstr>
      <vt:lpstr>Slide 38</vt:lpstr>
      <vt:lpstr>Embedded Hardware </vt:lpstr>
      <vt:lpstr>Slide 40</vt:lpstr>
      <vt:lpstr>Slide 41</vt:lpstr>
      <vt:lpstr>Slide 42</vt:lpstr>
      <vt:lpstr>Slide 43</vt:lpstr>
      <vt:lpstr>Slide 44</vt:lpstr>
      <vt:lpstr>Slide 45</vt:lpstr>
      <vt:lpstr>Embedded Processors </vt:lpstr>
      <vt:lpstr>Slide 47</vt:lpstr>
      <vt:lpstr>ISA Architecture Models </vt:lpstr>
      <vt:lpstr>Slide 49</vt:lpstr>
      <vt:lpstr>Slide 50</vt:lpstr>
      <vt:lpstr>Slide 51</vt:lpstr>
      <vt:lpstr>Slide 52</vt:lpstr>
      <vt:lpstr>Slide 53</vt:lpstr>
      <vt:lpstr>Slide 54</vt:lpstr>
      <vt:lpstr>Application-Specific ISA Models </vt:lpstr>
      <vt:lpstr>Slide 56</vt:lpstr>
      <vt:lpstr>Slide 57</vt:lpstr>
      <vt:lpstr>Slide 58</vt:lpstr>
      <vt:lpstr>Slide 59</vt:lpstr>
      <vt:lpstr>Slide 60</vt:lpstr>
      <vt:lpstr>Slide 61</vt:lpstr>
      <vt:lpstr>Slide 62</vt:lpstr>
      <vt:lpstr>Slide 63</vt:lpstr>
      <vt:lpstr>Internal Processor Design &amp; Processor Performance </vt:lpstr>
      <vt:lpstr>Von- Neumann Architecture</vt:lpstr>
      <vt:lpstr>Von- Neumann Vs Harvard Processor </vt:lpstr>
      <vt:lpstr>Slide 67</vt:lpstr>
      <vt:lpstr>Slide 68</vt:lpstr>
      <vt:lpstr>Board Memory </vt:lpstr>
      <vt:lpstr>Slide 70</vt:lpstr>
      <vt:lpstr>Slide 71</vt:lpstr>
      <vt:lpstr>Slide 72</vt:lpstr>
      <vt:lpstr>Slide 73</vt:lpstr>
      <vt:lpstr>Slide 74</vt:lpstr>
      <vt:lpstr>ROM- Read Only Memory</vt:lpstr>
      <vt:lpstr>RAM- Random Access Memory</vt:lpstr>
      <vt:lpstr>Level 2+ Caches</vt:lpstr>
      <vt:lpstr>Slide 78</vt:lpstr>
      <vt:lpstr>Slide 79</vt:lpstr>
      <vt:lpstr>Slide 80</vt:lpstr>
      <vt:lpstr>Slide 81</vt:lpstr>
      <vt:lpstr>Level 2+ Caches</vt:lpstr>
      <vt:lpstr>Slide 83</vt:lpstr>
      <vt:lpstr>Slide 84</vt:lpstr>
      <vt:lpstr>Slide 85</vt:lpstr>
      <vt:lpstr>Slide 86</vt:lpstr>
      <vt:lpstr>Small Microcontrollers.  Approaches to Embedded Systems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 Design </dc:title>
  <dc:creator>RAJESH RAI</dc:creator>
  <cp:lastModifiedBy>Windows User</cp:lastModifiedBy>
  <cp:revision>478</cp:revision>
  <dcterms:created xsi:type="dcterms:W3CDTF">2006-08-16T00:00:00Z</dcterms:created>
  <dcterms:modified xsi:type="dcterms:W3CDTF">2019-02-10T11:52:46Z</dcterms:modified>
</cp:coreProperties>
</file>