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0"/>
  </p:notesMasterIdLst>
  <p:handoutMasterIdLst>
    <p:handoutMasterId r:id="rId201"/>
  </p:handoutMasterIdLst>
  <p:sldIdLst>
    <p:sldId id="256" r:id="rId2"/>
    <p:sldId id="257" r:id="rId3"/>
    <p:sldId id="264" r:id="rId4"/>
    <p:sldId id="265" r:id="rId5"/>
    <p:sldId id="279" r:id="rId6"/>
    <p:sldId id="266" r:id="rId7"/>
    <p:sldId id="263" r:id="rId8"/>
    <p:sldId id="267" r:id="rId9"/>
    <p:sldId id="259" r:id="rId10"/>
    <p:sldId id="260" r:id="rId11"/>
    <p:sldId id="268" r:id="rId12"/>
    <p:sldId id="269" r:id="rId13"/>
    <p:sldId id="270" r:id="rId14"/>
    <p:sldId id="262" r:id="rId15"/>
    <p:sldId id="261" r:id="rId16"/>
    <p:sldId id="274" r:id="rId17"/>
    <p:sldId id="271" r:id="rId18"/>
    <p:sldId id="272" r:id="rId19"/>
    <p:sldId id="273" r:id="rId20"/>
    <p:sldId id="275" r:id="rId21"/>
    <p:sldId id="276" r:id="rId22"/>
    <p:sldId id="277" r:id="rId23"/>
    <p:sldId id="280" r:id="rId24"/>
    <p:sldId id="281" r:id="rId25"/>
    <p:sldId id="282" r:id="rId26"/>
    <p:sldId id="283" r:id="rId27"/>
    <p:sldId id="336" r:id="rId28"/>
    <p:sldId id="337" r:id="rId29"/>
    <p:sldId id="338" r:id="rId30"/>
    <p:sldId id="339" r:id="rId31"/>
    <p:sldId id="340" r:id="rId32"/>
    <p:sldId id="341" r:id="rId33"/>
    <p:sldId id="286" r:id="rId34"/>
    <p:sldId id="284" r:id="rId35"/>
    <p:sldId id="285" r:id="rId36"/>
    <p:sldId id="292" r:id="rId37"/>
    <p:sldId id="293" r:id="rId38"/>
    <p:sldId id="295" r:id="rId39"/>
    <p:sldId id="296" r:id="rId40"/>
    <p:sldId id="342" r:id="rId41"/>
    <p:sldId id="297" r:id="rId42"/>
    <p:sldId id="298" r:id="rId43"/>
    <p:sldId id="343" r:id="rId44"/>
    <p:sldId id="299" r:id="rId45"/>
    <p:sldId id="300" r:id="rId46"/>
    <p:sldId id="344" r:id="rId47"/>
    <p:sldId id="301" r:id="rId48"/>
    <p:sldId id="345" r:id="rId49"/>
    <p:sldId id="302" r:id="rId50"/>
    <p:sldId id="303" r:id="rId51"/>
    <p:sldId id="346" r:id="rId52"/>
    <p:sldId id="304" r:id="rId53"/>
    <p:sldId id="305" r:id="rId54"/>
    <p:sldId id="306" r:id="rId55"/>
    <p:sldId id="347" r:id="rId56"/>
    <p:sldId id="307" r:id="rId57"/>
    <p:sldId id="308" r:id="rId58"/>
    <p:sldId id="309" r:id="rId59"/>
    <p:sldId id="310" r:id="rId60"/>
    <p:sldId id="311" r:id="rId61"/>
    <p:sldId id="312" r:id="rId62"/>
    <p:sldId id="313" r:id="rId63"/>
    <p:sldId id="314" r:id="rId64"/>
    <p:sldId id="315" r:id="rId65"/>
    <p:sldId id="316" r:id="rId66"/>
    <p:sldId id="348" r:id="rId67"/>
    <p:sldId id="349" r:id="rId68"/>
    <p:sldId id="350" r:id="rId69"/>
    <p:sldId id="351" r:id="rId70"/>
    <p:sldId id="317" r:id="rId71"/>
    <p:sldId id="318" r:id="rId72"/>
    <p:sldId id="319" r:id="rId73"/>
    <p:sldId id="320" r:id="rId74"/>
    <p:sldId id="321" r:id="rId75"/>
    <p:sldId id="352" r:id="rId76"/>
    <p:sldId id="356" r:id="rId77"/>
    <p:sldId id="357" r:id="rId78"/>
    <p:sldId id="353" r:id="rId79"/>
    <p:sldId id="354" r:id="rId80"/>
    <p:sldId id="355" r:id="rId81"/>
    <p:sldId id="326" r:id="rId82"/>
    <p:sldId id="327" r:id="rId83"/>
    <p:sldId id="328" r:id="rId84"/>
    <p:sldId id="329" r:id="rId85"/>
    <p:sldId id="330" r:id="rId86"/>
    <p:sldId id="331" r:id="rId87"/>
    <p:sldId id="291" r:id="rId88"/>
    <p:sldId id="359" r:id="rId89"/>
    <p:sldId id="360" r:id="rId90"/>
    <p:sldId id="362" r:id="rId91"/>
    <p:sldId id="363" r:id="rId92"/>
    <p:sldId id="364" r:id="rId93"/>
    <p:sldId id="365" r:id="rId94"/>
    <p:sldId id="366" r:id="rId95"/>
    <p:sldId id="369" r:id="rId96"/>
    <p:sldId id="370" r:id="rId97"/>
    <p:sldId id="371" r:id="rId98"/>
    <p:sldId id="372" r:id="rId99"/>
    <p:sldId id="373" r:id="rId100"/>
    <p:sldId id="374" r:id="rId101"/>
    <p:sldId id="375" r:id="rId102"/>
    <p:sldId id="376" r:id="rId103"/>
    <p:sldId id="377" r:id="rId104"/>
    <p:sldId id="378" r:id="rId105"/>
    <p:sldId id="379" r:id="rId106"/>
    <p:sldId id="380" r:id="rId107"/>
    <p:sldId id="381" r:id="rId108"/>
    <p:sldId id="382" r:id="rId109"/>
    <p:sldId id="383" r:id="rId110"/>
    <p:sldId id="384" r:id="rId111"/>
    <p:sldId id="385" r:id="rId112"/>
    <p:sldId id="388" r:id="rId113"/>
    <p:sldId id="386" r:id="rId114"/>
    <p:sldId id="387" r:id="rId115"/>
    <p:sldId id="389" r:id="rId116"/>
    <p:sldId id="390" r:id="rId117"/>
    <p:sldId id="391" r:id="rId118"/>
    <p:sldId id="392" r:id="rId119"/>
    <p:sldId id="393" r:id="rId120"/>
    <p:sldId id="394" r:id="rId121"/>
    <p:sldId id="395" r:id="rId122"/>
    <p:sldId id="396" r:id="rId123"/>
    <p:sldId id="397" r:id="rId124"/>
    <p:sldId id="398" r:id="rId125"/>
    <p:sldId id="399" r:id="rId126"/>
    <p:sldId id="400" r:id="rId127"/>
    <p:sldId id="411" r:id="rId128"/>
    <p:sldId id="401" r:id="rId129"/>
    <p:sldId id="402" r:id="rId130"/>
    <p:sldId id="403" r:id="rId131"/>
    <p:sldId id="444" r:id="rId132"/>
    <p:sldId id="404" r:id="rId133"/>
    <p:sldId id="405" r:id="rId134"/>
    <p:sldId id="406" r:id="rId135"/>
    <p:sldId id="407" r:id="rId136"/>
    <p:sldId id="408" r:id="rId137"/>
    <p:sldId id="409" r:id="rId138"/>
    <p:sldId id="410" r:id="rId139"/>
    <p:sldId id="412" r:id="rId140"/>
    <p:sldId id="413" r:id="rId141"/>
    <p:sldId id="414" r:id="rId142"/>
    <p:sldId id="415" r:id="rId143"/>
    <p:sldId id="416" r:id="rId144"/>
    <p:sldId id="417" r:id="rId145"/>
    <p:sldId id="418" r:id="rId146"/>
    <p:sldId id="419" r:id="rId147"/>
    <p:sldId id="420" r:id="rId148"/>
    <p:sldId id="421" r:id="rId149"/>
    <p:sldId id="422" r:id="rId150"/>
    <p:sldId id="423" r:id="rId151"/>
    <p:sldId id="424" r:id="rId152"/>
    <p:sldId id="425" r:id="rId153"/>
    <p:sldId id="426" r:id="rId154"/>
    <p:sldId id="427" r:id="rId155"/>
    <p:sldId id="443" r:id="rId156"/>
    <p:sldId id="445" r:id="rId157"/>
    <p:sldId id="446" r:id="rId158"/>
    <p:sldId id="447" r:id="rId159"/>
    <p:sldId id="448" r:id="rId160"/>
    <p:sldId id="449" r:id="rId161"/>
    <p:sldId id="433" r:id="rId162"/>
    <p:sldId id="430" r:id="rId163"/>
    <p:sldId id="450" r:id="rId164"/>
    <p:sldId id="451" r:id="rId165"/>
    <p:sldId id="452" r:id="rId166"/>
    <p:sldId id="470" r:id="rId167"/>
    <p:sldId id="471" r:id="rId168"/>
    <p:sldId id="455" r:id="rId169"/>
    <p:sldId id="439" r:id="rId170"/>
    <p:sldId id="440" r:id="rId171"/>
    <p:sldId id="441" r:id="rId172"/>
    <p:sldId id="442" r:id="rId173"/>
    <p:sldId id="456" r:id="rId174"/>
    <p:sldId id="457" r:id="rId175"/>
    <p:sldId id="458" r:id="rId176"/>
    <p:sldId id="461" r:id="rId177"/>
    <p:sldId id="462" r:id="rId178"/>
    <p:sldId id="463" r:id="rId179"/>
    <p:sldId id="464" r:id="rId180"/>
    <p:sldId id="465" r:id="rId181"/>
    <p:sldId id="466" r:id="rId182"/>
    <p:sldId id="467" r:id="rId183"/>
    <p:sldId id="483" r:id="rId184"/>
    <p:sldId id="484" r:id="rId185"/>
    <p:sldId id="485" r:id="rId186"/>
    <p:sldId id="486" r:id="rId187"/>
    <p:sldId id="487" r:id="rId188"/>
    <p:sldId id="488" r:id="rId189"/>
    <p:sldId id="496" r:id="rId190"/>
    <p:sldId id="489" r:id="rId191"/>
    <p:sldId id="490" r:id="rId192"/>
    <p:sldId id="491" r:id="rId193"/>
    <p:sldId id="492" r:id="rId194"/>
    <p:sldId id="493" r:id="rId195"/>
    <p:sldId id="494" r:id="rId196"/>
    <p:sldId id="495" r:id="rId197"/>
    <p:sldId id="468" r:id="rId198"/>
    <p:sldId id="469" r:id="rId199"/>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329" autoAdjust="0"/>
  </p:normalViewPr>
  <p:slideViewPr>
    <p:cSldViewPr>
      <p:cViewPr varScale="1">
        <p:scale>
          <a:sx n="79" d="100"/>
          <a:sy n="79" d="100"/>
        </p:scale>
        <p:origin x="1146"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handoutMaster" Target="handoutMasters/handout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332AC449-48C1-48A2-8656-E3CDB1365E65}" type="datetimeFigureOut">
              <a:rPr lang="en-US" smtClean="0"/>
              <a:pPr/>
              <a:t>4/4/2020</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8871AF61-2982-4713-A163-FA696F1EF84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ACAB64E-BE2F-4DC8-9B99-E4AC8677AEE4}" type="datetimeFigureOut">
              <a:rPr lang="en-US" smtClean="0"/>
              <a:pPr/>
              <a:t>4/4/2020</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FF6EAE3-E50A-4BB6-AB65-9678148E21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F6EAE3-E50A-4BB6-AB65-9678148E218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Slide Image Placeholder 1"/>
          <p:cNvSpPr>
            <a:spLocks noGrp="1" noRot="1" noChangeAspect="1" noTextEdit="1"/>
          </p:cNvSpPr>
          <p:nvPr>
            <p:ph type="sldImg"/>
          </p:nvPr>
        </p:nvSpPr>
        <p:spPr bwMode="auto">
          <a:xfrm>
            <a:off x="2293938" y="519113"/>
            <a:ext cx="4556125" cy="2562225"/>
          </a:xfrm>
          <a:noFill/>
          <a:ln>
            <a:solidFill>
              <a:srgbClr val="000000"/>
            </a:solidFill>
            <a:miter lim="800000"/>
            <a:headEnd/>
            <a:tailEnd/>
          </a:ln>
        </p:spPr>
      </p:sp>
      <p:sp>
        <p:nvSpPr>
          <p:cNvPr id="336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a:p>
            <a:endParaRPr lang="en-US" dirty="0" smtClean="0"/>
          </a:p>
        </p:txBody>
      </p:sp>
      <p:sp>
        <p:nvSpPr>
          <p:cNvPr id="3369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293474-B3AB-4600-925E-7312793EC0F4}" type="slidenum">
              <a:rPr lang="en-US" smtClean="0">
                <a:latin typeface="Arial" pitchFamily="34" charset="0"/>
              </a:rPr>
              <a:pPr/>
              <a:t>184</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Slide Image Placeholder 1"/>
          <p:cNvSpPr>
            <a:spLocks noGrp="1" noRot="1" noChangeAspect="1" noTextEdit="1"/>
          </p:cNvSpPr>
          <p:nvPr>
            <p:ph type="sldImg"/>
          </p:nvPr>
        </p:nvSpPr>
        <p:spPr bwMode="auto">
          <a:xfrm>
            <a:off x="2293938" y="519113"/>
            <a:ext cx="4556125" cy="2562225"/>
          </a:xfrm>
          <a:noFill/>
          <a:ln>
            <a:solidFill>
              <a:srgbClr val="000000"/>
            </a:solidFill>
            <a:miter lim="800000"/>
            <a:headEnd/>
            <a:tailEnd/>
          </a:ln>
        </p:spPr>
      </p:sp>
      <p:sp>
        <p:nvSpPr>
          <p:cNvPr id="3379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a:p>
            <a:r>
              <a:rPr lang="en-US" dirty="0" smtClean="0"/>
              <a:t>These modes also turn off the processor core’s internal voltage regulator, in addition to the low-power tricks applied by LPM3 or 4, thus saving even more energy.</a:t>
            </a:r>
          </a:p>
          <a:p>
            <a:endParaRPr lang="en-US" dirty="0" smtClean="0"/>
          </a:p>
          <a:p>
            <a:r>
              <a:rPr lang="en-US" dirty="0" smtClean="0"/>
              <a:t>Of course, these modes are only available on the devices that contain an on-chip voltage regulator. (You might remember we discussed these back in the chapter on clocking and power management.)</a:t>
            </a:r>
          </a:p>
          <a:p>
            <a:endParaRPr lang="en-US" dirty="0" smtClean="0"/>
          </a:p>
          <a:p>
            <a:r>
              <a:rPr lang="en-US" dirty="0" smtClean="0"/>
              <a:t>The main difference with these modes – that is, beyond being the lowest power states on the MSP430 – is that because the voltage regulator is turned off, exiting them results in a brownout reset (BOR). If you’re using these modes, you will want your boot routine to check if you’re restarting the CPU from a dot-5 (.5) mode.</a:t>
            </a:r>
          </a:p>
          <a:p>
            <a:endParaRPr lang="en-US" dirty="0" smtClean="0"/>
          </a:p>
          <a:p>
            <a:r>
              <a:rPr lang="en-US" dirty="0" smtClean="0"/>
              <a:t>So… what actually gets turned off in each low-power mode?</a:t>
            </a:r>
          </a:p>
          <a:p>
            <a:endParaRPr lang="en-US" dirty="0" smtClean="0"/>
          </a:p>
        </p:txBody>
      </p:sp>
      <p:sp>
        <p:nvSpPr>
          <p:cNvPr id="3379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642A74-8612-4BE4-9422-FDDED411AE36}" type="slidenum">
              <a:rPr lang="en-US" smtClean="0">
                <a:latin typeface="Arial" pitchFamily="34" charset="0"/>
              </a:rPr>
              <a:pPr/>
              <a:t>188</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Slide Image Placeholder 1"/>
          <p:cNvSpPr>
            <a:spLocks noGrp="1" noRot="1" noChangeAspect="1" noTextEdit="1"/>
          </p:cNvSpPr>
          <p:nvPr>
            <p:ph type="sldImg"/>
          </p:nvPr>
        </p:nvSpPr>
        <p:spPr bwMode="auto">
          <a:xfrm>
            <a:off x="2293938" y="519113"/>
            <a:ext cx="4556125" cy="2562225"/>
          </a:xfrm>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US" dirty="0" smtClean="0"/>
              <a:t>This table shows what features are active in each of the low-power modes.</a:t>
            </a:r>
          </a:p>
          <a:p>
            <a:pPr>
              <a:defRPr/>
            </a:pPr>
            <a:endParaRPr lang="en-US" dirty="0" smtClean="0"/>
          </a:p>
          <a:p>
            <a:pPr>
              <a:defRPr/>
            </a:pPr>
            <a:r>
              <a:rPr lang="en-US" dirty="0" smtClean="0"/>
              <a:t>As we work down from Active Mode, we see that each of the MSP430 internal clocks get turned off at different levels.</a:t>
            </a:r>
          </a:p>
          <a:p>
            <a:pPr>
              <a:defRPr/>
            </a:pPr>
            <a:endParaRPr lang="en-US" dirty="0" smtClean="0"/>
          </a:p>
          <a:p>
            <a:pPr>
              <a:defRPr/>
            </a:pPr>
            <a:r>
              <a:rPr lang="en-US" dirty="0" smtClean="0"/>
              <a:t>For example, MCLK (the CPU clock) gets disabled right away at LPM0… but the low-frequency ACLK stays on through LPM3. Turning off each of these clocks saves power.</a:t>
            </a:r>
          </a:p>
          <a:p>
            <a:pPr>
              <a:defRPr/>
            </a:pPr>
            <a:endParaRPr lang="en-US" dirty="0" smtClean="0"/>
          </a:p>
          <a:p>
            <a:pPr>
              <a:defRPr/>
            </a:pPr>
            <a:r>
              <a:rPr lang="en-US" dirty="0" smtClean="0"/>
              <a:t>There are three other things to notice on this slide:</a:t>
            </a:r>
          </a:p>
          <a:p>
            <a:pPr>
              <a:defRPr/>
            </a:pPr>
            <a:endParaRPr lang="en-US" dirty="0" smtClean="0"/>
          </a:p>
          <a:p>
            <a:pPr marL="228600" indent="-228600">
              <a:buFont typeface="+mj-lt"/>
              <a:buAutoNum type="arabicPeriod"/>
              <a:defRPr/>
            </a:pPr>
            <a:r>
              <a:rPr lang="en-US" dirty="0" smtClean="0"/>
              <a:t>The RAM is powered in every state… except the two dot-5 modes where the voltage regulator is disabled. </a:t>
            </a:r>
            <a:br>
              <a:rPr lang="en-US" dirty="0" smtClean="0"/>
            </a:br>
            <a:r>
              <a:rPr lang="en-US" dirty="0" smtClean="0"/>
              <a:t>(BTW, some later devices let you disable all – or individual banks of RAM – in addition to these modes.)</a:t>
            </a:r>
            <a:br>
              <a:rPr lang="en-US" dirty="0" smtClean="0"/>
            </a:br>
            <a:r>
              <a:rPr lang="en-US" dirty="0" smtClean="0"/>
              <a:t>  </a:t>
            </a:r>
          </a:p>
          <a:p>
            <a:pPr marL="228600" indent="-228600">
              <a:buFont typeface="+mj-lt"/>
              <a:buAutoNum type="arabicPeriod"/>
              <a:defRPr/>
            </a:pPr>
            <a:r>
              <a:rPr lang="en-US" dirty="0" smtClean="0"/>
              <a:t>The BOR (i.e. brownout reset) peripheral is ALWAYS on… which is a good thing.</a:t>
            </a:r>
            <a:br>
              <a:rPr lang="en-US" dirty="0" smtClean="0"/>
            </a:br>
            <a:r>
              <a:rPr lang="en-US" dirty="0" smtClean="0"/>
              <a:t> </a:t>
            </a:r>
          </a:p>
          <a:p>
            <a:pPr marL="228600" indent="-228600">
              <a:buFont typeface="+mj-lt"/>
              <a:buAutoNum type="arabicPeriod"/>
              <a:defRPr/>
            </a:pPr>
            <a:r>
              <a:rPr lang="en-US" dirty="0" smtClean="0"/>
              <a:t>Finally, the table shows that the MSP430 can wake itself up in all but the LPM4 modes. This relates to the adjacent “Interrupt Sources” column. Except for LPM4 and 4.5, there can be internal peripherals running which can be used to “wake” the CPU up from a low-power mode; these modes rely on some external event to wake them from sleep.</a:t>
            </a:r>
          </a:p>
          <a:p>
            <a:pPr>
              <a:buFont typeface="+mj-lt"/>
              <a:buNone/>
              <a:defRPr/>
            </a:pPr>
            <a:endParaRPr lang="en-US" dirty="0" smtClean="0"/>
          </a:p>
          <a:p>
            <a:pPr>
              <a:buFont typeface="+mj-lt"/>
              <a:buNone/>
              <a:defRPr/>
            </a:pPr>
            <a:r>
              <a:rPr lang="en-US" dirty="0" smtClean="0"/>
              <a:t>As a final note, many low-power enthusiasts really value TI’s FRAM-based processors because FRAM can be used like traditional RAM, but doesn’t loose its contents –  even in LPM3.5 or 4.5 modes. In fact, for many users, FRAM has actually made these lowest-power states usable (as opposed to a pretty spec on the datasheet).</a:t>
            </a:r>
          </a:p>
        </p:txBody>
      </p:sp>
      <p:sp>
        <p:nvSpPr>
          <p:cNvPr id="338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F4A2799-6F24-44D5-AC08-156B940E02BF}" type="slidenum">
              <a:rPr lang="en-US" smtClean="0">
                <a:latin typeface="Arial" pitchFamily="34" charset="0"/>
              </a:rPr>
              <a:pPr/>
              <a:t>190</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Slide Image Placeholder 1"/>
          <p:cNvSpPr>
            <a:spLocks noGrp="1" noRot="1" noChangeAspect="1" noTextEdit="1"/>
          </p:cNvSpPr>
          <p:nvPr>
            <p:ph type="sldImg"/>
          </p:nvPr>
        </p:nvSpPr>
        <p:spPr bwMode="auto">
          <a:xfrm>
            <a:off x="2293938" y="519113"/>
            <a:ext cx="4556125" cy="2562225"/>
          </a:xfrm>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US" dirty="0" smtClean="0"/>
              <a:t>This slide extends the previous “Low-Power Modes” slide by adding 3 items:</a:t>
            </a:r>
          </a:p>
          <a:p>
            <a:pPr>
              <a:defRPr/>
            </a:pPr>
            <a:endParaRPr lang="en-US" dirty="0" smtClean="0"/>
          </a:p>
          <a:p>
            <a:pPr marL="228600" indent="-228600">
              <a:buFont typeface="+mj-lt"/>
              <a:buAutoNum type="arabicPeriod"/>
              <a:defRPr/>
            </a:pPr>
            <a:r>
              <a:rPr lang="en-US" dirty="0" smtClean="0"/>
              <a:t>We’ve added a column to show where the core’s voltage regulator (</a:t>
            </a:r>
            <a:r>
              <a:rPr lang="en-US" dirty="0" err="1" smtClean="0"/>
              <a:t>Vcore</a:t>
            </a:r>
            <a:r>
              <a:rPr lang="en-US" dirty="0" smtClean="0"/>
              <a:t>) is running. As you might expect, it’s turned off in LPM3.5 and LPM4.5 (along with the RAM).</a:t>
            </a:r>
          </a:p>
          <a:p>
            <a:pPr marL="228600" indent="-228600">
              <a:buFont typeface="+mj-lt"/>
              <a:buAutoNum type="arabicPeriod"/>
              <a:defRPr/>
            </a:pPr>
            <a:endParaRPr lang="en-US" dirty="0" smtClean="0"/>
          </a:p>
          <a:p>
            <a:pPr marL="228600" indent="-228600">
              <a:buFont typeface="+mj-lt"/>
              <a:buAutoNum type="arabicPeriod"/>
              <a:defRPr/>
            </a:pPr>
            <a:r>
              <a:rPr lang="en-US" dirty="0" smtClean="0"/>
              <a:t>As we mentioned in the final note to the last slide, FRAM always retains its contents regardless of power or LPM state.</a:t>
            </a:r>
          </a:p>
          <a:p>
            <a:pPr marL="228600" indent="-228600">
              <a:buFont typeface="+mj-lt"/>
              <a:buAutoNum type="arabicPeriod"/>
              <a:defRPr/>
            </a:pPr>
            <a:endParaRPr lang="en-US" dirty="0" smtClean="0"/>
          </a:p>
          <a:p>
            <a:pPr marL="228600" indent="-228600">
              <a:buFont typeface="+mj-lt"/>
              <a:buAutoNum type="arabicPeriod"/>
              <a:defRPr/>
            </a:pPr>
            <a:r>
              <a:rPr lang="en-US" dirty="0" smtClean="0"/>
              <a:t>Finally, we’ve added the configuration bits that correlate to each Low-Power Mode; most of them are found in the Status Register (SR) – except the bit that turns off the core’s voltage regulation.</a:t>
            </a:r>
            <a:endParaRPr lang="en-US" dirty="0"/>
          </a:p>
        </p:txBody>
      </p:sp>
      <p:sp>
        <p:nvSpPr>
          <p:cNvPr id="339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94FBE68-0D5A-423E-B010-87F5DFF049DA}" type="slidenum">
              <a:rPr lang="en-US" smtClean="0">
                <a:latin typeface="Arial" pitchFamily="34" charset="0"/>
              </a:rPr>
              <a:pPr/>
              <a:t>191</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Slide Image Placeholder 1"/>
          <p:cNvSpPr>
            <a:spLocks noGrp="1" noRot="1" noChangeAspect="1" noTextEdit="1"/>
          </p:cNvSpPr>
          <p:nvPr>
            <p:ph type="sldImg"/>
          </p:nvPr>
        </p:nvSpPr>
        <p:spPr bwMode="auto">
          <a:xfrm>
            <a:off x="1534585" y="519113"/>
            <a:ext cx="6074833" cy="2562225"/>
          </a:xfrm>
          <a:noFill/>
          <a:ln>
            <a:solidFill>
              <a:srgbClr val="000000"/>
            </a:solidFill>
            <a:miter lim="800000"/>
            <a:headEnd/>
            <a:tailEnd/>
          </a:ln>
        </p:spPr>
      </p:sp>
      <p:sp>
        <p:nvSpPr>
          <p:cNvPr id="340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Using the TI C compiler, the easiest way to enter a low-power mode is to call its associated intrinsic function.</a:t>
            </a:r>
          </a:p>
        </p:txBody>
      </p:sp>
      <p:sp>
        <p:nvSpPr>
          <p:cNvPr id="340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4CCDD2C-85DE-4C6E-BA6A-94D041AF13B6}" type="slidenum">
              <a:rPr lang="en-US" smtClean="0">
                <a:latin typeface="Arial" pitchFamily="34" charset="0"/>
              </a:rPr>
              <a:pPr/>
              <a:t>192</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Slide Image Placeholder 1"/>
          <p:cNvSpPr>
            <a:spLocks noGrp="1" noRot="1" noChangeAspect="1" noTextEdit="1"/>
          </p:cNvSpPr>
          <p:nvPr>
            <p:ph type="sldImg"/>
          </p:nvPr>
        </p:nvSpPr>
        <p:spPr bwMode="auto">
          <a:xfrm>
            <a:off x="2293938" y="519113"/>
            <a:ext cx="4556125" cy="2562225"/>
          </a:xfrm>
          <a:noFill/>
          <a:ln>
            <a:solidFill>
              <a:srgbClr val="000000"/>
            </a:solidFill>
            <a:miter lim="800000"/>
            <a:headEnd/>
            <a:tailEnd/>
          </a:ln>
        </p:spPr>
      </p:sp>
      <p:sp>
        <p:nvSpPr>
          <p:cNvPr id="3420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Alternatively, you enter a low-power mode by writing directly to the Status Register.</a:t>
            </a:r>
          </a:p>
          <a:p>
            <a:endParaRPr lang="en-US" smtClean="0"/>
          </a:p>
          <a:p>
            <a:r>
              <a:rPr lang="en-US" smtClean="0"/>
              <a:t>This involves using the “bit set” Status Register intrinsic. In the example shown here, for LPM0 we’re setting to the Global Interrupt Enable bit, as well as the LPM0 bits in the Status Register.</a:t>
            </a:r>
          </a:p>
          <a:p>
            <a:endParaRPr lang="en-US" smtClean="0"/>
          </a:p>
          <a:p>
            <a:r>
              <a:rPr lang="en-US" smtClean="0"/>
              <a:t>Both methods shown here will achieve the same goal of entering a low-power mode with interrupts enabled. The low-power-mode function is a bit easier to read, although the SR function provides slightly more flexibility.  Nice thing is that you can choose whichever suits you.</a:t>
            </a:r>
          </a:p>
          <a:p>
            <a:endParaRPr lang="en-US" smtClean="0"/>
          </a:p>
          <a:p>
            <a:r>
              <a:rPr lang="en-US" i="1" smtClean="0"/>
              <a:t>But wait … once you enter a low-power mode, you can automatically reenter it without having to call the function again! Let’s turn to the next slide to explain this further…</a:t>
            </a:r>
          </a:p>
        </p:txBody>
      </p:sp>
      <p:sp>
        <p:nvSpPr>
          <p:cNvPr id="342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6DC4C9-710D-4CC6-AC9B-A2F14F9C9218}" type="slidenum">
              <a:rPr lang="en-US" smtClean="0">
                <a:latin typeface="Arial" pitchFamily="34" charset="0"/>
              </a:rPr>
              <a:pPr/>
              <a:t>193</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Slide Image Placeholder 1"/>
          <p:cNvSpPr>
            <a:spLocks noGrp="1" noRot="1" noChangeAspect="1" noTextEdit="1"/>
          </p:cNvSpPr>
          <p:nvPr>
            <p:ph type="sldImg"/>
          </p:nvPr>
        </p:nvSpPr>
        <p:spPr bwMode="auto">
          <a:xfrm>
            <a:off x="2293938" y="519113"/>
            <a:ext cx="4556125" cy="2562225"/>
          </a:xfrm>
          <a:noFill/>
          <a:ln>
            <a:solidFill>
              <a:srgbClr val="000000"/>
            </a:solidFill>
            <a:miter lim="800000"/>
            <a:headEnd/>
            <a:tailEnd/>
          </a:ln>
        </p:spPr>
      </p:sp>
      <p:sp>
        <p:nvSpPr>
          <p:cNvPr id="3430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As we see in this example, once we place the CPU into a low-power mode – such as LPM3 – it will stay there forever … that is, until an interrupt occurs.</a:t>
            </a:r>
          </a:p>
          <a:p>
            <a:endParaRPr lang="en-US" smtClean="0"/>
          </a:p>
          <a:p>
            <a:r>
              <a:rPr lang="en-US" i="1" smtClean="0"/>
              <a:t>When an interrupt wakes the CPU…</a:t>
            </a:r>
          </a:p>
        </p:txBody>
      </p:sp>
      <p:sp>
        <p:nvSpPr>
          <p:cNvPr id="3430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0DC43C2-89C9-44CA-A990-138E0DCD607F}" type="slidenum">
              <a:rPr lang="en-US" smtClean="0">
                <a:latin typeface="Arial" pitchFamily="34" charset="0"/>
              </a:rPr>
              <a:pPr/>
              <a:t>194</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Slide Image Placeholder 1"/>
          <p:cNvSpPr>
            <a:spLocks noGrp="1" noRot="1" noChangeAspect="1" noTextEdit="1"/>
          </p:cNvSpPr>
          <p:nvPr>
            <p:ph type="sldImg"/>
          </p:nvPr>
        </p:nvSpPr>
        <p:spPr bwMode="auto">
          <a:xfrm>
            <a:off x="2293938" y="519113"/>
            <a:ext cx="4556125" cy="2562225"/>
          </a:xfrm>
          <a:noFill/>
          <a:ln>
            <a:solidFill>
              <a:srgbClr val="000000"/>
            </a:solidFill>
            <a:miter lim="800000"/>
            <a:headEnd/>
            <a:tailEnd/>
          </a:ln>
        </p:spPr>
      </p:sp>
      <p:sp>
        <p:nvSpPr>
          <p:cNvPr id="3440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processor leaves the low-power mode and enters an interrupt service routine.</a:t>
            </a:r>
          </a:p>
          <a:p>
            <a:endParaRPr lang="en-US" dirty="0" smtClean="0"/>
          </a:p>
          <a:p>
            <a:r>
              <a:rPr lang="en-US" dirty="0" smtClean="0"/>
              <a:t>In the ISR, the MSP430 </a:t>
            </a:r>
            <a:r>
              <a:rPr lang="en-US" u="sng" dirty="0" smtClean="0"/>
              <a:t>automatically</a:t>
            </a:r>
            <a:r>
              <a:rPr lang="en-US" dirty="0" smtClean="0"/>
              <a:t> saves the Status Register (SR) and program counter, and then returns to Active Mode, turning on whichever clocks where shut down by the low-power mode. It then executes the appropriate Interrupt Service Routine.</a:t>
            </a:r>
          </a:p>
          <a:p>
            <a:endParaRPr lang="en-US" dirty="0" smtClean="0"/>
          </a:p>
          <a:p>
            <a:r>
              <a:rPr lang="en-US" dirty="0" smtClean="0"/>
              <a:t>Wait, what happened as the CPU returned to Active Mode? It automatically saved the Status Register by pushing it to the stack. And why do we care about that here in the Low-Power chapter? Well, if you remember from a few slides ago, the bits that put the processor into low-power mode are located in the Status Register. This means that as we enter the ISR, we’re actually saving the operating mode the processor resided in before the interrupt. </a:t>
            </a:r>
            <a:r>
              <a:rPr lang="en-US" i="1" dirty="0" smtClean="0"/>
              <a:t>(A fact that will be very important in just a minute.)</a:t>
            </a:r>
          </a:p>
          <a:p>
            <a:endParaRPr lang="en-US" dirty="0" smtClean="0"/>
          </a:p>
          <a:p>
            <a:r>
              <a:rPr lang="en-US" dirty="0" smtClean="0"/>
              <a:t>At the end of the ISR, the compiler calls the Return From Interrupt (RETI) assembly language instruction. This not only restores the Program Counter – putting us back to whatever code we were running before the interrupt – but it also restores the Status Register.</a:t>
            </a:r>
          </a:p>
          <a:p>
            <a:endParaRPr lang="en-US" dirty="0" smtClean="0"/>
          </a:p>
          <a:p>
            <a:r>
              <a:rPr lang="en-US" dirty="0" smtClean="0"/>
              <a:t>Wow, that means our device automatically goes right back into Low-Power Mode without us having to do anything.</a:t>
            </a:r>
          </a:p>
          <a:p>
            <a:endParaRPr lang="en-US" dirty="0" smtClean="0"/>
          </a:p>
          <a:p>
            <a:r>
              <a:rPr lang="en-US" dirty="0" smtClean="0"/>
              <a:t>In fact, in this example, we don’t even need the while{} loop. As written, once the CPU enters LPM3, it will stay there except for when it’s servicing an interrupt. As we said before, LOW POWER is in our DNA!</a:t>
            </a:r>
          </a:p>
          <a:p>
            <a:endParaRPr lang="en-US" dirty="0" smtClean="0"/>
          </a:p>
          <a:p>
            <a:r>
              <a:rPr lang="en-US" i="1" dirty="0" smtClean="0"/>
              <a:t>OK, that’s great an all… but what happens if I want to come out of a low-power mode and return to my main routine after an interrupt? I mean, you said in the interrupt chapter that we shouldn’t do a lot of heavy-duty processing in an ISR, so how can I get back to main() to perform my follow-up processing?</a:t>
            </a:r>
          </a:p>
          <a:p>
            <a:endParaRPr lang="en-US" i="1" dirty="0" smtClean="0"/>
          </a:p>
        </p:txBody>
      </p:sp>
      <p:sp>
        <p:nvSpPr>
          <p:cNvPr id="3440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7199F9E-1790-4859-852A-4DE2957651AE}" type="slidenum">
              <a:rPr lang="en-US" smtClean="0">
                <a:latin typeface="Arial" pitchFamily="34" charset="0"/>
              </a:rPr>
              <a:pPr/>
              <a:t>195</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Slide Image Placeholder 1"/>
          <p:cNvSpPr>
            <a:spLocks noGrp="1" noRot="1" noChangeAspect="1" noTextEdit="1"/>
          </p:cNvSpPr>
          <p:nvPr>
            <p:ph type="sldImg"/>
          </p:nvPr>
        </p:nvSpPr>
        <p:spPr bwMode="auto">
          <a:xfrm>
            <a:off x="2293938" y="519113"/>
            <a:ext cx="4556125" cy="2562225"/>
          </a:xfrm>
          <a:noFill/>
          <a:ln>
            <a:solidFill>
              <a:srgbClr val="000000"/>
            </a:solidFill>
            <a:miter lim="800000"/>
            <a:headEnd/>
            <a:tailEnd/>
          </a:ln>
        </p:spPr>
      </p:sp>
      <p:sp>
        <p:nvSpPr>
          <p:cNvPr id="3450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Here’s an example that shows us how to get back to our main code (and leave a low-power mode) after an interrupt. In this case, it looks like we want to run a filter algorithm after the ISR, then re-enter LPM3.</a:t>
            </a:r>
          </a:p>
          <a:p>
            <a:endParaRPr lang="en-US" smtClean="0"/>
          </a:p>
          <a:p>
            <a:r>
              <a:rPr lang="en-US" smtClean="0"/>
              <a:t>The key to leaving LPM after an interrupt is to call the “low_power_mode_off_on_exit” function somewhere in the ISR. This will disable the feature that automatically returns you to LPM.</a:t>
            </a:r>
          </a:p>
          <a:p>
            <a:endParaRPr lang="en-US" smtClean="0"/>
          </a:p>
          <a:p>
            <a:r>
              <a:rPr lang="en-US" smtClean="0"/>
              <a:t>In this example, since we called the “LPM off on exit” function, the compiler clears the low-power mode bits when Returning from Interrupt is called. As you might expect, this means our CPU starts executing whatever code follows the LPM3 function … which, in this case, is a filter() function.</a:t>
            </a:r>
          </a:p>
          <a:p>
            <a:endParaRPr lang="en-US" smtClean="0"/>
          </a:p>
          <a:p>
            <a:r>
              <a:rPr lang="en-US" smtClean="0"/>
              <a:t>But after that, the program counter returns to the top of the while loop and we enter LPM3 again … until the next time an interrupt occurs.</a:t>
            </a:r>
          </a:p>
          <a:p>
            <a:endParaRPr lang="en-US" smtClean="0"/>
          </a:p>
          <a:p>
            <a:r>
              <a:rPr lang="en-US" i="1" smtClean="0"/>
              <a:t>There you have it – you can either reenter LPM automatically …. or not.</a:t>
            </a:r>
          </a:p>
        </p:txBody>
      </p:sp>
      <p:sp>
        <p:nvSpPr>
          <p:cNvPr id="345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31601CE-4B6D-4BA7-9292-4ACF27A01E84}" type="slidenum">
              <a:rPr lang="en-US" smtClean="0">
                <a:latin typeface="Arial" pitchFamily="34" charset="0"/>
              </a:rPr>
              <a:pPr/>
              <a:t>196</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Slide Image Placeholder 1"/>
          <p:cNvSpPr>
            <a:spLocks noGrp="1" noRot="1" noChangeAspect="1" noTextEdit="1"/>
          </p:cNvSpPr>
          <p:nvPr>
            <p:ph type="sldImg"/>
          </p:nvPr>
        </p:nvSpPr>
        <p:spPr bwMode="auto">
          <a:noFill/>
          <a:ln>
            <a:solidFill>
              <a:srgbClr val="000000"/>
            </a:solidFill>
            <a:miter lim="800000"/>
            <a:headEnd/>
            <a:tailEnd/>
          </a:ln>
        </p:spPr>
      </p:sp>
      <p:sp>
        <p:nvSpPr>
          <p:cNvPr id="326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3266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A4EB795-69A2-4CF9-AE1A-C62F52EB6046}" type="slidenum">
              <a:rPr lang="en-IN" smtClean="0">
                <a:latin typeface="Arial" pitchFamily="34" charset="0"/>
              </a:rPr>
              <a:pPr/>
              <a:t>23</a:t>
            </a:fld>
            <a:endParaRPr lang="en-I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a:ln>
            <a:miter lim="800000"/>
            <a:headEnd/>
            <a:tailEnd/>
          </a:ln>
        </p:spPr>
        <p:txBody>
          <a:bodyPr/>
          <a:lstStyle/>
          <a:p>
            <a:r>
              <a:rPr lang="en-US"/>
              <a:t>Paul Roper</a:t>
            </a:r>
          </a:p>
        </p:txBody>
      </p:sp>
      <p:sp>
        <p:nvSpPr>
          <p:cNvPr id="51203" name="Rectangle 7"/>
          <p:cNvSpPr>
            <a:spLocks noGrp="1" noChangeArrowheads="1"/>
          </p:cNvSpPr>
          <p:nvPr>
            <p:ph type="sldNum" sz="quarter" idx="5"/>
          </p:nvPr>
        </p:nvSpPr>
        <p:spPr>
          <a:noFill/>
          <a:ln>
            <a:miter lim="800000"/>
            <a:headEnd/>
            <a:tailEnd/>
          </a:ln>
        </p:spPr>
        <p:txBody>
          <a:bodyPr/>
          <a:lstStyle/>
          <a:p>
            <a:fld id="{2A5B692F-1742-423C-9E8D-076AFEC09EDD}" type="slidenum">
              <a:rPr lang="en-US"/>
              <a:pPr/>
              <a:t>39</a:t>
            </a:fld>
            <a:endParaRPr lang="en-US"/>
          </a:p>
        </p:txBody>
      </p:sp>
      <p:sp>
        <p:nvSpPr>
          <p:cNvPr id="51204" name="Rectangle 2"/>
          <p:cNvSpPr>
            <a:spLocks noGrp="1" noRot="1" noChangeAspect="1" noChangeArrowheads="1" noTextEdit="1"/>
          </p:cNvSpPr>
          <p:nvPr>
            <p:ph type="sldImg"/>
          </p:nvPr>
        </p:nvSpPr>
        <p:spPr>
          <a:xfrm>
            <a:off x="2286000" y="511175"/>
            <a:ext cx="4576763" cy="2574925"/>
          </a:xfrm>
          <a:ln/>
        </p:spPr>
      </p:sp>
      <p:sp>
        <p:nvSpPr>
          <p:cNvPr id="51205" name="Rectangle 3"/>
          <p:cNvSpPr>
            <a:spLocks noGrp="1" noChangeArrowheads="1"/>
          </p:cNvSpPr>
          <p:nvPr>
            <p:ph type="body" idx="1"/>
          </p:nvPr>
        </p:nvSpPr>
        <p:spPr>
          <a:xfrm>
            <a:off x="1217086" y="3255677"/>
            <a:ext cx="6709833" cy="3089379"/>
          </a:xfrm>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a:noFill/>
          <a:ln>
            <a:miter lim="800000"/>
            <a:headEnd/>
            <a:tailEnd/>
          </a:ln>
        </p:spPr>
        <p:txBody>
          <a:bodyPr/>
          <a:lstStyle/>
          <a:p>
            <a:r>
              <a:rPr lang="en-US"/>
              <a:t>Paul Roper</a:t>
            </a:r>
          </a:p>
        </p:txBody>
      </p:sp>
      <p:sp>
        <p:nvSpPr>
          <p:cNvPr id="52227" name="Rectangle 7"/>
          <p:cNvSpPr>
            <a:spLocks noGrp="1" noChangeArrowheads="1"/>
          </p:cNvSpPr>
          <p:nvPr>
            <p:ph type="sldNum" sz="quarter" idx="5"/>
          </p:nvPr>
        </p:nvSpPr>
        <p:spPr>
          <a:noFill/>
          <a:ln>
            <a:miter lim="800000"/>
            <a:headEnd/>
            <a:tailEnd/>
          </a:ln>
        </p:spPr>
        <p:txBody>
          <a:bodyPr/>
          <a:lstStyle/>
          <a:p>
            <a:fld id="{398CECDF-6372-4965-A520-C3914A1FCC5E}" type="slidenum">
              <a:rPr lang="en-US"/>
              <a:pPr/>
              <a:t>42</a:t>
            </a:fld>
            <a:endParaRPr lang="en-US"/>
          </a:p>
        </p:txBody>
      </p:sp>
      <p:sp>
        <p:nvSpPr>
          <p:cNvPr id="52228" name="Rectangle 2"/>
          <p:cNvSpPr>
            <a:spLocks noGrp="1" noRot="1" noChangeAspect="1" noChangeArrowheads="1" noTextEdit="1"/>
          </p:cNvSpPr>
          <p:nvPr>
            <p:ph type="sldImg"/>
          </p:nvPr>
        </p:nvSpPr>
        <p:spPr>
          <a:xfrm>
            <a:off x="2286000" y="511175"/>
            <a:ext cx="4576763" cy="2574925"/>
          </a:xfrm>
          <a:ln/>
        </p:spPr>
      </p:sp>
      <p:sp>
        <p:nvSpPr>
          <p:cNvPr id="52229" name="Rectangle 3"/>
          <p:cNvSpPr>
            <a:spLocks noGrp="1" noChangeArrowheads="1"/>
          </p:cNvSpPr>
          <p:nvPr>
            <p:ph type="body" idx="1"/>
          </p:nvPr>
        </p:nvSpPr>
        <p:spPr>
          <a:xfrm>
            <a:off x="1217086" y="3255677"/>
            <a:ext cx="6709833" cy="3089379"/>
          </a:xfrm>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ftr" sz="quarter" idx="4"/>
          </p:nvPr>
        </p:nvSpPr>
        <p:spPr>
          <a:noFill/>
          <a:ln>
            <a:miter lim="800000"/>
            <a:headEnd/>
            <a:tailEnd/>
          </a:ln>
        </p:spPr>
        <p:txBody>
          <a:bodyPr/>
          <a:lstStyle/>
          <a:p>
            <a:r>
              <a:rPr lang="en-US"/>
              <a:t>Paul Roper</a:t>
            </a:r>
          </a:p>
        </p:txBody>
      </p:sp>
      <p:sp>
        <p:nvSpPr>
          <p:cNvPr id="53251" name="Rectangle 7"/>
          <p:cNvSpPr>
            <a:spLocks noGrp="1" noChangeArrowheads="1"/>
          </p:cNvSpPr>
          <p:nvPr>
            <p:ph type="sldNum" sz="quarter" idx="5"/>
          </p:nvPr>
        </p:nvSpPr>
        <p:spPr>
          <a:noFill/>
          <a:ln>
            <a:miter lim="800000"/>
            <a:headEnd/>
            <a:tailEnd/>
          </a:ln>
        </p:spPr>
        <p:txBody>
          <a:bodyPr/>
          <a:lstStyle/>
          <a:p>
            <a:fld id="{5892B4A0-5294-4CC7-8036-2E28F6E5A5CA}" type="slidenum">
              <a:rPr lang="en-US"/>
              <a:pPr/>
              <a:t>45</a:t>
            </a:fld>
            <a:endParaRPr lang="en-US"/>
          </a:p>
        </p:txBody>
      </p:sp>
      <p:sp>
        <p:nvSpPr>
          <p:cNvPr id="53252" name="Rectangle 2"/>
          <p:cNvSpPr>
            <a:spLocks noGrp="1" noRot="1" noChangeAspect="1" noChangeArrowheads="1" noTextEdit="1"/>
          </p:cNvSpPr>
          <p:nvPr>
            <p:ph type="sldImg"/>
          </p:nvPr>
        </p:nvSpPr>
        <p:spPr>
          <a:xfrm>
            <a:off x="2286000" y="511175"/>
            <a:ext cx="4576763" cy="2574925"/>
          </a:xfrm>
          <a:ln/>
        </p:spPr>
      </p:sp>
      <p:sp>
        <p:nvSpPr>
          <p:cNvPr id="53253" name="Rectangle 3"/>
          <p:cNvSpPr>
            <a:spLocks noGrp="1" noChangeArrowheads="1"/>
          </p:cNvSpPr>
          <p:nvPr>
            <p:ph type="body" idx="1"/>
          </p:nvPr>
        </p:nvSpPr>
        <p:spPr>
          <a:xfrm>
            <a:off x="1217086" y="3255677"/>
            <a:ext cx="6709833" cy="3089379"/>
          </a:xfrm>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a:ln>
            <a:miter lim="800000"/>
            <a:headEnd/>
            <a:tailEnd/>
          </a:ln>
        </p:spPr>
        <p:txBody>
          <a:bodyPr/>
          <a:lstStyle/>
          <a:p>
            <a:r>
              <a:rPr lang="en-US"/>
              <a:t>Paul Roper</a:t>
            </a:r>
          </a:p>
        </p:txBody>
      </p:sp>
      <p:sp>
        <p:nvSpPr>
          <p:cNvPr id="54275" name="Rectangle 7"/>
          <p:cNvSpPr>
            <a:spLocks noGrp="1" noChangeArrowheads="1"/>
          </p:cNvSpPr>
          <p:nvPr>
            <p:ph type="sldNum" sz="quarter" idx="5"/>
          </p:nvPr>
        </p:nvSpPr>
        <p:spPr>
          <a:noFill/>
          <a:ln>
            <a:miter lim="800000"/>
            <a:headEnd/>
            <a:tailEnd/>
          </a:ln>
        </p:spPr>
        <p:txBody>
          <a:bodyPr/>
          <a:lstStyle/>
          <a:p>
            <a:fld id="{1563705D-661F-4F6D-8547-DAF804696691}" type="slidenum">
              <a:rPr lang="en-US"/>
              <a:pPr/>
              <a:t>49</a:t>
            </a:fld>
            <a:endParaRPr lang="en-US"/>
          </a:p>
        </p:txBody>
      </p:sp>
      <p:sp>
        <p:nvSpPr>
          <p:cNvPr id="54276" name="Rectangle 2"/>
          <p:cNvSpPr>
            <a:spLocks noGrp="1" noRot="1" noChangeAspect="1" noChangeArrowheads="1" noTextEdit="1"/>
          </p:cNvSpPr>
          <p:nvPr>
            <p:ph type="sldImg"/>
          </p:nvPr>
        </p:nvSpPr>
        <p:spPr>
          <a:xfrm>
            <a:off x="2286000" y="511175"/>
            <a:ext cx="4576763" cy="2574925"/>
          </a:xfrm>
          <a:ln/>
        </p:spPr>
      </p:sp>
      <p:sp>
        <p:nvSpPr>
          <p:cNvPr id="54277" name="Rectangle 3"/>
          <p:cNvSpPr>
            <a:spLocks noGrp="1" noChangeArrowheads="1"/>
          </p:cNvSpPr>
          <p:nvPr>
            <p:ph type="body" idx="1"/>
          </p:nvPr>
        </p:nvSpPr>
        <p:spPr>
          <a:xfrm>
            <a:off x="1217086" y="3255677"/>
            <a:ext cx="6709833" cy="3089379"/>
          </a:xfrm>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miter lim="800000"/>
            <a:headEnd/>
            <a:tailEnd/>
          </a:ln>
        </p:spPr>
        <p:txBody>
          <a:bodyPr/>
          <a:lstStyle/>
          <a:p>
            <a:r>
              <a:rPr lang="en-US"/>
              <a:t>Paul Roper</a:t>
            </a:r>
          </a:p>
        </p:txBody>
      </p:sp>
      <p:sp>
        <p:nvSpPr>
          <p:cNvPr id="55299" name="Rectangle 7"/>
          <p:cNvSpPr>
            <a:spLocks noGrp="1" noChangeArrowheads="1"/>
          </p:cNvSpPr>
          <p:nvPr>
            <p:ph type="sldNum" sz="quarter" idx="5"/>
          </p:nvPr>
        </p:nvSpPr>
        <p:spPr>
          <a:noFill/>
          <a:ln>
            <a:miter lim="800000"/>
            <a:headEnd/>
            <a:tailEnd/>
          </a:ln>
        </p:spPr>
        <p:txBody>
          <a:bodyPr/>
          <a:lstStyle/>
          <a:p>
            <a:fld id="{4DC75CEE-D592-4B89-8ACA-EC694D120239}" type="slidenum">
              <a:rPr lang="en-US"/>
              <a:pPr/>
              <a:t>52</a:t>
            </a:fld>
            <a:endParaRPr lang="en-US"/>
          </a:p>
        </p:txBody>
      </p:sp>
      <p:sp>
        <p:nvSpPr>
          <p:cNvPr id="55300" name="Rectangle 2"/>
          <p:cNvSpPr>
            <a:spLocks noGrp="1" noRot="1" noChangeAspect="1" noChangeArrowheads="1" noTextEdit="1"/>
          </p:cNvSpPr>
          <p:nvPr>
            <p:ph type="sldImg"/>
          </p:nvPr>
        </p:nvSpPr>
        <p:spPr>
          <a:xfrm>
            <a:off x="2286000" y="511175"/>
            <a:ext cx="4576763" cy="2574925"/>
          </a:xfrm>
          <a:ln/>
        </p:spPr>
      </p:sp>
      <p:sp>
        <p:nvSpPr>
          <p:cNvPr id="55301" name="Rectangle 3"/>
          <p:cNvSpPr>
            <a:spLocks noGrp="1" noChangeArrowheads="1"/>
          </p:cNvSpPr>
          <p:nvPr>
            <p:ph type="body" idx="1"/>
          </p:nvPr>
        </p:nvSpPr>
        <p:spPr>
          <a:xfrm>
            <a:off x="1217086" y="3255677"/>
            <a:ext cx="6709833" cy="3089379"/>
          </a:xfrm>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miter lim="800000"/>
            <a:headEnd/>
            <a:tailEnd/>
          </a:ln>
        </p:spPr>
        <p:txBody>
          <a:bodyPr/>
          <a:lstStyle/>
          <a:p>
            <a:r>
              <a:rPr lang="en-US"/>
              <a:t>Paul Roper</a:t>
            </a:r>
          </a:p>
        </p:txBody>
      </p:sp>
      <p:sp>
        <p:nvSpPr>
          <p:cNvPr id="56323" name="Rectangle 7"/>
          <p:cNvSpPr>
            <a:spLocks noGrp="1" noChangeArrowheads="1"/>
          </p:cNvSpPr>
          <p:nvPr>
            <p:ph type="sldNum" sz="quarter" idx="5"/>
          </p:nvPr>
        </p:nvSpPr>
        <p:spPr>
          <a:noFill/>
          <a:ln>
            <a:miter lim="800000"/>
            <a:headEnd/>
            <a:tailEnd/>
          </a:ln>
        </p:spPr>
        <p:txBody>
          <a:bodyPr/>
          <a:lstStyle/>
          <a:p>
            <a:fld id="{1FE2F130-AA39-450E-87C1-4280B39C5CF9}" type="slidenum">
              <a:rPr lang="en-US"/>
              <a:pPr/>
              <a:t>54</a:t>
            </a:fld>
            <a:endParaRPr lang="en-US"/>
          </a:p>
        </p:txBody>
      </p:sp>
      <p:sp>
        <p:nvSpPr>
          <p:cNvPr id="56324" name="Rectangle 2"/>
          <p:cNvSpPr>
            <a:spLocks noGrp="1" noRot="1" noChangeAspect="1" noChangeArrowheads="1" noTextEdit="1"/>
          </p:cNvSpPr>
          <p:nvPr>
            <p:ph type="sldImg"/>
          </p:nvPr>
        </p:nvSpPr>
        <p:spPr>
          <a:xfrm>
            <a:off x="2286000" y="511175"/>
            <a:ext cx="4576763" cy="2574925"/>
          </a:xfrm>
          <a:ln/>
        </p:spPr>
      </p:sp>
      <p:sp>
        <p:nvSpPr>
          <p:cNvPr id="56325" name="Rectangle 3"/>
          <p:cNvSpPr>
            <a:spLocks noGrp="1" noChangeArrowheads="1"/>
          </p:cNvSpPr>
          <p:nvPr>
            <p:ph type="body" idx="1"/>
          </p:nvPr>
        </p:nvSpPr>
        <p:spPr>
          <a:xfrm>
            <a:off x="1217086" y="3255677"/>
            <a:ext cx="6709833" cy="3089379"/>
          </a:xfrm>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miter lim="800000"/>
            <a:headEnd/>
            <a:tailEnd/>
          </a:ln>
        </p:spPr>
        <p:txBody>
          <a:bodyPr/>
          <a:lstStyle/>
          <a:p>
            <a:r>
              <a:rPr lang="en-US"/>
              <a:t>Paul Roper</a:t>
            </a:r>
          </a:p>
        </p:txBody>
      </p:sp>
      <p:sp>
        <p:nvSpPr>
          <p:cNvPr id="57347" name="Rectangle 7"/>
          <p:cNvSpPr>
            <a:spLocks noGrp="1" noChangeArrowheads="1"/>
          </p:cNvSpPr>
          <p:nvPr>
            <p:ph type="sldNum" sz="quarter" idx="5"/>
          </p:nvPr>
        </p:nvSpPr>
        <p:spPr>
          <a:noFill/>
          <a:ln>
            <a:miter lim="800000"/>
            <a:headEnd/>
            <a:tailEnd/>
          </a:ln>
        </p:spPr>
        <p:txBody>
          <a:bodyPr/>
          <a:lstStyle/>
          <a:p>
            <a:fld id="{0E2D205A-B67F-4856-9308-373DFF3B5C6C}" type="slidenum">
              <a:rPr lang="en-US"/>
              <a:pPr/>
              <a:t>57</a:t>
            </a:fld>
            <a:endParaRPr lang="en-US"/>
          </a:p>
        </p:txBody>
      </p:sp>
      <p:sp>
        <p:nvSpPr>
          <p:cNvPr id="57348" name="Rectangle 2"/>
          <p:cNvSpPr>
            <a:spLocks noGrp="1" noRot="1" noChangeAspect="1" noChangeArrowheads="1" noTextEdit="1"/>
          </p:cNvSpPr>
          <p:nvPr>
            <p:ph type="sldImg"/>
          </p:nvPr>
        </p:nvSpPr>
        <p:spPr>
          <a:xfrm>
            <a:off x="2286000" y="511175"/>
            <a:ext cx="4576763" cy="2574925"/>
          </a:xfrm>
          <a:ln/>
        </p:spPr>
      </p:sp>
      <p:sp>
        <p:nvSpPr>
          <p:cNvPr id="57349" name="Rectangle 3"/>
          <p:cNvSpPr>
            <a:spLocks noGrp="1" noChangeArrowheads="1"/>
          </p:cNvSpPr>
          <p:nvPr>
            <p:ph type="body" idx="1"/>
          </p:nvPr>
        </p:nvSpPr>
        <p:spPr>
          <a:xfrm>
            <a:off x="1217086" y="3255677"/>
            <a:ext cx="6709833" cy="3089379"/>
          </a:xfrm>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4/4/2020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79514" y="155973"/>
            <a:ext cx="7793037" cy="650081"/>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1801" y="1056085"/>
            <a:ext cx="4005263" cy="396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89463" y="1056085"/>
            <a:ext cx="4006850" cy="192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89463" y="3098007"/>
            <a:ext cx="4006850" cy="192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4"/>
          <p:cNvSpPr>
            <a:spLocks noGrp="1" noChangeArrowheads="1"/>
          </p:cNvSpPr>
          <p:nvPr>
            <p:ph type="dt" sz="half" idx="10"/>
          </p:nvPr>
        </p:nvSpPr>
        <p:spPr>
          <a:ln/>
        </p:spPr>
        <p:txBody>
          <a:bodyPr/>
          <a:lstStyle>
            <a:lvl1pPr>
              <a:defRPr/>
            </a:lvl1pPr>
          </a:lstStyle>
          <a:p>
            <a:pPr>
              <a:defRPr/>
            </a:pPr>
            <a:r>
              <a:rPr lang="en-US"/>
              <a:t>BYU CS/ECEn 124</a:t>
            </a:r>
          </a:p>
        </p:txBody>
      </p:sp>
      <p:sp>
        <p:nvSpPr>
          <p:cNvPr id="7" name="Rectangle 15"/>
          <p:cNvSpPr>
            <a:spLocks noGrp="1" noChangeArrowheads="1"/>
          </p:cNvSpPr>
          <p:nvPr>
            <p:ph type="ftr" sz="quarter" idx="11"/>
          </p:nvPr>
        </p:nvSpPr>
        <p:spPr>
          <a:ln/>
        </p:spPr>
        <p:txBody>
          <a:bodyPr/>
          <a:lstStyle>
            <a:lvl1pPr>
              <a:defRPr/>
            </a:lvl1pPr>
          </a:lstStyle>
          <a:p>
            <a:pPr>
              <a:defRPr/>
            </a:pPr>
            <a:r>
              <a:rPr lang="en-US"/>
              <a:t>Chapter 6 - MSP430 Micro-Architecture</a:t>
            </a:r>
          </a:p>
        </p:txBody>
      </p:sp>
      <p:sp>
        <p:nvSpPr>
          <p:cNvPr id="8" name="Rectangle 16"/>
          <p:cNvSpPr>
            <a:spLocks noGrp="1" noChangeArrowheads="1"/>
          </p:cNvSpPr>
          <p:nvPr>
            <p:ph type="sldNum" sz="quarter" idx="12"/>
          </p:nvPr>
        </p:nvSpPr>
        <p:spPr>
          <a:ln/>
        </p:spPr>
        <p:txBody>
          <a:bodyPr/>
          <a:lstStyle>
            <a:lvl1pPr>
              <a:defRPr/>
            </a:lvl1pPr>
          </a:lstStyle>
          <a:p>
            <a:fld id="{7032D661-4686-4789-B557-9F8377A76DC1}"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9514" y="155973"/>
            <a:ext cx="7793037" cy="650081"/>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31801" y="1056085"/>
            <a:ext cx="4005263" cy="396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9463" y="1056085"/>
            <a:ext cx="4006850" cy="396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dt" sz="half" idx="10"/>
          </p:nvPr>
        </p:nvSpPr>
        <p:spPr>
          <a:ln/>
        </p:spPr>
        <p:txBody>
          <a:bodyPr/>
          <a:lstStyle>
            <a:lvl1pPr>
              <a:defRPr/>
            </a:lvl1pPr>
          </a:lstStyle>
          <a:p>
            <a:pPr>
              <a:defRPr/>
            </a:pPr>
            <a:r>
              <a:rPr lang="en-US"/>
              <a:t>BYU CS/ECEn 124</a:t>
            </a:r>
          </a:p>
        </p:txBody>
      </p:sp>
      <p:sp>
        <p:nvSpPr>
          <p:cNvPr id="6" name="Rectangle 15"/>
          <p:cNvSpPr>
            <a:spLocks noGrp="1" noChangeArrowheads="1"/>
          </p:cNvSpPr>
          <p:nvPr>
            <p:ph type="ftr" sz="quarter" idx="11"/>
          </p:nvPr>
        </p:nvSpPr>
        <p:spPr>
          <a:ln/>
        </p:spPr>
        <p:txBody>
          <a:bodyPr/>
          <a:lstStyle>
            <a:lvl1pPr>
              <a:defRPr/>
            </a:lvl1pPr>
          </a:lstStyle>
          <a:p>
            <a:pPr>
              <a:defRPr/>
            </a:pPr>
            <a:r>
              <a:rPr lang="en-US"/>
              <a:t>Chapter 6 - MSP430 Micro-Architecture</a:t>
            </a:r>
          </a:p>
        </p:txBody>
      </p:sp>
      <p:sp>
        <p:nvSpPr>
          <p:cNvPr id="7" name="Rectangle 16"/>
          <p:cNvSpPr>
            <a:spLocks noGrp="1" noChangeArrowheads="1"/>
          </p:cNvSpPr>
          <p:nvPr>
            <p:ph type="sldNum" sz="quarter" idx="12"/>
          </p:nvPr>
        </p:nvSpPr>
        <p:spPr>
          <a:ln/>
        </p:spPr>
        <p:txBody>
          <a:bodyPr/>
          <a:lstStyle>
            <a:lvl1pPr>
              <a:defRPr/>
            </a:lvl1pPr>
          </a:lstStyle>
          <a:p>
            <a:fld id="{A2B832C7-F86A-4572-9703-B26B7DC93906}"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79514" y="155973"/>
            <a:ext cx="7793037" cy="650081"/>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31801" y="1056085"/>
            <a:ext cx="8164513" cy="3969544"/>
          </a:xfrm>
        </p:spPr>
        <p:txBody>
          <a:bodyPr/>
          <a:lstStyle/>
          <a:p>
            <a:pPr lvl="0"/>
            <a:endParaRPr lang="en-US" noProof="0" smtClean="0"/>
          </a:p>
        </p:txBody>
      </p:sp>
      <p:sp>
        <p:nvSpPr>
          <p:cNvPr id="4" name="Rectangle 14"/>
          <p:cNvSpPr>
            <a:spLocks noGrp="1" noChangeArrowheads="1"/>
          </p:cNvSpPr>
          <p:nvPr>
            <p:ph type="dt" sz="half" idx="10"/>
          </p:nvPr>
        </p:nvSpPr>
        <p:spPr>
          <a:ln/>
        </p:spPr>
        <p:txBody>
          <a:bodyPr/>
          <a:lstStyle>
            <a:lvl1pPr>
              <a:defRPr/>
            </a:lvl1pPr>
          </a:lstStyle>
          <a:p>
            <a:pPr>
              <a:defRPr/>
            </a:pPr>
            <a:r>
              <a:rPr lang="en-US"/>
              <a:t>BYU CS/ECEn 124</a:t>
            </a:r>
          </a:p>
        </p:txBody>
      </p:sp>
      <p:sp>
        <p:nvSpPr>
          <p:cNvPr id="5" name="Rectangle 15"/>
          <p:cNvSpPr>
            <a:spLocks noGrp="1" noChangeArrowheads="1"/>
          </p:cNvSpPr>
          <p:nvPr>
            <p:ph type="ftr" sz="quarter" idx="11"/>
          </p:nvPr>
        </p:nvSpPr>
        <p:spPr>
          <a:ln/>
        </p:spPr>
        <p:txBody>
          <a:bodyPr/>
          <a:lstStyle>
            <a:lvl1pPr>
              <a:defRPr/>
            </a:lvl1pPr>
          </a:lstStyle>
          <a:p>
            <a:pPr>
              <a:defRPr/>
            </a:pPr>
            <a:r>
              <a:rPr lang="en-US"/>
              <a:t>Chapter 6 - MSP430 Micro-Architecture</a:t>
            </a:r>
          </a:p>
        </p:txBody>
      </p:sp>
      <p:sp>
        <p:nvSpPr>
          <p:cNvPr id="6" name="Rectangle 16"/>
          <p:cNvSpPr>
            <a:spLocks noGrp="1" noChangeArrowheads="1"/>
          </p:cNvSpPr>
          <p:nvPr>
            <p:ph type="sldNum" sz="quarter" idx="12"/>
          </p:nvPr>
        </p:nvSpPr>
        <p:spPr>
          <a:ln/>
        </p:spPr>
        <p:txBody>
          <a:bodyPr/>
          <a:lstStyle>
            <a:lvl1pPr>
              <a:defRPr/>
            </a:lvl1pPr>
          </a:lstStyle>
          <a:p>
            <a:fld id="{1269FA46-190F-4DE5-B23B-7C48CFCC577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4/4/2020</a:t>
            </a:fld>
            <a:endParaRPr lang="en-US"/>
          </a:p>
        </p:txBody>
      </p:sp>
      <p:sp>
        <p:nvSpPr>
          <p:cNvPr id="5" name="Footer Placeholder 4"/>
          <p:cNvSpPr>
            <a:spLocks noGrp="1"/>
          </p:cNvSpPr>
          <p:nvPr>
            <p:ph type="ftr" sz="quarter" idx="11"/>
          </p:nvPr>
        </p:nvSpPr>
        <p:spPr>
          <a:xfrm>
            <a:off x="800100" y="4629150"/>
            <a:ext cx="4000500" cy="342900"/>
          </a:xfrm>
        </p:spPr>
        <p:txBody>
          <a:bodyPr/>
          <a:lstStyle/>
          <a:p>
            <a:endParaRPr lang="en-US"/>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4/4/2020</a:t>
            </a:fld>
            <a:endParaRPr lang="en-US"/>
          </a:p>
        </p:txBody>
      </p:sp>
      <p:sp>
        <p:nvSpPr>
          <p:cNvPr id="6" name="Footer Placeholder 5"/>
          <p:cNvSpPr>
            <a:spLocks noGrp="1"/>
          </p:cNvSpPr>
          <p:nvPr>
            <p:ph type="ftr" sz="quarter" idx="11"/>
          </p:nvPr>
        </p:nvSpPr>
        <p:spPr>
          <a:xfrm>
            <a:off x="914400" y="4629150"/>
            <a:ext cx="3886200" cy="342900"/>
          </a:xfrm>
        </p:spPr>
        <p:txBody>
          <a:bodyPr/>
          <a:lstStyle/>
          <a:p>
            <a:endParaRPr lang="en-US"/>
          </a:p>
        </p:txBody>
      </p:sp>
      <p:sp>
        <p:nvSpPr>
          <p:cNvPr id="7" name="Slide Number Placeholder 6"/>
          <p:cNvSpPr>
            <a:spLocks noGrp="1"/>
          </p:cNvSpPr>
          <p:nvPr>
            <p:ph type="sldNum" sz="quarter" idx="12"/>
          </p:nvPr>
        </p:nvSpPr>
        <p:spPr>
          <a:xfrm>
            <a:off x="146304" y="4656582"/>
            <a:ext cx="457200" cy="342900"/>
          </a:xfrm>
        </p:spPr>
        <p:txBody>
          <a:bodyPr/>
          <a:lstStyle/>
          <a:p>
            <a:fld id="{B6F15528-21DE-4FAA-801E-634DDDAF4B2B}" type="slidenum">
              <a:rPr lang="en-US" smtClean="0"/>
              <a:pPr/>
              <a:t>‹#›</a:t>
            </a:fld>
            <a:endParaRPr lang="en-US"/>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4/4/2020</a:t>
            </a:fld>
            <a:endParaRPr lang="en-US"/>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hyperlink" Target="https://en.wikipedia.org/wiki/Computer_program" TargetMode="External"/><Relationship Id="rId2" Type="http://schemas.openxmlformats.org/officeDocument/2006/relationships/hyperlink" Target="https://en.wikipedia.org/wiki/Computing" TargetMode="External"/><Relationship Id="rId1" Type="http://schemas.openxmlformats.org/officeDocument/2006/relationships/slideLayout" Target="../slideLayouts/slideLayout2.xml"/><Relationship Id="rId6" Type="http://schemas.openxmlformats.org/officeDocument/2006/relationships/hyperlink" Target="https://en.wikipedia.org/wiki/LaserJet" TargetMode="External"/><Relationship Id="rId5" Type="http://schemas.openxmlformats.org/officeDocument/2006/relationships/hyperlink" Target="https://en.wikipedia.org/wiki/Hewlett-Packard" TargetMode="External"/><Relationship Id="rId4" Type="http://schemas.openxmlformats.org/officeDocument/2006/relationships/hyperlink" Target="https://en.wikipedia.org/wiki/Computer_printer"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29200" y="2914650"/>
            <a:ext cx="2743200" cy="1314450"/>
          </a:xfrm>
        </p:spPr>
        <p:txBody>
          <a:bodyPr>
            <a:normAutofit fontScale="92500" lnSpcReduction="10000"/>
          </a:bodyPr>
          <a:lstStyle/>
          <a:p>
            <a:pPr algn="r"/>
            <a:r>
              <a:rPr lang="en-US" dirty="0" smtClean="0">
                <a:solidFill>
                  <a:srgbClr val="FF0000"/>
                </a:solidFill>
              </a:rPr>
              <a:t>P.RAJESH</a:t>
            </a:r>
          </a:p>
          <a:p>
            <a:pPr algn="r"/>
            <a:r>
              <a:rPr lang="en-US" dirty="0" smtClean="0">
                <a:solidFill>
                  <a:srgbClr val="FF0000"/>
                </a:solidFill>
              </a:rPr>
              <a:t>DEPT OF E.C.E</a:t>
            </a:r>
          </a:p>
          <a:p>
            <a:pPr algn="r"/>
            <a:r>
              <a:rPr lang="en-US" dirty="0" smtClean="0">
                <a:solidFill>
                  <a:srgbClr val="FF0000"/>
                </a:solidFill>
              </a:rPr>
              <a:t>JNTUACEA</a:t>
            </a:r>
            <a:endParaRPr lang="en-US" dirty="0">
              <a:solidFill>
                <a:srgbClr val="FF0000"/>
              </a:solidFill>
            </a:endParaRPr>
          </a:p>
        </p:txBody>
      </p:sp>
      <p:sp>
        <p:nvSpPr>
          <p:cNvPr id="2" name="Title 1"/>
          <p:cNvSpPr>
            <a:spLocks noGrp="1"/>
          </p:cNvSpPr>
          <p:nvPr>
            <p:ph type="ctrTitle"/>
          </p:nvPr>
        </p:nvSpPr>
        <p:spPr/>
        <p:txBody>
          <a:bodyPr>
            <a:normAutofit/>
          </a:bodyPr>
          <a:lstStyle/>
          <a:p>
            <a:r>
              <a:rPr lang="en-US" sz="4800" dirty="0" smtClean="0">
                <a:solidFill>
                  <a:srgbClr val="FFC000"/>
                </a:solidFill>
              </a:rPr>
              <a:t>MSP430</a:t>
            </a:r>
            <a:endParaRPr lang="en-US" sz="4800"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209550"/>
            <a:ext cx="8229600" cy="4800600"/>
          </a:xfrm>
        </p:spPr>
        <p:txBody>
          <a:bodyPr>
            <a:noAutofit/>
          </a:bodyPr>
          <a:lstStyle/>
          <a:p>
            <a:r>
              <a:rPr lang="en-US" sz="1800" dirty="0" smtClean="0"/>
              <a:t>Currently 4 – Families of MSP430 available letter after MSP430 shows type of memory </a:t>
            </a:r>
          </a:p>
          <a:p>
            <a:r>
              <a:rPr lang="en-US" sz="1800" dirty="0" smtClean="0"/>
              <a:t>F- FLASH </a:t>
            </a:r>
          </a:p>
          <a:p>
            <a:r>
              <a:rPr lang="en-US" sz="1800" dirty="0" smtClean="0"/>
              <a:t>C – ROM </a:t>
            </a:r>
          </a:p>
          <a:p>
            <a:endParaRPr lang="en-US" sz="1800" dirty="0" smtClean="0"/>
          </a:p>
          <a:p>
            <a:r>
              <a:rPr lang="en-US" sz="1800" dirty="0" smtClean="0"/>
              <a:t>For ASSPs type of measurements intended </a:t>
            </a:r>
          </a:p>
          <a:p>
            <a:pPr>
              <a:buNone/>
            </a:pPr>
            <a:r>
              <a:rPr lang="en-US" sz="1800" dirty="0" smtClean="0"/>
              <a:t>	E – Electricity</a:t>
            </a:r>
          </a:p>
          <a:p>
            <a:pPr>
              <a:buNone/>
            </a:pPr>
            <a:r>
              <a:rPr lang="en-US" sz="1800" dirty="0" smtClean="0"/>
              <a:t>	W- for Water </a:t>
            </a:r>
          </a:p>
          <a:p>
            <a:pPr>
              <a:buNone/>
            </a:pPr>
            <a:r>
              <a:rPr lang="en-US" sz="1800" dirty="0" smtClean="0"/>
              <a:t>	G – for Signal that require gain provided by operational Amplifier </a:t>
            </a:r>
          </a:p>
          <a:p>
            <a:pPr>
              <a:buNone/>
            </a:pPr>
            <a:r>
              <a:rPr lang="en-US" sz="1800" b="1" dirty="0" smtClean="0"/>
              <a:t> a ) MSP430x1xx: </a:t>
            </a:r>
          </a:p>
          <a:p>
            <a:pPr lvl="1">
              <a:buFont typeface="Wingdings" pitchFamily="2" charset="2"/>
              <a:buChar char="§"/>
            </a:pPr>
            <a:r>
              <a:rPr lang="en-US" sz="1600" dirty="0" smtClean="0"/>
              <a:t>Provides a wide range of general-purpose devices from simple versions </a:t>
            </a:r>
            <a:r>
              <a:rPr lang="en-US" sz="1800" dirty="0" smtClean="0"/>
              <a:t>to complete systems for processing signals. </a:t>
            </a:r>
          </a:p>
          <a:p>
            <a:pPr lvl="1">
              <a:buFont typeface="Wingdings" pitchFamily="2" charset="2"/>
              <a:buChar char="§"/>
            </a:pPr>
            <a:r>
              <a:rPr lang="en-US" sz="1800" dirty="0" smtClean="0"/>
              <a:t>Peripherals include a hardware multiplier, which can be used as a rudimentary digital signal processor. </a:t>
            </a:r>
          </a:p>
          <a:p>
            <a:pPr lvl="1">
              <a:buFont typeface="Wingdings" pitchFamily="2" charset="2"/>
              <a:buChar char="§"/>
            </a:pPr>
            <a:r>
              <a:rPr lang="en-US" sz="1800" dirty="0" smtClean="0"/>
              <a:t>Packages have 20–64 pins.</a:t>
            </a:r>
          </a:p>
          <a:p>
            <a:pPr>
              <a:buNone/>
            </a:pPr>
            <a:endParaRPr lang="en-US" sz="1800" dirty="0" smtClean="0"/>
          </a:p>
          <a:p>
            <a:pPr>
              <a:buNone/>
            </a:pPr>
            <a:endParaRPr lang="en-US" sz="1800" dirty="0" smtClean="0"/>
          </a:p>
          <a:p>
            <a:pPr>
              <a:buNone/>
            </a:pPr>
            <a:r>
              <a:rPr lang="en-US" sz="1800" dirty="0" smtClean="0"/>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09550"/>
            <a:ext cx="8382000" cy="3429000"/>
          </a:xfrm>
        </p:spPr>
        <p:txBody>
          <a:bodyPr/>
          <a:lstStyle/>
          <a:p>
            <a:pPr>
              <a:buNone/>
            </a:pPr>
            <a:r>
              <a:rPr lang="en-US" b="1" dirty="0" smtClean="0"/>
              <a:t>10. </a:t>
            </a:r>
            <a:r>
              <a:rPr lang="en-US" b="1" dirty="0" smtClean="0">
                <a:solidFill>
                  <a:srgbClr val="FF0000"/>
                </a:solidFill>
              </a:rPr>
              <a:t>JC </a:t>
            </a:r>
            <a:r>
              <a:rPr lang="en-US" b="1" dirty="0" err="1" smtClean="0">
                <a:solidFill>
                  <a:srgbClr val="FF0000"/>
                </a:solidFill>
              </a:rPr>
              <a:t>dest</a:t>
            </a:r>
            <a:r>
              <a:rPr lang="en-US" b="1" dirty="0" smtClean="0"/>
              <a:t> 		//Jump if carry</a:t>
            </a:r>
          </a:p>
          <a:p>
            <a:r>
              <a:rPr lang="en-US" dirty="0" smtClean="0"/>
              <a:t>Description: A jump to the destination is made if the carry flag is set. The jump can be made up to 511 words backwards or 512 words forwards in the code.</a:t>
            </a:r>
          </a:p>
          <a:p>
            <a:r>
              <a:rPr lang="en-US" dirty="0" smtClean="0"/>
              <a:t>Operation:  if  C=1,  PC = PC+2*offset </a:t>
            </a:r>
          </a:p>
          <a:p>
            <a:pPr>
              <a:buNone/>
            </a:pPr>
            <a:r>
              <a:rPr lang="en-US" dirty="0" smtClean="0"/>
              <a:t>			Else, perform a NOP</a:t>
            </a:r>
            <a:endParaRPr lang="en-US" dirty="0"/>
          </a:p>
        </p:txBody>
      </p:sp>
      <p:pic>
        <p:nvPicPr>
          <p:cNvPr id="8194" name="Picture 2"/>
          <p:cNvPicPr>
            <a:picLocks noChangeAspect="1" noChangeArrowheads="1"/>
          </p:cNvPicPr>
          <p:nvPr/>
        </p:nvPicPr>
        <p:blipFill>
          <a:blip r:embed="rId2"/>
          <a:srcRect/>
          <a:stretch>
            <a:fillRect/>
          </a:stretch>
        </p:blipFill>
        <p:spPr bwMode="auto">
          <a:xfrm>
            <a:off x="762000" y="2952750"/>
            <a:ext cx="760095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85750"/>
            <a:ext cx="8382000" cy="4495800"/>
          </a:xfrm>
        </p:spPr>
        <p:txBody>
          <a:bodyPr>
            <a:normAutofit/>
          </a:bodyPr>
          <a:lstStyle/>
          <a:p>
            <a:r>
              <a:rPr lang="en-US" dirty="0" smtClean="0"/>
              <a:t>Status Flags: Status flags are unaffected by this operation.</a:t>
            </a:r>
          </a:p>
          <a:p>
            <a:pPr>
              <a:buNone/>
            </a:pPr>
            <a:r>
              <a:rPr lang="en-US" dirty="0" smtClean="0"/>
              <a:t>Example:</a:t>
            </a:r>
          </a:p>
          <a:p>
            <a:pPr>
              <a:buNone/>
            </a:pPr>
            <a:r>
              <a:rPr lang="en-US" dirty="0" smtClean="0"/>
              <a:t>	ADDC @R4,R7 ; Add the contents of the location pointed to by R4 to R7</a:t>
            </a:r>
          </a:p>
          <a:p>
            <a:pPr>
              <a:buNone/>
            </a:pPr>
            <a:r>
              <a:rPr lang="en-US" dirty="0" smtClean="0"/>
              <a:t>	JC FOO ;  If carry flag is set by operation, jump to FOO</a:t>
            </a:r>
          </a:p>
          <a:p>
            <a:pPr>
              <a:buNone/>
            </a:pPr>
            <a:r>
              <a:rPr lang="pt-BR" dirty="0" smtClean="0"/>
              <a:t>	DADD.B   R7,R8 ; add two decimals in R7 to R8</a:t>
            </a:r>
          </a:p>
          <a:p>
            <a:pPr>
              <a:buNone/>
            </a:pPr>
            <a:r>
              <a:rPr lang="en-US" dirty="0" smtClean="0"/>
              <a:t>	JC BAR ;  If result &gt;99, jump to BAR</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85750"/>
            <a:ext cx="8763000" cy="3429000"/>
          </a:xfrm>
        </p:spPr>
        <p:txBody>
          <a:bodyPr>
            <a:normAutofit/>
          </a:bodyPr>
          <a:lstStyle/>
          <a:p>
            <a:pPr>
              <a:buNone/>
            </a:pPr>
            <a:r>
              <a:rPr lang="en-US" b="1" dirty="0" smtClean="0"/>
              <a:t>11. </a:t>
            </a:r>
            <a:r>
              <a:rPr lang="en-US" b="1" dirty="0" smtClean="0">
                <a:solidFill>
                  <a:srgbClr val="FF0000"/>
                </a:solidFill>
              </a:rPr>
              <a:t>JGE </a:t>
            </a:r>
            <a:r>
              <a:rPr lang="en-US" b="1" dirty="0" err="1" smtClean="0">
                <a:solidFill>
                  <a:srgbClr val="FF0000"/>
                </a:solidFill>
              </a:rPr>
              <a:t>dest</a:t>
            </a:r>
            <a:r>
              <a:rPr lang="en-US" b="1" dirty="0" smtClean="0">
                <a:solidFill>
                  <a:srgbClr val="FF0000"/>
                </a:solidFill>
              </a:rPr>
              <a:t> 		//</a:t>
            </a:r>
            <a:r>
              <a:rPr lang="en-US" b="1" dirty="0" smtClean="0"/>
              <a:t>Jump if greater than or equal to</a:t>
            </a:r>
          </a:p>
          <a:p>
            <a:r>
              <a:rPr lang="en-US" dirty="0" smtClean="0"/>
              <a:t>Description: A jump to the destination is made if the overflow flag and negative flag have the same value. The jump can be made up to 511 words backwards or 512 words forwards in the code.</a:t>
            </a:r>
          </a:p>
          <a:p>
            <a:r>
              <a:rPr lang="en-US" dirty="0" smtClean="0"/>
              <a:t>Operation: if N.XOR.V=0, PC = PC+2*offset</a:t>
            </a:r>
          </a:p>
          <a:p>
            <a:pPr>
              <a:buNone/>
            </a:pPr>
            <a:r>
              <a:rPr lang="en-US" dirty="0" smtClean="0"/>
              <a:t>			Else, perform a NOP</a:t>
            </a:r>
            <a:endParaRPr lang="en-US" dirty="0"/>
          </a:p>
        </p:txBody>
      </p:sp>
      <p:pic>
        <p:nvPicPr>
          <p:cNvPr id="9218" name="Picture 2"/>
          <p:cNvPicPr>
            <a:picLocks noChangeAspect="1" noChangeArrowheads="1"/>
          </p:cNvPicPr>
          <p:nvPr/>
        </p:nvPicPr>
        <p:blipFill>
          <a:blip r:embed="rId2"/>
          <a:srcRect/>
          <a:stretch>
            <a:fillRect/>
          </a:stretch>
        </p:blipFill>
        <p:spPr bwMode="auto">
          <a:xfrm>
            <a:off x="609600" y="2876550"/>
            <a:ext cx="7896225" cy="1714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514350"/>
            <a:ext cx="7772400" cy="3429000"/>
          </a:xfrm>
        </p:spPr>
        <p:txBody>
          <a:bodyPr/>
          <a:lstStyle/>
          <a:p>
            <a:pPr>
              <a:buNone/>
            </a:pPr>
            <a:r>
              <a:rPr lang="en-US" dirty="0" smtClean="0"/>
              <a:t>Status Flags: Status flags are unaffected by this operation.</a:t>
            </a:r>
          </a:p>
          <a:p>
            <a:r>
              <a:rPr lang="en-US" dirty="0" smtClean="0"/>
              <a:t>Examples:</a:t>
            </a:r>
          </a:p>
          <a:p>
            <a:pPr>
              <a:buNone/>
            </a:pPr>
            <a:r>
              <a:rPr lang="pt-BR" dirty="0" smtClean="0"/>
              <a:t>	CMP R4,R7 ; Compare R4 to R7</a:t>
            </a:r>
          </a:p>
          <a:p>
            <a:pPr>
              <a:buNone/>
            </a:pPr>
            <a:r>
              <a:rPr lang="en-US" dirty="0" smtClean="0"/>
              <a:t>	JGE FOO ; If R7&gt;=R6, jump to FOO</a:t>
            </a:r>
          </a:p>
          <a:p>
            <a:pPr>
              <a:buNone/>
            </a:pPr>
            <a:r>
              <a:rPr lang="pt-BR" dirty="0" smtClean="0"/>
              <a:t>	CMP R5,#0FF00h ; Compare R5 to constant</a:t>
            </a:r>
          </a:p>
          <a:p>
            <a:pPr>
              <a:buNone/>
            </a:pPr>
            <a:r>
              <a:rPr lang="en-US" dirty="0" smtClean="0"/>
              <a:t>	JGE BAR ; If R5&lt;constant, jump to BAR</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09550"/>
            <a:ext cx="8686800" cy="3429000"/>
          </a:xfrm>
        </p:spPr>
        <p:txBody>
          <a:bodyPr>
            <a:normAutofit/>
          </a:bodyPr>
          <a:lstStyle/>
          <a:p>
            <a:pPr>
              <a:buNone/>
            </a:pPr>
            <a:r>
              <a:rPr lang="en-US" b="1" dirty="0" smtClean="0"/>
              <a:t>12. </a:t>
            </a:r>
            <a:r>
              <a:rPr lang="en-US" b="1" dirty="0" smtClean="0">
                <a:solidFill>
                  <a:srgbClr val="FF0000"/>
                </a:solidFill>
              </a:rPr>
              <a:t>JL </a:t>
            </a:r>
            <a:r>
              <a:rPr lang="en-US" b="1" dirty="0" err="1" smtClean="0">
                <a:solidFill>
                  <a:srgbClr val="FF0000"/>
                </a:solidFill>
              </a:rPr>
              <a:t>dest</a:t>
            </a:r>
            <a:r>
              <a:rPr lang="en-US" b="1" dirty="0" smtClean="0"/>
              <a:t> 		//Jump if less than</a:t>
            </a:r>
          </a:p>
          <a:p>
            <a:r>
              <a:rPr lang="en-US" dirty="0" smtClean="0"/>
              <a:t>Description: A jump to the destination is made if the overflow flag and negative flag have complementary values. The jump can be made up to 511 words backwards or 512 words forwards in the code.</a:t>
            </a:r>
          </a:p>
          <a:p>
            <a:r>
              <a:rPr lang="en-US" dirty="0" smtClean="0"/>
              <a:t>Operation: if N.XOR.V=1, PC = PC+2*offset</a:t>
            </a:r>
          </a:p>
          <a:p>
            <a:r>
              <a:rPr lang="en-US" dirty="0" smtClean="0"/>
              <a:t>Else, perform a NOP</a:t>
            </a:r>
            <a:endParaRPr lang="en-US" dirty="0"/>
          </a:p>
        </p:txBody>
      </p:sp>
      <p:pic>
        <p:nvPicPr>
          <p:cNvPr id="10242" name="Picture 2"/>
          <p:cNvPicPr>
            <a:picLocks noChangeAspect="1" noChangeArrowheads="1"/>
          </p:cNvPicPr>
          <p:nvPr/>
        </p:nvPicPr>
        <p:blipFill>
          <a:blip r:embed="rId2"/>
          <a:srcRect/>
          <a:stretch>
            <a:fillRect/>
          </a:stretch>
        </p:blipFill>
        <p:spPr bwMode="auto">
          <a:xfrm>
            <a:off x="609600" y="2952750"/>
            <a:ext cx="7600950" cy="1609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38150"/>
            <a:ext cx="7772400" cy="3429000"/>
          </a:xfrm>
        </p:spPr>
        <p:txBody>
          <a:bodyPr/>
          <a:lstStyle/>
          <a:p>
            <a:r>
              <a:rPr lang="en-US" dirty="0" smtClean="0"/>
              <a:t>Status Flags: Status flags are unaffected by this operation.</a:t>
            </a:r>
          </a:p>
          <a:p>
            <a:r>
              <a:rPr lang="en-US" dirty="0" smtClean="0"/>
              <a:t>Examples:</a:t>
            </a:r>
          </a:p>
          <a:p>
            <a:pPr>
              <a:buNone/>
            </a:pPr>
            <a:r>
              <a:rPr lang="pt-BR" dirty="0" smtClean="0"/>
              <a:t>	CMP R4,R7 ; Compare R4 to R7</a:t>
            </a:r>
          </a:p>
          <a:p>
            <a:pPr>
              <a:buNone/>
            </a:pPr>
            <a:r>
              <a:rPr lang="en-US" dirty="0" smtClean="0"/>
              <a:t>	JL FOO ; If R7&lt;R6, jump to FOO</a:t>
            </a:r>
          </a:p>
          <a:p>
            <a:pPr>
              <a:buNone/>
            </a:pPr>
            <a:r>
              <a:rPr lang="pt-BR" dirty="0" smtClean="0"/>
              <a:t>	CMP R5,#0FF00h ; Compare R5 to constant</a:t>
            </a:r>
          </a:p>
          <a:p>
            <a:pPr>
              <a:buNone/>
            </a:pPr>
            <a:r>
              <a:rPr lang="en-US" dirty="0" smtClean="0"/>
              <a:t>	JL BAR ; If R5&gt;=constant, jump to BAR</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85750"/>
            <a:ext cx="7772400" cy="3429000"/>
          </a:xfrm>
        </p:spPr>
        <p:txBody>
          <a:bodyPr/>
          <a:lstStyle/>
          <a:p>
            <a:pPr>
              <a:buNone/>
            </a:pPr>
            <a:r>
              <a:rPr lang="en-US" b="1" dirty="0" smtClean="0"/>
              <a:t>13. </a:t>
            </a:r>
            <a:r>
              <a:rPr lang="en-US" b="1" dirty="0" smtClean="0">
                <a:solidFill>
                  <a:srgbClr val="FF0000"/>
                </a:solidFill>
              </a:rPr>
              <a:t>JMP </a:t>
            </a:r>
            <a:r>
              <a:rPr lang="en-US" b="1" dirty="0" err="1" smtClean="0">
                <a:solidFill>
                  <a:srgbClr val="FF0000"/>
                </a:solidFill>
              </a:rPr>
              <a:t>dest</a:t>
            </a:r>
            <a:r>
              <a:rPr lang="en-US" b="1" dirty="0" smtClean="0"/>
              <a:t>   		//Unconditional jump</a:t>
            </a:r>
          </a:p>
          <a:p>
            <a:r>
              <a:rPr lang="en-US" dirty="0" smtClean="0"/>
              <a:t>Description: A jump to the destination is made. The jump can be made up to 511 words backwards or 512 words forwards in the code.</a:t>
            </a:r>
          </a:p>
          <a:p>
            <a:r>
              <a:rPr lang="en-US" dirty="0" smtClean="0"/>
              <a:t>Operation: PC = PC+2*offset</a:t>
            </a:r>
          </a:p>
          <a:p>
            <a:endParaRPr lang="en-US" dirty="0"/>
          </a:p>
        </p:txBody>
      </p:sp>
      <p:pic>
        <p:nvPicPr>
          <p:cNvPr id="11266" name="Picture 2"/>
          <p:cNvPicPr>
            <a:picLocks noChangeAspect="1" noChangeArrowheads="1"/>
          </p:cNvPicPr>
          <p:nvPr/>
        </p:nvPicPr>
        <p:blipFill>
          <a:blip r:embed="rId2"/>
          <a:srcRect/>
          <a:stretch>
            <a:fillRect/>
          </a:stretch>
        </p:blipFill>
        <p:spPr bwMode="auto">
          <a:xfrm>
            <a:off x="457200" y="2419350"/>
            <a:ext cx="7639050" cy="1638300"/>
          </a:xfrm>
          <a:prstGeom prst="rect">
            <a:avLst/>
          </a:prstGeom>
          <a:noFill/>
          <a:ln w="9525">
            <a:noFill/>
            <a:miter lim="800000"/>
            <a:headEnd/>
            <a:tailEnd/>
          </a:ln>
          <a:effectLst/>
        </p:spPr>
      </p:pic>
      <p:sp>
        <p:nvSpPr>
          <p:cNvPr id="5" name="Rectangle 4"/>
          <p:cNvSpPr/>
          <p:nvPr/>
        </p:nvSpPr>
        <p:spPr>
          <a:xfrm>
            <a:off x="609600" y="4019550"/>
            <a:ext cx="7848600" cy="646331"/>
          </a:xfrm>
          <a:prstGeom prst="rect">
            <a:avLst/>
          </a:prstGeom>
        </p:spPr>
        <p:txBody>
          <a:bodyPr wrap="square">
            <a:spAutoFit/>
          </a:bodyPr>
          <a:lstStyle/>
          <a:p>
            <a:r>
              <a:rPr lang="en-US" dirty="0" smtClean="0"/>
              <a:t>Examples:</a:t>
            </a:r>
          </a:p>
          <a:p>
            <a:r>
              <a:rPr lang="en-US" dirty="0" smtClean="0"/>
              <a:t>JMP FOO ; Unconditional jump to FOO</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33350"/>
            <a:ext cx="8610600" cy="3429000"/>
          </a:xfrm>
        </p:spPr>
        <p:txBody>
          <a:bodyPr/>
          <a:lstStyle/>
          <a:p>
            <a:pPr>
              <a:buNone/>
            </a:pPr>
            <a:r>
              <a:rPr lang="en-US" b="1" dirty="0" smtClean="0"/>
              <a:t>14. </a:t>
            </a:r>
            <a:r>
              <a:rPr lang="en-US" b="1" dirty="0" smtClean="0">
                <a:solidFill>
                  <a:srgbClr val="FF0000"/>
                </a:solidFill>
              </a:rPr>
              <a:t>JN </a:t>
            </a:r>
            <a:r>
              <a:rPr lang="en-US" b="1" dirty="0" err="1" smtClean="0">
                <a:solidFill>
                  <a:srgbClr val="FF0000"/>
                </a:solidFill>
              </a:rPr>
              <a:t>dest</a:t>
            </a:r>
            <a:r>
              <a:rPr lang="en-US" b="1" dirty="0" smtClean="0">
                <a:solidFill>
                  <a:srgbClr val="FF0000"/>
                </a:solidFill>
              </a:rPr>
              <a:t>		//</a:t>
            </a:r>
            <a:r>
              <a:rPr lang="en-US" b="1" dirty="0" smtClean="0"/>
              <a:t> Jump if negative</a:t>
            </a:r>
          </a:p>
          <a:p>
            <a:r>
              <a:rPr lang="en-US" sz="2000" dirty="0" smtClean="0"/>
              <a:t>Description: A jump to the destination is made if the negative flag is set. The jump can be made up to 511 words backwards or 512 words forwards in the code.</a:t>
            </a:r>
          </a:p>
          <a:p>
            <a:pPr>
              <a:buNone/>
            </a:pPr>
            <a:r>
              <a:rPr lang="en-US" sz="2000" dirty="0" smtClean="0"/>
              <a:t>		</a:t>
            </a:r>
            <a:r>
              <a:rPr lang="en-US" sz="2400" dirty="0" smtClean="0"/>
              <a:t>Operation: if N=1, PC = PC+2*offset</a:t>
            </a:r>
            <a:endParaRPr lang="en-US" sz="2000" dirty="0" smtClean="0"/>
          </a:p>
          <a:p>
            <a:pPr>
              <a:buNone/>
            </a:pPr>
            <a:r>
              <a:rPr lang="en-US" sz="2000" dirty="0" smtClean="0"/>
              <a:t>				</a:t>
            </a:r>
            <a:r>
              <a:rPr lang="en-US" sz="2400" dirty="0" smtClean="0"/>
              <a:t>Else, perform a NOP</a:t>
            </a:r>
          </a:p>
          <a:p>
            <a:pPr>
              <a:buNone/>
            </a:pPr>
            <a:endParaRPr lang="en-US" dirty="0"/>
          </a:p>
        </p:txBody>
      </p:sp>
      <p:pic>
        <p:nvPicPr>
          <p:cNvPr id="12290" name="Picture 2"/>
          <p:cNvPicPr>
            <a:picLocks noChangeAspect="1" noChangeArrowheads="1"/>
          </p:cNvPicPr>
          <p:nvPr/>
        </p:nvPicPr>
        <p:blipFill>
          <a:blip r:embed="rId2"/>
          <a:srcRect/>
          <a:stretch>
            <a:fillRect/>
          </a:stretch>
        </p:blipFill>
        <p:spPr bwMode="auto">
          <a:xfrm>
            <a:off x="619125" y="2190750"/>
            <a:ext cx="7610475" cy="1323975"/>
          </a:xfrm>
          <a:prstGeom prst="rect">
            <a:avLst/>
          </a:prstGeom>
          <a:noFill/>
          <a:ln w="9525">
            <a:noFill/>
            <a:miter lim="800000"/>
            <a:headEnd/>
            <a:tailEnd/>
          </a:ln>
          <a:effectLst/>
        </p:spPr>
      </p:pic>
      <p:sp>
        <p:nvSpPr>
          <p:cNvPr id="5" name="Rectangle 4"/>
          <p:cNvSpPr/>
          <p:nvPr/>
        </p:nvSpPr>
        <p:spPr>
          <a:xfrm>
            <a:off x="381000" y="3638550"/>
            <a:ext cx="7467600" cy="1200329"/>
          </a:xfrm>
          <a:prstGeom prst="rect">
            <a:avLst/>
          </a:prstGeom>
        </p:spPr>
        <p:txBody>
          <a:bodyPr wrap="square">
            <a:spAutoFit/>
          </a:bodyPr>
          <a:lstStyle/>
          <a:p>
            <a:r>
              <a:rPr lang="en-US" sz="2400" dirty="0" smtClean="0"/>
              <a:t>Examples:</a:t>
            </a:r>
          </a:p>
          <a:p>
            <a:r>
              <a:rPr lang="pt-BR" sz="2400" dirty="0" smtClean="0"/>
              <a:t>	SUB R4,R7 ; Subtract R7 from R4</a:t>
            </a:r>
          </a:p>
          <a:p>
            <a:r>
              <a:rPr lang="en-US" sz="2400" dirty="0" smtClean="0"/>
              <a:t>	JN FOO ; If result is negative, jump to FOO</a:t>
            </a:r>
            <a:endParaRPr lang="en-US" sz="24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85750"/>
            <a:ext cx="8686800" cy="3429000"/>
          </a:xfrm>
        </p:spPr>
        <p:txBody>
          <a:bodyPr/>
          <a:lstStyle/>
          <a:p>
            <a:pPr>
              <a:buNone/>
            </a:pPr>
            <a:r>
              <a:rPr lang="en-US" b="1" dirty="0" smtClean="0">
                <a:solidFill>
                  <a:srgbClr val="FF0000"/>
                </a:solidFill>
              </a:rPr>
              <a:t>15. JNC </a:t>
            </a:r>
            <a:r>
              <a:rPr lang="en-US" b="1" dirty="0" err="1" smtClean="0">
                <a:solidFill>
                  <a:srgbClr val="FF0000"/>
                </a:solidFill>
              </a:rPr>
              <a:t>dest</a:t>
            </a:r>
            <a:r>
              <a:rPr lang="en-US" b="1" dirty="0" smtClean="0">
                <a:solidFill>
                  <a:srgbClr val="FF0000"/>
                </a:solidFill>
              </a:rPr>
              <a:t> 		//</a:t>
            </a:r>
            <a:r>
              <a:rPr lang="en-US" b="1" dirty="0" smtClean="0"/>
              <a:t>Jump if carry not set</a:t>
            </a:r>
          </a:p>
          <a:p>
            <a:r>
              <a:rPr lang="en-US" sz="2400" dirty="0" smtClean="0"/>
              <a:t>Description: A jump to the destination is made if the carry flag is reset. The jump can be made up to 511 words backwards or 512 words forwards in the code.</a:t>
            </a:r>
          </a:p>
          <a:p>
            <a:pPr>
              <a:buNone/>
            </a:pPr>
            <a:r>
              <a:rPr lang="en-US" sz="2400" dirty="0" smtClean="0"/>
              <a:t>		Operation: if C=0, PC = PC+2*offset</a:t>
            </a:r>
          </a:p>
          <a:p>
            <a:pPr>
              <a:buNone/>
            </a:pPr>
            <a:r>
              <a:rPr lang="en-US" sz="2400" dirty="0" smtClean="0"/>
              <a:t>			      Else, perform a NOP</a:t>
            </a:r>
            <a:endParaRPr lang="en-US" sz="2400" dirty="0"/>
          </a:p>
        </p:txBody>
      </p:sp>
      <p:pic>
        <p:nvPicPr>
          <p:cNvPr id="13314" name="Picture 2"/>
          <p:cNvPicPr>
            <a:picLocks noChangeAspect="1" noChangeArrowheads="1"/>
          </p:cNvPicPr>
          <p:nvPr/>
        </p:nvPicPr>
        <p:blipFill>
          <a:blip r:embed="rId2"/>
          <a:srcRect/>
          <a:stretch>
            <a:fillRect/>
          </a:stretch>
        </p:blipFill>
        <p:spPr bwMode="auto">
          <a:xfrm>
            <a:off x="514350" y="2857500"/>
            <a:ext cx="7715250" cy="1695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85750"/>
            <a:ext cx="8610600" cy="4343400"/>
          </a:xfrm>
        </p:spPr>
        <p:txBody>
          <a:bodyPr>
            <a:normAutofit/>
          </a:bodyPr>
          <a:lstStyle/>
          <a:p>
            <a:r>
              <a:rPr lang="en-US" dirty="0" smtClean="0"/>
              <a:t>Status Flags: Status flags are unaffected by this operation.</a:t>
            </a:r>
          </a:p>
          <a:p>
            <a:pPr>
              <a:buNone/>
            </a:pPr>
            <a:r>
              <a:rPr lang="en-US" dirty="0" smtClean="0"/>
              <a:t>Example:</a:t>
            </a:r>
          </a:p>
          <a:p>
            <a:pPr>
              <a:buNone/>
            </a:pPr>
            <a:r>
              <a:rPr lang="en-US" dirty="0" smtClean="0"/>
              <a:t>	ADDC @R4,R7 ; Add the contents of the location pointed to by R4 to R7</a:t>
            </a:r>
          </a:p>
          <a:p>
            <a:pPr>
              <a:buNone/>
            </a:pPr>
            <a:r>
              <a:rPr lang="en-US" dirty="0" smtClean="0"/>
              <a:t>	JNC FOO ; If carry flag is not set by operation, jump to FOO</a:t>
            </a:r>
          </a:p>
          <a:p>
            <a:pPr>
              <a:buNone/>
            </a:pPr>
            <a:r>
              <a:rPr lang="pt-BR" dirty="0" smtClean="0"/>
              <a:t>	DADD.B R7,R8 ; add two decimals in R7 to R8</a:t>
            </a:r>
          </a:p>
          <a:p>
            <a:pPr>
              <a:buNone/>
            </a:pPr>
            <a:r>
              <a:rPr lang="en-US" dirty="0" smtClean="0"/>
              <a:t>	JNC BAR ; If result &lt;99, jump to BAR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85750"/>
            <a:ext cx="8458200" cy="3429000"/>
          </a:xfrm>
        </p:spPr>
        <p:txBody>
          <a:bodyPr>
            <a:noAutofit/>
          </a:bodyPr>
          <a:lstStyle/>
          <a:p>
            <a:r>
              <a:rPr lang="en-US" sz="1800" b="1" dirty="0" smtClean="0">
                <a:latin typeface="Times New Roman" pitchFamily="18" charset="0"/>
                <a:cs typeface="Times New Roman" pitchFamily="18" charset="0"/>
              </a:rPr>
              <a:t>MSP430F2xx: </a:t>
            </a:r>
          </a:p>
          <a:p>
            <a:r>
              <a:rPr lang="en-US" sz="1800" dirty="0" smtClean="0">
                <a:latin typeface="Times New Roman" pitchFamily="18" charset="0"/>
                <a:cs typeface="Times New Roman" pitchFamily="18" charset="0"/>
              </a:rPr>
              <a:t>A newer, general-purpose family introduced in 2005. </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Its CPU can run at 16 MHz, double the speed of earlier devices, while consuming only half the current at the same speed.</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Some come in 14-pin packages, including a traditional plastic dual-in-line (PDIP) </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Package is – 14pin requires low frequency clock </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Pull-up or pull-down resistors are provided on the inputs to reduce the number of external components needed. There are many options for analog inputs. Even the smallest, 14-pin devices offer a 16-bit sigma–delta ADC.</a:t>
            </a: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85750"/>
            <a:ext cx="8610600" cy="3429000"/>
          </a:xfrm>
        </p:spPr>
        <p:txBody>
          <a:bodyPr>
            <a:normAutofit/>
          </a:bodyPr>
          <a:lstStyle/>
          <a:p>
            <a:pPr>
              <a:buNone/>
            </a:pPr>
            <a:r>
              <a:rPr lang="en-US" b="1" dirty="0" smtClean="0"/>
              <a:t>16. </a:t>
            </a:r>
            <a:r>
              <a:rPr lang="en-US" b="1" dirty="0" smtClean="0">
                <a:solidFill>
                  <a:srgbClr val="FF0000"/>
                </a:solidFill>
              </a:rPr>
              <a:t>JNE or JNZ </a:t>
            </a:r>
            <a:r>
              <a:rPr lang="en-US" b="1" dirty="0" err="1" smtClean="0">
                <a:solidFill>
                  <a:srgbClr val="FF0000"/>
                </a:solidFill>
              </a:rPr>
              <a:t>dest</a:t>
            </a:r>
            <a:r>
              <a:rPr lang="en-US" b="1" dirty="0" smtClean="0"/>
              <a:t> 		//Jump if not equal or jump if not zero</a:t>
            </a:r>
          </a:p>
          <a:p>
            <a:r>
              <a:rPr lang="en-US" dirty="0" smtClean="0"/>
              <a:t>Description: A jump to the destination is made if the zero flag is reset. The jump can be made up to 511 words backwards or 512 words forwards in the code.</a:t>
            </a:r>
          </a:p>
          <a:p>
            <a:pPr>
              <a:buNone/>
            </a:pPr>
            <a:r>
              <a:rPr lang="en-US" dirty="0" smtClean="0"/>
              <a:t>		Operation: if Z=0, PC = PC+2*offset</a:t>
            </a:r>
          </a:p>
          <a:p>
            <a:pPr>
              <a:buNone/>
            </a:pPr>
            <a:r>
              <a:rPr lang="en-US" dirty="0" smtClean="0"/>
              <a:t>				Else, perform a NOP</a:t>
            </a:r>
            <a:endParaRPr lang="en-US" dirty="0"/>
          </a:p>
        </p:txBody>
      </p:sp>
      <p:pic>
        <p:nvPicPr>
          <p:cNvPr id="14338" name="Picture 2"/>
          <p:cNvPicPr>
            <a:picLocks noChangeAspect="1" noChangeArrowheads="1"/>
          </p:cNvPicPr>
          <p:nvPr/>
        </p:nvPicPr>
        <p:blipFill>
          <a:blip r:embed="rId2"/>
          <a:srcRect/>
          <a:stretch>
            <a:fillRect/>
          </a:stretch>
        </p:blipFill>
        <p:spPr bwMode="auto">
          <a:xfrm>
            <a:off x="609600" y="3409950"/>
            <a:ext cx="7686675" cy="1400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14350"/>
            <a:ext cx="8382000" cy="3429000"/>
          </a:xfrm>
        </p:spPr>
        <p:txBody>
          <a:bodyPr/>
          <a:lstStyle/>
          <a:p>
            <a:r>
              <a:rPr lang="en-US" dirty="0" smtClean="0"/>
              <a:t>Status Flags: Status flags are unaffected by this operation.</a:t>
            </a:r>
          </a:p>
          <a:p>
            <a:r>
              <a:rPr lang="en-US" dirty="0" smtClean="0"/>
              <a:t>Example:</a:t>
            </a:r>
          </a:p>
          <a:p>
            <a:pPr>
              <a:buNone/>
            </a:pPr>
            <a:r>
              <a:rPr lang="pt-BR" dirty="0" smtClean="0"/>
              <a:t>	CMP R10,R11 ; Compare R10 to R11</a:t>
            </a:r>
          </a:p>
          <a:p>
            <a:pPr>
              <a:buNone/>
            </a:pPr>
            <a:r>
              <a:rPr lang="en-US" dirty="0" smtClean="0"/>
              <a:t>	JNE BAR ; If R10&lt;&gt;R11,jump to BAR</a:t>
            </a:r>
          </a:p>
          <a:p>
            <a:pPr>
              <a:buNone/>
            </a:pPr>
            <a:r>
              <a:rPr lang="pt-BR" dirty="0" smtClean="0"/>
              <a:t>	CMP R8,#0FF00h ; Compare R8 to constant</a:t>
            </a:r>
          </a:p>
          <a:p>
            <a:pPr>
              <a:buNone/>
            </a:pPr>
            <a:r>
              <a:rPr lang="en-US" dirty="0" smtClean="0"/>
              <a:t>	JNE FOO ; If R5&lt;&gt;constant, jump to FOO</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85750"/>
            <a:ext cx="8686800" cy="3429000"/>
          </a:xfrm>
        </p:spPr>
        <p:txBody>
          <a:bodyPr/>
          <a:lstStyle/>
          <a:p>
            <a:pPr>
              <a:buNone/>
            </a:pPr>
            <a:r>
              <a:rPr lang="en-US" b="1" dirty="0" smtClean="0"/>
              <a:t>17. </a:t>
            </a:r>
            <a:r>
              <a:rPr lang="en-US" b="1" dirty="0" smtClean="0">
                <a:solidFill>
                  <a:srgbClr val="FF0000"/>
                </a:solidFill>
              </a:rPr>
              <a:t>JZ or JEQ </a:t>
            </a:r>
            <a:r>
              <a:rPr lang="en-US" b="1" dirty="0" err="1" smtClean="0">
                <a:solidFill>
                  <a:srgbClr val="FF0000"/>
                </a:solidFill>
              </a:rPr>
              <a:t>dest</a:t>
            </a:r>
            <a:r>
              <a:rPr lang="en-US" b="1" dirty="0" smtClean="0">
                <a:solidFill>
                  <a:srgbClr val="FF0000"/>
                </a:solidFill>
              </a:rPr>
              <a:t> 	//</a:t>
            </a:r>
            <a:r>
              <a:rPr lang="en-US" b="1" dirty="0" smtClean="0"/>
              <a:t>Jump if Zero or Jump if equal</a:t>
            </a:r>
          </a:p>
          <a:p>
            <a:r>
              <a:rPr lang="en-US" dirty="0" smtClean="0"/>
              <a:t>Description: A jump to the destination is made if the zero flag is set. The jump can be made up to 511 words backwards or 512 words forwards in the code.</a:t>
            </a:r>
          </a:p>
          <a:p>
            <a:pPr>
              <a:buNone/>
            </a:pPr>
            <a:r>
              <a:rPr lang="en-US" dirty="0" smtClean="0"/>
              <a:t>		Operation: if Z=1, PC = PC+2*offset</a:t>
            </a:r>
          </a:p>
          <a:p>
            <a:pPr>
              <a:buNone/>
            </a:pPr>
            <a:r>
              <a:rPr lang="en-US" dirty="0" smtClean="0"/>
              <a:t>				Else, perform a NOP</a:t>
            </a:r>
            <a:endParaRPr lang="en-US" dirty="0"/>
          </a:p>
        </p:txBody>
      </p:sp>
      <p:pic>
        <p:nvPicPr>
          <p:cNvPr id="15362" name="Picture 2"/>
          <p:cNvPicPr>
            <a:picLocks noChangeAspect="1" noChangeArrowheads="1"/>
          </p:cNvPicPr>
          <p:nvPr/>
        </p:nvPicPr>
        <p:blipFill>
          <a:blip r:embed="rId2"/>
          <a:srcRect/>
          <a:stretch>
            <a:fillRect/>
          </a:stretch>
        </p:blipFill>
        <p:spPr bwMode="auto">
          <a:xfrm>
            <a:off x="609600" y="3028950"/>
            <a:ext cx="7667625" cy="1552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Status Flags: Status flags are unaffected by this operation.</a:t>
            </a:r>
          </a:p>
          <a:p>
            <a:r>
              <a:rPr lang="en-US" dirty="0" smtClean="0"/>
              <a:t>Example:</a:t>
            </a:r>
          </a:p>
          <a:p>
            <a:pPr>
              <a:buNone/>
            </a:pPr>
            <a:r>
              <a:rPr lang="en-US" dirty="0" smtClean="0"/>
              <a:t>		MOV #5,R7 ; initialize counter</a:t>
            </a:r>
          </a:p>
          <a:p>
            <a:pPr>
              <a:buNone/>
            </a:pPr>
            <a:r>
              <a:rPr lang="en-US" dirty="0" smtClean="0"/>
              <a:t>FOO    ADD @R6+,R5 ; Accumulate next sample in R5</a:t>
            </a:r>
          </a:p>
          <a:p>
            <a:pPr>
              <a:buNone/>
            </a:pPr>
            <a:r>
              <a:rPr lang="en-US" dirty="0" smtClean="0"/>
              <a:t>		DEC R7 ; Check for last sample</a:t>
            </a:r>
          </a:p>
          <a:p>
            <a:pPr>
              <a:buNone/>
            </a:pPr>
            <a:r>
              <a:rPr lang="en-US" dirty="0" smtClean="0"/>
              <a:t>		JZ BAR ; If final sample, jump to label BAR</a:t>
            </a:r>
          </a:p>
          <a:p>
            <a:pPr>
              <a:buNone/>
            </a:pPr>
            <a:r>
              <a:rPr lang="en-US" dirty="0" smtClean="0"/>
              <a:t>		JMP FOO ; else, loop to FOO</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14350"/>
            <a:ext cx="8534400" cy="3429000"/>
          </a:xfrm>
        </p:spPr>
        <p:txBody>
          <a:bodyPr/>
          <a:lstStyle/>
          <a:p>
            <a:pPr>
              <a:buNone/>
            </a:pPr>
            <a:r>
              <a:rPr lang="en-US" b="1" dirty="0" smtClean="0"/>
              <a:t>18. </a:t>
            </a:r>
            <a:r>
              <a:rPr lang="en-US" b="1" dirty="0" smtClean="0">
                <a:solidFill>
                  <a:srgbClr val="FF0000"/>
                </a:solidFill>
              </a:rPr>
              <a:t>MOV (.B or .W) </a:t>
            </a:r>
            <a:r>
              <a:rPr lang="en-US" b="1" dirty="0" err="1" smtClean="0">
                <a:solidFill>
                  <a:srgbClr val="FF0000"/>
                </a:solidFill>
              </a:rPr>
              <a:t>src,dest</a:t>
            </a:r>
            <a:r>
              <a:rPr lang="en-US" b="1" dirty="0" smtClean="0">
                <a:solidFill>
                  <a:srgbClr val="FF0000"/>
                </a:solidFill>
              </a:rPr>
              <a:t>    //</a:t>
            </a:r>
            <a:r>
              <a:rPr lang="en-US" b="1" dirty="0" smtClean="0"/>
              <a:t>Move source to destination</a:t>
            </a:r>
          </a:p>
          <a:p>
            <a:r>
              <a:rPr lang="en-US" dirty="0" smtClean="0"/>
              <a:t>Description: The source is copied to the destination. The value in source is preserved.</a:t>
            </a:r>
          </a:p>
          <a:p>
            <a:pPr>
              <a:buNone/>
            </a:pPr>
            <a:r>
              <a:rPr lang="en-US" dirty="0" smtClean="0"/>
              <a:t>			Operation: </a:t>
            </a:r>
            <a:r>
              <a:rPr lang="en-US" dirty="0" err="1" smtClean="0"/>
              <a:t>dest</a:t>
            </a:r>
            <a:r>
              <a:rPr lang="en-US" dirty="0" smtClean="0"/>
              <a:t>=</a:t>
            </a:r>
            <a:r>
              <a:rPr lang="en-US" dirty="0" err="1" smtClean="0"/>
              <a:t>src</a:t>
            </a:r>
            <a:endParaRPr lang="en-US" dirty="0"/>
          </a:p>
        </p:txBody>
      </p:sp>
      <p:pic>
        <p:nvPicPr>
          <p:cNvPr id="16386" name="Picture 2"/>
          <p:cNvPicPr>
            <a:picLocks noChangeAspect="1" noChangeArrowheads="1"/>
          </p:cNvPicPr>
          <p:nvPr/>
        </p:nvPicPr>
        <p:blipFill>
          <a:blip r:embed="rId2"/>
          <a:srcRect/>
          <a:stretch>
            <a:fillRect/>
          </a:stretch>
        </p:blipFill>
        <p:spPr bwMode="auto">
          <a:xfrm>
            <a:off x="609600" y="2571750"/>
            <a:ext cx="7762875" cy="828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Status Flags: Status flags are unaffected by this operation.</a:t>
            </a:r>
          </a:p>
          <a:p>
            <a:r>
              <a:rPr lang="en-US" dirty="0" smtClean="0"/>
              <a:t>Example:</a:t>
            </a:r>
          </a:p>
          <a:p>
            <a:pPr>
              <a:buNone/>
            </a:pPr>
            <a:r>
              <a:rPr lang="en-US" dirty="0" smtClean="0"/>
              <a:t>MOV #00FAh,R15 ; load constant into R15</a:t>
            </a:r>
          </a:p>
          <a:p>
            <a:pPr>
              <a:buNone/>
            </a:pPr>
            <a:r>
              <a:rPr lang="en-US" dirty="0" smtClean="0"/>
              <a:t>MOV @R14+,R4 ; Move contents of address in R14 to R4, inc R14</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09550"/>
            <a:ext cx="8686800" cy="4724400"/>
          </a:xfrm>
        </p:spPr>
        <p:txBody>
          <a:bodyPr/>
          <a:lstStyle/>
          <a:p>
            <a:pPr>
              <a:buNone/>
            </a:pPr>
            <a:r>
              <a:rPr lang="en-US" b="1" dirty="0" smtClean="0"/>
              <a:t>19. </a:t>
            </a:r>
            <a:r>
              <a:rPr lang="en-US" b="1" dirty="0" smtClean="0">
                <a:solidFill>
                  <a:srgbClr val="FF0000"/>
                </a:solidFill>
              </a:rPr>
              <a:t>PUSH (.B or .W) </a:t>
            </a:r>
            <a:r>
              <a:rPr lang="en-US" b="1" dirty="0" err="1" smtClean="0">
                <a:solidFill>
                  <a:srgbClr val="FF0000"/>
                </a:solidFill>
              </a:rPr>
              <a:t>src</a:t>
            </a:r>
            <a:r>
              <a:rPr lang="en-US" b="1" dirty="0" smtClean="0"/>
              <a:t> 	//Push source to top of stack</a:t>
            </a:r>
          </a:p>
          <a:p>
            <a:r>
              <a:rPr lang="en-US" dirty="0" smtClean="0"/>
              <a:t>Description: The stack pointer is decremented by two, and the source word is copied to the new TOS (top of stack) location.</a:t>
            </a:r>
          </a:p>
          <a:p>
            <a:pPr>
              <a:buNone/>
            </a:pPr>
            <a:r>
              <a:rPr lang="en-US" dirty="0" smtClean="0"/>
              <a:t>Operation: SP=SP-2 </a:t>
            </a:r>
          </a:p>
          <a:p>
            <a:pPr>
              <a:buNone/>
            </a:pPr>
            <a:r>
              <a:rPr lang="en-US" dirty="0" smtClean="0"/>
              <a:t>		     @SP = </a:t>
            </a:r>
            <a:r>
              <a:rPr lang="en-US" dirty="0" err="1" smtClean="0"/>
              <a:t>src</a:t>
            </a:r>
            <a:endParaRPr lang="en-US" dirty="0"/>
          </a:p>
        </p:txBody>
      </p:sp>
      <p:pic>
        <p:nvPicPr>
          <p:cNvPr id="17410" name="Picture 2"/>
          <p:cNvPicPr>
            <a:picLocks noChangeAspect="1" noChangeArrowheads="1"/>
          </p:cNvPicPr>
          <p:nvPr/>
        </p:nvPicPr>
        <p:blipFill>
          <a:blip r:embed="rId2"/>
          <a:srcRect/>
          <a:stretch>
            <a:fillRect/>
          </a:stretch>
        </p:blipFill>
        <p:spPr bwMode="auto">
          <a:xfrm>
            <a:off x="609600" y="2571750"/>
            <a:ext cx="7600950" cy="923925"/>
          </a:xfrm>
          <a:prstGeom prst="rect">
            <a:avLst/>
          </a:prstGeom>
          <a:noFill/>
          <a:ln w="9525">
            <a:noFill/>
            <a:miter lim="800000"/>
            <a:headEnd/>
            <a:tailEnd/>
          </a:ln>
          <a:effectLst/>
        </p:spPr>
      </p:pic>
      <p:sp>
        <p:nvSpPr>
          <p:cNvPr id="5" name="Rectangle 4"/>
          <p:cNvSpPr/>
          <p:nvPr/>
        </p:nvSpPr>
        <p:spPr>
          <a:xfrm>
            <a:off x="381000" y="3409950"/>
            <a:ext cx="8229600" cy="1569660"/>
          </a:xfrm>
          <a:prstGeom prst="rect">
            <a:avLst/>
          </a:prstGeom>
        </p:spPr>
        <p:txBody>
          <a:bodyPr wrap="square">
            <a:spAutoFit/>
          </a:bodyPr>
          <a:lstStyle/>
          <a:p>
            <a:r>
              <a:rPr lang="en-US" sz="2400" dirty="0" smtClean="0"/>
              <a:t>Status Flags: Status flags are unaffected by this operation.</a:t>
            </a:r>
          </a:p>
          <a:p>
            <a:r>
              <a:rPr lang="en-US" sz="2400" dirty="0" smtClean="0"/>
              <a:t>Example:</a:t>
            </a:r>
          </a:p>
          <a:p>
            <a:r>
              <a:rPr lang="en-US" sz="2400" dirty="0" smtClean="0"/>
              <a:t>PUSH   SR ; Status register is pushed to stack</a:t>
            </a:r>
          </a:p>
          <a:p>
            <a:r>
              <a:rPr lang="en-US" sz="2400" dirty="0" smtClean="0"/>
              <a:t>PUSH   R12 ; Push R12 to stack</a:t>
            </a:r>
            <a:endParaRPr lang="en-US" sz="2400"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09550"/>
            <a:ext cx="8610600" cy="3429000"/>
          </a:xfrm>
        </p:spPr>
        <p:txBody>
          <a:bodyPr/>
          <a:lstStyle/>
          <a:p>
            <a:pPr>
              <a:buNone/>
            </a:pPr>
            <a:r>
              <a:rPr lang="en-US" sz="2400" b="1" dirty="0" smtClean="0"/>
              <a:t>20 . </a:t>
            </a:r>
            <a:r>
              <a:rPr lang="en-US" sz="2400" b="1" dirty="0" smtClean="0">
                <a:solidFill>
                  <a:srgbClr val="FF0000"/>
                </a:solidFill>
              </a:rPr>
              <a:t>RETI</a:t>
            </a:r>
            <a:r>
              <a:rPr lang="en-US" sz="2400" b="1" dirty="0" smtClean="0"/>
              <a:t> 		//Return from interrupt</a:t>
            </a:r>
          </a:p>
          <a:p>
            <a:r>
              <a:rPr lang="en-US" sz="2400" dirty="0" smtClean="0"/>
              <a:t>Description: Returns program flow from ISR to previous address. </a:t>
            </a:r>
          </a:p>
          <a:p>
            <a:r>
              <a:rPr lang="en-US" sz="2400" dirty="0" smtClean="0"/>
              <a:t>Operation: POP SR</a:t>
            </a:r>
          </a:p>
          <a:p>
            <a:pPr>
              <a:buNone/>
            </a:pPr>
            <a:r>
              <a:rPr lang="en-US" sz="2400" dirty="0" smtClean="0"/>
              <a:t>			POP PC</a:t>
            </a:r>
            <a:endParaRPr lang="en-US" sz="2400" dirty="0"/>
          </a:p>
        </p:txBody>
      </p:sp>
      <p:pic>
        <p:nvPicPr>
          <p:cNvPr id="18434" name="Picture 2"/>
          <p:cNvPicPr>
            <a:picLocks noChangeAspect="1" noChangeArrowheads="1"/>
          </p:cNvPicPr>
          <p:nvPr/>
        </p:nvPicPr>
        <p:blipFill>
          <a:blip r:embed="rId2"/>
          <a:srcRect/>
          <a:stretch>
            <a:fillRect/>
          </a:stretch>
        </p:blipFill>
        <p:spPr bwMode="auto">
          <a:xfrm>
            <a:off x="685800" y="2038350"/>
            <a:ext cx="7629525" cy="1133475"/>
          </a:xfrm>
          <a:prstGeom prst="rect">
            <a:avLst/>
          </a:prstGeom>
          <a:noFill/>
          <a:ln w="9525">
            <a:noFill/>
            <a:miter lim="800000"/>
            <a:headEnd/>
            <a:tailEnd/>
          </a:ln>
          <a:effectLst/>
        </p:spPr>
      </p:pic>
      <p:sp>
        <p:nvSpPr>
          <p:cNvPr id="5" name="Rectangle 4"/>
          <p:cNvSpPr/>
          <p:nvPr/>
        </p:nvSpPr>
        <p:spPr>
          <a:xfrm>
            <a:off x="457200" y="3181350"/>
            <a:ext cx="7010400" cy="1200329"/>
          </a:xfrm>
          <a:prstGeom prst="rect">
            <a:avLst/>
          </a:prstGeom>
        </p:spPr>
        <p:txBody>
          <a:bodyPr wrap="square">
            <a:spAutoFit/>
          </a:bodyPr>
          <a:lstStyle/>
          <a:p>
            <a:r>
              <a:rPr lang="en-US" sz="2400" dirty="0" smtClean="0"/>
              <a:t>Status Flags: Status flags are restored from stack</a:t>
            </a:r>
          </a:p>
          <a:p>
            <a:r>
              <a:rPr lang="en-US" sz="2400" dirty="0" smtClean="0"/>
              <a:t>Example:</a:t>
            </a:r>
          </a:p>
          <a:p>
            <a:r>
              <a:rPr lang="en-US" sz="2400" dirty="0" smtClean="0"/>
              <a:t>RETI ; return from interrupt</a:t>
            </a:r>
            <a:endParaRPr lang="en-US" sz="240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85750"/>
            <a:ext cx="8763000" cy="3429000"/>
          </a:xfrm>
        </p:spPr>
        <p:txBody>
          <a:bodyPr>
            <a:normAutofit fontScale="92500" lnSpcReduction="20000"/>
          </a:bodyPr>
          <a:lstStyle/>
          <a:p>
            <a:pPr>
              <a:buNone/>
            </a:pPr>
            <a:r>
              <a:rPr lang="en-US" b="1" dirty="0" smtClean="0"/>
              <a:t>21. </a:t>
            </a:r>
            <a:r>
              <a:rPr lang="en-US" b="1" dirty="0" smtClean="0">
                <a:solidFill>
                  <a:srgbClr val="FF0000"/>
                </a:solidFill>
              </a:rPr>
              <a:t>RRA (.B or .W) </a:t>
            </a:r>
            <a:r>
              <a:rPr lang="en-US" b="1" dirty="0" err="1" smtClean="0">
                <a:solidFill>
                  <a:srgbClr val="FF0000"/>
                </a:solidFill>
              </a:rPr>
              <a:t>dest</a:t>
            </a:r>
            <a:r>
              <a:rPr lang="en-US" b="1" dirty="0" smtClean="0"/>
              <a:t> 	//Roll right arithmetically</a:t>
            </a:r>
          </a:p>
          <a:p>
            <a:pPr>
              <a:buNone/>
            </a:pPr>
            <a:r>
              <a:rPr lang="en-US" dirty="0" smtClean="0"/>
              <a:t>Description: All bits in the destination are shifted right one bit location. The MSB is preserved, and the LSB is shifted into the carry flag.</a:t>
            </a:r>
          </a:p>
          <a:p>
            <a:pPr>
              <a:buNone/>
            </a:pPr>
            <a:r>
              <a:rPr lang="en-US" dirty="0" smtClean="0"/>
              <a:t>Operation: </a:t>
            </a:r>
            <a:r>
              <a:rPr lang="en-US" dirty="0" err="1" smtClean="0"/>
              <a:t>dest</a:t>
            </a:r>
            <a:r>
              <a:rPr lang="en-US" dirty="0" smtClean="0"/>
              <a:t> (MSB) preserved</a:t>
            </a:r>
          </a:p>
          <a:p>
            <a:pPr>
              <a:buNone/>
            </a:pPr>
            <a:r>
              <a:rPr lang="en-US" dirty="0" smtClean="0"/>
              <a:t>		    </a:t>
            </a:r>
            <a:r>
              <a:rPr lang="en-US" dirty="0" err="1" smtClean="0"/>
              <a:t>dest</a:t>
            </a:r>
            <a:r>
              <a:rPr lang="en-US" dirty="0" smtClean="0"/>
              <a:t> (MSB)=&gt;</a:t>
            </a:r>
            <a:r>
              <a:rPr lang="en-US" dirty="0" err="1" smtClean="0"/>
              <a:t>dest</a:t>
            </a:r>
            <a:r>
              <a:rPr lang="en-US" dirty="0" smtClean="0"/>
              <a:t>(MSB-1)</a:t>
            </a:r>
          </a:p>
          <a:p>
            <a:pPr>
              <a:buNone/>
            </a:pPr>
            <a:r>
              <a:rPr lang="en-US" dirty="0" smtClean="0"/>
              <a:t>				:</a:t>
            </a:r>
          </a:p>
          <a:p>
            <a:pPr>
              <a:buNone/>
            </a:pPr>
            <a:r>
              <a:rPr lang="en-US" dirty="0" smtClean="0"/>
              <a:t>				:</a:t>
            </a:r>
          </a:p>
          <a:p>
            <a:pPr>
              <a:buNone/>
            </a:pPr>
            <a:r>
              <a:rPr lang="en-US" dirty="0" smtClean="0"/>
              <a:t>		    </a:t>
            </a:r>
            <a:r>
              <a:rPr lang="en-US" dirty="0" err="1" smtClean="0"/>
              <a:t>dest</a:t>
            </a:r>
            <a:r>
              <a:rPr lang="en-US" dirty="0" smtClean="0"/>
              <a:t> (LSB+1)=&gt;</a:t>
            </a:r>
            <a:r>
              <a:rPr lang="en-US" dirty="0" err="1" smtClean="0"/>
              <a:t>dest</a:t>
            </a:r>
            <a:r>
              <a:rPr lang="en-US" dirty="0" smtClean="0"/>
              <a:t>(LSB)</a:t>
            </a:r>
          </a:p>
          <a:p>
            <a:pPr>
              <a:buNone/>
            </a:pPr>
            <a:r>
              <a:rPr lang="en-US" dirty="0" smtClean="0"/>
              <a:t>		    </a:t>
            </a:r>
            <a:r>
              <a:rPr lang="en-US" dirty="0" err="1" smtClean="0"/>
              <a:t>dest</a:t>
            </a:r>
            <a:r>
              <a:rPr lang="en-US" dirty="0" smtClean="0"/>
              <a:t> (LSB)=&gt;C</a:t>
            </a:r>
            <a:endParaRPr lang="en-US" dirty="0"/>
          </a:p>
        </p:txBody>
      </p:sp>
      <p:pic>
        <p:nvPicPr>
          <p:cNvPr id="19458" name="Picture 2"/>
          <p:cNvPicPr>
            <a:picLocks noChangeAspect="1" noChangeArrowheads="1"/>
          </p:cNvPicPr>
          <p:nvPr/>
        </p:nvPicPr>
        <p:blipFill>
          <a:blip r:embed="rId2"/>
          <a:srcRect/>
          <a:stretch>
            <a:fillRect/>
          </a:stretch>
        </p:blipFill>
        <p:spPr bwMode="auto">
          <a:xfrm>
            <a:off x="533400" y="3638550"/>
            <a:ext cx="7724775" cy="1019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Status Flags: Z: Set if result=0, reset otherwise</a:t>
            </a:r>
          </a:p>
          <a:p>
            <a:pPr>
              <a:buNone/>
            </a:pPr>
            <a:r>
              <a:rPr lang="en-US" dirty="0" smtClean="0"/>
              <a:t>	C: Loaded from LSB	N: Set if result&lt;0, reset otherwise</a:t>
            </a:r>
          </a:p>
          <a:p>
            <a:pPr>
              <a:buNone/>
            </a:pPr>
            <a:r>
              <a:rPr lang="en-US" dirty="0" smtClean="0"/>
              <a:t>	V: Reset</a:t>
            </a:r>
          </a:p>
          <a:p>
            <a:pPr>
              <a:buNone/>
            </a:pPr>
            <a:r>
              <a:rPr lang="en-US" dirty="0" smtClean="0"/>
              <a:t>Example:</a:t>
            </a:r>
          </a:p>
          <a:p>
            <a:pPr>
              <a:buNone/>
            </a:pPr>
            <a:r>
              <a:rPr lang="en-US" dirty="0" smtClean="0"/>
              <a:t>	MOV #4,R7 ; initialize counter for divide by 32</a:t>
            </a:r>
          </a:p>
          <a:p>
            <a:pPr>
              <a:buNone/>
            </a:pPr>
            <a:r>
              <a:rPr lang="pt-BR" dirty="0" smtClean="0"/>
              <a:t>	FOO RRA R5 ; Divide R5 by 2</a:t>
            </a:r>
          </a:p>
          <a:p>
            <a:pPr>
              <a:buNone/>
            </a:pPr>
            <a:r>
              <a:rPr lang="en-US" dirty="0" smtClean="0"/>
              <a:t>	DEC R7 ; Check for last divide</a:t>
            </a:r>
          </a:p>
          <a:p>
            <a:pPr>
              <a:buNone/>
            </a:pPr>
            <a:r>
              <a:rPr lang="en-US" dirty="0" smtClean="0"/>
              <a:t>	JZ BAR ; If final sample, jump to label BAR</a:t>
            </a:r>
          </a:p>
          <a:p>
            <a:pPr>
              <a:buNone/>
            </a:pPr>
            <a:r>
              <a:rPr lang="en-US" dirty="0" smtClean="0"/>
              <a:t>	JMP FOO ; else, loop to FOO</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438150"/>
            <a:ext cx="8305800" cy="3429000"/>
          </a:xfrm>
        </p:spPr>
        <p:txBody>
          <a:bodyPr>
            <a:noAutofit/>
          </a:bodyPr>
          <a:lstStyle/>
          <a:p>
            <a:pPr algn="just"/>
            <a:r>
              <a:rPr lang="en-US" sz="2000" b="1" dirty="0" smtClean="0">
                <a:latin typeface="Times New Roman" pitchFamily="18" charset="0"/>
                <a:cs typeface="Times New Roman" pitchFamily="18" charset="0"/>
              </a:rPr>
              <a:t>MSP430x3xx: </a:t>
            </a:r>
            <a:r>
              <a:rPr lang="en-US" sz="2000" dirty="0" smtClean="0">
                <a:latin typeface="Times New Roman" pitchFamily="18" charset="0"/>
                <a:cs typeface="Times New Roman" pitchFamily="18" charset="0"/>
              </a:rPr>
              <a:t>The original family, which includes drivers for LCDs. </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MSP430x4xx: </a:t>
            </a:r>
            <a:r>
              <a:rPr lang="en-US" sz="2000" dirty="0" smtClean="0">
                <a:latin typeface="Times New Roman" pitchFamily="18" charset="0"/>
                <a:cs typeface="Times New Roman" pitchFamily="18" charset="0"/>
              </a:rPr>
              <a:t>Can drive LCDs with up to 160 segments. Many of them are ASSPs, but there are general-purpose devices as well. </a:t>
            </a:r>
          </a:p>
          <a:p>
            <a:pPr algn="just"/>
            <a:r>
              <a:rPr lang="en-US" sz="2000" dirty="0" smtClean="0">
                <a:latin typeface="Times New Roman" pitchFamily="18" charset="0"/>
                <a:cs typeface="Times New Roman" pitchFamily="18" charset="0"/>
              </a:rPr>
              <a:t>Their packages have 48–113 pins, many of which are needed for the LCD.</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MSP430X: </a:t>
            </a:r>
            <a:r>
              <a:rPr lang="en-US" sz="2000" dirty="0" smtClean="0">
                <a:latin typeface="Times New Roman" pitchFamily="18" charset="0"/>
                <a:cs typeface="Times New Roman" pitchFamily="18" charset="0"/>
              </a:rPr>
              <a:t>The original MSP430 architecture, extended to give the MSP430X in 2006, mainly so that it can address extra memory but with other improvements as well.</a:t>
            </a:r>
          </a:p>
          <a:p>
            <a:pPr lvl="1" algn="just"/>
            <a:r>
              <a:rPr lang="en-US" sz="1800" dirty="0" smtClean="0">
                <a:latin typeface="Times New Roman" pitchFamily="18" charset="0"/>
                <a:cs typeface="Times New Roman" pitchFamily="18" charset="0"/>
              </a:rPr>
              <a:t>The devices are included in the MSP430F2xx and MSP430F4xx families with nothing in their part number to distinguish them.</a:t>
            </a:r>
          </a:p>
          <a:p>
            <a:pPr lvl="1" algn="just"/>
            <a:r>
              <a:rPr lang="en-US" sz="1800" dirty="0" smtClean="0">
                <a:latin typeface="Times New Roman" pitchFamily="18" charset="0"/>
                <a:cs typeface="Times New Roman" pitchFamily="18" charset="0"/>
              </a:rPr>
              <a:t>The CPU is a MSP430x if there is more than 64KB of memory.</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85750"/>
            <a:ext cx="7772400" cy="3429000"/>
          </a:xfrm>
        </p:spPr>
        <p:txBody>
          <a:bodyPr>
            <a:normAutofit fontScale="85000" lnSpcReduction="20000"/>
          </a:bodyPr>
          <a:lstStyle/>
          <a:p>
            <a:pPr>
              <a:buNone/>
            </a:pPr>
            <a:r>
              <a:rPr lang="en-US" b="1" dirty="0" smtClean="0"/>
              <a:t>22. </a:t>
            </a:r>
            <a:r>
              <a:rPr lang="en-US" b="1" dirty="0" smtClean="0">
                <a:solidFill>
                  <a:srgbClr val="FF0000"/>
                </a:solidFill>
              </a:rPr>
              <a:t>RRC (.B or .W) </a:t>
            </a:r>
            <a:r>
              <a:rPr lang="en-US" b="1" dirty="0" err="1" smtClean="0">
                <a:solidFill>
                  <a:srgbClr val="FF0000"/>
                </a:solidFill>
              </a:rPr>
              <a:t>dest</a:t>
            </a:r>
            <a:r>
              <a:rPr lang="en-US" b="1" dirty="0" smtClean="0"/>
              <a:t> 	//Roll right through carry</a:t>
            </a:r>
          </a:p>
          <a:p>
            <a:pPr>
              <a:buNone/>
            </a:pPr>
            <a:r>
              <a:rPr lang="en-US" dirty="0" smtClean="0"/>
              <a:t>Description: All bits in the destination are shifted right one bit location. The carry flag is shifted into the MSB, and the LSB is shifted into the carry flag.</a:t>
            </a:r>
          </a:p>
          <a:p>
            <a:pPr>
              <a:buNone/>
            </a:pPr>
            <a:r>
              <a:rPr lang="en-US" dirty="0" smtClean="0"/>
              <a:t>	Operation: C=&gt;</a:t>
            </a:r>
            <a:r>
              <a:rPr lang="en-US" dirty="0" err="1" smtClean="0"/>
              <a:t>dest</a:t>
            </a:r>
            <a:r>
              <a:rPr lang="en-US" dirty="0" smtClean="0"/>
              <a:t> (MSB)</a:t>
            </a:r>
          </a:p>
          <a:p>
            <a:pPr>
              <a:buNone/>
            </a:pPr>
            <a:r>
              <a:rPr lang="en-US" dirty="0" smtClean="0"/>
              <a:t>		</a:t>
            </a:r>
            <a:r>
              <a:rPr lang="en-US" dirty="0" err="1" smtClean="0"/>
              <a:t>dest</a:t>
            </a:r>
            <a:r>
              <a:rPr lang="en-US" dirty="0" smtClean="0"/>
              <a:t> (MSB)=&gt;</a:t>
            </a:r>
            <a:r>
              <a:rPr lang="en-US" dirty="0" err="1" smtClean="0"/>
              <a:t>dest</a:t>
            </a:r>
            <a:r>
              <a:rPr lang="en-US" dirty="0" smtClean="0"/>
              <a:t>(MSB-1)</a:t>
            </a:r>
          </a:p>
          <a:p>
            <a:pPr>
              <a:buNone/>
            </a:pPr>
            <a:r>
              <a:rPr lang="en-US" dirty="0" smtClean="0"/>
              <a:t>			:</a:t>
            </a:r>
          </a:p>
          <a:p>
            <a:pPr>
              <a:buNone/>
            </a:pPr>
            <a:r>
              <a:rPr lang="en-US" dirty="0" smtClean="0"/>
              <a:t>			:</a:t>
            </a:r>
          </a:p>
          <a:p>
            <a:pPr>
              <a:buNone/>
            </a:pPr>
            <a:r>
              <a:rPr lang="en-US" dirty="0" smtClean="0"/>
              <a:t>		</a:t>
            </a:r>
            <a:r>
              <a:rPr lang="en-US" dirty="0" err="1" smtClean="0"/>
              <a:t>dest</a:t>
            </a:r>
            <a:r>
              <a:rPr lang="en-US" dirty="0" smtClean="0"/>
              <a:t> (LSB+1)=&gt;</a:t>
            </a:r>
            <a:r>
              <a:rPr lang="en-US" dirty="0" err="1" smtClean="0"/>
              <a:t>dest</a:t>
            </a:r>
            <a:r>
              <a:rPr lang="en-US" dirty="0" smtClean="0"/>
              <a:t>(LSB)</a:t>
            </a:r>
          </a:p>
          <a:p>
            <a:pPr>
              <a:buNone/>
            </a:pPr>
            <a:r>
              <a:rPr lang="en-US" dirty="0" smtClean="0"/>
              <a:t>		</a:t>
            </a:r>
            <a:r>
              <a:rPr lang="en-US" dirty="0" err="1" smtClean="0"/>
              <a:t>dest</a:t>
            </a:r>
            <a:r>
              <a:rPr lang="en-US" dirty="0" smtClean="0"/>
              <a:t> (LSB)=&gt;C</a:t>
            </a:r>
            <a:endParaRPr lang="en-US" dirty="0"/>
          </a:p>
        </p:txBody>
      </p:sp>
      <p:pic>
        <p:nvPicPr>
          <p:cNvPr id="20482" name="Picture 2"/>
          <p:cNvPicPr>
            <a:picLocks noChangeAspect="1" noChangeArrowheads="1"/>
          </p:cNvPicPr>
          <p:nvPr/>
        </p:nvPicPr>
        <p:blipFill>
          <a:blip r:embed="rId2"/>
          <a:srcRect/>
          <a:stretch>
            <a:fillRect/>
          </a:stretch>
        </p:blipFill>
        <p:spPr bwMode="auto">
          <a:xfrm>
            <a:off x="457200" y="3638550"/>
            <a:ext cx="7639050" cy="93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Status Flags: Z: Set if result=0, reset otherwise</a:t>
            </a:r>
          </a:p>
          <a:p>
            <a:pPr>
              <a:buNone/>
            </a:pPr>
            <a:r>
              <a:rPr lang="en-US" dirty="0" smtClean="0"/>
              <a:t>C: Loaded from LSB</a:t>
            </a:r>
          </a:p>
          <a:p>
            <a:pPr>
              <a:buNone/>
            </a:pPr>
            <a:r>
              <a:rPr lang="en-US" dirty="0" smtClean="0"/>
              <a:t>N: Set if result&lt;0, reset otherwise</a:t>
            </a:r>
          </a:p>
          <a:p>
            <a:pPr>
              <a:buNone/>
            </a:pPr>
            <a:r>
              <a:rPr lang="en-US" dirty="0" smtClean="0"/>
              <a:t>V: Set if </a:t>
            </a:r>
            <a:r>
              <a:rPr lang="en-US" dirty="0" err="1" smtClean="0"/>
              <a:t>dest</a:t>
            </a:r>
            <a:r>
              <a:rPr lang="en-US" dirty="0" smtClean="0"/>
              <a:t>&gt;0 and C=1, reset otherwise</a:t>
            </a:r>
          </a:p>
          <a:p>
            <a:pPr>
              <a:buNone/>
            </a:pPr>
            <a:r>
              <a:rPr lang="en-US" dirty="0" smtClean="0"/>
              <a:t>Example:</a:t>
            </a:r>
          </a:p>
          <a:p>
            <a:pPr>
              <a:buNone/>
            </a:pPr>
            <a:r>
              <a:rPr lang="en-US" dirty="0" smtClean="0"/>
              <a:t>	FOO RRC R6 ; This set of commands shifts</a:t>
            </a:r>
          </a:p>
          <a:p>
            <a:pPr>
              <a:buNone/>
            </a:pPr>
            <a:r>
              <a:rPr lang="en-US" dirty="0" smtClean="0"/>
              <a:t>	RRC R5 ; 64 bits of data through the</a:t>
            </a:r>
          </a:p>
          <a:p>
            <a:pPr>
              <a:buNone/>
            </a:pPr>
            <a:r>
              <a:rPr lang="en-US" dirty="0" smtClean="0"/>
              <a:t>	RRC R4 ; processor registers and into the</a:t>
            </a:r>
          </a:p>
          <a:p>
            <a:pPr>
              <a:buNone/>
            </a:pPr>
            <a:r>
              <a:rPr lang="en-US" dirty="0" smtClean="0"/>
              <a:t>	RRC &amp;P1OUT ; Port 1 output register</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85750"/>
            <a:ext cx="7772400" cy="3429000"/>
          </a:xfrm>
        </p:spPr>
        <p:txBody>
          <a:bodyPr/>
          <a:lstStyle/>
          <a:p>
            <a:pPr>
              <a:buNone/>
            </a:pPr>
            <a:r>
              <a:rPr lang="en-US" b="1" dirty="0" smtClean="0"/>
              <a:t>23. </a:t>
            </a:r>
            <a:r>
              <a:rPr lang="en-US" b="1" dirty="0" smtClean="0">
                <a:solidFill>
                  <a:srgbClr val="FF0000"/>
                </a:solidFill>
              </a:rPr>
              <a:t>SUB (.B or .W) </a:t>
            </a:r>
            <a:r>
              <a:rPr lang="en-US" b="1" dirty="0" err="1" smtClean="0">
                <a:solidFill>
                  <a:srgbClr val="FF0000"/>
                </a:solidFill>
              </a:rPr>
              <a:t>src,dest</a:t>
            </a:r>
            <a:r>
              <a:rPr lang="en-US" b="1" dirty="0" smtClean="0"/>
              <a:t> 	//Subtract source 						from destination</a:t>
            </a:r>
          </a:p>
          <a:p>
            <a:r>
              <a:rPr lang="en-US" dirty="0" smtClean="0"/>
              <a:t>Description: The source is subtracted from the destination. The value in source is preserved. This operation and the CMP operation affect flags identically.</a:t>
            </a:r>
          </a:p>
          <a:p>
            <a:r>
              <a:rPr lang="en-US" dirty="0" smtClean="0"/>
              <a:t>Operation: </a:t>
            </a:r>
            <a:r>
              <a:rPr lang="en-US" dirty="0" err="1" smtClean="0"/>
              <a:t>dest</a:t>
            </a:r>
            <a:r>
              <a:rPr lang="en-US" dirty="0" smtClean="0"/>
              <a:t> = </a:t>
            </a:r>
            <a:r>
              <a:rPr lang="en-US" dirty="0" err="1" smtClean="0"/>
              <a:t>dest-src</a:t>
            </a:r>
            <a:endParaRPr lang="en-US" dirty="0"/>
          </a:p>
        </p:txBody>
      </p:sp>
      <p:pic>
        <p:nvPicPr>
          <p:cNvPr id="21506" name="Picture 2"/>
          <p:cNvPicPr>
            <a:picLocks noChangeAspect="1" noChangeArrowheads="1"/>
          </p:cNvPicPr>
          <p:nvPr/>
        </p:nvPicPr>
        <p:blipFill>
          <a:blip r:embed="rId2"/>
          <a:srcRect/>
          <a:stretch>
            <a:fillRect/>
          </a:stretch>
        </p:blipFill>
        <p:spPr bwMode="auto">
          <a:xfrm>
            <a:off x="685800" y="2876550"/>
            <a:ext cx="7667625" cy="93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09550"/>
            <a:ext cx="8534400" cy="3429000"/>
          </a:xfrm>
        </p:spPr>
        <p:txBody>
          <a:bodyPr>
            <a:normAutofit/>
          </a:bodyPr>
          <a:lstStyle/>
          <a:p>
            <a:r>
              <a:rPr lang="en-US" dirty="0" smtClean="0"/>
              <a:t>Status Flags: Z: Set if result=0, reset otherwise</a:t>
            </a:r>
          </a:p>
          <a:p>
            <a:pPr>
              <a:buNone/>
            </a:pPr>
            <a:r>
              <a:rPr lang="en-US" dirty="0" smtClean="0"/>
              <a:t>	C: Set if </a:t>
            </a:r>
            <a:r>
              <a:rPr lang="en-US" dirty="0" err="1" smtClean="0"/>
              <a:t>dest</a:t>
            </a:r>
            <a:r>
              <a:rPr lang="en-US" dirty="0" smtClean="0"/>
              <a:t>+ NOT.src +1 produces a carry, reset otherwise</a:t>
            </a:r>
          </a:p>
          <a:p>
            <a:r>
              <a:rPr lang="en-US" dirty="0" smtClean="0"/>
              <a:t>N: Set if </a:t>
            </a:r>
            <a:r>
              <a:rPr lang="en-US" dirty="0" err="1" smtClean="0"/>
              <a:t>src</a:t>
            </a:r>
            <a:r>
              <a:rPr lang="en-US" dirty="0" smtClean="0"/>
              <a:t> &gt;= </a:t>
            </a:r>
            <a:r>
              <a:rPr lang="en-US" dirty="0" err="1" smtClean="0"/>
              <a:t>dest</a:t>
            </a:r>
            <a:r>
              <a:rPr lang="en-US" dirty="0" smtClean="0"/>
              <a:t>, reset otherwise</a:t>
            </a:r>
          </a:p>
          <a:p>
            <a:r>
              <a:rPr lang="en-US" dirty="0" smtClean="0"/>
              <a:t>V: Set on arithmetic overflow</a:t>
            </a:r>
          </a:p>
          <a:p>
            <a:r>
              <a:rPr lang="en-US" dirty="0" smtClean="0"/>
              <a:t>Example:</a:t>
            </a:r>
          </a:p>
          <a:p>
            <a:r>
              <a:rPr lang="en-US" dirty="0" smtClean="0"/>
              <a:t>SUB #4,R12 ; Subtract 4 from R12</a:t>
            </a:r>
          </a:p>
          <a:p>
            <a:r>
              <a:rPr lang="en-US" dirty="0" smtClean="0"/>
              <a:t>JN BAR ; If R12 was &lt;4 prior to op, jump to BAR</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09550"/>
            <a:ext cx="8839200" cy="3429000"/>
          </a:xfrm>
        </p:spPr>
        <p:txBody>
          <a:bodyPr>
            <a:normAutofit/>
          </a:bodyPr>
          <a:lstStyle/>
          <a:p>
            <a:pPr>
              <a:buNone/>
            </a:pPr>
            <a:r>
              <a:rPr lang="en-US" b="1" dirty="0" smtClean="0"/>
              <a:t>24. </a:t>
            </a:r>
            <a:r>
              <a:rPr lang="en-US" b="1" dirty="0" smtClean="0">
                <a:solidFill>
                  <a:srgbClr val="FF0000"/>
                </a:solidFill>
              </a:rPr>
              <a:t>SUBC (.B or .W) </a:t>
            </a:r>
            <a:r>
              <a:rPr lang="en-US" b="1" dirty="0" err="1" smtClean="0">
                <a:solidFill>
                  <a:srgbClr val="FF0000"/>
                </a:solidFill>
              </a:rPr>
              <a:t>src,dest</a:t>
            </a:r>
            <a:r>
              <a:rPr lang="en-US" b="1" dirty="0" smtClean="0"/>
              <a:t> 	//Subtract source and 						borrow from destination</a:t>
            </a:r>
          </a:p>
          <a:p>
            <a:pPr>
              <a:buNone/>
            </a:pPr>
            <a:r>
              <a:rPr lang="en-US" dirty="0" smtClean="0"/>
              <a:t>Description: The source and borrow are subtracted from the destination. The value in source is preserved. Borrow is defined as the complement of the carry flag. This operation and the CMP operation affect flags identically.</a:t>
            </a:r>
          </a:p>
          <a:p>
            <a:pPr>
              <a:buNone/>
            </a:pPr>
            <a:r>
              <a:rPr lang="de-DE" dirty="0" smtClean="0"/>
              <a:t>			Operation: dest = dest-src – 1 + C</a:t>
            </a:r>
            <a:endParaRPr lang="en-US" dirty="0"/>
          </a:p>
        </p:txBody>
      </p:sp>
      <p:pic>
        <p:nvPicPr>
          <p:cNvPr id="22530" name="Picture 2"/>
          <p:cNvPicPr>
            <a:picLocks noChangeAspect="1" noChangeArrowheads="1"/>
          </p:cNvPicPr>
          <p:nvPr/>
        </p:nvPicPr>
        <p:blipFill>
          <a:blip r:embed="rId2"/>
          <a:srcRect/>
          <a:stretch>
            <a:fillRect/>
          </a:stretch>
        </p:blipFill>
        <p:spPr bwMode="auto">
          <a:xfrm>
            <a:off x="1066800" y="3333750"/>
            <a:ext cx="6934200" cy="7587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Status Flags: Z: Set if result=0, reset otherwise</a:t>
            </a:r>
          </a:p>
          <a:p>
            <a:r>
              <a:rPr lang="en-US" dirty="0" smtClean="0"/>
              <a:t>C: Set if </a:t>
            </a:r>
            <a:r>
              <a:rPr lang="en-US" dirty="0" err="1" smtClean="0"/>
              <a:t>dest</a:t>
            </a:r>
            <a:r>
              <a:rPr lang="en-US" dirty="0" smtClean="0"/>
              <a:t>+ NOT.src +1 produces a carry, reset otherwise</a:t>
            </a:r>
          </a:p>
          <a:p>
            <a:r>
              <a:rPr lang="en-US" dirty="0" smtClean="0"/>
              <a:t>N: Set if </a:t>
            </a:r>
            <a:r>
              <a:rPr lang="en-US" dirty="0" err="1" smtClean="0"/>
              <a:t>src</a:t>
            </a:r>
            <a:r>
              <a:rPr lang="en-US" dirty="0" smtClean="0"/>
              <a:t> &gt;= </a:t>
            </a:r>
            <a:r>
              <a:rPr lang="en-US" dirty="0" err="1" smtClean="0"/>
              <a:t>dest</a:t>
            </a:r>
            <a:r>
              <a:rPr lang="en-US" dirty="0" smtClean="0"/>
              <a:t>, reset otherwise</a:t>
            </a:r>
          </a:p>
          <a:p>
            <a:r>
              <a:rPr lang="en-US" dirty="0" smtClean="0"/>
              <a:t>V: Set on arithmetic overflow</a:t>
            </a:r>
          </a:p>
          <a:p>
            <a:r>
              <a:rPr lang="en-US" dirty="0" smtClean="0"/>
              <a:t>Example:</a:t>
            </a:r>
          </a:p>
          <a:p>
            <a:r>
              <a:rPr lang="en-US" dirty="0" smtClean="0"/>
              <a:t>SUBC #4,R12 ; Subtract 4 from R12</a:t>
            </a:r>
          </a:p>
          <a:p>
            <a:r>
              <a:rPr lang="en-US" dirty="0" smtClean="0"/>
              <a:t>JN BAR ; If R12 was &lt;4 prior to op, jump to BAR</a:t>
            </a:r>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09550"/>
            <a:ext cx="7772400" cy="3429000"/>
          </a:xfrm>
        </p:spPr>
        <p:txBody>
          <a:bodyPr/>
          <a:lstStyle/>
          <a:p>
            <a:pPr>
              <a:buNone/>
            </a:pPr>
            <a:r>
              <a:rPr lang="en-US" b="1" dirty="0" smtClean="0"/>
              <a:t>25. </a:t>
            </a:r>
            <a:r>
              <a:rPr lang="en-US" b="1" dirty="0" smtClean="0">
                <a:solidFill>
                  <a:srgbClr val="FF0000"/>
                </a:solidFill>
              </a:rPr>
              <a:t>SWPB </a:t>
            </a:r>
            <a:r>
              <a:rPr lang="en-US" b="1" dirty="0" err="1" smtClean="0">
                <a:solidFill>
                  <a:srgbClr val="FF0000"/>
                </a:solidFill>
              </a:rPr>
              <a:t>dest</a:t>
            </a:r>
            <a:r>
              <a:rPr lang="en-US" b="1" dirty="0" smtClean="0"/>
              <a:t> 		//Swap Bytes</a:t>
            </a:r>
          </a:p>
          <a:p>
            <a:r>
              <a:rPr lang="en-US" dirty="0" smtClean="0"/>
              <a:t>Description: The high byte and the low byte in the destination word are swapped.</a:t>
            </a:r>
          </a:p>
          <a:p>
            <a:pPr>
              <a:buNone/>
            </a:pPr>
            <a:r>
              <a:rPr lang="en-US" dirty="0" smtClean="0"/>
              <a:t>Operation: temp=</a:t>
            </a:r>
            <a:r>
              <a:rPr lang="en-US" dirty="0" err="1" smtClean="0"/>
              <a:t>dest</a:t>
            </a:r>
            <a:r>
              <a:rPr lang="en-US" dirty="0" smtClean="0"/>
              <a:t>(high byte)</a:t>
            </a:r>
          </a:p>
          <a:p>
            <a:pPr>
              <a:buNone/>
            </a:pPr>
            <a:r>
              <a:rPr lang="en-US" dirty="0" err="1" smtClean="0"/>
              <a:t>dest</a:t>
            </a:r>
            <a:r>
              <a:rPr lang="en-US" dirty="0" smtClean="0"/>
              <a:t>(high byte) = </a:t>
            </a:r>
            <a:r>
              <a:rPr lang="en-US" dirty="0" err="1" smtClean="0"/>
              <a:t>dest</a:t>
            </a:r>
            <a:r>
              <a:rPr lang="en-US" dirty="0" smtClean="0"/>
              <a:t>(low byte)</a:t>
            </a:r>
          </a:p>
          <a:p>
            <a:pPr>
              <a:buNone/>
            </a:pPr>
            <a:r>
              <a:rPr lang="en-US" dirty="0" err="1" smtClean="0"/>
              <a:t>dest</a:t>
            </a:r>
            <a:r>
              <a:rPr lang="en-US" dirty="0" smtClean="0"/>
              <a:t>(low byte) = temp</a:t>
            </a:r>
            <a:endParaRPr lang="en-US" dirty="0"/>
          </a:p>
        </p:txBody>
      </p:sp>
      <p:pic>
        <p:nvPicPr>
          <p:cNvPr id="23554" name="Picture 2"/>
          <p:cNvPicPr>
            <a:picLocks noChangeAspect="1" noChangeArrowheads="1"/>
          </p:cNvPicPr>
          <p:nvPr/>
        </p:nvPicPr>
        <p:blipFill>
          <a:blip r:embed="rId2"/>
          <a:srcRect/>
          <a:stretch>
            <a:fillRect/>
          </a:stretch>
        </p:blipFill>
        <p:spPr bwMode="auto">
          <a:xfrm>
            <a:off x="609600" y="3105150"/>
            <a:ext cx="6705600" cy="8918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Status Flags: Status flags are unaffected by this operation.</a:t>
            </a:r>
          </a:p>
          <a:p>
            <a:r>
              <a:rPr lang="en-US" dirty="0" smtClean="0"/>
              <a:t>Example:</a:t>
            </a:r>
          </a:p>
          <a:p>
            <a:r>
              <a:rPr lang="en-US" dirty="0" smtClean="0"/>
              <a:t>SWPB R12 ; Divide by 256 by swapping bytes</a:t>
            </a:r>
          </a:p>
          <a:p>
            <a:r>
              <a:rPr lang="en-US" dirty="0" smtClean="0"/>
              <a:t>AND #00FFh,R12 ; and masking off top byte</a:t>
            </a: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09550"/>
            <a:ext cx="8534400" cy="3429000"/>
          </a:xfrm>
        </p:spPr>
        <p:txBody>
          <a:bodyPr/>
          <a:lstStyle/>
          <a:p>
            <a:pPr>
              <a:buNone/>
            </a:pPr>
            <a:r>
              <a:rPr lang="fr-FR" b="1" dirty="0" smtClean="0"/>
              <a:t>26. </a:t>
            </a:r>
            <a:r>
              <a:rPr lang="fr-FR" b="1" dirty="0" smtClean="0">
                <a:solidFill>
                  <a:srgbClr val="FF0000"/>
                </a:solidFill>
              </a:rPr>
              <a:t>SXT </a:t>
            </a:r>
            <a:r>
              <a:rPr lang="fr-FR" b="1" dirty="0" err="1" smtClean="0">
                <a:solidFill>
                  <a:srgbClr val="FF0000"/>
                </a:solidFill>
              </a:rPr>
              <a:t>dest</a:t>
            </a:r>
            <a:r>
              <a:rPr lang="fr-FR" b="1" dirty="0" smtClean="0">
                <a:solidFill>
                  <a:srgbClr val="FF0000"/>
                </a:solidFill>
              </a:rPr>
              <a:t> 		//</a:t>
            </a:r>
            <a:r>
              <a:rPr lang="fr-FR" b="1" dirty="0" err="1" smtClean="0"/>
              <a:t>Sign</a:t>
            </a:r>
            <a:r>
              <a:rPr lang="fr-FR" b="1" dirty="0" smtClean="0"/>
              <a:t> </a:t>
            </a:r>
            <a:r>
              <a:rPr lang="fr-FR" b="1" dirty="0" err="1" smtClean="0"/>
              <a:t>extend</a:t>
            </a:r>
            <a:r>
              <a:rPr lang="fr-FR" b="1" dirty="0" smtClean="0"/>
              <a:t> destination</a:t>
            </a:r>
          </a:p>
          <a:p>
            <a:r>
              <a:rPr lang="en-US" sz="2400" dirty="0" smtClean="0"/>
              <a:t>Description: The sign of the low byte is copied into the high byte</a:t>
            </a:r>
          </a:p>
          <a:p>
            <a:r>
              <a:rPr lang="en-US" sz="2400" dirty="0" smtClean="0"/>
              <a:t>Operation: </a:t>
            </a:r>
            <a:r>
              <a:rPr lang="en-US" sz="2400" dirty="0" err="1" smtClean="0"/>
              <a:t>dest</a:t>
            </a:r>
            <a:r>
              <a:rPr lang="en-US" sz="2400" dirty="0" smtClean="0"/>
              <a:t>(bits 8-15) = </a:t>
            </a:r>
            <a:r>
              <a:rPr lang="en-US" sz="2400" dirty="0" err="1" smtClean="0"/>
              <a:t>dest</a:t>
            </a:r>
            <a:r>
              <a:rPr lang="en-US" sz="2400" dirty="0" smtClean="0"/>
              <a:t> (bit 7)</a:t>
            </a:r>
          </a:p>
          <a:p>
            <a:endParaRPr lang="en-US" dirty="0"/>
          </a:p>
        </p:txBody>
      </p:sp>
      <p:pic>
        <p:nvPicPr>
          <p:cNvPr id="24578" name="Picture 2"/>
          <p:cNvPicPr>
            <a:picLocks noChangeAspect="1" noChangeArrowheads="1"/>
          </p:cNvPicPr>
          <p:nvPr/>
        </p:nvPicPr>
        <p:blipFill>
          <a:blip r:embed="rId2"/>
          <a:srcRect/>
          <a:stretch>
            <a:fillRect/>
          </a:stretch>
        </p:blipFill>
        <p:spPr bwMode="auto">
          <a:xfrm>
            <a:off x="609600" y="1581150"/>
            <a:ext cx="7391400" cy="791501"/>
          </a:xfrm>
          <a:prstGeom prst="rect">
            <a:avLst/>
          </a:prstGeom>
          <a:noFill/>
          <a:ln w="9525">
            <a:noFill/>
            <a:miter lim="800000"/>
            <a:headEnd/>
            <a:tailEnd/>
          </a:ln>
          <a:effectLst/>
        </p:spPr>
      </p:pic>
      <p:sp>
        <p:nvSpPr>
          <p:cNvPr id="5" name="Rectangle 4"/>
          <p:cNvSpPr/>
          <p:nvPr/>
        </p:nvSpPr>
        <p:spPr>
          <a:xfrm>
            <a:off x="304800" y="2495550"/>
            <a:ext cx="8534400" cy="2677656"/>
          </a:xfrm>
          <a:prstGeom prst="rect">
            <a:avLst/>
          </a:prstGeom>
        </p:spPr>
        <p:txBody>
          <a:bodyPr wrap="square">
            <a:spAutoFit/>
          </a:bodyPr>
          <a:lstStyle/>
          <a:p>
            <a:r>
              <a:rPr lang="en-US" sz="2400" dirty="0" smtClean="0"/>
              <a:t>Status Flags: Z: Set if result=0, reset otherwise</a:t>
            </a:r>
          </a:p>
          <a:p>
            <a:r>
              <a:rPr lang="en-US" sz="2400" dirty="0" smtClean="0"/>
              <a:t>C: NOT Z</a:t>
            </a:r>
          </a:p>
          <a:p>
            <a:r>
              <a:rPr lang="en-US" sz="2400" dirty="0" smtClean="0"/>
              <a:t>N: Set if result&lt;0, reset otherwise</a:t>
            </a:r>
          </a:p>
          <a:p>
            <a:r>
              <a:rPr lang="en-US" sz="2400" dirty="0" smtClean="0"/>
              <a:t>V: Reset</a:t>
            </a:r>
          </a:p>
          <a:p>
            <a:r>
              <a:rPr lang="en-US" sz="2400" dirty="0" smtClean="0"/>
              <a:t>Example:</a:t>
            </a:r>
          </a:p>
          <a:p>
            <a:r>
              <a:rPr lang="en-US" sz="2400" dirty="0" smtClean="0"/>
              <a:t>MOV.B &amp;P2IN,R10; ; Load R10 with 8-bit value from Port 2</a:t>
            </a:r>
          </a:p>
          <a:p>
            <a:r>
              <a:rPr lang="en-US" sz="2400" dirty="0" smtClean="0"/>
              <a:t>SXT R10 ; Sign extend for processing</a:t>
            </a:r>
            <a:endParaRPr lang="en-US" sz="2400"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85750"/>
            <a:ext cx="8458200" cy="3429000"/>
          </a:xfrm>
        </p:spPr>
        <p:txBody>
          <a:bodyPr>
            <a:normAutofit/>
          </a:bodyPr>
          <a:lstStyle/>
          <a:p>
            <a:pPr>
              <a:buNone/>
            </a:pPr>
            <a:r>
              <a:rPr lang="en-US" b="1" dirty="0" smtClean="0"/>
              <a:t>27. </a:t>
            </a:r>
            <a:r>
              <a:rPr lang="en-US" b="1" dirty="0" smtClean="0">
                <a:solidFill>
                  <a:srgbClr val="FF0000"/>
                </a:solidFill>
              </a:rPr>
              <a:t>XOR (.B or .W) </a:t>
            </a:r>
            <a:r>
              <a:rPr lang="en-US" b="1" dirty="0" err="1" smtClean="0">
                <a:solidFill>
                  <a:srgbClr val="FF0000"/>
                </a:solidFill>
              </a:rPr>
              <a:t>src,dest</a:t>
            </a:r>
            <a:r>
              <a:rPr lang="en-US" b="1" dirty="0" smtClean="0">
                <a:solidFill>
                  <a:srgbClr val="FF0000"/>
                </a:solidFill>
              </a:rPr>
              <a:t> 	//</a:t>
            </a:r>
            <a:r>
              <a:rPr lang="en-US" b="1" dirty="0" smtClean="0"/>
              <a:t>Logical XOR bits in 						source and </a:t>
            </a:r>
            <a:r>
              <a:rPr lang="en-US" dirty="0" smtClean="0"/>
              <a:t>destination</a:t>
            </a:r>
          </a:p>
          <a:p>
            <a:r>
              <a:rPr lang="en-US" dirty="0" smtClean="0"/>
              <a:t>Description: The bits in the source operand are logically </a:t>
            </a:r>
            <a:r>
              <a:rPr lang="en-US" dirty="0" err="1" smtClean="0"/>
              <a:t>XORed</a:t>
            </a:r>
            <a:r>
              <a:rPr lang="en-US" dirty="0" smtClean="0"/>
              <a:t> with the bits in the destination operand, and the result is placed in the destination. The value in source is preserved.</a:t>
            </a:r>
          </a:p>
          <a:p>
            <a:pPr>
              <a:buNone/>
            </a:pPr>
            <a:r>
              <a:rPr lang="en-US" dirty="0" smtClean="0"/>
              <a:t>			Operation: </a:t>
            </a:r>
            <a:r>
              <a:rPr lang="en-US" dirty="0" err="1" smtClean="0"/>
              <a:t>dest</a:t>
            </a:r>
            <a:r>
              <a:rPr lang="en-US" dirty="0" smtClean="0"/>
              <a:t> = </a:t>
            </a:r>
            <a:r>
              <a:rPr lang="en-US" dirty="0" err="1" smtClean="0"/>
              <a:t>dest</a:t>
            </a:r>
            <a:r>
              <a:rPr lang="en-US" dirty="0" smtClean="0"/>
              <a:t> XOR </a:t>
            </a:r>
            <a:r>
              <a:rPr lang="en-US" dirty="0" err="1" smtClean="0"/>
              <a:t>src</a:t>
            </a:r>
            <a:endParaRPr lang="en-US" dirty="0"/>
          </a:p>
        </p:txBody>
      </p:sp>
      <p:pic>
        <p:nvPicPr>
          <p:cNvPr id="25602" name="Picture 2"/>
          <p:cNvPicPr>
            <a:picLocks noChangeAspect="1" noChangeArrowheads="1"/>
          </p:cNvPicPr>
          <p:nvPr/>
        </p:nvPicPr>
        <p:blipFill>
          <a:blip r:embed="rId2"/>
          <a:srcRect/>
          <a:stretch>
            <a:fillRect/>
          </a:stretch>
        </p:blipFill>
        <p:spPr bwMode="auto">
          <a:xfrm>
            <a:off x="457200" y="3105149"/>
            <a:ext cx="7315200" cy="7713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solidFill>
                  <a:schemeClr val="accent1">
                    <a:lumMod val="75000"/>
                  </a:schemeClr>
                </a:solidFill>
              </a:rPr>
              <a:t>3.Architecture: CPU and Memory</a:t>
            </a:r>
            <a:endParaRPr lang="en-US" dirty="0">
              <a:solidFill>
                <a:schemeClr val="accent1">
                  <a:lumMod val="75000"/>
                </a:schemeClr>
              </a:solidFill>
            </a:endParaRPr>
          </a:p>
        </p:txBody>
      </p:sp>
      <p:sp>
        <p:nvSpPr>
          <p:cNvPr id="3" name="Content Placeholder 2"/>
          <p:cNvSpPr>
            <a:spLocks noGrp="1"/>
          </p:cNvSpPr>
          <p:nvPr>
            <p:ph sz="quarter" idx="1"/>
          </p:nvPr>
        </p:nvSpPr>
        <p:spPr>
          <a:xfrm>
            <a:off x="381000" y="1085850"/>
            <a:ext cx="8305800" cy="3429000"/>
          </a:xfrm>
        </p:spPr>
        <p:txBody>
          <a:bodyPr>
            <a:normAutofit fontScale="70000" lnSpcReduction="20000"/>
          </a:bodyPr>
          <a:lstStyle/>
          <a:p>
            <a:r>
              <a:rPr lang="en-US" dirty="0" smtClean="0">
                <a:latin typeface="Times New Roman" pitchFamily="18" charset="0"/>
                <a:cs typeface="Times New Roman" pitchFamily="18" charset="0"/>
              </a:rPr>
              <a:t>The MSP430 utilizes a 16-bit RISC architecture, which is capable of processing instructions on either bytes or words.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’430 family. It consists of a 3-stage instruction pipeline, instruction decoding, a 16-bit ALU, four dedicated-use registers, and twelve working (or scratchpad) registers.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CPU is connected to its memory through two 16-bit busses, one for addressing, and the other for data.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All memory, including RAM, ROM, information memory, special function registers, and peripheral registers are mapped into a single, contiguous address space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Status Flags: Z: Set if result=0, reset otherwise</a:t>
            </a:r>
          </a:p>
          <a:p>
            <a:r>
              <a:rPr lang="en-US" dirty="0" smtClean="0"/>
              <a:t>C: NOT Z</a:t>
            </a:r>
          </a:p>
          <a:p>
            <a:r>
              <a:rPr lang="en-US" dirty="0" smtClean="0"/>
              <a:t>N: Takes value of result MSB</a:t>
            </a:r>
          </a:p>
          <a:p>
            <a:r>
              <a:rPr lang="en-US" dirty="0" smtClean="0"/>
              <a:t>V: Set if both operands are negative</a:t>
            </a:r>
          </a:p>
          <a:p>
            <a:r>
              <a:rPr lang="en-US" dirty="0" smtClean="0"/>
              <a:t>Examples:</a:t>
            </a:r>
          </a:p>
          <a:p>
            <a:r>
              <a:rPr lang="en-US" dirty="0" smtClean="0"/>
              <a:t>XOR @R4,R7 ; XOR the contents of the location</a:t>
            </a:r>
          </a:p>
          <a:p>
            <a:r>
              <a:rPr lang="en-US" dirty="0" smtClean="0"/>
              <a:t>pointed to by R4 to R7</a:t>
            </a:r>
          </a:p>
          <a:p>
            <a:r>
              <a:rPr lang="en-US" dirty="0" smtClean="0"/>
              <a:t>XOR #00FFh,R12 ;Toggle the bits in the low byte of R12</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Emulator </a:t>
            </a:r>
            <a:endParaRPr lang="en-US" dirty="0"/>
          </a:p>
        </p:txBody>
      </p:sp>
      <p:sp>
        <p:nvSpPr>
          <p:cNvPr id="3" name="Content Placeholder 2"/>
          <p:cNvSpPr>
            <a:spLocks noGrp="1"/>
          </p:cNvSpPr>
          <p:nvPr>
            <p:ph sz="quarter" idx="1"/>
          </p:nvPr>
        </p:nvSpPr>
        <p:spPr>
          <a:xfrm>
            <a:off x="457200" y="1085850"/>
            <a:ext cx="8382000" cy="3429000"/>
          </a:xfrm>
        </p:spPr>
        <p:txBody>
          <a:bodyPr>
            <a:normAutofit fontScale="77500" lnSpcReduction="20000"/>
          </a:bodyPr>
          <a:lstStyle/>
          <a:p>
            <a:r>
              <a:rPr lang="en-US" dirty="0" smtClean="0"/>
              <a:t>In </a:t>
            </a:r>
            <a:r>
              <a:rPr lang="en-US" dirty="0" smtClean="0">
                <a:hlinkClick r:id="rId2" tooltip="Computing"/>
              </a:rPr>
              <a:t>computing</a:t>
            </a:r>
            <a:r>
              <a:rPr lang="en-US" dirty="0" smtClean="0"/>
              <a:t>, an </a:t>
            </a:r>
            <a:r>
              <a:rPr lang="en-US" b="1" dirty="0" smtClean="0"/>
              <a:t>emulator</a:t>
            </a:r>
            <a:r>
              <a:rPr lang="en-US" dirty="0" smtClean="0"/>
              <a:t> is hardware or software that enables one computer system (called the </a:t>
            </a:r>
            <a:r>
              <a:rPr lang="en-US" i="1" dirty="0" smtClean="0"/>
              <a:t>host</a:t>
            </a:r>
            <a:r>
              <a:rPr lang="en-US" dirty="0" smtClean="0"/>
              <a:t>) to behave like another computer system (called the </a:t>
            </a:r>
            <a:r>
              <a:rPr lang="en-US" i="1" dirty="0" smtClean="0"/>
              <a:t>guest</a:t>
            </a:r>
            <a:r>
              <a:rPr lang="en-US" dirty="0" smtClean="0"/>
              <a:t>). </a:t>
            </a:r>
          </a:p>
          <a:p>
            <a:r>
              <a:rPr lang="en-US" dirty="0" smtClean="0"/>
              <a:t>An emulator typically enables the host system to run software or use peripheral devices designed for the guest system. </a:t>
            </a:r>
          </a:p>
          <a:p>
            <a:r>
              <a:rPr lang="en-US" dirty="0" smtClean="0"/>
              <a:t>Emulation refers to the ability of a </a:t>
            </a:r>
            <a:r>
              <a:rPr lang="en-US" dirty="0" smtClean="0">
                <a:hlinkClick r:id="rId3" tooltip="Computer program"/>
              </a:rPr>
              <a:t>computer program</a:t>
            </a:r>
            <a:r>
              <a:rPr lang="en-US" dirty="0" smtClean="0"/>
              <a:t> in an electronic device to emulate (or imitate) another program or device. </a:t>
            </a:r>
          </a:p>
          <a:p>
            <a:r>
              <a:rPr lang="en-US" dirty="0" smtClean="0"/>
              <a:t>Example : - </a:t>
            </a:r>
          </a:p>
          <a:p>
            <a:pPr lvl="1"/>
            <a:r>
              <a:rPr lang="en-US" dirty="0" smtClean="0"/>
              <a:t>Many </a:t>
            </a:r>
            <a:r>
              <a:rPr lang="en-US" dirty="0" smtClean="0">
                <a:hlinkClick r:id="rId4" tooltip="Computer printer"/>
              </a:rPr>
              <a:t>printers</a:t>
            </a:r>
            <a:r>
              <a:rPr lang="en-US" dirty="0" smtClean="0"/>
              <a:t>, are designed to emulate </a:t>
            </a:r>
            <a:r>
              <a:rPr lang="en-US" dirty="0" smtClean="0">
                <a:hlinkClick r:id="rId5" tooltip="Hewlett-Packard"/>
              </a:rPr>
              <a:t>Hewlett-Packard</a:t>
            </a:r>
            <a:r>
              <a:rPr lang="en-US" dirty="0" smtClean="0"/>
              <a:t> </a:t>
            </a:r>
            <a:r>
              <a:rPr lang="en-US" dirty="0" smtClean="0">
                <a:hlinkClick r:id="rId6" tooltip="LaserJet"/>
              </a:rPr>
              <a:t>LaserJet</a:t>
            </a:r>
            <a:r>
              <a:rPr lang="en-US" dirty="0" smtClean="0"/>
              <a:t> printers because so much software is written for HP printers. If a non-HP printer emulates an HP printer, any software written for a real HP printer will also run in the non-HP printer emulation and produce equivalent printing.</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Emulated Instructions</a:t>
            </a:r>
            <a:endParaRPr lang="en-US" dirty="0"/>
          </a:p>
        </p:txBody>
      </p:sp>
      <p:sp>
        <p:nvSpPr>
          <p:cNvPr id="3" name="Content Placeholder 2"/>
          <p:cNvSpPr>
            <a:spLocks noGrp="1"/>
          </p:cNvSpPr>
          <p:nvPr>
            <p:ph sz="quarter" idx="1"/>
          </p:nvPr>
        </p:nvSpPr>
        <p:spPr>
          <a:xfrm>
            <a:off x="457200" y="971550"/>
            <a:ext cx="7772400" cy="3429000"/>
          </a:xfrm>
        </p:spPr>
        <p:txBody>
          <a:bodyPr>
            <a:normAutofit fontScale="92500" lnSpcReduction="20000"/>
          </a:bodyPr>
          <a:lstStyle/>
          <a:p>
            <a:pPr>
              <a:buNone/>
            </a:pPr>
            <a:r>
              <a:rPr lang="en-US" b="1" dirty="0" smtClean="0"/>
              <a:t>1. </a:t>
            </a:r>
            <a:r>
              <a:rPr lang="en-US" b="1" dirty="0" smtClean="0">
                <a:solidFill>
                  <a:srgbClr val="FF0000"/>
                </a:solidFill>
              </a:rPr>
              <a:t>BR </a:t>
            </a:r>
            <a:r>
              <a:rPr lang="en-US" b="1" dirty="0" err="1" smtClean="0">
                <a:solidFill>
                  <a:srgbClr val="FF0000"/>
                </a:solidFill>
              </a:rPr>
              <a:t>dest</a:t>
            </a:r>
            <a:r>
              <a:rPr lang="en-US" b="1" dirty="0" smtClean="0"/>
              <a:t> 		//Branch to destination</a:t>
            </a:r>
          </a:p>
          <a:p>
            <a:r>
              <a:rPr lang="en-US" dirty="0" smtClean="0"/>
              <a:t>Description: Unconditional branch operation to any location in memory.</a:t>
            </a:r>
          </a:p>
          <a:p>
            <a:pPr>
              <a:buNone/>
            </a:pPr>
            <a:r>
              <a:rPr lang="en-US" dirty="0" smtClean="0"/>
              <a:t>Operation: PC = </a:t>
            </a:r>
            <a:r>
              <a:rPr lang="en-US" dirty="0" err="1" smtClean="0"/>
              <a:t>dest</a:t>
            </a:r>
            <a:r>
              <a:rPr lang="en-US" dirty="0" smtClean="0"/>
              <a:t> address</a:t>
            </a:r>
          </a:p>
          <a:p>
            <a:pPr>
              <a:buNone/>
            </a:pPr>
            <a:r>
              <a:rPr lang="en-US" dirty="0" smtClean="0"/>
              <a:t>			Emulation 	MOV   </a:t>
            </a:r>
            <a:r>
              <a:rPr lang="en-US" dirty="0" err="1" smtClean="0"/>
              <a:t>dest</a:t>
            </a:r>
            <a:r>
              <a:rPr lang="en-US" dirty="0" smtClean="0"/>
              <a:t> , PC</a:t>
            </a:r>
          </a:p>
          <a:p>
            <a:pPr>
              <a:buNone/>
            </a:pPr>
            <a:r>
              <a:rPr lang="en-US" dirty="0" smtClean="0"/>
              <a:t>Examples:</a:t>
            </a:r>
          </a:p>
          <a:p>
            <a:pPr>
              <a:buNone/>
            </a:pPr>
            <a:r>
              <a:rPr lang="en-US" dirty="0" smtClean="0"/>
              <a:t>BR #FOO ; Branch to label FOO</a:t>
            </a:r>
          </a:p>
          <a:p>
            <a:pPr>
              <a:buNone/>
            </a:pPr>
            <a:r>
              <a:rPr lang="en-US" dirty="0" smtClean="0"/>
              <a:t>BR R12 ; Branch to address contained in R12</a:t>
            </a:r>
          </a:p>
          <a:p>
            <a:pPr>
              <a:buNone/>
            </a:pPr>
            <a:r>
              <a:rPr lang="en-US" dirty="0" smtClean="0"/>
              <a:t>BR @R12 ; Branch to address contained in word pointed to by R12</a:t>
            </a:r>
            <a:endParaRPr lang="en-US" dirty="0"/>
          </a:p>
        </p:txBody>
      </p:sp>
      <p:sp>
        <p:nvSpPr>
          <p:cNvPr id="4" name="Curved Down Arrow 3"/>
          <p:cNvSpPr/>
          <p:nvPr/>
        </p:nvSpPr>
        <p:spPr>
          <a:xfrm>
            <a:off x="5257800" y="2114550"/>
            <a:ext cx="454152" cy="228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085850"/>
            <a:ext cx="8229600" cy="3429000"/>
          </a:xfrm>
        </p:spPr>
        <p:txBody>
          <a:bodyPr/>
          <a:lstStyle/>
          <a:p>
            <a:pPr>
              <a:buNone/>
            </a:pPr>
            <a:r>
              <a:rPr lang="en-US" b="1" dirty="0" smtClean="0"/>
              <a:t>2. </a:t>
            </a:r>
            <a:r>
              <a:rPr lang="en-US" b="1" dirty="0" smtClean="0">
                <a:solidFill>
                  <a:srgbClr val="FF0000"/>
                </a:solidFill>
              </a:rPr>
              <a:t>CLR (.B or .W) </a:t>
            </a:r>
            <a:r>
              <a:rPr lang="en-US" b="1" dirty="0" err="1" smtClean="0">
                <a:solidFill>
                  <a:srgbClr val="FF0000"/>
                </a:solidFill>
              </a:rPr>
              <a:t>dest</a:t>
            </a:r>
            <a:r>
              <a:rPr lang="en-US" b="1" dirty="0" smtClean="0">
                <a:solidFill>
                  <a:srgbClr val="FF0000"/>
                </a:solidFill>
              </a:rPr>
              <a:t> 	//</a:t>
            </a:r>
            <a:r>
              <a:rPr lang="en-US" b="1" dirty="0" smtClean="0"/>
              <a:t>Clear destination</a:t>
            </a:r>
          </a:p>
          <a:p>
            <a:pPr>
              <a:buNone/>
            </a:pPr>
            <a:r>
              <a:rPr lang="en-US" dirty="0" smtClean="0"/>
              <a:t>		Description: Destination is set to zero.</a:t>
            </a:r>
          </a:p>
          <a:p>
            <a:r>
              <a:rPr lang="en-US" dirty="0" smtClean="0"/>
              <a:t>Operation: </a:t>
            </a:r>
            <a:r>
              <a:rPr lang="en-US" dirty="0" err="1" smtClean="0"/>
              <a:t>dest</a:t>
            </a:r>
            <a:r>
              <a:rPr lang="en-US" dirty="0" smtClean="0"/>
              <a:t> = 0</a:t>
            </a:r>
          </a:p>
          <a:p>
            <a:r>
              <a:rPr lang="en-US" dirty="0" smtClean="0"/>
              <a:t>Emulation: 	MOV(.B or .W) #0,dest</a:t>
            </a:r>
          </a:p>
          <a:p>
            <a:r>
              <a:rPr lang="en-US" dirty="0" smtClean="0"/>
              <a:t>Example:</a:t>
            </a:r>
          </a:p>
          <a:p>
            <a:r>
              <a:rPr lang="en-US" dirty="0" smtClean="0"/>
              <a:t>CLR R11 ; Clears R11</a:t>
            </a:r>
            <a:endParaRPr lang="en-US" dirty="0"/>
          </a:p>
        </p:txBody>
      </p:sp>
      <p:sp>
        <p:nvSpPr>
          <p:cNvPr id="4" name="Curved Down Arrow 3"/>
          <p:cNvSpPr/>
          <p:nvPr/>
        </p:nvSpPr>
        <p:spPr>
          <a:xfrm>
            <a:off x="4575048" y="2266950"/>
            <a:ext cx="454152" cy="228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285750"/>
            <a:ext cx="7772400" cy="3429000"/>
          </a:xfrm>
        </p:spPr>
        <p:txBody>
          <a:bodyPr/>
          <a:lstStyle/>
          <a:p>
            <a:pPr>
              <a:buNone/>
            </a:pPr>
            <a:r>
              <a:rPr lang="en-US" b="1" dirty="0" smtClean="0"/>
              <a:t>3. </a:t>
            </a:r>
            <a:r>
              <a:rPr lang="en-US" b="1" dirty="0" smtClean="0">
                <a:solidFill>
                  <a:srgbClr val="FF0000"/>
                </a:solidFill>
              </a:rPr>
              <a:t>CLRC</a:t>
            </a:r>
            <a:r>
              <a:rPr lang="en-US" b="1" dirty="0" smtClean="0"/>
              <a:t> 		//Clear carry flag</a:t>
            </a:r>
          </a:p>
          <a:p>
            <a:r>
              <a:rPr lang="en-US" dirty="0" smtClean="0"/>
              <a:t>Description: Carry flag is reset.</a:t>
            </a:r>
          </a:p>
          <a:p>
            <a:r>
              <a:rPr lang="en-US" dirty="0" smtClean="0"/>
              <a:t>Operation: C = 0</a:t>
            </a:r>
          </a:p>
          <a:p>
            <a:r>
              <a:rPr lang="en-US" dirty="0" smtClean="0"/>
              <a:t>Emulation BIC #1,SR	     //status bit 1 is carry flag </a:t>
            </a:r>
          </a:p>
          <a:p>
            <a:r>
              <a:rPr lang="en-US" dirty="0" smtClean="0"/>
              <a:t>Example:</a:t>
            </a:r>
          </a:p>
          <a:p>
            <a:r>
              <a:rPr lang="en-US" dirty="0" smtClean="0"/>
              <a:t>CLRC ; Clears carry flag</a:t>
            </a:r>
            <a:endParaRPr lang="en-US" dirty="0"/>
          </a:p>
        </p:txBody>
      </p:sp>
      <p:pic>
        <p:nvPicPr>
          <p:cNvPr id="2050" name="Picture 2"/>
          <p:cNvPicPr>
            <a:picLocks noChangeAspect="1" noChangeArrowheads="1"/>
          </p:cNvPicPr>
          <p:nvPr/>
        </p:nvPicPr>
        <p:blipFill>
          <a:blip r:embed="rId2"/>
          <a:srcRect/>
          <a:stretch>
            <a:fillRect/>
          </a:stretch>
        </p:blipFill>
        <p:spPr bwMode="auto">
          <a:xfrm>
            <a:off x="762000" y="3409950"/>
            <a:ext cx="7696200"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533400" y="1085850"/>
            <a:ext cx="8153400" cy="3429000"/>
          </a:xfrm>
        </p:spPr>
        <p:txBody>
          <a:bodyPr/>
          <a:lstStyle/>
          <a:p>
            <a:pPr>
              <a:buNone/>
            </a:pPr>
            <a:r>
              <a:rPr lang="en-US" b="1" dirty="0" smtClean="0"/>
              <a:t>4. </a:t>
            </a:r>
            <a:r>
              <a:rPr lang="en-US" b="1" dirty="0" smtClean="0">
                <a:solidFill>
                  <a:srgbClr val="FF0000"/>
                </a:solidFill>
              </a:rPr>
              <a:t>CLRN</a:t>
            </a:r>
            <a:r>
              <a:rPr lang="en-US" b="1" dirty="0" smtClean="0"/>
              <a:t> 	//Clear negative flag</a:t>
            </a:r>
          </a:p>
          <a:p>
            <a:r>
              <a:rPr lang="en-US" dirty="0" smtClean="0"/>
              <a:t>Description: Negative flag is reset.</a:t>
            </a:r>
          </a:p>
          <a:p>
            <a:r>
              <a:rPr lang="en-US" dirty="0" smtClean="0"/>
              <a:t>Operation: N = 0</a:t>
            </a:r>
          </a:p>
          <a:p>
            <a:r>
              <a:rPr lang="en-US" dirty="0" smtClean="0"/>
              <a:t>Emulation BIC #4,SR	// status </a:t>
            </a:r>
            <a:r>
              <a:rPr lang="en-US" dirty="0" err="1" smtClean="0"/>
              <a:t>reg</a:t>
            </a:r>
            <a:r>
              <a:rPr lang="en-US" dirty="0" smtClean="0"/>
              <a:t> bit 4 is negative flag</a:t>
            </a:r>
          </a:p>
          <a:p>
            <a:r>
              <a:rPr lang="en-US" dirty="0" smtClean="0"/>
              <a:t>Example:</a:t>
            </a:r>
          </a:p>
          <a:p>
            <a:r>
              <a:rPr lang="en-US" dirty="0" smtClean="0"/>
              <a:t>CLRN ; Clears negative flag</a:t>
            </a: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b="1" dirty="0" smtClean="0"/>
              <a:t>5.</a:t>
            </a:r>
            <a:r>
              <a:rPr lang="en-US" b="1" dirty="0" smtClean="0">
                <a:solidFill>
                  <a:srgbClr val="FF0000"/>
                </a:solidFill>
              </a:rPr>
              <a:t>CLRZ	//</a:t>
            </a:r>
            <a:r>
              <a:rPr lang="en-US" b="1" dirty="0" smtClean="0"/>
              <a:t> Clear zero flag</a:t>
            </a:r>
          </a:p>
          <a:p>
            <a:r>
              <a:rPr lang="en-US" dirty="0" smtClean="0"/>
              <a:t>Description: Zero flag is reset.</a:t>
            </a:r>
          </a:p>
          <a:p>
            <a:r>
              <a:rPr lang="en-US" dirty="0" smtClean="0"/>
              <a:t>Operation: Z = 0</a:t>
            </a:r>
          </a:p>
          <a:p>
            <a:r>
              <a:rPr lang="en-US" dirty="0" smtClean="0"/>
              <a:t>Emulation BIC #2,SR</a:t>
            </a:r>
          </a:p>
          <a:p>
            <a:r>
              <a:rPr lang="en-US" dirty="0" smtClean="0"/>
              <a:t>Example:</a:t>
            </a:r>
          </a:p>
          <a:p>
            <a:r>
              <a:rPr lang="en-US" dirty="0" smtClean="0"/>
              <a:t>CLRZ ; Clears zero flag</a:t>
            </a:r>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19150"/>
            <a:ext cx="8305800" cy="3429000"/>
          </a:xfrm>
        </p:spPr>
        <p:txBody>
          <a:bodyPr>
            <a:normAutofit fontScale="92500" lnSpcReduction="20000"/>
          </a:bodyPr>
          <a:lstStyle/>
          <a:p>
            <a:pPr>
              <a:buNone/>
            </a:pPr>
            <a:r>
              <a:rPr lang="en-US" b="1" dirty="0" smtClean="0"/>
              <a:t>6. </a:t>
            </a:r>
            <a:r>
              <a:rPr lang="en-US" b="1" dirty="0" smtClean="0">
                <a:solidFill>
                  <a:srgbClr val="FF0000"/>
                </a:solidFill>
              </a:rPr>
              <a:t>DADC (.B or .W) </a:t>
            </a:r>
            <a:r>
              <a:rPr lang="en-US" b="1" dirty="0" err="1" smtClean="0">
                <a:solidFill>
                  <a:srgbClr val="FF0000"/>
                </a:solidFill>
              </a:rPr>
              <a:t>dest</a:t>
            </a:r>
            <a:r>
              <a:rPr lang="en-US" b="1" dirty="0" smtClean="0"/>
              <a:t> 	//Add carry decimally to 					destination</a:t>
            </a:r>
          </a:p>
          <a:p>
            <a:r>
              <a:rPr lang="en-US" dirty="0" smtClean="0"/>
              <a:t>Description: The carry flag is added to the destination in decimal (BCD) format.</a:t>
            </a:r>
          </a:p>
          <a:p>
            <a:pPr>
              <a:buNone/>
            </a:pPr>
            <a:r>
              <a:rPr lang="en-US" dirty="0" smtClean="0"/>
              <a:t>			Operation: </a:t>
            </a:r>
            <a:r>
              <a:rPr lang="en-US" dirty="0" err="1" smtClean="0"/>
              <a:t>dest</a:t>
            </a:r>
            <a:r>
              <a:rPr lang="en-US" dirty="0" smtClean="0"/>
              <a:t>(BCD) = </a:t>
            </a:r>
            <a:r>
              <a:rPr lang="en-US" dirty="0" err="1" smtClean="0"/>
              <a:t>dest</a:t>
            </a:r>
            <a:r>
              <a:rPr lang="en-US" dirty="0" smtClean="0"/>
              <a:t>(BCD) + C</a:t>
            </a:r>
          </a:p>
          <a:p>
            <a:pPr>
              <a:buNone/>
            </a:pPr>
            <a:r>
              <a:rPr lang="en-US" dirty="0" smtClean="0"/>
              <a:t>		Emulation DADD(.B or .W) #0,dest</a:t>
            </a:r>
          </a:p>
          <a:p>
            <a:r>
              <a:rPr lang="en-US" dirty="0" smtClean="0"/>
              <a:t>Example:</a:t>
            </a:r>
          </a:p>
          <a:p>
            <a:pPr>
              <a:buNone/>
            </a:pPr>
            <a:r>
              <a:rPr lang="pt-BR" dirty="0" smtClean="0"/>
              <a:t>	DADC.B    R7,R8 ; add two decimals in R7 to R8</a:t>
            </a:r>
          </a:p>
          <a:p>
            <a:pPr>
              <a:buNone/>
            </a:pPr>
            <a:r>
              <a:rPr lang="en-US" dirty="0" smtClean="0"/>
              <a:t>	JC BAR ;    If result &gt;99, jump to BAR</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590550"/>
            <a:ext cx="8153400" cy="3924300"/>
          </a:xfrm>
        </p:spPr>
        <p:txBody>
          <a:bodyPr>
            <a:normAutofit fontScale="92500" lnSpcReduction="20000"/>
          </a:bodyPr>
          <a:lstStyle/>
          <a:p>
            <a:pPr>
              <a:buNone/>
            </a:pPr>
            <a:r>
              <a:rPr lang="en-US" b="1" dirty="0" smtClean="0"/>
              <a:t>7. </a:t>
            </a:r>
            <a:r>
              <a:rPr lang="en-US" b="1" dirty="0" smtClean="0">
                <a:solidFill>
                  <a:srgbClr val="FF0000"/>
                </a:solidFill>
              </a:rPr>
              <a:t>DEC (.B or .W) </a:t>
            </a:r>
            <a:r>
              <a:rPr lang="en-US" b="1" dirty="0" err="1" smtClean="0">
                <a:solidFill>
                  <a:srgbClr val="FF0000"/>
                </a:solidFill>
              </a:rPr>
              <a:t>dest</a:t>
            </a:r>
            <a:r>
              <a:rPr lang="en-US" b="1" dirty="0" smtClean="0"/>
              <a:t> 	//Decrement destination</a:t>
            </a:r>
          </a:p>
          <a:p>
            <a:pPr>
              <a:buNone/>
            </a:pPr>
            <a:r>
              <a:rPr lang="en-US" dirty="0" smtClean="0"/>
              <a:t>Description: The destination is decremented by 1.</a:t>
            </a:r>
          </a:p>
          <a:p>
            <a:pPr>
              <a:buNone/>
            </a:pPr>
            <a:r>
              <a:rPr lang="en-US" dirty="0" smtClean="0"/>
              <a:t>			Operation: </a:t>
            </a:r>
            <a:r>
              <a:rPr lang="en-US" dirty="0" err="1" smtClean="0"/>
              <a:t>dest</a:t>
            </a:r>
            <a:r>
              <a:rPr lang="en-US" dirty="0" smtClean="0"/>
              <a:t> = dest-1</a:t>
            </a:r>
          </a:p>
          <a:p>
            <a:pPr>
              <a:buNone/>
            </a:pPr>
            <a:r>
              <a:rPr lang="en-US" dirty="0" smtClean="0"/>
              <a:t>			Emulation SUB(.B or .W) #1,dest</a:t>
            </a:r>
          </a:p>
          <a:p>
            <a:pPr>
              <a:buNone/>
            </a:pPr>
            <a:r>
              <a:rPr lang="en-US" dirty="0" smtClean="0"/>
              <a:t>Example:</a:t>
            </a:r>
          </a:p>
          <a:p>
            <a:pPr>
              <a:buNone/>
            </a:pPr>
            <a:r>
              <a:rPr lang="en-US" dirty="0" smtClean="0"/>
              <a:t>	MOV #4,R7 ; 	//initialize counter for divide by 32</a:t>
            </a:r>
          </a:p>
          <a:p>
            <a:pPr>
              <a:buNone/>
            </a:pPr>
            <a:r>
              <a:rPr lang="pt-BR" dirty="0" smtClean="0"/>
              <a:t>	FOO RRA R5 ; 	//Divide R5 by 2</a:t>
            </a:r>
          </a:p>
          <a:p>
            <a:pPr>
              <a:buNone/>
            </a:pPr>
            <a:r>
              <a:rPr lang="en-US" dirty="0" smtClean="0"/>
              <a:t>	DEC R7 ; 		//Check for last divide</a:t>
            </a:r>
          </a:p>
          <a:p>
            <a:pPr>
              <a:buNone/>
            </a:pPr>
            <a:r>
              <a:rPr lang="en-US" dirty="0" smtClean="0"/>
              <a:t>	JZ BAR ;		// If final sample, jump to label BAR</a:t>
            </a:r>
          </a:p>
          <a:p>
            <a:pPr>
              <a:buNone/>
            </a:pPr>
            <a:r>
              <a:rPr lang="en-US" dirty="0" smtClean="0"/>
              <a:t>	JMP FOO ; 		//else, loop to FOO</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085850"/>
            <a:ext cx="8382000" cy="3429000"/>
          </a:xfrm>
        </p:spPr>
        <p:txBody>
          <a:bodyPr/>
          <a:lstStyle/>
          <a:p>
            <a:pPr>
              <a:buNone/>
            </a:pPr>
            <a:r>
              <a:rPr lang="en-US" b="1" dirty="0" smtClean="0"/>
              <a:t>8. </a:t>
            </a:r>
            <a:r>
              <a:rPr lang="en-US" b="1" dirty="0" smtClean="0">
                <a:solidFill>
                  <a:srgbClr val="FF0000"/>
                </a:solidFill>
              </a:rPr>
              <a:t>DECD (.B or .W) </a:t>
            </a:r>
            <a:r>
              <a:rPr lang="en-US" b="1" dirty="0" err="1" smtClean="0">
                <a:solidFill>
                  <a:srgbClr val="FF0000"/>
                </a:solidFill>
              </a:rPr>
              <a:t>dest</a:t>
            </a:r>
            <a:r>
              <a:rPr lang="en-US" b="1" dirty="0" smtClean="0"/>
              <a:t> //Double decrement destination</a:t>
            </a:r>
          </a:p>
          <a:p>
            <a:pPr>
              <a:buNone/>
            </a:pPr>
            <a:r>
              <a:rPr lang="en-US" dirty="0" smtClean="0"/>
              <a:t> Description: The destination is decremented by 2.</a:t>
            </a:r>
          </a:p>
          <a:p>
            <a:pPr>
              <a:buNone/>
            </a:pPr>
            <a:r>
              <a:rPr lang="en-US" dirty="0" smtClean="0"/>
              <a:t>			Operation: </a:t>
            </a:r>
            <a:r>
              <a:rPr lang="en-US" dirty="0" err="1" smtClean="0"/>
              <a:t>dest</a:t>
            </a:r>
            <a:r>
              <a:rPr lang="en-US" dirty="0" smtClean="0"/>
              <a:t> = dest-2</a:t>
            </a:r>
          </a:p>
          <a:p>
            <a:pPr>
              <a:buNone/>
            </a:pPr>
            <a:r>
              <a:rPr lang="en-US" dirty="0" smtClean="0"/>
              <a:t>			Emulation SUB(.B or .W) #2,dest</a:t>
            </a:r>
          </a:p>
          <a:p>
            <a:pPr>
              <a:buNone/>
            </a:pPr>
            <a:r>
              <a:rPr lang="en-US" dirty="0" smtClean="0"/>
              <a:t>Example:</a:t>
            </a:r>
          </a:p>
          <a:p>
            <a:pPr>
              <a:buNone/>
            </a:pPr>
            <a:r>
              <a:rPr lang="en-US" dirty="0" smtClean="0"/>
              <a:t>	DECD BAR ; Decrement memory location BAR by 2</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CPU Features</a:t>
            </a:r>
            <a:endParaRPr lang="en-US" dirty="0">
              <a:solidFill>
                <a:schemeClr val="accent1">
                  <a:lumMod val="75000"/>
                </a:schemeClr>
              </a:solidFill>
            </a:endParaRPr>
          </a:p>
        </p:txBody>
      </p:sp>
      <p:sp>
        <p:nvSpPr>
          <p:cNvPr id="3" name="Content Placeholder 2"/>
          <p:cNvSpPr>
            <a:spLocks noGrp="1"/>
          </p:cNvSpPr>
          <p:nvPr>
            <p:ph sz="quarter" idx="1"/>
          </p:nvPr>
        </p:nvSpPr>
        <p:spPr>
          <a:xfrm>
            <a:off x="533400" y="1047750"/>
            <a:ext cx="7772400" cy="3429000"/>
          </a:xfrm>
        </p:spPr>
        <p:txBody>
          <a:bodyPr>
            <a:normAutofit lnSpcReduction="10000"/>
          </a:bodyPr>
          <a:lstStyle/>
          <a:p>
            <a:r>
              <a:rPr lang="en-US" sz="1600" b="1" i="1" dirty="0" smtClean="0">
                <a:latin typeface="Times New Roman" pitchFamily="18" charset="0"/>
                <a:cs typeface="Times New Roman" pitchFamily="18" charset="0"/>
              </a:rPr>
              <a:t>The ALU</a:t>
            </a:r>
          </a:p>
          <a:p>
            <a:pPr marL="548640" lvl="2" indent="-274320">
              <a:spcBef>
                <a:spcPts val="580"/>
              </a:spcBef>
              <a:buClr>
                <a:schemeClr val="accent1"/>
              </a:buClr>
            </a:pPr>
            <a:r>
              <a:rPr lang="en-US" sz="1600" dirty="0" smtClean="0">
                <a:latin typeface="Times New Roman" pitchFamily="18" charset="0"/>
                <a:cs typeface="Times New Roman" pitchFamily="18" charset="0"/>
              </a:rPr>
              <a:t>The ’430 processor includes a pretty typical ALU (arithmetic logic unit). The ALU handles addition, subtraction, comparison and logical (AND, OR, XOR) operations. ALU operations can affect the overflow, zero, negative, and carry flags.</a:t>
            </a:r>
          </a:p>
          <a:p>
            <a:pPr marL="548640" lvl="2" indent="-274320">
              <a:spcBef>
                <a:spcPts val="580"/>
              </a:spcBef>
              <a:buClr>
                <a:schemeClr val="accent1"/>
              </a:buClr>
            </a:pPr>
            <a:endParaRPr lang="en-US" sz="1600" dirty="0" smtClean="0">
              <a:latin typeface="Times New Roman" pitchFamily="18" charset="0"/>
              <a:cs typeface="Times New Roman" pitchFamily="18" charset="0"/>
            </a:endParaRPr>
          </a:p>
          <a:p>
            <a:r>
              <a:rPr lang="en-US" sz="1600" b="1" i="1" dirty="0" smtClean="0">
                <a:latin typeface="Times New Roman" pitchFamily="18" charset="0"/>
                <a:cs typeface="Times New Roman" pitchFamily="18" charset="0"/>
              </a:rPr>
              <a:t>Working Registers</a:t>
            </a:r>
          </a:p>
          <a:p>
            <a:pPr lvl="1"/>
            <a:r>
              <a:rPr lang="en-US" sz="1600" i="1" dirty="0" smtClean="0">
                <a:latin typeface="Times New Roman" pitchFamily="18" charset="0"/>
                <a:cs typeface="Times New Roman" pitchFamily="18" charset="0"/>
              </a:rPr>
              <a:t>12 working register of 16-bit ( R14- R15) used for register mode operation</a:t>
            </a:r>
            <a:r>
              <a:rPr lang="en-US" sz="1600" b="1" i="1" dirty="0" smtClean="0">
                <a:latin typeface="Times New Roman" pitchFamily="18" charset="0"/>
                <a:cs typeface="Times New Roman" pitchFamily="18" charset="0"/>
              </a:rPr>
              <a:t>.</a:t>
            </a:r>
          </a:p>
          <a:p>
            <a:pPr lvl="1"/>
            <a:r>
              <a:rPr lang="en-US" sz="1700" dirty="0" smtClean="0">
                <a:latin typeface="Times New Roman" pitchFamily="18" charset="0"/>
                <a:cs typeface="Times New Roman" pitchFamily="18" charset="0"/>
              </a:rPr>
              <a:t>Any variable which is accessed often should reside in one of these locations, for the sake of efficiency.</a:t>
            </a:r>
            <a:endParaRPr lang="en-US" sz="1700" b="1" i="1"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Any of these registers for any purpose, either data or address.</a:t>
            </a:r>
          </a:p>
          <a:p>
            <a:pPr lvl="1"/>
            <a:r>
              <a:rPr lang="en-US" sz="1700" i="1" dirty="0" smtClean="0">
                <a:latin typeface="Times New Roman" pitchFamily="18" charset="0"/>
                <a:cs typeface="Times New Roman" pitchFamily="18" charset="0"/>
              </a:rPr>
              <a:t>R4 and R5 reserve for debug information. </a:t>
            </a:r>
          </a:p>
          <a:p>
            <a:pPr lvl="1"/>
            <a:r>
              <a:rPr lang="en-US" sz="1600" i="1" dirty="0" smtClean="0">
                <a:latin typeface="Times New Roman" pitchFamily="18" charset="0"/>
                <a:cs typeface="Times New Roman" pitchFamily="18" charset="0"/>
              </a:rPr>
              <a:t>R8, R9, R15 used for code extensive operations </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085850"/>
            <a:ext cx="8229600" cy="3429000"/>
          </a:xfrm>
        </p:spPr>
        <p:txBody>
          <a:bodyPr/>
          <a:lstStyle/>
          <a:p>
            <a:pPr>
              <a:buNone/>
            </a:pPr>
            <a:r>
              <a:rPr lang="en-US" b="1" dirty="0" smtClean="0"/>
              <a:t>9. </a:t>
            </a:r>
            <a:r>
              <a:rPr lang="en-US" b="1" dirty="0" smtClean="0">
                <a:solidFill>
                  <a:srgbClr val="FF0000"/>
                </a:solidFill>
              </a:rPr>
              <a:t>DINT </a:t>
            </a:r>
            <a:r>
              <a:rPr lang="en-US" b="1" dirty="0" smtClean="0"/>
              <a:t>Disable interrupts</a:t>
            </a:r>
          </a:p>
          <a:p>
            <a:pPr>
              <a:buNone/>
            </a:pPr>
            <a:r>
              <a:rPr lang="en-US" dirty="0" smtClean="0"/>
              <a:t>Description: All interrupts are disabled.</a:t>
            </a:r>
          </a:p>
          <a:p>
            <a:pPr>
              <a:buNone/>
            </a:pPr>
            <a:r>
              <a:rPr lang="en-US" dirty="0" smtClean="0"/>
              <a:t>			Operation: GIE = 0</a:t>
            </a:r>
          </a:p>
          <a:p>
            <a:pPr>
              <a:buNone/>
            </a:pPr>
            <a:r>
              <a:rPr lang="en-US" dirty="0" smtClean="0"/>
              <a:t>			Emulation BIC #8,SR</a:t>
            </a:r>
          </a:p>
          <a:p>
            <a:pPr>
              <a:buNone/>
            </a:pPr>
            <a:r>
              <a:rPr lang="en-US" dirty="0" smtClean="0"/>
              <a:t>Example:</a:t>
            </a:r>
          </a:p>
          <a:p>
            <a:pPr>
              <a:buNone/>
            </a:pPr>
            <a:r>
              <a:rPr lang="en-US" dirty="0" smtClean="0"/>
              <a:t>		DINT ; disables interrupts</a:t>
            </a:r>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81000" y="1085850"/>
            <a:ext cx="8305800" cy="3429000"/>
          </a:xfrm>
        </p:spPr>
        <p:txBody>
          <a:bodyPr/>
          <a:lstStyle/>
          <a:p>
            <a:pPr>
              <a:buNone/>
            </a:pPr>
            <a:r>
              <a:rPr lang="en-US" b="1" dirty="0" smtClean="0"/>
              <a:t>10. EINT Enable interrupts</a:t>
            </a:r>
          </a:p>
          <a:p>
            <a:pPr>
              <a:buNone/>
            </a:pPr>
            <a:r>
              <a:rPr lang="en-US" dirty="0" smtClean="0"/>
              <a:t>	Description: All interrupts are enabled.</a:t>
            </a:r>
          </a:p>
          <a:p>
            <a:pPr>
              <a:buNone/>
            </a:pPr>
            <a:r>
              <a:rPr lang="en-US" dirty="0" smtClean="0"/>
              <a:t>			Operation: GIE = 1</a:t>
            </a:r>
          </a:p>
          <a:p>
            <a:pPr>
              <a:buNone/>
            </a:pPr>
            <a:r>
              <a:rPr lang="en-US" dirty="0" smtClean="0"/>
              <a:t>			Emulation BIS #8,SR</a:t>
            </a:r>
          </a:p>
          <a:p>
            <a:pPr>
              <a:buNone/>
            </a:pPr>
            <a:r>
              <a:rPr lang="en-US" dirty="0" smtClean="0"/>
              <a:t>Example:</a:t>
            </a:r>
          </a:p>
          <a:p>
            <a:pPr>
              <a:buNone/>
            </a:pPr>
            <a:r>
              <a:rPr lang="en-US" dirty="0" smtClean="0"/>
              <a:t>			EINT ; enables interrupts</a:t>
            </a:r>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438150"/>
            <a:ext cx="8382000" cy="4076700"/>
          </a:xfrm>
        </p:spPr>
        <p:txBody>
          <a:bodyPr>
            <a:normAutofit fontScale="85000" lnSpcReduction="20000"/>
          </a:bodyPr>
          <a:lstStyle/>
          <a:p>
            <a:pPr>
              <a:buNone/>
            </a:pPr>
            <a:r>
              <a:rPr lang="fr-FR" b="1" dirty="0" smtClean="0"/>
              <a:t>11. </a:t>
            </a:r>
            <a:r>
              <a:rPr lang="fr-FR" b="1" dirty="0" smtClean="0">
                <a:solidFill>
                  <a:srgbClr val="FF0000"/>
                </a:solidFill>
              </a:rPr>
              <a:t>INC (.B or .W) </a:t>
            </a:r>
            <a:r>
              <a:rPr lang="fr-FR" b="1" dirty="0" err="1" smtClean="0">
                <a:solidFill>
                  <a:srgbClr val="FF0000"/>
                </a:solidFill>
              </a:rPr>
              <a:t>dest</a:t>
            </a:r>
            <a:r>
              <a:rPr lang="fr-FR" b="1" dirty="0" smtClean="0">
                <a:solidFill>
                  <a:srgbClr val="FF0000"/>
                </a:solidFill>
              </a:rPr>
              <a:t> 		//</a:t>
            </a:r>
            <a:r>
              <a:rPr lang="fr-FR" b="1" dirty="0" err="1" smtClean="0"/>
              <a:t>Increment</a:t>
            </a:r>
            <a:r>
              <a:rPr lang="fr-FR" b="1" dirty="0" smtClean="0"/>
              <a:t> destination</a:t>
            </a:r>
          </a:p>
          <a:p>
            <a:pPr>
              <a:buNone/>
            </a:pPr>
            <a:r>
              <a:rPr lang="en-US" dirty="0" smtClean="0"/>
              <a:t>Description: The destination is incremented by 1.</a:t>
            </a:r>
          </a:p>
          <a:p>
            <a:pPr>
              <a:buNone/>
            </a:pPr>
            <a:r>
              <a:rPr lang="en-US" dirty="0" smtClean="0"/>
              <a:t>				Operation: </a:t>
            </a:r>
            <a:r>
              <a:rPr lang="en-US" dirty="0" err="1" smtClean="0"/>
              <a:t>dest</a:t>
            </a:r>
            <a:r>
              <a:rPr lang="en-US" dirty="0" smtClean="0"/>
              <a:t> = dest+1</a:t>
            </a:r>
          </a:p>
          <a:p>
            <a:pPr>
              <a:buNone/>
            </a:pPr>
            <a:r>
              <a:rPr lang="en-US" dirty="0" smtClean="0"/>
              <a:t>		Emulation ADD(.B or .W) #1,dest</a:t>
            </a:r>
          </a:p>
          <a:p>
            <a:pPr>
              <a:buNone/>
            </a:pPr>
            <a:r>
              <a:rPr lang="en-US" dirty="0" smtClean="0"/>
              <a:t>Example:</a:t>
            </a:r>
          </a:p>
          <a:p>
            <a:pPr>
              <a:buNone/>
            </a:pPr>
            <a:r>
              <a:rPr lang="en-US" dirty="0" smtClean="0"/>
              <a:t>	MOV #0,R7 ; 			//initialize counter for R7</a:t>
            </a:r>
          </a:p>
          <a:p>
            <a:pPr>
              <a:buNone/>
            </a:pPr>
            <a:r>
              <a:rPr lang="en-US" dirty="0" smtClean="0"/>
              <a:t>	FOO ADD BASE(R7),R5 ; 	//Add new value to R5</a:t>
            </a:r>
          </a:p>
          <a:p>
            <a:pPr>
              <a:buNone/>
            </a:pPr>
            <a:r>
              <a:rPr lang="en-US" dirty="0" smtClean="0"/>
              <a:t>	INC R7 ; 			//increment counter</a:t>
            </a:r>
          </a:p>
          <a:p>
            <a:pPr>
              <a:buNone/>
            </a:pPr>
            <a:r>
              <a:rPr lang="en-US" dirty="0" smtClean="0"/>
              <a:t>	CMP #8,R7 ; 			//Check for last sample</a:t>
            </a:r>
          </a:p>
          <a:p>
            <a:pPr>
              <a:buNone/>
            </a:pPr>
            <a:r>
              <a:rPr lang="en-US" dirty="0" smtClean="0"/>
              <a:t>	JZ BAR ;			// If final sample, jump to label BAR</a:t>
            </a:r>
          </a:p>
          <a:p>
            <a:pPr>
              <a:buNone/>
            </a:pPr>
            <a:r>
              <a:rPr lang="en-US" dirty="0" smtClean="0"/>
              <a:t>	JMP FOO ; 			//else, loop to FOO</a:t>
            </a:r>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61950"/>
            <a:ext cx="8382000" cy="4152900"/>
          </a:xfrm>
        </p:spPr>
        <p:txBody>
          <a:bodyPr>
            <a:normAutofit/>
          </a:bodyPr>
          <a:lstStyle/>
          <a:p>
            <a:pPr>
              <a:buNone/>
            </a:pPr>
            <a:r>
              <a:rPr lang="fr-FR" b="1" dirty="0" smtClean="0"/>
              <a:t>12. </a:t>
            </a:r>
            <a:r>
              <a:rPr lang="fr-FR" b="1" dirty="0" smtClean="0">
                <a:solidFill>
                  <a:srgbClr val="FF0000"/>
                </a:solidFill>
              </a:rPr>
              <a:t>INCD (.B or .W) </a:t>
            </a:r>
            <a:r>
              <a:rPr lang="fr-FR" b="1" dirty="0" err="1" smtClean="0">
                <a:solidFill>
                  <a:srgbClr val="FF0000"/>
                </a:solidFill>
              </a:rPr>
              <a:t>dest</a:t>
            </a:r>
            <a:r>
              <a:rPr lang="fr-FR" b="1" dirty="0" smtClean="0">
                <a:solidFill>
                  <a:srgbClr val="FF0000"/>
                </a:solidFill>
              </a:rPr>
              <a:t> Double 	//</a:t>
            </a:r>
            <a:r>
              <a:rPr lang="fr-FR" b="1" dirty="0" smtClean="0"/>
              <a:t>incrément destination</a:t>
            </a:r>
          </a:p>
          <a:p>
            <a:pPr>
              <a:buNone/>
            </a:pPr>
            <a:r>
              <a:rPr lang="en-US" dirty="0" smtClean="0"/>
              <a:t>Description: The destination is incremented by 2.</a:t>
            </a:r>
          </a:p>
          <a:p>
            <a:pPr>
              <a:buNone/>
            </a:pPr>
            <a:r>
              <a:rPr lang="en-US" dirty="0" smtClean="0"/>
              <a:t>			Operation: </a:t>
            </a:r>
            <a:r>
              <a:rPr lang="en-US" dirty="0" err="1" smtClean="0"/>
              <a:t>dest</a:t>
            </a:r>
            <a:r>
              <a:rPr lang="en-US" dirty="0" smtClean="0"/>
              <a:t> = dest+2</a:t>
            </a:r>
          </a:p>
          <a:p>
            <a:pPr>
              <a:buNone/>
            </a:pPr>
            <a:r>
              <a:rPr lang="en-US" dirty="0" smtClean="0"/>
              <a:t>			Emulation Add(.B or .W) #2,dest</a:t>
            </a:r>
          </a:p>
          <a:p>
            <a:pPr>
              <a:buNone/>
            </a:pPr>
            <a:r>
              <a:rPr lang="en-US" dirty="0" smtClean="0"/>
              <a:t>	Example:</a:t>
            </a:r>
          </a:p>
          <a:p>
            <a:pPr>
              <a:buNone/>
            </a:pPr>
            <a:r>
              <a:rPr lang="en-US" dirty="0" smtClean="0"/>
              <a:t>		INCD BAR ; Decrement memory location BAR by 2</a:t>
            </a:r>
          </a:p>
          <a:p>
            <a:pPr>
              <a:buNone/>
            </a:pPr>
            <a:r>
              <a:rPr lang="en-US" dirty="0" smtClean="0"/>
              <a:t>		JC FOO ; Jump to FOO if carry</a:t>
            </a:r>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81000" y="1085850"/>
            <a:ext cx="8305800" cy="3429000"/>
          </a:xfrm>
        </p:spPr>
        <p:txBody>
          <a:bodyPr/>
          <a:lstStyle/>
          <a:p>
            <a:pPr>
              <a:buNone/>
            </a:pPr>
            <a:r>
              <a:rPr lang="en-US" b="1" dirty="0" smtClean="0"/>
              <a:t>13. </a:t>
            </a:r>
            <a:r>
              <a:rPr lang="en-US" b="1" dirty="0" smtClean="0">
                <a:solidFill>
                  <a:srgbClr val="FF0000"/>
                </a:solidFill>
              </a:rPr>
              <a:t>INV (.B or .W) </a:t>
            </a:r>
            <a:r>
              <a:rPr lang="en-US" b="1" dirty="0" err="1" smtClean="0">
                <a:solidFill>
                  <a:srgbClr val="FF0000"/>
                </a:solidFill>
              </a:rPr>
              <a:t>dest</a:t>
            </a:r>
            <a:r>
              <a:rPr lang="en-US" b="1" dirty="0" smtClean="0"/>
              <a:t> 	//Invert destination</a:t>
            </a:r>
          </a:p>
          <a:p>
            <a:pPr>
              <a:buNone/>
            </a:pPr>
            <a:r>
              <a:rPr lang="en-US" dirty="0" smtClean="0"/>
              <a:t>	Description: The bits in destination are inverted.</a:t>
            </a:r>
          </a:p>
          <a:p>
            <a:pPr>
              <a:buNone/>
            </a:pPr>
            <a:r>
              <a:rPr lang="en-US" dirty="0" smtClean="0"/>
              <a:t>			Operation: </a:t>
            </a:r>
            <a:r>
              <a:rPr lang="en-US" dirty="0" err="1" smtClean="0"/>
              <a:t>dest</a:t>
            </a:r>
            <a:r>
              <a:rPr lang="en-US" dirty="0" smtClean="0"/>
              <a:t> = </a:t>
            </a:r>
            <a:r>
              <a:rPr lang="en-US" dirty="0" err="1" smtClean="0"/>
              <a:t>NOT.dest</a:t>
            </a:r>
            <a:endParaRPr lang="en-US" dirty="0" smtClean="0"/>
          </a:p>
          <a:p>
            <a:pPr>
              <a:buNone/>
            </a:pPr>
            <a:r>
              <a:rPr lang="en-US" dirty="0" smtClean="0"/>
              <a:t>		Emulation XOR #0FFFFh,dest ; word operation</a:t>
            </a:r>
          </a:p>
          <a:p>
            <a:pPr>
              <a:buNone/>
            </a:pPr>
            <a:r>
              <a:rPr lang="en-US" dirty="0" smtClean="0"/>
              <a:t>			XOR #0FFh,dest ; byte operation</a:t>
            </a:r>
          </a:p>
          <a:p>
            <a:r>
              <a:rPr lang="en-US" dirty="0" smtClean="0"/>
              <a:t>Example:</a:t>
            </a:r>
          </a:p>
          <a:p>
            <a:pPr>
              <a:buNone/>
            </a:pPr>
            <a:r>
              <a:rPr lang="en-US" dirty="0" smtClean="0"/>
              <a:t>			INV R6 ; inverts bits in R6</a:t>
            </a:r>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b="1" dirty="0" smtClean="0"/>
              <a:t>14. </a:t>
            </a:r>
            <a:r>
              <a:rPr lang="en-US" b="1" dirty="0" smtClean="0">
                <a:solidFill>
                  <a:srgbClr val="FF0000"/>
                </a:solidFill>
              </a:rPr>
              <a:t>NOP</a:t>
            </a:r>
            <a:r>
              <a:rPr lang="en-US" b="1" dirty="0" smtClean="0"/>
              <a:t> 	//No operation</a:t>
            </a:r>
          </a:p>
          <a:p>
            <a:r>
              <a:rPr lang="en-US" dirty="0" smtClean="0"/>
              <a:t>Description: No operation is performed. Typically, this instruction is used to fill time for code synchronization purposes.</a:t>
            </a:r>
          </a:p>
          <a:p>
            <a:pPr>
              <a:buNone/>
            </a:pPr>
            <a:r>
              <a:rPr lang="en-US" dirty="0" smtClean="0"/>
              <a:t>			Operation: None</a:t>
            </a:r>
          </a:p>
          <a:p>
            <a:pPr>
              <a:buNone/>
            </a:pPr>
            <a:r>
              <a:rPr lang="en-US" dirty="0" smtClean="0"/>
              <a:t>			Emulation MOV #0,R3</a:t>
            </a:r>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90550"/>
            <a:ext cx="8305800" cy="3429000"/>
          </a:xfrm>
        </p:spPr>
        <p:txBody>
          <a:bodyPr>
            <a:normAutofit fontScale="92500" lnSpcReduction="10000"/>
          </a:bodyPr>
          <a:lstStyle/>
          <a:p>
            <a:pPr>
              <a:buNone/>
            </a:pPr>
            <a:r>
              <a:rPr lang="en-US" b="1" dirty="0" smtClean="0"/>
              <a:t>15. </a:t>
            </a:r>
            <a:r>
              <a:rPr lang="en-US" b="1" dirty="0" smtClean="0">
                <a:solidFill>
                  <a:srgbClr val="FF0000"/>
                </a:solidFill>
              </a:rPr>
              <a:t>POP (.B or .W) </a:t>
            </a:r>
            <a:r>
              <a:rPr lang="en-US" b="1" dirty="0" err="1" smtClean="0">
                <a:solidFill>
                  <a:srgbClr val="FF0000"/>
                </a:solidFill>
              </a:rPr>
              <a:t>dest</a:t>
            </a:r>
            <a:r>
              <a:rPr lang="en-US" b="1" dirty="0" smtClean="0"/>
              <a:t> 	//Pop stack to destination</a:t>
            </a:r>
          </a:p>
          <a:p>
            <a:pPr>
              <a:buNone/>
            </a:pPr>
            <a:r>
              <a:rPr lang="en-US" dirty="0" smtClean="0"/>
              <a:t>Description: The value at TOS is moved to destination, and the stack</a:t>
            </a:r>
          </a:p>
          <a:p>
            <a:pPr>
              <a:buNone/>
            </a:pPr>
            <a:r>
              <a:rPr lang="en-US" dirty="0" smtClean="0"/>
              <a:t>pointer is incremented accordingly.</a:t>
            </a:r>
          </a:p>
          <a:p>
            <a:pPr>
              <a:buNone/>
            </a:pPr>
            <a:r>
              <a:rPr lang="en-US" dirty="0" smtClean="0"/>
              <a:t>			Operation: </a:t>
            </a:r>
            <a:r>
              <a:rPr lang="en-US" dirty="0" err="1" smtClean="0"/>
              <a:t>dest</a:t>
            </a:r>
            <a:r>
              <a:rPr lang="en-US" dirty="0" smtClean="0"/>
              <a:t> = @SP, SP=SP+2</a:t>
            </a:r>
          </a:p>
          <a:p>
            <a:pPr>
              <a:buNone/>
            </a:pPr>
            <a:r>
              <a:rPr lang="en-US" dirty="0" smtClean="0"/>
              <a:t>			Emulation MOV(.B or .W) @</a:t>
            </a:r>
            <a:r>
              <a:rPr lang="en-US" dirty="0" err="1" smtClean="0"/>
              <a:t>SP+,dest</a:t>
            </a:r>
            <a:endParaRPr lang="en-US" dirty="0" smtClean="0"/>
          </a:p>
          <a:p>
            <a:pPr>
              <a:buNone/>
            </a:pPr>
            <a:r>
              <a:rPr lang="en-US" dirty="0" smtClean="0"/>
              <a:t>Example:</a:t>
            </a:r>
          </a:p>
          <a:p>
            <a:pPr>
              <a:buNone/>
            </a:pPr>
            <a:r>
              <a:rPr lang="pt-BR" dirty="0" smtClean="0"/>
              <a:t>		POP R6 ; restores R6 from stack</a:t>
            </a:r>
          </a:p>
          <a:p>
            <a:pPr>
              <a:buNone/>
            </a:pPr>
            <a:r>
              <a:rPr lang="en-US" dirty="0" smtClean="0"/>
              <a:t>		POP SR ; restores status register from stack</a:t>
            </a: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085850"/>
            <a:ext cx="8382000" cy="3429000"/>
          </a:xfrm>
        </p:spPr>
        <p:txBody>
          <a:bodyPr>
            <a:normAutofit/>
          </a:bodyPr>
          <a:lstStyle/>
          <a:p>
            <a:pPr>
              <a:buNone/>
            </a:pPr>
            <a:r>
              <a:rPr lang="en-US" b="1" dirty="0" smtClean="0"/>
              <a:t>16. </a:t>
            </a:r>
            <a:r>
              <a:rPr lang="en-US" b="1" dirty="0" smtClean="0">
                <a:solidFill>
                  <a:srgbClr val="FF0000"/>
                </a:solidFill>
              </a:rPr>
              <a:t>RET</a:t>
            </a:r>
            <a:r>
              <a:rPr lang="en-US" b="1" dirty="0" smtClean="0"/>
              <a:t> 	//Return from subroutine</a:t>
            </a:r>
          </a:p>
          <a:p>
            <a:pPr>
              <a:buNone/>
            </a:pPr>
            <a:r>
              <a:rPr lang="en-US" dirty="0" smtClean="0"/>
              <a:t> Description: The complement of the CALL mnemonic, RET pops the PC address from the stack</a:t>
            </a:r>
          </a:p>
          <a:p>
            <a:pPr>
              <a:buNone/>
            </a:pPr>
            <a:r>
              <a:rPr lang="en-US" dirty="0" smtClean="0"/>
              <a:t>			Operation: PC = @SP, SP=SP+2</a:t>
            </a:r>
          </a:p>
          <a:p>
            <a:pPr>
              <a:buNone/>
            </a:pPr>
            <a:r>
              <a:rPr lang="en-US" dirty="0" smtClean="0"/>
              <a:t>			Emulation MOV @SP+,PC</a:t>
            </a:r>
          </a:p>
          <a:p>
            <a:pPr>
              <a:buNone/>
            </a:pPr>
            <a:r>
              <a:rPr lang="en-US" dirty="0" smtClean="0"/>
              <a:t>	Example:</a:t>
            </a:r>
          </a:p>
          <a:p>
            <a:pPr>
              <a:buNone/>
            </a:pPr>
            <a:r>
              <a:rPr lang="en-US" dirty="0" smtClean="0"/>
              <a:t>		RET ; returns from subroutine call</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047750"/>
            <a:ext cx="8382000" cy="3467100"/>
          </a:xfrm>
        </p:spPr>
        <p:txBody>
          <a:bodyPr>
            <a:normAutofit fontScale="92500" lnSpcReduction="20000"/>
          </a:bodyPr>
          <a:lstStyle/>
          <a:p>
            <a:pPr>
              <a:buNone/>
            </a:pPr>
            <a:r>
              <a:rPr lang="en-US" b="1" dirty="0" smtClean="0"/>
              <a:t>17. </a:t>
            </a:r>
            <a:r>
              <a:rPr lang="en-US" b="1" dirty="0" smtClean="0">
                <a:solidFill>
                  <a:srgbClr val="FF0000"/>
                </a:solidFill>
              </a:rPr>
              <a:t>RLA (.B or .W) </a:t>
            </a:r>
            <a:r>
              <a:rPr lang="en-US" b="1" dirty="0" err="1" smtClean="0">
                <a:solidFill>
                  <a:srgbClr val="FF0000"/>
                </a:solidFill>
              </a:rPr>
              <a:t>dest</a:t>
            </a:r>
            <a:r>
              <a:rPr lang="en-US" b="1" dirty="0" smtClean="0"/>
              <a:t> Roll left arithmetically</a:t>
            </a:r>
          </a:p>
          <a:p>
            <a:pPr>
              <a:buNone/>
            </a:pPr>
            <a:r>
              <a:rPr lang="en-US" dirty="0" smtClean="0"/>
              <a:t>Description: All bits in the destination are shifted left one bit location. The LSB is reset, and the MSB is shifted into the carry flag.</a:t>
            </a:r>
          </a:p>
          <a:p>
            <a:pPr>
              <a:buNone/>
            </a:pPr>
            <a:r>
              <a:rPr lang="en-US" dirty="0" smtClean="0"/>
              <a:t>			Operation: </a:t>
            </a:r>
            <a:r>
              <a:rPr lang="en-US" dirty="0" err="1" smtClean="0"/>
              <a:t>dest</a:t>
            </a:r>
            <a:r>
              <a:rPr lang="en-US" dirty="0" smtClean="0"/>
              <a:t> (MSB)=&gt;C</a:t>
            </a:r>
          </a:p>
          <a:p>
            <a:pPr>
              <a:buNone/>
            </a:pPr>
            <a:r>
              <a:rPr lang="en-US" dirty="0" smtClean="0"/>
              <a:t>			</a:t>
            </a:r>
            <a:r>
              <a:rPr lang="en-US" dirty="0" err="1" smtClean="0"/>
              <a:t>dest</a:t>
            </a:r>
            <a:r>
              <a:rPr lang="en-US" dirty="0" smtClean="0"/>
              <a:t> (MSB-1)=&gt;</a:t>
            </a:r>
            <a:r>
              <a:rPr lang="en-US" dirty="0" err="1" smtClean="0"/>
              <a:t>dest</a:t>
            </a:r>
            <a:r>
              <a:rPr lang="en-US" dirty="0" smtClean="0"/>
              <a:t>(MSB)</a:t>
            </a:r>
          </a:p>
          <a:p>
            <a:pPr>
              <a:buNone/>
            </a:pPr>
            <a:r>
              <a:rPr lang="en-US" dirty="0" smtClean="0"/>
              <a:t>				:</a:t>
            </a:r>
          </a:p>
          <a:p>
            <a:pPr>
              <a:buNone/>
            </a:pPr>
            <a:r>
              <a:rPr lang="en-US" dirty="0" smtClean="0"/>
              <a:t>				:</a:t>
            </a:r>
          </a:p>
          <a:p>
            <a:pPr>
              <a:buNone/>
            </a:pPr>
            <a:r>
              <a:rPr lang="en-US" dirty="0" smtClean="0"/>
              <a:t>			</a:t>
            </a:r>
            <a:r>
              <a:rPr lang="en-US" dirty="0" err="1" smtClean="0"/>
              <a:t>dest</a:t>
            </a:r>
            <a:r>
              <a:rPr lang="en-US" dirty="0" smtClean="0"/>
              <a:t> (LSB)=&gt;</a:t>
            </a:r>
            <a:r>
              <a:rPr lang="en-US" dirty="0" err="1" smtClean="0"/>
              <a:t>dest</a:t>
            </a:r>
            <a:r>
              <a:rPr lang="en-US" dirty="0" smtClean="0"/>
              <a:t>(LSB+1)</a:t>
            </a:r>
          </a:p>
          <a:p>
            <a:pPr>
              <a:buNone/>
            </a:pPr>
            <a:r>
              <a:rPr lang="en-US" dirty="0" smtClean="0"/>
              <a:t>			</a:t>
            </a:r>
            <a:r>
              <a:rPr lang="en-US" dirty="0" err="1" smtClean="0"/>
              <a:t>dest</a:t>
            </a:r>
            <a:r>
              <a:rPr lang="en-US" dirty="0" smtClean="0"/>
              <a:t> (LSB) = 0</a:t>
            </a:r>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dirty="0" smtClean="0"/>
              <a:t>Emulation ADD(.B or .W) </a:t>
            </a:r>
            <a:r>
              <a:rPr lang="en-US" dirty="0" err="1" smtClean="0"/>
              <a:t>dest,dest</a:t>
            </a:r>
            <a:endParaRPr lang="en-US" dirty="0" smtClean="0"/>
          </a:p>
          <a:p>
            <a:pPr>
              <a:buNone/>
            </a:pPr>
            <a:r>
              <a:rPr lang="en-US" dirty="0" smtClean="0"/>
              <a:t>Example:</a:t>
            </a:r>
          </a:p>
          <a:p>
            <a:pPr>
              <a:buNone/>
            </a:pPr>
            <a:r>
              <a:rPr lang="en-US" dirty="0" smtClean="0"/>
              <a:t>	MOV #4,R7 ; initialize counter for multiply by 32</a:t>
            </a:r>
          </a:p>
          <a:p>
            <a:pPr>
              <a:buNone/>
            </a:pPr>
            <a:r>
              <a:rPr lang="en-US" dirty="0" smtClean="0"/>
              <a:t>	FOO RLA R5 ; multiply R5 by 2</a:t>
            </a:r>
          </a:p>
          <a:p>
            <a:pPr>
              <a:buNone/>
            </a:pPr>
            <a:r>
              <a:rPr lang="en-US" dirty="0" smtClean="0"/>
              <a:t>	DEC R7 ; Check for last multiply</a:t>
            </a:r>
          </a:p>
          <a:p>
            <a:pPr>
              <a:buNone/>
            </a:pPr>
            <a:r>
              <a:rPr lang="en-US" dirty="0" smtClean="0"/>
              <a:t>	JZ BAR ; If final </a:t>
            </a:r>
            <a:r>
              <a:rPr lang="en-US" dirty="0" err="1" smtClean="0"/>
              <a:t>multiply,jump</a:t>
            </a:r>
            <a:r>
              <a:rPr lang="en-US" dirty="0" smtClean="0"/>
              <a:t> to BAR</a:t>
            </a:r>
          </a:p>
          <a:p>
            <a:pPr>
              <a:buNone/>
            </a:pPr>
            <a:r>
              <a:rPr lang="en-US" dirty="0" smtClean="0"/>
              <a:t>	JMP FOO</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33350"/>
            <a:ext cx="8229600" cy="3394472"/>
          </a:xfrm>
        </p:spPr>
        <p:txBody>
          <a:bodyPr>
            <a:noAutofit/>
          </a:bodyPr>
          <a:lstStyle/>
          <a:p>
            <a:r>
              <a:rPr lang="en-US" sz="1600" b="1" i="1" dirty="0" smtClean="0">
                <a:latin typeface="Times New Roman" pitchFamily="18" charset="0"/>
                <a:cs typeface="Times New Roman" pitchFamily="18" charset="0"/>
              </a:rPr>
              <a:t>Constant Generators</a:t>
            </a:r>
          </a:p>
          <a:p>
            <a:r>
              <a:rPr lang="en-US" sz="1600" dirty="0" smtClean="0">
                <a:latin typeface="Times New Roman" pitchFamily="18" charset="0"/>
                <a:cs typeface="Times New Roman" pitchFamily="18" charset="0"/>
              </a:rPr>
              <a:t>R2 and R3 function as constant generators,</a:t>
            </a:r>
          </a:p>
          <a:p>
            <a:r>
              <a:rPr lang="en-US" sz="1600" dirty="0" smtClean="0">
                <a:latin typeface="Times New Roman" pitchFamily="18" charset="0"/>
                <a:cs typeface="Times New Roman" pitchFamily="18" charset="0"/>
              </a:rPr>
              <a:t> so that register mode may be used instead of immediate mode for some common constants. (R2 is a dual use register. It serves as the Status Register, as well.) </a:t>
            </a:r>
          </a:p>
          <a:p>
            <a:r>
              <a:rPr lang="en-US" sz="1600" dirty="0" smtClean="0">
                <a:latin typeface="Times New Roman" pitchFamily="18" charset="0"/>
                <a:cs typeface="Times New Roman" pitchFamily="18" charset="0"/>
              </a:rPr>
              <a:t>Generated constants include some common single-bit values (0001h, 0002h, 0004h, and 0008h), zero (0000h), and an all 1s field (0FFFFh). Generation is based on the W(S) value in the instruction word, and is described by the table below.</a:t>
            </a:r>
          </a:p>
        </p:txBody>
      </p:sp>
      <p:graphicFrame>
        <p:nvGraphicFramePr>
          <p:cNvPr id="5" name="Table 4"/>
          <p:cNvGraphicFramePr>
            <a:graphicFrameLocks noGrp="1"/>
          </p:cNvGraphicFramePr>
          <p:nvPr/>
        </p:nvGraphicFramePr>
        <p:xfrm>
          <a:off x="1676400" y="249555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smtClean="0"/>
                        <a:t>W(S)</a:t>
                      </a:r>
                      <a:endParaRPr lang="en-US" dirty="0"/>
                    </a:p>
                  </a:txBody>
                  <a:tcPr/>
                </a:tc>
                <a:tc>
                  <a:txBody>
                    <a:bodyPr/>
                    <a:lstStyle/>
                    <a:p>
                      <a:r>
                        <a:rPr lang="en-US" dirty="0" smtClean="0"/>
                        <a:t>Value</a:t>
                      </a:r>
                      <a:r>
                        <a:rPr lang="en-US" baseline="0" dirty="0" smtClean="0"/>
                        <a:t> in R2</a:t>
                      </a:r>
                      <a:endParaRPr lang="en-US" dirty="0"/>
                    </a:p>
                  </a:txBody>
                  <a:tcPr/>
                </a:tc>
                <a:tc>
                  <a:txBody>
                    <a:bodyPr/>
                    <a:lstStyle/>
                    <a:p>
                      <a:r>
                        <a:rPr lang="en-US" dirty="0" smtClean="0"/>
                        <a:t>Value</a:t>
                      </a:r>
                      <a:r>
                        <a:rPr lang="en-US" baseline="0" dirty="0" smtClean="0"/>
                        <a:t> in R3</a:t>
                      </a:r>
                      <a:endParaRPr lang="en-US" dirty="0"/>
                    </a:p>
                  </a:txBody>
                  <a:tcPr/>
                </a:tc>
                <a:extLst>
                  <a:ext uri="{0D108BD9-81ED-4DB2-BD59-A6C34878D82A}">
                    <a16:rowId xmlns:a16="http://schemas.microsoft.com/office/drawing/2014/main" val="10000"/>
                  </a:ext>
                </a:extLst>
              </a:tr>
              <a:tr h="370840">
                <a:tc>
                  <a:txBody>
                    <a:bodyPr/>
                    <a:lstStyle/>
                    <a:p>
                      <a:r>
                        <a:rPr lang="en-US" dirty="0" smtClean="0"/>
                        <a:t>00</a:t>
                      </a:r>
                      <a:endParaRPr lang="en-US" dirty="0"/>
                    </a:p>
                  </a:txBody>
                  <a:tcPr/>
                </a:tc>
                <a:tc>
                  <a:txBody>
                    <a:bodyPr/>
                    <a:lstStyle/>
                    <a:p>
                      <a:r>
                        <a:rPr lang="en-US" dirty="0" smtClean="0"/>
                        <a:t>-</a:t>
                      </a:r>
                      <a:endParaRPr lang="en-US" dirty="0"/>
                    </a:p>
                  </a:txBody>
                  <a:tcPr/>
                </a:tc>
                <a:tc>
                  <a:txBody>
                    <a:bodyPr/>
                    <a:lstStyle/>
                    <a:p>
                      <a:r>
                        <a:rPr lang="en-US" dirty="0" smtClean="0"/>
                        <a:t>0000h</a:t>
                      </a:r>
                      <a:endParaRPr lang="en-US" dirty="0"/>
                    </a:p>
                  </a:txBody>
                  <a:tcPr/>
                </a:tc>
                <a:extLst>
                  <a:ext uri="{0D108BD9-81ED-4DB2-BD59-A6C34878D82A}">
                    <a16:rowId xmlns:a16="http://schemas.microsoft.com/office/drawing/2014/main" val="10001"/>
                  </a:ext>
                </a:extLst>
              </a:tr>
              <a:tr h="370840">
                <a:tc>
                  <a:txBody>
                    <a:bodyPr/>
                    <a:lstStyle/>
                    <a:p>
                      <a:r>
                        <a:rPr lang="en-US" dirty="0" smtClean="0"/>
                        <a:t>01</a:t>
                      </a:r>
                      <a:endParaRPr lang="en-US" dirty="0"/>
                    </a:p>
                  </a:txBody>
                  <a:tcPr/>
                </a:tc>
                <a:tc>
                  <a:txBody>
                    <a:bodyPr/>
                    <a:lstStyle/>
                    <a:p>
                      <a:r>
                        <a:rPr lang="en-US" dirty="0" smtClean="0"/>
                        <a:t>0 (</a:t>
                      </a:r>
                      <a:r>
                        <a:rPr lang="en-US" dirty="0" err="1" smtClean="0"/>
                        <a:t>obsolute</a:t>
                      </a:r>
                      <a:r>
                        <a:rPr lang="en-US" dirty="0" smtClean="0"/>
                        <a:t> mode )</a:t>
                      </a:r>
                      <a:endParaRPr lang="en-US" dirty="0"/>
                    </a:p>
                  </a:txBody>
                  <a:tcPr/>
                </a:tc>
                <a:tc>
                  <a:txBody>
                    <a:bodyPr/>
                    <a:lstStyle/>
                    <a:p>
                      <a:r>
                        <a:rPr lang="en-US" dirty="0" smtClean="0"/>
                        <a:t>0001h</a:t>
                      </a:r>
                      <a:endParaRPr lang="en-US" dirty="0"/>
                    </a:p>
                  </a:txBody>
                  <a:tcPr/>
                </a:tc>
                <a:extLst>
                  <a:ext uri="{0D108BD9-81ED-4DB2-BD59-A6C34878D82A}">
                    <a16:rowId xmlns:a16="http://schemas.microsoft.com/office/drawing/2014/main" val="10002"/>
                  </a:ext>
                </a:extLst>
              </a:tr>
              <a:tr h="370840">
                <a:tc>
                  <a:txBody>
                    <a:bodyPr/>
                    <a:lstStyle/>
                    <a:p>
                      <a:r>
                        <a:rPr lang="en-US" dirty="0" smtClean="0"/>
                        <a:t>10</a:t>
                      </a:r>
                      <a:endParaRPr lang="en-US" dirty="0"/>
                    </a:p>
                  </a:txBody>
                  <a:tcPr/>
                </a:tc>
                <a:tc>
                  <a:txBody>
                    <a:bodyPr/>
                    <a:lstStyle/>
                    <a:p>
                      <a:r>
                        <a:rPr lang="en-US" dirty="0" smtClean="0"/>
                        <a:t>0004h</a:t>
                      </a:r>
                      <a:endParaRPr lang="en-US" dirty="0"/>
                    </a:p>
                  </a:txBody>
                  <a:tcPr/>
                </a:tc>
                <a:tc>
                  <a:txBody>
                    <a:bodyPr/>
                    <a:lstStyle/>
                    <a:p>
                      <a:r>
                        <a:rPr lang="en-US" dirty="0" smtClean="0"/>
                        <a:t>0002h</a:t>
                      </a:r>
                      <a:endParaRPr lang="en-US" dirty="0"/>
                    </a:p>
                  </a:txBody>
                  <a:tcPr/>
                </a:tc>
                <a:extLst>
                  <a:ext uri="{0D108BD9-81ED-4DB2-BD59-A6C34878D82A}">
                    <a16:rowId xmlns:a16="http://schemas.microsoft.com/office/drawing/2014/main" val="10003"/>
                  </a:ext>
                </a:extLst>
              </a:tr>
              <a:tr h="370840">
                <a:tc>
                  <a:txBody>
                    <a:bodyPr/>
                    <a:lstStyle/>
                    <a:p>
                      <a:r>
                        <a:rPr lang="en-US" dirty="0" smtClean="0"/>
                        <a:t>11</a:t>
                      </a:r>
                      <a:endParaRPr lang="en-US" dirty="0"/>
                    </a:p>
                  </a:txBody>
                  <a:tcPr/>
                </a:tc>
                <a:tc>
                  <a:txBody>
                    <a:bodyPr/>
                    <a:lstStyle/>
                    <a:p>
                      <a:r>
                        <a:rPr lang="en-US" dirty="0" smtClean="0"/>
                        <a:t>0008h</a:t>
                      </a:r>
                      <a:endParaRPr lang="en-US" dirty="0"/>
                    </a:p>
                  </a:txBody>
                  <a:tcPr/>
                </a:tc>
                <a:tc>
                  <a:txBody>
                    <a:bodyPr/>
                    <a:lstStyle/>
                    <a:p>
                      <a:r>
                        <a:rPr lang="en-US" dirty="0" smtClean="0"/>
                        <a:t>0ffffh</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228600" y="1085850"/>
            <a:ext cx="8458200" cy="3429000"/>
          </a:xfrm>
        </p:spPr>
        <p:txBody>
          <a:bodyPr>
            <a:normAutofit fontScale="92500" lnSpcReduction="20000"/>
          </a:bodyPr>
          <a:lstStyle/>
          <a:p>
            <a:pPr>
              <a:buNone/>
            </a:pPr>
            <a:r>
              <a:rPr lang="en-US" b="1" dirty="0" smtClean="0"/>
              <a:t>18. </a:t>
            </a:r>
            <a:r>
              <a:rPr lang="en-US" b="1" dirty="0" smtClean="0">
                <a:solidFill>
                  <a:srgbClr val="FF0000"/>
                </a:solidFill>
              </a:rPr>
              <a:t>RLC (.B or .W) </a:t>
            </a:r>
            <a:r>
              <a:rPr lang="en-US" b="1" dirty="0" err="1" smtClean="0">
                <a:solidFill>
                  <a:srgbClr val="FF0000"/>
                </a:solidFill>
              </a:rPr>
              <a:t>dest</a:t>
            </a:r>
            <a:r>
              <a:rPr lang="en-US" b="1" dirty="0" smtClean="0">
                <a:solidFill>
                  <a:srgbClr val="FF0000"/>
                </a:solidFill>
              </a:rPr>
              <a:t> 	//</a:t>
            </a:r>
            <a:r>
              <a:rPr lang="en-US" b="1" dirty="0" smtClean="0"/>
              <a:t>Roll left through carry</a:t>
            </a:r>
          </a:p>
          <a:p>
            <a:pPr>
              <a:buNone/>
            </a:pPr>
            <a:r>
              <a:rPr lang="en-US" dirty="0" smtClean="0"/>
              <a:t>Description: All bits in the destination are shifted left one bit location. The LSB is loaded with carry, and the MSB is shifted into the carry flag.</a:t>
            </a:r>
          </a:p>
          <a:p>
            <a:pPr>
              <a:buNone/>
            </a:pPr>
            <a:r>
              <a:rPr lang="en-US" dirty="0" smtClean="0"/>
              <a:t>			Operation: </a:t>
            </a:r>
            <a:r>
              <a:rPr lang="en-US" dirty="0" err="1" smtClean="0"/>
              <a:t>dest</a:t>
            </a:r>
            <a:r>
              <a:rPr lang="en-US" dirty="0" smtClean="0"/>
              <a:t> (MSB)=&gt;C</a:t>
            </a:r>
          </a:p>
          <a:p>
            <a:pPr>
              <a:buNone/>
            </a:pPr>
            <a:r>
              <a:rPr lang="en-US" dirty="0" smtClean="0"/>
              <a:t>			</a:t>
            </a:r>
            <a:r>
              <a:rPr lang="en-US" dirty="0" err="1" smtClean="0"/>
              <a:t>dest</a:t>
            </a:r>
            <a:r>
              <a:rPr lang="en-US" dirty="0" smtClean="0"/>
              <a:t> (MSB-1)=&gt;</a:t>
            </a:r>
            <a:r>
              <a:rPr lang="en-US" dirty="0" err="1" smtClean="0"/>
              <a:t>dest</a:t>
            </a:r>
            <a:r>
              <a:rPr lang="en-US" dirty="0" smtClean="0"/>
              <a:t>(MSB)</a:t>
            </a:r>
          </a:p>
          <a:p>
            <a:pPr>
              <a:buNone/>
            </a:pPr>
            <a:r>
              <a:rPr lang="en-US" dirty="0" smtClean="0"/>
              <a:t>				:</a:t>
            </a:r>
          </a:p>
          <a:p>
            <a:pPr>
              <a:buNone/>
            </a:pPr>
            <a:r>
              <a:rPr lang="en-US" dirty="0" smtClean="0"/>
              <a:t>				:</a:t>
            </a:r>
          </a:p>
          <a:p>
            <a:pPr>
              <a:buNone/>
            </a:pPr>
            <a:r>
              <a:rPr lang="en-US" dirty="0" smtClean="0"/>
              <a:t>			</a:t>
            </a:r>
            <a:r>
              <a:rPr lang="en-US" dirty="0" err="1" smtClean="0"/>
              <a:t>dest</a:t>
            </a:r>
            <a:r>
              <a:rPr lang="en-US" dirty="0" smtClean="0"/>
              <a:t> (LSB)=&gt;</a:t>
            </a:r>
            <a:r>
              <a:rPr lang="en-US" dirty="0" err="1" smtClean="0"/>
              <a:t>dest</a:t>
            </a:r>
            <a:r>
              <a:rPr lang="en-US" dirty="0" smtClean="0"/>
              <a:t>(LSB+1)</a:t>
            </a:r>
          </a:p>
          <a:p>
            <a:pPr>
              <a:buNone/>
            </a:pPr>
            <a:r>
              <a:rPr lang="en-US" dirty="0" smtClean="0"/>
              <a:t>			</a:t>
            </a:r>
            <a:r>
              <a:rPr lang="en-US" dirty="0" err="1" smtClean="0"/>
              <a:t>dest</a:t>
            </a:r>
            <a:r>
              <a:rPr lang="en-US" dirty="0" smtClean="0"/>
              <a:t> (LSB) = C</a:t>
            </a:r>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dirty="0" smtClean="0"/>
              <a:t>	Emulation ADDC(.B or .W) </a:t>
            </a:r>
            <a:r>
              <a:rPr lang="en-US" dirty="0" err="1" smtClean="0"/>
              <a:t>dest,dest</a:t>
            </a:r>
            <a:endParaRPr lang="en-US" dirty="0" smtClean="0"/>
          </a:p>
          <a:p>
            <a:pPr>
              <a:buNone/>
            </a:pPr>
            <a:r>
              <a:rPr lang="en-US" dirty="0" smtClean="0"/>
              <a:t>Example:</a:t>
            </a:r>
          </a:p>
          <a:p>
            <a:pPr>
              <a:buNone/>
            </a:pPr>
            <a:r>
              <a:rPr lang="en-US" dirty="0" smtClean="0"/>
              <a:t>	BAR RLC R15 ; This set of commands shifts</a:t>
            </a:r>
          </a:p>
          <a:p>
            <a:pPr>
              <a:buNone/>
            </a:pPr>
            <a:r>
              <a:rPr lang="en-US" dirty="0" smtClean="0"/>
              <a:t>	RLC R14 ; 64 bits of data through the</a:t>
            </a:r>
          </a:p>
          <a:p>
            <a:pPr>
              <a:buNone/>
            </a:pPr>
            <a:r>
              <a:rPr lang="en-US" dirty="0" smtClean="0"/>
              <a:t>	RLC R13 ; processor registers and into the</a:t>
            </a:r>
          </a:p>
          <a:p>
            <a:pPr>
              <a:buNone/>
            </a:pPr>
            <a:r>
              <a:rPr lang="en-US" dirty="0" smtClean="0"/>
              <a:t>	RLC &amp;P4OUT ; Port 4 output register</a:t>
            </a:r>
            <a:endParaRPr 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81000" y="1085850"/>
            <a:ext cx="8305800" cy="3429000"/>
          </a:xfrm>
        </p:spPr>
        <p:txBody>
          <a:bodyPr>
            <a:normAutofit fontScale="92500" lnSpcReduction="20000"/>
          </a:bodyPr>
          <a:lstStyle/>
          <a:p>
            <a:pPr>
              <a:buNone/>
            </a:pPr>
            <a:r>
              <a:rPr lang="en-US" b="1" dirty="0" smtClean="0"/>
              <a:t>19. </a:t>
            </a:r>
            <a:r>
              <a:rPr lang="en-US" b="1" dirty="0" smtClean="0">
                <a:solidFill>
                  <a:srgbClr val="FF0000"/>
                </a:solidFill>
              </a:rPr>
              <a:t>SBC (.B or .W) </a:t>
            </a:r>
            <a:r>
              <a:rPr lang="en-US" b="1" dirty="0" err="1" smtClean="0">
                <a:solidFill>
                  <a:srgbClr val="FF0000"/>
                </a:solidFill>
              </a:rPr>
              <a:t>dest</a:t>
            </a:r>
            <a:r>
              <a:rPr lang="en-US" b="1" dirty="0" smtClean="0">
                <a:solidFill>
                  <a:srgbClr val="FF0000"/>
                </a:solidFill>
              </a:rPr>
              <a:t> 	//</a:t>
            </a:r>
            <a:r>
              <a:rPr lang="en-US" b="1" dirty="0" smtClean="0"/>
              <a:t>Subtract borrow from destination</a:t>
            </a:r>
          </a:p>
          <a:p>
            <a:pPr>
              <a:buNone/>
            </a:pPr>
            <a:r>
              <a:rPr lang="en-US" dirty="0" smtClean="0"/>
              <a:t>Description: The borrow is subtracted from the destination. Borrow is defined as the complement of the carry flag.</a:t>
            </a:r>
          </a:p>
          <a:p>
            <a:pPr>
              <a:buNone/>
            </a:pPr>
            <a:r>
              <a:rPr lang="de-DE" dirty="0" smtClean="0"/>
              <a:t>			Operation: dest = dest– 1 + C</a:t>
            </a:r>
          </a:p>
          <a:p>
            <a:pPr>
              <a:buNone/>
            </a:pPr>
            <a:r>
              <a:rPr lang="en-US" dirty="0" smtClean="0"/>
              <a:t>			Emulation SUBC (.B or .W) #0,dest</a:t>
            </a:r>
          </a:p>
          <a:p>
            <a:pPr>
              <a:buNone/>
            </a:pPr>
            <a:r>
              <a:rPr lang="en-US" dirty="0" smtClean="0"/>
              <a:t>Example:</a:t>
            </a:r>
          </a:p>
          <a:p>
            <a:pPr>
              <a:buNone/>
            </a:pPr>
            <a:r>
              <a:rPr lang="en-US" dirty="0" smtClean="0"/>
              <a:t>	SBC R12 ; Subtract C from R12</a:t>
            </a:r>
          </a:p>
          <a:p>
            <a:pPr>
              <a:buNone/>
            </a:pPr>
            <a:r>
              <a:rPr lang="en-US" dirty="0" smtClean="0"/>
              <a:t>	JN BAR ; If R12 = 0 and C = 1, jump to BAR</a:t>
            </a:r>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666750"/>
            <a:ext cx="4572000" cy="3429000"/>
          </a:xfrm>
        </p:spPr>
        <p:txBody>
          <a:bodyPr>
            <a:noAutofit/>
          </a:bodyPr>
          <a:lstStyle/>
          <a:p>
            <a:pPr>
              <a:buNone/>
            </a:pPr>
            <a:r>
              <a:rPr lang="en-US" sz="2400" b="1" dirty="0" smtClean="0"/>
              <a:t>20. </a:t>
            </a:r>
            <a:r>
              <a:rPr lang="en-US" sz="2400" b="1" dirty="0" smtClean="0">
                <a:solidFill>
                  <a:srgbClr val="FF0000"/>
                </a:solidFill>
              </a:rPr>
              <a:t>SETC </a:t>
            </a:r>
            <a:r>
              <a:rPr lang="en-US" sz="2400" b="1" dirty="0" smtClean="0"/>
              <a:t>Set carry flag</a:t>
            </a:r>
          </a:p>
          <a:p>
            <a:pPr>
              <a:buNone/>
            </a:pPr>
            <a:r>
              <a:rPr lang="en-US" sz="2800" dirty="0" smtClean="0"/>
              <a:t>Description: Carry flag is set.</a:t>
            </a:r>
          </a:p>
          <a:p>
            <a:pPr>
              <a:buNone/>
            </a:pPr>
            <a:r>
              <a:rPr lang="en-US" sz="2800" dirty="0" smtClean="0"/>
              <a:t>		Operation: C = 1</a:t>
            </a:r>
          </a:p>
          <a:p>
            <a:pPr>
              <a:buNone/>
            </a:pPr>
            <a:r>
              <a:rPr lang="en-US" sz="2800" dirty="0" smtClean="0"/>
              <a:t>		Emulation BIS #1,SR</a:t>
            </a:r>
          </a:p>
          <a:p>
            <a:r>
              <a:rPr lang="en-US" sz="2800" dirty="0" smtClean="0"/>
              <a:t>Example:</a:t>
            </a:r>
          </a:p>
          <a:p>
            <a:pPr>
              <a:buNone/>
            </a:pPr>
            <a:r>
              <a:rPr lang="en-US" sz="2800" dirty="0" smtClean="0"/>
              <a:t>		SETC ; sets carry flag</a:t>
            </a:r>
          </a:p>
          <a:p>
            <a:endParaRPr lang="en-US" sz="2400" dirty="0" smtClean="0"/>
          </a:p>
          <a:p>
            <a:endParaRPr lang="en-US" sz="3200" dirty="0" smtClean="0"/>
          </a:p>
          <a:p>
            <a:endParaRPr lang="en-US" sz="3200" dirty="0" smtClean="0"/>
          </a:p>
          <a:p>
            <a:endParaRPr lang="en-US" sz="3200" dirty="0"/>
          </a:p>
        </p:txBody>
      </p:sp>
      <p:sp>
        <p:nvSpPr>
          <p:cNvPr id="4" name="Rectangle 3"/>
          <p:cNvSpPr/>
          <p:nvPr/>
        </p:nvSpPr>
        <p:spPr>
          <a:xfrm>
            <a:off x="4419600" y="666750"/>
            <a:ext cx="4419600" cy="2677656"/>
          </a:xfrm>
          <a:prstGeom prst="rect">
            <a:avLst/>
          </a:prstGeom>
        </p:spPr>
        <p:txBody>
          <a:bodyPr wrap="square">
            <a:spAutoFit/>
          </a:bodyPr>
          <a:lstStyle/>
          <a:p>
            <a:pPr>
              <a:buNone/>
            </a:pPr>
            <a:r>
              <a:rPr lang="en-US" sz="2800" b="1" dirty="0" smtClean="0"/>
              <a:t>21. </a:t>
            </a:r>
            <a:r>
              <a:rPr lang="en-US" sz="2800" b="1" dirty="0" smtClean="0">
                <a:solidFill>
                  <a:srgbClr val="FF0000"/>
                </a:solidFill>
              </a:rPr>
              <a:t>SETN</a:t>
            </a:r>
            <a:r>
              <a:rPr lang="en-US" sz="2800" b="1" dirty="0" smtClean="0"/>
              <a:t> Set negative flag</a:t>
            </a:r>
          </a:p>
          <a:p>
            <a:r>
              <a:rPr lang="en-US" sz="2800" dirty="0" smtClean="0"/>
              <a:t>Description: Negative flag is ret.</a:t>
            </a:r>
          </a:p>
          <a:p>
            <a:r>
              <a:rPr lang="en-US" sz="2800" dirty="0" smtClean="0"/>
              <a:t>	Operation: N = 1</a:t>
            </a:r>
          </a:p>
          <a:p>
            <a:r>
              <a:rPr lang="en-US" sz="2800" dirty="0" smtClean="0"/>
              <a:t>	Emulation BIS #4,SR</a:t>
            </a:r>
          </a:p>
          <a:p>
            <a:r>
              <a:rPr lang="en-US" sz="2800" dirty="0" smtClean="0"/>
              <a:t>Example:</a:t>
            </a:r>
          </a:p>
          <a:p>
            <a:r>
              <a:rPr lang="en-US" sz="2800" dirty="0" smtClean="0"/>
              <a:t>	SETN ; sets negative flag</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590550"/>
            <a:ext cx="3581400" cy="3429000"/>
          </a:xfrm>
        </p:spPr>
        <p:txBody>
          <a:bodyPr>
            <a:noAutofit/>
          </a:bodyPr>
          <a:lstStyle/>
          <a:p>
            <a:pPr>
              <a:buNone/>
            </a:pPr>
            <a:r>
              <a:rPr lang="en-US" sz="2000" b="1" dirty="0" smtClean="0"/>
              <a:t>22. </a:t>
            </a:r>
            <a:r>
              <a:rPr lang="en-US" sz="2000" b="1" dirty="0" smtClean="0">
                <a:solidFill>
                  <a:srgbClr val="FF0000"/>
                </a:solidFill>
              </a:rPr>
              <a:t>SETZ</a:t>
            </a:r>
            <a:r>
              <a:rPr lang="en-US" sz="2000" b="1" dirty="0" smtClean="0"/>
              <a:t> Set zero flag</a:t>
            </a:r>
          </a:p>
          <a:p>
            <a:pPr>
              <a:buNone/>
            </a:pPr>
            <a:r>
              <a:rPr lang="en-US" sz="2000" dirty="0" smtClean="0"/>
              <a:t>Description: Zero flag is set.</a:t>
            </a:r>
          </a:p>
          <a:p>
            <a:pPr>
              <a:buNone/>
            </a:pPr>
            <a:r>
              <a:rPr lang="en-US" sz="2000" dirty="0" smtClean="0"/>
              <a:t>		Operation: Z = 1</a:t>
            </a:r>
          </a:p>
          <a:p>
            <a:pPr>
              <a:buNone/>
            </a:pPr>
            <a:r>
              <a:rPr lang="en-US" sz="2000" dirty="0" smtClean="0"/>
              <a:t>		Emulation BIS #2,SR</a:t>
            </a:r>
          </a:p>
          <a:p>
            <a:pPr>
              <a:buNone/>
            </a:pPr>
            <a:r>
              <a:rPr lang="en-US" sz="2000" dirty="0" smtClean="0"/>
              <a:t>Example:</a:t>
            </a:r>
          </a:p>
          <a:p>
            <a:pPr>
              <a:buNone/>
            </a:pPr>
            <a:r>
              <a:rPr lang="en-US" sz="2000" dirty="0" smtClean="0"/>
              <a:t>		SETZ ; sets zero flag</a:t>
            </a:r>
          </a:p>
          <a:p>
            <a:endParaRPr lang="en-US" sz="2000" dirty="0" smtClean="0"/>
          </a:p>
        </p:txBody>
      </p:sp>
      <p:sp>
        <p:nvSpPr>
          <p:cNvPr id="4" name="Rectangle 3"/>
          <p:cNvSpPr/>
          <p:nvPr/>
        </p:nvSpPr>
        <p:spPr>
          <a:xfrm>
            <a:off x="3886200" y="514350"/>
            <a:ext cx="5029200" cy="3416320"/>
          </a:xfrm>
          <a:prstGeom prst="rect">
            <a:avLst/>
          </a:prstGeom>
        </p:spPr>
        <p:txBody>
          <a:bodyPr wrap="square">
            <a:spAutoFit/>
          </a:bodyPr>
          <a:lstStyle/>
          <a:p>
            <a:r>
              <a:rPr lang="en-US" sz="2400" b="1" dirty="0" smtClean="0"/>
              <a:t>23. </a:t>
            </a:r>
            <a:r>
              <a:rPr lang="en-US" sz="2400" b="1" dirty="0" smtClean="0">
                <a:solidFill>
                  <a:srgbClr val="FF0000"/>
                </a:solidFill>
              </a:rPr>
              <a:t>TST (.B or .W) </a:t>
            </a:r>
            <a:r>
              <a:rPr lang="en-US" sz="2400" b="1" dirty="0" err="1" smtClean="0">
                <a:solidFill>
                  <a:srgbClr val="FF0000"/>
                </a:solidFill>
              </a:rPr>
              <a:t>dest</a:t>
            </a:r>
            <a:r>
              <a:rPr lang="en-US" sz="2400" b="1" dirty="0" smtClean="0"/>
              <a:t> Test destination</a:t>
            </a:r>
          </a:p>
          <a:p>
            <a:r>
              <a:rPr lang="en-US" sz="2400" dirty="0" smtClean="0"/>
              <a:t>Description: Destination is tested for a zero condition</a:t>
            </a:r>
          </a:p>
          <a:p>
            <a:r>
              <a:rPr lang="en-US" sz="2400" dirty="0" smtClean="0"/>
              <a:t>	Operation: dest-0</a:t>
            </a:r>
          </a:p>
          <a:p>
            <a:r>
              <a:rPr lang="en-US" sz="2400" dirty="0" smtClean="0"/>
              <a:t>Emulation CMP (.B or .W) #0,dest</a:t>
            </a:r>
          </a:p>
          <a:p>
            <a:r>
              <a:rPr lang="en-US" sz="2400" dirty="0" smtClean="0"/>
              <a:t>Example:</a:t>
            </a:r>
          </a:p>
          <a:p>
            <a:r>
              <a:rPr lang="en-US" sz="2400" dirty="0" smtClean="0"/>
              <a:t>	TST R12 ; tests R12</a:t>
            </a:r>
          </a:p>
          <a:p>
            <a:r>
              <a:rPr lang="en-US" sz="2400" smtClean="0"/>
              <a:t>	JZ </a:t>
            </a:r>
            <a:r>
              <a:rPr lang="en-US" sz="2400" dirty="0" smtClean="0"/>
              <a:t>BAR ; if R12=0, jump to BAR</a:t>
            </a:r>
            <a:endParaRPr lang="en-US" sz="2400"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47663" y="295275"/>
            <a:ext cx="8448675" cy="4552950"/>
          </a:xfrm>
          <a:prstGeom prst="rect">
            <a:avLst/>
          </a:prstGeom>
          <a:noFill/>
          <a:ln w="9525">
            <a:noFill/>
            <a:miter lim="800000"/>
            <a:headEnd/>
            <a:tailEnd/>
          </a:ln>
          <a:effectLst/>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Constant Generator</a:t>
            </a:r>
            <a:endParaRPr lang="en-US" dirty="0"/>
          </a:p>
        </p:txBody>
      </p:sp>
      <p:sp>
        <p:nvSpPr>
          <p:cNvPr id="3" name="Content Placeholder 2"/>
          <p:cNvSpPr>
            <a:spLocks noGrp="1"/>
          </p:cNvSpPr>
          <p:nvPr>
            <p:ph sz="quarter" idx="1"/>
          </p:nvPr>
        </p:nvSpPr>
        <p:spPr/>
        <p:txBody>
          <a:bodyPr/>
          <a:lstStyle/>
          <a:p>
            <a:pPr algn="just"/>
            <a:r>
              <a:rPr lang="en-US" dirty="0" smtClean="0"/>
              <a:t>One of the reasons for the high code efficiency of the MSP430 architecture is the constant generator. </a:t>
            </a:r>
          </a:p>
          <a:p>
            <a:pPr algn="just"/>
            <a:r>
              <a:rPr lang="en-US" dirty="0" smtClean="0"/>
              <a:t>The constants, appearing most often in assembler software, are small numbers.</a:t>
            </a:r>
          </a:p>
          <a:p>
            <a:pPr algn="just"/>
            <a:r>
              <a:rPr lang="en-US" dirty="0" smtClean="0"/>
              <a:t> Out of these, six were chosen for the constant generator:</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61950"/>
            <a:ext cx="7772400" cy="3429000"/>
          </a:xfrm>
        </p:spPr>
        <p:txBody>
          <a:bodyPr/>
          <a:lstStyle/>
          <a:p>
            <a:r>
              <a:rPr lang="en-US" dirty="0" smtClean="0"/>
              <a:t>These six constants can also be used for byte processing. Only the lower byte is in use then.</a:t>
            </a:r>
            <a:endParaRPr lang="en-US" dirty="0"/>
          </a:p>
        </p:txBody>
      </p:sp>
      <p:pic>
        <p:nvPicPr>
          <p:cNvPr id="1026" name="Picture 2"/>
          <p:cNvPicPr>
            <a:picLocks noChangeAspect="1" noChangeArrowheads="1"/>
          </p:cNvPicPr>
          <p:nvPr/>
        </p:nvPicPr>
        <p:blipFill>
          <a:blip r:embed="rId2"/>
          <a:srcRect/>
          <a:stretch>
            <a:fillRect/>
          </a:stretch>
        </p:blipFill>
        <p:spPr bwMode="auto">
          <a:xfrm>
            <a:off x="171450" y="1657350"/>
            <a:ext cx="8820150" cy="2457450"/>
          </a:xfrm>
          <a:prstGeom prst="rect">
            <a:avLst/>
          </a:prstGeom>
          <a:noFill/>
          <a:ln w="9525">
            <a:noFill/>
            <a:miter lim="800000"/>
            <a:headEnd/>
            <a:tailEnd/>
          </a:ln>
          <a:effectLst/>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85750"/>
            <a:ext cx="8534400" cy="4267200"/>
          </a:xfrm>
        </p:spPr>
        <p:txBody>
          <a:bodyPr>
            <a:noAutofit/>
          </a:bodyPr>
          <a:lstStyle/>
          <a:p>
            <a:r>
              <a:rPr lang="en-US" sz="2400" dirty="0" smtClean="0"/>
              <a:t>The use of numbers out of the constant generator has two advantages:</a:t>
            </a:r>
          </a:p>
          <a:p>
            <a:r>
              <a:rPr lang="en-US" sz="2400" b="1" dirty="0" smtClean="0"/>
              <a:t>Memory Space: </a:t>
            </a:r>
            <a:r>
              <a:rPr lang="en-US" sz="2400" dirty="0" smtClean="0"/>
              <a:t>The constant </a:t>
            </a:r>
            <a:r>
              <a:rPr lang="en-US" sz="2400" dirty="0" smtClean="0">
                <a:solidFill>
                  <a:srgbClr val="FF0000"/>
                </a:solidFill>
              </a:rPr>
              <a:t>does not need an additional 16 bit word </a:t>
            </a:r>
            <a:r>
              <a:rPr lang="en-US" sz="2400" dirty="0" smtClean="0"/>
              <a:t>as it is the </a:t>
            </a:r>
            <a:r>
              <a:rPr lang="en-US" sz="2400" dirty="0" smtClean="0">
                <a:solidFill>
                  <a:srgbClr val="FF0000"/>
                </a:solidFill>
              </a:rPr>
              <a:t>case with the normal immediate mode</a:t>
            </a:r>
            <a:r>
              <a:rPr lang="en-US" sz="2400" dirty="0" smtClean="0"/>
              <a:t>.</a:t>
            </a:r>
          </a:p>
          <a:p>
            <a:r>
              <a:rPr lang="en-US" sz="2400" dirty="0" smtClean="0"/>
              <a:t> Two useless addressing modes of the status registers SR and all four addressing modes of the otherwise unserviceable register R3 are used.</a:t>
            </a:r>
          </a:p>
          <a:p>
            <a:endParaRPr lang="en-US" sz="2400" dirty="0" smtClean="0"/>
          </a:p>
          <a:p>
            <a:r>
              <a:rPr lang="en-US" sz="2400" b="1" dirty="0" smtClean="0"/>
              <a:t>Speed: </a:t>
            </a:r>
            <a:r>
              <a:rPr lang="en-US" sz="2400" dirty="0" smtClean="0"/>
              <a:t>The constant generator is implemented inside the CPU which results</a:t>
            </a:r>
            <a:r>
              <a:rPr lang="en-US" sz="2400" b="1" dirty="0" smtClean="0"/>
              <a:t> </a:t>
            </a:r>
            <a:r>
              <a:rPr lang="en-US" sz="2400" dirty="0" smtClean="0"/>
              <a:t>in an access time similar to a general purpose register (shortest access time). </a:t>
            </a:r>
          </a:p>
          <a:p>
            <a:r>
              <a:rPr lang="en-US" sz="2400" dirty="0" smtClean="0"/>
              <a:t>Most of the emulated instructions use the constant generator. </a:t>
            </a:r>
            <a:endParaRPr lang="en-US" sz="2400"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7150"/>
            <a:ext cx="7772400" cy="857250"/>
          </a:xfrm>
        </p:spPr>
        <p:txBody>
          <a:bodyPr/>
          <a:lstStyle/>
          <a:p>
            <a:pPr algn="ctr"/>
            <a:r>
              <a:rPr lang="en-US" dirty="0" smtClean="0">
                <a:solidFill>
                  <a:schemeClr val="accent1">
                    <a:lumMod val="75000"/>
                  </a:schemeClr>
                </a:solidFill>
              </a:rPr>
              <a:t>Address Space</a:t>
            </a:r>
            <a:endParaRPr lang="en-US" dirty="0">
              <a:solidFill>
                <a:schemeClr val="accent1">
                  <a:lumMod val="75000"/>
                </a:schemeClr>
              </a:solidFill>
            </a:endParaRPr>
          </a:p>
        </p:txBody>
      </p:sp>
      <p:sp>
        <p:nvSpPr>
          <p:cNvPr id="3" name="Content Placeholder 2"/>
          <p:cNvSpPr>
            <a:spLocks noGrp="1"/>
          </p:cNvSpPr>
          <p:nvPr>
            <p:ph sz="quarter" idx="1"/>
          </p:nvPr>
        </p:nvSpPr>
        <p:spPr>
          <a:xfrm>
            <a:off x="381000" y="819150"/>
            <a:ext cx="8382000" cy="4114800"/>
          </a:xfrm>
        </p:spPr>
        <p:txBody>
          <a:bodyPr>
            <a:noAutofit/>
          </a:bodyPr>
          <a:lstStyle/>
          <a:p>
            <a:r>
              <a:rPr lang="en-US" sz="2000" b="1" dirty="0" smtClean="0"/>
              <a:t>Mapped into a single, contiguous address space:</a:t>
            </a:r>
          </a:p>
          <a:p>
            <a:pPr>
              <a:buNone/>
            </a:pPr>
            <a:r>
              <a:rPr lang="en-US" sz="2000" dirty="0" smtClean="0"/>
              <a:t>	 </a:t>
            </a:r>
            <a:r>
              <a:rPr lang="en-US" sz="2000" b="1" dirty="0" smtClean="0"/>
              <a:t>Flash/ROM: </a:t>
            </a:r>
            <a:r>
              <a:rPr lang="en-US" sz="2000" dirty="0" smtClean="0"/>
              <a:t>All code, tables, and hard-coded constants reside in this memory space.</a:t>
            </a:r>
          </a:p>
          <a:p>
            <a:pPr>
              <a:buNone/>
            </a:pPr>
            <a:r>
              <a:rPr lang="en-US" sz="2000" dirty="0" smtClean="0"/>
              <a:t>	 </a:t>
            </a:r>
            <a:r>
              <a:rPr lang="en-US" sz="2000" b="1" dirty="0" smtClean="0"/>
              <a:t>Information memory: </a:t>
            </a:r>
            <a:r>
              <a:rPr lang="en-US" sz="2000" dirty="0" smtClean="0"/>
              <a:t>Variables needed for the next power up can be stored here during power down. It can also be used as code memory.</a:t>
            </a:r>
          </a:p>
          <a:p>
            <a:pPr>
              <a:buNone/>
            </a:pPr>
            <a:r>
              <a:rPr lang="en-US" sz="2000" dirty="0" smtClean="0"/>
              <a:t>	 </a:t>
            </a:r>
            <a:r>
              <a:rPr lang="en-US" sz="2000" b="1" dirty="0" smtClean="0"/>
              <a:t>Boot memory: </a:t>
            </a:r>
            <a:r>
              <a:rPr lang="en-US" sz="2000" dirty="0" smtClean="0"/>
              <a:t>The bootstrap loader performs some of the same functions as the JTAG interface.</a:t>
            </a:r>
          </a:p>
          <a:p>
            <a:pPr>
              <a:buNone/>
            </a:pPr>
            <a:r>
              <a:rPr lang="en-US" sz="2000" dirty="0" smtClean="0"/>
              <a:t>	 </a:t>
            </a:r>
            <a:r>
              <a:rPr lang="en-US" sz="2000" b="1" dirty="0" smtClean="0"/>
              <a:t>RAM: </a:t>
            </a:r>
            <a:r>
              <a:rPr lang="en-US" sz="2000" dirty="0" smtClean="0"/>
              <a:t>RAM is used for both code and data</a:t>
            </a:r>
            <a:r>
              <a:rPr lang="en-US" sz="2000" b="1" dirty="0" smtClean="0"/>
              <a:t>.</a:t>
            </a:r>
          </a:p>
          <a:p>
            <a:pPr>
              <a:buNone/>
            </a:pPr>
            <a:r>
              <a:rPr lang="en-US" sz="2000" dirty="0" smtClean="0"/>
              <a:t>	 </a:t>
            </a:r>
            <a:r>
              <a:rPr lang="en-US" sz="2000" b="1" dirty="0" smtClean="0"/>
              <a:t>Peripheral Modules: </a:t>
            </a:r>
            <a:r>
              <a:rPr lang="en-US" sz="2000" dirty="0" smtClean="0"/>
              <a:t>Peripheral modules consist of all on chip peripheral registers that are mapped into the address space.</a:t>
            </a:r>
          </a:p>
          <a:p>
            <a:pPr>
              <a:buNone/>
            </a:pPr>
            <a:r>
              <a:rPr lang="en-US" sz="2000" dirty="0" smtClean="0"/>
              <a:t>	 </a:t>
            </a:r>
            <a:r>
              <a:rPr lang="en-US" sz="2000" b="1" dirty="0" smtClean="0"/>
              <a:t>Special Function Registers (SFRs): </a:t>
            </a:r>
            <a:r>
              <a:rPr lang="en-US" sz="2000" dirty="0" smtClean="0"/>
              <a:t>Some peripheral functions are mapped into memory with special dedicated functions.</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200150"/>
            <a:ext cx="7772400" cy="3429000"/>
          </a:xfrm>
        </p:spPr>
        <p:txBody>
          <a:bodyPr>
            <a:normAutofit/>
          </a:bodyPr>
          <a:lstStyle/>
          <a:p>
            <a:r>
              <a:rPr lang="en-US" dirty="0" smtClean="0"/>
              <a:t>The Program Counter is located in R0. Since individual memory location addresses are 8-bit, but all instructions are 16 bit, the PC is constrained to even numbers (i.e. the LSB of the PC is always zero). </a:t>
            </a:r>
          </a:p>
          <a:p>
            <a:r>
              <a:rPr lang="en-US" dirty="0" smtClean="0"/>
              <a:t>One exception to this rule of thumb is the implementation of a switch, where the code jumps to a spot, dependent on a given value. (I.e., if value=0, jump to location0,</a:t>
            </a:r>
          </a:p>
          <a:p>
            <a:r>
              <a:rPr lang="en-US" dirty="0" smtClean="0"/>
              <a:t> if value=1, jump to location1, etc.)</a:t>
            </a:r>
            <a:endParaRPr lang="en-US" dirty="0"/>
          </a:p>
        </p:txBody>
      </p:sp>
      <p:sp>
        <p:nvSpPr>
          <p:cNvPr id="4" name="Title 1"/>
          <p:cNvSpPr>
            <a:spLocks noGrp="1"/>
          </p:cNvSpPr>
          <p:nvPr>
            <p:ph type="title"/>
          </p:nvPr>
        </p:nvSpPr>
        <p:spPr>
          <a:xfrm>
            <a:off x="457200" y="209550"/>
            <a:ext cx="7772400" cy="857250"/>
          </a:xfrm>
        </p:spPr>
        <p:txBody>
          <a:bodyPr>
            <a:normAutofit/>
          </a:bodyPr>
          <a:lstStyle/>
          <a:p>
            <a:r>
              <a:rPr lang="en-US" b="1" i="1" dirty="0" smtClean="0">
                <a:solidFill>
                  <a:schemeClr val="accent1">
                    <a:lumMod val="75000"/>
                  </a:schemeClr>
                </a:solidFill>
              </a:rPr>
              <a:t>Program Counter</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62000" y="133350"/>
            <a:ext cx="7628152" cy="5010150"/>
          </a:xfrm>
          <a:prstGeom prst="rect">
            <a:avLst/>
          </a:prstGeom>
          <a:noFill/>
          <a:ln w="9525">
            <a:noFill/>
            <a:miter lim="800000"/>
            <a:headEnd/>
            <a:tailEnd/>
          </a:ln>
          <a:effectLst/>
        </p:spPr>
      </p:pic>
      <p:sp>
        <p:nvSpPr>
          <p:cNvPr id="3" name="Left Brace 2"/>
          <p:cNvSpPr/>
          <p:nvPr/>
        </p:nvSpPr>
        <p:spPr>
          <a:xfrm>
            <a:off x="1676400" y="2571750"/>
            <a:ext cx="304800" cy="2133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Left Brace 3"/>
          <p:cNvSpPr/>
          <p:nvPr/>
        </p:nvSpPr>
        <p:spPr>
          <a:xfrm>
            <a:off x="1676400" y="438150"/>
            <a:ext cx="304800" cy="1905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381000" y="2495550"/>
            <a:ext cx="1143000" cy="2308324"/>
          </a:xfrm>
          <a:prstGeom prst="rect">
            <a:avLst/>
          </a:prstGeom>
        </p:spPr>
        <p:txBody>
          <a:bodyPr wrap="square">
            <a:spAutoFit/>
          </a:bodyPr>
          <a:lstStyle/>
          <a:p>
            <a:pPr algn="just"/>
            <a:r>
              <a:rPr lang="en-US" dirty="0" smtClean="0"/>
              <a:t>The  64KB of memory laid out in exactly the same way as in the original MSP430. </a:t>
            </a:r>
          </a:p>
        </p:txBody>
      </p:sp>
      <p:sp>
        <p:nvSpPr>
          <p:cNvPr id="6" name="Rectangle 5"/>
          <p:cNvSpPr/>
          <p:nvPr/>
        </p:nvSpPr>
        <p:spPr>
          <a:xfrm>
            <a:off x="304800" y="637222"/>
            <a:ext cx="1447800" cy="1477328"/>
          </a:xfrm>
          <a:prstGeom prst="rect">
            <a:avLst/>
          </a:prstGeom>
        </p:spPr>
        <p:txBody>
          <a:bodyPr wrap="square">
            <a:spAutoFit/>
          </a:bodyPr>
          <a:lstStyle/>
          <a:p>
            <a:pPr algn="just"/>
            <a:r>
              <a:rPr lang="en-US" dirty="0" smtClean="0"/>
              <a:t>The additional memory, available for additional ROM. </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The range of addresses has been extended from 64KB to 1MB in the MSP430X. </a:t>
            </a:r>
          </a:p>
          <a:p>
            <a:endParaRPr lang="en-US" dirty="0" smtClean="0"/>
          </a:p>
          <a:p>
            <a:r>
              <a:rPr lang="en-US" dirty="0" smtClean="0"/>
              <a:t>This means that addresses require 20 bits rather than 16 and the MAB is therefore 4 bits wider. </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Resets</a:t>
            </a:r>
            <a:endParaRPr lang="en-US" dirty="0"/>
          </a:p>
        </p:txBody>
      </p:sp>
      <p:sp>
        <p:nvSpPr>
          <p:cNvPr id="3" name="Content Placeholder 2"/>
          <p:cNvSpPr>
            <a:spLocks noGrp="1"/>
          </p:cNvSpPr>
          <p:nvPr>
            <p:ph sz="quarter" idx="1"/>
          </p:nvPr>
        </p:nvSpPr>
        <p:spPr>
          <a:xfrm>
            <a:off x="762000" y="1085850"/>
            <a:ext cx="7772400" cy="3429000"/>
          </a:xfrm>
        </p:spPr>
        <p:txBody>
          <a:bodyPr>
            <a:normAutofit/>
          </a:bodyPr>
          <a:lstStyle/>
          <a:p>
            <a:pPr algn="just"/>
            <a:r>
              <a:rPr lang="en-US" sz="2000" dirty="0" smtClean="0">
                <a:latin typeface="Times New Roman" pitchFamily="18" charset="0"/>
                <a:cs typeface="Times New Roman" pitchFamily="18" charset="0"/>
              </a:rPr>
              <a:t>A </a:t>
            </a:r>
            <a:r>
              <a:rPr lang="en-US" sz="2000" i="1" dirty="0" smtClean="0">
                <a:latin typeface="Times New Roman" pitchFamily="18" charset="0"/>
                <a:cs typeface="Times New Roman" pitchFamily="18" charset="0"/>
              </a:rPr>
              <a:t>reset is a sequence of operations that puts the device into a well-defined state, from </a:t>
            </a:r>
            <a:r>
              <a:rPr lang="en-US" sz="2000" dirty="0" smtClean="0">
                <a:latin typeface="Times New Roman" pitchFamily="18" charset="0"/>
                <a:cs typeface="Times New Roman" pitchFamily="18" charset="0"/>
              </a:rPr>
              <a:t>which the user’s program may start.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This is obviously necessary when power is first applied.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 reset is also generated if the device detects a serious fault in hardware or </a:t>
            </a:r>
            <a:r>
              <a:rPr lang="en-US" sz="2000" dirty="0" smtClean="0"/>
              <a:t>software from which the user’s program cannot be expected to recover.</a:t>
            </a:r>
          </a:p>
          <a:p>
            <a:pPr algn="just"/>
            <a:r>
              <a:rPr lang="en-US" sz="2000" dirty="0" smtClean="0">
                <a:latin typeface="Times New Roman" pitchFamily="18" charset="0"/>
                <a:cs typeface="Times New Roman" pitchFamily="18" charset="0"/>
              </a:rPr>
              <a:t>MSP 430 has 2 level of reset </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5"/>
          <p:cNvSpPr>
            <a:spLocks noGrp="1"/>
          </p:cNvSpPr>
          <p:nvPr>
            <p:ph type="sldNum" sz="quarter" idx="12"/>
          </p:nvPr>
        </p:nvSpPr>
        <p:spPr>
          <a:noFill/>
        </p:spPr>
        <p:txBody>
          <a:bodyPr/>
          <a:lstStyle/>
          <a:p>
            <a:fld id="{530733A5-7919-4558-A93A-B097A64C189A}" type="slidenum">
              <a:rPr lang="en-US" smtClean="0"/>
              <a:pPr/>
              <a:t>163</a:t>
            </a:fld>
            <a:endParaRPr lang="en-US" smtClean="0"/>
          </a:p>
        </p:txBody>
      </p:sp>
      <p:sp>
        <p:nvSpPr>
          <p:cNvPr id="3078" name="Rectangle 3"/>
          <p:cNvSpPr>
            <a:spLocks noGrp="1" noChangeArrowheads="1"/>
          </p:cNvSpPr>
          <p:nvPr>
            <p:ph type="body" idx="1"/>
          </p:nvPr>
        </p:nvSpPr>
        <p:spPr>
          <a:xfrm>
            <a:off x="457200" y="133350"/>
            <a:ext cx="8153400" cy="4648200"/>
          </a:xfrm>
          <a:noFill/>
        </p:spPr>
        <p:txBody>
          <a:bodyPr wrap="none">
            <a:noAutofit/>
          </a:bodyPr>
          <a:lstStyle/>
          <a:p>
            <a:pPr>
              <a:lnSpc>
                <a:spcPct val="90000"/>
              </a:lnSpc>
              <a:spcBef>
                <a:spcPct val="0"/>
              </a:spcBef>
              <a:buFontTx/>
              <a:buNone/>
            </a:pPr>
            <a:r>
              <a:rPr lang="en-US" sz="2000" b="1" dirty="0" smtClean="0">
                <a:solidFill>
                  <a:srgbClr val="000000"/>
                </a:solidFill>
                <a:cs typeface="Times New Roman" charset="0"/>
              </a:rPr>
              <a:t>Power-On Reset (POR)</a:t>
            </a:r>
          </a:p>
          <a:p>
            <a:pPr>
              <a:lnSpc>
                <a:spcPct val="90000"/>
              </a:lnSpc>
              <a:spcBef>
                <a:spcPct val="0"/>
              </a:spcBef>
              <a:buFontTx/>
              <a:buNone/>
            </a:pPr>
            <a:endParaRPr lang="en-US" sz="2000" b="1" dirty="0" smtClean="0">
              <a:solidFill>
                <a:srgbClr val="000000"/>
              </a:solidFill>
              <a:cs typeface="Times New Roman" charset="0"/>
            </a:endParaRPr>
          </a:p>
          <a:p>
            <a:pPr>
              <a:lnSpc>
                <a:spcPct val="90000"/>
              </a:lnSpc>
              <a:spcBef>
                <a:spcPct val="0"/>
              </a:spcBef>
            </a:pPr>
            <a:r>
              <a:rPr lang="en-US" sz="2000" dirty="0" smtClean="0">
                <a:solidFill>
                  <a:srgbClr val="000000"/>
                </a:solidFill>
                <a:cs typeface="Times New Roman" charset="0"/>
              </a:rPr>
              <a:t>Caused by hardware.</a:t>
            </a:r>
          </a:p>
          <a:p>
            <a:pPr>
              <a:lnSpc>
                <a:spcPct val="90000"/>
              </a:lnSpc>
              <a:spcBef>
                <a:spcPct val="0"/>
              </a:spcBef>
            </a:pPr>
            <a:r>
              <a:rPr lang="en-US" sz="2000" dirty="0" smtClean="0">
                <a:solidFill>
                  <a:srgbClr val="000000"/>
                </a:solidFill>
                <a:cs typeface="Times New Roman" charset="0"/>
              </a:rPr>
              <a:t>Response of hardware to </a:t>
            </a:r>
            <a:r>
              <a:rPr lang="en-US" sz="2000" i="1" dirty="0" smtClean="0">
                <a:solidFill>
                  <a:schemeClr val="accent2"/>
                </a:solidFill>
                <a:cs typeface="Times New Roman" charset="0"/>
              </a:rPr>
              <a:t>brownout (low-power) </a:t>
            </a:r>
            <a:r>
              <a:rPr lang="en-US" sz="2000" dirty="0" smtClean="0">
                <a:solidFill>
                  <a:srgbClr val="000000"/>
                </a:solidFill>
                <a:cs typeface="Times New Roman" charset="0"/>
              </a:rPr>
              <a:t>condition.</a:t>
            </a:r>
          </a:p>
          <a:p>
            <a:pPr>
              <a:lnSpc>
                <a:spcPct val="90000"/>
              </a:lnSpc>
              <a:spcBef>
                <a:spcPct val="0"/>
              </a:spcBef>
            </a:pPr>
            <a:r>
              <a:rPr lang="en-US" sz="2000" dirty="0" smtClean="0">
                <a:solidFill>
                  <a:srgbClr val="000000"/>
                </a:solidFill>
                <a:cs typeface="Times New Roman" charset="0"/>
              </a:rPr>
              <a:t>Hard power-on is extreme case of brownout.</a:t>
            </a:r>
          </a:p>
          <a:p>
            <a:pPr>
              <a:lnSpc>
                <a:spcPct val="90000"/>
              </a:lnSpc>
              <a:spcBef>
                <a:spcPct val="0"/>
              </a:spcBef>
            </a:pPr>
            <a:r>
              <a:rPr lang="en-US" sz="2000" dirty="0" smtClean="0">
                <a:solidFill>
                  <a:srgbClr val="000000"/>
                </a:solidFill>
                <a:cs typeface="Times New Roman" charset="0"/>
              </a:rPr>
              <a:t>Can happen if physical RST pin is asserted.</a:t>
            </a:r>
          </a:p>
          <a:p>
            <a:pPr>
              <a:lnSpc>
                <a:spcPct val="90000"/>
              </a:lnSpc>
              <a:spcBef>
                <a:spcPct val="0"/>
              </a:spcBef>
            </a:pPr>
            <a:r>
              <a:rPr lang="en-US" sz="2000" dirty="0" smtClean="0">
                <a:solidFill>
                  <a:srgbClr val="000000"/>
                </a:solidFill>
                <a:cs typeface="Times New Roman" charset="0"/>
              </a:rPr>
              <a:t>Some MSP430s have a </a:t>
            </a:r>
            <a:r>
              <a:rPr lang="en-US" sz="2000" i="1" dirty="0" smtClean="0">
                <a:solidFill>
                  <a:schemeClr val="accent2"/>
                </a:solidFill>
                <a:cs typeface="Times New Roman" charset="0"/>
              </a:rPr>
              <a:t>Supply Voltage Supervisor (SVS)</a:t>
            </a:r>
            <a:r>
              <a:rPr lang="en-US" sz="2000" dirty="0" smtClean="0">
                <a:cs typeface="Times New Roman" charset="0"/>
              </a:rPr>
              <a:t> that can</a:t>
            </a:r>
          </a:p>
          <a:p>
            <a:pPr>
              <a:lnSpc>
                <a:spcPct val="90000"/>
              </a:lnSpc>
              <a:spcBef>
                <a:spcPct val="0"/>
              </a:spcBef>
              <a:buFontTx/>
              <a:buNone/>
            </a:pPr>
            <a:r>
              <a:rPr lang="en-US" sz="2000" dirty="0" smtClean="0">
                <a:solidFill>
                  <a:srgbClr val="000000"/>
                </a:solidFill>
                <a:cs typeface="Times New Roman" charset="0"/>
              </a:rPr>
              <a:t>	generate a power-on condition if supply voltage drops below acceptable</a:t>
            </a:r>
          </a:p>
          <a:p>
            <a:pPr>
              <a:lnSpc>
                <a:spcPct val="90000"/>
              </a:lnSpc>
              <a:spcBef>
                <a:spcPct val="0"/>
              </a:spcBef>
              <a:buFontTx/>
              <a:buNone/>
            </a:pPr>
            <a:r>
              <a:rPr lang="en-US" sz="2000" dirty="0" smtClean="0">
                <a:solidFill>
                  <a:srgbClr val="000000"/>
                </a:solidFill>
                <a:cs typeface="Times New Roman" charset="0"/>
              </a:rPr>
              <a:t>	levels.</a:t>
            </a:r>
            <a:r>
              <a:rPr lang="en-US" sz="1400" dirty="0" smtClean="0">
                <a:solidFill>
                  <a:srgbClr val="000000"/>
                </a:solidFill>
                <a:cs typeface="Times New Roman" charset="0"/>
              </a:rPr>
              <a:t/>
            </a:r>
            <a:br>
              <a:rPr lang="en-US" sz="1400" dirty="0" smtClean="0">
                <a:solidFill>
                  <a:srgbClr val="000000"/>
                </a:solidFill>
                <a:cs typeface="Times New Roman" charset="0"/>
              </a:rPr>
            </a:br>
            <a:endParaRPr lang="en-US" sz="1400" dirty="0" smtClean="0">
              <a:solidFill>
                <a:srgbClr val="000000"/>
              </a:solidFill>
              <a:cs typeface="Times New Roman" charset="0"/>
            </a:endParaRPr>
          </a:p>
          <a:p>
            <a:pPr>
              <a:lnSpc>
                <a:spcPct val="90000"/>
              </a:lnSpc>
              <a:spcBef>
                <a:spcPct val="0"/>
              </a:spcBef>
              <a:buFontTx/>
              <a:buNone/>
            </a:pPr>
            <a:r>
              <a:rPr lang="en-US" sz="2000" b="1" dirty="0" smtClean="0">
                <a:solidFill>
                  <a:srgbClr val="000000"/>
                </a:solidFill>
                <a:cs typeface="Times New Roman" charset="0"/>
              </a:rPr>
              <a:t>Power-Up Clear (PUC)</a:t>
            </a:r>
          </a:p>
          <a:p>
            <a:pPr>
              <a:lnSpc>
                <a:spcPct val="90000"/>
              </a:lnSpc>
              <a:spcBef>
                <a:spcPct val="0"/>
              </a:spcBef>
            </a:pPr>
            <a:r>
              <a:rPr lang="en-US" sz="2000" dirty="0" smtClean="0">
                <a:solidFill>
                  <a:srgbClr val="000000"/>
                </a:solidFill>
                <a:cs typeface="Times New Roman" charset="0"/>
              </a:rPr>
              <a:t>Distinctive from power-on reset.</a:t>
            </a:r>
          </a:p>
          <a:p>
            <a:pPr>
              <a:lnSpc>
                <a:spcPct val="90000"/>
              </a:lnSpc>
              <a:spcBef>
                <a:spcPct val="0"/>
              </a:spcBef>
            </a:pPr>
            <a:r>
              <a:rPr lang="en-US" sz="2000" dirty="0" smtClean="0">
                <a:solidFill>
                  <a:srgbClr val="000000"/>
                </a:solidFill>
                <a:cs typeface="Times New Roman" charset="0"/>
              </a:rPr>
              <a:t>Caused by software conditions.</a:t>
            </a:r>
          </a:p>
          <a:p>
            <a:pPr>
              <a:lnSpc>
                <a:spcPct val="90000"/>
              </a:lnSpc>
              <a:spcBef>
                <a:spcPct val="0"/>
              </a:spcBef>
            </a:pPr>
            <a:r>
              <a:rPr lang="en-US" sz="2000" dirty="0" smtClean="0">
                <a:solidFill>
                  <a:srgbClr val="000000"/>
                </a:solidFill>
                <a:cs typeface="Times New Roman" charset="0"/>
              </a:rPr>
              <a:t>Watchdog timer expiration.</a:t>
            </a:r>
          </a:p>
          <a:p>
            <a:pPr>
              <a:lnSpc>
                <a:spcPct val="90000"/>
              </a:lnSpc>
              <a:spcBef>
                <a:spcPct val="0"/>
              </a:spcBef>
            </a:pPr>
            <a:r>
              <a:rPr lang="en-US" sz="2000" dirty="0" smtClean="0">
                <a:solidFill>
                  <a:srgbClr val="000000"/>
                </a:solidFill>
                <a:cs typeface="Times New Roman" charset="0"/>
              </a:rPr>
              <a:t>Software-generated reset condition (bad Watchdog password).</a:t>
            </a:r>
          </a:p>
          <a:p>
            <a:pPr>
              <a:lnSpc>
                <a:spcPct val="90000"/>
              </a:lnSpc>
              <a:spcBef>
                <a:spcPct val="0"/>
              </a:spcBef>
            </a:pPr>
            <a:r>
              <a:rPr lang="en-US" sz="2000" dirty="0" smtClean="0">
                <a:solidFill>
                  <a:srgbClr val="000000"/>
                </a:solidFill>
                <a:cs typeface="Times New Roman" charset="0"/>
              </a:rPr>
              <a:t>Runaway Flash memory programming (bad Flash controller password).</a:t>
            </a:r>
          </a:p>
          <a:p>
            <a:pPr>
              <a:lnSpc>
                <a:spcPct val="90000"/>
              </a:lnSpc>
              <a:spcBef>
                <a:spcPct val="0"/>
              </a:spcBef>
            </a:pPr>
            <a:r>
              <a:rPr lang="en-US" sz="2000" dirty="0" smtClean="0">
                <a:solidFill>
                  <a:srgbClr val="000000"/>
                </a:solidFill>
                <a:cs typeface="Times New Roman" charset="0"/>
              </a:rPr>
              <a:t>Access violations (reading IC from peripheral registers…)</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5"/>
          <p:cNvSpPr>
            <a:spLocks noGrp="1"/>
          </p:cNvSpPr>
          <p:nvPr>
            <p:ph type="sldNum" sz="quarter" idx="12"/>
          </p:nvPr>
        </p:nvSpPr>
        <p:spPr>
          <a:noFill/>
        </p:spPr>
        <p:txBody>
          <a:bodyPr/>
          <a:lstStyle/>
          <a:p>
            <a:fld id="{B6C357CA-A06C-469B-BAA3-28CB3926B7F1}" type="slidenum">
              <a:rPr lang="en-US" smtClean="0"/>
              <a:pPr/>
              <a:t>164</a:t>
            </a:fld>
            <a:endParaRPr lang="en-US" smtClean="0"/>
          </a:p>
        </p:txBody>
      </p:sp>
      <p:sp>
        <p:nvSpPr>
          <p:cNvPr id="4102" name="Rectangle 3"/>
          <p:cNvSpPr>
            <a:spLocks noGrp="1" noChangeArrowheads="1"/>
          </p:cNvSpPr>
          <p:nvPr>
            <p:ph type="body" idx="1"/>
          </p:nvPr>
        </p:nvSpPr>
        <p:spPr>
          <a:xfrm>
            <a:off x="304800" y="285750"/>
            <a:ext cx="8534400" cy="4572000"/>
          </a:xfrm>
          <a:noFill/>
        </p:spPr>
        <p:txBody>
          <a:bodyPr wrap="none">
            <a:noAutofit/>
          </a:bodyPr>
          <a:lstStyle/>
          <a:p>
            <a:pPr>
              <a:lnSpc>
                <a:spcPct val="90000"/>
              </a:lnSpc>
              <a:spcBef>
                <a:spcPct val="0"/>
              </a:spcBef>
              <a:buFontTx/>
              <a:buNone/>
            </a:pPr>
            <a:r>
              <a:rPr lang="en-US" sz="1800" b="1" dirty="0" smtClean="0">
                <a:solidFill>
                  <a:srgbClr val="000000"/>
                </a:solidFill>
                <a:latin typeface="Times New Roman" pitchFamily="18" charset="0"/>
                <a:cs typeface="Times New Roman" pitchFamily="18" charset="0"/>
              </a:rPr>
              <a:t>Conditions after reset</a:t>
            </a:r>
          </a:p>
          <a:p>
            <a:pPr>
              <a:lnSpc>
                <a:spcPct val="90000"/>
              </a:lnSpc>
              <a:spcBef>
                <a:spcPct val="0"/>
              </a:spcBef>
              <a:buFontTx/>
              <a:buNone/>
            </a:pPr>
            <a:endParaRPr lang="en-US" sz="1800" b="1" dirty="0" smtClean="0">
              <a:solidFill>
                <a:srgbClr val="000000"/>
              </a:solidFill>
              <a:latin typeface="Times New Roman" pitchFamily="18" charset="0"/>
              <a:cs typeface="Times New Roman" pitchFamily="18" charset="0"/>
            </a:endParaRPr>
          </a:p>
          <a:p>
            <a:pPr>
              <a:lnSpc>
                <a:spcPct val="90000"/>
              </a:lnSpc>
              <a:spcBef>
                <a:spcPct val="0"/>
              </a:spcBef>
            </a:pPr>
            <a:r>
              <a:rPr lang="en-US" sz="1800" dirty="0" smtClean="0">
                <a:solidFill>
                  <a:srgbClr val="000000"/>
                </a:solidFill>
                <a:latin typeface="Times New Roman" pitchFamily="18" charset="0"/>
                <a:cs typeface="Times New Roman" pitchFamily="18" charset="0"/>
              </a:rPr>
              <a:t>General effects:</a:t>
            </a:r>
          </a:p>
          <a:p>
            <a:pPr lvl="1">
              <a:lnSpc>
                <a:spcPct val="90000"/>
              </a:lnSpc>
              <a:spcBef>
                <a:spcPct val="0"/>
              </a:spcBef>
            </a:pPr>
            <a:r>
              <a:rPr lang="en-US" sz="1800" dirty="0" smtClean="0">
                <a:solidFill>
                  <a:srgbClr val="000000"/>
                </a:solidFill>
                <a:latin typeface="Times New Roman" pitchFamily="18" charset="0"/>
                <a:cs typeface="Times New Roman" pitchFamily="18" charset="0"/>
              </a:rPr>
              <a:t>RST/NMI pin configured as RST.</a:t>
            </a:r>
          </a:p>
          <a:p>
            <a:pPr lvl="1">
              <a:lnSpc>
                <a:spcPct val="90000"/>
              </a:lnSpc>
              <a:spcBef>
                <a:spcPct val="0"/>
              </a:spcBef>
            </a:pPr>
            <a:r>
              <a:rPr lang="en-US" sz="1800" dirty="0" smtClean="0">
                <a:solidFill>
                  <a:srgbClr val="000000"/>
                </a:solidFill>
                <a:latin typeface="Times New Roman" pitchFamily="18" charset="0"/>
                <a:cs typeface="Times New Roman" pitchFamily="18" charset="0"/>
              </a:rPr>
              <a:t>Most input/output pins configured as inputs:</a:t>
            </a:r>
          </a:p>
          <a:p>
            <a:pPr lvl="2">
              <a:lnSpc>
                <a:spcPct val="90000"/>
              </a:lnSpc>
              <a:spcBef>
                <a:spcPct val="0"/>
              </a:spcBef>
            </a:pPr>
            <a:r>
              <a:rPr lang="en-US" sz="1800" dirty="0" smtClean="0">
                <a:solidFill>
                  <a:srgbClr val="000000"/>
                </a:solidFill>
                <a:latin typeface="Times New Roman" pitchFamily="18" charset="0"/>
                <a:cs typeface="Times New Roman" pitchFamily="18" charset="0"/>
                <a:sym typeface="Wingdings" pitchFamily="2" charset="2"/>
              </a:rPr>
              <a:t>Software should configure unused pins as </a:t>
            </a:r>
            <a:r>
              <a:rPr lang="en-US" sz="1800" b="0" dirty="0" smtClean="0">
                <a:solidFill>
                  <a:srgbClr val="000000"/>
                </a:solidFill>
                <a:latin typeface="Times New Roman" pitchFamily="18" charset="0"/>
                <a:cs typeface="Times New Roman" pitchFamily="18" charset="0"/>
                <a:sym typeface="Wingdings" pitchFamily="2" charset="2"/>
              </a:rPr>
              <a:t>outputs (or otherwise ensure unused </a:t>
            </a:r>
          </a:p>
          <a:p>
            <a:pPr lvl="2">
              <a:lnSpc>
                <a:spcPct val="90000"/>
              </a:lnSpc>
              <a:spcBef>
                <a:spcPct val="0"/>
              </a:spcBef>
              <a:buNone/>
            </a:pPr>
            <a:r>
              <a:rPr lang="en-US" sz="1800" dirty="0" smtClean="0">
                <a:solidFill>
                  <a:srgbClr val="000000"/>
                </a:solidFill>
                <a:latin typeface="Times New Roman" pitchFamily="18" charset="0"/>
                <a:cs typeface="Times New Roman" pitchFamily="18" charset="0"/>
                <a:sym typeface="Wingdings" pitchFamily="2" charset="2"/>
              </a:rPr>
              <a:t>							</a:t>
            </a:r>
            <a:r>
              <a:rPr lang="en-US" sz="1800" b="0" dirty="0" smtClean="0">
                <a:solidFill>
                  <a:srgbClr val="000000"/>
                </a:solidFill>
                <a:latin typeface="Times New Roman" pitchFamily="18" charset="0"/>
                <a:cs typeface="Times New Roman" pitchFamily="18" charset="0"/>
                <a:sym typeface="Wingdings" pitchFamily="2" charset="2"/>
              </a:rPr>
              <a:t>inputs are not floating).</a:t>
            </a:r>
          </a:p>
          <a:p>
            <a:pPr lvl="1">
              <a:lnSpc>
                <a:spcPct val="90000"/>
              </a:lnSpc>
              <a:spcBef>
                <a:spcPct val="0"/>
              </a:spcBef>
            </a:pPr>
            <a:r>
              <a:rPr lang="en-US" sz="1800" dirty="0" smtClean="0">
                <a:solidFill>
                  <a:srgbClr val="000000"/>
                </a:solidFill>
                <a:latin typeface="Times New Roman" pitchFamily="18" charset="0"/>
                <a:cs typeface="Times New Roman" pitchFamily="18" charset="0"/>
                <a:sym typeface="Wingdings" pitchFamily="2" charset="2"/>
              </a:rPr>
              <a:t>Peripheral registers set the way the datasheet says:</a:t>
            </a:r>
          </a:p>
          <a:p>
            <a:pPr lvl="2">
              <a:lnSpc>
                <a:spcPct val="90000"/>
              </a:lnSpc>
              <a:spcBef>
                <a:spcPct val="0"/>
              </a:spcBef>
            </a:pPr>
            <a:r>
              <a:rPr lang="en-US" sz="1800" dirty="0" smtClean="0">
                <a:solidFill>
                  <a:srgbClr val="FF0000"/>
                </a:solidFill>
                <a:latin typeface="Times New Roman" pitchFamily="18" charset="0"/>
                <a:cs typeface="Times New Roman" pitchFamily="18" charset="0"/>
                <a:sym typeface="Wingdings" pitchFamily="2" charset="2"/>
              </a:rPr>
              <a:t>rw-0 notation means:  readable/writeable and initialized to 0 on PUC.</a:t>
            </a:r>
          </a:p>
          <a:p>
            <a:pPr lvl="2">
              <a:lnSpc>
                <a:spcPct val="90000"/>
              </a:lnSpc>
              <a:spcBef>
                <a:spcPct val="0"/>
              </a:spcBef>
            </a:pPr>
            <a:r>
              <a:rPr lang="en-US" sz="1800" dirty="0" err="1" smtClean="0">
                <a:solidFill>
                  <a:srgbClr val="FF0000"/>
                </a:solidFill>
                <a:latin typeface="Times New Roman" pitchFamily="18" charset="0"/>
                <a:cs typeface="Times New Roman" pitchFamily="18" charset="0"/>
                <a:sym typeface="Wingdings" pitchFamily="2" charset="2"/>
              </a:rPr>
              <a:t>rw</a:t>
            </a:r>
            <a:r>
              <a:rPr lang="en-US" sz="1800" dirty="0" smtClean="0">
                <a:solidFill>
                  <a:srgbClr val="FF0000"/>
                </a:solidFill>
                <a:latin typeface="Times New Roman" pitchFamily="18" charset="0"/>
                <a:cs typeface="Times New Roman" pitchFamily="18" charset="0"/>
                <a:sym typeface="Wingdings" pitchFamily="2" charset="2"/>
              </a:rPr>
              <a:t>-(0) notation means:  readable/writeable and initialized to 0 </a:t>
            </a:r>
            <a:r>
              <a:rPr lang="en-US" sz="1800" u="sng" dirty="0" smtClean="0">
                <a:solidFill>
                  <a:srgbClr val="FF0000"/>
                </a:solidFill>
                <a:latin typeface="Times New Roman" pitchFamily="18" charset="0"/>
                <a:cs typeface="Times New Roman" pitchFamily="18" charset="0"/>
                <a:sym typeface="Wingdings" pitchFamily="2" charset="2"/>
              </a:rPr>
              <a:t>only</a:t>
            </a:r>
            <a:r>
              <a:rPr lang="en-US" sz="1800" dirty="0" smtClean="0">
                <a:solidFill>
                  <a:srgbClr val="FF0000"/>
                </a:solidFill>
                <a:latin typeface="Times New Roman" pitchFamily="18" charset="0"/>
                <a:cs typeface="Times New Roman" pitchFamily="18" charset="0"/>
                <a:sym typeface="Wingdings" pitchFamily="2" charset="2"/>
              </a:rPr>
              <a:t> on POR.</a:t>
            </a:r>
          </a:p>
          <a:p>
            <a:pPr lvl="2">
              <a:lnSpc>
                <a:spcPct val="90000"/>
              </a:lnSpc>
              <a:spcBef>
                <a:spcPct val="0"/>
              </a:spcBef>
            </a:pPr>
            <a:endParaRPr lang="en-US" sz="1800" b="1" dirty="0" smtClean="0">
              <a:solidFill>
                <a:srgbClr val="000000"/>
              </a:solidFill>
              <a:latin typeface="Times New Roman" pitchFamily="18" charset="0"/>
              <a:cs typeface="Times New Roman" pitchFamily="18" charset="0"/>
            </a:endParaRPr>
          </a:p>
          <a:p>
            <a:pPr lvl="1">
              <a:lnSpc>
                <a:spcPct val="90000"/>
              </a:lnSpc>
              <a:spcBef>
                <a:spcPct val="0"/>
              </a:spcBef>
            </a:pPr>
            <a:r>
              <a:rPr lang="en-US" sz="1800" dirty="0" smtClean="0">
                <a:solidFill>
                  <a:srgbClr val="000000"/>
                </a:solidFill>
                <a:latin typeface="Times New Roman" pitchFamily="18" charset="0"/>
                <a:cs typeface="Times New Roman" pitchFamily="18" charset="0"/>
              </a:rPr>
              <a:t>Status register is cleared (brought out of low-power mode if necessary).</a:t>
            </a:r>
          </a:p>
          <a:p>
            <a:pPr lvl="1">
              <a:lnSpc>
                <a:spcPct val="90000"/>
              </a:lnSpc>
              <a:spcBef>
                <a:spcPct val="0"/>
              </a:spcBef>
            </a:pPr>
            <a:r>
              <a:rPr lang="en-US" sz="1800" dirty="0" smtClean="0">
                <a:solidFill>
                  <a:srgbClr val="000000"/>
                </a:solidFill>
                <a:latin typeface="Times New Roman" pitchFamily="18" charset="0"/>
                <a:cs typeface="Times New Roman" pitchFamily="18" charset="0"/>
              </a:rPr>
              <a:t>Watchdog timer is enabled:</a:t>
            </a:r>
          </a:p>
          <a:p>
            <a:pPr lvl="2">
              <a:lnSpc>
                <a:spcPct val="90000"/>
              </a:lnSpc>
              <a:spcBef>
                <a:spcPct val="0"/>
              </a:spcBef>
            </a:pPr>
            <a:r>
              <a:rPr lang="en-US" sz="1800" dirty="0" smtClean="0">
                <a:solidFill>
                  <a:srgbClr val="000000"/>
                </a:solidFill>
                <a:latin typeface="Times New Roman" pitchFamily="18" charset="0"/>
                <a:cs typeface="Times New Roman" pitchFamily="18" charset="0"/>
              </a:rPr>
              <a:t>Software should explicitly disable if not used.</a:t>
            </a:r>
          </a:p>
          <a:p>
            <a:pPr lvl="2">
              <a:lnSpc>
                <a:spcPct val="90000"/>
              </a:lnSpc>
              <a:spcBef>
                <a:spcPct val="0"/>
              </a:spcBef>
            </a:pPr>
            <a:endParaRPr lang="en-US" sz="1800" b="1" dirty="0" smtClean="0">
              <a:solidFill>
                <a:srgbClr val="000000"/>
              </a:solidFill>
              <a:latin typeface="Times New Roman" pitchFamily="18" charset="0"/>
              <a:cs typeface="Times New Roman" pitchFamily="18" charset="0"/>
            </a:endParaRPr>
          </a:p>
          <a:p>
            <a:pPr lvl="1">
              <a:lnSpc>
                <a:spcPct val="90000"/>
              </a:lnSpc>
              <a:spcBef>
                <a:spcPct val="0"/>
              </a:spcBef>
            </a:pPr>
            <a:r>
              <a:rPr lang="en-US" sz="1800" dirty="0" smtClean="0">
                <a:solidFill>
                  <a:srgbClr val="000000"/>
                </a:solidFill>
                <a:latin typeface="Times New Roman" pitchFamily="18" charset="0"/>
                <a:cs typeface="Times New Roman" pitchFamily="18" charset="0"/>
              </a:rPr>
              <a:t>Program counter (R0) is loaded with the reset vector.</a:t>
            </a:r>
          </a:p>
          <a:p>
            <a:pPr lvl="1">
              <a:lnSpc>
                <a:spcPct val="90000"/>
              </a:lnSpc>
              <a:spcBef>
                <a:spcPct val="0"/>
              </a:spcBef>
            </a:pPr>
            <a:endParaRPr lang="en-US" sz="1800" b="0" dirty="0" smtClean="0">
              <a:solidFill>
                <a:srgbClr val="000000"/>
              </a:solidFill>
              <a:latin typeface="Times New Roman" pitchFamily="18" charset="0"/>
              <a:cs typeface="Times New Roman" pitchFamily="18" charset="0"/>
            </a:endParaRPr>
          </a:p>
          <a:p>
            <a:pPr lvl="1">
              <a:lnSpc>
                <a:spcPct val="90000"/>
              </a:lnSpc>
              <a:spcBef>
                <a:spcPct val="0"/>
              </a:spcBef>
            </a:pPr>
            <a:endParaRPr lang="en-US" sz="1800" b="0" dirty="0" smtClean="0">
              <a:solidFill>
                <a:srgbClr val="000000"/>
              </a:solidFill>
              <a:latin typeface="Times New Roman" pitchFamily="18" charset="0"/>
              <a:cs typeface="Times New Roman" pitchFamily="18" charset="0"/>
            </a:endParaRPr>
          </a:p>
          <a:p>
            <a:pPr lvl="1">
              <a:lnSpc>
                <a:spcPct val="90000"/>
              </a:lnSpc>
              <a:spcBef>
                <a:spcPct val="0"/>
              </a:spcBef>
            </a:pPr>
            <a:endParaRPr lang="en-US" sz="1800" b="0" dirty="0" smtClean="0">
              <a:solidFill>
                <a:srgbClr val="000000"/>
              </a:solidFill>
              <a:latin typeface="Times New Roman" pitchFamily="18" charset="0"/>
              <a:cs typeface="Times New Roman" pitchFamily="18"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5"/>
          <p:cNvSpPr>
            <a:spLocks noGrp="1"/>
          </p:cNvSpPr>
          <p:nvPr>
            <p:ph type="sldNum" sz="quarter" idx="12"/>
          </p:nvPr>
        </p:nvSpPr>
        <p:spPr>
          <a:noFill/>
        </p:spPr>
        <p:txBody>
          <a:bodyPr/>
          <a:lstStyle/>
          <a:p>
            <a:fld id="{814B84D4-7DDB-4FC9-B0A8-6DE4BDE4A9CA}" type="slidenum">
              <a:rPr lang="en-US" smtClean="0"/>
              <a:pPr/>
              <a:t>165</a:t>
            </a:fld>
            <a:endParaRPr lang="en-US" smtClean="0"/>
          </a:p>
        </p:txBody>
      </p:sp>
      <p:sp>
        <p:nvSpPr>
          <p:cNvPr id="5126" name="Rectangle 3"/>
          <p:cNvSpPr>
            <a:spLocks noGrp="1" noChangeArrowheads="1"/>
          </p:cNvSpPr>
          <p:nvPr>
            <p:ph type="body" idx="1"/>
          </p:nvPr>
        </p:nvSpPr>
        <p:spPr>
          <a:xfrm>
            <a:off x="228600" y="133350"/>
            <a:ext cx="8610600" cy="4781550"/>
          </a:xfrm>
          <a:noFill/>
        </p:spPr>
        <p:txBody>
          <a:bodyPr wrap="none">
            <a:noAutofit/>
          </a:bodyPr>
          <a:lstStyle/>
          <a:p>
            <a:pPr>
              <a:lnSpc>
                <a:spcPct val="90000"/>
              </a:lnSpc>
              <a:spcBef>
                <a:spcPct val="0"/>
              </a:spcBef>
              <a:buFontTx/>
              <a:buNone/>
            </a:pPr>
            <a:r>
              <a:rPr lang="en-US" sz="1800" b="1" dirty="0" smtClean="0">
                <a:solidFill>
                  <a:srgbClr val="000000"/>
                </a:solidFill>
                <a:latin typeface="Times New Roman" pitchFamily="18" charset="0"/>
                <a:cs typeface="Times New Roman" pitchFamily="18" charset="0"/>
              </a:rPr>
              <a:t>What caused the reset?</a:t>
            </a:r>
          </a:p>
          <a:p>
            <a:pPr lvl="1">
              <a:lnSpc>
                <a:spcPct val="90000"/>
              </a:lnSpc>
              <a:spcBef>
                <a:spcPct val="0"/>
              </a:spcBef>
              <a:buFontTx/>
              <a:buNone/>
            </a:pPr>
            <a:endParaRPr lang="en-US" sz="1800" dirty="0" smtClean="0">
              <a:solidFill>
                <a:srgbClr val="000000"/>
              </a:solidFill>
              <a:latin typeface="Times New Roman" pitchFamily="18" charset="0"/>
              <a:cs typeface="Times New Roman" pitchFamily="18" charset="0"/>
            </a:endParaRPr>
          </a:p>
          <a:p>
            <a:pPr>
              <a:lnSpc>
                <a:spcPct val="90000"/>
              </a:lnSpc>
              <a:spcBef>
                <a:spcPct val="0"/>
              </a:spcBef>
            </a:pPr>
            <a:r>
              <a:rPr lang="en-US" sz="1800" dirty="0" smtClean="0">
                <a:solidFill>
                  <a:srgbClr val="000000"/>
                </a:solidFill>
                <a:latin typeface="Times New Roman" pitchFamily="18" charset="0"/>
                <a:cs typeface="Times New Roman" pitchFamily="18" charset="0"/>
              </a:rPr>
              <a:t>Can be determined through the IFG1 and perhaps other flag registers.</a:t>
            </a:r>
          </a:p>
          <a:p>
            <a:pPr>
              <a:lnSpc>
                <a:spcPct val="90000"/>
              </a:lnSpc>
              <a:spcBef>
                <a:spcPct val="0"/>
              </a:spcBef>
            </a:pPr>
            <a:r>
              <a:rPr lang="en-US" sz="1800" dirty="0" smtClean="0">
                <a:solidFill>
                  <a:srgbClr val="000000"/>
                </a:solidFill>
                <a:latin typeface="Times New Roman" pitchFamily="18" charset="0"/>
                <a:cs typeface="Times New Roman" pitchFamily="18" charset="0"/>
              </a:rPr>
              <a:t>The following bits will be set to identify the source of the reset:</a:t>
            </a:r>
          </a:p>
          <a:p>
            <a:pPr>
              <a:lnSpc>
                <a:spcPct val="90000"/>
              </a:lnSpc>
              <a:spcBef>
                <a:spcPct val="0"/>
              </a:spcBef>
              <a:buFontTx/>
              <a:buNone/>
            </a:pPr>
            <a:endParaRPr lang="en-US" sz="1800" dirty="0" smtClean="0">
              <a:solidFill>
                <a:srgbClr val="000000"/>
              </a:solidFill>
              <a:latin typeface="Times New Roman" pitchFamily="18" charset="0"/>
              <a:cs typeface="Times New Roman" pitchFamily="18" charset="0"/>
            </a:endParaRPr>
          </a:p>
          <a:p>
            <a:pPr lvl="1">
              <a:lnSpc>
                <a:spcPct val="90000"/>
              </a:lnSpc>
              <a:spcBef>
                <a:spcPct val="0"/>
              </a:spcBef>
            </a:pPr>
            <a:r>
              <a:rPr lang="en-US" sz="1800" dirty="0" smtClean="0">
                <a:solidFill>
                  <a:srgbClr val="000000"/>
                </a:solidFill>
                <a:latin typeface="Times New Roman" pitchFamily="18" charset="0"/>
                <a:cs typeface="Times New Roman" pitchFamily="18" charset="0"/>
              </a:rPr>
              <a:t>WDTIFG:  	</a:t>
            </a:r>
            <a:r>
              <a:rPr lang="en-US" sz="1800" b="0" dirty="0" smtClean="0">
                <a:solidFill>
                  <a:srgbClr val="000000"/>
                </a:solidFill>
                <a:latin typeface="Times New Roman" pitchFamily="18" charset="0"/>
                <a:cs typeface="Times New Roman" pitchFamily="18" charset="0"/>
              </a:rPr>
              <a:t>Watchdog caused reset.</a:t>
            </a:r>
          </a:p>
          <a:p>
            <a:pPr lvl="1">
              <a:lnSpc>
                <a:spcPct val="90000"/>
              </a:lnSpc>
              <a:spcBef>
                <a:spcPct val="0"/>
              </a:spcBef>
            </a:pPr>
            <a:r>
              <a:rPr lang="en-US" sz="1800" i="1" dirty="0" smtClean="0">
                <a:solidFill>
                  <a:schemeClr val="accent1"/>
                </a:solidFill>
                <a:latin typeface="Times New Roman" pitchFamily="18" charset="0"/>
                <a:cs typeface="Times New Roman" pitchFamily="18" charset="0"/>
              </a:rPr>
              <a:t>OFIFG:  	</a:t>
            </a:r>
            <a:r>
              <a:rPr lang="en-US" sz="1800" b="0" i="1" dirty="0" smtClean="0">
                <a:solidFill>
                  <a:schemeClr val="accent1"/>
                </a:solidFill>
                <a:latin typeface="Times New Roman" pitchFamily="18" charset="0"/>
                <a:cs typeface="Times New Roman" pitchFamily="18" charset="0"/>
              </a:rPr>
              <a:t>Oscillator fault (non-</a:t>
            </a:r>
            <a:r>
              <a:rPr lang="en-US" sz="1800" b="0" i="1" dirty="0" err="1" smtClean="0">
                <a:solidFill>
                  <a:schemeClr val="accent1"/>
                </a:solidFill>
                <a:latin typeface="Times New Roman" pitchFamily="18" charset="0"/>
                <a:cs typeface="Times New Roman" pitchFamily="18" charset="0"/>
              </a:rPr>
              <a:t>maskable</a:t>
            </a:r>
            <a:r>
              <a:rPr lang="en-US" sz="1800" b="0" i="1" dirty="0" smtClean="0">
                <a:solidFill>
                  <a:schemeClr val="accent1"/>
                </a:solidFill>
                <a:latin typeface="Times New Roman" pitchFamily="18" charset="0"/>
                <a:cs typeface="Times New Roman" pitchFamily="18" charset="0"/>
              </a:rPr>
              <a:t> interrupt actually, not a reset).</a:t>
            </a:r>
          </a:p>
          <a:p>
            <a:pPr lvl="1">
              <a:lnSpc>
                <a:spcPct val="90000"/>
              </a:lnSpc>
              <a:spcBef>
                <a:spcPct val="0"/>
              </a:spcBef>
            </a:pPr>
            <a:r>
              <a:rPr lang="en-US" sz="1800" dirty="0" smtClean="0">
                <a:solidFill>
                  <a:srgbClr val="000000"/>
                </a:solidFill>
                <a:latin typeface="Times New Roman" pitchFamily="18" charset="0"/>
                <a:cs typeface="Times New Roman" pitchFamily="18" charset="0"/>
              </a:rPr>
              <a:t>RSTIFG:	</a:t>
            </a:r>
            <a:r>
              <a:rPr lang="en-US" sz="1800" b="0" dirty="0" smtClean="0">
                <a:solidFill>
                  <a:srgbClr val="000000"/>
                </a:solidFill>
                <a:latin typeface="Times New Roman" pitchFamily="18" charset="0"/>
                <a:cs typeface="Times New Roman" pitchFamily="18" charset="0"/>
              </a:rPr>
              <a:t>RST pin was asserted.</a:t>
            </a:r>
          </a:p>
          <a:p>
            <a:pPr lvl="1">
              <a:lnSpc>
                <a:spcPct val="90000"/>
              </a:lnSpc>
              <a:spcBef>
                <a:spcPct val="0"/>
              </a:spcBef>
            </a:pPr>
            <a:r>
              <a:rPr lang="en-US" sz="1800" dirty="0" smtClean="0">
                <a:solidFill>
                  <a:srgbClr val="000000"/>
                </a:solidFill>
                <a:latin typeface="Times New Roman" pitchFamily="18" charset="0"/>
                <a:cs typeface="Times New Roman" pitchFamily="18" charset="0"/>
              </a:rPr>
              <a:t>PORIFG:	</a:t>
            </a:r>
            <a:r>
              <a:rPr lang="en-US" sz="1800" b="0" dirty="0" smtClean="0">
                <a:solidFill>
                  <a:srgbClr val="000000"/>
                </a:solidFill>
                <a:latin typeface="Times New Roman" pitchFamily="18" charset="0"/>
                <a:cs typeface="Times New Roman" pitchFamily="18" charset="0"/>
              </a:rPr>
              <a:t>Set on power-on reset (POR).</a:t>
            </a:r>
          </a:p>
          <a:p>
            <a:pPr lvl="1">
              <a:lnSpc>
                <a:spcPct val="90000"/>
              </a:lnSpc>
              <a:spcBef>
                <a:spcPct val="0"/>
              </a:spcBef>
            </a:pPr>
            <a:r>
              <a:rPr lang="en-US" sz="1800" i="1" dirty="0" smtClean="0">
                <a:solidFill>
                  <a:schemeClr val="accent1"/>
                </a:solidFill>
                <a:latin typeface="Times New Roman" pitchFamily="18" charset="0"/>
                <a:cs typeface="Times New Roman" pitchFamily="18" charset="0"/>
              </a:rPr>
              <a:t>NMIIFG:	</a:t>
            </a:r>
            <a:r>
              <a:rPr lang="en-US" sz="1800" b="0" i="1" dirty="0" smtClean="0">
                <a:solidFill>
                  <a:schemeClr val="accent1"/>
                </a:solidFill>
                <a:latin typeface="Times New Roman" pitchFamily="18" charset="0"/>
                <a:cs typeface="Times New Roman" pitchFamily="18" charset="0"/>
              </a:rPr>
              <a:t>NMI pin was asserted (non-</a:t>
            </a:r>
            <a:r>
              <a:rPr lang="en-US" sz="1800" b="0" i="1" dirty="0" err="1" smtClean="0">
                <a:solidFill>
                  <a:schemeClr val="accent1"/>
                </a:solidFill>
                <a:latin typeface="Times New Roman" pitchFamily="18" charset="0"/>
                <a:cs typeface="Times New Roman" pitchFamily="18" charset="0"/>
              </a:rPr>
              <a:t>maskable</a:t>
            </a:r>
            <a:r>
              <a:rPr lang="en-US" sz="1800" b="0" i="1" dirty="0" smtClean="0">
                <a:solidFill>
                  <a:schemeClr val="accent1"/>
                </a:solidFill>
                <a:latin typeface="Times New Roman" pitchFamily="18" charset="0"/>
                <a:cs typeface="Times New Roman" pitchFamily="18" charset="0"/>
              </a:rPr>
              <a:t> interrupt actually, not a reset).</a:t>
            </a:r>
          </a:p>
          <a:p>
            <a:pPr lvl="1">
              <a:lnSpc>
                <a:spcPct val="90000"/>
              </a:lnSpc>
              <a:spcBef>
                <a:spcPct val="0"/>
              </a:spcBef>
              <a:buFontTx/>
              <a:buNone/>
            </a:pPr>
            <a:endParaRPr lang="en-US" sz="1800" i="1" dirty="0" smtClean="0">
              <a:solidFill>
                <a:schemeClr val="accent1"/>
              </a:solidFill>
              <a:latin typeface="Times New Roman" pitchFamily="18" charset="0"/>
              <a:cs typeface="Times New Roman" pitchFamily="18" charset="0"/>
            </a:endParaRPr>
          </a:p>
          <a:p>
            <a:pPr lvl="1">
              <a:lnSpc>
                <a:spcPct val="90000"/>
              </a:lnSpc>
              <a:spcBef>
                <a:spcPct val="0"/>
              </a:spcBef>
              <a:buFontTx/>
              <a:buNone/>
            </a:pPr>
            <a:r>
              <a:rPr lang="en-US" sz="1800" dirty="0" smtClean="0">
                <a:latin typeface="Times New Roman" pitchFamily="18" charset="0"/>
                <a:cs typeface="Times New Roman" pitchFamily="18" charset="0"/>
              </a:rPr>
              <a:t>On PUC:  The WDTIFG bit is </a:t>
            </a:r>
            <a:r>
              <a:rPr lang="en-US" sz="1800" u="sng" dirty="0" smtClean="0">
                <a:latin typeface="Times New Roman" pitchFamily="18" charset="0"/>
                <a:cs typeface="Times New Roman" pitchFamily="18" charset="0"/>
              </a:rPr>
              <a:t>not</a:t>
            </a:r>
            <a:r>
              <a:rPr lang="en-US" sz="1800" dirty="0" smtClean="0">
                <a:latin typeface="Times New Roman" pitchFamily="18" charset="0"/>
                <a:cs typeface="Times New Roman" pitchFamily="18" charset="0"/>
              </a:rPr>
              <a:t> cleared—so the source of the PUC can be determined.</a:t>
            </a:r>
          </a:p>
          <a:p>
            <a:pPr lvl="1">
              <a:lnSpc>
                <a:spcPct val="90000"/>
              </a:lnSpc>
              <a:spcBef>
                <a:spcPct val="0"/>
              </a:spcBef>
              <a:buFontTx/>
              <a:buNone/>
            </a:pPr>
            <a:endParaRPr lang="en-US" sz="1800" u="sng" dirty="0" smtClean="0">
              <a:latin typeface="Times New Roman" pitchFamily="18" charset="0"/>
              <a:cs typeface="Times New Roman" pitchFamily="18" charset="0"/>
            </a:endParaRPr>
          </a:p>
          <a:p>
            <a:pPr lvl="1">
              <a:lnSpc>
                <a:spcPct val="90000"/>
              </a:lnSpc>
              <a:spcBef>
                <a:spcPct val="0"/>
              </a:spcBef>
              <a:buFontTx/>
              <a:buNone/>
            </a:pPr>
            <a:r>
              <a:rPr lang="en-US" sz="1800" dirty="0" smtClean="0">
                <a:latin typeface="Times New Roman" pitchFamily="18" charset="0"/>
                <a:cs typeface="Times New Roman" pitchFamily="18" charset="0"/>
              </a:rPr>
              <a:t>Other flags for Flash security and the supply voltage supervisor (if applicable) exist</a:t>
            </a:r>
          </a:p>
          <a:p>
            <a:pPr lvl="1">
              <a:lnSpc>
                <a:spcPct val="90000"/>
              </a:lnSpc>
              <a:spcBef>
                <a:spcPct val="0"/>
              </a:spcBef>
              <a:buFontTx/>
              <a:buNone/>
            </a:pPr>
            <a:r>
              <a:rPr lang="en-US" sz="1800" dirty="0" smtClean="0">
                <a:latin typeface="Times New Roman" pitchFamily="18" charset="0"/>
                <a:cs typeface="Times New Roman" pitchFamily="18" charset="0"/>
              </a:rPr>
              <a:t>elsewhere (see datasheets).</a:t>
            </a:r>
          </a:p>
          <a:p>
            <a:pPr lvl="1">
              <a:lnSpc>
                <a:spcPct val="90000"/>
              </a:lnSpc>
              <a:spcBef>
                <a:spcPct val="0"/>
              </a:spcBef>
              <a:buFontTx/>
              <a:buNone/>
            </a:pPr>
            <a:r>
              <a:rPr lang="en-US" sz="1800" dirty="0" smtClean="0">
                <a:latin typeface="Times New Roman" pitchFamily="18" charset="0"/>
                <a:cs typeface="Times New Roman" pitchFamily="18" charset="0"/>
              </a:rPr>
              <a:t>Doesn’t appear to be a flag for an illegal </a:t>
            </a:r>
            <a:r>
              <a:rPr lang="en-US" sz="1800" dirty="0" err="1" smtClean="0">
                <a:latin typeface="Times New Roman" pitchFamily="18" charset="0"/>
                <a:cs typeface="Times New Roman" pitchFamily="18" charset="0"/>
              </a:rPr>
              <a:t>opcode</a:t>
            </a:r>
            <a:r>
              <a:rPr lang="en-US" sz="1800" dirty="0" smtClean="0">
                <a:latin typeface="Times New Roman" pitchFamily="18" charset="0"/>
                <a:cs typeface="Times New Roman" pitchFamily="18" charset="0"/>
              </a:rPr>
              <a:t>!</a:t>
            </a:r>
            <a:endParaRPr lang="en-US" sz="1800" b="0" dirty="0" smtClean="0">
              <a:solidFill>
                <a:srgbClr val="000000"/>
              </a:solidFill>
              <a:latin typeface="Times New Roman" pitchFamily="18" charset="0"/>
              <a:cs typeface="Times New Roman" pitchFamily="18" charset="0"/>
            </a:endParaRPr>
          </a:p>
          <a:p>
            <a:pPr lvl="1">
              <a:lnSpc>
                <a:spcPct val="90000"/>
              </a:lnSpc>
              <a:spcBef>
                <a:spcPct val="0"/>
              </a:spcBef>
            </a:pPr>
            <a:endParaRPr lang="en-US" sz="1800" b="0" dirty="0" smtClean="0">
              <a:solidFill>
                <a:srgbClr val="000000"/>
              </a:solidFill>
              <a:latin typeface="Times New Roman" pitchFamily="18" charset="0"/>
              <a:cs typeface="Times New Roman" pitchFamily="18"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457200" y="190500"/>
            <a:ext cx="7772400" cy="552450"/>
          </a:xfrm>
        </p:spPr>
        <p:txBody>
          <a:bodyPr>
            <a:normAutofit fontScale="90000"/>
          </a:bodyPr>
          <a:lstStyle/>
          <a:p>
            <a:r>
              <a:rPr lang="en-US" b="1" dirty="0" smtClean="0"/>
              <a:t>Watchdog Timer </a:t>
            </a:r>
          </a:p>
        </p:txBody>
      </p:sp>
      <p:sp>
        <p:nvSpPr>
          <p:cNvPr id="14342" name="Rectangle 3"/>
          <p:cNvSpPr>
            <a:spLocks noGrp="1" noChangeArrowheads="1"/>
          </p:cNvSpPr>
          <p:nvPr>
            <p:ph type="body" idx="1"/>
          </p:nvPr>
        </p:nvSpPr>
        <p:spPr>
          <a:xfrm>
            <a:off x="304800" y="666750"/>
            <a:ext cx="8686800" cy="4114800"/>
          </a:xfrm>
          <a:noFill/>
        </p:spPr>
        <p:txBody>
          <a:bodyPr wrap="none">
            <a:noAutofit/>
          </a:bodyPr>
          <a:lstStyle/>
          <a:p>
            <a:pPr algn="just">
              <a:spcBef>
                <a:spcPct val="0"/>
              </a:spcBef>
              <a:buFontTx/>
              <a:buNone/>
            </a:pPr>
            <a:r>
              <a:rPr lang="en-US" sz="1800" b="1" dirty="0" smtClean="0">
                <a:solidFill>
                  <a:srgbClr val="000000"/>
                </a:solidFill>
                <a:latin typeface="Times New Roman" pitchFamily="18" charset="0"/>
                <a:cs typeface="Times New Roman" pitchFamily="18" charset="0"/>
              </a:rPr>
              <a:t>MSP430 Watchdog</a:t>
            </a:r>
          </a:p>
          <a:p>
            <a:pPr algn="just">
              <a:spcBef>
                <a:spcPct val="0"/>
              </a:spcBef>
              <a:buFontTx/>
              <a:buNone/>
            </a:pPr>
            <a:endParaRPr lang="en-US" sz="1800" b="1" dirty="0" smtClean="0">
              <a:solidFill>
                <a:srgbClr val="000000"/>
              </a:solidFill>
              <a:latin typeface="Times New Roman" pitchFamily="18" charset="0"/>
              <a:cs typeface="Times New Roman" pitchFamily="18" charset="0"/>
            </a:endParaRPr>
          </a:p>
          <a:p>
            <a:pPr algn="just">
              <a:spcBef>
                <a:spcPct val="0"/>
              </a:spcBef>
            </a:pPr>
            <a:r>
              <a:rPr lang="en-US" sz="1800" dirty="0" smtClean="0">
                <a:solidFill>
                  <a:srgbClr val="000000"/>
                </a:solidFill>
                <a:latin typeface="Times New Roman" pitchFamily="18" charset="0"/>
                <a:cs typeface="Times New Roman" pitchFamily="18" charset="0"/>
              </a:rPr>
              <a:t>Must be periodically reset by software to keep the timer from expiring and</a:t>
            </a:r>
          </a:p>
          <a:p>
            <a:pPr algn="just">
              <a:spcBef>
                <a:spcPct val="0"/>
              </a:spcBef>
              <a:buNone/>
            </a:pPr>
            <a:r>
              <a:rPr lang="en-US" sz="1800" dirty="0" smtClean="0">
                <a:solidFill>
                  <a:srgbClr val="000000"/>
                </a:solidFill>
                <a:latin typeface="Times New Roman" pitchFamily="18" charset="0"/>
                <a:cs typeface="Times New Roman" pitchFamily="18" charset="0"/>
              </a:rPr>
              <a:t>	 resetting the system.</a:t>
            </a:r>
          </a:p>
          <a:p>
            <a:pPr algn="just">
              <a:spcBef>
                <a:spcPct val="0"/>
              </a:spcBef>
            </a:pPr>
            <a:r>
              <a:rPr lang="en-US" sz="1800" dirty="0" smtClean="0">
                <a:solidFill>
                  <a:srgbClr val="000000"/>
                </a:solidFill>
                <a:latin typeface="Times New Roman" pitchFamily="18" charset="0"/>
                <a:cs typeface="Times New Roman" pitchFamily="18" charset="0"/>
              </a:rPr>
              <a:t>Virtually all </a:t>
            </a:r>
            <a:r>
              <a:rPr lang="en-US" sz="1800" dirty="0" err="1" smtClean="0">
                <a:solidFill>
                  <a:srgbClr val="000000"/>
                </a:solidFill>
                <a:latin typeface="Times New Roman" pitchFamily="18" charset="0"/>
                <a:cs typeface="Times New Roman" pitchFamily="18" charset="0"/>
              </a:rPr>
              <a:t>uC</a:t>
            </a:r>
            <a:r>
              <a:rPr lang="en-US" sz="1800" dirty="0" smtClean="0">
                <a:solidFill>
                  <a:srgbClr val="000000"/>
                </a:solidFill>
                <a:latin typeface="Times New Roman" pitchFamily="18" charset="0"/>
                <a:cs typeface="Times New Roman" pitchFamily="18" charset="0"/>
              </a:rPr>
              <a:t> systems have Watchdog timers.  The details of how to  do a</a:t>
            </a:r>
          </a:p>
          <a:p>
            <a:pPr algn="just">
              <a:spcBef>
                <a:spcPct val="0"/>
              </a:spcBef>
              <a:buNone/>
            </a:pPr>
            <a:r>
              <a:rPr lang="en-US" sz="1800" dirty="0" smtClean="0">
                <a:solidFill>
                  <a:srgbClr val="000000"/>
                </a:solidFill>
                <a:latin typeface="Times New Roman" pitchFamily="18" charset="0"/>
                <a:cs typeface="Times New Roman" pitchFamily="18" charset="0"/>
              </a:rPr>
              <a:t>	 “software  check-in” vary from one system to another.</a:t>
            </a:r>
          </a:p>
          <a:p>
            <a:pPr algn="just">
              <a:spcBef>
                <a:spcPct val="0"/>
              </a:spcBef>
            </a:pPr>
            <a:r>
              <a:rPr lang="en-US" sz="1800" dirty="0" smtClean="0">
                <a:solidFill>
                  <a:srgbClr val="000000"/>
                </a:solidFill>
                <a:latin typeface="Times New Roman" pitchFamily="18" charset="0"/>
                <a:cs typeface="Times New Roman" pitchFamily="18" charset="0"/>
              </a:rPr>
              <a:t>In the MSP430, the </a:t>
            </a:r>
            <a:r>
              <a:rPr lang="en-US" sz="1800" dirty="0" smtClean="0">
                <a:solidFill>
                  <a:schemeClr val="accent2"/>
                </a:solidFill>
                <a:latin typeface="Times New Roman" pitchFamily="18" charset="0"/>
                <a:cs typeface="Times New Roman" pitchFamily="18" charset="0"/>
              </a:rPr>
              <a:t>WDTCNTCL</a:t>
            </a:r>
            <a:r>
              <a:rPr lang="en-US" sz="1800" dirty="0" smtClean="0">
                <a:solidFill>
                  <a:srgbClr val="000000"/>
                </a:solidFill>
                <a:latin typeface="Times New Roman" pitchFamily="18" charset="0"/>
                <a:cs typeface="Times New Roman" pitchFamily="18" charset="0"/>
              </a:rPr>
              <a:t> bit in the </a:t>
            </a:r>
            <a:r>
              <a:rPr lang="en-US" sz="1800" dirty="0" smtClean="0">
                <a:solidFill>
                  <a:schemeClr val="accent2"/>
                </a:solidFill>
                <a:latin typeface="Times New Roman" pitchFamily="18" charset="0"/>
                <a:cs typeface="Times New Roman" pitchFamily="18" charset="0"/>
              </a:rPr>
              <a:t>WDTCTL</a:t>
            </a:r>
            <a:r>
              <a:rPr lang="en-US" sz="1800" dirty="0" smtClean="0">
                <a:solidFill>
                  <a:srgbClr val="000000"/>
                </a:solidFill>
                <a:latin typeface="Times New Roman" pitchFamily="18" charset="0"/>
                <a:cs typeface="Times New Roman" pitchFamily="18" charset="0"/>
              </a:rPr>
              <a:t> register must be written as a 1 </a:t>
            </a:r>
          </a:p>
          <a:p>
            <a:pPr algn="just">
              <a:spcBef>
                <a:spcPct val="0"/>
              </a:spcBef>
              <a:buNone/>
            </a:pPr>
            <a:r>
              <a:rPr lang="en-US" sz="1800" dirty="0" smtClean="0">
                <a:solidFill>
                  <a:srgbClr val="000000"/>
                </a:solidFill>
                <a:latin typeface="Times New Roman" pitchFamily="18" charset="0"/>
                <a:cs typeface="Times New Roman" pitchFamily="18" charset="0"/>
              </a:rPr>
              <a:t>	before the timer expires.  </a:t>
            </a:r>
          </a:p>
          <a:p>
            <a:pPr algn="just">
              <a:spcBef>
                <a:spcPct val="0"/>
              </a:spcBef>
              <a:buNone/>
            </a:pPr>
            <a:r>
              <a:rPr lang="en-US" sz="1800" dirty="0" smtClean="0">
                <a:solidFill>
                  <a:srgbClr val="000000"/>
                </a:solidFill>
                <a:latin typeface="Times New Roman" pitchFamily="18" charset="0"/>
                <a:cs typeface="Times New Roman" pitchFamily="18" charset="0"/>
              </a:rPr>
              <a:t>	The upper 8 bits must be 0x5A (</a:t>
            </a:r>
            <a:r>
              <a:rPr lang="en-US" sz="1800" dirty="0" smtClean="0">
                <a:solidFill>
                  <a:schemeClr val="accent2"/>
                </a:solidFill>
                <a:latin typeface="Times New Roman" pitchFamily="18" charset="0"/>
                <a:cs typeface="Times New Roman" pitchFamily="18" charset="0"/>
              </a:rPr>
              <a:t>WDTPW</a:t>
            </a:r>
            <a:r>
              <a:rPr lang="en-US" sz="1800" dirty="0" smtClean="0">
                <a:solidFill>
                  <a:srgbClr val="000000"/>
                </a:solidFill>
                <a:latin typeface="Times New Roman" pitchFamily="18" charset="0"/>
                <a:cs typeface="Times New Roman" pitchFamily="18" charset="0"/>
              </a:rPr>
              <a:t>).</a:t>
            </a:r>
          </a:p>
          <a:p>
            <a:pPr algn="just">
              <a:spcBef>
                <a:spcPct val="0"/>
              </a:spcBef>
            </a:pPr>
            <a:r>
              <a:rPr lang="en-US" sz="1800" dirty="0" smtClean="0">
                <a:solidFill>
                  <a:srgbClr val="000000"/>
                </a:solidFill>
                <a:latin typeface="Times New Roman" pitchFamily="18" charset="0"/>
                <a:cs typeface="Times New Roman" pitchFamily="18" charset="0"/>
              </a:rPr>
              <a:t>In the MSP430, setting the </a:t>
            </a:r>
            <a:r>
              <a:rPr lang="en-US" sz="1800" dirty="0" smtClean="0">
                <a:solidFill>
                  <a:schemeClr val="accent2"/>
                </a:solidFill>
                <a:latin typeface="Times New Roman" pitchFamily="18" charset="0"/>
                <a:cs typeface="Times New Roman" pitchFamily="18" charset="0"/>
              </a:rPr>
              <a:t>WDTHOLD</a:t>
            </a:r>
            <a:r>
              <a:rPr lang="en-US" sz="1800" dirty="0" smtClean="0">
                <a:solidFill>
                  <a:srgbClr val="000000"/>
                </a:solidFill>
                <a:latin typeface="Times New Roman" pitchFamily="18" charset="0"/>
                <a:cs typeface="Times New Roman" pitchFamily="18" charset="0"/>
              </a:rPr>
              <a:t> bit in the </a:t>
            </a:r>
            <a:r>
              <a:rPr lang="en-US" sz="1800" dirty="0" smtClean="0">
                <a:solidFill>
                  <a:schemeClr val="accent2"/>
                </a:solidFill>
                <a:latin typeface="Times New Roman" pitchFamily="18" charset="0"/>
                <a:cs typeface="Times New Roman" pitchFamily="18" charset="0"/>
              </a:rPr>
              <a:t>WDTCTL</a:t>
            </a:r>
            <a:r>
              <a:rPr lang="en-US" sz="1800" dirty="0" smtClean="0">
                <a:solidFill>
                  <a:srgbClr val="000000"/>
                </a:solidFill>
                <a:latin typeface="Times New Roman" pitchFamily="18" charset="0"/>
                <a:cs typeface="Times New Roman" pitchFamily="18" charset="0"/>
              </a:rPr>
              <a:t> register suspends the </a:t>
            </a:r>
          </a:p>
          <a:p>
            <a:pPr algn="just">
              <a:spcBef>
                <a:spcPct val="0"/>
              </a:spcBef>
              <a:buNone/>
            </a:pPr>
            <a:r>
              <a:rPr lang="en-US" sz="1800" dirty="0" smtClean="0">
                <a:solidFill>
                  <a:srgbClr val="000000"/>
                </a:solidFill>
                <a:latin typeface="Times New Roman" pitchFamily="18" charset="0"/>
                <a:cs typeface="Times New Roman" pitchFamily="18" charset="0"/>
              </a:rPr>
              <a:t>	Watchdog timer.</a:t>
            </a:r>
          </a:p>
          <a:p>
            <a:pPr algn="just">
              <a:spcBef>
                <a:spcPct val="0"/>
              </a:spcBef>
            </a:pPr>
            <a:r>
              <a:rPr lang="en-US" sz="1800" dirty="0" smtClean="0">
                <a:solidFill>
                  <a:srgbClr val="000000"/>
                </a:solidFill>
                <a:latin typeface="Times New Roman" pitchFamily="18" charset="0"/>
                <a:cs typeface="Times New Roman" pitchFamily="18" charset="0"/>
              </a:rPr>
              <a:t>MSP430 Watchdog can be clocked from SMCLK or ACLK.</a:t>
            </a:r>
          </a:p>
          <a:p>
            <a:pPr algn="just">
              <a:spcBef>
                <a:spcPct val="0"/>
              </a:spcBef>
            </a:pPr>
            <a:r>
              <a:rPr lang="en-US" sz="1800" dirty="0" smtClean="0">
                <a:solidFill>
                  <a:srgbClr val="000000"/>
                </a:solidFill>
                <a:latin typeface="Times New Roman" pitchFamily="18" charset="0"/>
                <a:cs typeface="Times New Roman" pitchFamily="18" charset="0"/>
              </a:rPr>
              <a:t>Clock source can be scaled down before entering the counter.</a:t>
            </a:r>
            <a:br>
              <a:rPr lang="en-US" sz="1800" dirty="0" smtClean="0">
                <a:solidFill>
                  <a:srgbClr val="000000"/>
                </a:solidFill>
                <a:latin typeface="Times New Roman" pitchFamily="18" charset="0"/>
                <a:cs typeface="Times New Roman" pitchFamily="18" charset="0"/>
              </a:rPr>
            </a:br>
            <a:endParaRPr lang="en-US" sz="1800" dirty="0" smtClean="0">
              <a:solidFill>
                <a:srgbClr val="000000"/>
              </a:solidFill>
              <a:latin typeface="Times New Roman" pitchFamily="18" charset="0"/>
              <a:cs typeface="Times New Roman" pitchFamily="18" charset="0"/>
            </a:endParaRPr>
          </a:p>
          <a:p>
            <a:pPr algn="just">
              <a:spcBef>
                <a:spcPct val="0"/>
              </a:spcBef>
              <a:buFontTx/>
              <a:buNone/>
            </a:pPr>
            <a:endParaRPr lang="en-US" sz="1800" dirty="0" smtClean="0">
              <a:solidFill>
                <a:srgbClr val="000000"/>
              </a:solidFill>
              <a:latin typeface="Times New Roman" pitchFamily="18" charset="0"/>
              <a:cs typeface="Times New Roman" pitchFamily="18"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609600" y="194071"/>
            <a:ext cx="7772400" cy="472679"/>
          </a:xfrm>
        </p:spPr>
        <p:txBody>
          <a:bodyPr>
            <a:normAutofit fontScale="90000"/>
          </a:bodyPr>
          <a:lstStyle/>
          <a:p>
            <a:r>
              <a:rPr lang="en-US" b="1" dirty="0" smtClean="0"/>
              <a:t>Watchdog Timer </a:t>
            </a:r>
          </a:p>
        </p:txBody>
      </p:sp>
      <p:sp>
        <p:nvSpPr>
          <p:cNvPr id="15366" name="Rectangle 3"/>
          <p:cNvSpPr>
            <a:spLocks noGrp="1" noChangeArrowheads="1"/>
          </p:cNvSpPr>
          <p:nvPr>
            <p:ph type="body" idx="1"/>
          </p:nvPr>
        </p:nvSpPr>
        <p:spPr>
          <a:xfrm>
            <a:off x="304800" y="666750"/>
            <a:ext cx="8610600" cy="4267200"/>
          </a:xfrm>
          <a:noFill/>
        </p:spPr>
        <p:txBody>
          <a:bodyPr wrap="none">
            <a:noAutofit/>
          </a:bodyPr>
          <a:lstStyle/>
          <a:p>
            <a:pPr>
              <a:spcBef>
                <a:spcPct val="0"/>
              </a:spcBef>
              <a:buFontTx/>
              <a:buNone/>
            </a:pPr>
            <a:r>
              <a:rPr lang="en-US" sz="1800" b="1" dirty="0" smtClean="0">
                <a:solidFill>
                  <a:srgbClr val="000000"/>
                </a:solidFill>
                <a:latin typeface="Times New Roman" pitchFamily="18" charset="0"/>
                <a:cs typeface="Times New Roman" pitchFamily="18" charset="0"/>
              </a:rPr>
              <a:t>MSP430 Watchdog</a:t>
            </a:r>
          </a:p>
          <a:p>
            <a:pPr>
              <a:spcBef>
                <a:spcPct val="0"/>
              </a:spcBef>
              <a:buFontTx/>
              <a:buNone/>
            </a:pPr>
            <a:endParaRPr lang="en-US" sz="1800" b="1" dirty="0" smtClean="0">
              <a:solidFill>
                <a:srgbClr val="000000"/>
              </a:solidFill>
              <a:latin typeface="Times New Roman" pitchFamily="18" charset="0"/>
              <a:cs typeface="Times New Roman" pitchFamily="18" charset="0"/>
            </a:endParaRPr>
          </a:p>
          <a:p>
            <a:pPr>
              <a:spcBef>
                <a:spcPct val="0"/>
              </a:spcBef>
            </a:pPr>
            <a:r>
              <a:rPr lang="en-US" sz="1800" dirty="0" smtClean="0">
                <a:solidFill>
                  <a:srgbClr val="000000"/>
                </a:solidFill>
                <a:latin typeface="Times New Roman" pitchFamily="18" charset="0"/>
                <a:cs typeface="Times New Roman" pitchFamily="18" charset="0"/>
              </a:rPr>
              <a:t>In the MSP430, can alternatively be configured as an interval timer.</a:t>
            </a:r>
          </a:p>
          <a:p>
            <a:pPr>
              <a:spcBef>
                <a:spcPct val="0"/>
              </a:spcBef>
              <a:buFontTx/>
              <a:buNone/>
            </a:pPr>
            <a:endParaRPr lang="en-US" sz="1800" dirty="0" smtClean="0">
              <a:solidFill>
                <a:srgbClr val="000000"/>
              </a:solidFill>
              <a:latin typeface="Times New Roman" pitchFamily="18" charset="0"/>
              <a:cs typeface="Times New Roman" pitchFamily="18" charset="0"/>
            </a:endParaRPr>
          </a:p>
          <a:p>
            <a:pPr>
              <a:spcBef>
                <a:spcPct val="0"/>
              </a:spcBef>
            </a:pPr>
            <a:r>
              <a:rPr lang="en-US" sz="1800" dirty="0" smtClean="0">
                <a:solidFill>
                  <a:srgbClr val="000000"/>
                </a:solidFill>
                <a:latin typeface="Times New Roman" pitchFamily="18" charset="0"/>
                <a:cs typeface="Times New Roman" pitchFamily="18" charset="0"/>
              </a:rPr>
              <a:t>Set the </a:t>
            </a:r>
            <a:r>
              <a:rPr lang="en-US" sz="1800" dirty="0" smtClean="0">
                <a:solidFill>
                  <a:schemeClr val="accent2"/>
                </a:solidFill>
                <a:latin typeface="Times New Roman" pitchFamily="18" charset="0"/>
                <a:cs typeface="Times New Roman" pitchFamily="18" charset="0"/>
              </a:rPr>
              <a:t>WDTTMSEL</a:t>
            </a:r>
            <a:r>
              <a:rPr lang="en-US" sz="1800" dirty="0" smtClean="0">
                <a:solidFill>
                  <a:srgbClr val="000000"/>
                </a:solidFill>
                <a:latin typeface="Times New Roman" pitchFamily="18" charset="0"/>
                <a:cs typeface="Times New Roman" pitchFamily="18" charset="0"/>
              </a:rPr>
              <a:t> bit in the </a:t>
            </a:r>
            <a:r>
              <a:rPr lang="en-US" sz="1800" dirty="0" smtClean="0">
                <a:solidFill>
                  <a:schemeClr val="accent2"/>
                </a:solidFill>
                <a:latin typeface="Times New Roman" pitchFamily="18" charset="0"/>
                <a:cs typeface="Times New Roman" pitchFamily="18" charset="0"/>
              </a:rPr>
              <a:t>WDTCTL</a:t>
            </a:r>
            <a:r>
              <a:rPr lang="en-US" sz="1800" dirty="0" smtClean="0">
                <a:solidFill>
                  <a:srgbClr val="000000"/>
                </a:solidFill>
                <a:latin typeface="Times New Roman" pitchFamily="18" charset="0"/>
                <a:cs typeface="Times New Roman" pitchFamily="18" charset="0"/>
              </a:rPr>
              <a:t> to configure it as a timer.</a:t>
            </a:r>
          </a:p>
          <a:p>
            <a:pPr>
              <a:spcBef>
                <a:spcPct val="0"/>
              </a:spcBef>
            </a:pPr>
            <a:endParaRPr lang="en-US" sz="1800" dirty="0" smtClean="0">
              <a:solidFill>
                <a:srgbClr val="000000"/>
              </a:solidFill>
              <a:latin typeface="Times New Roman" pitchFamily="18" charset="0"/>
              <a:cs typeface="Times New Roman" pitchFamily="18" charset="0"/>
            </a:endParaRPr>
          </a:p>
          <a:p>
            <a:pPr>
              <a:spcBef>
                <a:spcPct val="0"/>
              </a:spcBef>
            </a:pPr>
            <a:r>
              <a:rPr lang="en-US" sz="1800" dirty="0" smtClean="0">
                <a:solidFill>
                  <a:srgbClr val="000000"/>
                </a:solidFill>
                <a:latin typeface="Times New Roman" pitchFamily="18" charset="0"/>
                <a:cs typeface="Times New Roman" pitchFamily="18" charset="0"/>
              </a:rPr>
              <a:t>When it expires, no reset occurs and the usual reset vector is not acknowledged.</a:t>
            </a:r>
          </a:p>
          <a:p>
            <a:pPr>
              <a:spcBef>
                <a:spcPct val="0"/>
              </a:spcBef>
            </a:pPr>
            <a:r>
              <a:rPr lang="en-US" sz="1800" dirty="0" smtClean="0">
                <a:solidFill>
                  <a:srgbClr val="000000"/>
                </a:solidFill>
                <a:latin typeface="Times New Roman" pitchFamily="18" charset="0"/>
                <a:cs typeface="Times New Roman" pitchFamily="18" charset="0"/>
              </a:rPr>
              <a:t>  An alternate vector is consulted when the timer overflows (if and only if the </a:t>
            </a:r>
            <a:r>
              <a:rPr lang="en-US" sz="1800" dirty="0" err="1" smtClean="0">
                <a:solidFill>
                  <a:srgbClr val="000000"/>
                </a:solidFill>
                <a:latin typeface="Times New Roman" pitchFamily="18" charset="0"/>
                <a:cs typeface="Times New Roman" pitchFamily="18" charset="0"/>
              </a:rPr>
              <a:t>maskable</a:t>
            </a:r>
            <a:r>
              <a:rPr lang="en-US" sz="1800" dirty="0" smtClean="0">
                <a:solidFill>
                  <a:srgbClr val="000000"/>
                </a:solidFill>
                <a:latin typeface="Times New Roman" pitchFamily="18" charset="0"/>
                <a:cs typeface="Times New Roman" pitchFamily="18" charset="0"/>
              </a:rPr>
              <a:t> </a:t>
            </a:r>
          </a:p>
          <a:p>
            <a:pPr>
              <a:spcBef>
                <a:spcPct val="0"/>
              </a:spcBef>
              <a:buNone/>
            </a:pPr>
            <a:r>
              <a:rPr lang="en-US" sz="1800" dirty="0" smtClean="0">
                <a:solidFill>
                  <a:srgbClr val="000000"/>
                </a:solidFill>
                <a:latin typeface="Times New Roman" pitchFamily="18" charset="0"/>
                <a:cs typeface="Times New Roman" pitchFamily="18" charset="0"/>
              </a:rPr>
              <a:t>								interrupts are enabled).</a:t>
            </a:r>
          </a:p>
          <a:p>
            <a:pPr>
              <a:spcBef>
                <a:spcPct val="0"/>
              </a:spcBef>
              <a:buFontTx/>
              <a:buNone/>
            </a:pPr>
            <a:endParaRPr lang="en-US" sz="1800" dirty="0" smtClean="0">
              <a:solidFill>
                <a:srgbClr val="000000"/>
              </a:solidFill>
              <a:latin typeface="Times New Roman" pitchFamily="18" charset="0"/>
              <a:cs typeface="Times New Roman" pitchFamily="18" charset="0"/>
            </a:endParaRPr>
          </a:p>
          <a:p>
            <a:pPr>
              <a:spcBef>
                <a:spcPct val="0"/>
              </a:spcBef>
            </a:pPr>
            <a:r>
              <a:rPr lang="en-US" sz="1800" dirty="0" smtClean="0">
                <a:solidFill>
                  <a:srgbClr val="000000"/>
                </a:solidFill>
                <a:latin typeface="Times New Roman" pitchFamily="18" charset="0"/>
                <a:cs typeface="Times New Roman" pitchFamily="18" charset="0"/>
              </a:rPr>
              <a:t>Using interrupts or not, a flag is raised. </a:t>
            </a:r>
          </a:p>
          <a:p>
            <a:pPr>
              <a:spcBef>
                <a:spcPct val="0"/>
              </a:spcBef>
            </a:pPr>
            <a:r>
              <a:rPr lang="en-US" sz="1800" dirty="0" smtClean="0">
                <a:solidFill>
                  <a:srgbClr val="000000"/>
                </a:solidFill>
                <a:latin typeface="Times New Roman" pitchFamily="18" charset="0"/>
                <a:cs typeface="Times New Roman" pitchFamily="18" charset="0"/>
              </a:rPr>
              <a:t> If using interrupts, the hardware will automatically clear this flag </a:t>
            </a:r>
          </a:p>
          <a:p>
            <a:pPr>
              <a:spcBef>
                <a:spcPct val="0"/>
              </a:spcBef>
              <a:buNone/>
            </a:pPr>
            <a:r>
              <a:rPr lang="en-US" sz="1800" dirty="0" smtClean="0">
                <a:solidFill>
                  <a:srgbClr val="000000"/>
                </a:solidFill>
                <a:latin typeface="Times New Roman" pitchFamily="18" charset="0"/>
                <a:cs typeface="Times New Roman" pitchFamily="18" charset="0"/>
              </a:rPr>
              <a:t>					(to save software the trouble).  </a:t>
            </a:r>
          </a:p>
          <a:p>
            <a:pPr>
              <a:spcBef>
                <a:spcPct val="0"/>
              </a:spcBef>
              <a:buNone/>
            </a:pPr>
            <a:r>
              <a:rPr lang="en-US" sz="1800" dirty="0" smtClean="0">
                <a:solidFill>
                  <a:srgbClr val="000000"/>
                </a:solidFill>
                <a:latin typeface="Times New Roman" pitchFamily="18" charset="0"/>
                <a:cs typeface="Times New Roman" pitchFamily="18" charset="0"/>
              </a:rPr>
              <a:t>	If no interrupts, software must poll and clear this flag manually.</a:t>
            </a:r>
          </a:p>
          <a:p>
            <a:pPr>
              <a:spcBef>
                <a:spcPct val="0"/>
              </a:spcBef>
              <a:buFontTx/>
              <a:buNone/>
            </a:pPr>
            <a:endParaRPr lang="en-US" sz="1800" b="1" dirty="0" smtClean="0">
              <a:solidFill>
                <a:srgbClr val="000000"/>
              </a:solidFill>
              <a:latin typeface="Times New Roman" pitchFamily="18" charset="0"/>
              <a:cs typeface="Times New Roman" pitchFamily="18" charset="0"/>
            </a:endParaRPr>
          </a:p>
          <a:p>
            <a:pPr>
              <a:spcBef>
                <a:spcPct val="0"/>
              </a:spcBef>
              <a:buFontTx/>
              <a:buNone/>
            </a:pPr>
            <a:endParaRPr lang="en-US" sz="1800" dirty="0" smtClean="0">
              <a:solidFill>
                <a:srgbClr val="000000"/>
              </a:solidFill>
              <a:latin typeface="Times New Roman" pitchFamily="18" charset="0"/>
              <a:cs typeface="Times New Roman" pitchFamily="18"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SYSTEM </a:t>
            </a:r>
            <a:endParaRPr lang="en-US" dirty="0"/>
          </a:p>
        </p:txBody>
      </p:sp>
      <p:sp>
        <p:nvSpPr>
          <p:cNvPr id="3" name="Content Placeholder 2"/>
          <p:cNvSpPr>
            <a:spLocks noGrp="1"/>
          </p:cNvSpPr>
          <p:nvPr>
            <p:ph sz="quarter" idx="1"/>
          </p:nvPr>
        </p:nvSpPr>
        <p:spPr>
          <a:xfrm>
            <a:off x="457200" y="1085850"/>
            <a:ext cx="8229600" cy="3429000"/>
          </a:xfrm>
        </p:spPr>
        <p:txBody>
          <a:bodyPr>
            <a:normAutofit/>
          </a:bodyPr>
          <a:lstStyle/>
          <a:p>
            <a:r>
              <a:rPr lang="en-US" sz="2000" dirty="0" smtClean="0">
                <a:latin typeface="Times New Roman" pitchFamily="18" charset="0"/>
                <a:cs typeface="Times New Roman" pitchFamily="18" charset="0"/>
              </a:rPr>
              <a:t>The basic clock module includes: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One digital controlled oscillator (DCO) with RC-type characteristics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One crystal oscillator used for low-frequency crystals (watch crystals, </a:t>
            </a:r>
          </a:p>
          <a:p>
            <a:pPr>
              <a:buNone/>
            </a:pPr>
            <a:r>
              <a:rPr lang="en-US" sz="2000" dirty="0" smtClean="0">
                <a:latin typeface="Times New Roman" pitchFamily="18" charset="0"/>
                <a:cs typeface="Times New Roman" pitchFamily="18" charset="0"/>
              </a:rPr>
              <a:t>	e.g., 32,768 Hz) or for crystals in the range of 450 kHz to 8 </a:t>
            </a:r>
            <a:r>
              <a:rPr lang="en-US" sz="2000" dirty="0" err="1" smtClean="0">
                <a:latin typeface="Times New Roman" pitchFamily="18" charset="0"/>
                <a:cs typeface="Times New Roman" pitchFamily="18" charset="0"/>
              </a:rPr>
              <a:t>MHz.</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One optional crystal oscillator for crystals in the range of 450 kHz to 8 </a:t>
            </a:r>
            <a:r>
              <a:rPr lang="en-US" sz="2000" dirty="0" err="1" smtClean="0">
                <a:latin typeface="Times New Roman" pitchFamily="18" charset="0"/>
                <a:cs typeface="Times New Roman" pitchFamily="18" charset="0"/>
              </a:rPr>
              <a:t>MHz.</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38150"/>
            <a:ext cx="8534400" cy="4419600"/>
          </a:xfrm>
        </p:spPr>
        <p:txBody>
          <a:bodyPr>
            <a:normAutofit fontScale="92500"/>
          </a:bodyPr>
          <a:lstStyle/>
          <a:p>
            <a:r>
              <a:rPr lang="en-US" dirty="0" smtClean="0"/>
              <a:t>The basic clock module supplies the MSP430 with three clock signals:</a:t>
            </a:r>
          </a:p>
          <a:p>
            <a:pPr lvl="1"/>
            <a:r>
              <a:rPr lang="en-US" dirty="0" smtClean="0"/>
              <a:t>ACLK, crystal oscillator signal</a:t>
            </a:r>
          </a:p>
          <a:p>
            <a:pPr lvl="1"/>
            <a:r>
              <a:rPr lang="en-US" dirty="0" smtClean="0"/>
              <a:t>MCLK, controllers main system clock</a:t>
            </a:r>
          </a:p>
          <a:p>
            <a:pPr lvl="1"/>
            <a:r>
              <a:rPr lang="en-US" dirty="0" smtClean="0"/>
              <a:t>SMCLK, sub main system clock used to run the peripheral module function</a:t>
            </a:r>
          </a:p>
          <a:p>
            <a:r>
              <a:rPr lang="en-US" dirty="0" smtClean="0"/>
              <a:t>The three clock signals come from three clock sources:</a:t>
            </a:r>
          </a:p>
          <a:p>
            <a:pPr lvl="1"/>
            <a:r>
              <a:rPr lang="en-US" dirty="0" smtClean="0"/>
              <a:t> DCO clock (DCOCLK)</a:t>
            </a:r>
          </a:p>
          <a:p>
            <a:pPr lvl="1"/>
            <a:r>
              <a:rPr lang="en-US" dirty="0" smtClean="0"/>
              <a:t>low/high frequency oscillators clock (LFXT1CLK)  high frequency oscillator (XT2CLK, optional).</a:t>
            </a:r>
          </a:p>
          <a:p>
            <a:pPr lvl="1"/>
            <a:r>
              <a:rPr lang="en-US" dirty="0" smtClean="0"/>
              <a:t>The selected clock frequencies can be divided by 1, 2, 4, or 8. The division rate is software selectable.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solidFill>
                  <a:schemeClr val="accent1">
                    <a:lumMod val="75000"/>
                  </a:schemeClr>
                </a:solidFill>
              </a:rPr>
              <a:t>Status Register</a:t>
            </a:r>
            <a:endParaRPr lang="en-US" dirty="0">
              <a:solidFill>
                <a:schemeClr val="accent1">
                  <a:lumMod val="75000"/>
                </a:schemeClr>
              </a:solidFill>
            </a:endParaRPr>
          </a:p>
        </p:txBody>
      </p:sp>
      <p:sp>
        <p:nvSpPr>
          <p:cNvPr id="3" name="Content Placeholder 2"/>
          <p:cNvSpPr>
            <a:spLocks noGrp="1"/>
          </p:cNvSpPr>
          <p:nvPr>
            <p:ph sz="quarter" idx="1"/>
          </p:nvPr>
        </p:nvSpPr>
        <p:spPr/>
        <p:txBody>
          <a:bodyPr>
            <a:normAutofit/>
          </a:bodyPr>
          <a:lstStyle/>
          <a:p>
            <a:r>
              <a:rPr lang="en-US" dirty="0" smtClean="0"/>
              <a:t>The Status Register is implemented in R2, and is comprised of various system flags. </a:t>
            </a:r>
          </a:p>
          <a:p>
            <a:r>
              <a:rPr lang="en-US" dirty="0" smtClean="0"/>
              <a:t>The flags are all directly accessible by code, and all but three of them are changed automatically by the processor itself. The 7 most significant bits are undefined. The bits of the SR are:</a:t>
            </a:r>
            <a:endParaRPr lang="en-US" dirty="0"/>
          </a:p>
        </p:txBody>
      </p:sp>
      <p:pic>
        <p:nvPicPr>
          <p:cNvPr id="4" name="Picture 2"/>
          <p:cNvPicPr>
            <a:picLocks noChangeAspect="1" noChangeArrowheads="1"/>
          </p:cNvPicPr>
          <p:nvPr/>
        </p:nvPicPr>
        <p:blipFill>
          <a:blip r:embed="rId2">
            <a:duotone>
              <a:prstClr val="black"/>
              <a:schemeClr val="accent4">
                <a:tint val="45000"/>
                <a:satMod val="400000"/>
              </a:schemeClr>
            </a:duotone>
          </a:blip>
          <a:srcRect/>
          <a:stretch>
            <a:fillRect/>
          </a:stretch>
        </p:blipFill>
        <p:spPr bwMode="auto">
          <a:xfrm>
            <a:off x="609600" y="3486150"/>
            <a:ext cx="8077200"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85750"/>
            <a:ext cx="8610600" cy="3429000"/>
          </a:xfrm>
        </p:spPr>
        <p:txBody>
          <a:bodyPr>
            <a:noAutofit/>
          </a:bodyPr>
          <a:lstStyle/>
          <a:p>
            <a:pPr>
              <a:lnSpc>
                <a:spcPct val="90000"/>
              </a:lnSpc>
              <a:spcBef>
                <a:spcPct val="0"/>
              </a:spcBef>
              <a:buFontTx/>
              <a:buNone/>
            </a:pPr>
            <a:r>
              <a:rPr lang="en-US" sz="1900" b="1" dirty="0" smtClean="0">
                <a:solidFill>
                  <a:srgbClr val="000000"/>
                </a:solidFill>
                <a:latin typeface="Times New Roman" pitchFamily="18" charset="0"/>
                <a:cs typeface="Times New Roman" pitchFamily="18" charset="0"/>
              </a:rPr>
              <a:t>Defaults</a:t>
            </a:r>
          </a:p>
          <a:p>
            <a:pPr>
              <a:lnSpc>
                <a:spcPct val="90000"/>
              </a:lnSpc>
              <a:spcBef>
                <a:spcPct val="0"/>
              </a:spcBef>
              <a:buFontTx/>
              <a:buNone/>
            </a:pPr>
            <a:endParaRPr lang="en-US" sz="1900" b="1" dirty="0" smtClean="0">
              <a:solidFill>
                <a:srgbClr val="000000"/>
              </a:solidFill>
              <a:latin typeface="Times New Roman" pitchFamily="18" charset="0"/>
              <a:cs typeface="Times New Roman" pitchFamily="18" charset="0"/>
            </a:endParaRPr>
          </a:p>
          <a:p>
            <a:pPr>
              <a:lnSpc>
                <a:spcPct val="90000"/>
              </a:lnSpc>
              <a:spcBef>
                <a:spcPct val="0"/>
              </a:spcBef>
            </a:pPr>
            <a:r>
              <a:rPr lang="en-US" sz="1900" dirty="0" smtClean="0">
                <a:solidFill>
                  <a:srgbClr val="000000"/>
                </a:solidFill>
                <a:latin typeface="Times New Roman" pitchFamily="18" charset="0"/>
                <a:cs typeface="Times New Roman" pitchFamily="18" charset="0"/>
              </a:rPr>
              <a:t>The CPU (MCLK) is driven by a digitally controlled oscillator (DCO) at a frequency of about 1 </a:t>
            </a:r>
            <a:r>
              <a:rPr lang="en-US" sz="1900" dirty="0" err="1" smtClean="0">
                <a:solidFill>
                  <a:srgbClr val="000000"/>
                </a:solidFill>
                <a:latin typeface="Times New Roman" pitchFamily="18" charset="0"/>
                <a:cs typeface="Times New Roman" pitchFamily="18" charset="0"/>
              </a:rPr>
              <a:t>MHz.</a:t>
            </a:r>
            <a:endParaRPr lang="en-US" sz="1900" dirty="0" smtClean="0">
              <a:solidFill>
                <a:srgbClr val="000000"/>
              </a:solidFill>
              <a:latin typeface="Times New Roman" pitchFamily="18" charset="0"/>
              <a:cs typeface="Times New Roman" pitchFamily="18" charset="0"/>
            </a:endParaRPr>
          </a:p>
          <a:p>
            <a:pPr>
              <a:lnSpc>
                <a:spcPct val="90000"/>
              </a:lnSpc>
              <a:spcBef>
                <a:spcPct val="0"/>
              </a:spcBef>
            </a:pPr>
            <a:endParaRPr lang="en-US" sz="1900" dirty="0" smtClean="0">
              <a:solidFill>
                <a:srgbClr val="000000"/>
              </a:solidFill>
              <a:latin typeface="Times New Roman" pitchFamily="18" charset="0"/>
              <a:cs typeface="Times New Roman" pitchFamily="18" charset="0"/>
            </a:endParaRPr>
          </a:p>
          <a:p>
            <a:pPr>
              <a:lnSpc>
                <a:spcPct val="90000"/>
              </a:lnSpc>
              <a:spcBef>
                <a:spcPct val="0"/>
              </a:spcBef>
            </a:pPr>
            <a:r>
              <a:rPr lang="en-US" sz="1900" dirty="0" smtClean="0">
                <a:solidFill>
                  <a:srgbClr val="000000"/>
                </a:solidFill>
                <a:latin typeface="Times New Roman" pitchFamily="18" charset="0"/>
                <a:cs typeface="Times New Roman" pitchFamily="18" charset="0"/>
              </a:rPr>
              <a:t>The sub-system master clock (SMCLK) is also driven by DCO at ~1 </a:t>
            </a:r>
            <a:r>
              <a:rPr lang="en-US" sz="1900" dirty="0" err="1" smtClean="0">
                <a:solidFill>
                  <a:srgbClr val="000000"/>
                </a:solidFill>
                <a:latin typeface="Times New Roman" pitchFamily="18" charset="0"/>
                <a:cs typeface="Times New Roman" pitchFamily="18" charset="0"/>
              </a:rPr>
              <a:t>MHz.</a:t>
            </a:r>
            <a:endParaRPr lang="en-US" sz="1900" dirty="0" smtClean="0">
              <a:solidFill>
                <a:srgbClr val="000000"/>
              </a:solidFill>
              <a:latin typeface="Times New Roman" pitchFamily="18" charset="0"/>
              <a:cs typeface="Times New Roman" pitchFamily="18" charset="0"/>
            </a:endParaRPr>
          </a:p>
          <a:p>
            <a:pPr>
              <a:lnSpc>
                <a:spcPct val="90000"/>
              </a:lnSpc>
              <a:spcBef>
                <a:spcPct val="0"/>
              </a:spcBef>
            </a:pPr>
            <a:endParaRPr lang="en-US" sz="1900" dirty="0" smtClean="0">
              <a:solidFill>
                <a:srgbClr val="000000"/>
              </a:solidFill>
              <a:latin typeface="Times New Roman" pitchFamily="18" charset="0"/>
              <a:cs typeface="Times New Roman" pitchFamily="18" charset="0"/>
            </a:endParaRPr>
          </a:p>
          <a:p>
            <a:pPr>
              <a:lnSpc>
                <a:spcPct val="90000"/>
              </a:lnSpc>
              <a:spcBef>
                <a:spcPct val="0"/>
              </a:spcBef>
            </a:pPr>
            <a:r>
              <a:rPr lang="en-US" sz="1900" dirty="0" smtClean="0">
                <a:solidFill>
                  <a:srgbClr val="000000"/>
                </a:solidFill>
                <a:latin typeface="Times New Roman" pitchFamily="18" charset="0"/>
                <a:cs typeface="Times New Roman" pitchFamily="18" charset="0"/>
              </a:rPr>
              <a:t>ACLK comes from a low-frequency, external oscillator if present.</a:t>
            </a:r>
          </a:p>
          <a:p>
            <a:pPr>
              <a:lnSpc>
                <a:spcPct val="90000"/>
              </a:lnSpc>
              <a:spcBef>
                <a:spcPct val="0"/>
              </a:spcBef>
            </a:pPr>
            <a:endParaRPr lang="en-US" sz="1900" dirty="0" smtClean="0">
              <a:solidFill>
                <a:srgbClr val="000000"/>
              </a:solidFill>
              <a:latin typeface="Times New Roman" pitchFamily="18" charset="0"/>
              <a:cs typeface="Times New Roman" pitchFamily="18" charset="0"/>
            </a:endParaRPr>
          </a:p>
          <a:p>
            <a:pPr>
              <a:lnSpc>
                <a:spcPct val="90000"/>
              </a:lnSpc>
              <a:spcBef>
                <a:spcPct val="0"/>
              </a:spcBef>
              <a:buNone/>
            </a:pPr>
            <a:r>
              <a:rPr lang="en-US" sz="1900" b="1" dirty="0" smtClean="0">
                <a:latin typeface="Times New Roman" pitchFamily="18" charset="0"/>
                <a:cs typeface="Times New Roman" pitchFamily="18" charset="0"/>
              </a:rPr>
              <a:t>Features:</a:t>
            </a:r>
          </a:p>
          <a:p>
            <a:r>
              <a:rPr lang="en-US" sz="1900" dirty="0" smtClean="0">
                <a:latin typeface="Times New Roman" pitchFamily="18" charset="0"/>
                <a:cs typeface="Times New Roman" pitchFamily="18" charset="0"/>
              </a:rPr>
              <a:t>Varity of operating modes, driven by application requirements and be software selectable.</a:t>
            </a:r>
          </a:p>
          <a:p>
            <a:r>
              <a:rPr lang="en-US" sz="1900" dirty="0" smtClean="0">
                <a:latin typeface="Times New Roman" pitchFamily="18" charset="0"/>
                <a:cs typeface="Times New Roman" pitchFamily="18" charset="0"/>
              </a:rPr>
              <a:t> Support of a burst mode, that when activated, rapidly starts and stops the entire system (in active mode)</a:t>
            </a:r>
          </a:p>
          <a:p>
            <a:r>
              <a:rPr lang="en-US" sz="1900" dirty="0" smtClean="0">
                <a:latin typeface="Times New Roman" pitchFamily="18" charset="0"/>
                <a:cs typeface="Times New Roman" pitchFamily="18" charset="0"/>
              </a:rPr>
              <a:t> Sufficient stabilization of voltage, temperature, and time including a highly stable time base for real-time clocks.</a:t>
            </a:r>
            <a:endParaRPr lang="en-US" sz="1900" dirty="0" smtClean="0">
              <a:solidFill>
                <a:srgbClr val="000000"/>
              </a:solidFill>
              <a:latin typeface="Times New Roman" pitchFamily="18" charset="0"/>
              <a:cs typeface="Times New Roman" pitchFamily="18" charset="0"/>
            </a:endParaRPr>
          </a:p>
          <a:p>
            <a:endParaRPr lang="en-US" sz="1900" dirty="0">
              <a:latin typeface="Times New Roman" pitchFamily="18" charset="0"/>
              <a:cs typeface="Times New Roman" pitchFamily="18"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85750"/>
            <a:ext cx="8686800" cy="4572000"/>
          </a:xfrm>
        </p:spPr>
        <p:txBody>
          <a:bodyPr>
            <a:normAutofit fontScale="92500" lnSpcReduction="10000"/>
          </a:bodyPr>
          <a:lstStyle/>
          <a:p>
            <a:r>
              <a:rPr lang="en-US" dirty="0" smtClean="0"/>
              <a:t>Current-limited real-time applications have two conflicting requirements:</a:t>
            </a:r>
          </a:p>
          <a:p>
            <a:r>
              <a:rPr lang="en-US" dirty="0" smtClean="0"/>
              <a:t> Low system clock frequency for energy conservation</a:t>
            </a:r>
          </a:p>
          <a:p>
            <a:r>
              <a:rPr lang="en-US" dirty="0" smtClean="0"/>
              <a:t> High system clock frequency for fast reactions to event requests.</a:t>
            </a:r>
          </a:p>
          <a:p>
            <a:pPr>
              <a:buNone/>
            </a:pPr>
            <a:r>
              <a:rPr lang="en-US" dirty="0" smtClean="0"/>
              <a:t>The different requirements of the CPU and associated modules, driven by system cost and current consumption objectives, lead to the use of three clock signals.</a:t>
            </a:r>
          </a:p>
          <a:p>
            <a:r>
              <a:rPr lang="en-US" dirty="0" smtClean="0"/>
              <a:t> Auxiliary Clock (ACLK), with LF crystals frequency</a:t>
            </a:r>
          </a:p>
          <a:p>
            <a:r>
              <a:rPr lang="en-US" dirty="0" smtClean="0"/>
              <a:t> Main System Clock (MCLK), used by the CPU and system</a:t>
            </a:r>
          </a:p>
          <a:p>
            <a:r>
              <a:rPr lang="en-US" dirty="0" smtClean="0"/>
              <a:t> Sub–System Clock (SMCLK), used by the peripheral modules.</a:t>
            </a:r>
          </a:p>
          <a:p>
            <a:r>
              <a:rPr lang="en-US" dirty="0" smtClean="0"/>
              <a:t>The implementation of the basic clock module into MSP430 devices can have two or three oscillators.</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5979"/>
            <a:ext cx="7620000" cy="536971"/>
          </a:xfrm>
        </p:spPr>
        <p:txBody>
          <a:bodyPr>
            <a:normAutofit fontScale="90000"/>
          </a:bodyPr>
          <a:lstStyle/>
          <a:p>
            <a:r>
              <a:rPr lang="en-US" dirty="0" smtClean="0"/>
              <a:t>Basic clock module with 3 oscillators </a:t>
            </a:r>
            <a:endParaRPr lang="en-US" dirty="0"/>
          </a:p>
        </p:txBody>
      </p:sp>
      <p:pic>
        <p:nvPicPr>
          <p:cNvPr id="1026" name="Picture 2"/>
          <p:cNvPicPr>
            <a:picLocks noChangeAspect="1" noChangeArrowheads="1"/>
          </p:cNvPicPr>
          <p:nvPr/>
        </p:nvPicPr>
        <p:blipFill>
          <a:blip r:embed="rId2"/>
          <a:srcRect/>
          <a:stretch>
            <a:fillRect/>
          </a:stretch>
        </p:blipFill>
        <p:spPr bwMode="auto">
          <a:xfrm>
            <a:off x="1295400" y="828675"/>
            <a:ext cx="6343650" cy="4181475"/>
          </a:xfrm>
          <a:prstGeom prst="rect">
            <a:avLst/>
          </a:prstGeom>
          <a:noFill/>
          <a:ln w="9525">
            <a:noFill/>
            <a:miter lim="800000"/>
            <a:headEnd/>
            <a:tailEnd/>
          </a:ln>
          <a:effectLst/>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50"/>
            <a:ext cx="7772400" cy="701279"/>
          </a:xfrm>
        </p:spPr>
        <p:txBody>
          <a:bodyPr>
            <a:normAutofit fontScale="90000"/>
          </a:bodyPr>
          <a:lstStyle/>
          <a:p>
            <a:r>
              <a:rPr lang="en-US" dirty="0" smtClean="0"/>
              <a:t>Basic Clock Module with 2 Oscillators</a:t>
            </a:r>
            <a:endParaRPr lang="en-US" dirty="0"/>
          </a:p>
        </p:txBody>
      </p:sp>
      <p:pic>
        <p:nvPicPr>
          <p:cNvPr id="2050" name="Picture 2"/>
          <p:cNvPicPr>
            <a:picLocks noChangeAspect="1" noChangeArrowheads="1"/>
          </p:cNvPicPr>
          <p:nvPr/>
        </p:nvPicPr>
        <p:blipFill>
          <a:blip r:embed="rId2"/>
          <a:srcRect/>
          <a:stretch>
            <a:fillRect/>
          </a:stretch>
        </p:blipFill>
        <p:spPr bwMode="auto">
          <a:xfrm>
            <a:off x="1219200" y="742950"/>
            <a:ext cx="6362700" cy="4162425"/>
          </a:xfrm>
          <a:prstGeom prst="rect">
            <a:avLst/>
          </a:prstGeom>
          <a:noFill/>
          <a:ln w="9525">
            <a:noFill/>
            <a:miter lim="800000"/>
            <a:headEnd/>
            <a:tailEnd/>
          </a:ln>
          <a:effectLst/>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The clock distribution system selects a clock source, individually, for each of the three clock outputs:</a:t>
            </a:r>
          </a:p>
          <a:p>
            <a:r>
              <a:rPr lang="en-US" dirty="0" smtClean="0"/>
              <a:t> One clock source for the CPU clock; MCLK signal</a:t>
            </a:r>
          </a:p>
          <a:p>
            <a:r>
              <a:rPr lang="en-US" dirty="0" smtClean="0"/>
              <a:t> Two clock sources for the peripheral module clocks; SMCLK and ACLK</a:t>
            </a:r>
          </a:p>
          <a:p>
            <a:r>
              <a:rPr lang="en-US" dirty="0" smtClean="0"/>
              <a:t>The auxiliary clock (ACLK) is the buffered output of the LFXT1 oscillator and provides clock signals for peripheral modules. </a:t>
            </a:r>
          </a:p>
          <a:p>
            <a:r>
              <a:rPr lang="en-US" dirty="0" smtClean="0"/>
              <a:t>The control bit XTS selects whether the LFXT1 oscillator operates as a low-frequency (LF) crystal oscillator or as a high-frequency (XT1) oscillator.</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61950"/>
            <a:ext cx="8610600" cy="4495800"/>
          </a:xfrm>
        </p:spPr>
        <p:txBody>
          <a:bodyPr>
            <a:normAutofit fontScale="85000" lnSpcReduction="10000"/>
          </a:bodyPr>
          <a:lstStyle/>
          <a:p>
            <a:r>
              <a:rPr lang="en-US" dirty="0" smtClean="0"/>
              <a:t>The source of the main system clock (MCLK) is determined by which clock is selected.</a:t>
            </a:r>
          </a:p>
          <a:p>
            <a:pPr lvl="2"/>
            <a:r>
              <a:rPr lang="en-US" dirty="0" smtClean="0"/>
              <a:t>LFXT1CLK</a:t>
            </a:r>
          </a:p>
          <a:p>
            <a:pPr lvl="2"/>
            <a:r>
              <a:rPr lang="en-US" dirty="0" smtClean="0"/>
              <a:t>XT2CLK</a:t>
            </a:r>
          </a:p>
          <a:p>
            <a:pPr lvl="2"/>
            <a:r>
              <a:rPr lang="en-US" dirty="0" smtClean="0"/>
              <a:t>DCOCLK</a:t>
            </a:r>
          </a:p>
          <a:p>
            <a:r>
              <a:rPr lang="en-US" dirty="0" smtClean="0"/>
              <a:t>The control bit DIVM determines the division of the clock source, 1, 2, 4, or 8.</a:t>
            </a:r>
          </a:p>
          <a:p>
            <a:r>
              <a:rPr lang="en-US" dirty="0" smtClean="0"/>
              <a:t>The </a:t>
            </a:r>
            <a:r>
              <a:rPr lang="en-US" dirty="0" err="1" smtClean="0"/>
              <a:t>CPUOff</a:t>
            </a:r>
            <a:r>
              <a:rPr lang="en-US" dirty="0" smtClean="0"/>
              <a:t> bit is located in the status register and halts the selected clock source.</a:t>
            </a:r>
          </a:p>
          <a:p>
            <a:r>
              <a:rPr lang="en-US" dirty="0" smtClean="0"/>
              <a:t>The source of the subsystem clock (SMCLK) is:  </a:t>
            </a:r>
          </a:p>
          <a:p>
            <a:pPr lvl="2"/>
            <a:r>
              <a:rPr lang="en-US" dirty="0" smtClean="0"/>
              <a:t>XT2CLK (or LFXT1CLK with the two oscillator implementation)</a:t>
            </a:r>
          </a:p>
          <a:p>
            <a:pPr lvl="2"/>
            <a:r>
              <a:rPr lang="en-US" dirty="0" smtClean="0"/>
              <a:t>DCOCLK.</a:t>
            </a:r>
          </a:p>
          <a:p>
            <a:r>
              <a:rPr lang="en-US" dirty="0" smtClean="0"/>
              <a:t>The control bit DIVS selects how the clock source is divided, 1, 2, 4, or 8. </a:t>
            </a:r>
          </a:p>
          <a:p>
            <a:r>
              <a:rPr lang="en-US" dirty="0" smtClean="0"/>
              <a:t>The SCG1 bit is located in the status register and halts the selected clock source.</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457200"/>
          </a:xfrm>
        </p:spPr>
        <p:txBody>
          <a:bodyPr>
            <a:normAutofit fontScale="90000"/>
          </a:bodyPr>
          <a:lstStyle/>
          <a:p>
            <a:pPr>
              <a:defRPr/>
            </a:pPr>
            <a:r>
              <a:rPr lang="en-US" dirty="0" smtClean="0">
                <a:solidFill>
                  <a:schemeClr val="tx1"/>
                </a:solidFill>
              </a:rPr>
              <a:t>Low Power Modes                                                  </a:t>
            </a:r>
            <a:endParaRPr lang="en-US" dirty="0">
              <a:solidFill>
                <a:schemeClr val="tx1"/>
              </a:solidFill>
            </a:endParaRPr>
          </a:p>
        </p:txBody>
      </p:sp>
      <p:sp>
        <p:nvSpPr>
          <p:cNvPr id="73731" name="Content Placeholder 3"/>
          <p:cNvSpPr>
            <a:spLocks noGrp="1"/>
          </p:cNvSpPr>
          <p:nvPr>
            <p:ph idx="1"/>
          </p:nvPr>
        </p:nvSpPr>
        <p:spPr>
          <a:xfrm>
            <a:off x="381000" y="971550"/>
            <a:ext cx="8534400" cy="3759994"/>
          </a:xfrm>
        </p:spPr>
        <p:txBody>
          <a:bodyPr>
            <a:normAutofit lnSpcReduction="10000"/>
          </a:bodyPr>
          <a:lstStyle/>
          <a:p>
            <a:pPr algn="just"/>
            <a:r>
              <a:rPr lang="en-US" dirty="0" smtClean="0">
                <a:latin typeface="Times New Roman" pitchFamily="18" charset="0"/>
                <a:cs typeface="Times New Roman" pitchFamily="18" charset="0"/>
              </a:rPr>
              <a:t>The MSP430  MCU utilizes six different Low-Power Modes, which can disable unused clocks and CPU. </a:t>
            </a:r>
          </a:p>
          <a:p>
            <a:pPr algn="just"/>
            <a:r>
              <a:rPr lang="en-US" dirty="0" smtClean="0">
                <a:latin typeface="Times New Roman" pitchFamily="18" charset="0"/>
                <a:cs typeface="Times New Roman" pitchFamily="18" charset="0"/>
              </a:rPr>
              <a:t>This allows the MSP430 to sleep, while its peripherals continue to work without the need for an energy to processor.</a:t>
            </a:r>
          </a:p>
          <a:p>
            <a:pPr algn="just"/>
            <a:r>
              <a:rPr lang="en-US" dirty="0" smtClean="0">
                <a:latin typeface="Times New Roman" pitchFamily="18" charset="0"/>
                <a:cs typeface="Times New Roman" pitchFamily="18" charset="0"/>
              </a:rPr>
              <a:t> Additionally, the MSP430 is capable of wake-up times below 1 microsecond, allowing the microcontroller to stay in sleep mode longer, minimizing its average current consumption. </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8156"/>
            <a:ext cx="8229600" cy="3988594"/>
          </a:xfrm>
        </p:spPr>
        <p:txBody>
          <a:bodyPr>
            <a:normAutofit fontScale="92500" lnSpcReduction="10000"/>
          </a:bodyPr>
          <a:lstStyle/>
          <a:p>
            <a:pPr algn="just">
              <a:defRPr/>
            </a:pPr>
            <a:r>
              <a:rPr lang="en-US" dirty="0" smtClean="0">
                <a:latin typeface="Times New Roman" pitchFamily="18" charset="0"/>
                <a:cs typeface="Times New Roman" pitchFamily="18" charset="0"/>
              </a:rPr>
              <a:t>With the multiple low power modes, there is a notable difference in the amount of power consumed between MSP430 and other microcontrollers. </a:t>
            </a:r>
          </a:p>
          <a:p>
            <a:pPr algn="just">
              <a:defRPr/>
            </a:pPr>
            <a:r>
              <a:rPr lang="en-US" dirty="0" smtClean="0">
                <a:latin typeface="Times New Roman" pitchFamily="18" charset="0"/>
                <a:cs typeface="Times New Roman" pitchFamily="18" charset="0"/>
              </a:rPr>
              <a:t>MSP430 uses up to 70% less power than the PIC24F16KA102 in active mode. </a:t>
            </a:r>
          </a:p>
          <a:p>
            <a:pPr algn="just">
              <a:defRPr/>
            </a:pPr>
            <a:r>
              <a:rPr lang="en-US" dirty="0" smtClean="0">
                <a:latin typeface="Times New Roman" pitchFamily="18" charset="0"/>
                <a:cs typeface="Times New Roman" pitchFamily="18" charset="0"/>
              </a:rPr>
              <a:t>In standby mode, the PIC24F16KA102 consumes up to 41% and STM8L151G4 consumes up to 9 times more power than the MSP430.</a:t>
            </a:r>
          </a:p>
          <a:p>
            <a:pPr algn="just">
              <a:defRPr/>
            </a:pPr>
            <a:r>
              <a:rPr lang="en-US" dirty="0" smtClean="0">
                <a:latin typeface="Times New Roman" pitchFamily="18" charset="0"/>
                <a:cs typeface="Times New Roman" pitchFamily="18" charset="0"/>
              </a:rPr>
              <a:t> Multiple low power modes, with flexible clocking system, instant wakeup, and intelligent autonomous peripherals enable true ULP optimization, dramatically extending battery life.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205978"/>
            <a:ext cx="8229600" cy="651272"/>
          </a:xfrm>
        </p:spPr>
        <p:txBody>
          <a:bodyPr>
            <a:normAutofit fontScale="90000"/>
          </a:bodyPr>
          <a:lstStyle/>
          <a:p>
            <a:r>
              <a:rPr lang="en-US" smtClean="0">
                <a:solidFill>
                  <a:schemeClr val="tx1"/>
                </a:solidFill>
              </a:rPr>
              <a:t>Flexible Clocking System</a:t>
            </a:r>
          </a:p>
        </p:txBody>
      </p:sp>
      <p:sp>
        <p:nvSpPr>
          <p:cNvPr id="75779" name="Content Placeholder 2"/>
          <p:cNvSpPr>
            <a:spLocks noGrp="1"/>
          </p:cNvSpPr>
          <p:nvPr>
            <p:ph idx="1"/>
          </p:nvPr>
        </p:nvSpPr>
        <p:spPr>
          <a:xfrm>
            <a:off x="457200" y="857250"/>
            <a:ext cx="8229600" cy="3874294"/>
          </a:xfrm>
        </p:spPr>
        <p:txBody>
          <a:bodyPr/>
          <a:lstStyle/>
          <a:p>
            <a:pPr algn="just"/>
            <a:r>
              <a:rPr lang="en-US" dirty="0" smtClean="0">
                <a:latin typeface="Times New Roman" pitchFamily="18" charset="0"/>
                <a:cs typeface="Times New Roman" pitchFamily="18" charset="0"/>
              </a:rPr>
              <a:t>The MSP430 MCU clock system has the ability to enable and disable various clocks and oscillators which allow the device to enter various low-power modes (LPMs).</a:t>
            </a:r>
          </a:p>
          <a:p>
            <a:pPr algn="just"/>
            <a:r>
              <a:rPr lang="en-US" dirty="0" smtClean="0">
                <a:latin typeface="Times New Roman" pitchFamily="18" charset="0"/>
                <a:cs typeface="Times New Roman" pitchFamily="18" charset="0"/>
              </a:rPr>
              <a:t> The flexible clocking system optimizes overall current consumption by only enabling the required clocks when appropriate.</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045744"/>
          </a:xfrm>
        </p:spPr>
        <p:txBody>
          <a:bodyPr>
            <a:normAutofit fontScale="85000" lnSpcReduction="10000"/>
          </a:bodyPr>
          <a:lstStyle/>
          <a:p>
            <a:pPr algn="just">
              <a:lnSpc>
                <a:spcPct val="150000"/>
              </a:lnSpc>
              <a:defRPr/>
            </a:pPr>
            <a:r>
              <a:rPr lang="en-US" dirty="0" smtClean="0">
                <a:latin typeface="Times New Roman" pitchFamily="18" charset="0"/>
                <a:cs typeface="Times New Roman" pitchFamily="18" charset="0"/>
              </a:rPr>
              <a:t>Main Clock (MCLK)  :  CPU source that may be driven by the internal Digitally Controlled Oscillator (DCO) up to 25 MHz or with external crystal.</a:t>
            </a:r>
          </a:p>
          <a:p>
            <a:pPr algn="just">
              <a:lnSpc>
                <a:spcPct val="150000"/>
              </a:lnSpc>
              <a:defRPr/>
            </a:pPr>
            <a:r>
              <a:rPr lang="en-US" dirty="0" smtClean="0"/>
              <a:t>Auxiliary Clock (ACLK) : Source for individual peripheral modules driven by the internal low-power oscillator or external crystal</a:t>
            </a:r>
          </a:p>
          <a:p>
            <a:pPr algn="just">
              <a:lnSpc>
                <a:spcPct val="150000"/>
              </a:lnSpc>
              <a:defRPr/>
            </a:pPr>
            <a:r>
              <a:rPr lang="en-US" dirty="0" smtClean="0"/>
              <a:t>Sub-Main Clock (SMCLK) : Source for faster individual peripheral modules that may be driven by the internal DCO up to 25 MHz or with external crystal</a:t>
            </a:r>
            <a:endParaRPr lang="en-US" dirty="0"/>
          </a:p>
        </p:txBody>
      </p:sp>
      <p:sp>
        <p:nvSpPr>
          <p:cNvPr id="4" name="Title 3"/>
          <p:cNvSpPr>
            <a:spLocks noGrp="1"/>
          </p:cNvSpPr>
          <p:nvPr>
            <p:ph type="title"/>
          </p:nvPr>
        </p:nvSpPr>
        <p:spPr>
          <a:xfrm>
            <a:off x="457200" y="205978"/>
            <a:ext cx="8229600" cy="479822"/>
          </a:xfrm>
        </p:spPr>
        <p:txBody>
          <a:bodyPr>
            <a:normAutofit fontScale="90000"/>
          </a:bodyPr>
          <a:lstStyle/>
          <a:p>
            <a:pPr>
              <a:defRPr/>
            </a:pPr>
            <a:r>
              <a:rPr lang="en-US" dirty="0" smtClean="0"/>
              <a:t>                         </a:t>
            </a:r>
            <a:r>
              <a:rPr lang="en-US" dirty="0" smtClean="0">
                <a:solidFill>
                  <a:schemeClr val="tx1"/>
                </a:solidFill>
              </a:rPr>
              <a:t>Contd..</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50"/>
            <a:ext cx="7772400" cy="3429000"/>
          </a:xfrm>
        </p:spPr>
        <p:txBody>
          <a:bodyPr>
            <a:noAutofit/>
          </a:bodyPr>
          <a:lstStyle/>
          <a:p>
            <a:r>
              <a:rPr lang="en-US" sz="1600" b="1" dirty="0" smtClean="0">
                <a:latin typeface="Times New Roman" pitchFamily="18" charset="0"/>
                <a:cs typeface="Times New Roman" pitchFamily="18" charset="0"/>
              </a:rPr>
              <a:t>The Carry Flag (C)</a:t>
            </a:r>
          </a:p>
          <a:p>
            <a:pPr lvl="1"/>
            <a:r>
              <a:rPr lang="en-US" sz="1600" dirty="0" smtClean="0">
                <a:latin typeface="Times New Roman" pitchFamily="18" charset="0"/>
                <a:cs typeface="Times New Roman" pitchFamily="18" charset="0"/>
              </a:rPr>
              <a:t>Location: SR(0) (the LSB)</a:t>
            </a:r>
          </a:p>
          <a:p>
            <a:pPr lvl="1"/>
            <a:r>
              <a:rPr lang="en-US" sz="1600" dirty="0" smtClean="0">
                <a:latin typeface="Times New Roman" pitchFamily="18" charset="0"/>
                <a:cs typeface="Times New Roman" pitchFamily="18" charset="0"/>
              </a:rPr>
              <a:t>Function: Identifies when an operation results in a carry. Can be set or cleared by software, or automatically.</a:t>
            </a:r>
          </a:p>
          <a:p>
            <a:pPr lvl="1"/>
            <a:r>
              <a:rPr lang="en-US" sz="1600" dirty="0" smtClean="0">
                <a:latin typeface="Times New Roman" pitchFamily="18" charset="0"/>
                <a:cs typeface="Times New Roman" pitchFamily="18" charset="0"/>
              </a:rPr>
              <a:t>1=Carry occurred</a:t>
            </a:r>
          </a:p>
          <a:p>
            <a:pPr lvl="1"/>
            <a:r>
              <a:rPr lang="en-US" sz="1600" dirty="0" smtClean="0">
                <a:latin typeface="Times New Roman" pitchFamily="18" charset="0"/>
                <a:cs typeface="Times New Roman" pitchFamily="18" charset="0"/>
              </a:rPr>
              <a:t>0=No carry occurred</a:t>
            </a:r>
          </a:p>
          <a:p>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 The Zero Flag (Z)</a:t>
            </a:r>
          </a:p>
          <a:p>
            <a:pPr lvl="1"/>
            <a:r>
              <a:rPr lang="en-US" sz="1600" dirty="0" smtClean="0">
                <a:latin typeface="Times New Roman" pitchFamily="18" charset="0"/>
                <a:cs typeface="Times New Roman" pitchFamily="18" charset="0"/>
              </a:rPr>
              <a:t>Location: SR(1)</a:t>
            </a:r>
          </a:p>
          <a:p>
            <a:pPr lvl="1"/>
            <a:r>
              <a:rPr lang="en-US" sz="1600" dirty="0" smtClean="0">
                <a:latin typeface="Times New Roman" pitchFamily="18" charset="0"/>
                <a:cs typeface="Times New Roman" pitchFamily="18" charset="0"/>
              </a:rPr>
              <a:t>Function: Identifies when an operation results in a zero. Can be set or cleared by software, or automatically.</a:t>
            </a:r>
          </a:p>
          <a:p>
            <a:pPr lvl="1"/>
            <a:r>
              <a:rPr lang="en-US" sz="1600" dirty="0" smtClean="0">
                <a:latin typeface="Times New Roman" pitchFamily="18" charset="0"/>
                <a:cs typeface="Times New Roman" pitchFamily="18" charset="0"/>
              </a:rPr>
              <a:t>1=Zero result occurred</a:t>
            </a:r>
          </a:p>
          <a:p>
            <a:pPr lvl="1"/>
            <a:r>
              <a:rPr lang="en-US" sz="1600" dirty="0" smtClean="0">
                <a:latin typeface="Times New Roman" pitchFamily="18" charset="0"/>
                <a:cs typeface="Times New Roman" pitchFamily="18" charset="0"/>
              </a:rPr>
              <a:t>0=Nonzero result occurred</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457200" y="205978"/>
            <a:ext cx="8229600" cy="651272"/>
          </a:xfrm>
        </p:spPr>
        <p:txBody>
          <a:bodyPr>
            <a:normAutofit fontScale="90000"/>
          </a:bodyPr>
          <a:lstStyle/>
          <a:p>
            <a:r>
              <a:rPr lang="en-US" smtClean="0">
                <a:solidFill>
                  <a:schemeClr val="tx1"/>
                </a:solidFill>
              </a:rPr>
              <a:t>Power modes</a:t>
            </a:r>
          </a:p>
        </p:txBody>
      </p:sp>
      <p:sp>
        <p:nvSpPr>
          <p:cNvPr id="78851" name="Content Placeholder 2"/>
          <p:cNvSpPr>
            <a:spLocks noGrp="1"/>
          </p:cNvSpPr>
          <p:nvPr>
            <p:ph idx="1"/>
          </p:nvPr>
        </p:nvSpPr>
        <p:spPr>
          <a:xfrm>
            <a:off x="457200" y="971550"/>
            <a:ext cx="8229600" cy="3759994"/>
          </a:xfrm>
        </p:spPr>
        <p:txBody>
          <a:bodyPr/>
          <a:lstStyle/>
          <a:p>
            <a:r>
              <a:rPr lang="en-US" dirty="0" smtClean="0">
                <a:latin typeface="Times New Roman" pitchFamily="18" charset="0"/>
                <a:cs typeface="Times New Roman" pitchFamily="18" charset="0"/>
              </a:rPr>
              <a:t>Active Mode : Nothing is turned off (except maybe individual peripheral modules). No power savings.</a:t>
            </a:r>
          </a:p>
          <a:p>
            <a:pPr algn="just"/>
            <a:r>
              <a:rPr lang="en-US" dirty="0" smtClean="0">
                <a:latin typeface="Times New Roman" pitchFamily="18" charset="0"/>
                <a:cs typeface="Times New Roman" pitchFamily="18" charset="0"/>
              </a:rPr>
              <a:t>LPM0 :CPU and MCLK are disabled while SMCLK  and  ACLK remain active.</a:t>
            </a:r>
          </a:p>
          <a:p>
            <a:pPr algn="just"/>
            <a:r>
              <a:rPr lang="en-US" dirty="0" smtClean="0"/>
              <a:t>LPM1 : CPU and MCLK are disabled, and DCO  and DC generator are disabled if the DCO  is not used for SMCLK. ACLK is active.</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457200" y="205978"/>
            <a:ext cx="8229600" cy="594122"/>
          </a:xfrm>
        </p:spPr>
        <p:txBody>
          <a:bodyPr>
            <a:normAutofit fontScale="90000"/>
          </a:bodyPr>
          <a:lstStyle/>
          <a:p>
            <a:r>
              <a:rPr lang="en-US" smtClean="0"/>
              <a:t>                                  </a:t>
            </a:r>
            <a:r>
              <a:rPr lang="en-US" smtClean="0">
                <a:solidFill>
                  <a:schemeClr val="tx1"/>
                </a:solidFill>
              </a:rPr>
              <a:t>Contd..</a:t>
            </a:r>
          </a:p>
        </p:txBody>
      </p:sp>
      <p:sp>
        <p:nvSpPr>
          <p:cNvPr id="79875" name="Content Placeholder 2"/>
          <p:cNvSpPr>
            <a:spLocks noGrp="1"/>
          </p:cNvSpPr>
          <p:nvPr>
            <p:ph idx="1"/>
          </p:nvPr>
        </p:nvSpPr>
        <p:spPr>
          <a:xfrm>
            <a:off x="457200" y="800100"/>
            <a:ext cx="8229600" cy="3931444"/>
          </a:xfrm>
        </p:spPr>
        <p:txBody>
          <a:bodyPr/>
          <a:lstStyle/>
          <a:p>
            <a:pPr algn="just"/>
            <a:r>
              <a:rPr lang="en-US" smtClean="0">
                <a:latin typeface="Times New Roman" pitchFamily="18" charset="0"/>
                <a:cs typeface="Times New Roman" pitchFamily="18" charset="0"/>
              </a:rPr>
              <a:t>LPM2 : CPU, MCLK, SMCLK, DCO are  enabled DC generator remains enabled. ACLK is active</a:t>
            </a:r>
          </a:p>
          <a:p>
            <a:pPr algn="just"/>
            <a:r>
              <a:rPr lang="en-US" smtClean="0">
                <a:latin typeface="Times New Roman" pitchFamily="18" charset="0"/>
                <a:cs typeface="Times New Roman" pitchFamily="18" charset="0"/>
              </a:rPr>
              <a:t>LPM3 :CPU, MCLK, SMCLK, DCO are disabled, DC generator is disabled, ACLK is active</a:t>
            </a:r>
          </a:p>
          <a:p>
            <a:pPr algn="just"/>
            <a:r>
              <a:rPr lang="en-US" smtClean="0">
                <a:latin typeface="Times New Roman" pitchFamily="18" charset="0"/>
                <a:cs typeface="Times New Roman" pitchFamily="18" charset="0"/>
              </a:rPr>
              <a:t> LPM4:CPU is  disabled, ACLK is disabled, MCLK and SMCLK are disabled DCO’s dc-generator is disabled Crystal oscillator is stopped</a:t>
            </a:r>
          </a:p>
          <a:p>
            <a:endParaRPr lang="en-US" smtClean="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Content Placeholder 2"/>
          <p:cNvSpPr>
            <a:spLocks noGrp="1"/>
          </p:cNvSpPr>
          <p:nvPr>
            <p:ph idx="1"/>
          </p:nvPr>
        </p:nvSpPr>
        <p:spPr>
          <a:xfrm>
            <a:off x="381000" y="514350"/>
            <a:ext cx="8229600" cy="3702844"/>
          </a:xfrm>
        </p:spPr>
        <p:txBody>
          <a:bodyPr/>
          <a:lstStyle/>
          <a:p>
            <a:pPr algn="just"/>
            <a:r>
              <a:rPr lang="en-US" dirty="0" smtClean="0"/>
              <a:t>It is important to note that the parts of the microcontroller  that are  shut off,  will not operate until  they are  turned on again by interrupts.</a:t>
            </a:r>
          </a:p>
        </p:txBody>
      </p:sp>
      <p:pic>
        <p:nvPicPr>
          <p:cNvPr id="4" name="Picture 2"/>
          <p:cNvPicPr>
            <a:picLocks noChangeAspect="1" noChangeArrowheads="1"/>
          </p:cNvPicPr>
          <p:nvPr/>
        </p:nvPicPr>
        <p:blipFill>
          <a:blip r:embed="rId2"/>
          <a:srcRect/>
          <a:stretch>
            <a:fillRect/>
          </a:stretch>
        </p:blipFill>
        <p:spPr bwMode="auto">
          <a:xfrm>
            <a:off x="990600" y="1804939"/>
            <a:ext cx="7059613" cy="29766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991600" cy="4893647"/>
          </a:xfrm>
          <a:prstGeom prst="rect">
            <a:avLst/>
          </a:prstGeom>
          <a:noFill/>
        </p:spPr>
        <p:txBody>
          <a:bodyPr>
            <a:spAutoFit/>
          </a:bodyPr>
          <a:lstStyle/>
          <a:p>
            <a:pPr algn="ctr">
              <a:defRPr/>
            </a:pPr>
            <a:r>
              <a:rPr lang="en-US" sz="1600" u="sng" dirty="0">
                <a:latin typeface="Arial" charset="0"/>
              </a:rPr>
              <a:t>LOW POWER MODES OF MSP 430</a:t>
            </a:r>
          </a:p>
          <a:p>
            <a:pPr algn="ctr">
              <a:defRPr/>
            </a:pPr>
            <a:endParaRPr lang="en-US" sz="1600" dirty="0">
              <a:latin typeface="Arial" charset="0"/>
            </a:endParaRPr>
          </a:p>
          <a:p>
            <a:pPr marL="285750" indent="-285750">
              <a:lnSpc>
                <a:spcPct val="150000"/>
              </a:lnSpc>
              <a:buFont typeface="Arial" pitchFamily="34" charset="0"/>
              <a:buChar char="•"/>
              <a:defRPr/>
            </a:pPr>
            <a:r>
              <a:rPr lang="en-US" sz="1600" dirty="0">
                <a:latin typeface="Arial" charset="0"/>
              </a:rPr>
              <a:t>The MSP430 MCU utilizes six different Low-Power Modes, which can disable unused clocks and CPU. </a:t>
            </a:r>
          </a:p>
          <a:p>
            <a:pPr marL="285750" indent="-285750">
              <a:lnSpc>
                <a:spcPct val="150000"/>
              </a:lnSpc>
              <a:buFont typeface="Arial" pitchFamily="34" charset="0"/>
              <a:buChar char="•"/>
              <a:defRPr/>
            </a:pPr>
            <a:r>
              <a:rPr lang="en-US" sz="1600" dirty="0">
                <a:latin typeface="Arial" charset="0"/>
              </a:rPr>
              <a:t>This allows the MSP430 to sleep, while its peripherals continue to work without the need for an energy hungry processor. </a:t>
            </a:r>
          </a:p>
          <a:p>
            <a:pPr marL="285750" indent="-285750">
              <a:lnSpc>
                <a:spcPct val="150000"/>
              </a:lnSpc>
              <a:buFont typeface="Arial" pitchFamily="34" charset="0"/>
              <a:buChar char="•"/>
              <a:defRPr/>
            </a:pPr>
            <a:r>
              <a:rPr lang="en-US" sz="1600" dirty="0">
                <a:latin typeface="Arial" charset="0"/>
              </a:rPr>
              <a:t>Additionally, the MSP430 is capable of   wake-up times below </a:t>
            </a:r>
            <a:r>
              <a:rPr lang="en-US" sz="1600" b="1" dirty="0">
                <a:latin typeface="Arial" charset="0"/>
              </a:rPr>
              <a:t>1µs</a:t>
            </a:r>
            <a:r>
              <a:rPr lang="en-US" sz="1600" dirty="0">
                <a:latin typeface="Arial" charset="0"/>
              </a:rPr>
              <a:t>, allowing the microcontroller to stay in sleep mode longer, minimizing its average current consumption.</a:t>
            </a:r>
          </a:p>
          <a:p>
            <a:pPr marL="285750" indent="-285750">
              <a:lnSpc>
                <a:spcPct val="150000"/>
              </a:lnSpc>
              <a:buFont typeface="Arial" pitchFamily="34" charset="0"/>
              <a:buChar char="•"/>
              <a:defRPr/>
            </a:pPr>
            <a:r>
              <a:rPr lang="en-US" sz="1600" dirty="0">
                <a:latin typeface="Arial" charset="0"/>
              </a:rPr>
              <a:t>The low power modes can be switched by programming the status register.</a:t>
            </a:r>
          </a:p>
          <a:p>
            <a:pPr marL="285750" indent="-285750">
              <a:lnSpc>
                <a:spcPct val="150000"/>
              </a:lnSpc>
              <a:buFont typeface="Arial" pitchFamily="34" charset="0"/>
              <a:buChar char="•"/>
              <a:defRPr/>
            </a:pPr>
            <a:r>
              <a:rPr lang="en-US" sz="1600" dirty="0">
                <a:latin typeface="Arial" charset="0"/>
              </a:rPr>
              <a:t>In addition to the low power modes MSP 430 can also program two other low power modes as </a:t>
            </a:r>
            <a:r>
              <a:rPr lang="en-US" sz="1600" dirty="0">
                <a:solidFill>
                  <a:srgbClr val="FF0000"/>
                </a:solidFill>
                <a:latin typeface="Arial" charset="0"/>
              </a:rPr>
              <a:t>LPM 3.5 and LPM 4.5.</a:t>
            </a:r>
          </a:p>
          <a:p>
            <a:pPr marL="285750" indent="-285750">
              <a:lnSpc>
                <a:spcPct val="150000"/>
              </a:lnSpc>
              <a:buFont typeface="Arial" pitchFamily="34" charset="0"/>
              <a:buChar char="•"/>
              <a:defRPr/>
            </a:pPr>
            <a:r>
              <a:rPr lang="en-US" sz="1600" dirty="0">
                <a:latin typeface="Arial" charset="0"/>
              </a:rPr>
              <a:t>These LPM 3.5 and LPM 4.5 are present in microcontrollers which consists the </a:t>
            </a:r>
            <a:r>
              <a:rPr lang="en-US" sz="1600" dirty="0">
                <a:solidFill>
                  <a:srgbClr val="FF0000"/>
                </a:solidFill>
                <a:latin typeface="Arial" charset="0"/>
              </a:rPr>
              <a:t>inbuilt voltage regulator.</a:t>
            </a:r>
          </a:p>
          <a:p>
            <a:pPr>
              <a:defRPr/>
            </a:pPr>
            <a:endParaRPr lang="en-US" sz="1600" dirty="0">
              <a:latin typeface="Arial" charset="0"/>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9144000" cy="557213"/>
          </a:xfrm>
        </p:spPr>
        <p:txBody>
          <a:bodyPr>
            <a:normAutofit fontScale="90000"/>
          </a:bodyPr>
          <a:lstStyle/>
          <a:p>
            <a:pPr algn="ctr">
              <a:defRPr/>
            </a:pPr>
            <a:r>
              <a:rPr lang="en-US" dirty="0" smtClean="0"/>
              <a:t>Low Power Modes</a:t>
            </a:r>
            <a:endParaRPr lang="en-US" dirty="0"/>
          </a:p>
        </p:txBody>
      </p:sp>
      <p:grpSp>
        <p:nvGrpSpPr>
          <p:cNvPr id="25" name="Group 24"/>
          <p:cNvGrpSpPr/>
          <p:nvPr/>
        </p:nvGrpSpPr>
        <p:grpSpPr>
          <a:xfrm>
            <a:off x="1090612" y="551260"/>
            <a:ext cx="6910388" cy="4140994"/>
            <a:chOff x="1090612" y="551260"/>
            <a:chExt cx="6910388" cy="4140994"/>
          </a:xfrm>
        </p:grpSpPr>
        <p:cxnSp>
          <p:nvCxnSpPr>
            <p:cNvPr id="150531" name="Straight Arrow Connector 37"/>
            <p:cNvCxnSpPr>
              <a:cxnSpLocks noChangeShapeType="1"/>
            </p:cNvCxnSpPr>
            <p:nvPr/>
          </p:nvCxnSpPr>
          <p:spPr bwMode="auto">
            <a:xfrm>
              <a:off x="5030787" y="2631282"/>
              <a:ext cx="458788" cy="817960"/>
            </a:xfrm>
            <a:prstGeom prst="straightConnector1">
              <a:avLst/>
            </a:prstGeom>
            <a:noFill/>
            <a:ln w="12700" algn="ctr">
              <a:solidFill>
                <a:srgbClr val="0000FF"/>
              </a:solidFill>
              <a:round/>
              <a:headEnd type="none" w="sm" len="sm"/>
              <a:tailEnd type="triangle" w="med" len="lg"/>
            </a:ln>
          </p:spPr>
        </p:cxnSp>
        <p:cxnSp>
          <p:nvCxnSpPr>
            <p:cNvPr id="150532" name="Straight Arrow Connector 38"/>
            <p:cNvCxnSpPr>
              <a:cxnSpLocks noChangeShapeType="1"/>
            </p:cNvCxnSpPr>
            <p:nvPr/>
          </p:nvCxnSpPr>
          <p:spPr bwMode="auto">
            <a:xfrm rot="20220000" flipV="1">
              <a:off x="5416550" y="2597944"/>
              <a:ext cx="0" cy="838200"/>
            </a:xfrm>
            <a:prstGeom prst="straightConnector1">
              <a:avLst/>
            </a:prstGeom>
            <a:noFill/>
            <a:ln w="12700" algn="ctr">
              <a:solidFill>
                <a:schemeClr val="tx1"/>
              </a:solidFill>
              <a:prstDash val="sysDash"/>
              <a:round/>
              <a:headEnd type="none" w="sm" len="sm"/>
              <a:tailEnd type="triangle" w="med" len="lg"/>
            </a:ln>
          </p:spPr>
        </p:cxnSp>
        <p:cxnSp>
          <p:nvCxnSpPr>
            <p:cNvPr id="150533" name="Straight Arrow Connector 46"/>
            <p:cNvCxnSpPr>
              <a:cxnSpLocks noChangeShapeType="1"/>
            </p:cNvCxnSpPr>
            <p:nvPr/>
          </p:nvCxnSpPr>
          <p:spPr bwMode="auto">
            <a:xfrm>
              <a:off x="5349875" y="2487216"/>
              <a:ext cx="1219200" cy="465534"/>
            </a:xfrm>
            <a:prstGeom prst="straightConnector1">
              <a:avLst/>
            </a:prstGeom>
            <a:noFill/>
            <a:ln w="12700" algn="ctr">
              <a:solidFill>
                <a:srgbClr val="0000FF"/>
              </a:solidFill>
              <a:round/>
              <a:headEnd type="none" w="sm" len="sm"/>
              <a:tailEnd type="triangle" w="med" len="lg"/>
            </a:ln>
          </p:spPr>
        </p:cxnSp>
        <p:cxnSp>
          <p:nvCxnSpPr>
            <p:cNvPr id="150534" name="Straight Arrow Connector 47"/>
            <p:cNvCxnSpPr>
              <a:cxnSpLocks noChangeShapeType="1"/>
            </p:cNvCxnSpPr>
            <p:nvPr/>
          </p:nvCxnSpPr>
          <p:spPr bwMode="auto">
            <a:xfrm flipH="1" flipV="1">
              <a:off x="5576887" y="2455069"/>
              <a:ext cx="1201738" cy="458391"/>
            </a:xfrm>
            <a:prstGeom prst="straightConnector1">
              <a:avLst/>
            </a:prstGeom>
            <a:noFill/>
            <a:ln w="12700" algn="ctr">
              <a:solidFill>
                <a:schemeClr val="tx1"/>
              </a:solidFill>
              <a:prstDash val="sysDash"/>
              <a:round/>
              <a:headEnd type="none" w="sm" len="sm"/>
              <a:tailEnd type="triangle" w="med" len="lg"/>
            </a:ln>
          </p:spPr>
        </p:cxnSp>
        <p:cxnSp>
          <p:nvCxnSpPr>
            <p:cNvPr id="150535" name="Straight Arrow Connector 22"/>
            <p:cNvCxnSpPr>
              <a:cxnSpLocks noChangeShapeType="1"/>
            </p:cNvCxnSpPr>
            <p:nvPr/>
          </p:nvCxnSpPr>
          <p:spPr bwMode="auto">
            <a:xfrm>
              <a:off x="4467225" y="2695575"/>
              <a:ext cx="0" cy="1351360"/>
            </a:xfrm>
            <a:prstGeom prst="straightConnector1">
              <a:avLst/>
            </a:prstGeom>
            <a:noFill/>
            <a:ln w="12700" algn="ctr">
              <a:solidFill>
                <a:srgbClr val="0000FF"/>
              </a:solidFill>
              <a:round/>
              <a:headEnd type="none" w="sm" len="sm"/>
              <a:tailEnd type="triangle" w="med" len="lg"/>
            </a:ln>
          </p:spPr>
        </p:cxnSp>
        <p:cxnSp>
          <p:nvCxnSpPr>
            <p:cNvPr id="150536" name="Straight Arrow Connector 24"/>
            <p:cNvCxnSpPr>
              <a:cxnSpLocks noChangeShapeType="1"/>
            </p:cNvCxnSpPr>
            <p:nvPr/>
          </p:nvCxnSpPr>
          <p:spPr bwMode="auto">
            <a:xfrm flipV="1">
              <a:off x="4624387" y="2695575"/>
              <a:ext cx="0" cy="1351360"/>
            </a:xfrm>
            <a:prstGeom prst="straightConnector1">
              <a:avLst/>
            </a:prstGeom>
            <a:noFill/>
            <a:ln w="12700" algn="ctr">
              <a:solidFill>
                <a:schemeClr val="tx1"/>
              </a:solidFill>
              <a:prstDash val="sysDash"/>
              <a:round/>
              <a:headEnd type="none" w="sm" len="sm"/>
              <a:tailEnd type="triangle" w="med" len="lg"/>
            </a:ln>
          </p:spPr>
        </p:cxnSp>
        <p:cxnSp>
          <p:nvCxnSpPr>
            <p:cNvPr id="150537" name="Straight Arrow Connector 28"/>
            <p:cNvCxnSpPr>
              <a:cxnSpLocks noChangeShapeType="1"/>
            </p:cNvCxnSpPr>
            <p:nvPr/>
          </p:nvCxnSpPr>
          <p:spPr bwMode="auto">
            <a:xfrm rot="3780000">
              <a:off x="2916238" y="1971675"/>
              <a:ext cx="0" cy="1285875"/>
            </a:xfrm>
            <a:prstGeom prst="straightConnector1">
              <a:avLst/>
            </a:prstGeom>
            <a:noFill/>
            <a:ln w="12700" algn="ctr">
              <a:solidFill>
                <a:srgbClr val="0000FF"/>
              </a:solidFill>
              <a:round/>
              <a:headEnd type="none" w="sm" len="sm"/>
              <a:tailEnd type="triangle" w="med" len="lg"/>
            </a:ln>
          </p:spPr>
        </p:cxnSp>
        <p:cxnSp>
          <p:nvCxnSpPr>
            <p:cNvPr id="150538" name="Straight Arrow Connector 29"/>
            <p:cNvCxnSpPr>
              <a:cxnSpLocks noChangeShapeType="1"/>
            </p:cNvCxnSpPr>
            <p:nvPr/>
          </p:nvCxnSpPr>
          <p:spPr bwMode="auto">
            <a:xfrm rot="3780000" flipV="1">
              <a:off x="2981325" y="2065735"/>
              <a:ext cx="0" cy="1285875"/>
            </a:xfrm>
            <a:prstGeom prst="straightConnector1">
              <a:avLst/>
            </a:prstGeom>
            <a:noFill/>
            <a:ln w="12700" algn="ctr">
              <a:solidFill>
                <a:schemeClr val="tx1"/>
              </a:solidFill>
              <a:prstDash val="sysDash"/>
              <a:round/>
              <a:headEnd type="none" w="sm" len="sm"/>
              <a:tailEnd type="triangle" w="med" len="lg"/>
            </a:ln>
          </p:spPr>
        </p:cxnSp>
        <p:cxnSp>
          <p:nvCxnSpPr>
            <p:cNvPr id="150539" name="Straight Arrow Connector 42"/>
            <p:cNvCxnSpPr>
              <a:cxnSpLocks noChangeShapeType="1"/>
            </p:cNvCxnSpPr>
            <p:nvPr/>
          </p:nvCxnSpPr>
          <p:spPr bwMode="auto">
            <a:xfrm rot="1380000">
              <a:off x="3652837" y="2578894"/>
              <a:ext cx="0" cy="857250"/>
            </a:xfrm>
            <a:prstGeom prst="straightConnector1">
              <a:avLst/>
            </a:prstGeom>
            <a:noFill/>
            <a:ln w="12700" algn="ctr">
              <a:solidFill>
                <a:srgbClr val="0000FF"/>
              </a:solidFill>
              <a:round/>
              <a:headEnd type="none" w="sm" len="sm"/>
              <a:tailEnd type="triangle" w="med" len="lg"/>
            </a:ln>
          </p:spPr>
        </p:cxnSp>
        <p:cxnSp>
          <p:nvCxnSpPr>
            <p:cNvPr id="150540" name="Straight Arrow Connector 43"/>
            <p:cNvCxnSpPr>
              <a:cxnSpLocks noChangeShapeType="1"/>
            </p:cNvCxnSpPr>
            <p:nvPr/>
          </p:nvCxnSpPr>
          <p:spPr bwMode="auto">
            <a:xfrm rot="1380000" flipV="1">
              <a:off x="3797300" y="2625329"/>
              <a:ext cx="0" cy="857250"/>
            </a:xfrm>
            <a:prstGeom prst="straightConnector1">
              <a:avLst/>
            </a:prstGeom>
            <a:noFill/>
            <a:ln w="12700" algn="ctr">
              <a:solidFill>
                <a:schemeClr val="tx1"/>
              </a:solidFill>
              <a:prstDash val="sysDash"/>
              <a:round/>
              <a:headEnd type="none" w="sm" len="sm"/>
              <a:tailEnd type="triangle" w="med" len="lg"/>
            </a:ln>
          </p:spPr>
        </p:cxnSp>
        <p:sp>
          <p:nvSpPr>
            <p:cNvPr id="150541" name="Oval 6"/>
            <p:cNvSpPr>
              <a:spLocks noChangeArrowheads="1"/>
            </p:cNvSpPr>
            <p:nvPr/>
          </p:nvSpPr>
          <p:spPr bwMode="auto">
            <a:xfrm>
              <a:off x="4130675" y="551260"/>
              <a:ext cx="830262" cy="382190"/>
            </a:xfrm>
            <a:prstGeom prst="ellipse">
              <a:avLst/>
            </a:prstGeom>
            <a:solidFill>
              <a:schemeClr val="accent2"/>
            </a:solidFill>
            <a:ln w="25400" algn="ctr">
              <a:solidFill>
                <a:schemeClr val="tx1"/>
              </a:solidFill>
              <a:round/>
              <a:headEnd type="none" w="sm" len="sm"/>
              <a:tailEnd type="none" w="sm" len="sm"/>
            </a:ln>
          </p:spPr>
          <p:txBody>
            <a:bodyPr wrap="none" lIns="0" tIns="0" rIns="0" bIns="0" anchor="ctr"/>
            <a:lstStyle/>
            <a:p>
              <a:pPr algn="ctr" eaLnBrk="0" hangingPunct="0"/>
              <a:r>
                <a:rPr lang="en-US" b="1">
                  <a:solidFill>
                    <a:srgbClr val="000000"/>
                  </a:solidFill>
                  <a:latin typeface="Calibri" pitchFamily="34" charset="0"/>
                  <a:ea typeface="Calibri" pitchFamily="34" charset="0"/>
                  <a:cs typeface="Calibri" pitchFamily="34" charset="0"/>
                </a:rPr>
                <a:t>BOR</a:t>
              </a:r>
              <a:endParaRPr lang="en-US" sz="2000" b="1">
                <a:solidFill>
                  <a:srgbClr val="000000"/>
                </a:solidFill>
                <a:latin typeface="Calibri" pitchFamily="34" charset="0"/>
                <a:ea typeface="Calibri" pitchFamily="34" charset="0"/>
                <a:cs typeface="Calibri" pitchFamily="34" charset="0"/>
              </a:endParaRPr>
            </a:p>
          </p:txBody>
        </p:sp>
        <p:sp>
          <p:nvSpPr>
            <p:cNvPr id="150542" name="Oval 9"/>
            <p:cNvSpPr>
              <a:spLocks noChangeArrowheads="1"/>
            </p:cNvSpPr>
            <p:nvPr/>
          </p:nvSpPr>
          <p:spPr bwMode="auto">
            <a:xfrm>
              <a:off x="4130675" y="1065610"/>
              <a:ext cx="830262" cy="382190"/>
            </a:xfrm>
            <a:prstGeom prst="ellipse">
              <a:avLst/>
            </a:prstGeom>
            <a:solidFill>
              <a:schemeClr val="accent2"/>
            </a:solidFill>
            <a:ln w="25400" algn="ctr">
              <a:solidFill>
                <a:schemeClr val="tx1"/>
              </a:solidFill>
              <a:round/>
              <a:headEnd type="none" w="sm" len="sm"/>
              <a:tailEnd type="none" w="sm" len="sm"/>
            </a:ln>
          </p:spPr>
          <p:txBody>
            <a:bodyPr wrap="none" lIns="0" tIns="0" rIns="0" bIns="0" anchor="ctr"/>
            <a:lstStyle/>
            <a:p>
              <a:pPr algn="ctr" eaLnBrk="0" hangingPunct="0"/>
              <a:r>
                <a:rPr lang="en-US">
                  <a:solidFill>
                    <a:srgbClr val="000000"/>
                  </a:solidFill>
                  <a:latin typeface="Calibri" pitchFamily="34" charset="0"/>
                  <a:ea typeface="Calibri" pitchFamily="34" charset="0"/>
                  <a:cs typeface="Calibri" pitchFamily="34" charset="0"/>
                </a:rPr>
                <a:t>P</a:t>
              </a:r>
              <a:r>
                <a:rPr lang="en-US" b="1">
                  <a:solidFill>
                    <a:srgbClr val="000000"/>
                  </a:solidFill>
                  <a:latin typeface="Calibri" pitchFamily="34" charset="0"/>
                  <a:ea typeface="Calibri" pitchFamily="34" charset="0"/>
                  <a:cs typeface="Calibri" pitchFamily="34" charset="0"/>
                </a:rPr>
                <a:t>OR</a:t>
              </a:r>
              <a:endParaRPr lang="en-US" sz="2000" b="1">
                <a:solidFill>
                  <a:srgbClr val="000000"/>
                </a:solidFill>
                <a:latin typeface="Calibri" pitchFamily="34" charset="0"/>
                <a:ea typeface="Calibri" pitchFamily="34" charset="0"/>
                <a:cs typeface="Calibri" pitchFamily="34" charset="0"/>
              </a:endParaRPr>
            </a:p>
          </p:txBody>
        </p:sp>
        <p:cxnSp>
          <p:nvCxnSpPr>
            <p:cNvPr id="150543" name="Straight Arrow Connector 11"/>
            <p:cNvCxnSpPr>
              <a:cxnSpLocks noChangeShapeType="1"/>
              <a:stCxn id="150541" idx="4"/>
              <a:endCxn id="150542" idx="0"/>
            </p:cNvCxnSpPr>
            <p:nvPr/>
          </p:nvCxnSpPr>
          <p:spPr bwMode="auto">
            <a:xfrm>
              <a:off x="4545012" y="933450"/>
              <a:ext cx="0" cy="132160"/>
            </a:xfrm>
            <a:prstGeom prst="straightConnector1">
              <a:avLst/>
            </a:prstGeom>
            <a:noFill/>
            <a:ln w="12700" algn="ctr">
              <a:solidFill>
                <a:schemeClr val="tx1"/>
              </a:solidFill>
              <a:round/>
              <a:headEnd type="none" w="sm" len="sm"/>
              <a:tailEnd type="triangle" w="sm" len="med"/>
            </a:ln>
          </p:spPr>
        </p:cxnSp>
        <p:cxnSp>
          <p:nvCxnSpPr>
            <p:cNvPr id="150544" name="Straight Arrow Connector 13"/>
            <p:cNvCxnSpPr>
              <a:cxnSpLocks noChangeShapeType="1"/>
              <a:stCxn id="150542" idx="4"/>
              <a:endCxn id="150546" idx="0"/>
            </p:cNvCxnSpPr>
            <p:nvPr/>
          </p:nvCxnSpPr>
          <p:spPr bwMode="auto">
            <a:xfrm>
              <a:off x="4545012" y="1447800"/>
              <a:ext cx="0" cy="128588"/>
            </a:xfrm>
            <a:prstGeom prst="straightConnector1">
              <a:avLst/>
            </a:prstGeom>
            <a:noFill/>
            <a:ln w="12700" algn="ctr">
              <a:solidFill>
                <a:schemeClr val="tx1"/>
              </a:solidFill>
              <a:round/>
              <a:headEnd type="none" w="sm" len="sm"/>
              <a:tailEnd type="triangle" w="sm" len="med"/>
            </a:ln>
          </p:spPr>
        </p:cxnSp>
        <p:sp>
          <p:nvSpPr>
            <p:cNvPr id="150545" name="Oval 2"/>
            <p:cNvSpPr>
              <a:spLocks noChangeArrowheads="1"/>
            </p:cNvSpPr>
            <p:nvPr/>
          </p:nvSpPr>
          <p:spPr bwMode="auto">
            <a:xfrm>
              <a:off x="3481387" y="2037160"/>
              <a:ext cx="2128838" cy="657225"/>
            </a:xfrm>
            <a:prstGeom prst="ellipse">
              <a:avLst/>
            </a:prstGeom>
            <a:solidFill>
              <a:schemeClr val="accent2"/>
            </a:solidFill>
            <a:ln w="25400" algn="ctr">
              <a:solidFill>
                <a:schemeClr val="tx1"/>
              </a:solidFill>
              <a:round/>
              <a:headEnd type="none" w="sm" len="sm"/>
              <a:tailEnd type="none" w="sm" len="sm"/>
            </a:ln>
          </p:spPr>
          <p:txBody>
            <a:bodyPr lIns="0" tIns="0" rIns="0" bIns="0" anchor="ctr"/>
            <a:lstStyle/>
            <a:p>
              <a:pPr algn="ctr" eaLnBrk="0" hangingPunct="0">
                <a:lnSpc>
                  <a:spcPct val="80000"/>
                </a:lnSpc>
              </a:pPr>
              <a:r>
                <a:rPr lang="en-US" sz="2000" b="1" dirty="0">
                  <a:solidFill>
                    <a:srgbClr val="000000"/>
                  </a:solidFill>
                  <a:latin typeface="Calibri" pitchFamily="34" charset="0"/>
                  <a:ea typeface="Calibri" pitchFamily="34" charset="0"/>
                  <a:cs typeface="Calibri" pitchFamily="34" charset="0"/>
                </a:rPr>
                <a:t>Active Mode</a:t>
              </a:r>
            </a:p>
          </p:txBody>
        </p:sp>
        <p:sp>
          <p:nvSpPr>
            <p:cNvPr id="150546" name="Oval 10"/>
            <p:cNvSpPr>
              <a:spLocks noChangeArrowheads="1"/>
            </p:cNvSpPr>
            <p:nvPr/>
          </p:nvSpPr>
          <p:spPr bwMode="auto">
            <a:xfrm>
              <a:off x="4159250" y="1576387"/>
              <a:ext cx="773112" cy="342900"/>
            </a:xfrm>
            <a:prstGeom prst="ellipse">
              <a:avLst/>
            </a:prstGeom>
            <a:solidFill>
              <a:schemeClr val="accent2"/>
            </a:solidFill>
            <a:ln w="25400" algn="ctr">
              <a:solidFill>
                <a:schemeClr val="tx1"/>
              </a:solidFill>
              <a:round/>
              <a:headEnd type="none" w="sm" len="sm"/>
              <a:tailEnd type="none" w="sm" len="sm"/>
            </a:ln>
          </p:spPr>
          <p:txBody>
            <a:bodyPr wrap="none" lIns="0" tIns="0" rIns="0" bIns="0" anchor="ctr"/>
            <a:lstStyle/>
            <a:p>
              <a:pPr algn="ctr" eaLnBrk="0" hangingPunct="0"/>
              <a:r>
                <a:rPr lang="en-US" b="1">
                  <a:solidFill>
                    <a:srgbClr val="000000"/>
                  </a:solidFill>
                  <a:latin typeface="Calibri" pitchFamily="34" charset="0"/>
                  <a:ea typeface="Calibri" pitchFamily="34" charset="0"/>
                  <a:cs typeface="Calibri" pitchFamily="34" charset="0"/>
                </a:rPr>
                <a:t>PUC</a:t>
              </a:r>
              <a:endParaRPr lang="en-US" sz="2000" b="1">
                <a:solidFill>
                  <a:srgbClr val="000000"/>
                </a:solidFill>
                <a:latin typeface="Calibri" pitchFamily="34" charset="0"/>
                <a:ea typeface="Calibri" pitchFamily="34" charset="0"/>
                <a:cs typeface="Calibri" pitchFamily="34" charset="0"/>
              </a:endParaRPr>
            </a:p>
          </p:txBody>
        </p:sp>
        <p:cxnSp>
          <p:nvCxnSpPr>
            <p:cNvPr id="150547" name="Straight Arrow Connector 15"/>
            <p:cNvCxnSpPr>
              <a:cxnSpLocks noChangeShapeType="1"/>
              <a:stCxn id="150546" idx="4"/>
              <a:endCxn id="150545" idx="0"/>
            </p:cNvCxnSpPr>
            <p:nvPr/>
          </p:nvCxnSpPr>
          <p:spPr bwMode="auto">
            <a:xfrm>
              <a:off x="4545012" y="1919288"/>
              <a:ext cx="0" cy="117872"/>
            </a:xfrm>
            <a:prstGeom prst="straightConnector1">
              <a:avLst/>
            </a:prstGeom>
            <a:noFill/>
            <a:ln w="12700" algn="ctr">
              <a:solidFill>
                <a:schemeClr val="tx1"/>
              </a:solidFill>
              <a:round/>
              <a:headEnd type="none" w="sm" len="sm"/>
              <a:tailEnd type="triangle" w="sm" len="med"/>
            </a:ln>
          </p:spPr>
        </p:cxnSp>
        <p:sp>
          <p:nvSpPr>
            <p:cNvPr id="150548" name="Oval 17"/>
            <p:cNvSpPr>
              <a:spLocks noChangeArrowheads="1"/>
            </p:cNvSpPr>
            <p:nvPr/>
          </p:nvSpPr>
          <p:spPr bwMode="auto">
            <a:xfrm>
              <a:off x="1090612" y="2737247"/>
              <a:ext cx="1468438" cy="657225"/>
            </a:xfrm>
            <a:prstGeom prst="ellipse">
              <a:avLst/>
            </a:prstGeom>
            <a:solidFill>
              <a:schemeClr val="accent2"/>
            </a:solidFill>
            <a:ln w="25400" algn="ctr">
              <a:solidFill>
                <a:schemeClr val="tx1"/>
              </a:solidFill>
              <a:round/>
              <a:headEnd type="none" w="sm" len="sm"/>
              <a:tailEnd type="none" w="sm" len="sm"/>
            </a:ln>
          </p:spPr>
          <p:txBody>
            <a:bodyPr lIns="0" tIns="0" rIns="0" bIns="0" anchor="ctr"/>
            <a:lstStyle/>
            <a:p>
              <a:pPr algn="ctr" eaLnBrk="0" hangingPunct="0">
                <a:lnSpc>
                  <a:spcPct val="80000"/>
                </a:lnSpc>
              </a:pPr>
              <a:r>
                <a:rPr lang="en-US" sz="2000" b="1">
                  <a:solidFill>
                    <a:srgbClr val="000000"/>
                  </a:solidFill>
                  <a:latin typeface="Calibri" pitchFamily="34" charset="0"/>
                  <a:ea typeface="Calibri" pitchFamily="34" charset="0"/>
                  <a:cs typeface="Calibri" pitchFamily="34" charset="0"/>
                </a:rPr>
                <a:t>LPM0</a:t>
              </a:r>
            </a:p>
          </p:txBody>
        </p:sp>
        <p:sp>
          <p:nvSpPr>
            <p:cNvPr id="150549" name="Oval 33"/>
            <p:cNvSpPr>
              <a:spLocks noChangeArrowheads="1"/>
            </p:cNvSpPr>
            <p:nvPr/>
          </p:nvSpPr>
          <p:spPr bwMode="auto">
            <a:xfrm>
              <a:off x="2451101" y="3386138"/>
              <a:ext cx="1468437" cy="657225"/>
            </a:xfrm>
            <a:prstGeom prst="ellipse">
              <a:avLst/>
            </a:prstGeom>
            <a:solidFill>
              <a:schemeClr val="accent2"/>
            </a:solidFill>
            <a:ln w="25400" algn="ctr">
              <a:solidFill>
                <a:schemeClr val="tx1"/>
              </a:solidFill>
              <a:round/>
              <a:headEnd type="none" w="sm" len="sm"/>
              <a:tailEnd type="none" w="sm" len="sm"/>
            </a:ln>
          </p:spPr>
          <p:txBody>
            <a:bodyPr lIns="0" tIns="0" rIns="0" bIns="0" anchor="ctr"/>
            <a:lstStyle/>
            <a:p>
              <a:pPr algn="ctr" eaLnBrk="0" hangingPunct="0">
                <a:lnSpc>
                  <a:spcPct val="80000"/>
                </a:lnSpc>
              </a:pPr>
              <a:r>
                <a:rPr lang="en-US" sz="2000" b="1">
                  <a:solidFill>
                    <a:srgbClr val="000000"/>
                  </a:solidFill>
                  <a:latin typeface="Calibri" pitchFamily="34" charset="0"/>
                  <a:ea typeface="Calibri" pitchFamily="34" charset="0"/>
                  <a:cs typeface="Calibri" pitchFamily="34" charset="0"/>
                </a:rPr>
                <a:t>LPM1</a:t>
              </a:r>
            </a:p>
          </p:txBody>
        </p:sp>
        <p:sp>
          <p:nvSpPr>
            <p:cNvPr id="150550" name="Oval 34"/>
            <p:cNvSpPr>
              <a:spLocks noChangeArrowheads="1"/>
            </p:cNvSpPr>
            <p:nvPr/>
          </p:nvSpPr>
          <p:spPr bwMode="auto">
            <a:xfrm>
              <a:off x="3811587" y="4033838"/>
              <a:ext cx="1468438" cy="658416"/>
            </a:xfrm>
            <a:prstGeom prst="ellipse">
              <a:avLst/>
            </a:prstGeom>
            <a:solidFill>
              <a:schemeClr val="accent2"/>
            </a:solidFill>
            <a:ln w="25400" algn="ctr">
              <a:solidFill>
                <a:schemeClr val="tx1"/>
              </a:solidFill>
              <a:round/>
              <a:headEnd type="none" w="sm" len="sm"/>
              <a:tailEnd type="none" w="sm" len="sm"/>
            </a:ln>
          </p:spPr>
          <p:txBody>
            <a:bodyPr lIns="0" tIns="0" rIns="0" bIns="0" anchor="ctr"/>
            <a:lstStyle/>
            <a:p>
              <a:pPr algn="ctr" eaLnBrk="0" hangingPunct="0">
                <a:lnSpc>
                  <a:spcPct val="80000"/>
                </a:lnSpc>
              </a:pPr>
              <a:r>
                <a:rPr lang="en-US" sz="2000" b="1">
                  <a:solidFill>
                    <a:srgbClr val="000000"/>
                  </a:solidFill>
                  <a:latin typeface="Calibri" pitchFamily="34" charset="0"/>
                  <a:ea typeface="Calibri" pitchFamily="34" charset="0"/>
                  <a:cs typeface="Calibri" pitchFamily="34" charset="0"/>
                </a:rPr>
                <a:t>LPM2</a:t>
              </a:r>
            </a:p>
          </p:txBody>
        </p:sp>
        <p:sp>
          <p:nvSpPr>
            <p:cNvPr id="150551" name="Oval 35"/>
            <p:cNvSpPr>
              <a:spLocks noChangeArrowheads="1"/>
            </p:cNvSpPr>
            <p:nvPr/>
          </p:nvSpPr>
          <p:spPr bwMode="auto">
            <a:xfrm>
              <a:off x="5172076" y="3386138"/>
              <a:ext cx="1468437" cy="657225"/>
            </a:xfrm>
            <a:prstGeom prst="ellipse">
              <a:avLst/>
            </a:prstGeom>
            <a:solidFill>
              <a:schemeClr val="accent2"/>
            </a:solidFill>
            <a:ln w="25400" algn="ctr">
              <a:solidFill>
                <a:schemeClr val="tx1"/>
              </a:solidFill>
              <a:round/>
              <a:headEnd type="none" w="sm" len="sm"/>
              <a:tailEnd type="none" w="sm" len="sm"/>
            </a:ln>
          </p:spPr>
          <p:txBody>
            <a:bodyPr lIns="0" tIns="0" rIns="0" bIns="0" anchor="ctr"/>
            <a:lstStyle/>
            <a:p>
              <a:pPr algn="ctr" eaLnBrk="0" hangingPunct="0">
                <a:lnSpc>
                  <a:spcPct val="80000"/>
                </a:lnSpc>
              </a:pPr>
              <a:r>
                <a:rPr lang="en-US" sz="2000" b="1">
                  <a:solidFill>
                    <a:srgbClr val="000000"/>
                  </a:solidFill>
                  <a:latin typeface="Calibri" pitchFamily="34" charset="0"/>
                  <a:ea typeface="Calibri" pitchFamily="34" charset="0"/>
                  <a:cs typeface="Calibri" pitchFamily="34" charset="0"/>
                </a:rPr>
                <a:t>LPM3</a:t>
              </a:r>
            </a:p>
          </p:txBody>
        </p:sp>
        <p:sp>
          <p:nvSpPr>
            <p:cNvPr id="150552" name="Oval 36"/>
            <p:cNvSpPr>
              <a:spLocks noChangeArrowheads="1"/>
            </p:cNvSpPr>
            <p:nvPr/>
          </p:nvSpPr>
          <p:spPr bwMode="auto">
            <a:xfrm>
              <a:off x="6532562" y="2737247"/>
              <a:ext cx="1468438" cy="657225"/>
            </a:xfrm>
            <a:prstGeom prst="ellipse">
              <a:avLst/>
            </a:prstGeom>
            <a:solidFill>
              <a:schemeClr val="accent2"/>
            </a:solidFill>
            <a:ln w="25400" algn="ctr">
              <a:solidFill>
                <a:schemeClr val="tx1"/>
              </a:solidFill>
              <a:round/>
              <a:headEnd type="none" w="sm" len="sm"/>
              <a:tailEnd type="none" w="sm" len="sm"/>
            </a:ln>
          </p:spPr>
          <p:txBody>
            <a:bodyPr lIns="0" tIns="0" rIns="0" bIns="0" anchor="ctr"/>
            <a:lstStyle/>
            <a:p>
              <a:pPr algn="ctr" eaLnBrk="0" hangingPunct="0">
                <a:lnSpc>
                  <a:spcPct val="80000"/>
                </a:lnSpc>
              </a:pPr>
              <a:r>
                <a:rPr lang="en-US" sz="2000" b="1">
                  <a:solidFill>
                    <a:srgbClr val="000000"/>
                  </a:solidFill>
                  <a:latin typeface="Calibri" pitchFamily="34" charset="0"/>
                  <a:ea typeface="Calibri" pitchFamily="34" charset="0"/>
                  <a:cs typeface="Calibri" pitchFamily="34" charset="0"/>
                </a:rPr>
                <a:t>LPM4</a:t>
              </a:r>
            </a:p>
          </p:txBody>
        </p:sp>
      </p:grpSp>
      <p:sp>
        <p:nvSpPr>
          <p:cNvPr id="26" name="TextBox 25"/>
          <p:cNvSpPr txBox="1"/>
          <p:nvPr/>
        </p:nvSpPr>
        <p:spPr>
          <a:xfrm>
            <a:off x="6324600" y="590550"/>
            <a:ext cx="1645515" cy="369332"/>
          </a:xfrm>
          <a:prstGeom prst="rect">
            <a:avLst/>
          </a:prstGeom>
          <a:noFill/>
        </p:spPr>
        <p:txBody>
          <a:bodyPr wrap="none" rtlCol="0">
            <a:spAutoFit/>
          </a:bodyPr>
          <a:lstStyle/>
          <a:p>
            <a:r>
              <a:rPr lang="en-US" dirty="0" smtClean="0"/>
              <a:t>Brown Out Reset</a:t>
            </a:r>
            <a:endParaRPr lang="en-US" dirty="0"/>
          </a:p>
        </p:txBody>
      </p:sp>
      <p:sp>
        <p:nvSpPr>
          <p:cNvPr id="27" name="Rectangle 26"/>
          <p:cNvSpPr/>
          <p:nvPr/>
        </p:nvSpPr>
        <p:spPr>
          <a:xfrm>
            <a:off x="457200" y="819150"/>
            <a:ext cx="2819400" cy="646331"/>
          </a:xfrm>
          <a:prstGeom prst="rect">
            <a:avLst/>
          </a:prstGeom>
        </p:spPr>
        <p:txBody>
          <a:bodyPr wrap="square">
            <a:spAutoFit/>
          </a:bodyPr>
          <a:lstStyle/>
          <a:p>
            <a:pPr algn="ctr"/>
            <a:r>
              <a:rPr lang="en-US" dirty="0" smtClean="0"/>
              <a:t>take the CPU from Reset to Actively running</a:t>
            </a:r>
            <a:endParaRPr lang="en-US" dirty="0"/>
          </a:p>
        </p:txBody>
      </p:sp>
      <p:sp>
        <p:nvSpPr>
          <p:cNvPr id="28" name="Left Brace 27"/>
          <p:cNvSpPr/>
          <p:nvPr/>
        </p:nvSpPr>
        <p:spPr>
          <a:xfrm>
            <a:off x="3429000" y="666750"/>
            <a:ext cx="5334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p:cNvSpPr/>
          <p:nvPr/>
        </p:nvSpPr>
        <p:spPr>
          <a:xfrm>
            <a:off x="304800" y="4640818"/>
            <a:ext cx="8610600" cy="369332"/>
          </a:xfrm>
          <a:prstGeom prst="rect">
            <a:avLst/>
          </a:prstGeom>
        </p:spPr>
        <p:txBody>
          <a:bodyPr wrap="square">
            <a:spAutoFit/>
          </a:bodyPr>
          <a:lstStyle/>
          <a:p>
            <a:r>
              <a:rPr lang="en-US" i="1" dirty="0" smtClean="0"/>
              <a:t>changing these modes is simply done by changing a couple of bits in the Status Register.)</a:t>
            </a:r>
          </a:p>
        </p:txBody>
      </p:sp>
    </p:spTree>
    <p:custDataLst>
      <p:tags r:id="rId1"/>
    </p:custDataLst>
  </p:cSld>
  <p:clrMapOvr>
    <a:masterClrMapping/>
  </p:clrMapOvr>
  <p:transition spd="med">
    <p:fade/>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p:cNvSpPr>
            <a:spLocks noGrp="1"/>
          </p:cNvSpPr>
          <p:nvPr>
            <p:ph type="title"/>
          </p:nvPr>
        </p:nvSpPr>
        <p:spPr>
          <a:xfrm>
            <a:off x="457200" y="205978"/>
            <a:ext cx="8229600" cy="651272"/>
          </a:xfrm>
        </p:spPr>
        <p:txBody>
          <a:bodyPr>
            <a:normAutofit fontScale="90000"/>
          </a:bodyPr>
          <a:lstStyle/>
          <a:p>
            <a:r>
              <a:rPr lang="en-US" smtClean="0">
                <a:solidFill>
                  <a:schemeClr val="tx1"/>
                </a:solidFill>
              </a:rPr>
              <a:t>Power modes</a:t>
            </a:r>
          </a:p>
        </p:txBody>
      </p:sp>
      <p:sp>
        <p:nvSpPr>
          <p:cNvPr id="3" name="Content Placeholder 2"/>
          <p:cNvSpPr>
            <a:spLocks noGrp="1"/>
          </p:cNvSpPr>
          <p:nvPr>
            <p:ph idx="1"/>
          </p:nvPr>
        </p:nvSpPr>
        <p:spPr>
          <a:xfrm>
            <a:off x="457200" y="971550"/>
            <a:ext cx="8229600" cy="3759994"/>
          </a:xfrm>
        </p:spPr>
        <p:txBody>
          <a:bodyPr>
            <a:normAutofit fontScale="92500" lnSpcReduction="20000"/>
          </a:bodyPr>
          <a:lstStyle/>
          <a:p>
            <a:pPr>
              <a:defRPr/>
            </a:pPr>
            <a:r>
              <a:rPr lang="en-US" b="1" u="sng" dirty="0" smtClean="0">
                <a:latin typeface="Times New Roman" pitchFamily="18" charset="0"/>
                <a:cs typeface="Times New Roman" pitchFamily="18" charset="0"/>
              </a:rPr>
              <a:t>Active Mode </a:t>
            </a:r>
            <a:r>
              <a:rPr lang="en-US" dirty="0" smtClean="0">
                <a:latin typeface="Times New Roman" pitchFamily="18" charset="0"/>
                <a:cs typeface="Times New Roman" pitchFamily="18" charset="0"/>
              </a:rPr>
              <a:t>: CPU, all clocks, and enabled modules are active, 	I &lt;= 300µA. </a:t>
            </a:r>
          </a:p>
          <a:p>
            <a:pPr>
              <a:defRPr/>
            </a:pPr>
            <a:r>
              <a:rPr lang="en-US" dirty="0" smtClean="0">
                <a:latin typeface="Times New Roman" pitchFamily="18" charset="0"/>
                <a:cs typeface="Times New Roman" pitchFamily="18" charset="0"/>
              </a:rPr>
              <a:t>The MSP430 starts up in this mode.</a:t>
            </a:r>
          </a:p>
          <a:p>
            <a:pPr>
              <a:defRPr/>
            </a:pPr>
            <a:r>
              <a:rPr lang="en-US" dirty="0" smtClean="0">
                <a:latin typeface="Times New Roman" pitchFamily="18" charset="0"/>
                <a:cs typeface="Times New Roman" pitchFamily="18" charset="0"/>
              </a:rPr>
              <a:t>An interrupt automatically switches the device to active mode. </a:t>
            </a:r>
          </a:p>
          <a:p>
            <a:pPr>
              <a:defRPr/>
            </a:pPr>
            <a:r>
              <a:rPr lang="en-US" dirty="0" smtClean="0">
                <a:latin typeface="Times New Roman" pitchFamily="18" charset="0"/>
                <a:cs typeface="Times New Roman" pitchFamily="18" charset="0"/>
              </a:rPr>
              <a:t>Nothing is turned off (except maybe individual peripheral modules). No power savings. </a:t>
            </a:r>
          </a:p>
          <a:p>
            <a:pPr algn="just">
              <a:defRPr/>
            </a:pPr>
            <a:r>
              <a:rPr lang="en-US" b="1" u="sng" dirty="0" smtClean="0">
                <a:latin typeface="Times New Roman" pitchFamily="18" charset="0"/>
                <a:cs typeface="Times New Roman" pitchFamily="18" charset="0"/>
              </a:rPr>
              <a:t>LPM0</a:t>
            </a:r>
            <a:r>
              <a:rPr lang="en-US" dirty="0" smtClean="0">
                <a:latin typeface="Times New Roman" pitchFamily="18" charset="0"/>
                <a:cs typeface="Times New Roman" pitchFamily="18" charset="0"/>
              </a:rPr>
              <a:t> : CPU and MCLK are disabled while SMCLK  and  ACLK remain active, I&lt;=85µA. DCO in active.</a:t>
            </a:r>
          </a:p>
          <a:p>
            <a:pPr algn="just">
              <a:defRPr/>
            </a:pPr>
            <a:r>
              <a:rPr lang="en-US" sz="3300" b="1" u="sng" dirty="0" smtClean="0"/>
              <a:t>LPM1</a:t>
            </a:r>
            <a:r>
              <a:rPr lang="en-US" dirty="0" smtClean="0"/>
              <a:t> : CPU and MCLK are disabled, and DCO  and DC generator are disabled if the DCO  is not used for SMCLK. ACLK is active.</a:t>
            </a: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a:xfrm>
            <a:off x="457200" y="205978"/>
            <a:ext cx="8229600" cy="594122"/>
          </a:xfrm>
        </p:spPr>
        <p:txBody>
          <a:bodyPr>
            <a:normAutofit fontScale="90000"/>
          </a:bodyPr>
          <a:lstStyle/>
          <a:p>
            <a:r>
              <a:rPr lang="en-US" smtClean="0"/>
              <a:t>                                  </a:t>
            </a:r>
            <a:endParaRPr lang="en-US" smtClean="0">
              <a:solidFill>
                <a:schemeClr val="tx1"/>
              </a:solidFill>
            </a:endParaRPr>
          </a:p>
        </p:txBody>
      </p:sp>
      <p:sp>
        <p:nvSpPr>
          <p:cNvPr id="152579" name="Content Placeholder 2"/>
          <p:cNvSpPr>
            <a:spLocks noGrp="1"/>
          </p:cNvSpPr>
          <p:nvPr>
            <p:ph idx="1"/>
          </p:nvPr>
        </p:nvSpPr>
        <p:spPr>
          <a:xfrm>
            <a:off x="457200" y="457200"/>
            <a:ext cx="8229600" cy="4274344"/>
          </a:xfrm>
        </p:spPr>
        <p:txBody>
          <a:bodyPr/>
          <a:lstStyle/>
          <a:p>
            <a:pPr algn="just"/>
            <a:r>
              <a:rPr lang="en-US" b="1" smtClean="0">
                <a:latin typeface="Times New Roman" pitchFamily="18" charset="0"/>
                <a:cs typeface="Times New Roman" pitchFamily="18" charset="0"/>
              </a:rPr>
              <a:t>LPM2</a:t>
            </a:r>
            <a:r>
              <a:rPr lang="en-US" smtClean="0">
                <a:latin typeface="Times New Roman" pitchFamily="18" charset="0"/>
                <a:cs typeface="Times New Roman" pitchFamily="18" charset="0"/>
              </a:rPr>
              <a:t> : CPU, MCLK, SMCLK, DCO are  disabled, DC generator remains enabled. ACLK is active</a:t>
            </a:r>
          </a:p>
          <a:p>
            <a:pPr algn="just"/>
            <a:r>
              <a:rPr lang="en-US" b="1" smtClean="0">
                <a:latin typeface="Times New Roman" pitchFamily="18" charset="0"/>
                <a:cs typeface="Times New Roman" pitchFamily="18" charset="0"/>
              </a:rPr>
              <a:t>LPM3</a:t>
            </a:r>
            <a:r>
              <a:rPr lang="en-US" smtClean="0">
                <a:latin typeface="Times New Roman" pitchFamily="18" charset="0"/>
                <a:cs typeface="Times New Roman" pitchFamily="18" charset="0"/>
              </a:rPr>
              <a:t> : CPU, MCLK, SMCLK, DCO are disabled, DC generator is disabled, only ACLK is active, I&lt;=1µA. </a:t>
            </a:r>
          </a:p>
          <a:p>
            <a:pPr algn="just"/>
            <a:r>
              <a:rPr lang="en-US" smtClean="0">
                <a:latin typeface="Times New Roman" pitchFamily="18" charset="0"/>
                <a:cs typeface="Times New Roman" pitchFamily="18" charset="0"/>
              </a:rPr>
              <a:t> </a:t>
            </a:r>
            <a:r>
              <a:rPr lang="en-US" b="1" smtClean="0">
                <a:latin typeface="Times New Roman" pitchFamily="18" charset="0"/>
                <a:cs typeface="Times New Roman" pitchFamily="18" charset="0"/>
              </a:rPr>
              <a:t>LPM4 </a:t>
            </a:r>
            <a:r>
              <a:rPr lang="en-US" smtClean="0">
                <a:latin typeface="Times New Roman" pitchFamily="18" charset="0"/>
                <a:cs typeface="Times New Roman" pitchFamily="18" charset="0"/>
              </a:rPr>
              <a:t>: CPU is  disabled, ACLK is disabled, MCLK and SMCLK are disabled DCO’s &amp;  dc-generator is disabled Crystal oscillator is stopped, I&lt;=0.1µA. This is also called RAM retention mode.</a:t>
            </a:r>
          </a:p>
          <a:p>
            <a:endParaRPr lang="en-US" smtClean="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a:xfrm>
            <a:off x="457200" y="205978"/>
            <a:ext cx="8229600" cy="651272"/>
          </a:xfrm>
        </p:spPr>
        <p:txBody>
          <a:bodyPr>
            <a:normAutofit fontScale="90000"/>
          </a:bodyPr>
          <a:lstStyle/>
          <a:p>
            <a:r>
              <a:rPr lang="en-US" smtClean="0"/>
              <a:t>                            </a:t>
            </a:r>
            <a:endParaRPr lang="en-US" smtClean="0">
              <a:solidFill>
                <a:schemeClr val="tx1"/>
              </a:solidFill>
            </a:endParaRPr>
          </a:p>
        </p:txBody>
      </p:sp>
      <p:sp>
        <p:nvSpPr>
          <p:cNvPr id="153603" name="Content Placeholder 2"/>
          <p:cNvSpPr>
            <a:spLocks noGrp="1"/>
          </p:cNvSpPr>
          <p:nvPr>
            <p:ph idx="1"/>
          </p:nvPr>
        </p:nvSpPr>
        <p:spPr>
          <a:xfrm>
            <a:off x="457200" y="1028700"/>
            <a:ext cx="8229600" cy="3702844"/>
          </a:xfrm>
        </p:spPr>
        <p:txBody>
          <a:bodyPr/>
          <a:lstStyle/>
          <a:p>
            <a:pPr algn="just"/>
            <a:r>
              <a:rPr lang="en-US" smtClean="0"/>
              <a:t>It is important to note that the parts of the microcontroller  that are  shut off,  will not operate until  they are  turned on again by “interrupts”.</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57213"/>
          </a:xfrm>
        </p:spPr>
        <p:txBody>
          <a:bodyPr>
            <a:normAutofit fontScale="90000"/>
          </a:bodyPr>
          <a:lstStyle/>
          <a:p>
            <a:pPr>
              <a:defRPr/>
            </a:pPr>
            <a:r>
              <a:rPr lang="en-US" dirty="0" smtClean="0"/>
              <a:t>Low Power Modes</a:t>
            </a:r>
            <a:endParaRPr lang="en-US" dirty="0"/>
          </a:p>
        </p:txBody>
      </p:sp>
      <p:grpSp>
        <p:nvGrpSpPr>
          <p:cNvPr id="3" name="Group 4"/>
          <p:cNvGrpSpPr>
            <a:grpSpLocks/>
          </p:cNvGrpSpPr>
          <p:nvPr/>
        </p:nvGrpSpPr>
        <p:grpSpPr bwMode="auto">
          <a:xfrm>
            <a:off x="76200" y="551260"/>
            <a:ext cx="8853488" cy="4140994"/>
            <a:chOff x="390524" y="931550"/>
            <a:chExt cx="8538456" cy="5324075"/>
          </a:xfrm>
        </p:grpSpPr>
        <p:cxnSp>
          <p:nvCxnSpPr>
            <p:cNvPr id="154630" name="Straight Arrow Connector 37"/>
            <p:cNvCxnSpPr>
              <a:cxnSpLocks noChangeShapeType="1"/>
            </p:cNvCxnSpPr>
            <p:nvPr/>
          </p:nvCxnSpPr>
          <p:spPr bwMode="auto">
            <a:xfrm>
              <a:off x="4191000" y="3605207"/>
              <a:ext cx="442578" cy="1051908"/>
            </a:xfrm>
            <a:prstGeom prst="straightConnector1">
              <a:avLst/>
            </a:prstGeom>
            <a:noFill/>
            <a:ln w="12700" algn="ctr">
              <a:solidFill>
                <a:srgbClr val="0000FF"/>
              </a:solidFill>
              <a:round/>
              <a:headEnd type="none" w="sm" len="sm"/>
              <a:tailEnd type="triangle" w="med" len="lg"/>
            </a:ln>
          </p:spPr>
        </p:cxnSp>
        <p:cxnSp>
          <p:nvCxnSpPr>
            <p:cNvPr id="154631" name="Straight Arrow Connector 38"/>
            <p:cNvCxnSpPr>
              <a:cxnSpLocks noChangeShapeType="1"/>
            </p:cNvCxnSpPr>
            <p:nvPr/>
          </p:nvCxnSpPr>
          <p:spPr bwMode="auto">
            <a:xfrm rot="20220000" flipV="1">
              <a:off x="4563246" y="3562357"/>
              <a:ext cx="0" cy="1078060"/>
            </a:xfrm>
            <a:prstGeom prst="straightConnector1">
              <a:avLst/>
            </a:prstGeom>
            <a:noFill/>
            <a:ln w="12700" algn="ctr">
              <a:solidFill>
                <a:schemeClr val="tx1"/>
              </a:solidFill>
              <a:prstDash val="sysDash"/>
              <a:round/>
              <a:headEnd type="none" w="sm" len="sm"/>
              <a:tailEnd type="triangle" w="med" len="lg"/>
            </a:ln>
          </p:spPr>
        </p:cxnSp>
        <p:cxnSp>
          <p:nvCxnSpPr>
            <p:cNvPr id="154632" name="Straight Arrow Connector 46"/>
            <p:cNvCxnSpPr>
              <a:cxnSpLocks noChangeShapeType="1"/>
            </p:cNvCxnSpPr>
            <p:nvPr/>
          </p:nvCxnSpPr>
          <p:spPr bwMode="auto">
            <a:xfrm>
              <a:off x="4497931" y="3420301"/>
              <a:ext cx="1176057" cy="599231"/>
            </a:xfrm>
            <a:prstGeom prst="straightConnector1">
              <a:avLst/>
            </a:prstGeom>
            <a:noFill/>
            <a:ln w="12700" algn="ctr">
              <a:solidFill>
                <a:srgbClr val="0000FF"/>
              </a:solidFill>
              <a:round/>
              <a:headEnd type="none" w="sm" len="sm"/>
              <a:tailEnd type="triangle" w="med" len="lg"/>
            </a:ln>
          </p:spPr>
        </p:cxnSp>
        <p:cxnSp>
          <p:nvCxnSpPr>
            <p:cNvPr id="154633" name="Straight Arrow Connector 47"/>
            <p:cNvCxnSpPr>
              <a:cxnSpLocks noChangeShapeType="1"/>
            </p:cNvCxnSpPr>
            <p:nvPr/>
          </p:nvCxnSpPr>
          <p:spPr bwMode="auto">
            <a:xfrm flipH="1" flipV="1">
              <a:off x="4717525" y="3378630"/>
              <a:ext cx="1159135" cy="590608"/>
            </a:xfrm>
            <a:prstGeom prst="straightConnector1">
              <a:avLst/>
            </a:prstGeom>
            <a:noFill/>
            <a:ln w="12700" algn="ctr">
              <a:solidFill>
                <a:schemeClr val="tx1"/>
              </a:solidFill>
              <a:prstDash val="sysDash"/>
              <a:round/>
              <a:headEnd type="none" w="sm" len="sm"/>
              <a:tailEnd type="triangle" w="med" len="lg"/>
            </a:ln>
          </p:spPr>
        </p:cxnSp>
        <p:cxnSp>
          <p:nvCxnSpPr>
            <p:cNvPr id="154634" name="Straight Arrow Connector 22"/>
            <p:cNvCxnSpPr>
              <a:cxnSpLocks noChangeShapeType="1"/>
            </p:cNvCxnSpPr>
            <p:nvPr/>
          </p:nvCxnSpPr>
          <p:spPr bwMode="auto">
            <a:xfrm>
              <a:off x="3646707" y="3688606"/>
              <a:ext cx="0" cy="1738424"/>
            </a:xfrm>
            <a:prstGeom prst="straightConnector1">
              <a:avLst/>
            </a:prstGeom>
            <a:noFill/>
            <a:ln w="12700" algn="ctr">
              <a:solidFill>
                <a:srgbClr val="0000FF"/>
              </a:solidFill>
              <a:round/>
              <a:headEnd type="none" w="sm" len="sm"/>
              <a:tailEnd type="triangle" w="med" len="lg"/>
            </a:ln>
          </p:spPr>
        </p:cxnSp>
        <p:cxnSp>
          <p:nvCxnSpPr>
            <p:cNvPr id="154635" name="Straight Arrow Connector 24"/>
            <p:cNvCxnSpPr>
              <a:cxnSpLocks noChangeShapeType="1"/>
            </p:cNvCxnSpPr>
            <p:nvPr/>
          </p:nvCxnSpPr>
          <p:spPr bwMode="auto">
            <a:xfrm flipV="1">
              <a:off x="3799107" y="3688606"/>
              <a:ext cx="0" cy="1738424"/>
            </a:xfrm>
            <a:prstGeom prst="straightConnector1">
              <a:avLst/>
            </a:prstGeom>
            <a:noFill/>
            <a:ln w="12700" algn="ctr">
              <a:solidFill>
                <a:schemeClr val="tx1"/>
              </a:solidFill>
              <a:prstDash val="sysDash"/>
              <a:round/>
              <a:headEnd type="none" w="sm" len="sm"/>
              <a:tailEnd type="triangle" w="med" len="lg"/>
            </a:ln>
          </p:spPr>
        </p:cxnSp>
        <p:cxnSp>
          <p:nvCxnSpPr>
            <p:cNvPr id="154636" name="Straight Arrow Connector 28"/>
            <p:cNvCxnSpPr>
              <a:cxnSpLocks noChangeShapeType="1"/>
            </p:cNvCxnSpPr>
            <p:nvPr/>
          </p:nvCxnSpPr>
          <p:spPr bwMode="auto">
            <a:xfrm rot="3780000">
              <a:off x="2151867" y="2964060"/>
              <a:ext cx="0" cy="1239955"/>
            </a:xfrm>
            <a:prstGeom prst="straightConnector1">
              <a:avLst/>
            </a:prstGeom>
            <a:noFill/>
            <a:ln w="12700" algn="ctr">
              <a:solidFill>
                <a:srgbClr val="0000FF"/>
              </a:solidFill>
              <a:round/>
              <a:headEnd type="none" w="sm" len="sm"/>
              <a:tailEnd type="triangle" w="med" len="lg"/>
            </a:ln>
          </p:spPr>
        </p:cxnSp>
        <p:cxnSp>
          <p:nvCxnSpPr>
            <p:cNvPr id="154637" name="Straight Arrow Connector 29"/>
            <p:cNvCxnSpPr>
              <a:cxnSpLocks noChangeShapeType="1"/>
            </p:cNvCxnSpPr>
            <p:nvPr/>
          </p:nvCxnSpPr>
          <p:spPr bwMode="auto">
            <a:xfrm rot="3780000" flipV="1">
              <a:off x="2213984" y="3085970"/>
              <a:ext cx="0" cy="1239955"/>
            </a:xfrm>
            <a:prstGeom prst="straightConnector1">
              <a:avLst/>
            </a:prstGeom>
            <a:noFill/>
            <a:ln w="12700" algn="ctr">
              <a:solidFill>
                <a:schemeClr val="tx1"/>
              </a:solidFill>
              <a:prstDash val="sysDash"/>
              <a:round/>
              <a:headEnd type="none" w="sm" len="sm"/>
              <a:tailEnd type="triangle" w="med" len="lg"/>
            </a:ln>
          </p:spPr>
        </p:cxnSp>
        <p:cxnSp>
          <p:nvCxnSpPr>
            <p:cNvPr id="154638" name="Straight Arrow Connector 42"/>
            <p:cNvCxnSpPr>
              <a:cxnSpLocks noChangeShapeType="1"/>
            </p:cNvCxnSpPr>
            <p:nvPr/>
          </p:nvCxnSpPr>
          <p:spPr bwMode="auto">
            <a:xfrm rot="1380000">
              <a:off x="2861435" y="3538069"/>
              <a:ext cx="0" cy="1103354"/>
            </a:xfrm>
            <a:prstGeom prst="straightConnector1">
              <a:avLst/>
            </a:prstGeom>
            <a:noFill/>
            <a:ln w="12700" algn="ctr">
              <a:solidFill>
                <a:srgbClr val="0000FF"/>
              </a:solidFill>
              <a:round/>
              <a:headEnd type="none" w="sm" len="sm"/>
              <a:tailEnd type="triangle" w="med" len="lg"/>
            </a:ln>
          </p:spPr>
        </p:cxnSp>
        <p:cxnSp>
          <p:nvCxnSpPr>
            <p:cNvPr id="154639" name="Straight Arrow Connector 43"/>
            <p:cNvCxnSpPr>
              <a:cxnSpLocks noChangeShapeType="1"/>
            </p:cNvCxnSpPr>
            <p:nvPr/>
          </p:nvCxnSpPr>
          <p:spPr bwMode="auto">
            <a:xfrm rot="1380000" flipV="1">
              <a:off x="3001719" y="3597617"/>
              <a:ext cx="0" cy="1103354"/>
            </a:xfrm>
            <a:prstGeom prst="straightConnector1">
              <a:avLst/>
            </a:prstGeom>
            <a:noFill/>
            <a:ln w="12700" algn="ctr">
              <a:solidFill>
                <a:schemeClr val="tx1"/>
              </a:solidFill>
              <a:prstDash val="sysDash"/>
              <a:round/>
              <a:headEnd type="none" w="sm" len="sm"/>
              <a:tailEnd type="triangle" w="med" len="lg"/>
            </a:ln>
          </p:spPr>
        </p:cxnSp>
        <p:sp>
          <p:nvSpPr>
            <p:cNvPr id="154640" name="Oval 6"/>
            <p:cNvSpPr>
              <a:spLocks noChangeArrowheads="1"/>
            </p:cNvSpPr>
            <p:nvPr/>
          </p:nvSpPr>
          <p:spPr bwMode="auto">
            <a:xfrm>
              <a:off x="3321987" y="931550"/>
              <a:ext cx="801840" cy="491501"/>
            </a:xfrm>
            <a:prstGeom prst="ellipse">
              <a:avLst/>
            </a:prstGeom>
            <a:solidFill>
              <a:schemeClr val="accent2"/>
            </a:solidFill>
            <a:ln w="25400" algn="ctr">
              <a:solidFill>
                <a:schemeClr val="tx1"/>
              </a:solidFill>
              <a:round/>
              <a:headEnd type="none" w="sm" len="sm"/>
              <a:tailEnd type="none" w="sm" len="sm"/>
            </a:ln>
          </p:spPr>
          <p:txBody>
            <a:bodyPr wrap="none" lIns="0" tIns="0" rIns="0" bIns="0" anchor="ctr"/>
            <a:lstStyle/>
            <a:p>
              <a:pPr algn="ctr" eaLnBrk="0" hangingPunct="0"/>
              <a:r>
                <a:rPr lang="en-US" b="1" dirty="0">
                  <a:solidFill>
                    <a:srgbClr val="000000"/>
                  </a:solidFill>
                  <a:latin typeface="Calibri" pitchFamily="34" charset="0"/>
                  <a:ea typeface="Calibri" pitchFamily="34" charset="0"/>
                  <a:cs typeface="Calibri" pitchFamily="34" charset="0"/>
                </a:rPr>
                <a:t>BOR</a:t>
              </a:r>
              <a:endParaRPr lang="en-US" sz="2000" b="1" dirty="0">
                <a:solidFill>
                  <a:srgbClr val="000000"/>
                </a:solidFill>
                <a:latin typeface="Calibri" pitchFamily="34" charset="0"/>
                <a:ea typeface="Calibri" pitchFamily="34" charset="0"/>
                <a:cs typeface="Calibri" pitchFamily="34" charset="0"/>
              </a:endParaRPr>
            </a:p>
          </p:txBody>
        </p:sp>
        <p:sp>
          <p:nvSpPr>
            <p:cNvPr id="154641" name="Oval 9"/>
            <p:cNvSpPr>
              <a:spLocks noChangeArrowheads="1"/>
            </p:cNvSpPr>
            <p:nvPr/>
          </p:nvSpPr>
          <p:spPr bwMode="auto">
            <a:xfrm>
              <a:off x="3321987" y="1591950"/>
              <a:ext cx="801840" cy="491501"/>
            </a:xfrm>
            <a:prstGeom prst="ellipse">
              <a:avLst/>
            </a:prstGeom>
            <a:solidFill>
              <a:schemeClr val="accent2"/>
            </a:solidFill>
            <a:ln w="25400" algn="ctr">
              <a:solidFill>
                <a:schemeClr val="tx1"/>
              </a:solidFill>
              <a:round/>
              <a:headEnd type="none" w="sm" len="sm"/>
              <a:tailEnd type="none" w="sm" len="sm"/>
            </a:ln>
          </p:spPr>
          <p:txBody>
            <a:bodyPr wrap="none" lIns="0" tIns="0" rIns="0" bIns="0" anchor="ctr"/>
            <a:lstStyle/>
            <a:p>
              <a:pPr algn="ctr" eaLnBrk="0" hangingPunct="0"/>
              <a:r>
                <a:rPr lang="en-US">
                  <a:solidFill>
                    <a:srgbClr val="000000"/>
                  </a:solidFill>
                  <a:latin typeface="Calibri" pitchFamily="34" charset="0"/>
                  <a:ea typeface="Calibri" pitchFamily="34" charset="0"/>
                  <a:cs typeface="Calibri" pitchFamily="34" charset="0"/>
                </a:rPr>
                <a:t>P</a:t>
              </a:r>
              <a:r>
                <a:rPr lang="en-US" b="1">
                  <a:solidFill>
                    <a:srgbClr val="000000"/>
                  </a:solidFill>
                  <a:latin typeface="Calibri" pitchFamily="34" charset="0"/>
                  <a:ea typeface="Calibri" pitchFamily="34" charset="0"/>
                  <a:cs typeface="Calibri" pitchFamily="34" charset="0"/>
                </a:rPr>
                <a:t>OR</a:t>
              </a:r>
              <a:endParaRPr lang="en-US" sz="2000" b="1">
                <a:solidFill>
                  <a:srgbClr val="000000"/>
                </a:solidFill>
                <a:latin typeface="Calibri" pitchFamily="34" charset="0"/>
                <a:ea typeface="Calibri" pitchFamily="34" charset="0"/>
                <a:cs typeface="Calibri" pitchFamily="34" charset="0"/>
              </a:endParaRPr>
            </a:p>
          </p:txBody>
        </p:sp>
        <p:cxnSp>
          <p:nvCxnSpPr>
            <p:cNvPr id="154642" name="Straight Arrow Connector 11"/>
            <p:cNvCxnSpPr>
              <a:cxnSpLocks noChangeShapeType="1"/>
              <a:stCxn id="154640" idx="4"/>
              <a:endCxn id="154641" idx="0"/>
            </p:cNvCxnSpPr>
            <p:nvPr/>
          </p:nvCxnSpPr>
          <p:spPr bwMode="auto">
            <a:xfrm>
              <a:off x="3722907" y="1423051"/>
              <a:ext cx="0" cy="168899"/>
            </a:xfrm>
            <a:prstGeom prst="straightConnector1">
              <a:avLst/>
            </a:prstGeom>
            <a:noFill/>
            <a:ln w="12700" algn="ctr">
              <a:solidFill>
                <a:schemeClr val="tx1"/>
              </a:solidFill>
              <a:round/>
              <a:headEnd type="none" w="sm" len="sm"/>
              <a:tailEnd type="triangle" w="sm" len="med"/>
            </a:ln>
          </p:spPr>
        </p:cxnSp>
        <p:cxnSp>
          <p:nvCxnSpPr>
            <p:cNvPr id="154643" name="Straight Arrow Connector 13"/>
            <p:cNvCxnSpPr>
              <a:cxnSpLocks noChangeShapeType="1"/>
              <a:stCxn id="154641" idx="4"/>
              <a:endCxn id="154645" idx="0"/>
            </p:cNvCxnSpPr>
            <p:nvPr/>
          </p:nvCxnSpPr>
          <p:spPr bwMode="auto">
            <a:xfrm>
              <a:off x="3722907" y="2083451"/>
              <a:ext cx="1" cy="165387"/>
            </a:xfrm>
            <a:prstGeom prst="straightConnector1">
              <a:avLst/>
            </a:prstGeom>
            <a:noFill/>
            <a:ln w="12700" algn="ctr">
              <a:solidFill>
                <a:schemeClr val="tx1"/>
              </a:solidFill>
              <a:round/>
              <a:headEnd type="none" w="sm" len="sm"/>
              <a:tailEnd type="triangle" w="sm" len="med"/>
            </a:ln>
          </p:spPr>
        </p:cxnSp>
        <p:sp>
          <p:nvSpPr>
            <p:cNvPr id="154644" name="Oval 2"/>
            <p:cNvSpPr>
              <a:spLocks noChangeArrowheads="1"/>
            </p:cNvSpPr>
            <p:nvPr/>
          </p:nvSpPr>
          <p:spPr bwMode="auto">
            <a:xfrm>
              <a:off x="2695952" y="2841737"/>
              <a:ext cx="2053911" cy="845425"/>
            </a:xfrm>
            <a:prstGeom prst="ellipse">
              <a:avLst/>
            </a:prstGeom>
            <a:solidFill>
              <a:schemeClr val="accent2"/>
            </a:solidFill>
            <a:ln w="25400" algn="ctr">
              <a:solidFill>
                <a:schemeClr val="tx1"/>
              </a:solidFill>
              <a:round/>
              <a:headEnd type="none" w="sm" len="sm"/>
              <a:tailEnd type="none" w="sm" len="sm"/>
            </a:ln>
          </p:spPr>
          <p:txBody>
            <a:bodyPr lIns="0" tIns="0" rIns="0" bIns="0" anchor="ctr"/>
            <a:lstStyle/>
            <a:p>
              <a:pPr algn="ctr" eaLnBrk="0" hangingPunct="0">
                <a:lnSpc>
                  <a:spcPct val="80000"/>
                </a:lnSpc>
              </a:pPr>
              <a:r>
                <a:rPr lang="en-US" sz="2000" b="1">
                  <a:solidFill>
                    <a:srgbClr val="000000"/>
                  </a:solidFill>
                  <a:latin typeface="Calibri" pitchFamily="34" charset="0"/>
                  <a:ea typeface="Calibri" pitchFamily="34" charset="0"/>
                  <a:cs typeface="Calibri" pitchFamily="34" charset="0"/>
                </a:rPr>
                <a:t>Active Mode</a:t>
              </a:r>
            </a:p>
          </p:txBody>
        </p:sp>
        <p:sp>
          <p:nvSpPr>
            <p:cNvPr id="154645" name="Oval 10"/>
            <p:cNvSpPr>
              <a:spLocks noChangeArrowheads="1"/>
            </p:cNvSpPr>
            <p:nvPr/>
          </p:nvSpPr>
          <p:spPr bwMode="auto">
            <a:xfrm>
              <a:off x="3350270" y="2248838"/>
              <a:ext cx="745275" cy="441264"/>
            </a:xfrm>
            <a:prstGeom prst="ellipse">
              <a:avLst/>
            </a:prstGeom>
            <a:solidFill>
              <a:schemeClr val="accent2"/>
            </a:solidFill>
            <a:ln w="25400" algn="ctr">
              <a:solidFill>
                <a:schemeClr val="tx1"/>
              </a:solidFill>
              <a:round/>
              <a:headEnd type="none" w="sm" len="sm"/>
              <a:tailEnd type="none" w="sm" len="sm"/>
            </a:ln>
          </p:spPr>
          <p:txBody>
            <a:bodyPr wrap="none" lIns="0" tIns="0" rIns="0" bIns="0" anchor="ctr"/>
            <a:lstStyle/>
            <a:p>
              <a:pPr algn="ctr" eaLnBrk="0" hangingPunct="0"/>
              <a:r>
                <a:rPr lang="en-US" b="1">
                  <a:solidFill>
                    <a:srgbClr val="000000"/>
                  </a:solidFill>
                  <a:latin typeface="Calibri" pitchFamily="34" charset="0"/>
                  <a:ea typeface="Calibri" pitchFamily="34" charset="0"/>
                  <a:cs typeface="Calibri" pitchFamily="34" charset="0"/>
                </a:rPr>
                <a:t>PUC</a:t>
              </a:r>
              <a:endParaRPr lang="en-US" sz="2000" b="1">
                <a:solidFill>
                  <a:srgbClr val="000000"/>
                </a:solidFill>
                <a:latin typeface="Calibri" pitchFamily="34" charset="0"/>
                <a:ea typeface="Calibri" pitchFamily="34" charset="0"/>
                <a:cs typeface="Calibri" pitchFamily="34" charset="0"/>
              </a:endParaRPr>
            </a:p>
          </p:txBody>
        </p:sp>
        <p:cxnSp>
          <p:nvCxnSpPr>
            <p:cNvPr id="154646" name="Straight Arrow Connector 15"/>
            <p:cNvCxnSpPr>
              <a:cxnSpLocks noChangeShapeType="1"/>
              <a:stCxn id="154645" idx="4"/>
              <a:endCxn id="154644" idx="0"/>
            </p:cNvCxnSpPr>
            <p:nvPr/>
          </p:nvCxnSpPr>
          <p:spPr bwMode="auto">
            <a:xfrm>
              <a:off x="3722908" y="2690102"/>
              <a:ext cx="0" cy="151635"/>
            </a:xfrm>
            <a:prstGeom prst="straightConnector1">
              <a:avLst/>
            </a:prstGeom>
            <a:noFill/>
            <a:ln w="12700" algn="ctr">
              <a:solidFill>
                <a:schemeClr val="tx1"/>
              </a:solidFill>
              <a:round/>
              <a:headEnd type="none" w="sm" len="sm"/>
              <a:tailEnd type="triangle" w="sm" len="med"/>
            </a:ln>
          </p:spPr>
        </p:cxnSp>
        <p:sp>
          <p:nvSpPr>
            <p:cNvPr id="154647" name="Oval 39"/>
            <p:cNvSpPr>
              <a:spLocks noChangeArrowheads="1"/>
            </p:cNvSpPr>
            <p:nvPr/>
          </p:nvSpPr>
          <p:spPr bwMode="auto">
            <a:xfrm>
              <a:off x="6096000" y="4855826"/>
              <a:ext cx="1416490" cy="845425"/>
            </a:xfrm>
            <a:prstGeom prst="ellipse">
              <a:avLst/>
            </a:prstGeom>
            <a:solidFill>
              <a:schemeClr val="accent2"/>
            </a:solidFill>
            <a:ln w="25400" algn="ctr">
              <a:solidFill>
                <a:schemeClr val="tx1"/>
              </a:solidFill>
              <a:round/>
              <a:headEnd type="none" w="sm" len="sm"/>
              <a:tailEnd type="none" w="sm" len="sm"/>
            </a:ln>
          </p:spPr>
          <p:txBody>
            <a:bodyPr lIns="0" tIns="0" rIns="0" bIns="0" anchor="ctr"/>
            <a:lstStyle/>
            <a:p>
              <a:pPr algn="ctr" eaLnBrk="0" hangingPunct="0">
                <a:lnSpc>
                  <a:spcPct val="80000"/>
                </a:lnSpc>
              </a:pPr>
              <a:r>
                <a:rPr lang="en-US" sz="2000" b="1">
                  <a:solidFill>
                    <a:srgbClr val="000000"/>
                  </a:solidFill>
                  <a:latin typeface="Calibri" pitchFamily="34" charset="0"/>
                  <a:ea typeface="Calibri" pitchFamily="34" charset="0"/>
                  <a:cs typeface="Calibri" pitchFamily="34" charset="0"/>
                </a:rPr>
                <a:t>LPM3.5</a:t>
              </a:r>
            </a:p>
          </p:txBody>
        </p:sp>
        <p:sp>
          <p:nvSpPr>
            <p:cNvPr id="154648" name="Oval 40"/>
            <p:cNvSpPr>
              <a:spLocks noChangeArrowheads="1"/>
            </p:cNvSpPr>
            <p:nvPr/>
          </p:nvSpPr>
          <p:spPr bwMode="auto">
            <a:xfrm>
              <a:off x="7512490" y="3546525"/>
              <a:ext cx="1416490" cy="845425"/>
            </a:xfrm>
            <a:prstGeom prst="ellipse">
              <a:avLst/>
            </a:prstGeom>
            <a:solidFill>
              <a:schemeClr val="accent2"/>
            </a:solidFill>
            <a:ln w="25400" algn="ctr">
              <a:solidFill>
                <a:schemeClr val="tx1"/>
              </a:solidFill>
              <a:round/>
              <a:headEnd type="none" w="sm" len="sm"/>
              <a:tailEnd type="none" w="sm" len="sm"/>
            </a:ln>
          </p:spPr>
          <p:txBody>
            <a:bodyPr lIns="0" tIns="0" rIns="0" bIns="0" anchor="ctr"/>
            <a:lstStyle/>
            <a:p>
              <a:pPr algn="ctr" eaLnBrk="0" hangingPunct="0">
                <a:lnSpc>
                  <a:spcPct val="80000"/>
                </a:lnSpc>
              </a:pPr>
              <a:r>
                <a:rPr lang="en-US" sz="2000" b="1" dirty="0">
                  <a:solidFill>
                    <a:srgbClr val="000000"/>
                  </a:solidFill>
                  <a:latin typeface="Calibri" pitchFamily="34" charset="0"/>
                  <a:ea typeface="Calibri" pitchFamily="34" charset="0"/>
                  <a:cs typeface="Calibri" pitchFamily="34" charset="0"/>
                </a:rPr>
                <a:t>LPM4.5</a:t>
              </a:r>
            </a:p>
          </p:txBody>
        </p:sp>
        <p:sp>
          <p:nvSpPr>
            <p:cNvPr id="154649" name="Oval 17"/>
            <p:cNvSpPr>
              <a:spLocks noChangeArrowheads="1"/>
            </p:cNvSpPr>
            <p:nvPr/>
          </p:nvSpPr>
          <p:spPr bwMode="auto">
            <a:xfrm>
              <a:off x="390524" y="3741724"/>
              <a:ext cx="1416490" cy="845425"/>
            </a:xfrm>
            <a:prstGeom prst="ellipse">
              <a:avLst/>
            </a:prstGeom>
            <a:solidFill>
              <a:schemeClr val="accent2"/>
            </a:solidFill>
            <a:ln w="25400" algn="ctr">
              <a:solidFill>
                <a:schemeClr val="tx1"/>
              </a:solidFill>
              <a:round/>
              <a:headEnd type="none" w="sm" len="sm"/>
              <a:tailEnd type="none" w="sm" len="sm"/>
            </a:ln>
          </p:spPr>
          <p:txBody>
            <a:bodyPr lIns="0" tIns="0" rIns="0" bIns="0" anchor="ctr"/>
            <a:lstStyle/>
            <a:p>
              <a:pPr algn="ctr" eaLnBrk="0" hangingPunct="0">
                <a:lnSpc>
                  <a:spcPct val="80000"/>
                </a:lnSpc>
              </a:pPr>
              <a:r>
                <a:rPr lang="en-US" sz="2000" b="1">
                  <a:solidFill>
                    <a:srgbClr val="000000"/>
                  </a:solidFill>
                  <a:latin typeface="Calibri" pitchFamily="34" charset="0"/>
                  <a:ea typeface="Calibri" pitchFamily="34" charset="0"/>
                  <a:cs typeface="Calibri" pitchFamily="34" charset="0"/>
                </a:rPr>
                <a:t>LPM0</a:t>
              </a:r>
            </a:p>
          </p:txBody>
        </p:sp>
        <p:sp>
          <p:nvSpPr>
            <p:cNvPr id="154650" name="Oval 33"/>
            <p:cNvSpPr>
              <a:spLocks noChangeArrowheads="1"/>
            </p:cNvSpPr>
            <p:nvPr/>
          </p:nvSpPr>
          <p:spPr bwMode="auto">
            <a:xfrm>
              <a:off x="1702593" y="4575962"/>
              <a:ext cx="1416490" cy="845425"/>
            </a:xfrm>
            <a:prstGeom prst="ellipse">
              <a:avLst/>
            </a:prstGeom>
            <a:solidFill>
              <a:schemeClr val="accent2"/>
            </a:solidFill>
            <a:ln w="25400" algn="ctr">
              <a:solidFill>
                <a:schemeClr val="tx1"/>
              </a:solidFill>
              <a:round/>
              <a:headEnd type="none" w="sm" len="sm"/>
              <a:tailEnd type="none" w="sm" len="sm"/>
            </a:ln>
          </p:spPr>
          <p:txBody>
            <a:bodyPr lIns="0" tIns="0" rIns="0" bIns="0" anchor="ctr"/>
            <a:lstStyle/>
            <a:p>
              <a:pPr algn="ctr" eaLnBrk="0" hangingPunct="0">
                <a:lnSpc>
                  <a:spcPct val="80000"/>
                </a:lnSpc>
              </a:pPr>
              <a:r>
                <a:rPr lang="en-US" sz="2000" b="1">
                  <a:solidFill>
                    <a:srgbClr val="000000"/>
                  </a:solidFill>
                  <a:latin typeface="Calibri" pitchFamily="34" charset="0"/>
                  <a:ea typeface="Calibri" pitchFamily="34" charset="0"/>
                  <a:cs typeface="Calibri" pitchFamily="34" charset="0"/>
                </a:rPr>
                <a:t>LPM1</a:t>
              </a:r>
            </a:p>
          </p:txBody>
        </p:sp>
        <p:sp>
          <p:nvSpPr>
            <p:cNvPr id="154651" name="Oval 34"/>
            <p:cNvSpPr>
              <a:spLocks noChangeArrowheads="1"/>
            </p:cNvSpPr>
            <p:nvPr/>
          </p:nvSpPr>
          <p:spPr bwMode="auto">
            <a:xfrm>
              <a:off x="3014662" y="5410200"/>
              <a:ext cx="1416490" cy="845425"/>
            </a:xfrm>
            <a:prstGeom prst="ellipse">
              <a:avLst/>
            </a:prstGeom>
            <a:solidFill>
              <a:schemeClr val="accent2"/>
            </a:solidFill>
            <a:ln w="25400" algn="ctr">
              <a:solidFill>
                <a:schemeClr val="tx1"/>
              </a:solidFill>
              <a:round/>
              <a:headEnd type="none" w="sm" len="sm"/>
              <a:tailEnd type="none" w="sm" len="sm"/>
            </a:ln>
          </p:spPr>
          <p:txBody>
            <a:bodyPr lIns="0" tIns="0" rIns="0" bIns="0" anchor="ctr"/>
            <a:lstStyle/>
            <a:p>
              <a:pPr algn="ctr" eaLnBrk="0" hangingPunct="0">
                <a:lnSpc>
                  <a:spcPct val="80000"/>
                </a:lnSpc>
              </a:pPr>
              <a:r>
                <a:rPr lang="en-US" sz="2000" b="1">
                  <a:solidFill>
                    <a:srgbClr val="000000"/>
                  </a:solidFill>
                  <a:latin typeface="Calibri" pitchFamily="34" charset="0"/>
                  <a:ea typeface="Calibri" pitchFamily="34" charset="0"/>
                  <a:cs typeface="Calibri" pitchFamily="34" charset="0"/>
                </a:rPr>
                <a:t>LPM2</a:t>
              </a:r>
            </a:p>
          </p:txBody>
        </p:sp>
        <p:sp>
          <p:nvSpPr>
            <p:cNvPr id="154652" name="Oval 35"/>
            <p:cNvSpPr>
              <a:spLocks noChangeArrowheads="1"/>
            </p:cNvSpPr>
            <p:nvPr/>
          </p:nvSpPr>
          <p:spPr bwMode="auto">
            <a:xfrm>
              <a:off x="4326731" y="4575962"/>
              <a:ext cx="1416490" cy="845425"/>
            </a:xfrm>
            <a:prstGeom prst="ellipse">
              <a:avLst/>
            </a:prstGeom>
            <a:solidFill>
              <a:schemeClr val="accent2"/>
            </a:solidFill>
            <a:ln w="25400" algn="ctr">
              <a:solidFill>
                <a:schemeClr val="tx1"/>
              </a:solidFill>
              <a:round/>
              <a:headEnd type="none" w="sm" len="sm"/>
              <a:tailEnd type="none" w="sm" len="sm"/>
            </a:ln>
          </p:spPr>
          <p:txBody>
            <a:bodyPr lIns="0" tIns="0" rIns="0" bIns="0" anchor="ctr"/>
            <a:lstStyle/>
            <a:p>
              <a:pPr algn="ctr" eaLnBrk="0" hangingPunct="0">
                <a:lnSpc>
                  <a:spcPct val="80000"/>
                </a:lnSpc>
              </a:pPr>
              <a:r>
                <a:rPr lang="en-US" sz="2000" b="1">
                  <a:solidFill>
                    <a:srgbClr val="000000"/>
                  </a:solidFill>
                  <a:latin typeface="Calibri" pitchFamily="34" charset="0"/>
                  <a:ea typeface="Calibri" pitchFamily="34" charset="0"/>
                  <a:cs typeface="Calibri" pitchFamily="34" charset="0"/>
                </a:rPr>
                <a:t>LPM3</a:t>
              </a:r>
            </a:p>
          </p:txBody>
        </p:sp>
        <p:sp>
          <p:nvSpPr>
            <p:cNvPr id="154653" name="Oval 36"/>
            <p:cNvSpPr>
              <a:spLocks noChangeArrowheads="1"/>
            </p:cNvSpPr>
            <p:nvPr/>
          </p:nvSpPr>
          <p:spPr bwMode="auto">
            <a:xfrm>
              <a:off x="5638800" y="3741724"/>
              <a:ext cx="1416490" cy="845425"/>
            </a:xfrm>
            <a:prstGeom prst="ellipse">
              <a:avLst/>
            </a:prstGeom>
            <a:solidFill>
              <a:schemeClr val="accent2"/>
            </a:solidFill>
            <a:ln w="25400" algn="ctr">
              <a:solidFill>
                <a:schemeClr val="tx1"/>
              </a:solidFill>
              <a:round/>
              <a:headEnd type="none" w="sm" len="sm"/>
              <a:tailEnd type="none" w="sm" len="sm"/>
            </a:ln>
          </p:spPr>
          <p:txBody>
            <a:bodyPr lIns="0" tIns="0" rIns="0" bIns="0" anchor="ctr"/>
            <a:lstStyle/>
            <a:p>
              <a:pPr algn="ctr" eaLnBrk="0" hangingPunct="0">
                <a:lnSpc>
                  <a:spcPct val="80000"/>
                </a:lnSpc>
              </a:pPr>
              <a:r>
                <a:rPr lang="en-US" sz="2000" b="1">
                  <a:solidFill>
                    <a:srgbClr val="000000"/>
                  </a:solidFill>
                  <a:latin typeface="Calibri" pitchFamily="34" charset="0"/>
                  <a:ea typeface="Calibri" pitchFamily="34" charset="0"/>
                  <a:cs typeface="Calibri" pitchFamily="34" charset="0"/>
                </a:rPr>
                <a:t>LPM4</a:t>
              </a:r>
            </a:p>
          </p:txBody>
        </p:sp>
        <p:cxnSp>
          <p:nvCxnSpPr>
            <p:cNvPr id="15" name="Straight Arrow Connector 14"/>
            <p:cNvCxnSpPr>
              <a:stCxn id="3" idx="5"/>
              <a:endCxn id="40" idx="1"/>
            </p:cNvCxnSpPr>
            <p:nvPr/>
          </p:nvCxnSpPr>
          <p:spPr bwMode="auto">
            <a:xfrm>
              <a:off x="4449075" y="3563352"/>
              <a:ext cx="1854365" cy="1416284"/>
            </a:xfrm>
            <a:prstGeom prst="straightConnector1">
              <a:avLst/>
            </a:prstGeom>
            <a:solidFill>
              <a:schemeClr val="accent1"/>
            </a:solidFill>
            <a:ln w="25400" cap="flat" cmpd="sng" algn="ctr">
              <a:gradFill>
                <a:gsLst>
                  <a:gs pos="0">
                    <a:srgbClr val="006600"/>
                  </a:gs>
                  <a:gs pos="50000">
                    <a:schemeClr val="accent1">
                      <a:shade val="67500"/>
                      <a:satMod val="115000"/>
                    </a:schemeClr>
                  </a:gs>
                  <a:gs pos="100000">
                    <a:srgbClr val="0000FF"/>
                  </a:gs>
                </a:gsLst>
                <a:lin ang="5400000" scaled="0"/>
              </a:gradFill>
              <a:prstDash val="solid"/>
              <a:round/>
              <a:headEnd type="none" w="sm" len="sm"/>
              <a:tailEnd type="triangle" w="med" len="lg"/>
            </a:ln>
            <a:effectLst/>
          </p:spPr>
        </p:cxnSp>
        <p:sp>
          <p:nvSpPr>
            <p:cNvPr id="50" name="Freeform 49"/>
            <p:cNvSpPr/>
            <p:nvPr/>
          </p:nvSpPr>
          <p:spPr bwMode="auto">
            <a:xfrm>
              <a:off x="4115477" y="1211683"/>
              <a:ext cx="3276366" cy="3637148"/>
            </a:xfrm>
            <a:custGeom>
              <a:avLst/>
              <a:gdLst>
                <a:gd name="connsiteX0" fmla="*/ 2902688 w 3443256"/>
                <a:gd name="connsiteY0" fmla="*/ 3636335 h 3636335"/>
                <a:gd name="connsiteX1" fmla="*/ 3221665 w 3443256"/>
                <a:gd name="connsiteY1" fmla="*/ 2307265 h 3636335"/>
                <a:gd name="connsiteX2" fmla="*/ 0 w 3443256"/>
                <a:gd name="connsiteY2" fmla="*/ 0 h 3636335"/>
              </a:gdLst>
              <a:ahLst/>
              <a:cxnLst>
                <a:cxn ang="0">
                  <a:pos x="connsiteX0" y="connsiteY0"/>
                </a:cxn>
                <a:cxn ang="0">
                  <a:pos x="connsiteX1" y="connsiteY1"/>
                </a:cxn>
                <a:cxn ang="0">
                  <a:pos x="connsiteX2" y="connsiteY2"/>
                </a:cxn>
              </a:cxnLst>
              <a:rect l="l" t="t" r="r" b="b"/>
              <a:pathLst>
                <a:path w="3443256" h="3636335">
                  <a:moveTo>
                    <a:pt x="2902688" y="3636335"/>
                  </a:moveTo>
                  <a:cubicBezTo>
                    <a:pt x="3304067" y="3274828"/>
                    <a:pt x="3705446" y="2913321"/>
                    <a:pt x="3221665" y="2307265"/>
                  </a:cubicBezTo>
                  <a:cubicBezTo>
                    <a:pt x="2737884" y="1701209"/>
                    <a:pt x="1368942" y="850604"/>
                    <a:pt x="0" y="0"/>
                  </a:cubicBezTo>
                </a:path>
              </a:pathLst>
            </a:custGeom>
            <a:noFill/>
            <a:ln w="12700" cap="flat" cmpd="sng" algn="ctr">
              <a:solidFill>
                <a:schemeClr val="tx1"/>
              </a:solidFill>
              <a:prstDash val="sysDash"/>
              <a:round/>
              <a:headEnd type="none" w="sm" len="sm"/>
              <a:tailEnd type="triangle" w="med" len="lg"/>
            </a:ln>
            <a:effectLst/>
          </p:spPr>
          <p:txBody>
            <a:bodyPr/>
            <a:lstStyle/>
            <a:p>
              <a:pPr eaLnBrk="0" hangingPunct="0">
                <a:lnSpc>
                  <a:spcPct val="80000"/>
                </a:lnSpc>
                <a:spcBef>
                  <a:spcPct val="50000"/>
                </a:spcBef>
                <a:defRPr/>
              </a:pPr>
              <a:endParaRPr lang="en-US" sz="2800" b="1" dirty="0">
                <a:effectLst>
                  <a:outerShdw blurRad="38100" dist="38100" dir="2700000" algn="tl">
                    <a:srgbClr val="000000">
                      <a:alpha val="43137"/>
                    </a:srgbClr>
                  </a:outerShdw>
                </a:effectLst>
                <a:latin typeface="Arial Narrow" pitchFamily="34" charset="0"/>
              </a:endParaRPr>
            </a:p>
          </p:txBody>
        </p:sp>
        <p:sp>
          <p:nvSpPr>
            <p:cNvPr id="51" name="Freeform 50"/>
            <p:cNvSpPr/>
            <p:nvPr/>
          </p:nvSpPr>
          <p:spPr bwMode="auto">
            <a:xfrm>
              <a:off x="4120070" y="1167291"/>
              <a:ext cx="4790538" cy="2404865"/>
            </a:xfrm>
            <a:custGeom>
              <a:avLst/>
              <a:gdLst>
                <a:gd name="connsiteX0" fmla="*/ 4338084 w 4950698"/>
                <a:gd name="connsiteY0" fmla="*/ 2371061 h 2371061"/>
                <a:gd name="connsiteX1" fmla="*/ 4582633 w 4950698"/>
                <a:gd name="connsiteY1" fmla="*/ 1828800 h 2371061"/>
                <a:gd name="connsiteX2" fmla="*/ 0 w 4950698"/>
                <a:gd name="connsiteY2" fmla="*/ 0 h 2371061"/>
                <a:gd name="connsiteX0" fmla="*/ 4338084 w 4807288"/>
                <a:gd name="connsiteY0" fmla="*/ 2371061 h 2371061"/>
                <a:gd name="connsiteX1" fmla="*/ 4359349 w 4807288"/>
                <a:gd name="connsiteY1" fmla="*/ 1573619 h 2371061"/>
                <a:gd name="connsiteX2" fmla="*/ 0 w 4807288"/>
                <a:gd name="connsiteY2" fmla="*/ 0 h 2371061"/>
                <a:gd name="connsiteX0" fmla="*/ 4322227 w 4790343"/>
                <a:gd name="connsiteY0" fmla="*/ 2321047 h 2321047"/>
                <a:gd name="connsiteX1" fmla="*/ 4343492 w 4790343"/>
                <a:gd name="connsiteY1" fmla="*/ 1523605 h 2321047"/>
                <a:gd name="connsiteX2" fmla="*/ 0 w 4790343"/>
                <a:gd name="connsiteY2" fmla="*/ 0 h 2321047"/>
                <a:gd name="connsiteX0" fmla="*/ 4322227 w 4790343"/>
                <a:gd name="connsiteY0" fmla="*/ 2321047 h 2321047"/>
                <a:gd name="connsiteX1" fmla="*/ 4343492 w 4790343"/>
                <a:gd name="connsiteY1" fmla="*/ 1523605 h 2321047"/>
                <a:gd name="connsiteX2" fmla="*/ 0 w 4790343"/>
                <a:gd name="connsiteY2" fmla="*/ 0 h 2321047"/>
                <a:gd name="connsiteX0" fmla="*/ 4322227 w 4790343"/>
                <a:gd name="connsiteY0" fmla="*/ 2276034 h 2276034"/>
                <a:gd name="connsiteX1" fmla="*/ 4343492 w 4790343"/>
                <a:gd name="connsiteY1" fmla="*/ 1478592 h 2276034"/>
                <a:gd name="connsiteX2" fmla="*/ 0 w 4790343"/>
                <a:gd name="connsiteY2" fmla="*/ 0 h 2276034"/>
              </a:gdLst>
              <a:ahLst/>
              <a:cxnLst>
                <a:cxn ang="0">
                  <a:pos x="connsiteX0" y="connsiteY0"/>
                </a:cxn>
                <a:cxn ang="0">
                  <a:pos x="connsiteX1" y="connsiteY1"/>
                </a:cxn>
                <a:cxn ang="0">
                  <a:pos x="connsiteX2" y="connsiteY2"/>
                </a:cxn>
              </a:cxnLst>
              <a:rect l="l" t="t" r="r" b="b"/>
              <a:pathLst>
                <a:path w="4790343" h="2276034">
                  <a:moveTo>
                    <a:pt x="4322227" y="2276034"/>
                  </a:moveTo>
                  <a:cubicBezTo>
                    <a:pt x="4806008" y="2202492"/>
                    <a:pt x="5063863" y="1857931"/>
                    <a:pt x="4343492" y="1478592"/>
                  </a:cubicBezTo>
                  <a:cubicBezTo>
                    <a:pt x="3623121" y="1099253"/>
                    <a:pt x="2109517" y="226669"/>
                    <a:pt x="0" y="0"/>
                  </a:cubicBezTo>
                </a:path>
              </a:pathLst>
            </a:custGeom>
            <a:noFill/>
            <a:ln w="12700" cap="flat" cmpd="sng" algn="ctr">
              <a:solidFill>
                <a:schemeClr val="tx1"/>
              </a:solidFill>
              <a:prstDash val="sysDash"/>
              <a:round/>
              <a:headEnd type="none" w="sm" len="sm"/>
              <a:tailEnd type="triangle" w="med" len="lg"/>
            </a:ln>
            <a:effectLst/>
          </p:spPr>
          <p:txBody>
            <a:bodyPr/>
            <a:lstStyle/>
            <a:p>
              <a:pPr eaLnBrk="0" hangingPunct="0">
                <a:lnSpc>
                  <a:spcPct val="80000"/>
                </a:lnSpc>
                <a:spcBef>
                  <a:spcPct val="50000"/>
                </a:spcBef>
                <a:defRPr/>
              </a:pPr>
              <a:endParaRPr lang="en-US" sz="2800" b="1" dirty="0">
                <a:effectLst>
                  <a:outerShdw blurRad="38100" dist="38100" dir="2700000" algn="tl">
                    <a:srgbClr val="000000">
                      <a:alpha val="43137"/>
                    </a:srgbClr>
                  </a:outerShdw>
                </a:effectLst>
                <a:latin typeface="Arial Narrow" pitchFamily="34" charset="0"/>
              </a:endParaRPr>
            </a:p>
          </p:txBody>
        </p:sp>
        <p:cxnSp>
          <p:nvCxnSpPr>
            <p:cNvPr id="19" name="Straight Arrow Connector 18"/>
            <p:cNvCxnSpPr>
              <a:stCxn id="3" idx="6"/>
            </p:cNvCxnSpPr>
            <p:nvPr/>
          </p:nvCxnSpPr>
          <p:spPr bwMode="auto">
            <a:xfrm>
              <a:off x="4749863" y="3264450"/>
              <a:ext cx="2870137" cy="477274"/>
            </a:xfrm>
            <a:prstGeom prst="straightConnector1">
              <a:avLst/>
            </a:prstGeom>
            <a:solidFill>
              <a:schemeClr val="accent1"/>
            </a:solidFill>
            <a:ln w="25400" cap="flat" cmpd="sng" algn="ctr">
              <a:gradFill>
                <a:gsLst>
                  <a:gs pos="0">
                    <a:srgbClr val="006600"/>
                  </a:gs>
                  <a:gs pos="50000">
                    <a:schemeClr val="accent1">
                      <a:shade val="67500"/>
                      <a:satMod val="115000"/>
                    </a:schemeClr>
                  </a:gs>
                  <a:gs pos="100000">
                    <a:srgbClr val="0000FF"/>
                  </a:gs>
                </a:gsLst>
                <a:lin ang="5400000" scaled="0"/>
              </a:gradFill>
              <a:prstDash val="solid"/>
              <a:round/>
              <a:headEnd type="none" w="sm" len="sm"/>
              <a:tailEnd type="triangle" w="med" len="lg"/>
            </a:ln>
            <a:effectLst/>
          </p:spPr>
        </p:cxnSp>
      </p:grpSp>
      <p:sp>
        <p:nvSpPr>
          <p:cNvPr id="154628" name="Action Button: Forward or Next 3">
            <a:hlinkClick r:id="rId3" action="ppaction://hlinksldjump" highlightClick="1"/>
          </p:cNvPr>
          <p:cNvSpPr>
            <a:spLocks noChangeArrowheads="1"/>
          </p:cNvSpPr>
          <p:nvPr/>
        </p:nvSpPr>
        <p:spPr bwMode="auto">
          <a:xfrm>
            <a:off x="8839200" y="0"/>
            <a:ext cx="304800" cy="219075"/>
          </a:xfrm>
          <a:prstGeom prst="actionButtonForwardNext">
            <a:avLst/>
          </a:prstGeom>
          <a:solidFill>
            <a:schemeClr val="bg1"/>
          </a:solid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Tree>
  </p:cSld>
  <p:clrMapOvr>
    <a:masterClrMapping/>
  </p:clrMapOvr>
  <p:transition spd="med">
    <p:fade/>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10098"/>
            <a:ext cx="8610600" cy="3785652"/>
          </a:xfrm>
          <a:prstGeom prst="rect">
            <a:avLst/>
          </a:prstGeom>
        </p:spPr>
        <p:txBody>
          <a:bodyPr wrap="square">
            <a:sp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These modes also turn off the processor core’s internal voltage regulator, in addition to the low-power tricks applied by LPM3 or 4, thus saving even more energy.</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Of course, these modes are only available on the devices that contain an on-chip voltage regulator.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main difference with these modes – that is, beyond being the lowest power states on the MSP430 – is that because the voltage regulator is turned off, exiting them results in a brownout reset (BOR). </a:t>
            </a:r>
          </a:p>
          <a:p>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09550"/>
            <a:ext cx="8305800" cy="4343400"/>
          </a:xfrm>
        </p:spPr>
        <p:txBody>
          <a:bodyPr>
            <a:noAutofit/>
          </a:bodyPr>
          <a:lstStyle/>
          <a:p>
            <a:r>
              <a:rPr lang="en-US" sz="1600" b="1" dirty="0" smtClean="0">
                <a:latin typeface="Times New Roman" pitchFamily="18" charset="0"/>
                <a:cs typeface="Times New Roman" pitchFamily="18" charset="0"/>
              </a:rPr>
              <a:t>The Negative Flag (N)</a:t>
            </a:r>
          </a:p>
          <a:p>
            <a:pPr lvl="1"/>
            <a:r>
              <a:rPr lang="en-US" sz="1400" dirty="0" smtClean="0">
                <a:latin typeface="Times New Roman" pitchFamily="18" charset="0"/>
                <a:cs typeface="Times New Roman" pitchFamily="18" charset="0"/>
              </a:rPr>
              <a:t>Location: SR(2)</a:t>
            </a:r>
          </a:p>
          <a:p>
            <a:pPr lvl="1"/>
            <a:r>
              <a:rPr lang="en-US" sz="1400" dirty="0" smtClean="0">
                <a:latin typeface="Times New Roman" pitchFamily="18" charset="0"/>
                <a:cs typeface="Times New Roman" pitchFamily="18" charset="0"/>
              </a:rPr>
              <a:t>Function: Identifies when an operation results in a negative. Can be </a:t>
            </a:r>
            <a:r>
              <a:rPr lang="en-US" sz="1600" dirty="0" smtClean="0">
                <a:latin typeface="Times New Roman" pitchFamily="18" charset="0"/>
                <a:cs typeface="Times New Roman" pitchFamily="18" charset="0"/>
              </a:rPr>
              <a:t>set or cleared by software, or automatically. This flag reflects the value of the MSB of the operation result (Bit 7 for byte operations, and bit 15 for word operations).</a:t>
            </a:r>
          </a:p>
          <a:p>
            <a:pPr lvl="1"/>
            <a:r>
              <a:rPr lang="en-US" sz="1400" dirty="0" smtClean="0">
                <a:latin typeface="Times New Roman" pitchFamily="18" charset="0"/>
                <a:cs typeface="Times New Roman" pitchFamily="18" charset="0"/>
              </a:rPr>
              <a:t>1=Negative result occurred</a:t>
            </a:r>
          </a:p>
          <a:p>
            <a:pPr lvl="1"/>
            <a:r>
              <a:rPr lang="en-US" sz="1400" dirty="0" smtClean="0">
                <a:latin typeface="Times New Roman" pitchFamily="18" charset="0"/>
                <a:cs typeface="Times New Roman" pitchFamily="18" charset="0"/>
              </a:rPr>
              <a:t>0=Positive result occurred</a:t>
            </a:r>
          </a:p>
          <a:p>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The Global Interrupt Enable (GIE)</a:t>
            </a:r>
          </a:p>
          <a:p>
            <a:pPr lvl="1"/>
            <a:r>
              <a:rPr lang="en-US" sz="1400" dirty="0" smtClean="0">
                <a:latin typeface="Times New Roman" pitchFamily="18" charset="0"/>
                <a:cs typeface="Times New Roman" pitchFamily="18" charset="0"/>
              </a:rPr>
              <a:t>Location: SR(3)</a:t>
            </a:r>
          </a:p>
          <a:p>
            <a:pPr lvl="1"/>
            <a:r>
              <a:rPr lang="en-US" sz="1400" dirty="0" smtClean="0">
                <a:latin typeface="Times New Roman" pitchFamily="18" charset="0"/>
                <a:cs typeface="Times New Roman" pitchFamily="18" charset="0"/>
              </a:rPr>
              <a:t>Function: Enables or disables all </a:t>
            </a:r>
            <a:r>
              <a:rPr lang="en-US" sz="1400" dirty="0" err="1" smtClean="0">
                <a:latin typeface="Times New Roman" pitchFamily="18" charset="0"/>
                <a:cs typeface="Times New Roman" pitchFamily="18" charset="0"/>
              </a:rPr>
              <a:t>maskable</a:t>
            </a:r>
            <a:r>
              <a:rPr lang="en-US" sz="1400" dirty="0" smtClean="0">
                <a:latin typeface="Times New Roman" pitchFamily="18" charset="0"/>
                <a:cs typeface="Times New Roman" pitchFamily="18" charset="0"/>
              </a:rPr>
              <a:t> interrupts. Can be set or </a:t>
            </a:r>
            <a:r>
              <a:rPr lang="en-US" sz="1600" dirty="0" smtClean="0">
                <a:latin typeface="Times New Roman" pitchFamily="18" charset="0"/>
                <a:cs typeface="Times New Roman" pitchFamily="18" charset="0"/>
              </a:rPr>
              <a:t>cleared by software, or automatically. Interrupts automatically reset this bit, and the retie instruction automatically sets it.</a:t>
            </a:r>
          </a:p>
          <a:p>
            <a:pPr lvl="1"/>
            <a:r>
              <a:rPr lang="en-US" sz="1400" dirty="0" smtClean="0">
                <a:latin typeface="Times New Roman" pitchFamily="18" charset="0"/>
                <a:cs typeface="Times New Roman" pitchFamily="18" charset="0"/>
              </a:rPr>
              <a:t>1=Interrupts Enabled</a:t>
            </a:r>
          </a:p>
          <a:p>
            <a:pPr lvl="1"/>
            <a:r>
              <a:rPr lang="en-US" sz="1400" dirty="0" smtClean="0">
                <a:latin typeface="Times New Roman" pitchFamily="18" charset="0"/>
                <a:cs typeface="Times New Roman" pitchFamily="18" charset="0"/>
              </a:rPr>
              <a:t>0=Interrupts Disabled</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p:cNvSpPr>
            <a:spLocks noGrp="1"/>
          </p:cNvSpPr>
          <p:nvPr>
            <p:ph type="title"/>
          </p:nvPr>
        </p:nvSpPr>
        <p:spPr>
          <a:xfrm>
            <a:off x="381000" y="0"/>
            <a:ext cx="8229600" cy="857250"/>
          </a:xfrm>
        </p:spPr>
        <p:txBody>
          <a:bodyPr/>
          <a:lstStyle/>
          <a:p>
            <a:r>
              <a:rPr lang="en-US" smtClean="0"/>
              <a:t>Low-Power Modes</a:t>
            </a:r>
          </a:p>
        </p:txBody>
      </p:sp>
      <p:graphicFrame>
        <p:nvGraphicFramePr>
          <p:cNvPr id="3" name="Table 2"/>
          <p:cNvGraphicFramePr>
            <a:graphicFrameLocks noGrp="1"/>
          </p:cNvGraphicFramePr>
          <p:nvPr/>
        </p:nvGraphicFramePr>
        <p:xfrm>
          <a:off x="228600" y="904158"/>
          <a:ext cx="8686799" cy="3801192"/>
        </p:xfrm>
        <a:graphic>
          <a:graphicData uri="http://schemas.openxmlformats.org/drawingml/2006/table">
            <a:tbl>
              <a:tblPr firstRow="1" bandRow="1">
                <a:tableStyleId>{073A0DAA-6AF3-43AB-8588-CEC1D06C72B9}</a:tableStyleId>
              </a:tblPr>
              <a:tblGrid>
                <a:gridCol w="1526678">
                  <a:extLst>
                    <a:ext uri="{9D8B030D-6E8A-4147-A177-3AD203B41FA5}">
                      <a16:colId xmlns:a16="http://schemas.microsoft.com/office/drawing/2014/main" val="20000"/>
                    </a:ext>
                  </a:extLst>
                </a:gridCol>
                <a:gridCol w="672654">
                  <a:extLst>
                    <a:ext uri="{9D8B030D-6E8A-4147-A177-3AD203B41FA5}">
                      <a16:colId xmlns:a16="http://schemas.microsoft.com/office/drawing/2014/main" val="20001"/>
                    </a:ext>
                  </a:extLst>
                </a:gridCol>
                <a:gridCol w="672654">
                  <a:extLst>
                    <a:ext uri="{9D8B030D-6E8A-4147-A177-3AD203B41FA5}">
                      <a16:colId xmlns:a16="http://schemas.microsoft.com/office/drawing/2014/main" val="20002"/>
                    </a:ext>
                  </a:extLst>
                </a:gridCol>
                <a:gridCol w="672654">
                  <a:extLst>
                    <a:ext uri="{9D8B030D-6E8A-4147-A177-3AD203B41FA5}">
                      <a16:colId xmlns:a16="http://schemas.microsoft.com/office/drawing/2014/main" val="20003"/>
                    </a:ext>
                  </a:extLst>
                </a:gridCol>
                <a:gridCol w="672654">
                  <a:extLst>
                    <a:ext uri="{9D8B030D-6E8A-4147-A177-3AD203B41FA5}">
                      <a16:colId xmlns:a16="http://schemas.microsoft.com/office/drawing/2014/main" val="20004"/>
                    </a:ext>
                  </a:extLst>
                </a:gridCol>
                <a:gridCol w="672654">
                  <a:extLst>
                    <a:ext uri="{9D8B030D-6E8A-4147-A177-3AD203B41FA5}">
                      <a16:colId xmlns:a16="http://schemas.microsoft.com/office/drawing/2014/main" val="20005"/>
                    </a:ext>
                  </a:extLst>
                </a:gridCol>
                <a:gridCol w="672654">
                  <a:extLst>
                    <a:ext uri="{9D8B030D-6E8A-4147-A177-3AD203B41FA5}">
                      <a16:colId xmlns:a16="http://schemas.microsoft.com/office/drawing/2014/main" val="20006"/>
                    </a:ext>
                  </a:extLst>
                </a:gridCol>
                <a:gridCol w="3124197">
                  <a:extLst>
                    <a:ext uri="{9D8B030D-6E8A-4147-A177-3AD203B41FA5}">
                      <a16:colId xmlns:a16="http://schemas.microsoft.com/office/drawing/2014/main" val="20007"/>
                    </a:ext>
                  </a:extLst>
                </a:gridCol>
              </a:tblGrid>
              <a:tr h="1066800">
                <a:tc>
                  <a:txBody>
                    <a:bodyPr/>
                    <a:lstStyle/>
                    <a:p>
                      <a:pPr algn="ctr">
                        <a:lnSpc>
                          <a:spcPct val="90000"/>
                        </a:lnSpc>
                      </a:pPr>
                      <a:r>
                        <a:rPr lang="en-US" sz="1800" b="1" u="none" strike="noStrike" kern="1200" baseline="0" dirty="0" smtClean="0">
                          <a:latin typeface="Calibri" pitchFamily="34" charset="0"/>
                          <a:cs typeface="Calibri" pitchFamily="34" charset="0"/>
                        </a:rPr>
                        <a:t>Operating</a:t>
                      </a:r>
                    </a:p>
                    <a:p>
                      <a:pPr algn="ctr">
                        <a:lnSpc>
                          <a:spcPct val="90000"/>
                        </a:lnSpc>
                      </a:pPr>
                      <a:r>
                        <a:rPr lang="en-US" sz="1800" b="1" u="none" strike="noStrike" kern="1200" baseline="0" dirty="0" smtClean="0">
                          <a:latin typeface="Calibri" pitchFamily="34" charset="0"/>
                          <a:cs typeface="Calibri" pitchFamily="34" charset="0"/>
                        </a:rPr>
                        <a:t>Mode</a:t>
                      </a:r>
                      <a:endParaRPr lang="en-US" sz="1800" b="1" dirty="0">
                        <a:latin typeface="Calibri" pitchFamily="34" charset="0"/>
                        <a:cs typeface="Calibri" pitchFamily="34" charset="0"/>
                      </a:endParaRPr>
                    </a:p>
                  </a:txBody>
                  <a:tcPr marT="34290" marB="34290" anchor="ctr"/>
                </a:tc>
                <a:tc>
                  <a:txBody>
                    <a:bodyPr/>
                    <a:lstStyle/>
                    <a:p>
                      <a:pPr algn="ctr">
                        <a:lnSpc>
                          <a:spcPct val="90000"/>
                        </a:lnSpc>
                      </a:pPr>
                      <a:r>
                        <a:rPr lang="en-US" sz="1400" b="1" u="none" strike="noStrike" kern="1200" baseline="0" dirty="0" smtClean="0">
                          <a:latin typeface="Calibri" pitchFamily="34" charset="0"/>
                          <a:cs typeface="Calibri" pitchFamily="34" charset="0"/>
                        </a:rPr>
                        <a:t>CPU (MCLK)</a:t>
                      </a:r>
                      <a:endParaRPr lang="en-US" sz="1400" b="1" dirty="0">
                        <a:latin typeface="Calibri" pitchFamily="34" charset="0"/>
                        <a:cs typeface="Calibri" pitchFamily="34" charset="0"/>
                      </a:endParaRPr>
                    </a:p>
                  </a:txBody>
                  <a:tcPr marT="34290" marB="34290" vert="vert270" anchor="ctr"/>
                </a:tc>
                <a:tc>
                  <a:txBody>
                    <a:bodyPr/>
                    <a:lstStyle/>
                    <a:p>
                      <a:pPr algn="ctr">
                        <a:lnSpc>
                          <a:spcPct val="90000"/>
                        </a:lnSpc>
                      </a:pPr>
                      <a:r>
                        <a:rPr lang="en-US" sz="1400" b="1" u="none" strike="noStrike" kern="1200" baseline="0" dirty="0" smtClean="0">
                          <a:latin typeface="Calibri" pitchFamily="34" charset="0"/>
                          <a:cs typeface="Calibri" pitchFamily="34" charset="0"/>
                        </a:rPr>
                        <a:t>SMCLK</a:t>
                      </a:r>
                      <a:endParaRPr lang="en-US" sz="1400" b="1" dirty="0">
                        <a:latin typeface="Calibri" pitchFamily="34" charset="0"/>
                        <a:cs typeface="Calibri" pitchFamily="34" charset="0"/>
                      </a:endParaRPr>
                    </a:p>
                  </a:txBody>
                  <a:tcPr marT="34290" marB="34290" vert="vert270" anchor="ctr"/>
                </a:tc>
                <a:tc>
                  <a:txBody>
                    <a:bodyPr/>
                    <a:lstStyle/>
                    <a:p>
                      <a:pPr algn="ctr">
                        <a:lnSpc>
                          <a:spcPct val="90000"/>
                        </a:lnSpc>
                      </a:pPr>
                      <a:r>
                        <a:rPr lang="en-US" sz="1400" b="1" u="none" strike="noStrike" kern="1200" baseline="0" dirty="0" smtClean="0">
                          <a:latin typeface="Calibri" pitchFamily="34" charset="0"/>
                          <a:cs typeface="Calibri" pitchFamily="34" charset="0"/>
                        </a:rPr>
                        <a:t>ACLK</a:t>
                      </a:r>
                      <a:endParaRPr lang="en-US" sz="1400" b="1" dirty="0">
                        <a:latin typeface="Calibri" pitchFamily="34" charset="0"/>
                        <a:cs typeface="Calibri" pitchFamily="34" charset="0"/>
                      </a:endParaRPr>
                    </a:p>
                  </a:txBody>
                  <a:tcPr marT="34290" marB="34290" vert="vert270" anchor="ctr"/>
                </a:tc>
                <a:tc>
                  <a:txBody>
                    <a:bodyPr/>
                    <a:lstStyle/>
                    <a:p>
                      <a:pPr algn="ctr">
                        <a:lnSpc>
                          <a:spcPct val="90000"/>
                        </a:lnSpc>
                      </a:pPr>
                      <a:r>
                        <a:rPr lang="en-US" sz="1400" b="1" u="none" strike="noStrike" kern="1200" baseline="0" dirty="0" smtClean="0">
                          <a:latin typeface="Calibri" pitchFamily="34" charset="0"/>
                          <a:cs typeface="Calibri" pitchFamily="34" charset="0"/>
                        </a:rPr>
                        <a:t>RAM Retention</a:t>
                      </a:r>
                      <a:endParaRPr lang="en-US" sz="1400" b="1" dirty="0">
                        <a:latin typeface="Calibri" pitchFamily="34" charset="0"/>
                        <a:cs typeface="Calibri" pitchFamily="34" charset="0"/>
                      </a:endParaRPr>
                    </a:p>
                  </a:txBody>
                  <a:tcPr marT="34290" marB="34290" vert="vert270" anchor="ctr"/>
                </a:tc>
                <a:tc>
                  <a:txBody>
                    <a:bodyPr/>
                    <a:lstStyle/>
                    <a:p>
                      <a:pPr algn="ctr">
                        <a:lnSpc>
                          <a:spcPct val="90000"/>
                        </a:lnSpc>
                      </a:pPr>
                      <a:endParaRPr lang="en-US" sz="1400" b="1" dirty="0">
                        <a:solidFill>
                          <a:schemeClr val="bg1"/>
                        </a:solidFill>
                        <a:latin typeface="Calibri" pitchFamily="34" charset="0"/>
                        <a:cs typeface="Calibri" pitchFamily="34" charset="0"/>
                      </a:endParaRPr>
                    </a:p>
                  </a:txBody>
                  <a:tcPr marT="34290" marB="34290" vert="vert270" anchor="ctr"/>
                </a:tc>
                <a:tc>
                  <a:txBody>
                    <a:bodyPr/>
                    <a:lstStyle/>
                    <a:p>
                      <a:pPr algn="ctr">
                        <a:lnSpc>
                          <a:spcPct val="90000"/>
                        </a:lnSpc>
                      </a:pPr>
                      <a:endParaRPr lang="en-US" sz="1400" b="1" dirty="0">
                        <a:latin typeface="Calibri" pitchFamily="34" charset="0"/>
                        <a:cs typeface="Calibri" pitchFamily="34" charset="0"/>
                      </a:endParaRPr>
                    </a:p>
                  </a:txBody>
                  <a:tcPr marT="34290" marB="34290" vert="vert270" anchor="ctr"/>
                </a:tc>
                <a:tc>
                  <a:txBody>
                    <a:bodyPr/>
                    <a:lstStyle/>
                    <a:p>
                      <a:pPr algn="ctr"/>
                      <a:r>
                        <a:rPr lang="en-US" sz="2100" b="1" u="none" strike="noStrike" kern="1200" baseline="0" dirty="0" smtClean="0">
                          <a:latin typeface="Calibri" pitchFamily="34" charset="0"/>
                          <a:cs typeface="Calibri" pitchFamily="34" charset="0"/>
                        </a:rPr>
                        <a:t>Interrupt Sources</a:t>
                      </a:r>
                      <a:endParaRPr lang="en-US" sz="2100" b="1" dirty="0">
                        <a:latin typeface="Calibri" pitchFamily="34" charset="0"/>
                        <a:cs typeface="Calibri" pitchFamily="34" charset="0"/>
                      </a:endParaRPr>
                    </a:p>
                  </a:txBody>
                  <a:tcPr marT="34290" marB="34290" anchor="ctr"/>
                </a:tc>
                <a:extLst>
                  <a:ext uri="{0D108BD9-81ED-4DB2-BD59-A6C34878D82A}">
                    <a16:rowId xmlns:a16="http://schemas.microsoft.com/office/drawing/2014/main" val="10000"/>
                  </a:ext>
                </a:extLst>
              </a:tr>
              <a:tr h="341799">
                <a:tc>
                  <a:txBody>
                    <a:bodyPr/>
                    <a:lstStyle/>
                    <a:p>
                      <a:pPr algn="l"/>
                      <a:r>
                        <a:rPr lang="en-US" sz="1400" b="1" dirty="0" smtClean="0">
                          <a:latin typeface="Calibri" pitchFamily="34" charset="0"/>
                          <a:cs typeface="Calibri" pitchFamily="34" charset="0"/>
                        </a:rPr>
                        <a:t>Active</a:t>
                      </a:r>
                      <a:endParaRPr lang="en-US" sz="1400" b="1" dirty="0">
                        <a:latin typeface="Calibri" pitchFamily="34" charset="0"/>
                        <a:cs typeface="Calibri" pitchFamily="34" charset="0"/>
                      </a:endParaRPr>
                    </a:p>
                  </a:txBody>
                  <a:tcPr marL="365760" marT="34290" marB="34290" anchor="ct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chemeClr val="tx1"/>
                        </a:solidFill>
                        <a:effectLst/>
                        <a:uLnTx/>
                        <a:uFillTx/>
                        <a:latin typeface="Calibri" pitchFamily="34" charset="0"/>
                        <a:cs typeface="Calibri" pitchFamily="34" charset="0"/>
                      </a:endParaRPr>
                    </a:p>
                  </a:txBody>
                  <a:tcPr marT="34290" marB="34290" anchor="ctr"/>
                </a:tc>
                <a:tc rowSpan="5">
                  <a:txBody>
                    <a:bodyPr/>
                    <a:lstStyle/>
                    <a:p>
                      <a:pPr algn="ctr"/>
                      <a:r>
                        <a:rPr lang="en-US" sz="1400" b="1" dirty="0" smtClean="0">
                          <a:latin typeface="Calibri" pitchFamily="34" charset="0"/>
                          <a:cs typeface="Calibri" pitchFamily="34" charset="0"/>
                        </a:rPr>
                        <a:t>Timers, ADC, DMA, WDT, I/0, External Interrupt, COMP, Serial, RTC, other…</a:t>
                      </a:r>
                      <a:endParaRPr lang="en-US" sz="1400" b="1" dirty="0">
                        <a:latin typeface="Calibri" pitchFamily="34" charset="0"/>
                        <a:cs typeface="Calibri" pitchFamily="34" charset="0"/>
                      </a:endParaRPr>
                    </a:p>
                  </a:txBody>
                  <a:tcPr marT="34290" marB="34290" anchor="ctr"/>
                </a:tc>
                <a:extLst>
                  <a:ext uri="{0D108BD9-81ED-4DB2-BD59-A6C34878D82A}">
                    <a16:rowId xmlns:a16="http://schemas.microsoft.com/office/drawing/2014/main" val="10001"/>
                  </a:ext>
                </a:extLst>
              </a:tr>
              <a:tr h="341799">
                <a:tc>
                  <a:txBody>
                    <a:bodyPr/>
                    <a:lstStyle/>
                    <a:p>
                      <a:pPr algn="l"/>
                      <a:r>
                        <a:rPr lang="en-US" sz="1400" b="1" dirty="0" smtClean="0">
                          <a:latin typeface="Calibri" pitchFamily="34" charset="0"/>
                          <a:cs typeface="Calibri" pitchFamily="34" charset="0"/>
                        </a:rPr>
                        <a:t>LPM0</a:t>
                      </a:r>
                      <a:endParaRPr lang="en-US" sz="1400" b="1" dirty="0">
                        <a:latin typeface="Calibri" pitchFamily="34" charset="0"/>
                        <a:cs typeface="Calibri" pitchFamily="34" charset="0"/>
                      </a:endParaRPr>
                    </a:p>
                  </a:txBody>
                  <a:tcPr marL="365760" marT="34290" marB="34290" anchor="ctr"/>
                </a:tc>
                <a:tc>
                  <a:txBody>
                    <a:bodyPr/>
                    <a:lstStyle/>
                    <a:p>
                      <a:pPr algn="ctr"/>
                      <a:endParaRPr lang="en-US" sz="1400" b="1" dirty="0">
                        <a:latin typeface="Calibri" pitchFamily="34" charset="0"/>
                        <a:cs typeface="Calibri" pitchFamily="34" charset="0"/>
                      </a:endParaRPr>
                    </a:p>
                  </a:txBody>
                  <a:tcPr marT="34290" marB="34290" anchor="ct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vMerge="1">
                  <a:txBody>
                    <a:bodyPr/>
                    <a:lstStyle/>
                    <a:p>
                      <a:endParaRPr lang="en-US" sz="1800" dirty="0">
                        <a:latin typeface="Calibri" pitchFamily="34" charset="0"/>
                        <a:cs typeface="Calibri" pitchFamily="34" charset="0"/>
                      </a:endParaRPr>
                    </a:p>
                  </a:txBody>
                  <a:tcPr/>
                </a:tc>
                <a:extLst>
                  <a:ext uri="{0D108BD9-81ED-4DB2-BD59-A6C34878D82A}">
                    <a16:rowId xmlns:a16="http://schemas.microsoft.com/office/drawing/2014/main" val="10002"/>
                  </a:ext>
                </a:extLst>
              </a:tr>
              <a:tr h="341799">
                <a:tc>
                  <a:txBody>
                    <a:bodyPr/>
                    <a:lstStyle/>
                    <a:p>
                      <a:pPr algn="l"/>
                      <a:r>
                        <a:rPr lang="en-US" sz="1400" b="1" dirty="0" smtClean="0">
                          <a:latin typeface="Calibri" pitchFamily="34" charset="0"/>
                          <a:cs typeface="Calibri" pitchFamily="34" charset="0"/>
                        </a:rPr>
                        <a:t>LPM1</a:t>
                      </a:r>
                      <a:endParaRPr lang="en-US" sz="1400" b="1" dirty="0">
                        <a:latin typeface="Calibri" pitchFamily="34" charset="0"/>
                        <a:cs typeface="Calibri" pitchFamily="34" charset="0"/>
                      </a:endParaRPr>
                    </a:p>
                  </a:txBody>
                  <a:tcPr marL="365760" marT="34290" marB="34290" anchor="ctr"/>
                </a:tc>
                <a:tc>
                  <a:txBody>
                    <a:bodyPr/>
                    <a:lstStyle/>
                    <a:p>
                      <a:pPr algn="ctr"/>
                      <a:endParaRPr lang="en-US" sz="1400" b="1" dirty="0">
                        <a:latin typeface="Calibri" pitchFamily="34" charset="0"/>
                        <a:cs typeface="Calibri" pitchFamily="34" charset="0"/>
                      </a:endParaRPr>
                    </a:p>
                  </a:txBody>
                  <a:tcPr marT="34290" marB="34290" anchor="ct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vMerge="1">
                  <a:txBody>
                    <a:bodyPr/>
                    <a:lstStyle/>
                    <a:p>
                      <a:endParaRPr lang="en-US" sz="1800" dirty="0">
                        <a:latin typeface="Calibri" pitchFamily="34" charset="0"/>
                        <a:cs typeface="Calibri" pitchFamily="34" charset="0"/>
                      </a:endParaRPr>
                    </a:p>
                  </a:txBody>
                  <a:tcPr/>
                </a:tc>
                <a:extLst>
                  <a:ext uri="{0D108BD9-81ED-4DB2-BD59-A6C34878D82A}">
                    <a16:rowId xmlns:a16="http://schemas.microsoft.com/office/drawing/2014/main" val="10003"/>
                  </a:ext>
                </a:extLst>
              </a:tr>
              <a:tr h="341799">
                <a:tc>
                  <a:txBody>
                    <a:bodyPr/>
                    <a:lstStyle/>
                    <a:p>
                      <a:pPr algn="l"/>
                      <a:r>
                        <a:rPr lang="en-US" sz="1400" b="1" dirty="0" smtClean="0">
                          <a:latin typeface="Calibri" pitchFamily="34" charset="0"/>
                          <a:cs typeface="Calibri" pitchFamily="34" charset="0"/>
                        </a:rPr>
                        <a:t>LPM2</a:t>
                      </a:r>
                      <a:endParaRPr lang="en-US" sz="1400" b="1" dirty="0">
                        <a:latin typeface="Calibri" pitchFamily="34" charset="0"/>
                        <a:cs typeface="Calibri" pitchFamily="34" charset="0"/>
                      </a:endParaRPr>
                    </a:p>
                  </a:txBody>
                  <a:tcPr marL="365760" marT="34290" marB="34290" anchor="ctr"/>
                </a:tc>
                <a:tc>
                  <a:txBody>
                    <a:bodyPr/>
                    <a:lstStyle/>
                    <a:p>
                      <a:pPr algn="ctr"/>
                      <a:endParaRPr lang="en-US" sz="1400" b="1" dirty="0">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vMerge="1">
                  <a:txBody>
                    <a:bodyPr/>
                    <a:lstStyle/>
                    <a:p>
                      <a:endParaRPr lang="en-US" sz="1800" dirty="0">
                        <a:latin typeface="Calibri" pitchFamily="34" charset="0"/>
                        <a:cs typeface="Calibri" pitchFamily="34" charset="0"/>
                      </a:endParaRPr>
                    </a:p>
                  </a:txBody>
                  <a:tcPr/>
                </a:tc>
                <a:extLst>
                  <a:ext uri="{0D108BD9-81ED-4DB2-BD59-A6C34878D82A}">
                    <a16:rowId xmlns:a16="http://schemas.microsoft.com/office/drawing/2014/main" val="10004"/>
                  </a:ext>
                </a:extLst>
              </a:tr>
              <a:tr h="341799">
                <a:tc>
                  <a:txBody>
                    <a:bodyPr/>
                    <a:lstStyle/>
                    <a:p>
                      <a:pPr algn="l"/>
                      <a:r>
                        <a:rPr lang="en-US" sz="1400" b="1" dirty="0" smtClean="0">
                          <a:latin typeface="Calibri" pitchFamily="34" charset="0"/>
                          <a:cs typeface="Calibri" pitchFamily="34" charset="0"/>
                        </a:rPr>
                        <a:t>LPM3</a:t>
                      </a:r>
                      <a:endParaRPr lang="en-US" sz="1400" b="1" dirty="0">
                        <a:latin typeface="Calibri" pitchFamily="34" charset="0"/>
                        <a:cs typeface="Calibri" pitchFamily="34" charset="0"/>
                      </a:endParaRPr>
                    </a:p>
                  </a:txBody>
                  <a:tcPr marL="365760" marT="34290" marB="34290" anchor="ctr"/>
                </a:tc>
                <a:tc>
                  <a:txBody>
                    <a:bodyPr/>
                    <a:lstStyle/>
                    <a:p>
                      <a:pPr algn="ctr"/>
                      <a:endParaRPr lang="en-US" sz="1400" b="1" dirty="0">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vMerge="1">
                  <a:txBody>
                    <a:bodyPr/>
                    <a:lstStyle/>
                    <a:p>
                      <a:endParaRPr lang="en-US" sz="1800" dirty="0">
                        <a:latin typeface="Calibri" pitchFamily="34" charset="0"/>
                        <a:cs typeface="Calibri" pitchFamily="34" charset="0"/>
                      </a:endParaRPr>
                    </a:p>
                  </a:txBody>
                  <a:tcPr/>
                </a:tc>
                <a:extLst>
                  <a:ext uri="{0D108BD9-81ED-4DB2-BD59-A6C34878D82A}">
                    <a16:rowId xmlns:a16="http://schemas.microsoft.com/office/drawing/2014/main" val="10005"/>
                  </a:ext>
                </a:extLst>
              </a:tr>
              <a:tr h="341799">
                <a:tc>
                  <a:txBody>
                    <a:bodyPr/>
                    <a:lstStyle/>
                    <a:p>
                      <a:pPr algn="l"/>
                      <a:endParaRPr lang="en-US" sz="1400" b="1" dirty="0">
                        <a:latin typeface="Calibri" pitchFamily="34" charset="0"/>
                        <a:cs typeface="Calibri" pitchFamily="34" charset="0"/>
                      </a:endParaRPr>
                    </a:p>
                  </a:txBody>
                  <a:tcPr marL="365760" marT="34290" marB="34290" anchor="ctr"/>
                </a:tc>
                <a:tc>
                  <a:txBody>
                    <a:bodyPr/>
                    <a:lstStyle/>
                    <a:p>
                      <a:pPr algn="ctr"/>
                      <a:endParaRPr lang="en-US" sz="1400" b="1" dirty="0">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endParaRPr lang="en-US" sz="1400" b="1" dirty="0">
                        <a:latin typeface="Calibri" pitchFamily="34" charset="0"/>
                        <a:cs typeface="Calibri" pitchFamily="34" charset="0"/>
                      </a:endParaRPr>
                    </a:p>
                  </a:txBody>
                  <a:tcPr marT="34290" marB="34290" anchor="ctr"/>
                </a:tc>
                <a:extLst>
                  <a:ext uri="{0D108BD9-81ED-4DB2-BD59-A6C34878D82A}">
                    <a16:rowId xmlns:a16="http://schemas.microsoft.com/office/drawing/2014/main" val="10006"/>
                  </a:ext>
                </a:extLst>
              </a:tr>
              <a:tr h="341799">
                <a:tc>
                  <a:txBody>
                    <a:bodyPr/>
                    <a:lstStyle/>
                    <a:p>
                      <a:pPr algn="l"/>
                      <a:r>
                        <a:rPr lang="en-US" sz="1400" b="1" dirty="0" smtClean="0">
                          <a:latin typeface="Calibri" pitchFamily="34" charset="0"/>
                          <a:cs typeface="Calibri" pitchFamily="34" charset="0"/>
                        </a:rPr>
                        <a:t>LPM4</a:t>
                      </a:r>
                      <a:endParaRPr lang="en-US" sz="1400" b="1" dirty="0">
                        <a:latin typeface="Calibri" pitchFamily="34" charset="0"/>
                        <a:cs typeface="Calibri" pitchFamily="34" charset="0"/>
                      </a:endParaRPr>
                    </a:p>
                  </a:txBody>
                  <a:tcPr marL="365760" marT="34290" marB="34290" anchor="ctr"/>
                </a:tc>
                <a:tc>
                  <a:txBody>
                    <a:bodyPr/>
                    <a:lstStyle/>
                    <a:p>
                      <a:pPr algn="ctr"/>
                      <a:endParaRPr lang="en-US" sz="1400" b="1" dirty="0">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r>
                        <a:rPr lang="en-US" sz="1400" b="1" dirty="0" smtClean="0">
                          <a:solidFill>
                            <a:srgbClr val="FFFFFF"/>
                          </a:solidFill>
                          <a:latin typeface="Calibri" pitchFamily="34" charset="0"/>
                          <a:cs typeface="Calibri" pitchFamily="34" charset="0"/>
                          <a:sym typeface="Wingdings"/>
                        </a:rPr>
                        <a:t></a:t>
                      </a:r>
                      <a:endParaRPr lang="en-US" sz="12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r>
                        <a:rPr lang="en-US" sz="1400" b="1" dirty="0" smtClean="0">
                          <a:latin typeface="Calibri" pitchFamily="34" charset="0"/>
                          <a:cs typeface="Calibri" pitchFamily="34" charset="0"/>
                        </a:rPr>
                        <a:t>Exter</a:t>
                      </a:r>
                      <a:r>
                        <a:rPr lang="en-US" sz="1400" b="1" baseline="0" dirty="0" smtClean="0">
                          <a:latin typeface="Calibri" pitchFamily="34" charset="0"/>
                          <a:cs typeface="Calibri" pitchFamily="34" charset="0"/>
                        </a:rPr>
                        <a:t>nal</a:t>
                      </a:r>
                      <a:r>
                        <a:rPr lang="en-US" sz="1400" b="1" dirty="0" smtClean="0">
                          <a:latin typeface="Calibri" pitchFamily="34" charset="0"/>
                          <a:cs typeface="Calibri" pitchFamily="34" charset="0"/>
                        </a:rPr>
                        <a:t>  Interrupt</a:t>
                      </a:r>
                      <a:endParaRPr lang="en-US" sz="1400" b="1" dirty="0">
                        <a:latin typeface="Calibri" pitchFamily="34" charset="0"/>
                        <a:cs typeface="Calibri" pitchFamily="34" charset="0"/>
                      </a:endParaRPr>
                    </a:p>
                  </a:txBody>
                  <a:tcPr marT="34290" marB="34290" anchor="ctr"/>
                </a:tc>
                <a:extLst>
                  <a:ext uri="{0D108BD9-81ED-4DB2-BD59-A6C34878D82A}">
                    <a16:rowId xmlns:a16="http://schemas.microsoft.com/office/drawing/2014/main" val="10007"/>
                  </a:ext>
                </a:extLst>
              </a:tr>
              <a:tr h="341799">
                <a:tc>
                  <a:txBody>
                    <a:bodyPr/>
                    <a:lstStyle/>
                    <a:p>
                      <a:pPr algn="l"/>
                      <a:endParaRPr lang="en-US" sz="1400" b="1" dirty="0">
                        <a:latin typeface="Calibri" pitchFamily="34" charset="0"/>
                        <a:cs typeface="Calibri" pitchFamily="34" charset="0"/>
                      </a:endParaRPr>
                    </a:p>
                  </a:txBody>
                  <a:tcPr marL="365760" marT="34290" marB="34290" anchor="ctr"/>
                </a:tc>
                <a:tc>
                  <a:txBody>
                    <a:bodyPr/>
                    <a:lstStyle/>
                    <a:p>
                      <a:pPr algn="ctr"/>
                      <a:endParaRPr lang="en-US" sz="1400" b="1" dirty="0">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endParaRPr lang="en-US" sz="1400" b="1" dirty="0">
                        <a:latin typeface="Calibri" pitchFamily="34" charset="0"/>
                        <a:cs typeface="Calibri" pitchFamily="34" charset="0"/>
                      </a:endParaRPr>
                    </a:p>
                  </a:txBody>
                  <a:tcPr marT="34290" marB="34290" anchor="ctr"/>
                </a:tc>
                <a:extLst>
                  <a:ext uri="{0D108BD9-81ED-4DB2-BD59-A6C34878D82A}">
                    <a16:rowId xmlns:a16="http://schemas.microsoft.com/office/drawing/2014/main" val="10008"/>
                  </a:ext>
                </a:extLst>
              </a:tr>
            </a:tbl>
          </a:graphicData>
        </a:graphic>
      </p:graphicFrame>
      <p:sp>
        <p:nvSpPr>
          <p:cNvPr id="155652" name="Action Button: Forward or Next 3">
            <a:hlinkClick r:id="rId3" action="ppaction://hlinksldjump" highlightClick="1"/>
          </p:cNvPr>
          <p:cNvSpPr>
            <a:spLocks noChangeArrowheads="1"/>
          </p:cNvSpPr>
          <p:nvPr/>
        </p:nvSpPr>
        <p:spPr bwMode="auto">
          <a:xfrm>
            <a:off x="8839200" y="0"/>
            <a:ext cx="304800" cy="219075"/>
          </a:xfrm>
          <a:prstGeom prst="actionButtonForwardNext">
            <a:avLst/>
          </a:prstGeom>
          <a:solidFill>
            <a:schemeClr val="bg1"/>
          </a:solid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Tree>
  </p:cSld>
  <p:clrMapOvr>
    <a:masterClrMapping/>
  </p:clrMapOvr>
  <p:transition spd="med">
    <p:fade/>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4" name="Title 1"/>
          <p:cNvSpPr>
            <a:spLocks noGrp="1"/>
          </p:cNvSpPr>
          <p:nvPr>
            <p:ph type="title"/>
          </p:nvPr>
        </p:nvSpPr>
        <p:spPr>
          <a:xfrm>
            <a:off x="228600" y="0"/>
            <a:ext cx="8229600" cy="857250"/>
          </a:xfrm>
        </p:spPr>
        <p:txBody>
          <a:bodyPr/>
          <a:lstStyle/>
          <a:p>
            <a:r>
              <a:rPr lang="en-US" smtClean="0"/>
              <a:t>Low-Power Modes (Bit Settings)</a:t>
            </a:r>
          </a:p>
        </p:txBody>
      </p:sp>
      <p:graphicFrame>
        <p:nvGraphicFramePr>
          <p:cNvPr id="3" name="Table 2"/>
          <p:cNvGraphicFramePr>
            <a:graphicFrameLocks noGrp="1"/>
          </p:cNvGraphicFramePr>
          <p:nvPr/>
        </p:nvGraphicFramePr>
        <p:xfrm>
          <a:off x="304796" y="770808"/>
          <a:ext cx="8229600" cy="3858342"/>
        </p:xfrm>
        <a:graphic>
          <a:graphicData uri="http://schemas.openxmlformats.org/drawingml/2006/table">
            <a:tbl>
              <a:tblPr firstRow="1" bandRow="1">
                <a:tableStyleId>{073A0DAA-6AF3-43AB-8588-CEC1D06C72B9}</a:tableStyleId>
              </a:tblPr>
              <a:tblGrid>
                <a:gridCol w="1407587">
                  <a:extLst>
                    <a:ext uri="{9D8B030D-6E8A-4147-A177-3AD203B41FA5}">
                      <a16:colId xmlns:a16="http://schemas.microsoft.com/office/drawing/2014/main" val="20000"/>
                    </a:ext>
                  </a:extLst>
                </a:gridCol>
                <a:gridCol w="620183">
                  <a:extLst>
                    <a:ext uri="{9D8B030D-6E8A-4147-A177-3AD203B41FA5}">
                      <a16:colId xmlns:a16="http://schemas.microsoft.com/office/drawing/2014/main" val="20001"/>
                    </a:ext>
                  </a:extLst>
                </a:gridCol>
                <a:gridCol w="620183">
                  <a:extLst>
                    <a:ext uri="{9D8B030D-6E8A-4147-A177-3AD203B41FA5}">
                      <a16:colId xmlns:a16="http://schemas.microsoft.com/office/drawing/2014/main" val="20002"/>
                    </a:ext>
                  </a:extLst>
                </a:gridCol>
                <a:gridCol w="620183">
                  <a:extLst>
                    <a:ext uri="{9D8B030D-6E8A-4147-A177-3AD203B41FA5}">
                      <a16:colId xmlns:a16="http://schemas.microsoft.com/office/drawing/2014/main" val="20003"/>
                    </a:ext>
                  </a:extLst>
                </a:gridCol>
                <a:gridCol w="620183">
                  <a:extLst>
                    <a:ext uri="{9D8B030D-6E8A-4147-A177-3AD203B41FA5}">
                      <a16:colId xmlns:a16="http://schemas.microsoft.com/office/drawing/2014/main" val="20004"/>
                    </a:ext>
                  </a:extLst>
                </a:gridCol>
                <a:gridCol w="620183">
                  <a:extLst>
                    <a:ext uri="{9D8B030D-6E8A-4147-A177-3AD203B41FA5}">
                      <a16:colId xmlns:a16="http://schemas.microsoft.com/office/drawing/2014/main" val="20005"/>
                    </a:ext>
                  </a:extLst>
                </a:gridCol>
                <a:gridCol w="620183">
                  <a:extLst>
                    <a:ext uri="{9D8B030D-6E8A-4147-A177-3AD203B41FA5}">
                      <a16:colId xmlns:a16="http://schemas.microsoft.com/office/drawing/2014/main" val="20006"/>
                    </a:ext>
                  </a:extLst>
                </a:gridCol>
                <a:gridCol w="620183">
                  <a:extLst>
                    <a:ext uri="{9D8B030D-6E8A-4147-A177-3AD203B41FA5}">
                      <a16:colId xmlns:a16="http://schemas.microsoft.com/office/drawing/2014/main" val="20007"/>
                    </a:ext>
                  </a:extLst>
                </a:gridCol>
                <a:gridCol w="620183">
                  <a:extLst>
                    <a:ext uri="{9D8B030D-6E8A-4147-A177-3AD203B41FA5}">
                      <a16:colId xmlns:a16="http://schemas.microsoft.com/office/drawing/2014/main" val="20008"/>
                    </a:ext>
                  </a:extLst>
                </a:gridCol>
                <a:gridCol w="620183">
                  <a:extLst>
                    <a:ext uri="{9D8B030D-6E8A-4147-A177-3AD203B41FA5}">
                      <a16:colId xmlns:a16="http://schemas.microsoft.com/office/drawing/2014/main" val="20009"/>
                    </a:ext>
                  </a:extLst>
                </a:gridCol>
                <a:gridCol w="620183">
                  <a:extLst>
                    <a:ext uri="{9D8B030D-6E8A-4147-A177-3AD203B41FA5}">
                      <a16:colId xmlns:a16="http://schemas.microsoft.com/office/drawing/2014/main" val="20010"/>
                    </a:ext>
                  </a:extLst>
                </a:gridCol>
                <a:gridCol w="620183">
                  <a:extLst>
                    <a:ext uri="{9D8B030D-6E8A-4147-A177-3AD203B41FA5}">
                      <a16:colId xmlns:a16="http://schemas.microsoft.com/office/drawing/2014/main" val="20011"/>
                    </a:ext>
                  </a:extLst>
                </a:gridCol>
              </a:tblGrid>
              <a:tr h="381000">
                <a:tc rowSpan="2">
                  <a:txBody>
                    <a:bodyPr/>
                    <a:lstStyle/>
                    <a:p>
                      <a:pPr algn="ctr">
                        <a:lnSpc>
                          <a:spcPct val="90000"/>
                        </a:lnSpc>
                      </a:pPr>
                      <a:r>
                        <a:rPr lang="en-US" sz="1500" b="1" u="none" strike="noStrike" kern="1200" baseline="0" dirty="0" smtClean="0">
                          <a:latin typeface="Calibri" pitchFamily="34" charset="0"/>
                          <a:cs typeface="Calibri" pitchFamily="34" charset="0"/>
                        </a:rPr>
                        <a:t>Operating</a:t>
                      </a:r>
                    </a:p>
                    <a:p>
                      <a:pPr algn="ctr">
                        <a:lnSpc>
                          <a:spcPct val="90000"/>
                        </a:lnSpc>
                      </a:pPr>
                      <a:r>
                        <a:rPr lang="en-US" sz="1500" b="1" u="none" strike="noStrike" kern="1200" baseline="0" dirty="0" smtClean="0">
                          <a:latin typeface="Calibri" pitchFamily="34" charset="0"/>
                          <a:cs typeface="Calibri" pitchFamily="34" charset="0"/>
                        </a:rPr>
                        <a:t>Mode</a:t>
                      </a:r>
                      <a:endParaRPr lang="en-US" sz="1500" b="1" dirty="0">
                        <a:latin typeface="Calibri" pitchFamily="34" charset="0"/>
                        <a:cs typeface="Calibri" pitchFamily="34" charset="0"/>
                      </a:endParaRPr>
                    </a:p>
                  </a:txBody>
                  <a:tcPr marT="34290" marB="34290" anchor="ctr">
                    <a:lnB w="38100" cap="flat" cmpd="sng" algn="ctr">
                      <a:solidFill>
                        <a:schemeClr val="bg1"/>
                      </a:solidFill>
                      <a:prstDash val="solid"/>
                      <a:round/>
                      <a:headEnd type="none" w="med" len="med"/>
                      <a:tailEnd type="none" w="med" len="med"/>
                    </a:lnB>
                  </a:tcPr>
                </a:tc>
                <a:tc rowSpan="2">
                  <a:txBody>
                    <a:bodyPr/>
                    <a:lstStyle/>
                    <a:p>
                      <a:pPr algn="ctr">
                        <a:lnSpc>
                          <a:spcPct val="90000"/>
                        </a:lnSpc>
                      </a:pPr>
                      <a:r>
                        <a:rPr lang="en-US" sz="1400" b="1" u="none" strike="noStrike" kern="1200" baseline="0" dirty="0" smtClean="0">
                          <a:latin typeface="Calibri" pitchFamily="34" charset="0"/>
                          <a:cs typeface="Calibri" pitchFamily="34" charset="0"/>
                        </a:rPr>
                        <a:t>CPU (MCLK)</a:t>
                      </a:r>
                      <a:endParaRPr lang="en-US" sz="1400" b="1" dirty="0">
                        <a:latin typeface="Calibri" pitchFamily="34" charset="0"/>
                        <a:cs typeface="Calibri" pitchFamily="34" charset="0"/>
                      </a:endParaRPr>
                    </a:p>
                  </a:txBody>
                  <a:tcPr marT="34290" marB="34290" vert="vert270" anchor="ctr">
                    <a:lnB w="38100" cap="flat" cmpd="sng" algn="ctr">
                      <a:solidFill>
                        <a:schemeClr val="bg1"/>
                      </a:solidFill>
                      <a:prstDash val="solid"/>
                      <a:round/>
                      <a:headEnd type="none" w="med" len="med"/>
                      <a:tailEnd type="none" w="med" len="med"/>
                    </a:lnB>
                  </a:tcPr>
                </a:tc>
                <a:tc rowSpan="2">
                  <a:txBody>
                    <a:bodyPr/>
                    <a:lstStyle/>
                    <a:p>
                      <a:pPr algn="ctr">
                        <a:lnSpc>
                          <a:spcPct val="90000"/>
                        </a:lnSpc>
                      </a:pPr>
                      <a:r>
                        <a:rPr lang="en-US" sz="1400" b="1" u="none" strike="noStrike" kern="1200" baseline="0" dirty="0" smtClean="0">
                          <a:latin typeface="Calibri" pitchFamily="34" charset="0"/>
                          <a:cs typeface="Calibri" pitchFamily="34" charset="0"/>
                        </a:rPr>
                        <a:t>SMCLK</a:t>
                      </a:r>
                      <a:endParaRPr lang="en-US" sz="1400" b="1" dirty="0">
                        <a:latin typeface="Calibri" pitchFamily="34" charset="0"/>
                        <a:cs typeface="Calibri" pitchFamily="34" charset="0"/>
                      </a:endParaRPr>
                    </a:p>
                  </a:txBody>
                  <a:tcPr marT="34290" marB="34290" vert="vert270" anchor="ctr">
                    <a:lnB w="38100" cap="flat" cmpd="sng" algn="ctr">
                      <a:solidFill>
                        <a:schemeClr val="bg1"/>
                      </a:solidFill>
                      <a:prstDash val="solid"/>
                      <a:round/>
                      <a:headEnd type="none" w="med" len="med"/>
                      <a:tailEnd type="none" w="med" len="med"/>
                    </a:lnB>
                  </a:tcPr>
                </a:tc>
                <a:tc rowSpan="2">
                  <a:txBody>
                    <a:bodyPr/>
                    <a:lstStyle/>
                    <a:p>
                      <a:pPr algn="ctr">
                        <a:lnSpc>
                          <a:spcPct val="90000"/>
                        </a:lnSpc>
                      </a:pPr>
                      <a:r>
                        <a:rPr lang="en-US" sz="1400" b="1" u="none" strike="noStrike" kern="1200" baseline="0" dirty="0" smtClean="0">
                          <a:latin typeface="Calibri" pitchFamily="34" charset="0"/>
                          <a:cs typeface="Calibri" pitchFamily="34" charset="0"/>
                        </a:rPr>
                        <a:t>ACLK</a:t>
                      </a:r>
                      <a:endParaRPr lang="en-US" sz="1400" b="1" dirty="0">
                        <a:latin typeface="Calibri" pitchFamily="34" charset="0"/>
                        <a:cs typeface="Calibri" pitchFamily="34" charset="0"/>
                      </a:endParaRPr>
                    </a:p>
                  </a:txBody>
                  <a:tcPr marT="34290" marB="34290" vert="vert270" anchor="ctr">
                    <a:lnB w="38100" cap="flat" cmpd="sng" algn="ctr">
                      <a:solidFill>
                        <a:schemeClr val="bg1"/>
                      </a:solidFill>
                      <a:prstDash val="solid"/>
                      <a:round/>
                      <a:headEnd type="none" w="med" len="med"/>
                      <a:tailEnd type="none" w="med" len="med"/>
                    </a:lnB>
                  </a:tcPr>
                </a:tc>
                <a:tc rowSpan="2">
                  <a:txBody>
                    <a:bodyPr/>
                    <a:lstStyle/>
                    <a:p>
                      <a:pPr algn="ctr">
                        <a:lnSpc>
                          <a:spcPct val="90000"/>
                        </a:lnSpc>
                      </a:pPr>
                      <a:r>
                        <a:rPr lang="en-US" sz="1400" b="1" dirty="0" smtClean="0">
                          <a:latin typeface="Calibri" pitchFamily="34" charset="0"/>
                          <a:cs typeface="Calibri" pitchFamily="34" charset="0"/>
                        </a:rPr>
                        <a:t>Vcore</a:t>
                      </a:r>
                      <a:endParaRPr lang="en-US" sz="1400" b="1" dirty="0">
                        <a:latin typeface="Calibri" pitchFamily="34" charset="0"/>
                        <a:cs typeface="Calibri" pitchFamily="34" charset="0"/>
                      </a:endParaRPr>
                    </a:p>
                  </a:txBody>
                  <a:tcPr marT="34290" marB="34290" vert="vert270" anchor="ctr">
                    <a:lnB w="38100" cap="flat" cmpd="sng" algn="ctr">
                      <a:solidFill>
                        <a:schemeClr val="bg1"/>
                      </a:solidFill>
                      <a:prstDash val="solid"/>
                      <a:round/>
                      <a:headEnd type="none" w="med" len="med"/>
                      <a:tailEnd type="none" w="med" len="med"/>
                    </a:lnB>
                  </a:tcPr>
                </a:tc>
                <a:tc rowSpan="2">
                  <a:txBody>
                    <a:bodyPr/>
                    <a:lstStyle/>
                    <a:p>
                      <a:pPr algn="ctr">
                        <a:lnSpc>
                          <a:spcPct val="90000"/>
                        </a:lnSpc>
                      </a:pPr>
                      <a:r>
                        <a:rPr lang="en-US" sz="1400" b="1" u="none" strike="noStrike" kern="1200" baseline="0" dirty="0" smtClean="0">
                          <a:latin typeface="Calibri" pitchFamily="34" charset="0"/>
                          <a:cs typeface="Calibri" pitchFamily="34" charset="0"/>
                        </a:rPr>
                        <a:t>RAM Retention</a:t>
                      </a:r>
                      <a:endParaRPr lang="en-US" sz="1400" b="1" dirty="0">
                        <a:latin typeface="Calibri" pitchFamily="34" charset="0"/>
                        <a:cs typeface="Calibri" pitchFamily="34" charset="0"/>
                      </a:endParaRPr>
                    </a:p>
                  </a:txBody>
                  <a:tcPr marT="34290" marB="34290" vert="vert270" anchor="ctr">
                    <a:lnB w="38100" cap="flat" cmpd="sng" algn="ctr">
                      <a:solidFill>
                        <a:schemeClr val="bg1"/>
                      </a:solidFill>
                      <a:prstDash val="solid"/>
                      <a:round/>
                      <a:headEnd type="none" w="med" len="med"/>
                      <a:tailEnd type="none" w="med" len="med"/>
                    </a:lnB>
                  </a:tcPr>
                </a:tc>
                <a:tc rowSpan="2">
                  <a:txBody>
                    <a:bodyPr/>
                    <a:lstStyle/>
                    <a:p>
                      <a:pPr algn="ctr">
                        <a:lnSpc>
                          <a:spcPct val="90000"/>
                        </a:lnSpc>
                      </a:pPr>
                      <a:r>
                        <a:rPr lang="en-US" sz="1400" b="1" u="none" strike="noStrike" kern="1200" baseline="0" dirty="0" smtClean="0">
                          <a:latin typeface="Calibri" pitchFamily="34" charset="0"/>
                          <a:cs typeface="Calibri" pitchFamily="34" charset="0"/>
                        </a:rPr>
                        <a:t>FRAM Retention</a:t>
                      </a:r>
                      <a:endParaRPr lang="en-US" sz="1400" b="1" dirty="0">
                        <a:latin typeface="Calibri" pitchFamily="34" charset="0"/>
                        <a:cs typeface="Calibri" pitchFamily="34" charset="0"/>
                      </a:endParaRPr>
                    </a:p>
                  </a:txBody>
                  <a:tcPr marT="34290" marB="34290" vert="vert27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gridSpan="4">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1400" b="1" dirty="0" smtClean="0">
                          <a:latin typeface="Calibri" pitchFamily="34" charset="0"/>
                          <a:cs typeface="Calibri" pitchFamily="34" charset="0"/>
                        </a:rPr>
                        <a:t>Status</a:t>
                      </a:r>
                      <a:r>
                        <a:rPr lang="en-US" sz="1400" b="1" baseline="0" dirty="0" smtClean="0">
                          <a:latin typeface="Calibri" pitchFamily="34" charset="0"/>
                          <a:cs typeface="Calibri" pitchFamily="34" charset="0"/>
                        </a:rPr>
                        <a:t> Register (SR)</a:t>
                      </a:r>
                      <a:endParaRPr lang="en-US" sz="1400" b="1" dirty="0" smtClean="0">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175" cap="flat" cmpd="sng" algn="ctr">
                      <a:solidFill>
                        <a:schemeClr val="tx1">
                          <a:lumMod val="50000"/>
                          <a:lumOff val="50000"/>
                        </a:schemeClr>
                      </a:solidFill>
                      <a:prstDash val="solid"/>
                      <a:round/>
                      <a:headEnd type="none" w="med" len="med"/>
                      <a:tailEnd type="none" w="med" len="med"/>
                    </a:lnB>
                    <a:solidFill>
                      <a:srgbClr val="0000FF"/>
                    </a:solidFill>
                  </a:tcPr>
                </a:tc>
                <a:tc hMerge="1">
                  <a:txBody>
                    <a:bodyPr/>
                    <a:lstStyle/>
                    <a:p>
                      <a:pPr algn="ctr">
                        <a:lnSpc>
                          <a:spcPct val="90000"/>
                        </a:lnSpc>
                      </a:pPr>
                      <a:endParaRPr lang="en-US" sz="1800" b="1" dirty="0">
                        <a:latin typeface="Calibri" pitchFamily="34" charset="0"/>
                        <a:cs typeface="Calibri" pitchFamily="34" charset="0"/>
                      </a:endParaRPr>
                    </a:p>
                  </a:txBody>
                  <a:tcPr vert="vert270" anchor="ctr"/>
                </a:tc>
                <a:tc hMerge="1">
                  <a:txBody>
                    <a:bodyPr/>
                    <a:lstStyle/>
                    <a:p>
                      <a:pPr algn="ctr">
                        <a:lnSpc>
                          <a:spcPct val="90000"/>
                        </a:lnSpc>
                      </a:pPr>
                      <a:endParaRPr lang="en-US" sz="1800" b="1" dirty="0">
                        <a:latin typeface="Calibri" pitchFamily="34" charset="0"/>
                        <a:cs typeface="Calibri" pitchFamily="34" charset="0"/>
                      </a:endParaRPr>
                    </a:p>
                  </a:txBody>
                  <a:tcPr vert="vert270" anchor="ctr"/>
                </a:tc>
                <a:tc hMerge="1">
                  <a:txBody>
                    <a:bodyPr/>
                    <a:lstStyle/>
                    <a:p>
                      <a:pPr algn="ctr">
                        <a:lnSpc>
                          <a:spcPct val="90000"/>
                        </a:lnSpc>
                      </a:pPr>
                      <a:endParaRPr lang="en-US" sz="1800" b="1" dirty="0">
                        <a:latin typeface="Calibri" pitchFamily="34" charset="0"/>
                        <a:cs typeface="Calibri" pitchFamily="34" charset="0"/>
                      </a:endParaRPr>
                    </a:p>
                  </a:txBody>
                  <a:tcPr vert="vert270" anchor="ctr"/>
                </a:tc>
                <a:tc rowSpan="2">
                  <a:txBody>
                    <a:bodyPr/>
                    <a:lstStyle/>
                    <a:p>
                      <a:pPr algn="ctr">
                        <a:lnSpc>
                          <a:spcPct val="90000"/>
                        </a:lnSpc>
                      </a:pPr>
                      <a:endParaRPr lang="en-US" sz="1400" b="1" dirty="0">
                        <a:latin typeface="Calibri" pitchFamily="34" charset="0"/>
                        <a:cs typeface="Calibri" pitchFamily="34" charset="0"/>
                      </a:endParaRPr>
                    </a:p>
                  </a:txBody>
                  <a:tcPr marT="34290" marB="34290" vert="vert27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rgbClr val="006600"/>
                    </a:solidFill>
                  </a:tcPr>
                </a:tc>
                <a:extLst>
                  <a:ext uri="{0D108BD9-81ED-4DB2-BD59-A6C34878D82A}">
                    <a16:rowId xmlns:a16="http://schemas.microsoft.com/office/drawing/2014/main" val="10000"/>
                  </a:ext>
                </a:extLst>
              </a:tr>
              <a:tr h="7429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1400" b="1" u="none" strike="noStrike" kern="1200" baseline="0" dirty="0" smtClean="0">
                          <a:solidFill>
                            <a:schemeClr val="bg1"/>
                          </a:solidFill>
                          <a:latin typeface="Calibri" pitchFamily="34" charset="0"/>
                          <a:cs typeface="Calibri" pitchFamily="34" charset="0"/>
                        </a:rPr>
                        <a:t>CPUOFF</a:t>
                      </a:r>
                      <a:endParaRPr lang="en-US" sz="1400" b="1" dirty="0" smtClean="0">
                        <a:solidFill>
                          <a:schemeClr val="bg1"/>
                        </a:solidFill>
                        <a:latin typeface="Calibri" pitchFamily="34" charset="0"/>
                        <a:cs typeface="Calibri" pitchFamily="34" charset="0"/>
                      </a:endParaRPr>
                    </a:p>
                  </a:txBody>
                  <a:tcPr marT="34290" marB="34290" vert="vert270" anchor="ctr">
                    <a:lnL w="38100" cap="flat" cmpd="sng" algn="ctr">
                      <a:solidFill>
                        <a:schemeClr val="bg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33"/>
                    </a:solidFill>
                  </a:tcPr>
                </a:tc>
                <a:tc>
                  <a:txBody>
                    <a:bodyPr/>
                    <a:lstStyle/>
                    <a:p>
                      <a:pPr algn="ctr">
                        <a:lnSpc>
                          <a:spcPct val="90000"/>
                        </a:lnSpc>
                      </a:pPr>
                      <a:r>
                        <a:rPr lang="en-US" sz="1400" b="1" u="none" strike="noStrike" kern="1200" baseline="0" dirty="0" smtClean="0">
                          <a:solidFill>
                            <a:schemeClr val="bg1"/>
                          </a:solidFill>
                          <a:latin typeface="Calibri" pitchFamily="34" charset="0"/>
                          <a:cs typeface="Calibri" pitchFamily="34" charset="0"/>
                        </a:rPr>
                        <a:t>OSCOFF</a:t>
                      </a:r>
                      <a:endParaRPr lang="en-US" sz="1400" b="1" dirty="0">
                        <a:solidFill>
                          <a:schemeClr val="bg1"/>
                        </a:solidFill>
                        <a:latin typeface="Calibri" pitchFamily="34" charset="0"/>
                        <a:cs typeface="Calibri" pitchFamily="34" charset="0"/>
                      </a:endParaRPr>
                    </a:p>
                  </a:txBody>
                  <a:tcPr marT="34290" marB="34290" vert="vert27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33"/>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1400" b="1" dirty="0" smtClean="0">
                          <a:solidFill>
                            <a:schemeClr val="bg1"/>
                          </a:solidFill>
                          <a:latin typeface="Calibri" pitchFamily="34" charset="0"/>
                          <a:cs typeface="Calibri" pitchFamily="34" charset="0"/>
                        </a:rPr>
                        <a:t>SCG0</a:t>
                      </a:r>
                    </a:p>
                  </a:txBody>
                  <a:tcPr marT="34290" marB="34290" vert="vert27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33"/>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1400" b="1" dirty="0" smtClean="0">
                          <a:solidFill>
                            <a:schemeClr val="bg1"/>
                          </a:solidFill>
                          <a:latin typeface="Calibri" pitchFamily="34" charset="0"/>
                          <a:cs typeface="Calibri" pitchFamily="34" charset="0"/>
                        </a:rPr>
                        <a:t>SCG1</a:t>
                      </a:r>
                    </a:p>
                  </a:txBody>
                  <a:tcPr marT="34290" marB="34290" vert="vert270" anchor="ctr">
                    <a:lnL w="3175" cap="flat" cmpd="sng" algn="ctr">
                      <a:solidFill>
                        <a:schemeClr val="tx1">
                          <a:lumMod val="50000"/>
                          <a:lumOff val="50000"/>
                        </a:schemeClr>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33"/>
                    </a:solidFill>
                  </a:tcPr>
                </a:tc>
                <a:tc vMerge="1">
                  <a:txBody>
                    <a:bodyPr/>
                    <a:lstStyle/>
                    <a:p>
                      <a:endParaRPr lang="en-US"/>
                    </a:p>
                  </a:txBody>
                  <a:tcPr/>
                </a:tc>
                <a:extLst>
                  <a:ext uri="{0D108BD9-81ED-4DB2-BD59-A6C34878D82A}">
                    <a16:rowId xmlns:a16="http://schemas.microsoft.com/office/drawing/2014/main" val="10001"/>
                  </a:ext>
                </a:extLst>
              </a:tr>
              <a:tr h="341799">
                <a:tc>
                  <a:txBody>
                    <a:bodyPr/>
                    <a:lstStyle/>
                    <a:p>
                      <a:pPr algn="l"/>
                      <a:r>
                        <a:rPr lang="en-US" sz="1400" b="1" dirty="0" smtClean="0">
                          <a:latin typeface="Calibri" pitchFamily="34" charset="0"/>
                          <a:cs typeface="Calibri" pitchFamily="34" charset="0"/>
                        </a:rPr>
                        <a:t>Active</a:t>
                      </a:r>
                      <a:endParaRPr lang="en-US" sz="1400" b="1" dirty="0">
                        <a:latin typeface="Calibri" pitchFamily="34" charset="0"/>
                        <a:cs typeface="Calibri" pitchFamily="34" charset="0"/>
                      </a:endParaRPr>
                    </a:p>
                  </a:txBody>
                  <a:tcPr marL="365760" marT="34290" marB="34290" anchor="ctr">
                    <a:lnT w="38100" cap="flat" cmpd="sng" algn="ctr">
                      <a:solidFill>
                        <a:schemeClr val="bg1"/>
                      </a:solidFill>
                      <a:prstDash val="solid"/>
                      <a:round/>
                      <a:headEnd type="none" w="med" len="med"/>
                      <a:tailEnd type="none" w="med" len="med"/>
                    </a:lnT>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lnT w="38100" cap="flat" cmpd="sng" algn="ctr">
                      <a:solidFill>
                        <a:schemeClr val="bg1"/>
                      </a:solidFill>
                      <a:prstDash val="solid"/>
                      <a:round/>
                      <a:headEnd type="none" w="med" len="med"/>
                      <a:tailEnd type="none" w="med" len="med"/>
                    </a:lnT>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lnT w="38100" cap="flat" cmpd="sng" algn="ctr">
                      <a:solidFill>
                        <a:schemeClr val="bg1"/>
                      </a:solidFill>
                      <a:prstDash val="solid"/>
                      <a:round/>
                      <a:headEnd type="none" w="med" len="med"/>
                      <a:tailEnd type="none" w="med" len="med"/>
                    </a:lnT>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lnT w="38100" cap="flat" cmpd="sng" algn="ctr">
                      <a:solidFill>
                        <a:schemeClr val="bg1"/>
                      </a:solidFill>
                      <a:prstDash val="solid"/>
                      <a:round/>
                      <a:headEnd type="none" w="med" len="med"/>
                      <a:tailEnd type="none" w="med" len="med"/>
                    </a:lnT>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lnT w="38100" cap="flat" cmpd="sng" algn="ctr">
                      <a:solidFill>
                        <a:schemeClr val="bg1"/>
                      </a:solidFill>
                      <a:prstDash val="solid"/>
                      <a:round/>
                      <a:headEnd type="none" w="med" len="med"/>
                      <a:tailEnd type="none" w="med" len="med"/>
                    </a:lnT>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lnT w="38100" cap="flat" cmpd="sng" algn="ctr">
                      <a:solidFill>
                        <a:schemeClr val="bg1"/>
                      </a:solidFill>
                      <a:prstDash val="solid"/>
                      <a:round/>
                      <a:headEnd type="none" w="med" len="med"/>
                      <a:tailEnd type="none" w="med" len="med"/>
                    </a:lnT>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FFFF"/>
                          </a:solidFill>
                          <a:latin typeface="Calibri" pitchFamily="34" charset="0"/>
                          <a:cs typeface="Calibri" pitchFamily="34" charset="0"/>
                          <a:sym typeface="Wingdings"/>
                        </a:rPr>
                        <a:t></a:t>
                      </a:r>
                      <a:endParaRPr lang="en-US" sz="1200" b="1" dirty="0" smtClean="0">
                        <a:solidFill>
                          <a:srgbClr val="FFFFFF"/>
                        </a:solidFill>
                        <a:latin typeface="Calibri" pitchFamily="34" charset="0"/>
                        <a:cs typeface="Calibri" pitchFamily="34" charset="0"/>
                      </a:endParaRPr>
                    </a:p>
                  </a:txBody>
                  <a:tcPr marT="34290" marB="3429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tx2"/>
                    </a:solidFill>
                  </a:tcPr>
                </a:tc>
                <a:tc>
                  <a:txBody>
                    <a:bodyPr/>
                    <a:lstStyle/>
                    <a:p>
                      <a:pPr algn="ctr"/>
                      <a:r>
                        <a:rPr lang="en-US" sz="1400" b="1" dirty="0" smtClean="0">
                          <a:solidFill>
                            <a:schemeClr val="tx1"/>
                          </a:solidFill>
                          <a:latin typeface="Calibri" pitchFamily="34" charset="0"/>
                          <a:cs typeface="Calibri" pitchFamily="34" charset="0"/>
                        </a:rPr>
                        <a:t>0</a:t>
                      </a:r>
                      <a:endParaRPr lang="en-US" sz="1400" b="1" dirty="0">
                        <a:solidFill>
                          <a:schemeClr val="tx1"/>
                        </a:solidFill>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accent1">
                        <a:lumMod val="90000"/>
                      </a:schemeClr>
                    </a:solidFill>
                  </a:tcPr>
                </a:tc>
                <a:tc>
                  <a:txBody>
                    <a:bodyPr/>
                    <a:lstStyle/>
                    <a:p>
                      <a:pPr algn="ctr"/>
                      <a:r>
                        <a:rPr lang="en-US" sz="1400" b="1" dirty="0" smtClean="0">
                          <a:solidFill>
                            <a:schemeClr val="tx1"/>
                          </a:solidFill>
                          <a:latin typeface="Calibri" pitchFamily="34" charset="0"/>
                          <a:cs typeface="Calibri" pitchFamily="34" charset="0"/>
                        </a:rPr>
                        <a:t>0</a:t>
                      </a:r>
                      <a:endParaRPr lang="en-US" sz="1400" b="1" dirty="0">
                        <a:solidFill>
                          <a:schemeClr val="tx1"/>
                        </a:solidFill>
                        <a:latin typeface="Calibri" pitchFamily="34" charset="0"/>
                        <a:cs typeface="Calibri" pitchFamily="34" charset="0"/>
                      </a:endParaRPr>
                    </a:p>
                  </a:txBody>
                  <a:tcPr marT="34290" marB="34290" anchor="ctr">
                    <a:lnT w="38100" cap="flat" cmpd="sng" algn="ctr">
                      <a:solidFill>
                        <a:schemeClr val="bg1"/>
                      </a:solidFill>
                      <a:prstDash val="solid"/>
                      <a:round/>
                      <a:headEnd type="none" w="med" len="med"/>
                      <a:tailEnd type="none" w="med" len="med"/>
                    </a:lnT>
                    <a:solidFill>
                      <a:schemeClr val="accent1">
                        <a:lumMod val="90000"/>
                      </a:schemeClr>
                    </a:solidFill>
                  </a:tcPr>
                </a:tc>
                <a:tc>
                  <a:txBody>
                    <a:bodyPr/>
                    <a:lstStyle/>
                    <a:p>
                      <a:pPr algn="ctr"/>
                      <a:r>
                        <a:rPr lang="en-US" sz="1400" b="1" dirty="0" smtClean="0">
                          <a:solidFill>
                            <a:schemeClr val="tx1"/>
                          </a:solidFill>
                          <a:latin typeface="Calibri" pitchFamily="34" charset="0"/>
                          <a:cs typeface="Calibri" pitchFamily="34" charset="0"/>
                        </a:rPr>
                        <a:t>0</a:t>
                      </a:r>
                      <a:endParaRPr lang="en-US" sz="1400" b="1" dirty="0">
                        <a:solidFill>
                          <a:schemeClr val="tx1"/>
                        </a:solidFill>
                        <a:latin typeface="Calibri" pitchFamily="34" charset="0"/>
                        <a:cs typeface="Calibri" pitchFamily="34" charset="0"/>
                      </a:endParaRPr>
                    </a:p>
                  </a:txBody>
                  <a:tcPr marT="34290" marB="34290" anchor="ctr">
                    <a:lnT w="38100" cap="flat" cmpd="sng" algn="ctr">
                      <a:solidFill>
                        <a:schemeClr val="bg1"/>
                      </a:solidFill>
                      <a:prstDash val="solid"/>
                      <a:round/>
                      <a:headEnd type="none" w="med" len="med"/>
                      <a:tailEnd type="none" w="med" len="med"/>
                    </a:lnT>
                    <a:solidFill>
                      <a:schemeClr val="accent1">
                        <a:lumMod val="90000"/>
                      </a:schemeClr>
                    </a:solidFill>
                  </a:tcPr>
                </a:tc>
                <a:tc>
                  <a:txBody>
                    <a:bodyPr/>
                    <a:lstStyle/>
                    <a:p>
                      <a:pPr algn="ctr"/>
                      <a:r>
                        <a:rPr lang="en-US" sz="1400" b="1" dirty="0" smtClean="0">
                          <a:solidFill>
                            <a:schemeClr val="tx1"/>
                          </a:solidFill>
                          <a:latin typeface="Calibri" pitchFamily="34" charset="0"/>
                          <a:cs typeface="Calibri" pitchFamily="34" charset="0"/>
                        </a:rPr>
                        <a:t>0</a:t>
                      </a:r>
                      <a:endParaRPr lang="en-US" sz="1400" b="1" dirty="0">
                        <a:solidFill>
                          <a:schemeClr val="tx1"/>
                        </a:solidFill>
                        <a:latin typeface="Calibri" pitchFamily="34" charset="0"/>
                        <a:cs typeface="Calibri" pitchFamily="34" charset="0"/>
                      </a:endParaRPr>
                    </a:p>
                  </a:txBody>
                  <a:tcPr marT="34290" marB="3429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accent1">
                        <a:lumMod val="90000"/>
                      </a:schemeClr>
                    </a:solidFill>
                  </a:tcPr>
                </a:tc>
                <a:tc>
                  <a:txBody>
                    <a:bodyPr/>
                    <a:lstStyle/>
                    <a:p>
                      <a:pPr algn="ctr"/>
                      <a:endParaRPr lang="en-US" sz="1400" b="1" dirty="0">
                        <a:solidFill>
                          <a:schemeClr val="tx1"/>
                        </a:solidFill>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accent1">
                        <a:lumMod val="90000"/>
                      </a:schemeClr>
                    </a:solidFill>
                  </a:tcPr>
                </a:tc>
                <a:extLst>
                  <a:ext uri="{0D108BD9-81ED-4DB2-BD59-A6C34878D82A}">
                    <a16:rowId xmlns:a16="http://schemas.microsoft.com/office/drawing/2014/main" val="10002"/>
                  </a:ext>
                </a:extLst>
              </a:tr>
              <a:tr h="341799">
                <a:tc>
                  <a:txBody>
                    <a:bodyPr/>
                    <a:lstStyle/>
                    <a:p>
                      <a:pPr algn="l"/>
                      <a:r>
                        <a:rPr lang="en-US" sz="1400" b="1" dirty="0" smtClean="0">
                          <a:latin typeface="Calibri" pitchFamily="34" charset="0"/>
                          <a:cs typeface="Calibri" pitchFamily="34" charset="0"/>
                        </a:rPr>
                        <a:t>LPM0</a:t>
                      </a:r>
                      <a:endParaRPr lang="en-US" sz="1400" b="1" dirty="0">
                        <a:latin typeface="Calibri" pitchFamily="34" charset="0"/>
                        <a:cs typeface="Calibri" pitchFamily="34" charset="0"/>
                      </a:endParaRPr>
                    </a:p>
                  </a:txBody>
                  <a:tcPr marL="365760" marT="34290" marB="34290" anchor="ctr"/>
                </a:tc>
                <a:tc>
                  <a:txBody>
                    <a:bodyPr/>
                    <a:lstStyle/>
                    <a:p>
                      <a:pPr algn="ctr"/>
                      <a:endParaRPr lang="en-US" sz="1400" b="1" dirty="0">
                        <a:latin typeface="Calibri" pitchFamily="34" charset="0"/>
                        <a:cs typeface="Calibri" pitchFamily="34" charset="0"/>
                      </a:endParaRPr>
                    </a:p>
                  </a:txBody>
                  <a:tcPr marT="34290" marB="34290" anchor="ct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FFFF"/>
                          </a:solidFill>
                          <a:latin typeface="Calibri" pitchFamily="34" charset="0"/>
                          <a:cs typeface="Calibri" pitchFamily="34" charset="0"/>
                          <a:sym typeface="Wingdings"/>
                        </a:rPr>
                        <a:t></a:t>
                      </a:r>
                      <a:endParaRPr lang="en-US" sz="1200" b="1" dirty="0" smtClean="0">
                        <a:solidFill>
                          <a:srgbClr val="FFFFFF"/>
                        </a:solidFill>
                        <a:latin typeface="Calibri" pitchFamily="34" charset="0"/>
                        <a:cs typeface="Calibri" pitchFamily="34" charset="0"/>
                      </a:endParaRPr>
                    </a:p>
                  </a:txBody>
                  <a:tcPr marT="34290" marB="34290" anchor="ctr">
                    <a:lnR w="38100" cap="flat" cmpd="sng" algn="ctr">
                      <a:solidFill>
                        <a:schemeClr val="bg1"/>
                      </a:solidFill>
                      <a:prstDash val="solid"/>
                      <a:round/>
                      <a:headEnd type="none" w="med" len="med"/>
                      <a:tailEnd type="none" w="med" len="med"/>
                    </a:lnR>
                    <a:solidFill>
                      <a:schemeClr val="tx2"/>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solidFill>
                      <a:schemeClr val="accent2">
                        <a:lumMod val="90000"/>
                      </a:schemeClr>
                    </a:solidFill>
                  </a:tcPr>
                </a:tc>
                <a:tc>
                  <a:txBody>
                    <a:bodyPr/>
                    <a:lstStyle/>
                    <a:p>
                      <a:pPr algn="ctr"/>
                      <a:r>
                        <a:rPr lang="en-US" sz="1400" b="1" dirty="0" smtClean="0">
                          <a:solidFill>
                            <a:schemeClr val="tx1"/>
                          </a:solidFill>
                          <a:latin typeface="Calibri" pitchFamily="34" charset="0"/>
                          <a:cs typeface="Calibri" pitchFamily="34" charset="0"/>
                        </a:rPr>
                        <a:t>0</a:t>
                      </a:r>
                      <a:endParaRPr lang="en-US" sz="1400" b="1" dirty="0">
                        <a:solidFill>
                          <a:schemeClr val="tx1"/>
                        </a:solidFill>
                        <a:latin typeface="Calibri" pitchFamily="34" charset="0"/>
                        <a:cs typeface="Calibri" pitchFamily="34" charset="0"/>
                      </a:endParaRPr>
                    </a:p>
                  </a:txBody>
                  <a:tcPr marT="34290" marB="34290" anchor="ctr">
                    <a:solidFill>
                      <a:schemeClr val="accent2">
                        <a:lumMod val="90000"/>
                      </a:schemeClr>
                    </a:solidFill>
                  </a:tcPr>
                </a:tc>
                <a:tc>
                  <a:txBody>
                    <a:bodyPr/>
                    <a:lstStyle/>
                    <a:p>
                      <a:pPr algn="ctr"/>
                      <a:r>
                        <a:rPr lang="en-US" sz="1400" b="1" dirty="0" smtClean="0">
                          <a:solidFill>
                            <a:schemeClr val="tx1"/>
                          </a:solidFill>
                          <a:latin typeface="Calibri" pitchFamily="34" charset="0"/>
                          <a:cs typeface="Calibri" pitchFamily="34" charset="0"/>
                        </a:rPr>
                        <a:t>0</a:t>
                      </a:r>
                      <a:endParaRPr lang="en-US" sz="1400" b="1" dirty="0">
                        <a:solidFill>
                          <a:schemeClr val="tx1"/>
                        </a:solidFill>
                        <a:latin typeface="Calibri" pitchFamily="34" charset="0"/>
                        <a:cs typeface="Calibri" pitchFamily="34" charset="0"/>
                      </a:endParaRPr>
                    </a:p>
                  </a:txBody>
                  <a:tcPr marT="34290" marB="34290" anchor="ctr">
                    <a:solidFill>
                      <a:schemeClr val="accent2">
                        <a:lumMod val="90000"/>
                      </a:schemeClr>
                    </a:solidFill>
                  </a:tcPr>
                </a:tc>
                <a:tc>
                  <a:txBody>
                    <a:bodyPr/>
                    <a:lstStyle/>
                    <a:p>
                      <a:pPr algn="ctr"/>
                      <a:r>
                        <a:rPr lang="en-US" sz="1400" b="1" dirty="0" smtClean="0">
                          <a:solidFill>
                            <a:schemeClr val="tx1"/>
                          </a:solidFill>
                          <a:latin typeface="Calibri" pitchFamily="34" charset="0"/>
                          <a:cs typeface="Calibri" pitchFamily="34" charset="0"/>
                        </a:rPr>
                        <a:t>0</a:t>
                      </a:r>
                      <a:endParaRPr lang="en-US" sz="1400" b="1" dirty="0">
                        <a:solidFill>
                          <a:schemeClr val="tx1"/>
                        </a:solidFill>
                        <a:latin typeface="Calibri" pitchFamily="34" charset="0"/>
                        <a:cs typeface="Calibri" pitchFamily="34" charset="0"/>
                      </a:endParaRPr>
                    </a:p>
                  </a:txBody>
                  <a:tcPr marT="34290" marB="34290" anchor="ctr">
                    <a:lnR w="38100" cap="flat" cmpd="sng" algn="ctr">
                      <a:solidFill>
                        <a:schemeClr val="bg1"/>
                      </a:solidFill>
                      <a:prstDash val="solid"/>
                      <a:round/>
                      <a:headEnd type="none" w="med" len="med"/>
                      <a:tailEnd type="none" w="med" len="med"/>
                    </a:lnR>
                    <a:solidFill>
                      <a:schemeClr val="accent2">
                        <a:lumMod val="90000"/>
                      </a:schemeClr>
                    </a:solidFill>
                  </a:tcPr>
                </a:tc>
                <a:tc>
                  <a:txBody>
                    <a:bodyPr/>
                    <a:lstStyle/>
                    <a:p>
                      <a:pPr algn="ctr"/>
                      <a:endParaRPr lang="en-US" sz="1400" b="1" dirty="0">
                        <a:solidFill>
                          <a:schemeClr val="tx1"/>
                        </a:solidFill>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solidFill>
                      <a:schemeClr val="accent2">
                        <a:lumMod val="90000"/>
                      </a:schemeClr>
                    </a:solidFill>
                  </a:tcPr>
                </a:tc>
                <a:extLst>
                  <a:ext uri="{0D108BD9-81ED-4DB2-BD59-A6C34878D82A}">
                    <a16:rowId xmlns:a16="http://schemas.microsoft.com/office/drawing/2014/main" val="10003"/>
                  </a:ext>
                </a:extLst>
              </a:tr>
              <a:tr h="341799">
                <a:tc>
                  <a:txBody>
                    <a:bodyPr/>
                    <a:lstStyle/>
                    <a:p>
                      <a:pPr algn="l"/>
                      <a:r>
                        <a:rPr lang="en-US" sz="1400" b="1" dirty="0" smtClean="0">
                          <a:latin typeface="Calibri" pitchFamily="34" charset="0"/>
                          <a:cs typeface="Calibri" pitchFamily="34" charset="0"/>
                        </a:rPr>
                        <a:t>LPM1</a:t>
                      </a:r>
                      <a:endParaRPr lang="en-US" sz="1400" b="1" dirty="0">
                        <a:latin typeface="Calibri" pitchFamily="34" charset="0"/>
                        <a:cs typeface="Calibri" pitchFamily="34" charset="0"/>
                      </a:endParaRPr>
                    </a:p>
                  </a:txBody>
                  <a:tcPr marL="365760" marT="34290" marB="34290" anchor="ctr"/>
                </a:tc>
                <a:tc>
                  <a:txBody>
                    <a:bodyPr/>
                    <a:lstStyle/>
                    <a:p>
                      <a:pPr algn="ctr"/>
                      <a:endParaRPr lang="en-US" sz="1400" b="1" dirty="0">
                        <a:latin typeface="Calibri" pitchFamily="34" charset="0"/>
                        <a:cs typeface="Calibri" pitchFamily="34" charset="0"/>
                      </a:endParaRPr>
                    </a:p>
                  </a:txBody>
                  <a:tcPr marT="34290" marB="34290" anchor="ct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FFFF"/>
                          </a:solidFill>
                          <a:latin typeface="Calibri" pitchFamily="34" charset="0"/>
                          <a:cs typeface="Calibri" pitchFamily="34" charset="0"/>
                          <a:sym typeface="Wingdings"/>
                        </a:rPr>
                        <a:t></a:t>
                      </a:r>
                      <a:endParaRPr lang="en-US" sz="1200" b="1" dirty="0" smtClean="0">
                        <a:solidFill>
                          <a:srgbClr val="FFFFFF"/>
                        </a:solidFill>
                        <a:latin typeface="Calibri" pitchFamily="34" charset="0"/>
                        <a:cs typeface="Calibri" pitchFamily="34" charset="0"/>
                      </a:endParaRPr>
                    </a:p>
                  </a:txBody>
                  <a:tcPr marT="34290" marB="34290" anchor="ctr">
                    <a:lnR w="38100" cap="flat" cmpd="sng" algn="ctr">
                      <a:solidFill>
                        <a:schemeClr val="bg1"/>
                      </a:solidFill>
                      <a:prstDash val="solid"/>
                      <a:round/>
                      <a:headEnd type="none" w="med" len="med"/>
                      <a:tailEnd type="none" w="med" len="med"/>
                    </a:lnR>
                    <a:solidFill>
                      <a:schemeClr val="tx2"/>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solidFill>
                      <a:schemeClr val="accent1">
                        <a:lumMod val="90000"/>
                      </a:schemeClr>
                    </a:solidFill>
                  </a:tcPr>
                </a:tc>
                <a:tc>
                  <a:txBody>
                    <a:bodyPr/>
                    <a:lstStyle/>
                    <a:p>
                      <a:pPr algn="ctr"/>
                      <a:r>
                        <a:rPr lang="en-US" sz="1400" b="1" dirty="0" smtClean="0">
                          <a:solidFill>
                            <a:schemeClr val="tx1"/>
                          </a:solidFill>
                          <a:latin typeface="Calibri" pitchFamily="34" charset="0"/>
                          <a:cs typeface="Calibri" pitchFamily="34" charset="0"/>
                        </a:rPr>
                        <a:t>0</a:t>
                      </a:r>
                      <a:endParaRPr lang="en-US" sz="1400" b="1" dirty="0">
                        <a:solidFill>
                          <a:schemeClr val="tx1"/>
                        </a:solidFill>
                        <a:latin typeface="Calibri" pitchFamily="34" charset="0"/>
                        <a:cs typeface="Calibri" pitchFamily="34" charset="0"/>
                      </a:endParaRPr>
                    </a:p>
                  </a:txBody>
                  <a:tcPr marT="34290" marB="34290" anchor="ctr">
                    <a:solidFill>
                      <a:schemeClr val="accent1">
                        <a:lumMod val="90000"/>
                      </a:schemeClr>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solidFill>
                      <a:schemeClr val="accent1">
                        <a:lumMod val="90000"/>
                      </a:schemeClr>
                    </a:solidFill>
                  </a:tcPr>
                </a:tc>
                <a:tc>
                  <a:txBody>
                    <a:bodyPr/>
                    <a:lstStyle/>
                    <a:p>
                      <a:pPr algn="ctr"/>
                      <a:r>
                        <a:rPr lang="en-US" sz="1400" b="1" dirty="0" smtClean="0">
                          <a:solidFill>
                            <a:schemeClr val="tx1"/>
                          </a:solidFill>
                          <a:latin typeface="Calibri" pitchFamily="34" charset="0"/>
                          <a:cs typeface="Calibri" pitchFamily="34" charset="0"/>
                        </a:rPr>
                        <a:t>0</a:t>
                      </a:r>
                      <a:endParaRPr lang="en-US" sz="1400" b="1" dirty="0">
                        <a:solidFill>
                          <a:schemeClr val="tx1"/>
                        </a:solidFill>
                        <a:latin typeface="Calibri" pitchFamily="34" charset="0"/>
                        <a:cs typeface="Calibri" pitchFamily="34" charset="0"/>
                      </a:endParaRPr>
                    </a:p>
                  </a:txBody>
                  <a:tcPr marT="34290" marB="34290" anchor="ctr">
                    <a:lnR w="38100" cap="flat" cmpd="sng" algn="ctr">
                      <a:solidFill>
                        <a:schemeClr val="bg1"/>
                      </a:solidFill>
                      <a:prstDash val="solid"/>
                      <a:round/>
                      <a:headEnd type="none" w="med" len="med"/>
                      <a:tailEnd type="none" w="med" len="med"/>
                    </a:lnR>
                    <a:solidFill>
                      <a:schemeClr val="accent1">
                        <a:lumMod val="90000"/>
                      </a:schemeClr>
                    </a:solidFill>
                  </a:tcPr>
                </a:tc>
                <a:tc>
                  <a:txBody>
                    <a:bodyPr/>
                    <a:lstStyle/>
                    <a:p>
                      <a:pPr algn="ctr"/>
                      <a:endParaRPr lang="en-US" sz="1400" b="1" dirty="0">
                        <a:solidFill>
                          <a:schemeClr val="tx1"/>
                        </a:solidFill>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solidFill>
                      <a:schemeClr val="accent1">
                        <a:lumMod val="90000"/>
                      </a:schemeClr>
                    </a:solidFill>
                  </a:tcPr>
                </a:tc>
                <a:extLst>
                  <a:ext uri="{0D108BD9-81ED-4DB2-BD59-A6C34878D82A}">
                    <a16:rowId xmlns:a16="http://schemas.microsoft.com/office/drawing/2014/main" val="10004"/>
                  </a:ext>
                </a:extLst>
              </a:tr>
              <a:tr h="341799">
                <a:tc>
                  <a:txBody>
                    <a:bodyPr/>
                    <a:lstStyle/>
                    <a:p>
                      <a:pPr algn="l"/>
                      <a:r>
                        <a:rPr lang="en-US" sz="1400" b="1" dirty="0" smtClean="0">
                          <a:latin typeface="Calibri" pitchFamily="34" charset="0"/>
                          <a:cs typeface="Calibri" pitchFamily="34" charset="0"/>
                        </a:rPr>
                        <a:t>LPM2</a:t>
                      </a:r>
                      <a:endParaRPr lang="en-US" sz="1400" b="1" dirty="0">
                        <a:latin typeface="Calibri" pitchFamily="34" charset="0"/>
                        <a:cs typeface="Calibri" pitchFamily="34" charset="0"/>
                      </a:endParaRPr>
                    </a:p>
                  </a:txBody>
                  <a:tcPr marL="365760" marT="34290" marB="34290" anchor="ctr"/>
                </a:tc>
                <a:tc>
                  <a:txBody>
                    <a:bodyPr/>
                    <a:lstStyle/>
                    <a:p>
                      <a:pPr algn="ctr"/>
                      <a:endParaRPr lang="en-US" sz="1400" b="1" dirty="0">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FFFF"/>
                          </a:solidFill>
                          <a:latin typeface="Calibri" pitchFamily="34" charset="0"/>
                          <a:cs typeface="Calibri" pitchFamily="34" charset="0"/>
                          <a:sym typeface="Wingdings"/>
                        </a:rPr>
                        <a:t></a:t>
                      </a:r>
                      <a:endParaRPr lang="en-US" sz="1200" b="1" dirty="0" smtClean="0">
                        <a:solidFill>
                          <a:srgbClr val="FFFFFF"/>
                        </a:solidFill>
                        <a:latin typeface="Calibri" pitchFamily="34" charset="0"/>
                        <a:cs typeface="Calibri" pitchFamily="34" charset="0"/>
                      </a:endParaRPr>
                    </a:p>
                  </a:txBody>
                  <a:tcPr marT="34290" marB="34290" anchor="ctr">
                    <a:lnR w="38100" cap="flat" cmpd="sng" algn="ctr">
                      <a:solidFill>
                        <a:schemeClr val="bg1"/>
                      </a:solidFill>
                      <a:prstDash val="solid"/>
                      <a:round/>
                      <a:headEnd type="none" w="med" len="med"/>
                      <a:tailEnd type="none" w="med" len="med"/>
                    </a:lnR>
                    <a:solidFill>
                      <a:schemeClr val="tx2"/>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solidFill>
                      <a:schemeClr val="accent2">
                        <a:lumMod val="90000"/>
                      </a:schemeClr>
                    </a:solidFill>
                  </a:tcPr>
                </a:tc>
                <a:tc>
                  <a:txBody>
                    <a:bodyPr/>
                    <a:lstStyle/>
                    <a:p>
                      <a:pPr algn="ctr"/>
                      <a:r>
                        <a:rPr lang="en-US" sz="1400" b="1" dirty="0" smtClean="0">
                          <a:solidFill>
                            <a:schemeClr val="tx1"/>
                          </a:solidFill>
                          <a:latin typeface="Calibri" pitchFamily="34" charset="0"/>
                          <a:cs typeface="Calibri" pitchFamily="34" charset="0"/>
                        </a:rPr>
                        <a:t>0</a:t>
                      </a:r>
                      <a:endParaRPr lang="en-US" sz="1400" b="1" dirty="0">
                        <a:solidFill>
                          <a:schemeClr val="tx1"/>
                        </a:solidFill>
                        <a:latin typeface="Calibri" pitchFamily="34" charset="0"/>
                        <a:cs typeface="Calibri" pitchFamily="34" charset="0"/>
                      </a:endParaRPr>
                    </a:p>
                  </a:txBody>
                  <a:tcPr marT="34290" marB="34290" anchor="ctr">
                    <a:solidFill>
                      <a:schemeClr val="accent2">
                        <a:lumMod val="90000"/>
                      </a:schemeClr>
                    </a:solidFill>
                  </a:tcPr>
                </a:tc>
                <a:tc>
                  <a:txBody>
                    <a:bodyPr/>
                    <a:lstStyle/>
                    <a:p>
                      <a:pPr algn="ctr"/>
                      <a:r>
                        <a:rPr lang="en-US" sz="1400" b="1" dirty="0" smtClean="0">
                          <a:solidFill>
                            <a:schemeClr val="tx1"/>
                          </a:solidFill>
                          <a:latin typeface="Calibri" pitchFamily="34" charset="0"/>
                          <a:cs typeface="Calibri" pitchFamily="34" charset="0"/>
                        </a:rPr>
                        <a:t>0</a:t>
                      </a:r>
                      <a:endParaRPr lang="en-US" sz="1400" b="1" dirty="0">
                        <a:solidFill>
                          <a:schemeClr val="tx1"/>
                        </a:solidFill>
                        <a:latin typeface="Calibri" pitchFamily="34" charset="0"/>
                        <a:cs typeface="Calibri" pitchFamily="34" charset="0"/>
                      </a:endParaRPr>
                    </a:p>
                  </a:txBody>
                  <a:tcPr marT="34290" marB="34290" anchor="ctr">
                    <a:solidFill>
                      <a:schemeClr val="accent2">
                        <a:lumMod val="90000"/>
                      </a:schemeClr>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lnR w="38100" cap="flat" cmpd="sng" algn="ctr">
                      <a:solidFill>
                        <a:schemeClr val="bg1"/>
                      </a:solidFill>
                      <a:prstDash val="solid"/>
                      <a:round/>
                      <a:headEnd type="none" w="med" len="med"/>
                      <a:tailEnd type="none" w="med" len="med"/>
                    </a:lnR>
                    <a:solidFill>
                      <a:schemeClr val="accent2">
                        <a:lumMod val="90000"/>
                      </a:schemeClr>
                    </a:solidFill>
                  </a:tcPr>
                </a:tc>
                <a:tc>
                  <a:txBody>
                    <a:bodyPr/>
                    <a:lstStyle/>
                    <a:p>
                      <a:pPr algn="ctr"/>
                      <a:endParaRPr lang="en-US" sz="1400" b="1" dirty="0">
                        <a:solidFill>
                          <a:schemeClr val="tx1"/>
                        </a:solidFill>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solidFill>
                      <a:schemeClr val="accent2">
                        <a:lumMod val="90000"/>
                      </a:schemeClr>
                    </a:solidFill>
                  </a:tcPr>
                </a:tc>
                <a:extLst>
                  <a:ext uri="{0D108BD9-81ED-4DB2-BD59-A6C34878D82A}">
                    <a16:rowId xmlns:a16="http://schemas.microsoft.com/office/drawing/2014/main" val="10005"/>
                  </a:ext>
                </a:extLst>
              </a:tr>
              <a:tr h="341799">
                <a:tc>
                  <a:txBody>
                    <a:bodyPr/>
                    <a:lstStyle/>
                    <a:p>
                      <a:pPr algn="l"/>
                      <a:r>
                        <a:rPr lang="en-US" sz="1400" b="1" dirty="0" smtClean="0">
                          <a:latin typeface="Calibri" pitchFamily="34" charset="0"/>
                          <a:cs typeface="Calibri" pitchFamily="34" charset="0"/>
                        </a:rPr>
                        <a:t>LPM3</a:t>
                      </a:r>
                      <a:endParaRPr lang="en-US" sz="1400" b="1" dirty="0">
                        <a:latin typeface="Calibri" pitchFamily="34" charset="0"/>
                        <a:cs typeface="Calibri" pitchFamily="34" charset="0"/>
                      </a:endParaRPr>
                    </a:p>
                  </a:txBody>
                  <a:tcPr marL="365760" marT="34290" marB="34290" anchor="ctr"/>
                </a:tc>
                <a:tc>
                  <a:txBody>
                    <a:bodyPr/>
                    <a:lstStyle/>
                    <a:p>
                      <a:pPr algn="ctr"/>
                      <a:endParaRPr lang="en-US" sz="1400" b="1" dirty="0">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500" b="1" dirty="0" smtClean="0">
                          <a:solidFill>
                            <a:srgbClr val="FFFFFF"/>
                          </a:solidFill>
                          <a:latin typeface="Calibri" pitchFamily="34" charset="0"/>
                          <a:cs typeface="Calibri" pitchFamily="34" charset="0"/>
                          <a:sym typeface="Wingdings"/>
                        </a:rPr>
                        <a:t></a:t>
                      </a:r>
                      <a:endParaRPr lang="en-US" sz="14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FFFF"/>
                          </a:solidFill>
                          <a:latin typeface="Calibri" pitchFamily="34" charset="0"/>
                          <a:cs typeface="Calibri" pitchFamily="34" charset="0"/>
                          <a:sym typeface="Wingdings"/>
                        </a:rPr>
                        <a:t></a:t>
                      </a:r>
                      <a:endParaRPr lang="en-US" sz="1200" b="1" dirty="0" smtClean="0">
                        <a:solidFill>
                          <a:srgbClr val="FFFFFF"/>
                        </a:solidFill>
                        <a:latin typeface="Calibri" pitchFamily="34" charset="0"/>
                        <a:cs typeface="Calibri" pitchFamily="34" charset="0"/>
                      </a:endParaRPr>
                    </a:p>
                  </a:txBody>
                  <a:tcPr marT="34290" marB="34290" anchor="ctr">
                    <a:lnR w="38100" cap="flat" cmpd="sng" algn="ctr">
                      <a:solidFill>
                        <a:schemeClr val="bg1"/>
                      </a:solidFill>
                      <a:prstDash val="solid"/>
                      <a:round/>
                      <a:headEnd type="none" w="med" len="med"/>
                      <a:tailEnd type="none" w="med" len="med"/>
                    </a:lnR>
                    <a:solidFill>
                      <a:schemeClr val="tx2"/>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solidFill>
                      <a:schemeClr val="accent1">
                        <a:lumMod val="90000"/>
                      </a:schemeClr>
                    </a:solidFill>
                  </a:tcPr>
                </a:tc>
                <a:tc>
                  <a:txBody>
                    <a:bodyPr/>
                    <a:lstStyle/>
                    <a:p>
                      <a:pPr algn="ctr"/>
                      <a:r>
                        <a:rPr lang="en-US" sz="1400" b="1" dirty="0" smtClean="0">
                          <a:solidFill>
                            <a:schemeClr val="tx1"/>
                          </a:solidFill>
                          <a:latin typeface="Calibri" pitchFamily="34" charset="0"/>
                          <a:cs typeface="Calibri" pitchFamily="34" charset="0"/>
                        </a:rPr>
                        <a:t>0</a:t>
                      </a:r>
                      <a:endParaRPr lang="en-US" sz="1400" b="1" dirty="0">
                        <a:solidFill>
                          <a:schemeClr val="tx1"/>
                        </a:solidFill>
                        <a:latin typeface="Calibri" pitchFamily="34" charset="0"/>
                        <a:cs typeface="Calibri" pitchFamily="34" charset="0"/>
                      </a:endParaRPr>
                    </a:p>
                  </a:txBody>
                  <a:tcPr marT="34290" marB="34290" anchor="ctr">
                    <a:solidFill>
                      <a:schemeClr val="accent1">
                        <a:lumMod val="90000"/>
                      </a:schemeClr>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solidFill>
                      <a:schemeClr val="accent1">
                        <a:lumMod val="90000"/>
                      </a:schemeClr>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lnR w="38100" cap="flat" cmpd="sng" algn="ctr">
                      <a:solidFill>
                        <a:schemeClr val="bg1"/>
                      </a:solidFill>
                      <a:prstDash val="solid"/>
                      <a:round/>
                      <a:headEnd type="none" w="med" len="med"/>
                      <a:tailEnd type="none" w="med" len="med"/>
                    </a:lnR>
                    <a:solidFill>
                      <a:schemeClr val="accent1">
                        <a:lumMod val="90000"/>
                      </a:schemeClr>
                    </a:solidFill>
                  </a:tcPr>
                </a:tc>
                <a:tc>
                  <a:txBody>
                    <a:bodyPr/>
                    <a:lstStyle/>
                    <a:p>
                      <a:pPr algn="ctr"/>
                      <a:endParaRPr lang="en-US" sz="1400" b="1" dirty="0">
                        <a:solidFill>
                          <a:schemeClr val="tx1"/>
                        </a:solidFill>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solidFill>
                      <a:schemeClr val="accent1">
                        <a:lumMod val="90000"/>
                      </a:schemeClr>
                    </a:solidFill>
                  </a:tcPr>
                </a:tc>
                <a:extLst>
                  <a:ext uri="{0D108BD9-81ED-4DB2-BD59-A6C34878D82A}">
                    <a16:rowId xmlns:a16="http://schemas.microsoft.com/office/drawing/2014/main" val="10006"/>
                  </a:ext>
                </a:extLst>
              </a:tr>
              <a:tr h="341799">
                <a:tc>
                  <a:txBody>
                    <a:bodyPr/>
                    <a:lstStyle/>
                    <a:p>
                      <a:pPr algn="l"/>
                      <a:r>
                        <a:rPr lang="en-US" sz="1400" b="1" dirty="0" smtClean="0">
                          <a:latin typeface="Calibri" pitchFamily="34" charset="0"/>
                          <a:cs typeface="Calibri" pitchFamily="34" charset="0"/>
                        </a:rPr>
                        <a:t>LPM3.5</a:t>
                      </a:r>
                      <a:endParaRPr lang="en-US" sz="1400" b="1" dirty="0">
                        <a:latin typeface="Calibri" pitchFamily="34" charset="0"/>
                        <a:cs typeface="Calibri" pitchFamily="34" charset="0"/>
                      </a:endParaRPr>
                    </a:p>
                  </a:txBody>
                  <a:tcPr marL="365760" marT="34290" marB="34290" anchor="ctr"/>
                </a:tc>
                <a:tc>
                  <a:txBody>
                    <a:bodyPr/>
                    <a:lstStyle/>
                    <a:p>
                      <a:pPr algn="ctr"/>
                      <a:endParaRPr lang="en-US" sz="1400" b="1" dirty="0">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FFFF"/>
                          </a:solidFill>
                          <a:latin typeface="Calibri" pitchFamily="34" charset="0"/>
                          <a:cs typeface="Calibri" pitchFamily="34" charset="0"/>
                          <a:sym typeface="Wingdings"/>
                        </a:rPr>
                        <a:t></a:t>
                      </a:r>
                      <a:endParaRPr lang="en-US" sz="1200" b="1" dirty="0" smtClean="0">
                        <a:solidFill>
                          <a:srgbClr val="FFFFFF"/>
                        </a:solidFill>
                        <a:latin typeface="Calibri" pitchFamily="34" charset="0"/>
                        <a:cs typeface="Calibri" pitchFamily="34" charset="0"/>
                      </a:endParaRPr>
                    </a:p>
                  </a:txBody>
                  <a:tcPr marT="34290" marB="34290" anchor="ctr">
                    <a:lnR w="38100" cap="flat" cmpd="sng" algn="ctr">
                      <a:solidFill>
                        <a:schemeClr val="bg1"/>
                      </a:solidFill>
                      <a:prstDash val="solid"/>
                      <a:round/>
                      <a:headEnd type="none" w="med" len="med"/>
                      <a:tailEnd type="none" w="med" len="med"/>
                    </a:lnR>
                    <a:solidFill>
                      <a:srgbClr val="FF0000"/>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solidFill>
                      <a:schemeClr val="accent2">
                        <a:lumMod val="90000"/>
                      </a:schemeClr>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solidFill>
                      <a:schemeClr val="accent2">
                        <a:lumMod val="90000"/>
                      </a:schemeClr>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solidFill>
                      <a:schemeClr val="accent2">
                        <a:lumMod val="90000"/>
                      </a:schemeClr>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lnR w="38100" cap="flat" cmpd="sng" algn="ctr">
                      <a:solidFill>
                        <a:schemeClr val="bg1"/>
                      </a:solidFill>
                      <a:prstDash val="solid"/>
                      <a:round/>
                      <a:headEnd type="none" w="med" len="med"/>
                      <a:tailEnd type="none" w="med" len="med"/>
                    </a:lnR>
                    <a:solidFill>
                      <a:schemeClr val="accent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1"/>
                        </a:solidFill>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solidFill>
                      <a:schemeClr val="accent2">
                        <a:lumMod val="90000"/>
                      </a:schemeClr>
                    </a:solidFill>
                  </a:tcPr>
                </a:tc>
                <a:extLst>
                  <a:ext uri="{0D108BD9-81ED-4DB2-BD59-A6C34878D82A}">
                    <a16:rowId xmlns:a16="http://schemas.microsoft.com/office/drawing/2014/main" val="10007"/>
                  </a:ext>
                </a:extLst>
              </a:tr>
              <a:tr h="341799">
                <a:tc>
                  <a:txBody>
                    <a:bodyPr/>
                    <a:lstStyle/>
                    <a:p>
                      <a:pPr algn="l"/>
                      <a:r>
                        <a:rPr lang="en-US" sz="1400" b="1" dirty="0" smtClean="0">
                          <a:latin typeface="Calibri" pitchFamily="34" charset="0"/>
                          <a:cs typeface="Calibri" pitchFamily="34" charset="0"/>
                        </a:rPr>
                        <a:t>LPM4</a:t>
                      </a:r>
                      <a:endParaRPr lang="en-US" sz="1400" b="1" dirty="0">
                        <a:latin typeface="Calibri" pitchFamily="34" charset="0"/>
                        <a:cs typeface="Calibri" pitchFamily="34" charset="0"/>
                      </a:endParaRPr>
                    </a:p>
                  </a:txBody>
                  <a:tcPr marL="365760" marT="34290" marB="34290" anchor="ctr"/>
                </a:tc>
                <a:tc>
                  <a:txBody>
                    <a:bodyPr/>
                    <a:lstStyle/>
                    <a:p>
                      <a:pPr algn="ctr"/>
                      <a:endParaRPr lang="en-US" sz="1400" b="1" dirty="0">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r>
                        <a:rPr lang="en-US" sz="1400" b="1" dirty="0" smtClean="0">
                          <a:solidFill>
                            <a:srgbClr val="FFFFFF"/>
                          </a:solidFill>
                          <a:latin typeface="Calibri" pitchFamily="34" charset="0"/>
                          <a:cs typeface="Calibri" pitchFamily="34" charset="0"/>
                          <a:sym typeface="Wingdings"/>
                        </a:rPr>
                        <a:t></a:t>
                      </a:r>
                      <a:endParaRPr lang="en-US" sz="12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algn="ctr"/>
                      <a:r>
                        <a:rPr lang="en-US" sz="1400" b="1" dirty="0" smtClean="0">
                          <a:solidFill>
                            <a:srgbClr val="FFFFFF"/>
                          </a:solidFill>
                          <a:latin typeface="Calibri" pitchFamily="34" charset="0"/>
                          <a:cs typeface="Calibri" pitchFamily="34" charset="0"/>
                          <a:sym typeface="Wingdings"/>
                        </a:rPr>
                        <a:t></a:t>
                      </a:r>
                      <a:endParaRPr lang="en-US" sz="1200" b="1" dirty="0">
                        <a:solidFill>
                          <a:srgbClr val="FFFFFF"/>
                        </a:solidFill>
                        <a:latin typeface="Calibri" pitchFamily="34" charset="0"/>
                        <a:cs typeface="Calibri" pitchFamily="34" charset="0"/>
                      </a:endParaRPr>
                    </a:p>
                  </a:txBody>
                  <a:tcPr marT="34290" marB="34290" anchor="c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FFFF"/>
                          </a:solidFill>
                          <a:latin typeface="Calibri" pitchFamily="34" charset="0"/>
                          <a:cs typeface="Calibri" pitchFamily="34" charset="0"/>
                          <a:sym typeface="Wingdings"/>
                        </a:rPr>
                        <a:t></a:t>
                      </a:r>
                      <a:endParaRPr lang="en-US" sz="1200" b="1" dirty="0" smtClean="0">
                        <a:solidFill>
                          <a:srgbClr val="FFFFFF"/>
                        </a:solidFill>
                        <a:latin typeface="Calibri" pitchFamily="34" charset="0"/>
                        <a:cs typeface="Calibri" pitchFamily="34" charset="0"/>
                      </a:endParaRPr>
                    </a:p>
                  </a:txBody>
                  <a:tcPr marT="34290" marB="34290" anchor="ctr">
                    <a:lnR w="38100" cap="flat" cmpd="sng" algn="ctr">
                      <a:solidFill>
                        <a:schemeClr val="bg1"/>
                      </a:solidFill>
                      <a:prstDash val="solid"/>
                      <a:round/>
                      <a:headEnd type="none" w="med" len="med"/>
                      <a:tailEnd type="none" w="med" len="med"/>
                    </a:lnR>
                    <a:solidFill>
                      <a:srgbClr val="FF0000"/>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solidFill>
                      <a:schemeClr val="accent1">
                        <a:lumMod val="90000"/>
                      </a:schemeClr>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solidFill>
                      <a:schemeClr val="accent1">
                        <a:lumMod val="90000"/>
                      </a:schemeClr>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solidFill>
                      <a:schemeClr val="accent1">
                        <a:lumMod val="90000"/>
                      </a:schemeClr>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lnR w="38100" cap="flat" cmpd="sng" algn="ctr">
                      <a:solidFill>
                        <a:schemeClr val="bg1"/>
                      </a:solidFill>
                      <a:prstDash val="solid"/>
                      <a:round/>
                      <a:headEnd type="none" w="med" len="med"/>
                      <a:tailEnd type="none" w="med" len="med"/>
                    </a:lnR>
                    <a:solidFill>
                      <a:schemeClr val="accent1">
                        <a:lumMod val="90000"/>
                      </a:schemeClr>
                    </a:solidFill>
                  </a:tcPr>
                </a:tc>
                <a:tc>
                  <a:txBody>
                    <a:bodyPr/>
                    <a:lstStyle/>
                    <a:p>
                      <a:pPr algn="ctr"/>
                      <a:endParaRPr lang="en-US" sz="1400" b="1" dirty="0">
                        <a:solidFill>
                          <a:schemeClr val="tx1"/>
                        </a:solidFill>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solidFill>
                      <a:schemeClr val="accent1">
                        <a:lumMod val="90000"/>
                      </a:schemeClr>
                    </a:solidFill>
                  </a:tcPr>
                </a:tc>
                <a:extLst>
                  <a:ext uri="{0D108BD9-81ED-4DB2-BD59-A6C34878D82A}">
                    <a16:rowId xmlns:a16="http://schemas.microsoft.com/office/drawing/2014/main" val="10008"/>
                  </a:ext>
                </a:extLst>
              </a:tr>
              <a:tr h="341799">
                <a:tc>
                  <a:txBody>
                    <a:bodyPr/>
                    <a:lstStyle/>
                    <a:p>
                      <a:pPr algn="l"/>
                      <a:r>
                        <a:rPr lang="en-US" sz="1400" b="1" dirty="0" smtClean="0">
                          <a:latin typeface="Calibri" pitchFamily="34" charset="0"/>
                          <a:cs typeface="Calibri" pitchFamily="34" charset="0"/>
                        </a:rPr>
                        <a:t>LPM4.5</a:t>
                      </a:r>
                      <a:endParaRPr lang="en-US" sz="1400" b="1" dirty="0">
                        <a:latin typeface="Calibri" pitchFamily="34" charset="0"/>
                        <a:cs typeface="Calibri" pitchFamily="34" charset="0"/>
                      </a:endParaRPr>
                    </a:p>
                  </a:txBody>
                  <a:tcPr marL="365760" marT="34290" marB="34290" anchor="ctr"/>
                </a:tc>
                <a:tc>
                  <a:txBody>
                    <a:bodyPr/>
                    <a:lstStyle/>
                    <a:p>
                      <a:pPr algn="ctr"/>
                      <a:endParaRPr lang="en-US" sz="1400" b="1" dirty="0">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algn="ctr"/>
                      <a:endParaRPr lang="en-US" sz="1400" b="1" dirty="0">
                        <a:solidFill>
                          <a:srgbClr val="FFFFFF"/>
                        </a:solidFill>
                        <a:latin typeface="Calibri" pitchFamily="34" charset="0"/>
                        <a:cs typeface="Calibri" pitchFamily="34" charset="0"/>
                      </a:endParaRPr>
                    </a:p>
                  </a:txBody>
                  <a:tcPr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FFFF"/>
                          </a:solidFill>
                          <a:latin typeface="Calibri" pitchFamily="34" charset="0"/>
                          <a:cs typeface="Calibri" pitchFamily="34" charset="0"/>
                          <a:sym typeface="Wingdings"/>
                        </a:rPr>
                        <a:t></a:t>
                      </a:r>
                      <a:endParaRPr lang="en-US" sz="1200" b="1" dirty="0" smtClean="0">
                        <a:solidFill>
                          <a:srgbClr val="FFFFFF"/>
                        </a:solidFill>
                        <a:latin typeface="Calibri" pitchFamily="34" charset="0"/>
                        <a:cs typeface="Calibri" pitchFamily="34" charset="0"/>
                      </a:endParaRPr>
                    </a:p>
                  </a:txBody>
                  <a:tcPr marT="34290" marB="34290" anchor="ctr">
                    <a:lnR w="38100" cap="flat" cmpd="sng" algn="ctr">
                      <a:solidFill>
                        <a:schemeClr val="bg1"/>
                      </a:solidFill>
                      <a:prstDash val="solid"/>
                      <a:round/>
                      <a:headEnd type="none" w="med" len="med"/>
                      <a:tailEnd type="none" w="med" len="med"/>
                    </a:lnR>
                    <a:solidFill>
                      <a:srgbClr val="FF0000"/>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solidFill>
                      <a:schemeClr val="accent2">
                        <a:lumMod val="90000"/>
                      </a:schemeClr>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solidFill>
                      <a:schemeClr val="accent2">
                        <a:lumMod val="90000"/>
                      </a:schemeClr>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solidFill>
                      <a:schemeClr val="accent2">
                        <a:lumMod val="90000"/>
                      </a:schemeClr>
                    </a:solidFill>
                  </a:tcPr>
                </a:tc>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marT="34290" marB="34290" anchor="ctr">
                    <a:lnR w="38100" cap="flat" cmpd="sng" algn="ctr">
                      <a:solidFill>
                        <a:schemeClr val="bg1"/>
                      </a:solidFill>
                      <a:prstDash val="solid"/>
                      <a:round/>
                      <a:headEnd type="none" w="med" len="med"/>
                      <a:tailEnd type="none" w="med" len="med"/>
                    </a:lnR>
                    <a:solidFill>
                      <a:schemeClr val="accent2">
                        <a:lumMod val="90000"/>
                      </a:schemeClr>
                    </a:solidFill>
                  </a:tcPr>
                </a:tc>
                <a:tc>
                  <a:txBody>
                    <a:bodyPr/>
                    <a:lstStyle/>
                    <a:p>
                      <a:pPr algn="ctr"/>
                      <a:endParaRPr lang="en-US" sz="1400" b="1" dirty="0">
                        <a:solidFill>
                          <a:schemeClr val="tx1"/>
                        </a:solidFill>
                        <a:latin typeface="Calibri" pitchFamily="34" charset="0"/>
                        <a:cs typeface="Calibri" pitchFamily="34" charset="0"/>
                      </a:endParaRPr>
                    </a:p>
                  </a:txBody>
                  <a:tcPr marT="34290" marB="34290" anchor="ctr">
                    <a:lnL w="38100" cap="flat" cmpd="sng" algn="ctr">
                      <a:solidFill>
                        <a:schemeClr val="bg1"/>
                      </a:solidFill>
                      <a:prstDash val="solid"/>
                      <a:round/>
                      <a:headEnd type="none" w="med" len="med"/>
                      <a:tailEnd type="none" w="med" len="med"/>
                    </a:lnL>
                    <a:solidFill>
                      <a:schemeClr val="accent2">
                        <a:lumMod val="90000"/>
                      </a:schemeClr>
                    </a:solidFill>
                  </a:tcPr>
                </a:tc>
                <a:extLst>
                  <a:ext uri="{0D108BD9-81ED-4DB2-BD59-A6C34878D82A}">
                    <a16:rowId xmlns:a16="http://schemas.microsoft.com/office/drawing/2014/main" val="10009"/>
                  </a:ext>
                </a:extLst>
              </a:tr>
            </a:tbl>
          </a:graphicData>
        </a:graphic>
      </p:graphicFrame>
      <p:sp>
        <p:nvSpPr>
          <p:cNvPr id="156676" name="TextBox 3"/>
          <p:cNvSpPr txBox="1">
            <a:spLocks noChangeArrowheads="1"/>
          </p:cNvSpPr>
          <p:nvPr/>
        </p:nvSpPr>
        <p:spPr bwMode="auto">
          <a:xfrm>
            <a:off x="381000" y="4671596"/>
            <a:ext cx="2846036" cy="338554"/>
          </a:xfrm>
          <a:prstGeom prst="rect">
            <a:avLst/>
          </a:prstGeom>
          <a:noFill/>
          <a:ln w="9525">
            <a:noFill/>
            <a:miter lim="800000"/>
            <a:headEnd/>
            <a:tailEnd/>
          </a:ln>
        </p:spPr>
        <p:txBody>
          <a:bodyPr wrap="none" anchor="ctr">
            <a:spAutoFit/>
          </a:bodyPr>
          <a:lstStyle/>
          <a:p>
            <a:r>
              <a:rPr lang="en-US" sz="1600" dirty="0">
                <a:solidFill>
                  <a:srgbClr val="000000"/>
                </a:solidFill>
                <a:latin typeface="Calibri" pitchFamily="34" charset="0"/>
                <a:ea typeface="Calibri" pitchFamily="34" charset="0"/>
                <a:cs typeface="Calibri" pitchFamily="34" charset="0"/>
              </a:rPr>
              <a:t>* SCG = System Clock Generator</a:t>
            </a:r>
          </a:p>
        </p:txBody>
      </p:sp>
    </p:spTree>
  </p:cSld>
  <p:clrMapOvr>
    <a:masterClrMapping/>
  </p:clrMapOvr>
  <p:transition spd="med">
    <p:fade/>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a:xfrm>
            <a:off x="381000" y="0"/>
            <a:ext cx="8229600" cy="857250"/>
          </a:xfrm>
        </p:spPr>
        <p:txBody>
          <a:bodyPr/>
          <a:lstStyle/>
          <a:p>
            <a:r>
              <a:rPr lang="en-US" smtClean="0"/>
              <a:t>Entering Low Power Modes</a:t>
            </a:r>
          </a:p>
        </p:txBody>
      </p:sp>
      <p:graphicFrame>
        <p:nvGraphicFramePr>
          <p:cNvPr id="3" name="Table 2"/>
          <p:cNvGraphicFramePr>
            <a:graphicFrameLocks noGrp="1"/>
          </p:cNvGraphicFramePr>
          <p:nvPr/>
        </p:nvGraphicFramePr>
        <p:xfrm>
          <a:off x="228600" y="1028700"/>
          <a:ext cx="8686800" cy="1861458"/>
        </p:xfrm>
        <a:graphic>
          <a:graphicData uri="http://schemas.openxmlformats.org/drawingml/2006/table">
            <a:tbl>
              <a:tblPr firstRow="1" firstCol="1" bandRow="1">
                <a:tableStyleId>{74C1A8A3-306A-4EB7-A6B1-4F7E0EB9C5D6}</a:tableStyleId>
              </a:tblPr>
              <a:tblGrid>
                <a:gridCol w="1600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310243">
                <a:tc>
                  <a:txBody>
                    <a:bodyPr/>
                    <a:lstStyle/>
                    <a:p>
                      <a:pPr marL="0" algn="ctr" defTabSz="914400" rtl="0" eaLnBrk="1" fontAlgn="b" latinLnBrk="0" hangingPunct="1"/>
                      <a:r>
                        <a:rPr lang="en-US" sz="1800" b="1" u="none" strike="noStrike" kern="1200" dirty="0" smtClean="0">
                          <a:solidFill>
                            <a:schemeClr val="bg1"/>
                          </a:solidFill>
                          <a:latin typeface="Calibri" panose="020F0502020204030204" pitchFamily="34" charset="0"/>
                          <a:ea typeface=""/>
                          <a:cs typeface="Calibri" panose="020F0502020204030204" pitchFamily="34" charset="0"/>
                        </a:rPr>
                        <a:t>Enter LPMx</a:t>
                      </a:r>
                      <a:endParaRPr lang="en-US" sz="1800" b="1" u="none" strike="noStrike" kern="1200" dirty="0">
                        <a:solidFill>
                          <a:schemeClr val="bg1"/>
                        </a:solidFill>
                        <a:latin typeface="Calibri" panose="020F0502020204030204" pitchFamily="34" charset="0"/>
                        <a:ea typeface=""/>
                        <a:cs typeface="Calibri" panose="020F0502020204030204" pitchFamily="34" charset="0"/>
                      </a:endParaRPr>
                    </a:p>
                  </a:txBody>
                  <a:tcPr marL="9525" marR="9525" marT="7144" marB="0" anchor="ctr"/>
                </a:tc>
                <a:tc>
                  <a:txBody>
                    <a:bodyPr/>
                    <a:lstStyle/>
                    <a:p>
                      <a:pPr marL="0" algn="ctr" defTabSz="914400" rtl="0" eaLnBrk="1" fontAlgn="b" latinLnBrk="0" hangingPunct="1"/>
                      <a:r>
                        <a:rPr lang="en-US" sz="1800" b="1" u="none" strike="noStrike" kern="1200" dirty="0" smtClean="0">
                          <a:solidFill>
                            <a:schemeClr val="bg1"/>
                          </a:solidFill>
                          <a:latin typeface="Calibri" panose="020F0502020204030204" pitchFamily="34" charset="0"/>
                          <a:ea typeface="+mn-ea"/>
                          <a:cs typeface="Calibri" panose="020F0502020204030204" pitchFamily="34" charset="0"/>
                        </a:rPr>
                        <a:t>C Compiler Intrinsic</a:t>
                      </a:r>
                      <a:endParaRPr lang="en-US" sz="1800" b="1" u="none" strike="noStrike" kern="1200" dirty="0">
                        <a:solidFill>
                          <a:schemeClr val="bg1"/>
                        </a:solidFill>
                        <a:latin typeface="Calibri" panose="020F0502020204030204" pitchFamily="34" charset="0"/>
                        <a:ea typeface="+mn-ea"/>
                        <a:cs typeface="Calibri" panose="020F0502020204030204" pitchFamily="34" charset="0"/>
                      </a:endParaRPr>
                    </a:p>
                  </a:txBody>
                  <a:tcPr marR="0" marT="7144" marB="0" anchor="ctr"/>
                </a:tc>
                <a:tc>
                  <a:txBody>
                    <a:bodyPr/>
                    <a:lstStyle/>
                    <a:p>
                      <a:pPr marL="0" algn="ctr" defTabSz="914400" rtl="0" eaLnBrk="1" fontAlgn="b" latinLnBrk="0" hangingPunct="1"/>
                      <a:endParaRPr lang="en-US" sz="1800" b="1" u="none" strike="noStrike" kern="1200" dirty="0">
                        <a:solidFill>
                          <a:schemeClr val="bg1"/>
                        </a:solidFill>
                        <a:latin typeface="Calibri" panose="020F0502020204030204" pitchFamily="34" charset="0"/>
                        <a:ea typeface="+mn-ea"/>
                        <a:cs typeface="Calibri" panose="020F0502020204030204" pitchFamily="34" charset="0"/>
                      </a:endParaRPr>
                    </a:p>
                  </a:txBody>
                  <a:tcPr marR="0" marT="7144" marB="0" anchor="ctr"/>
                </a:tc>
                <a:extLst>
                  <a:ext uri="{0D108BD9-81ED-4DB2-BD59-A6C34878D82A}">
                    <a16:rowId xmlns:a16="http://schemas.microsoft.com/office/drawing/2014/main" val="10000"/>
                  </a:ext>
                </a:extLst>
              </a:tr>
              <a:tr h="310243">
                <a:tc>
                  <a:txBody>
                    <a:bodyPr/>
                    <a:lstStyle/>
                    <a:p>
                      <a:pPr marL="0" algn="ctr" defTabSz="914400" rtl="0" eaLnBrk="1" fontAlgn="b" latinLnBrk="0" hangingPunct="1"/>
                      <a:r>
                        <a:rPr lang="en-US" sz="1800" b="1" u="none" strike="noStrike" kern="1200" dirty="0" smtClean="0">
                          <a:solidFill>
                            <a:schemeClr val="bg1"/>
                          </a:solidFill>
                          <a:latin typeface="Calibri" panose="020F0502020204030204" pitchFamily="34" charset="0"/>
                          <a:cs typeface="Calibri" panose="020F0502020204030204" pitchFamily="34" charset="0"/>
                        </a:rPr>
                        <a:t>LPM0</a:t>
                      </a:r>
                      <a:endParaRPr lang="en-US" sz="1800" b="1" u="none" strike="noStrike" kern="1200" dirty="0">
                        <a:solidFill>
                          <a:schemeClr val="bg1"/>
                        </a:solidFill>
                        <a:latin typeface="Calibri" panose="020F0502020204030204" pitchFamily="34" charset="0"/>
                        <a:ea typeface=""/>
                        <a:cs typeface="Calibri" panose="020F0502020204030204" pitchFamily="34" charset="0"/>
                      </a:endParaRPr>
                    </a:p>
                  </a:txBody>
                  <a:tcPr marL="9525" marR="9525" marT="7144" marB="0" anchor="ctr"/>
                </a:tc>
                <a:tc>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algn="l" defTabSz="914400" rtl="0" eaLnBrk="1" fontAlgn="b" latinLnBrk="0" hangingPunct="1"/>
                      <a:r>
                        <a:rPr lang="en-US" sz="1500" b="0" u="none" strike="noStrike" kern="1200" dirty="0">
                          <a:solidFill>
                            <a:schemeClr val="tx1"/>
                          </a:solidFill>
                          <a:latin typeface="Calibri" panose="020F0502020204030204" pitchFamily="34" charset="0"/>
                          <a:cs typeface="Calibri" panose="020F0502020204030204" pitchFamily="34" charset="0"/>
                        </a:rPr>
                        <a:t> _low_power_mode_0();</a:t>
                      </a:r>
                      <a:endParaRPr lang="en-US" sz="1500" b="0" u="none" strike="noStrike" kern="1200" dirty="0">
                        <a:solidFill>
                          <a:schemeClr val="tx1"/>
                        </a:solidFill>
                        <a:latin typeface="Calibri" panose="020F0502020204030204" pitchFamily="34" charset="0"/>
                        <a:ea typeface=""/>
                        <a:cs typeface="Calibri" panose="020F0502020204030204" pitchFamily="34" charset="0"/>
                      </a:endParaRPr>
                    </a:p>
                  </a:txBody>
                  <a:tcPr marL="137160" marR="0" marT="7144"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500" b="0" u="none" strike="noStrike" kern="1200" dirty="0" smtClean="0">
                        <a:solidFill>
                          <a:schemeClr val="tx1"/>
                        </a:solidFill>
                        <a:latin typeface="Calibri" panose="020F0502020204030204" pitchFamily="34" charset="0"/>
                        <a:ea typeface=""/>
                        <a:cs typeface="Calibri" panose="020F0502020204030204" pitchFamily="34" charset="0"/>
                      </a:endParaRPr>
                    </a:p>
                  </a:txBody>
                  <a:tcPr marL="137160" marR="0" marT="7144" marB="0" anchor="ctr"/>
                </a:tc>
                <a:extLst>
                  <a:ext uri="{0D108BD9-81ED-4DB2-BD59-A6C34878D82A}">
                    <a16:rowId xmlns:a16="http://schemas.microsoft.com/office/drawing/2014/main" val="10001"/>
                  </a:ext>
                </a:extLst>
              </a:tr>
              <a:tr h="310243">
                <a:tc>
                  <a:txBody>
                    <a:bodyPr/>
                    <a:lstStyle/>
                    <a:p>
                      <a:pPr marL="0" algn="ctr" defTabSz="914400" rtl="0" eaLnBrk="1" fontAlgn="b" latinLnBrk="0" hangingPunct="1"/>
                      <a:r>
                        <a:rPr lang="en-US" sz="1800" b="1" u="none" strike="noStrike" kern="1200" dirty="0" smtClean="0">
                          <a:solidFill>
                            <a:schemeClr val="bg1"/>
                          </a:solidFill>
                          <a:latin typeface="Calibri" panose="020F0502020204030204" pitchFamily="34" charset="0"/>
                          <a:cs typeface="Calibri" panose="020F0502020204030204" pitchFamily="34" charset="0"/>
                        </a:rPr>
                        <a:t>LPM1</a:t>
                      </a:r>
                      <a:endParaRPr lang="en-US" sz="1800" b="1" u="none" strike="noStrike" kern="1200" dirty="0">
                        <a:solidFill>
                          <a:schemeClr val="bg1"/>
                        </a:solidFill>
                        <a:latin typeface="Calibri" panose="020F0502020204030204" pitchFamily="34" charset="0"/>
                        <a:ea typeface=""/>
                        <a:cs typeface="Calibri" panose="020F0502020204030204" pitchFamily="34" charset="0"/>
                      </a:endParaRPr>
                    </a:p>
                  </a:txBody>
                  <a:tcPr marL="9525" marR="9525" marT="7144" marB="0" anchor="ct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l" defTabSz="914400" rtl="0" eaLnBrk="1" fontAlgn="b" latinLnBrk="0" hangingPunct="1"/>
                      <a:r>
                        <a:rPr lang="en-US" sz="1500" b="0" u="none" strike="noStrike" kern="1200" dirty="0">
                          <a:solidFill>
                            <a:schemeClr val="tx1"/>
                          </a:solidFill>
                          <a:latin typeface="Calibri" panose="020F0502020204030204" pitchFamily="34" charset="0"/>
                          <a:cs typeface="Calibri" panose="020F0502020204030204" pitchFamily="34" charset="0"/>
                        </a:rPr>
                        <a:t> _low_power_mode_1();</a:t>
                      </a:r>
                      <a:endParaRPr lang="en-US" sz="1500" b="0" u="none" strike="noStrike" kern="1200" dirty="0">
                        <a:solidFill>
                          <a:schemeClr val="tx1"/>
                        </a:solidFill>
                        <a:latin typeface="Calibri" panose="020F0502020204030204" pitchFamily="34" charset="0"/>
                        <a:ea typeface=""/>
                        <a:cs typeface="Calibri" panose="020F0502020204030204" pitchFamily="34" charset="0"/>
                      </a:endParaRPr>
                    </a:p>
                  </a:txBody>
                  <a:tcPr marL="137160" marR="0" marT="7144"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500" b="0" u="none" strike="noStrike" kern="1200" dirty="0" smtClean="0">
                        <a:solidFill>
                          <a:schemeClr val="tx1"/>
                        </a:solidFill>
                        <a:latin typeface="Calibri" panose="020F0502020204030204" pitchFamily="34" charset="0"/>
                        <a:ea typeface=""/>
                        <a:cs typeface="Calibri" panose="020F0502020204030204" pitchFamily="34" charset="0"/>
                      </a:endParaRPr>
                    </a:p>
                  </a:txBody>
                  <a:tcPr marL="137160" marR="0" marT="7144" marB="0" anchor="ctr"/>
                </a:tc>
                <a:extLst>
                  <a:ext uri="{0D108BD9-81ED-4DB2-BD59-A6C34878D82A}">
                    <a16:rowId xmlns:a16="http://schemas.microsoft.com/office/drawing/2014/main" val="10002"/>
                  </a:ext>
                </a:extLst>
              </a:tr>
              <a:tr h="310243">
                <a:tc>
                  <a:txBody>
                    <a:bodyPr/>
                    <a:lstStyle/>
                    <a:p>
                      <a:pPr marL="0" algn="ctr" defTabSz="914400" rtl="0" eaLnBrk="1" fontAlgn="b" latinLnBrk="0" hangingPunct="1"/>
                      <a:r>
                        <a:rPr lang="en-US" sz="1800" b="1" u="none" strike="noStrike" kern="1200" dirty="0" smtClean="0">
                          <a:solidFill>
                            <a:schemeClr val="bg1"/>
                          </a:solidFill>
                          <a:latin typeface="Calibri" panose="020F0502020204030204" pitchFamily="34" charset="0"/>
                          <a:cs typeface="Calibri" panose="020F0502020204030204" pitchFamily="34" charset="0"/>
                        </a:rPr>
                        <a:t>LPM2</a:t>
                      </a:r>
                      <a:endParaRPr lang="en-US" sz="1800" b="1" u="none" strike="noStrike" kern="1200" dirty="0">
                        <a:solidFill>
                          <a:schemeClr val="bg1"/>
                        </a:solidFill>
                        <a:latin typeface="Calibri" panose="020F0502020204030204" pitchFamily="34" charset="0"/>
                        <a:ea typeface=""/>
                        <a:cs typeface="Calibri" panose="020F0502020204030204" pitchFamily="34" charset="0"/>
                      </a:endParaRPr>
                    </a:p>
                  </a:txBody>
                  <a:tcPr marL="9525" marR="9525" marT="7144" marB="0" anchor="ct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l" defTabSz="914400" rtl="0" eaLnBrk="1" fontAlgn="b" latinLnBrk="0" hangingPunct="1"/>
                      <a:r>
                        <a:rPr lang="en-US" sz="1500" b="0" u="none" strike="noStrike" kern="1200" dirty="0">
                          <a:solidFill>
                            <a:schemeClr val="tx1"/>
                          </a:solidFill>
                          <a:latin typeface="Calibri" panose="020F0502020204030204" pitchFamily="34" charset="0"/>
                          <a:cs typeface="Calibri" panose="020F0502020204030204" pitchFamily="34" charset="0"/>
                        </a:rPr>
                        <a:t> _low_power_mode_2();</a:t>
                      </a:r>
                      <a:endParaRPr lang="en-US" sz="1500" b="0" u="none" strike="noStrike" kern="1200" dirty="0">
                        <a:solidFill>
                          <a:schemeClr val="tx1"/>
                        </a:solidFill>
                        <a:latin typeface="Calibri" panose="020F0502020204030204" pitchFamily="34" charset="0"/>
                        <a:ea typeface=""/>
                        <a:cs typeface="Calibri" panose="020F0502020204030204" pitchFamily="34" charset="0"/>
                      </a:endParaRPr>
                    </a:p>
                  </a:txBody>
                  <a:tcPr marL="137160" marR="0" marT="7144"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500" b="0" u="none" strike="noStrike" kern="1200" dirty="0" smtClean="0">
                        <a:solidFill>
                          <a:schemeClr val="tx1"/>
                        </a:solidFill>
                        <a:latin typeface="Calibri" panose="020F0502020204030204" pitchFamily="34" charset="0"/>
                        <a:ea typeface=""/>
                        <a:cs typeface="Calibri" panose="020F0502020204030204" pitchFamily="34" charset="0"/>
                      </a:endParaRPr>
                    </a:p>
                  </a:txBody>
                  <a:tcPr marL="137160" marR="0" marT="7144" marB="0" anchor="ctr"/>
                </a:tc>
                <a:extLst>
                  <a:ext uri="{0D108BD9-81ED-4DB2-BD59-A6C34878D82A}">
                    <a16:rowId xmlns:a16="http://schemas.microsoft.com/office/drawing/2014/main" val="10003"/>
                  </a:ext>
                </a:extLst>
              </a:tr>
              <a:tr h="310243">
                <a:tc>
                  <a:txBody>
                    <a:bodyPr/>
                    <a:lstStyle/>
                    <a:p>
                      <a:pPr marL="0" algn="ctr" defTabSz="914400" rtl="0" eaLnBrk="1" fontAlgn="b" latinLnBrk="0" hangingPunct="1"/>
                      <a:r>
                        <a:rPr lang="en-US" sz="1800" b="1" u="none" strike="noStrike" kern="1200" dirty="0" smtClean="0">
                          <a:solidFill>
                            <a:schemeClr val="bg1"/>
                          </a:solidFill>
                          <a:latin typeface="Calibri" panose="020F0502020204030204" pitchFamily="34" charset="0"/>
                          <a:cs typeface="Calibri" panose="020F0502020204030204" pitchFamily="34" charset="0"/>
                        </a:rPr>
                        <a:t>LPM3</a:t>
                      </a:r>
                      <a:endParaRPr lang="en-US" sz="1800" b="1" u="none" strike="noStrike" kern="1200" dirty="0">
                        <a:solidFill>
                          <a:schemeClr val="bg1"/>
                        </a:solidFill>
                        <a:latin typeface="Calibri" panose="020F0502020204030204" pitchFamily="34" charset="0"/>
                        <a:ea typeface=""/>
                        <a:cs typeface="Calibri" panose="020F0502020204030204" pitchFamily="34" charset="0"/>
                      </a:endParaRPr>
                    </a:p>
                  </a:txBody>
                  <a:tcPr marL="9525" marR="9525" marT="7144" marB="0" anchor="ct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l" defTabSz="914400" rtl="0" eaLnBrk="1" fontAlgn="b" latinLnBrk="0" hangingPunct="1"/>
                      <a:r>
                        <a:rPr lang="en-US" sz="1500" b="0" u="none" strike="noStrike" kern="1200" dirty="0">
                          <a:solidFill>
                            <a:schemeClr val="tx1"/>
                          </a:solidFill>
                          <a:latin typeface="Calibri" panose="020F0502020204030204" pitchFamily="34" charset="0"/>
                          <a:cs typeface="Calibri" panose="020F0502020204030204" pitchFamily="34" charset="0"/>
                        </a:rPr>
                        <a:t> _low_power_mode_3();</a:t>
                      </a:r>
                      <a:endParaRPr lang="en-US" sz="1500" b="0" u="none" strike="noStrike" kern="1200" dirty="0">
                        <a:solidFill>
                          <a:schemeClr val="tx1"/>
                        </a:solidFill>
                        <a:latin typeface="Calibri" panose="020F0502020204030204" pitchFamily="34" charset="0"/>
                        <a:ea typeface=""/>
                        <a:cs typeface="Calibri" panose="020F0502020204030204" pitchFamily="34" charset="0"/>
                      </a:endParaRPr>
                    </a:p>
                  </a:txBody>
                  <a:tcPr marL="137160" marR="0" marT="7144"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500" b="0" u="none" strike="noStrike" kern="1200" dirty="0" smtClean="0">
                        <a:solidFill>
                          <a:schemeClr val="tx1"/>
                        </a:solidFill>
                        <a:latin typeface="Calibri" panose="020F0502020204030204" pitchFamily="34" charset="0"/>
                        <a:ea typeface=""/>
                        <a:cs typeface="Calibri" panose="020F0502020204030204" pitchFamily="34" charset="0"/>
                      </a:endParaRPr>
                    </a:p>
                  </a:txBody>
                  <a:tcPr marL="137160" marR="0" marT="7144" marB="0" anchor="ctr"/>
                </a:tc>
                <a:extLst>
                  <a:ext uri="{0D108BD9-81ED-4DB2-BD59-A6C34878D82A}">
                    <a16:rowId xmlns:a16="http://schemas.microsoft.com/office/drawing/2014/main" val="10004"/>
                  </a:ext>
                </a:extLst>
              </a:tr>
              <a:tr h="310243">
                <a:tc>
                  <a:txBody>
                    <a:bodyPr/>
                    <a:lstStyle/>
                    <a:p>
                      <a:pPr marL="0" algn="ctr" defTabSz="914400" rtl="0" eaLnBrk="1" fontAlgn="b" latinLnBrk="0" hangingPunct="1"/>
                      <a:r>
                        <a:rPr lang="en-US" sz="1800" b="1" u="none" strike="noStrike" kern="1200" dirty="0" smtClean="0">
                          <a:solidFill>
                            <a:schemeClr val="bg1"/>
                          </a:solidFill>
                          <a:latin typeface="Calibri" panose="020F0502020204030204" pitchFamily="34" charset="0"/>
                          <a:cs typeface="Calibri" panose="020F0502020204030204" pitchFamily="34" charset="0"/>
                        </a:rPr>
                        <a:t>LPM4</a:t>
                      </a:r>
                      <a:endParaRPr lang="en-US" sz="1800" b="1" u="none" strike="noStrike" kern="1200" dirty="0">
                        <a:solidFill>
                          <a:schemeClr val="bg1"/>
                        </a:solidFill>
                        <a:latin typeface="Calibri" panose="020F0502020204030204" pitchFamily="34" charset="0"/>
                        <a:ea typeface=""/>
                        <a:cs typeface="Calibri" panose="020F0502020204030204" pitchFamily="34" charset="0"/>
                      </a:endParaRPr>
                    </a:p>
                  </a:txBody>
                  <a:tcPr marL="9525" marR="9525" marT="7144" marB="0" anchor="ct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l" defTabSz="914400" rtl="0" eaLnBrk="1" fontAlgn="b" latinLnBrk="0" hangingPunct="1"/>
                      <a:r>
                        <a:rPr lang="en-US" sz="1500" b="0" u="none" strike="noStrike" kern="1200" dirty="0">
                          <a:solidFill>
                            <a:schemeClr val="tx1"/>
                          </a:solidFill>
                          <a:latin typeface="Calibri" panose="020F0502020204030204" pitchFamily="34" charset="0"/>
                          <a:cs typeface="Calibri" panose="020F0502020204030204" pitchFamily="34" charset="0"/>
                        </a:rPr>
                        <a:t> _low_power_mode_4();</a:t>
                      </a:r>
                      <a:endParaRPr lang="en-US" sz="1500" b="0" u="none" strike="noStrike" kern="1200" dirty="0">
                        <a:solidFill>
                          <a:schemeClr val="tx1"/>
                        </a:solidFill>
                        <a:latin typeface="Calibri" panose="020F0502020204030204" pitchFamily="34" charset="0"/>
                        <a:ea typeface=""/>
                        <a:cs typeface="Calibri" panose="020F0502020204030204" pitchFamily="34" charset="0"/>
                      </a:endParaRPr>
                    </a:p>
                  </a:txBody>
                  <a:tcPr marL="137160" marR="0" marT="7144"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500" b="0" u="none" strike="noStrike" kern="1200" dirty="0" smtClean="0">
                        <a:solidFill>
                          <a:schemeClr val="tx1"/>
                        </a:solidFill>
                        <a:latin typeface="Calibri" panose="020F0502020204030204" pitchFamily="34" charset="0"/>
                        <a:ea typeface=""/>
                        <a:cs typeface="Calibri" panose="020F0502020204030204" pitchFamily="34" charset="0"/>
                      </a:endParaRPr>
                    </a:p>
                  </a:txBody>
                  <a:tcPr marL="137160" marR="0" marT="7144" marB="0" anchor="ctr"/>
                </a:tc>
                <a:extLst>
                  <a:ext uri="{0D108BD9-81ED-4DB2-BD59-A6C34878D82A}">
                    <a16:rowId xmlns:a16="http://schemas.microsoft.com/office/drawing/2014/main" val="10005"/>
                  </a:ext>
                </a:extLst>
              </a:tr>
            </a:tbl>
          </a:graphicData>
        </a:graphic>
      </p:graphicFrame>
    </p:spTree>
    <p:custDataLst>
      <p:tags r:id="rId1"/>
    </p:custDataLst>
  </p:cSld>
  <p:clrMapOvr>
    <a:masterClrMapping/>
  </p:clrMapOvr>
  <p:transition spd="med">
    <p:fade/>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noGrp="1"/>
          </p:cNvSpPr>
          <p:nvPr>
            <p:ph type="title"/>
          </p:nvPr>
        </p:nvSpPr>
        <p:spPr>
          <a:xfrm>
            <a:off x="304800" y="0"/>
            <a:ext cx="8229600" cy="857250"/>
          </a:xfrm>
        </p:spPr>
        <p:txBody>
          <a:bodyPr/>
          <a:lstStyle/>
          <a:p>
            <a:r>
              <a:rPr lang="en-US" smtClean="0"/>
              <a:t>Entering Low Power Modes</a:t>
            </a:r>
          </a:p>
        </p:txBody>
      </p:sp>
      <p:graphicFrame>
        <p:nvGraphicFramePr>
          <p:cNvPr id="3" name="Table 2"/>
          <p:cNvGraphicFramePr>
            <a:graphicFrameLocks noGrp="1"/>
          </p:cNvGraphicFramePr>
          <p:nvPr/>
        </p:nvGraphicFramePr>
        <p:xfrm>
          <a:off x="228600" y="914400"/>
          <a:ext cx="8686800" cy="1861458"/>
        </p:xfrm>
        <a:graphic>
          <a:graphicData uri="http://schemas.openxmlformats.org/drawingml/2006/table">
            <a:tbl>
              <a:tblPr firstRow="1" firstCol="1" bandRow="1">
                <a:tableStyleId>{74C1A8A3-306A-4EB7-A6B1-4F7E0EB9C5D6}</a:tableStyleId>
              </a:tblPr>
              <a:tblGrid>
                <a:gridCol w="1600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310243">
                <a:tc>
                  <a:txBody>
                    <a:bodyPr/>
                    <a:lstStyle/>
                    <a:p>
                      <a:pPr marL="0" algn="ctr" defTabSz="914400" rtl="0" eaLnBrk="1" fontAlgn="b" latinLnBrk="0" hangingPunct="1"/>
                      <a:r>
                        <a:rPr lang="en-US" sz="1800" b="1" u="none" strike="noStrike" kern="1200" dirty="0" smtClean="0">
                          <a:solidFill>
                            <a:schemeClr val="bg1"/>
                          </a:solidFill>
                          <a:latin typeface="Calibri" panose="020F0502020204030204" pitchFamily="34" charset="0"/>
                          <a:ea typeface=""/>
                          <a:cs typeface="Calibri" panose="020F0502020204030204" pitchFamily="34" charset="0"/>
                        </a:rPr>
                        <a:t>Enter LPMx</a:t>
                      </a:r>
                      <a:endParaRPr lang="en-US" sz="1800" b="1" u="none" strike="noStrike" kern="1200" dirty="0">
                        <a:solidFill>
                          <a:schemeClr val="bg1"/>
                        </a:solidFill>
                        <a:latin typeface="Calibri" panose="020F0502020204030204" pitchFamily="34" charset="0"/>
                        <a:ea typeface=""/>
                        <a:cs typeface="Calibri" panose="020F0502020204030204" pitchFamily="34" charset="0"/>
                      </a:endParaRPr>
                    </a:p>
                  </a:txBody>
                  <a:tcPr marL="9525" marR="9525" marT="7144" marB="0" anchor="ctr"/>
                </a:tc>
                <a:tc>
                  <a:txBody>
                    <a:bodyPr/>
                    <a:lstStyle/>
                    <a:p>
                      <a:pPr marL="0" algn="ctr" defTabSz="914400" rtl="0" eaLnBrk="1" fontAlgn="b" latinLnBrk="0" hangingPunct="1"/>
                      <a:r>
                        <a:rPr lang="en-US" sz="1800" b="1" u="none" strike="noStrike" kern="1200" dirty="0" smtClean="0">
                          <a:solidFill>
                            <a:schemeClr val="bg1"/>
                          </a:solidFill>
                          <a:latin typeface="Calibri" panose="020F0502020204030204" pitchFamily="34" charset="0"/>
                          <a:ea typeface="+mn-ea"/>
                          <a:cs typeface="Calibri" panose="020F0502020204030204" pitchFamily="34" charset="0"/>
                        </a:rPr>
                        <a:t>C Compiler Intrinsic</a:t>
                      </a:r>
                      <a:endParaRPr lang="en-US" sz="1800" b="1" u="none" strike="noStrike" kern="1200" dirty="0">
                        <a:solidFill>
                          <a:schemeClr val="bg1"/>
                        </a:solidFill>
                        <a:latin typeface="Calibri" panose="020F0502020204030204" pitchFamily="34" charset="0"/>
                        <a:ea typeface="+mn-ea"/>
                        <a:cs typeface="Calibri" panose="020F0502020204030204" pitchFamily="34" charset="0"/>
                      </a:endParaRPr>
                    </a:p>
                  </a:txBody>
                  <a:tcPr marR="0" marT="7144" marB="0" anchor="ctr"/>
                </a:tc>
                <a:tc>
                  <a:txBody>
                    <a:bodyPr/>
                    <a:lstStyle/>
                    <a:p>
                      <a:pPr marL="0" algn="ctr" defTabSz="914400" rtl="0" eaLnBrk="1" fontAlgn="b" latinLnBrk="0" hangingPunct="1"/>
                      <a:r>
                        <a:rPr lang="en-US" sz="1800" b="1" u="none" strike="noStrike" kern="1200" dirty="0" smtClean="0">
                          <a:solidFill>
                            <a:schemeClr val="bg1"/>
                          </a:solidFill>
                          <a:latin typeface="Calibri" panose="020F0502020204030204" pitchFamily="34" charset="0"/>
                          <a:ea typeface="+mn-ea"/>
                          <a:cs typeface="Calibri" panose="020F0502020204030204" pitchFamily="34" charset="0"/>
                        </a:rPr>
                        <a:t>Writing to SR with Intrinsic</a:t>
                      </a:r>
                      <a:endParaRPr lang="en-US" sz="1800" b="1" u="none" strike="noStrike" kern="1200" dirty="0">
                        <a:solidFill>
                          <a:schemeClr val="bg1"/>
                        </a:solidFill>
                        <a:latin typeface="Calibri" panose="020F0502020204030204" pitchFamily="34" charset="0"/>
                        <a:ea typeface="+mn-ea"/>
                        <a:cs typeface="Calibri" panose="020F0502020204030204" pitchFamily="34" charset="0"/>
                      </a:endParaRPr>
                    </a:p>
                  </a:txBody>
                  <a:tcPr marR="0" marT="7144" marB="0" anchor="ctr"/>
                </a:tc>
                <a:extLst>
                  <a:ext uri="{0D108BD9-81ED-4DB2-BD59-A6C34878D82A}">
                    <a16:rowId xmlns:a16="http://schemas.microsoft.com/office/drawing/2014/main" val="10000"/>
                  </a:ext>
                </a:extLst>
              </a:tr>
              <a:tr h="310243">
                <a:tc>
                  <a:txBody>
                    <a:bodyPr/>
                    <a:lstStyle/>
                    <a:p>
                      <a:pPr marL="0" algn="ctr" defTabSz="914400" rtl="0" eaLnBrk="1" fontAlgn="b" latinLnBrk="0" hangingPunct="1"/>
                      <a:r>
                        <a:rPr lang="en-US" sz="1800" b="1" u="none" strike="noStrike" kern="1200" dirty="0" smtClean="0">
                          <a:solidFill>
                            <a:schemeClr val="bg1"/>
                          </a:solidFill>
                          <a:latin typeface="Calibri" panose="020F0502020204030204" pitchFamily="34" charset="0"/>
                          <a:cs typeface="Calibri" panose="020F0502020204030204" pitchFamily="34" charset="0"/>
                        </a:rPr>
                        <a:t>LPM0</a:t>
                      </a:r>
                      <a:endParaRPr lang="en-US" sz="1800" b="1" u="none" strike="noStrike" kern="1200" dirty="0">
                        <a:solidFill>
                          <a:schemeClr val="bg1"/>
                        </a:solidFill>
                        <a:latin typeface="Calibri" panose="020F0502020204030204" pitchFamily="34" charset="0"/>
                        <a:ea typeface=""/>
                        <a:cs typeface="Calibri" panose="020F0502020204030204" pitchFamily="34" charset="0"/>
                      </a:endParaRPr>
                    </a:p>
                  </a:txBody>
                  <a:tcPr marL="9525" marR="9525" marT="7144" marB="0" anchor="ctr"/>
                </a:tc>
                <a:tc>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algn="l" defTabSz="914400" rtl="0" eaLnBrk="1" fontAlgn="b" latinLnBrk="0" hangingPunct="1"/>
                      <a:r>
                        <a:rPr lang="en-US" sz="1500" b="0" u="none" strike="noStrike" kern="1200" dirty="0">
                          <a:solidFill>
                            <a:schemeClr val="tx1"/>
                          </a:solidFill>
                          <a:latin typeface="Calibri" panose="020F0502020204030204" pitchFamily="34" charset="0"/>
                          <a:cs typeface="Calibri" panose="020F0502020204030204" pitchFamily="34" charset="0"/>
                        </a:rPr>
                        <a:t> _low_power_mode_0();</a:t>
                      </a:r>
                      <a:endParaRPr lang="en-US" sz="1500" b="0" u="none" strike="noStrike" kern="1200" dirty="0">
                        <a:solidFill>
                          <a:schemeClr val="tx1"/>
                        </a:solidFill>
                        <a:latin typeface="Calibri" panose="020F0502020204030204" pitchFamily="34" charset="0"/>
                        <a:ea typeface=""/>
                        <a:cs typeface="Calibri" panose="020F0502020204030204" pitchFamily="34" charset="0"/>
                      </a:endParaRPr>
                    </a:p>
                  </a:txBody>
                  <a:tcPr marL="137160" marR="0" marT="7144"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500" b="0" u="none" strike="noStrike" kern="1200" dirty="0" smtClean="0">
                          <a:solidFill>
                            <a:schemeClr val="tx1"/>
                          </a:solidFill>
                          <a:latin typeface="Calibri" panose="020F0502020204030204" pitchFamily="34" charset="0"/>
                          <a:cs typeface="Calibri" panose="020F0502020204030204" pitchFamily="34" charset="0"/>
                        </a:rPr>
                        <a:t>_bis_SR_register( GIE + LPM0_bits );</a:t>
                      </a:r>
                      <a:endParaRPr lang="en-US" sz="1500" b="0" u="none" strike="noStrike" kern="1200" dirty="0" smtClean="0">
                        <a:solidFill>
                          <a:schemeClr val="tx1"/>
                        </a:solidFill>
                        <a:latin typeface="Calibri" panose="020F0502020204030204" pitchFamily="34" charset="0"/>
                        <a:ea typeface=""/>
                        <a:cs typeface="Calibri" panose="020F0502020204030204" pitchFamily="34" charset="0"/>
                      </a:endParaRPr>
                    </a:p>
                  </a:txBody>
                  <a:tcPr marL="137160" marR="0" marT="7144" marB="0" anchor="ctr"/>
                </a:tc>
                <a:extLst>
                  <a:ext uri="{0D108BD9-81ED-4DB2-BD59-A6C34878D82A}">
                    <a16:rowId xmlns:a16="http://schemas.microsoft.com/office/drawing/2014/main" val="10001"/>
                  </a:ext>
                </a:extLst>
              </a:tr>
              <a:tr h="310243">
                <a:tc>
                  <a:txBody>
                    <a:bodyPr/>
                    <a:lstStyle/>
                    <a:p>
                      <a:pPr marL="0" algn="ctr" defTabSz="914400" rtl="0" eaLnBrk="1" fontAlgn="b" latinLnBrk="0" hangingPunct="1"/>
                      <a:r>
                        <a:rPr lang="en-US" sz="1800" b="1" u="none" strike="noStrike" kern="1200" dirty="0" smtClean="0">
                          <a:solidFill>
                            <a:schemeClr val="bg1"/>
                          </a:solidFill>
                          <a:latin typeface="Calibri" panose="020F0502020204030204" pitchFamily="34" charset="0"/>
                          <a:cs typeface="Calibri" panose="020F0502020204030204" pitchFamily="34" charset="0"/>
                        </a:rPr>
                        <a:t>LPM1</a:t>
                      </a:r>
                      <a:endParaRPr lang="en-US" sz="1800" b="1" u="none" strike="noStrike" kern="1200" dirty="0">
                        <a:solidFill>
                          <a:schemeClr val="bg1"/>
                        </a:solidFill>
                        <a:latin typeface="Calibri" panose="020F0502020204030204" pitchFamily="34" charset="0"/>
                        <a:ea typeface=""/>
                        <a:cs typeface="Calibri" panose="020F0502020204030204" pitchFamily="34" charset="0"/>
                      </a:endParaRPr>
                    </a:p>
                  </a:txBody>
                  <a:tcPr marL="9525" marR="9525" marT="7144" marB="0" anchor="ct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l" defTabSz="914400" rtl="0" eaLnBrk="1" fontAlgn="b" latinLnBrk="0" hangingPunct="1"/>
                      <a:r>
                        <a:rPr lang="en-US" sz="1500" b="0" u="none" strike="noStrike" kern="1200" dirty="0">
                          <a:solidFill>
                            <a:schemeClr val="tx1"/>
                          </a:solidFill>
                          <a:latin typeface="Calibri" panose="020F0502020204030204" pitchFamily="34" charset="0"/>
                          <a:cs typeface="Calibri" panose="020F0502020204030204" pitchFamily="34" charset="0"/>
                        </a:rPr>
                        <a:t> _low_power_mode_1();</a:t>
                      </a:r>
                      <a:endParaRPr lang="en-US" sz="1500" b="0" u="none" strike="noStrike" kern="1200" dirty="0">
                        <a:solidFill>
                          <a:schemeClr val="tx1"/>
                        </a:solidFill>
                        <a:latin typeface="Calibri" panose="020F0502020204030204" pitchFamily="34" charset="0"/>
                        <a:ea typeface=""/>
                        <a:cs typeface="Calibri" panose="020F0502020204030204" pitchFamily="34" charset="0"/>
                      </a:endParaRPr>
                    </a:p>
                  </a:txBody>
                  <a:tcPr marL="137160" marR="0" marT="7144"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500" b="0" u="none" strike="noStrike" kern="1200" dirty="0" smtClean="0">
                          <a:solidFill>
                            <a:schemeClr val="tx1"/>
                          </a:solidFill>
                          <a:latin typeface="Calibri" panose="020F0502020204030204" pitchFamily="34" charset="0"/>
                          <a:cs typeface="Calibri" panose="020F0502020204030204" pitchFamily="34" charset="0"/>
                        </a:rPr>
                        <a:t>_bis_SR_register( GIE + LPM1_bits );</a:t>
                      </a:r>
                      <a:endParaRPr lang="en-US" sz="1500" b="0" u="none" strike="noStrike" kern="1200" dirty="0" smtClean="0">
                        <a:solidFill>
                          <a:schemeClr val="tx1"/>
                        </a:solidFill>
                        <a:latin typeface="Calibri" panose="020F0502020204030204" pitchFamily="34" charset="0"/>
                        <a:ea typeface=""/>
                        <a:cs typeface="Calibri" panose="020F0502020204030204" pitchFamily="34" charset="0"/>
                      </a:endParaRPr>
                    </a:p>
                  </a:txBody>
                  <a:tcPr marL="137160" marR="0" marT="7144" marB="0" anchor="ctr"/>
                </a:tc>
                <a:extLst>
                  <a:ext uri="{0D108BD9-81ED-4DB2-BD59-A6C34878D82A}">
                    <a16:rowId xmlns:a16="http://schemas.microsoft.com/office/drawing/2014/main" val="10002"/>
                  </a:ext>
                </a:extLst>
              </a:tr>
              <a:tr h="310243">
                <a:tc>
                  <a:txBody>
                    <a:bodyPr/>
                    <a:lstStyle/>
                    <a:p>
                      <a:pPr marL="0" algn="ctr" defTabSz="914400" rtl="0" eaLnBrk="1" fontAlgn="b" latinLnBrk="0" hangingPunct="1"/>
                      <a:r>
                        <a:rPr lang="en-US" sz="1800" b="1" u="none" strike="noStrike" kern="1200" dirty="0" smtClean="0">
                          <a:solidFill>
                            <a:schemeClr val="bg1"/>
                          </a:solidFill>
                          <a:latin typeface="Calibri" panose="020F0502020204030204" pitchFamily="34" charset="0"/>
                          <a:cs typeface="Calibri" panose="020F0502020204030204" pitchFamily="34" charset="0"/>
                        </a:rPr>
                        <a:t>LPM2</a:t>
                      </a:r>
                      <a:endParaRPr lang="en-US" sz="1800" b="1" u="none" strike="noStrike" kern="1200" dirty="0">
                        <a:solidFill>
                          <a:schemeClr val="bg1"/>
                        </a:solidFill>
                        <a:latin typeface="Calibri" panose="020F0502020204030204" pitchFamily="34" charset="0"/>
                        <a:ea typeface=""/>
                        <a:cs typeface="Calibri" panose="020F0502020204030204" pitchFamily="34" charset="0"/>
                      </a:endParaRPr>
                    </a:p>
                  </a:txBody>
                  <a:tcPr marL="9525" marR="9525" marT="7144" marB="0" anchor="ct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l" defTabSz="914400" rtl="0" eaLnBrk="1" fontAlgn="b" latinLnBrk="0" hangingPunct="1"/>
                      <a:r>
                        <a:rPr lang="en-US" sz="1500" b="0" u="none" strike="noStrike" kern="1200" dirty="0">
                          <a:solidFill>
                            <a:schemeClr val="tx1"/>
                          </a:solidFill>
                          <a:latin typeface="Calibri" panose="020F0502020204030204" pitchFamily="34" charset="0"/>
                          <a:cs typeface="Calibri" panose="020F0502020204030204" pitchFamily="34" charset="0"/>
                        </a:rPr>
                        <a:t> _low_power_mode_2();</a:t>
                      </a:r>
                      <a:endParaRPr lang="en-US" sz="1500" b="0" u="none" strike="noStrike" kern="1200" dirty="0">
                        <a:solidFill>
                          <a:schemeClr val="tx1"/>
                        </a:solidFill>
                        <a:latin typeface="Calibri" panose="020F0502020204030204" pitchFamily="34" charset="0"/>
                        <a:ea typeface=""/>
                        <a:cs typeface="Calibri" panose="020F0502020204030204" pitchFamily="34" charset="0"/>
                      </a:endParaRPr>
                    </a:p>
                  </a:txBody>
                  <a:tcPr marL="137160" marR="0" marT="7144"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500" b="0" u="none" strike="noStrike" kern="1200" dirty="0" smtClean="0">
                          <a:solidFill>
                            <a:schemeClr val="tx1"/>
                          </a:solidFill>
                          <a:latin typeface="Calibri" panose="020F0502020204030204" pitchFamily="34" charset="0"/>
                          <a:cs typeface="Calibri" panose="020F0502020204030204" pitchFamily="34" charset="0"/>
                        </a:rPr>
                        <a:t>_bis_SR_register( GIE + LPM2_bits );</a:t>
                      </a:r>
                      <a:endParaRPr lang="en-US" sz="1500" b="0" u="none" strike="noStrike" kern="1200" dirty="0" smtClean="0">
                        <a:solidFill>
                          <a:schemeClr val="tx1"/>
                        </a:solidFill>
                        <a:latin typeface="Calibri" panose="020F0502020204030204" pitchFamily="34" charset="0"/>
                        <a:ea typeface=""/>
                        <a:cs typeface="Calibri" panose="020F0502020204030204" pitchFamily="34" charset="0"/>
                      </a:endParaRPr>
                    </a:p>
                  </a:txBody>
                  <a:tcPr marL="137160" marR="0" marT="7144" marB="0" anchor="ctr"/>
                </a:tc>
                <a:extLst>
                  <a:ext uri="{0D108BD9-81ED-4DB2-BD59-A6C34878D82A}">
                    <a16:rowId xmlns:a16="http://schemas.microsoft.com/office/drawing/2014/main" val="10003"/>
                  </a:ext>
                </a:extLst>
              </a:tr>
              <a:tr h="310243">
                <a:tc>
                  <a:txBody>
                    <a:bodyPr/>
                    <a:lstStyle/>
                    <a:p>
                      <a:pPr marL="0" algn="ctr" defTabSz="914400" rtl="0" eaLnBrk="1" fontAlgn="b" latinLnBrk="0" hangingPunct="1"/>
                      <a:r>
                        <a:rPr lang="en-US" sz="1800" b="1" u="none" strike="noStrike" kern="1200" dirty="0" smtClean="0">
                          <a:solidFill>
                            <a:schemeClr val="bg1"/>
                          </a:solidFill>
                          <a:latin typeface="Calibri" panose="020F0502020204030204" pitchFamily="34" charset="0"/>
                          <a:cs typeface="Calibri" panose="020F0502020204030204" pitchFamily="34" charset="0"/>
                        </a:rPr>
                        <a:t>LPM3</a:t>
                      </a:r>
                      <a:endParaRPr lang="en-US" sz="1800" b="1" u="none" strike="noStrike" kern="1200" dirty="0">
                        <a:solidFill>
                          <a:schemeClr val="bg1"/>
                        </a:solidFill>
                        <a:latin typeface="Calibri" panose="020F0502020204030204" pitchFamily="34" charset="0"/>
                        <a:ea typeface=""/>
                        <a:cs typeface="Calibri" panose="020F0502020204030204" pitchFamily="34" charset="0"/>
                      </a:endParaRPr>
                    </a:p>
                  </a:txBody>
                  <a:tcPr marL="9525" marR="9525" marT="7144" marB="0" anchor="ct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l" defTabSz="914400" rtl="0" eaLnBrk="1" fontAlgn="b" latinLnBrk="0" hangingPunct="1"/>
                      <a:r>
                        <a:rPr lang="en-US" sz="1500" b="0" u="none" strike="noStrike" kern="1200" dirty="0">
                          <a:solidFill>
                            <a:schemeClr val="tx1"/>
                          </a:solidFill>
                          <a:latin typeface="Calibri" panose="020F0502020204030204" pitchFamily="34" charset="0"/>
                          <a:cs typeface="Calibri" panose="020F0502020204030204" pitchFamily="34" charset="0"/>
                        </a:rPr>
                        <a:t> _low_power_mode_3();</a:t>
                      </a:r>
                      <a:endParaRPr lang="en-US" sz="1500" b="0" u="none" strike="noStrike" kern="1200" dirty="0">
                        <a:solidFill>
                          <a:schemeClr val="tx1"/>
                        </a:solidFill>
                        <a:latin typeface="Calibri" panose="020F0502020204030204" pitchFamily="34" charset="0"/>
                        <a:ea typeface=""/>
                        <a:cs typeface="Calibri" panose="020F0502020204030204" pitchFamily="34" charset="0"/>
                      </a:endParaRPr>
                    </a:p>
                  </a:txBody>
                  <a:tcPr marL="137160" marR="0" marT="7144"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500" b="0" u="none" strike="noStrike" kern="1200" dirty="0" smtClean="0">
                          <a:solidFill>
                            <a:schemeClr val="tx1"/>
                          </a:solidFill>
                          <a:latin typeface="Calibri" panose="020F0502020204030204" pitchFamily="34" charset="0"/>
                          <a:cs typeface="Calibri" panose="020F0502020204030204" pitchFamily="34" charset="0"/>
                        </a:rPr>
                        <a:t>_bis_SR_register( GIE + LPM3_bits );</a:t>
                      </a:r>
                      <a:endParaRPr lang="en-US" sz="1500" b="0" u="none" strike="noStrike" kern="1200" dirty="0" smtClean="0">
                        <a:solidFill>
                          <a:schemeClr val="tx1"/>
                        </a:solidFill>
                        <a:latin typeface="Calibri" panose="020F0502020204030204" pitchFamily="34" charset="0"/>
                        <a:ea typeface=""/>
                        <a:cs typeface="Calibri" panose="020F0502020204030204" pitchFamily="34" charset="0"/>
                      </a:endParaRPr>
                    </a:p>
                  </a:txBody>
                  <a:tcPr marL="137160" marR="0" marT="7144" marB="0" anchor="ctr"/>
                </a:tc>
                <a:extLst>
                  <a:ext uri="{0D108BD9-81ED-4DB2-BD59-A6C34878D82A}">
                    <a16:rowId xmlns:a16="http://schemas.microsoft.com/office/drawing/2014/main" val="10004"/>
                  </a:ext>
                </a:extLst>
              </a:tr>
              <a:tr h="310243">
                <a:tc>
                  <a:txBody>
                    <a:bodyPr/>
                    <a:lstStyle/>
                    <a:p>
                      <a:pPr marL="0" algn="ctr" defTabSz="914400" rtl="0" eaLnBrk="1" fontAlgn="b" latinLnBrk="0" hangingPunct="1"/>
                      <a:r>
                        <a:rPr lang="en-US" sz="1800" b="1" u="none" strike="noStrike" kern="1200" dirty="0" smtClean="0">
                          <a:solidFill>
                            <a:schemeClr val="bg1"/>
                          </a:solidFill>
                          <a:latin typeface="Calibri" panose="020F0502020204030204" pitchFamily="34" charset="0"/>
                          <a:cs typeface="Calibri" panose="020F0502020204030204" pitchFamily="34" charset="0"/>
                        </a:rPr>
                        <a:t>LPM4</a:t>
                      </a:r>
                      <a:endParaRPr lang="en-US" sz="1800" b="1" u="none" strike="noStrike" kern="1200" dirty="0">
                        <a:solidFill>
                          <a:schemeClr val="bg1"/>
                        </a:solidFill>
                        <a:latin typeface="Calibri" panose="020F0502020204030204" pitchFamily="34" charset="0"/>
                        <a:ea typeface=""/>
                        <a:cs typeface="Calibri" panose="020F0502020204030204" pitchFamily="34" charset="0"/>
                      </a:endParaRPr>
                    </a:p>
                  </a:txBody>
                  <a:tcPr marL="9525" marR="9525" marT="7144" marB="0" anchor="ct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algn="l" defTabSz="914400" rtl="0" eaLnBrk="1" fontAlgn="b" latinLnBrk="0" hangingPunct="1"/>
                      <a:r>
                        <a:rPr lang="en-US" sz="1500" b="0" u="none" strike="noStrike" kern="1200" dirty="0">
                          <a:solidFill>
                            <a:schemeClr val="tx1"/>
                          </a:solidFill>
                          <a:latin typeface="Calibri" panose="020F0502020204030204" pitchFamily="34" charset="0"/>
                          <a:cs typeface="Calibri" panose="020F0502020204030204" pitchFamily="34" charset="0"/>
                        </a:rPr>
                        <a:t> _low_power_mode_4();</a:t>
                      </a:r>
                      <a:endParaRPr lang="en-US" sz="1500" b="0" u="none" strike="noStrike" kern="1200" dirty="0">
                        <a:solidFill>
                          <a:schemeClr val="tx1"/>
                        </a:solidFill>
                        <a:latin typeface="Calibri" panose="020F0502020204030204" pitchFamily="34" charset="0"/>
                        <a:ea typeface=""/>
                        <a:cs typeface="Calibri" panose="020F0502020204030204" pitchFamily="34" charset="0"/>
                      </a:endParaRPr>
                    </a:p>
                  </a:txBody>
                  <a:tcPr marL="137160" marR="0" marT="7144"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500" b="0" u="none" strike="noStrike" kern="1200" dirty="0" smtClean="0">
                          <a:solidFill>
                            <a:schemeClr val="tx1"/>
                          </a:solidFill>
                          <a:latin typeface="Calibri" panose="020F0502020204030204" pitchFamily="34" charset="0"/>
                          <a:cs typeface="Calibri" panose="020F0502020204030204" pitchFamily="34" charset="0"/>
                        </a:rPr>
                        <a:t>_bis_SR_register( GIE + LPM4_bits );</a:t>
                      </a:r>
                      <a:endParaRPr lang="en-US" sz="1500" b="0" u="none" strike="noStrike" kern="1200" dirty="0" smtClean="0">
                        <a:solidFill>
                          <a:schemeClr val="tx1"/>
                        </a:solidFill>
                        <a:latin typeface="Calibri" panose="020F0502020204030204" pitchFamily="34" charset="0"/>
                        <a:ea typeface=""/>
                        <a:cs typeface="Calibri" panose="020F0502020204030204" pitchFamily="34" charset="0"/>
                      </a:endParaRPr>
                    </a:p>
                  </a:txBody>
                  <a:tcPr marL="137160" marR="0" marT="7144" marB="0" anchor="ctr"/>
                </a:tc>
                <a:extLst>
                  <a:ext uri="{0D108BD9-81ED-4DB2-BD59-A6C34878D82A}">
                    <a16:rowId xmlns:a16="http://schemas.microsoft.com/office/drawing/2014/main" val="10005"/>
                  </a:ext>
                </a:extLst>
              </a:tr>
            </a:tbl>
          </a:graphicData>
        </a:graphic>
      </p:graphicFrame>
      <p:sp>
        <p:nvSpPr>
          <p:cNvPr id="6" name="Rectangle 5"/>
          <p:cNvSpPr/>
          <p:nvPr/>
        </p:nvSpPr>
        <p:spPr>
          <a:xfrm>
            <a:off x="685800" y="2914650"/>
            <a:ext cx="7772400" cy="1938992"/>
          </a:xfrm>
          <a:prstGeom prst="rect">
            <a:avLst/>
          </a:prstGeom>
        </p:spPr>
        <p:txBody>
          <a:bodyPr>
            <a:spAutoFit/>
          </a:bodyPr>
          <a:lstStyle/>
          <a:p>
            <a:pPr marL="342900" indent="-342900">
              <a:buClr>
                <a:schemeClr val="tx2"/>
              </a:buClr>
              <a:buSzPct val="75000"/>
              <a:buFont typeface="Wingdings"/>
              <a:buChar char=""/>
              <a:defRPr/>
            </a:pPr>
            <a:r>
              <a:rPr lang="en-US" sz="2000" dirty="0">
                <a:latin typeface="Calibri"/>
              </a:rPr>
              <a:t>As written, both intrinsic functions </a:t>
            </a:r>
            <a:r>
              <a:rPr lang="en-US" sz="2000" i="1" dirty="0">
                <a:latin typeface="Calibri"/>
              </a:rPr>
              <a:t>enable interrupts </a:t>
            </a:r>
            <a:r>
              <a:rPr lang="en-US" sz="2000" dirty="0">
                <a:latin typeface="Calibri"/>
              </a:rPr>
              <a:t>and the</a:t>
            </a:r>
            <a:br>
              <a:rPr lang="en-US" sz="2000" dirty="0">
                <a:latin typeface="Calibri"/>
              </a:rPr>
            </a:br>
            <a:r>
              <a:rPr lang="en-US" sz="2000" dirty="0">
                <a:latin typeface="Calibri"/>
              </a:rPr>
              <a:t>associated </a:t>
            </a:r>
            <a:r>
              <a:rPr lang="en-US" sz="2000" i="1" dirty="0">
                <a:latin typeface="Calibri"/>
              </a:rPr>
              <a:t>low-power mode</a:t>
            </a:r>
          </a:p>
          <a:p>
            <a:pPr marL="342900" indent="-342900">
              <a:buClr>
                <a:schemeClr val="tx2"/>
              </a:buClr>
              <a:buSzPct val="75000"/>
              <a:buFont typeface="Wingdings"/>
              <a:buChar char=""/>
              <a:defRPr/>
            </a:pPr>
            <a:r>
              <a:rPr lang="en-US" sz="2000" dirty="0">
                <a:latin typeface="Calibri"/>
              </a:rPr>
              <a:t>bis (and bic) instructions mimic assembly language:</a:t>
            </a:r>
          </a:p>
          <a:p>
            <a:pPr marL="682625" lvl="1" indent="-280988">
              <a:spcBef>
                <a:spcPts val="0"/>
              </a:spcBef>
              <a:buClr>
                <a:schemeClr val="tx2"/>
              </a:buClr>
              <a:buSzPct val="75000"/>
              <a:buFont typeface="Wingdings"/>
              <a:buChar char=""/>
              <a:defRPr/>
            </a:pPr>
            <a:r>
              <a:rPr lang="en-US" sz="2000" dirty="0">
                <a:latin typeface="Calibri"/>
              </a:rPr>
              <a:t>bis = bit set</a:t>
            </a:r>
          </a:p>
          <a:p>
            <a:pPr marL="682625" lvl="1" indent="-280988">
              <a:spcBef>
                <a:spcPts val="0"/>
              </a:spcBef>
              <a:buClr>
                <a:schemeClr val="tx2"/>
              </a:buClr>
              <a:buSzPct val="75000"/>
              <a:buFont typeface="Wingdings"/>
              <a:buChar char=""/>
              <a:defRPr/>
            </a:pPr>
            <a:r>
              <a:rPr lang="en-US" sz="2000" dirty="0">
                <a:latin typeface="Calibri"/>
              </a:rPr>
              <a:t>bic = bit clear</a:t>
            </a:r>
          </a:p>
          <a:p>
            <a:pPr marL="342900" indent="-342900">
              <a:buClr>
                <a:schemeClr val="tx2"/>
              </a:buClr>
              <a:buSzPct val="75000"/>
              <a:buFont typeface="Wingdings"/>
              <a:buChar char=""/>
              <a:defRPr/>
            </a:pPr>
            <a:r>
              <a:rPr lang="en-US" sz="2000" dirty="0">
                <a:latin typeface="Calibri"/>
              </a:rPr>
              <a:t>bis/bic intrisics allows greater flexibility in selecting bits to set/clear</a:t>
            </a:r>
          </a:p>
        </p:txBody>
      </p:sp>
    </p:spTree>
  </p:cSld>
  <p:clrMapOvr>
    <a:masterClrMapping/>
  </p:clrMapOvr>
  <p:transition spd="med">
    <p:fade/>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a:xfrm>
            <a:off x="304800" y="0"/>
            <a:ext cx="8229600" cy="857250"/>
          </a:xfrm>
        </p:spPr>
        <p:txBody>
          <a:bodyPr/>
          <a:lstStyle/>
          <a:p>
            <a:r>
              <a:rPr lang="en-US" sz="3200" smtClean="0"/>
              <a:t>Automatically Re-entering LPM (after ISR)</a:t>
            </a:r>
          </a:p>
        </p:txBody>
      </p:sp>
      <p:sp>
        <p:nvSpPr>
          <p:cNvPr id="160771" name="Folded Corner 3"/>
          <p:cNvSpPr>
            <a:spLocks noChangeArrowheads="1"/>
          </p:cNvSpPr>
          <p:nvPr/>
        </p:nvSpPr>
        <p:spPr bwMode="auto">
          <a:xfrm>
            <a:off x="304800" y="933450"/>
            <a:ext cx="3810000" cy="4000500"/>
          </a:xfrm>
          <a:prstGeom prst="foldedCorner">
            <a:avLst>
              <a:gd name="adj" fmla="val 13329"/>
            </a:avLst>
          </a:prstGeom>
          <a:solidFill>
            <a:schemeClr val="bg2">
              <a:lumMod val="90000"/>
            </a:schemeClr>
          </a:solidFill>
          <a:ln w="12700" algn="ctr">
            <a:solidFill>
              <a:schemeClr val="tx1"/>
            </a:solidFill>
            <a:round/>
            <a:headEnd type="none" w="sm" len="sm"/>
            <a:tailEnd type="none" w="sm" len="sm"/>
          </a:ln>
        </p:spPr>
        <p:txBody>
          <a:bodyPr wrap="none" lIns="182880" tIns="182880" bIns="0"/>
          <a:lstStyle/>
          <a:p>
            <a:pPr eaLnBrk="0" hangingPunct="0">
              <a:lnSpc>
                <a:spcPct val="80000"/>
              </a:lnSpc>
              <a:spcBef>
                <a:spcPct val="50000"/>
              </a:spcBef>
            </a:pPr>
            <a:r>
              <a:rPr lang="en-US" dirty="0">
                <a:solidFill>
                  <a:srgbClr val="000000"/>
                </a:solidFill>
                <a:latin typeface="Courier New" pitchFamily="49" charset="0"/>
                <a:cs typeface="Courier New" pitchFamily="49" charset="0"/>
              </a:rPr>
              <a:t>main() </a:t>
            </a:r>
          </a:p>
          <a:p>
            <a:pPr eaLnBrk="0" hangingPunct="0">
              <a:lnSpc>
                <a:spcPct val="80000"/>
              </a:lnSpc>
              <a:spcBef>
                <a:spcPct val="50000"/>
              </a:spcBef>
            </a:pPr>
            <a:r>
              <a:rPr lang="en-US" dirty="0">
                <a:solidFill>
                  <a:srgbClr val="000000"/>
                </a:solidFill>
                <a:latin typeface="Courier New" pitchFamily="49" charset="0"/>
                <a:cs typeface="Courier New" pitchFamily="49" charset="0"/>
              </a:rPr>
              <a:t>{</a:t>
            </a:r>
          </a:p>
          <a:p>
            <a:pPr eaLnBrk="0" hangingPunct="0">
              <a:lnSpc>
                <a:spcPct val="80000"/>
              </a:lnSpc>
            </a:pPr>
            <a:r>
              <a:rPr lang="en-US" dirty="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initGpio</a:t>
            </a:r>
            <a:r>
              <a:rPr lang="en-US" dirty="0">
                <a:solidFill>
                  <a:srgbClr val="000000"/>
                </a:solidFill>
                <a:latin typeface="Courier New" pitchFamily="49" charset="0"/>
                <a:cs typeface="Courier New" pitchFamily="49" charset="0"/>
              </a:rPr>
              <a:t>();</a:t>
            </a:r>
          </a:p>
          <a:p>
            <a:pPr eaLnBrk="0" hangingPunct="0">
              <a:lnSpc>
                <a:spcPct val="80000"/>
              </a:lnSpc>
            </a:pP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initClocks</a:t>
            </a:r>
            <a:r>
              <a:rPr lang="en-US" b="1" dirty="0">
                <a:solidFill>
                  <a:srgbClr val="000000"/>
                </a:solidFill>
                <a:latin typeface="Courier New" pitchFamily="49" charset="0"/>
                <a:cs typeface="Courier New" pitchFamily="49" charset="0"/>
              </a:rPr>
              <a:t>();</a:t>
            </a:r>
          </a:p>
          <a:p>
            <a:pPr eaLnBrk="0" hangingPunct="0">
              <a:lnSpc>
                <a:spcPct val="80000"/>
              </a:lnSpc>
            </a:pPr>
            <a:r>
              <a:rPr lang="en-US" dirty="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initTimers</a:t>
            </a:r>
            <a:r>
              <a:rPr lang="en-US" dirty="0">
                <a:solidFill>
                  <a:srgbClr val="000000"/>
                </a:solidFill>
                <a:latin typeface="Courier New" pitchFamily="49" charset="0"/>
                <a:cs typeface="Courier New" pitchFamily="49" charset="0"/>
              </a:rPr>
              <a:t>();</a:t>
            </a:r>
          </a:p>
          <a:p>
            <a:pPr eaLnBrk="0" hangingPunct="0">
              <a:lnSpc>
                <a:spcPct val="80000"/>
              </a:lnSpc>
              <a:spcBef>
                <a:spcPct val="50000"/>
              </a:spcBef>
            </a:pPr>
            <a:r>
              <a:rPr lang="en-US" b="1" dirty="0">
                <a:solidFill>
                  <a:srgbClr val="000000"/>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_low_power_mode_3</a:t>
            </a:r>
            <a:r>
              <a:rPr lang="en-US" b="1" dirty="0">
                <a:solidFill>
                  <a:srgbClr val="000000"/>
                </a:solidFill>
                <a:latin typeface="Courier New" pitchFamily="49" charset="0"/>
                <a:cs typeface="Courier New" pitchFamily="49" charset="0"/>
              </a:rPr>
              <a:t>();</a:t>
            </a:r>
          </a:p>
          <a:p>
            <a:pPr eaLnBrk="0" hangingPunct="0">
              <a:lnSpc>
                <a:spcPct val="80000"/>
              </a:lnSpc>
              <a:spcBef>
                <a:spcPct val="50000"/>
              </a:spcBef>
            </a:pPr>
            <a:r>
              <a:rPr lang="en-US" dirty="0">
                <a:solidFill>
                  <a:srgbClr val="006600"/>
                </a:solidFill>
                <a:latin typeface="Courier New" pitchFamily="49" charset="0"/>
                <a:cs typeface="Courier New" pitchFamily="49" charset="0"/>
              </a:rPr>
              <a:t>  while(1);</a:t>
            </a:r>
            <a:endParaRPr lang="en-US" b="1" dirty="0">
              <a:solidFill>
                <a:srgbClr val="006600"/>
              </a:solidFill>
              <a:latin typeface="Courier New" pitchFamily="49" charset="0"/>
              <a:cs typeface="Courier New" pitchFamily="49" charset="0"/>
            </a:endParaRPr>
          </a:p>
          <a:p>
            <a:pPr eaLnBrk="0" hangingPunct="0">
              <a:lnSpc>
                <a:spcPct val="80000"/>
              </a:lnSpc>
              <a:spcBef>
                <a:spcPct val="50000"/>
              </a:spcBef>
            </a:pPr>
            <a:r>
              <a:rPr lang="en-US" dirty="0">
                <a:solidFill>
                  <a:srgbClr val="000000"/>
                </a:solidFill>
                <a:latin typeface="Courier New" pitchFamily="49" charset="0"/>
                <a:cs typeface="Courier New" pitchFamily="49" charset="0"/>
              </a:rPr>
              <a:t>}</a:t>
            </a:r>
          </a:p>
          <a:p>
            <a:pPr eaLnBrk="0" hangingPunct="0">
              <a:lnSpc>
                <a:spcPct val="80000"/>
              </a:lnSpc>
              <a:spcBef>
                <a:spcPct val="50000"/>
              </a:spcBef>
            </a:pPr>
            <a:endParaRPr lang="en-US" dirty="0">
              <a:solidFill>
                <a:srgbClr val="000000"/>
              </a:solidFill>
              <a:latin typeface="Courier New" pitchFamily="49" charset="0"/>
              <a:cs typeface="Courier New" pitchFamily="49" charset="0"/>
            </a:endParaRPr>
          </a:p>
          <a:p>
            <a:endParaRPr lang="en-US" b="1" dirty="0">
              <a:solidFill>
                <a:srgbClr val="000000"/>
              </a:solidFill>
              <a:latin typeface="Courier New" pitchFamily="49" charset="0"/>
              <a:cs typeface="Courier New" pitchFamily="49" charset="0"/>
            </a:endParaRPr>
          </a:p>
        </p:txBody>
      </p:sp>
      <p:sp>
        <p:nvSpPr>
          <p:cNvPr id="5" name="Down Arrow 4"/>
          <p:cNvSpPr/>
          <p:nvPr/>
        </p:nvSpPr>
        <p:spPr bwMode="auto">
          <a:xfrm>
            <a:off x="4800600" y="857250"/>
            <a:ext cx="609600" cy="1028700"/>
          </a:xfrm>
          <a:prstGeom prst="downArrow">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anchor="ctr"/>
          <a:lstStyle/>
          <a:p>
            <a:pPr algn="ctr" eaLnBrk="0" hangingPunct="0">
              <a:lnSpc>
                <a:spcPct val="80000"/>
              </a:lnSpc>
              <a:spcBef>
                <a:spcPct val="50000"/>
              </a:spcBef>
              <a:defRPr/>
            </a:pPr>
            <a:endParaRPr lang="en-US" sz="2800" b="1" dirty="0">
              <a:solidFill>
                <a:schemeClr val="dk1"/>
              </a:solidFill>
              <a:latin typeface="Arial Narrow" pitchFamily="34" charset="0"/>
            </a:endParaRPr>
          </a:p>
        </p:txBody>
      </p:sp>
      <p:sp>
        <p:nvSpPr>
          <p:cNvPr id="160775" name="Rectangle 5"/>
          <p:cNvSpPr>
            <a:spLocks noChangeArrowheads="1"/>
          </p:cNvSpPr>
          <p:nvPr/>
        </p:nvSpPr>
        <p:spPr bwMode="auto">
          <a:xfrm>
            <a:off x="4572000" y="1905000"/>
            <a:ext cx="1066800" cy="285750"/>
          </a:xfrm>
          <a:prstGeom prst="rect">
            <a:avLst/>
          </a:prstGeom>
          <a:noFill/>
          <a:ln w="12700" algn="ctr">
            <a:noFill/>
            <a:round/>
            <a:headEnd type="none" w="sm" len="sm"/>
            <a:tailEnd type="none" w="sm" len="sm"/>
          </a:ln>
        </p:spPr>
        <p:txBody>
          <a:bodyPr anchor="ctr"/>
          <a:lstStyle/>
          <a:p>
            <a:pPr algn="ctr" eaLnBrk="0" hangingPunct="0">
              <a:lnSpc>
                <a:spcPct val="80000"/>
              </a:lnSpc>
              <a:spcBef>
                <a:spcPct val="50000"/>
              </a:spcBef>
            </a:pPr>
            <a:r>
              <a:rPr lang="en-US" sz="2800" b="1" dirty="0">
                <a:solidFill>
                  <a:srgbClr val="0000FF"/>
                </a:solidFill>
                <a:latin typeface="Arial Narrow" pitchFamily="34" charset="0"/>
              </a:rPr>
              <a:t>LPM3</a:t>
            </a:r>
          </a:p>
        </p:txBody>
      </p:sp>
      <p:sp>
        <p:nvSpPr>
          <p:cNvPr id="160776" name="Rectangle 7"/>
          <p:cNvSpPr>
            <a:spLocks noChangeArrowheads="1"/>
          </p:cNvSpPr>
          <p:nvPr/>
        </p:nvSpPr>
        <p:spPr bwMode="auto">
          <a:xfrm>
            <a:off x="5610225" y="1004888"/>
            <a:ext cx="3429000" cy="1323439"/>
          </a:xfrm>
          <a:prstGeom prst="rect">
            <a:avLst/>
          </a:prstGeom>
          <a:noFill/>
          <a:ln w="9525">
            <a:noFill/>
            <a:miter lim="800000"/>
            <a:headEnd/>
            <a:tailEnd/>
          </a:ln>
        </p:spPr>
        <p:txBody>
          <a:bodyPr>
            <a:spAutoFit/>
          </a:bodyPr>
          <a:lstStyle/>
          <a:p>
            <a:pPr marL="342900" indent="-342900" fontAlgn="b">
              <a:buClr>
                <a:srgbClr val="0000FF"/>
              </a:buClr>
              <a:buSzPct val="75000"/>
              <a:buFont typeface="Wingdings" pitchFamily="2" charset="2"/>
              <a:buChar char=""/>
            </a:pPr>
            <a:r>
              <a:rPr lang="en-US" sz="2000">
                <a:latin typeface="Calibri" pitchFamily="34" charset="0"/>
                <a:ea typeface="Calibri" pitchFamily="34" charset="0"/>
                <a:cs typeface="Calibri" pitchFamily="34" charset="0"/>
              </a:rPr>
              <a:t>Executing LPM3 function puts the processor standby</a:t>
            </a:r>
          </a:p>
          <a:p>
            <a:pPr marL="342900" indent="-342900" fontAlgn="b">
              <a:buClr>
                <a:srgbClr val="0000FF"/>
              </a:buClr>
              <a:buSzPct val="75000"/>
              <a:buFont typeface="Wingdings" pitchFamily="2" charset="2"/>
              <a:buChar char=""/>
            </a:pPr>
            <a:r>
              <a:rPr lang="en-US" sz="2000">
                <a:latin typeface="Calibri" pitchFamily="34" charset="0"/>
                <a:ea typeface="Calibri" pitchFamily="34" charset="0"/>
                <a:cs typeface="Calibri" pitchFamily="34" charset="0"/>
              </a:rPr>
              <a:t>Unless an interrupt occurs, CPU will stay asleep</a:t>
            </a:r>
          </a:p>
        </p:txBody>
      </p:sp>
    </p:spTree>
    <p:custDataLst>
      <p:tags r:id="rId1"/>
    </p:custDataLst>
  </p:cSld>
  <p:clrMapOvr>
    <a:masterClrMapping/>
  </p:clrMapOvr>
  <p:transition spd="med">
    <p:fade/>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a:xfrm>
            <a:off x="533400" y="-19050"/>
            <a:ext cx="8229600" cy="647700"/>
          </a:xfrm>
        </p:spPr>
        <p:txBody>
          <a:bodyPr/>
          <a:lstStyle/>
          <a:p>
            <a:r>
              <a:rPr lang="en-US" sz="3200" dirty="0" smtClean="0"/>
              <a:t>Automatically Re-entering LPM (after ISR)</a:t>
            </a:r>
          </a:p>
        </p:txBody>
      </p:sp>
      <p:sp>
        <p:nvSpPr>
          <p:cNvPr id="161795" name="Folded Corner 3"/>
          <p:cNvSpPr>
            <a:spLocks noChangeArrowheads="1"/>
          </p:cNvSpPr>
          <p:nvPr/>
        </p:nvSpPr>
        <p:spPr bwMode="auto">
          <a:xfrm>
            <a:off x="457200" y="685800"/>
            <a:ext cx="3810000" cy="4248150"/>
          </a:xfrm>
          <a:prstGeom prst="foldedCorner">
            <a:avLst>
              <a:gd name="adj" fmla="val 13329"/>
            </a:avLst>
          </a:prstGeom>
          <a:solidFill>
            <a:schemeClr val="bg2">
              <a:lumMod val="90000"/>
            </a:schemeClr>
          </a:solidFill>
          <a:ln w="12700" algn="ctr">
            <a:solidFill>
              <a:schemeClr val="tx1"/>
            </a:solidFill>
            <a:round/>
            <a:headEnd type="none" w="sm" len="sm"/>
            <a:tailEnd type="none" w="sm" len="sm"/>
          </a:ln>
        </p:spPr>
        <p:txBody>
          <a:bodyPr wrap="none" lIns="182880" tIns="182880" bIns="0"/>
          <a:lstStyle/>
          <a:p>
            <a:pPr eaLnBrk="0" hangingPunct="0">
              <a:lnSpc>
                <a:spcPct val="80000"/>
              </a:lnSpc>
              <a:spcBef>
                <a:spcPct val="50000"/>
              </a:spcBef>
            </a:pPr>
            <a:r>
              <a:rPr lang="en-US" dirty="0">
                <a:solidFill>
                  <a:srgbClr val="000000"/>
                </a:solidFill>
                <a:latin typeface="Courier New" pitchFamily="49" charset="0"/>
                <a:cs typeface="Courier New" pitchFamily="49" charset="0"/>
              </a:rPr>
              <a:t>main() </a:t>
            </a:r>
          </a:p>
          <a:p>
            <a:pPr eaLnBrk="0" hangingPunct="0">
              <a:lnSpc>
                <a:spcPct val="80000"/>
              </a:lnSpc>
              <a:spcBef>
                <a:spcPct val="50000"/>
              </a:spcBef>
            </a:pPr>
            <a:r>
              <a:rPr lang="en-US" dirty="0">
                <a:solidFill>
                  <a:srgbClr val="000000"/>
                </a:solidFill>
                <a:latin typeface="Courier New" pitchFamily="49" charset="0"/>
                <a:cs typeface="Courier New" pitchFamily="49" charset="0"/>
              </a:rPr>
              <a:t>{</a:t>
            </a:r>
          </a:p>
          <a:p>
            <a:pPr eaLnBrk="0" hangingPunct="0">
              <a:lnSpc>
                <a:spcPct val="80000"/>
              </a:lnSpc>
            </a:pPr>
            <a:r>
              <a:rPr lang="en-US" dirty="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initGpio</a:t>
            </a:r>
            <a:r>
              <a:rPr lang="en-US" dirty="0">
                <a:solidFill>
                  <a:srgbClr val="000000"/>
                </a:solidFill>
                <a:latin typeface="Courier New" pitchFamily="49" charset="0"/>
                <a:cs typeface="Courier New" pitchFamily="49" charset="0"/>
              </a:rPr>
              <a:t>();</a:t>
            </a:r>
          </a:p>
          <a:p>
            <a:pPr eaLnBrk="0" hangingPunct="0">
              <a:lnSpc>
                <a:spcPct val="80000"/>
              </a:lnSpc>
            </a:pP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initClocks</a:t>
            </a:r>
            <a:r>
              <a:rPr lang="en-US" b="1" dirty="0">
                <a:solidFill>
                  <a:srgbClr val="000000"/>
                </a:solidFill>
                <a:latin typeface="Courier New" pitchFamily="49" charset="0"/>
                <a:cs typeface="Courier New" pitchFamily="49" charset="0"/>
              </a:rPr>
              <a:t>();</a:t>
            </a:r>
          </a:p>
          <a:p>
            <a:pPr eaLnBrk="0" hangingPunct="0">
              <a:lnSpc>
                <a:spcPct val="80000"/>
              </a:lnSpc>
            </a:pPr>
            <a:r>
              <a:rPr lang="en-US" dirty="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initTimers</a:t>
            </a:r>
            <a:r>
              <a:rPr lang="en-US" dirty="0">
                <a:solidFill>
                  <a:srgbClr val="000000"/>
                </a:solidFill>
                <a:latin typeface="Courier New" pitchFamily="49" charset="0"/>
                <a:cs typeface="Courier New" pitchFamily="49" charset="0"/>
              </a:rPr>
              <a:t>();</a:t>
            </a:r>
          </a:p>
          <a:p>
            <a:pPr eaLnBrk="0" hangingPunct="0">
              <a:lnSpc>
                <a:spcPct val="80000"/>
              </a:lnSpc>
              <a:spcBef>
                <a:spcPct val="50000"/>
              </a:spcBef>
            </a:pPr>
            <a:r>
              <a:rPr lang="en-US" b="1" dirty="0">
                <a:solidFill>
                  <a:srgbClr val="000000"/>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_low_power_mode_3</a:t>
            </a:r>
            <a:r>
              <a:rPr lang="en-US" b="1" dirty="0">
                <a:solidFill>
                  <a:srgbClr val="000000"/>
                </a:solidFill>
                <a:latin typeface="Courier New" pitchFamily="49" charset="0"/>
                <a:cs typeface="Courier New" pitchFamily="49" charset="0"/>
              </a:rPr>
              <a:t>();</a:t>
            </a:r>
          </a:p>
          <a:p>
            <a:pPr eaLnBrk="0" hangingPunct="0">
              <a:lnSpc>
                <a:spcPct val="80000"/>
              </a:lnSpc>
              <a:spcBef>
                <a:spcPct val="50000"/>
              </a:spcBef>
            </a:pPr>
            <a:r>
              <a:rPr lang="en-US" dirty="0">
                <a:solidFill>
                  <a:srgbClr val="006600"/>
                </a:solidFill>
                <a:latin typeface="Courier New" pitchFamily="49" charset="0"/>
                <a:cs typeface="Courier New" pitchFamily="49" charset="0"/>
              </a:rPr>
              <a:t>  </a:t>
            </a:r>
            <a:r>
              <a:rPr lang="en-US" sz="1600" dirty="0">
                <a:solidFill>
                  <a:srgbClr val="006600"/>
                </a:solidFill>
                <a:latin typeface="Courier New" pitchFamily="49" charset="0"/>
                <a:cs typeface="Courier New" pitchFamily="49" charset="0"/>
              </a:rPr>
              <a:t>//</a:t>
            </a:r>
            <a:r>
              <a:rPr lang="en-US" dirty="0">
                <a:solidFill>
                  <a:srgbClr val="006600"/>
                </a:solidFill>
                <a:latin typeface="Courier New" pitchFamily="49" charset="0"/>
                <a:cs typeface="Courier New" pitchFamily="49" charset="0"/>
              </a:rPr>
              <a:t>while(1);</a:t>
            </a:r>
            <a:endParaRPr lang="en-US" b="1" dirty="0">
              <a:solidFill>
                <a:srgbClr val="006600"/>
              </a:solidFill>
              <a:latin typeface="Courier New" pitchFamily="49" charset="0"/>
              <a:cs typeface="Courier New" pitchFamily="49" charset="0"/>
            </a:endParaRPr>
          </a:p>
          <a:p>
            <a:pPr eaLnBrk="0" hangingPunct="0">
              <a:lnSpc>
                <a:spcPct val="80000"/>
              </a:lnSpc>
              <a:spcBef>
                <a:spcPct val="50000"/>
              </a:spcBef>
            </a:pPr>
            <a:r>
              <a:rPr lang="en-US" dirty="0">
                <a:solidFill>
                  <a:srgbClr val="000000"/>
                </a:solidFill>
                <a:latin typeface="Courier New" pitchFamily="49" charset="0"/>
                <a:cs typeface="Courier New" pitchFamily="49" charset="0"/>
              </a:rPr>
              <a:t>}</a:t>
            </a:r>
          </a:p>
          <a:p>
            <a:pPr eaLnBrk="0" hangingPunct="0">
              <a:lnSpc>
                <a:spcPct val="80000"/>
              </a:lnSpc>
              <a:spcBef>
                <a:spcPct val="50000"/>
              </a:spcBef>
            </a:pPr>
            <a:endParaRPr lang="en-US" dirty="0">
              <a:solidFill>
                <a:srgbClr val="000000"/>
              </a:solidFill>
              <a:latin typeface="Courier New" pitchFamily="49" charset="0"/>
              <a:cs typeface="Courier New" pitchFamily="49" charset="0"/>
            </a:endParaRPr>
          </a:p>
          <a:p>
            <a:r>
              <a:rPr lang="en-US" dirty="0">
                <a:solidFill>
                  <a:srgbClr val="000000"/>
                </a:solidFill>
                <a:latin typeface="Courier New" pitchFamily="49" charset="0"/>
                <a:cs typeface="Courier New" pitchFamily="49" charset="0"/>
              </a:rPr>
              <a:t>#</a:t>
            </a:r>
            <a:r>
              <a:rPr lang="en-US" dirty="0" err="1">
                <a:solidFill>
                  <a:srgbClr val="000000"/>
                </a:solidFill>
                <a:latin typeface="Courier New" pitchFamily="49" charset="0"/>
                <a:cs typeface="Courier New" pitchFamily="49" charset="0"/>
              </a:rPr>
              <a:t>pragma</a:t>
            </a:r>
            <a:r>
              <a:rPr lang="en-US" dirty="0">
                <a:solidFill>
                  <a:srgbClr val="000000"/>
                </a:solidFill>
                <a:latin typeface="Courier New" pitchFamily="49" charset="0"/>
                <a:cs typeface="Courier New" pitchFamily="49" charset="0"/>
              </a:rPr>
              <a:t> </a:t>
            </a:r>
            <a:r>
              <a:rPr lang="en-US" dirty="0">
                <a:solidFill>
                  <a:srgbClr val="FF0000"/>
                </a:solidFill>
                <a:latin typeface="Courier New" pitchFamily="49" charset="0"/>
                <a:cs typeface="Courier New" pitchFamily="49" charset="0"/>
              </a:rPr>
              <a:t>vector</a:t>
            </a:r>
            <a:r>
              <a:rPr lang="en-US" dirty="0">
                <a:solidFill>
                  <a:srgbClr val="000000"/>
                </a:solidFill>
                <a:latin typeface="Courier New" pitchFamily="49" charset="0"/>
                <a:cs typeface="Courier New" pitchFamily="49" charset="0"/>
              </a:rPr>
              <a:t> = TIMER1_A0</a:t>
            </a:r>
          </a:p>
          <a:p>
            <a:r>
              <a:rPr lang="en-US" dirty="0">
                <a:solidFill>
                  <a:srgbClr val="000000"/>
                </a:solidFill>
                <a:latin typeface="Courier New" pitchFamily="49" charset="0"/>
                <a:cs typeface="Courier New" pitchFamily="49" charset="0"/>
              </a:rPr>
              <a:t>__interrupt </a:t>
            </a:r>
            <a:r>
              <a:rPr lang="en-US" dirty="0">
                <a:solidFill>
                  <a:srgbClr val="FF0000"/>
                </a:solidFill>
                <a:latin typeface="Courier New" pitchFamily="49" charset="0"/>
                <a:cs typeface="Courier New" pitchFamily="49" charset="0"/>
              </a:rPr>
              <a:t>ISR</a:t>
            </a:r>
            <a:r>
              <a:rPr lang="en-US" dirty="0">
                <a:solidFill>
                  <a:srgbClr val="000000"/>
                </a:solidFill>
                <a:latin typeface="Courier New" pitchFamily="49" charset="0"/>
                <a:cs typeface="Courier New" pitchFamily="49" charset="0"/>
              </a:rPr>
              <a:t>() </a:t>
            </a:r>
          </a:p>
          <a:p>
            <a:r>
              <a:rPr lang="en-US" dirty="0">
                <a:solidFill>
                  <a:srgbClr val="000000"/>
                </a:solidFill>
                <a:latin typeface="Courier New" pitchFamily="49" charset="0"/>
                <a:cs typeface="Courier New" pitchFamily="49" charset="0"/>
              </a:rPr>
              <a:t>{</a:t>
            </a:r>
          </a:p>
          <a:p>
            <a:r>
              <a:rPr lang="en-US" dirty="0">
                <a:solidFill>
                  <a:srgbClr val="000000"/>
                </a:solidFill>
                <a:latin typeface="Courier New" pitchFamily="49" charset="0"/>
                <a:cs typeface="Courier New" pitchFamily="49" charset="0"/>
              </a:rPr>
              <a:t>  </a:t>
            </a:r>
            <a:r>
              <a:rPr lang="en-US" dirty="0" err="1">
                <a:solidFill>
                  <a:srgbClr val="000000"/>
                </a:solidFill>
                <a:latin typeface="Courier New" pitchFamily="49" charset="0"/>
                <a:cs typeface="Courier New" pitchFamily="49" charset="0"/>
              </a:rPr>
              <a:t>GPIO_toggleOutputOnPin</a:t>
            </a:r>
            <a:r>
              <a:rPr lang="en-US" dirty="0">
                <a:solidFill>
                  <a:srgbClr val="000000"/>
                </a:solidFill>
                <a:latin typeface="Courier New" pitchFamily="49" charset="0"/>
                <a:cs typeface="Courier New" pitchFamily="49" charset="0"/>
              </a:rPr>
              <a:t>()</a:t>
            </a:r>
          </a:p>
          <a:p>
            <a:r>
              <a:rPr lang="en-US" dirty="0" smtClean="0">
                <a:solidFill>
                  <a:srgbClr val="000000"/>
                </a:solidFill>
                <a:latin typeface="Courier New" pitchFamily="49" charset="0"/>
                <a:cs typeface="Courier New" pitchFamily="49" charset="0"/>
              </a:rPr>
              <a:t>} </a:t>
            </a:r>
            <a:r>
              <a:rPr lang="en-US" sz="2000" dirty="0">
                <a:solidFill>
                  <a:srgbClr val="006600"/>
                </a:solidFill>
                <a:cs typeface="Courier New" pitchFamily="49" charset="0"/>
              </a:rPr>
              <a:t>// Return from interrupt (RETI)</a:t>
            </a:r>
          </a:p>
          <a:p>
            <a:pPr eaLnBrk="0" hangingPunct="0">
              <a:lnSpc>
                <a:spcPct val="80000"/>
              </a:lnSpc>
              <a:spcBef>
                <a:spcPct val="50000"/>
              </a:spcBef>
            </a:pPr>
            <a:endParaRPr lang="en-US" b="1" dirty="0">
              <a:solidFill>
                <a:srgbClr val="000000"/>
              </a:solidFill>
              <a:latin typeface="Courier New" pitchFamily="49" charset="0"/>
              <a:cs typeface="Courier New" pitchFamily="49" charset="0"/>
            </a:endParaRPr>
          </a:p>
        </p:txBody>
      </p:sp>
      <p:sp>
        <p:nvSpPr>
          <p:cNvPr id="5" name="Down Arrow 4"/>
          <p:cNvSpPr/>
          <p:nvPr/>
        </p:nvSpPr>
        <p:spPr bwMode="auto">
          <a:xfrm>
            <a:off x="4800600" y="571500"/>
            <a:ext cx="609600" cy="1028700"/>
          </a:xfrm>
          <a:prstGeom prst="downArrow">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anchor="ctr"/>
          <a:lstStyle/>
          <a:p>
            <a:pPr algn="ctr" eaLnBrk="0" hangingPunct="0">
              <a:lnSpc>
                <a:spcPct val="80000"/>
              </a:lnSpc>
              <a:spcBef>
                <a:spcPct val="50000"/>
              </a:spcBef>
              <a:defRPr/>
            </a:pPr>
            <a:endParaRPr lang="en-US" sz="2800" b="1" dirty="0">
              <a:solidFill>
                <a:schemeClr val="dk1"/>
              </a:solidFill>
              <a:latin typeface="Arial Narrow" pitchFamily="34" charset="0"/>
            </a:endParaRPr>
          </a:p>
        </p:txBody>
      </p:sp>
      <p:sp>
        <p:nvSpPr>
          <p:cNvPr id="161799" name="Rectangle 5"/>
          <p:cNvSpPr>
            <a:spLocks noChangeArrowheads="1"/>
          </p:cNvSpPr>
          <p:nvPr/>
        </p:nvSpPr>
        <p:spPr bwMode="auto">
          <a:xfrm>
            <a:off x="4572000" y="1657350"/>
            <a:ext cx="1066800" cy="285750"/>
          </a:xfrm>
          <a:prstGeom prst="rect">
            <a:avLst/>
          </a:prstGeom>
          <a:noFill/>
          <a:ln w="12700" algn="ctr">
            <a:noFill/>
            <a:round/>
            <a:headEnd type="none" w="sm" len="sm"/>
            <a:tailEnd type="none" w="sm" len="sm"/>
          </a:ln>
        </p:spPr>
        <p:txBody>
          <a:bodyPr anchor="ctr"/>
          <a:lstStyle/>
          <a:p>
            <a:pPr algn="ctr" eaLnBrk="0" hangingPunct="0">
              <a:lnSpc>
                <a:spcPct val="80000"/>
              </a:lnSpc>
              <a:spcBef>
                <a:spcPct val="50000"/>
              </a:spcBef>
            </a:pPr>
            <a:r>
              <a:rPr lang="en-US" sz="2800" b="1">
                <a:solidFill>
                  <a:srgbClr val="0000FF"/>
                </a:solidFill>
                <a:latin typeface="Arial Narrow" pitchFamily="34" charset="0"/>
              </a:rPr>
              <a:t>LPM3</a:t>
            </a:r>
          </a:p>
        </p:txBody>
      </p:sp>
      <p:sp>
        <p:nvSpPr>
          <p:cNvPr id="161800" name="Rectangle 7"/>
          <p:cNvSpPr>
            <a:spLocks noChangeArrowheads="1"/>
          </p:cNvSpPr>
          <p:nvPr/>
        </p:nvSpPr>
        <p:spPr bwMode="auto">
          <a:xfrm>
            <a:off x="5486400" y="742950"/>
            <a:ext cx="3429000" cy="1631216"/>
          </a:xfrm>
          <a:prstGeom prst="rect">
            <a:avLst/>
          </a:prstGeom>
          <a:noFill/>
          <a:ln w="9525">
            <a:noFill/>
            <a:miter lim="800000"/>
            <a:headEnd/>
            <a:tailEnd/>
          </a:ln>
        </p:spPr>
        <p:txBody>
          <a:bodyPr>
            <a:spAutoFit/>
          </a:bodyPr>
          <a:lstStyle/>
          <a:p>
            <a:pPr marL="342900" indent="-342900" fontAlgn="b">
              <a:buClr>
                <a:srgbClr val="0000FF"/>
              </a:buClr>
              <a:buSzPct val="75000"/>
              <a:buFont typeface="Wingdings" pitchFamily="2" charset="2"/>
              <a:buChar char=""/>
            </a:pPr>
            <a:r>
              <a:rPr lang="en-US" sz="2000" dirty="0">
                <a:latin typeface="Calibri" pitchFamily="34" charset="0"/>
                <a:ea typeface="Calibri" pitchFamily="34" charset="0"/>
                <a:cs typeface="Calibri" pitchFamily="34" charset="0"/>
              </a:rPr>
              <a:t>Executing LPM3 function puts the processor standby</a:t>
            </a:r>
          </a:p>
          <a:p>
            <a:pPr marL="342900" indent="-342900" fontAlgn="b">
              <a:buClr>
                <a:srgbClr val="0000FF"/>
              </a:buClr>
              <a:buSzPct val="75000"/>
              <a:buFont typeface="Wingdings" pitchFamily="2" charset="2"/>
              <a:buChar char=""/>
            </a:pPr>
            <a:r>
              <a:rPr lang="en-US" sz="2000" dirty="0">
                <a:latin typeface="Calibri" pitchFamily="34" charset="0"/>
                <a:ea typeface="Calibri" pitchFamily="34" charset="0"/>
                <a:cs typeface="Calibri" pitchFamily="34" charset="0"/>
              </a:rPr>
              <a:t>Unless an interrupt occurs, CPU will stay asleep</a:t>
            </a:r>
          </a:p>
          <a:p>
            <a:pPr marL="342900" indent="-342900" fontAlgn="b">
              <a:buClr>
                <a:srgbClr val="0000FF"/>
              </a:buClr>
              <a:buSzPct val="75000"/>
              <a:buFont typeface="Wingdings" pitchFamily="2" charset="2"/>
              <a:buChar char=""/>
            </a:pPr>
            <a:r>
              <a:rPr lang="en-US" sz="2000" dirty="0">
                <a:latin typeface="Calibri" pitchFamily="34" charset="0"/>
                <a:ea typeface="Calibri" pitchFamily="34" charset="0"/>
                <a:cs typeface="Calibri" pitchFamily="34" charset="0"/>
              </a:rPr>
              <a:t>No while{} loop is needed</a:t>
            </a:r>
          </a:p>
        </p:txBody>
      </p:sp>
      <p:sp>
        <p:nvSpPr>
          <p:cNvPr id="161801" name="Rectangle 8"/>
          <p:cNvSpPr>
            <a:spLocks noChangeArrowheads="1"/>
          </p:cNvSpPr>
          <p:nvPr/>
        </p:nvSpPr>
        <p:spPr bwMode="auto">
          <a:xfrm>
            <a:off x="4572000" y="2379405"/>
            <a:ext cx="4303713" cy="2554545"/>
          </a:xfrm>
          <a:prstGeom prst="rect">
            <a:avLst/>
          </a:prstGeom>
          <a:noFill/>
          <a:ln w="9525">
            <a:noFill/>
            <a:miter lim="800000"/>
            <a:headEnd/>
            <a:tailEnd/>
          </a:ln>
        </p:spPr>
        <p:txBody>
          <a:bodyPr>
            <a:spAutoFit/>
          </a:bodyPr>
          <a:lstStyle/>
          <a:p>
            <a:pPr marL="342900" indent="-342900" fontAlgn="b">
              <a:buClr>
                <a:schemeClr val="tx2"/>
              </a:buClr>
              <a:buSzPct val="75000"/>
              <a:buFont typeface="Wingdings" pitchFamily="2" charset="2"/>
              <a:buChar char=""/>
            </a:pPr>
            <a:r>
              <a:rPr lang="en-US" sz="2000" dirty="0">
                <a:latin typeface="Calibri" pitchFamily="34" charset="0"/>
                <a:ea typeface="Calibri" pitchFamily="34" charset="0"/>
                <a:cs typeface="Calibri" pitchFamily="34" charset="0"/>
              </a:rPr>
              <a:t>An interrupt wakes the CPU</a:t>
            </a:r>
          </a:p>
          <a:p>
            <a:pPr marL="342900" indent="-342900" fontAlgn="b">
              <a:buClr>
                <a:schemeClr val="tx2"/>
              </a:buClr>
              <a:buSzPct val="75000"/>
              <a:buFont typeface="Wingdings" pitchFamily="2" charset="2"/>
              <a:buChar char=""/>
            </a:pPr>
            <a:r>
              <a:rPr lang="en-US" sz="2000" dirty="0">
                <a:latin typeface="Calibri" pitchFamily="34" charset="0"/>
                <a:ea typeface="Calibri" pitchFamily="34" charset="0"/>
                <a:cs typeface="Calibri" pitchFamily="34" charset="0"/>
              </a:rPr>
              <a:t>Status Register (SR) is saved to stack (including  the LPM setting)</a:t>
            </a:r>
          </a:p>
          <a:p>
            <a:pPr marL="342900" indent="-342900" fontAlgn="b">
              <a:buClr>
                <a:schemeClr val="tx2"/>
              </a:buClr>
              <a:buSzPct val="75000"/>
              <a:buFont typeface="Wingdings" pitchFamily="2" charset="2"/>
              <a:buChar char=""/>
            </a:pPr>
            <a:r>
              <a:rPr lang="en-US" sz="2000" dirty="0">
                <a:latin typeface="Calibri" pitchFamily="34" charset="0"/>
                <a:ea typeface="Calibri" pitchFamily="34" charset="0"/>
                <a:cs typeface="Calibri" pitchFamily="34" charset="0"/>
              </a:rPr>
              <a:t>Exiting ISR routine:</a:t>
            </a:r>
          </a:p>
          <a:p>
            <a:pPr marL="573088" lvl="1" indent="-225425" fontAlgn="b">
              <a:buClr>
                <a:schemeClr val="tx2"/>
              </a:buClr>
              <a:buSzPct val="75000"/>
              <a:buFont typeface="Wingdings" pitchFamily="2" charset="2"/>
              <a:buChar char=""/>
            </a:pPr>
            <a:r>
              <a:rPr lang="en-US" sz="2000" dirty="0">
                <a:latin typeface="Calibri" pitchFamily="34" charset="0"/>
                <a:ea typeface="Calibri" pitchFamily="34" charset="0"/>
                <a:cs typeface="Calibri" pitchFamily="34" charset="0"/>
              </a:rPr>
              <a:t>Compiler uses RETI instruction which restores SR from stack</a:t>
            </a:r>
          </a:p>
          <a:p>
            <a:pPr marL="573088" lvl="1" indent="-225425" fontAlgn="b">
              <a:buClr>
                <a:schemeClr val="tx2"/>
              </a:buClr>
              <a:buSzPct val="75000"/>
              <a:buFont typeface="Wingdings" pitchFamily="2" charset="2"/>
              <a:buChar char=""/>
            </a:pPr>
            <a:r>
              <a:rPr lang="en-US" sz="2000" dirty="0">
                <a:solidFill>
                  <a:srgbClr val="0000FF"/>
                </a:solidFill>
                <a:latin typeface="Calibri" pitchFamily="34" charset="0"/>
                <a:ea typeface="Calibri" pitchFamily="34" charset="0"/>
                <a:cs typeface="Calibri" pitchFamily="34" charset="0"/>
              </a:rPr>
              <a:t>Restoring SR places CPU back into low-power mode</a:t>
            </a:r>
          </a:p>
        </p:txBody>
      </p:sp>
    </p:spTree>
  </p:cSld>
  <p:clrMapOvr>
    <a:masterClrMapping/>
  </p:clrMapOvr>
  <p:transition spd="med">
    <p:fade/>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p:nvPr>
        </p:nvSpPr>
        <p:spPr>
          <a:xfrm>
            <a:off x="457200" y="0"/>
            <a:ext cx="8229600" cy="628650"/>
          </a:xfrm>
        </p:spPr>
        <p:txBody>
          <a:bodyPr>
            <a:normAutofit fontScale="90000"/>
          </a:bodyPr>
          <a:lstStyle/>
          <a:p>
            <a:r>
              <a:rPr lang="en-US" sz="4000" dirty="0" smtClean="0"/>
              <a:t>Leaving LPM (after ISR)</a:t>
            </a:r>
          </a:p>
        </p:txBody>
      </p:sp>
      <p:sp>
        <p:nvSpPr>
          <p:cNvPr id="162819" name="Folded Corner 3"/>
          <p:cNvSpPr>
            <a:spLocks noChangeArrowheads="1"/>
          </p:cNvSpPr>
          <p:nvPr/>
        </p:nvSpPr>
        <p:spPr bwMode="auto">
          <a:xfrm>
            <a:off x="152400" y="628650"/>
            <a:ext cx="4572000" cy="4000500"/>
          </a:xfrm>
          <a:prstGeom prst="foldedCorner">
            <a:avLst>
              <a:gd name="adj" fmla="val 13329"/>
            </a:avLst>
          </a:prstGeom>
          <a:solidFill>
            <a:schemeClr val="bg2">
              <a:lumMod val="90000"/>
            </a:schemeClr>
          </a:solidFill>
          <a:ln w="12700" algn="ctr">
            <a:solidFill>
              <a:schemeClr val="tx1"/>
            </a:solidFill>
            <a:round/>
            <a:headEnd type="none" w="sm" len="sm"/>
            <a:tailEnd type="none" w="sm" len="sm"/>
          </a:ln>
        </p:spPr>
        <p:txBody>
          <a:bodyPr wrap="none" lIns="182880" tIns="182880" bIns="0"/>
          <a:lstStyle/>
          <a:p>
            <a:pPr eaLnBrk="0" hangingPunct="0">
              <a:lnSpc>
                <a:spcPct val="80000"/>
              </a:lnSpc>
              <a:spcBef>
                <a:spcPct val="50000"/>
              </a:spcBef>
            </a:pPr>
            <a:r>
              <a:rPr lang="en-US" sz="1400" dirty="0">
                <a:solidFill>
                  <a:srgbClr val="000000"/>
                </a:solidFill>
                <a:latin typeface="Calibri" pitchFamily="34" charset="0"/>
                <a:cs typeface="Calibri" pitchFamily="34" charset="0"/>
              </a:rPr>
              <a:t>main() </a:t>
            </a:r>
          </a:p>
          <a:p>
            <a:pPr eaLnBrk="0" hangingPunct="0">
              <a:lnSpc>
                <a:spcPct val="80000"/>
              </a:lnSpc>
              <a:spcBef>
                <a:spcPct val="50000"/>
              </a:spcBef>
            </a:pPr>
            <a:r>
              <a:rPr lang="en-US" sz="1400" dirty="0">
                <a:solidFill>
                  <a:srgbClr val="000000"/>
                </a:solidFill>
                <a:latin typeface="Calibri" pitchFamily="34" charset="0"/>
                <a:cs typeface="Calibri" pitchFamily="34" charset="0"/>
              </a:rPr>
              <a:t>{</a:t>
            </a:r>
          </a:p>
          <a:p>
            <a:pPr eaLnBrk="0" hangingPunct="0">
              <a:lnSpc>
                <a:spcPct val="80000"/>
              </a:lnSpc>
            </a:pPr>
            <a:r>
              <a:rPr lang="en-US" sz="1400" dirty="0">
                <a:solidFill>
                  <a:srgbClr val="000000"/>
                </a:solidFill>
                <a:latin typeface="Calibri" pitchFamily="34" charset="0"/>
                <a:cs typeface="Calibri" pitchFamily="34" charset="0"/>
              </a:rPr>
              <a:t>  </a:t>
            </a:r>
            <a:r>
              <a:rPr lang="en-US" sz="1400" dirty="0" err="1">
                <a:solidFill>
                  <a:srgbClr val="000000"/>
                </a:solidFill>
                <a:latin typeface="Calibri" pitchFamily="34" charset="0"/>
                <a:cs typeface="Calibri" pitchFamily="34" charset="0"/>
              </a:rPr>
              <a:t>initGpio</a:t>
            </a:r>
            <a:r>
              <a:rPr lang="en-US" sz="1400" dirty="0">
                <a:solidFill>
                  <a:srgbClr val="000000"/>
                </a:solidFill>
                <a:latin typeface="Calibri" pitchFamily="34" charset="0"/>
                <a:cs typeface="Calibri" pitchFamily="34" charset="0"/>
              </a:rPr>
              <a:t>();</a:t>
            </a:r>
          </a:p>
          <a:p>
            <a:pPr eaLnBrk="0" hangingPunct="0">
              <a:lnSpc>
                <a:spcPct val="80000"/>
              </a:lnSpc>
            </a:pPr>
            <a:r>
              <a:rPr lang="en-US" sz="1400" b="1" dirty="0">
                <a:solidFill>
                  <a:srgbClr val="000000"/>
                </a:solidFill>
                <a:latin typeface="Calibri" pitchFamily="34" charset="0"/>
                <a:cs typeface="Calibri" pitchFamily="34" charset="0"/>
              </a:rPr>
              <a:t>  </a:t>
            </a:r>
            <a:r>
              <a:rPr lang="en-US" sz="1400" b="1" dirty="0" err="1">
                <a:solidFill>
                  <a:srgbClr val="000000"/>
                </a:solidFill>
                <a:latin typeface="Calibri" pitchFamily="34" charset="0"/>
                <a:cs typeface="Calibri" pitchFamily="34" charset="0"/>
              </a:rPr>
              <a:t>initClocks</a:t>
            </a:r>
            <a:r>
              <a:rPr lang="en-US" sz="1400" b="1" dirty="0">
                <a:solidFill>
                  <a:srgbClr val="000000"/>
                </a:solidFill>
                <a:latin typeface="Calibri" pitchFamily="34" charset="0"/>
                <a:cs typeface="Calibri" pitchFamily="34" charset="0"/>
              </a:rPr>
              <a:t>();</a:t>
            </a:r>
          </a:p>
          <a:p>
            <a:pPr eaLnBrk="0" hangingPunct="0">
              <a:lnSpc>
                <a:spcPct val="80000"/>
              </a:lnSpc>
            </a:pPr>
            <a:r>
              <a:rPr lang="en-US" sz="1400" dirty="0">
                <a:solidFill>
                  <a:srgbClr val="000000"/>
                </a:solidFill>
                <a:latin typeface="Calibri" pitchFamily="34" charset="0"/>
                <a:cs typeface="Calibri" pitchFamily="34" charset="0"/>
              </a:rPr>
              <a:t>  </a:t>
            </a:r>
            <a:r>
              <a:rPr lang="en-US" sz="1400" dirty="0" err="1">
                <a:solidFill>
                  <a:srgbClr val="000000"/>
                </a:solidFill>
                <a:latin typeface="Calibri" pitchFamily="34" charset="0"/>
                <a:cs typeface="Calibri" pitchFamily="34" charset="0"/>
              </a:rPr>
              <a:t>initTimers</a:t>
            </a:r>
            <a:r>
              <a:rPr lang="en-US" sz="1400" dirty="0">
                <a:solidFill>
                  <a:srgbClr val="000000"/>
                </a:solidFill>
                <a:latin typeface="Calibri" pitchFamily="34" charset="0"/>
                <a:cs typeface="Calibri" pitchFamily="34" charset="0"/>
              </a:rPr>
              <a:t>();</a:t>
            </a:r>
          </a:p>
          <a:p>
            <a:pPr eaLnBrk="0" hangingPunct="0">
              <a:lnSpc>
                <a:spcPct val="80000"/>
              </a:lnSpc>
              <a:spcBef>
                <a:spcPct val="50000"/>
              </a:spcBef>
            </a:pPr>
            <a:r>
              <a:rPr lang="en-US" sz="1400" dirty="0">
                <a:solidFill>
                  <a:srgbClr val="000000"/>
                </a:solidFill>
                <a:latin typeface="Calibri" pitchFamily="34" charset="0"/>
                <a:cs typeface="Calibri" pitchFamily="34" charset="0"/>
              </a:rPr>
              <a:t>  while(1){</a:t>
            </a:r>
          </a:p>
          <a:p>
            <a:r>
              <a:rPr lang="en-US" sz="1400" b="1" dirty="0">
                <a:solidFill>
                  <a:srgbClr val="006600"/>
                </a:solidFill>
                <a:latin typeface="Calibri" pitchFamily="34" charset="0"/>
                <a:cs typeface="Calibri" pitchFamily="34" charset="0"/>
              </a:rPr>
              <a:t>   </a:t>
            </a:r>
            <a:r>
              <a:rPr lang="en-US" sz="1400" dirty="0">
                <a:solidFill>
                  <a:srgbClr val="000000"/>
                </a:solidFill>
                <a:latin typeface="Calibri" pitchFamily="34" charset="0"/>
                <a:cs typeface="Calibri" pitchFamily="34" charset="0"/>
              </a:rPr>
              <a:t> </a:t>
            </a:r>
            <a:r>
              <a:rPr lang="en-US" sz="1400" dirty="0">
                <a:solidFill>
                  <a:srgbClr val="0000FF"/>
                </a:solidFill>
                <a:latin typeface="Calibri" pitchFamily="34" charset="0"/>
                <a:cs typeface="Calibri" pitchFamily="34" charset="0"/>
              </a:rPr>
              <a:t>_low_power_mode_3</a:t>
            </a:r>
            <a:r>
              <a:rPr lang="en-US" sz="1400" dirty="0">
                <a:solidFill>
                  <a:srgbClr val="000000"/>
                </a:solidFill>
                <a:latin typeface="Calibri" pitchFamily="34" charset="0"/>
                <a:cs typeface="Calibri" pitchFamily="34" charset="0"/>
              </a:rPr>
              <a:t>();</a:t>
            </a:r>
          </a:p>
          <a:p>
            <a:r>
              <a:rPr lang="en-US" sz="1400" b="1" dirty="0">
                <a:solidFill>
                  <a:srgbClr val="000000"/>
                </a:solidFill>
                <a:latin typeface="Calibri" pitchFamily="34" charset="0"/>
                <a:cs typeface="Calibri" pitchFamily="34" charset="0"/>
              </a:rPr>
              <a:t>    </a:t>
            </a:r>
            <a:r>
              <a:rPr lang="en-US" sz="1400" b="1" dirty="0">
                <a:solidFill>
                  <a:schemeClr val="tx2"/>
                </a:solidFill>
                <a:latin typeface="Calibri" pitchFamily="34" charset="0"/>
                <a:cs typeface="Calibri" pitchFamily="34" charset="0"/>
              </a:rPr>
              <a:t>filter</a:t>
            </a:r>
            <a:r>
              <a:rPr lang="en-US" sz="1400" b="1" dirty="0">
                <a:solidFill>
                  <a:srgbClr val="000000"/>
                </a:solidFill>
                <a:latin typeface="Calibri" pitchFamily="34" charset="0"/>
                <a:cs typeface="Calibri" pitchFamily="34" charset="0"/>
              </a:rPr>
              <a:t>();</a:t>
            </a:r>
            <a:endParaRPr lang="en-US" sz="1400" b="1" dirty="0">
              <a:solidFill>
                <a:srgbClr val="006600"/>
              </a:solidFill>
              <a:latin typeface="Calibri" pitchFamily="34" charset="0"/>
              <a:cs typeface="Calibri" pitchFamily="34" charset="0"/>
            </a:endParaRPr>
          </a:p>
          <a:p>
            <a:pPr eaLnBrk="0" hangingPunct="0">
              <a:lnSpc>
                <a:spcPct val="90000"/>
              </a:lnSpc>
            </a:pPr>
            <a:r>
              <a:rPr lang="en-US" sz="1400" dirty="0">
                <a:solidFill>
                  <a:srgbClr val="006600"/>
                </a:solidFill>
                <a:latin typeface="Calibri" pitchFamily="34" charset="0"/>
                <a:cs typeface="Calibri" pitchFamily="34" charset="0"/>
              </a:rPr>
              <a:t>  }</a:t>
            </a:r>
            <a:endParaRPr lang="en-US" sz="1400" b="1" dirty="0">
              <a:solidFill>
                <a:srgbClr val="006600"/>
              </a:solidFill>
              <a:latin typeface="Calibri" pitchFamily="34" charset="0"/>
              <a:cs typeface="Calibri" pitchFamily="34" charset="0"/>
            </a:endParaRPr>
          </a:p>
          <a:p>
            <a:pPr eaLnBrk="0" hangingPunct="0">
              <a:lnSpc>
                <a:spcPct val="90000"/>
              </a:lnSpc>
            </a:pPr>
            <a:r>
              <a:rPr lang="en-US" sz="1400" dirty="0">
                <a:solidFill>
                  <a:srgbClr val="000000"/>
                </a:solidFill>
                <a:latin typeface="Calibri" pitchFamily="34" charset="0"/>
                <a:cs typeface="Calibri" pitchFamily="34" charset="0"/>
              </a:rPr>
              <a:t>}</a:t>
            </a:r>
          </a:p>
          <a:p>
            <a:pPr eaLnBrk="0" hangingPunct="0">
              <a:lnSpc>
                <a:spcPct val="90000"/>
              </a:lnSpc>
            </a:pPr>
            <a:endParaRPr lang="en-US" sz="1400" dirty="0">
              <a:solidFill>
                <a:srgbClr val="000000"/>
              </a:solidFill>
              <a:latin typeface="Calibri" pitchFamily="34" charset="0"/>
              <a:cs typeface="Calibri" pitchFamily="34" charset="0"/>
            </a:endParaRPr>
          </a:p>
          <a:p>
            <a:r>
              <a:rPr lang="en-US" sz="1400" dirty="0">
                <a:solidFill>
                  <a:srgbClr val="000000"/>
                </a:solidFill>
                <a:latin typeface="Calibri" pitchFamily="34" charset="0"/>
                <a:cs typeface="Calibri" pitchFamily="34" charset="0"/>
              </a:rPr>
              <a:t>#</a:t>
            </a:r>
            <a:r>
              <a:rPr lang="en-US" sz="1400" dirty="0" err="1">
                <a:solidFill>
                  <a:srgbClr val="000000"/>
                </a:solidFill>
                <a:latin typeface="Calibri" pitchFamily="34" charset="0"/>
                <a:cs typeface="Calibri" pitchFamily="34" charset="0"/>
              </a:rPr>
              <a:t>pragma</a:t>
            </a:r>
            <a:r>
              <a:rPr lang="en-US" sz="1400" dirty="0">
                <a:solidFill>
                  <a:srgbClr val="000000"/>
                </a:solidFill>
                <a:latin typeface="Calibri" pitchFamily="34" charset="0"/>
                <a:cs typeface="Calibri" pitchFamily="34" charset="0"/>
              </a:rPr>
              <a:t> </a:t>
            </a:r>
            <a:r>
              <a:rPr lang="en-US" sz="1400" dirty="0">
                <a:solidFill>
                  <a:srgbClr val="FF0000"/>
                </a:solidFill>
                <a:latin typeface="Calibri" pitchFamily="34" charset="0"/>
                <a:cs typeface="Calibri" pitchFamily="34" charset="0"/>
              </a:rPr>
              <a:t>vector</a:t>
            </a:r>
            <a:r>
              <a:rPr lang="en-US" sz="1400" dirty="0">
                <a:solidFill>
                  <a:srgbClr val="000000"/>
                </a:solidFill>
                <a:latin typeface="Calibri" pitchFamily="34" charset="0"/>
                <a:cs typeface="Calibri" pitchFamily="34" charset="0"/>
              </a:rPr>
              <a:t> = TIMER1_A0</a:t>
            </a:r>
          </a:p>
          <a:p>
            <a:r>
              <a:rPr lang="en-US" sz="1400" dirty="0">
                <a:solidFill>
                  <a:srgbClr val="000000"/>
                </a:solidFill>
                <a:latin typeface="Calibri" pitchFamily="34" charset="0"/>
                <a:cs typeface="Calibri" pitchFamily="34" charset="0"/>
              </a:rPr>
              <a:t>__interrupt </a:t>
            </a:r>
            <a:r>
              <a:rPr lang="en-US" sz="1400" dirty="0">
                <a:solidFill>
                  <a:srgbClr val="FF0000"/>
                </a:solidFill>
                <a:latin typeface="Calibri" pitchFamily="34" charset="0"/>
                <a:cs typeface="Calibri" pitchFamily="34" charset="0"/>
              </a:rPr>
              <a:t>ISR</a:t>
            </a:r>
            <a:r>
              <a:rPr lang="en-US" sz="1400" dirty="0">
                <a:solidFill>
                  <a:srgbClr val="000000"/>
                </a:solidFill>
                <a:latin typeface="Calibri" pitchFamily="34" charset="0"/>
                <a:cs typeface="Calibri" pitchFamily="34" charset="0"/>
              </a:rPr>
              <a:t>() </a:t>
            </a:r>
          </a:p>
          <a:p>
            <a:r>
              <a:rPr lang="en-US" sz="1400" dirty="0">
                <a:solidFill>
                  <a:srgbClr val="000000"/>
                </a:solidFill>
                <a:latin typeface="Calibri" pitchFamily="34" charset="0"/>
                <a:cs typeface="Calibri" pitchFamily="34" charset="0"/>
              </a:rPr>
              <a:t>{</a:t>
            </a:r>
          </a:p>
          <a:p>
            <a:r>
              <a:rPr lang="en-US" sz="1400" dirty="0">
                <a:solidFill>
                  <a:srgbClr val="000000"/>
                </a:solidFill>
                <a:latin typeface="Calibri" pitchFamily="34" charset="0"/>
                <a:cs typeface="Calibri" pitchFamily="34" charset="0"/>
              </a:rPr>
              <a:t>  </a:t>
            </a:r>
            <a:r>
              <a:rPr lang="en-US" sz="1400" dirty="0" err="1">
                <a:solidFill>
                  <a:srgbClr val="000000"/>
                </a:solidFill>
                <a:latin typeface="Calibri" pitchFamily="34" charset="0"/>
                <a:cs typeface="Calibri" pitchFamily="34" charset="0"/>
              </a:rPr>
              <a:t>getSample</a:t>
            </a:r>
            <a:r>
              <a:rPr lang="en-US" sz="1400" dirty="0">
                <a:solidFill>
                  <a:srgbClr val="000000"/>
                </a:solidFill>
                <a:latin typeface="Calibri" pitchFamily="34" charset="0"/>
                <a:cs typeface="Calibri" pitchFamily="34" charset="0"/>
              </a:rPr>
              <a:t>();</a:t>
            </a:r>
          </a:p>
          <a:p>
            <a:pPr>
              <a:spcBef>
                <a:spcPts val="600"/>
              </a:spcBef>
            </a:pPr>
            <a:r>
              <a:rPr lang="en-US" sz="1400" dirty="0">
                <a:solidFill>
                  <a:srgbClr val="000000"/>
                </a:solidFill>
                <a:latin typeface="Calibri" pitchFamily="34" charset="0"/>
                <a:cs typeface="Calibri" pitchFamily="34" charset="0"/>
              </a:rPr>
              <a:t>  </a:t>
            </a:r>
            <a:r>
              <a:rPr lang="en-US" sz="1400" dirty="0">
                <a:solidFill>
                  <a:srgbClr val="FF0000"/>
                </a:solidFill>
                <a:latin typeface="Calibri" pitchFamily="34" charset="0"/>
                <a:cs typeface="Calibri" pitchFamily="34" charset="0"/>
              </a:rPr>
              <a:t>_</a:t>
            </a:r>
            <a:r>
              <a:rPr lang="en-US" sz="1400" dirty="0" err="1">
                <a:solidFill>
                  <a:srgbClr val="FF0000"/>
                </a:solidFill>
                <a:latin typeface="Calibri" pitchFamily="34" charset="0"/>
                <a:cs typeface="Calibri" pitchFamily="34" charset="0"/>
              </a:rPr>
              <a:t>low_power_mode_off_on_exit</a:t>
            </a:r>
            <a:r>
              <a:rPr lang="en-US" sz="1400" dirty="0">
                <a:solidFill>
                  <a:srgbClr val="000000"/>
                </a:solidFill>
                <a:latin typeface="Calibri" pitchFamily="34" charset="0"/>
                <a:cs typeface="Calibri" pitchFamily="34" charset="0"/>
              </a:rPr>
              <a:t>();</a:t>
            </a:r>
          </a:p>
          <a:p>
            <a:endParaRPr lang="en-US" sz="1400" dirty="0">
              <a:solidFill>
                <a:srgbClr val="000000"/>
              </a:solidFill>
              <a:latin typeface="Calibri" pitchFamily="34" charset="0"/>
              <a:cs typeface="Calibri" pitchFamily="34" charset="0"/>
            </a:endParaRPr>
          </a:p>
          <a:p>
            <a:r>
              <a:rPr lang="en-US" sz="1400" dirty="0">
                <a:solidFill>
                  <a:srgbClr val="000000"/>
                </a:solidFill>
                <a:latin typeface="Calibri" pitchFamily="34" charset="0"/>
                <a:cs typeface="Calibri" pitchFamily="34" charset="0"/>
              </a:rPr>
              <a:t>} </a:t>
            </a:r>
            <a:r>
              <a:rPr lang="en-US" sz="1400" dirty="0">
                <a:solidFill>
                  <a:srgbClr val="006600"/>
                </a:solidFill>
                <a:latin typeface="Calibri" pitchFamily="34" charset="0"/>
                <a:cs typeface="Calibri" pitchFamily="34" charset="0"/>
              </a:rPr>
              <a:t>// Return from interrupt (RETI)</a:t>
            </a:r>
          </a:p>
          <a:p>
            <a:pPr eaLnBrk="0" hangingPunct="0">
              <a:lnSpc>
                <a:spcPct val="80000"/>
              </a:lnSpc>
              <a:spcBef>
                <a:spcPct val="50000"/>
              </a:spcBef>
            </a:pPr>
            <a:endParaRPr lang="en-US" sz="1400" b="1" dirty="0">
              <a:solidFill>
                <a:srgbClr val="000000"/>
              </a:solidFill>
              <a:latin typeface="Calibri" pitchFamily="34" charset="0"/>
              <a:cs typeface="Calibri" pitchFamily="34" charset="0"/>
            </a:endParaRPr>
          </a:p>
        </p:txBody>
      </p:sp>
      <p:sp>
        <p:nvSpPr>
          <p:cNvPr id="5" name="Down Arrow 4"/>
          <p:cNvSpPr/>
          <p:nvPr/>
        </p:nvSpPr>
        <p:spPr bwMode="auto">
          <a:xfrm>
            <a:off x="4114800" y="755576"/>
            <a:ext cx="609600" cy="1028700"/>
          </a:xfrm>
          <a:prstGeom prst="downArrow">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anchor="ctr"/>
          <a:lstStyle/>
          <a:p>
            <a:pPr algn="ctr" eaLnBrk="0" hangingPunct="0">
              <a:lnSpc>
                <a:spcPct val="80000"/>
              </a:lnSpc>
              <a:spcBef>
                <a:spcPct val="50000"/>
              </a:spcBef>
              <a:defRPr/>
            </a:pPr>
            <a:endParaRPr lang="en-US" sz="2800" b="1" dirty="0">
              <a:solidFill>
                <a:schemeClr val="dk1"/>
              </a:solidFill>
              <a:latin typeface="Arial Narrow" pitchFamily="34" charset="0"/>
            </a:endParaRPr>
          </a:p>
        </p:txBody>
      </p:sp>
      <p:sp>
        <p:nvSpPr>
          <p:cNvPr id="6" name="Rectangle 5"/>
          <p:cNvSpPr/>
          <p:nvPr/>
        </p:nvSpPr>
        <p:spPr bwMode="auto">
          <a:xfrm>
            <a:off x="3886200" y="1841426"/>
            <a:ext cx="1066800" cy="285750"/>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anchor="ctr"/>
          <a:lstStyle/>
          <a:p>
            <a:pPr algn="ctr" eaLnBrk="0" hangingPunct="0">
              <a:spcBef>
                <a:spcPts val="0"/>
              </a:spcBef>
              <a:defRPr/>
            </a:pPr>
            <a:r>
              <a:rPr lang="en-US" sz="2400" b="1" dirty="0">
                <a:solidFill>
                  <a:schemeClr val="bg1"/>
                </a:solidFill>
                <a:latin typeface="Calibri" panose="020F0502020204030204" pitchFamily="34" charset="0"/>
                <a:cs typeface="Calibri" panose="020F0502020204030204" pitchFamily="34" charset="0"/>
              </a:rPr>
              <a:t>LPM3</a:t>
            </a:r>
          </a:p>
        </p:txBody>
      </p:sp>
      <p:sp>
        <p:nvSpPr>
          <p:cNvPr id="162826" name="Rectangle 7"/>
          <p:cNvSpPr>
            <a:spLocks noChangeArrowheads="1"/>
          </p:cNvSpPr>
          <p:nvPr/>
        </p:nvSpPr>
        <p:spPr bwMode="auto">
          <a:xfrm>
            <a:off x="5057775" y="96381"/>
            <a:ext cx="3857625" cy="1815882"/>
          </a:xfrm>
          <a:prstGeom prst="rect">
            <a:avLst/>
          </a:prstGeom>
          <a:noFill/>
          <a:ln w="9525">
            <a:noFill/>
            <a:miter lim="800000"/>
            <a:headEnd/>
            <a:tailEnd/>
          </a:ln>
        </p:spPr>
        <p:txBody>
          <a:bodyPr>
            <a:spAutoFit/>
          </a:bodyPr>
          <a:lstStyle/>
          <a:p>
            <a:pPr marL="342900" indent="-342900" fontAlgn="b">
              <a:buClr>
                <a:srgbClr val="0000FF"/>
              </a:buClr>
              <a:buSzPct val="75000"/>
              <a:buFont typeface="Wingdings" pitchFamily="2" charset="2"/>
              <a:buChar char=""/>
            </a:pPr>
            <a:r>
              <a:rPr lang="en-US" sz="1600" dirty="0">
                <a:latin typeface="Times New Roman" pitchFamily="18" charset="0"/>
                <a:ea typeface="Calibri" pitchFamily="34" charset="0"/>
                <a:cs typeface="Times New Roman" pitchFamily="18" charset="0"/>
              </a:rPr>
              <a:t>Executing LPM3 function puts the processor standby</a:t>
            </a:r>
          </a:p>
          <a:p>
            <a:pPr marL="342900" indent="-342900" fontAlgn="b">
              <a:buClr>
                <a:srgbClr val="0000FF"/>
              </a:buClr>
              <a:buSzPct val="75000"/>
              <a:buFont typeface="Wingdings" pitchFamily="2" charset="2"/>
              <a:buChar char=""/>
            </a:pPr>
            <a:r>
              <a:rPr lang="en-US" sz="1600" dirty="0">
                <a:latin typeface="Times New Roman" pitchFamily="18" charset="0"/>
                <a:ea typeface="Calibri" pitchFamily="34" charset="0"/>
                <a:cs typeface="Times New Roman" pitchFamily="18" charset="0"/>
              </a:rPr>
              <a:t>Unless an interrupt occurs, CPU will stay asleep</a:t>
            </a:r>
          </a:p>
          <a:p>
            <a:pPr marL="342900" indent="-342900" fontAlgn="b">
              <a:buClr>
                <a:srgbClr val="0000FF"/>
              </a:buClr>
              <a:buSzPct val="75000"/>
              <a:buFont typeface="Wingdings" pitchFamily="2" charset="2"/>
              <a:buChar char=""/>
            </a:pPr>
            <a:r>
              <a:rPr lang="en-US" sz="1600" dirty="0">
                <a:solidFill>
                  <a:schemeClr val="tx2"/>
                </a:solidFill>
                <a:latin typeface="Times New Roman" pitchFamily="18" charset="0"/>
                <a:ea typeface="Calibri" pitchFamily="34" charset="0"/>
                <a:cs typeface="Times New Roman" pitchFamily="18" charset="0"/>
              </a:rPr>
              <a:t>Since ISR exits from LPM, we need additional code  </a:t>
            </a:r>
            <a:r>
              <a:rPr lang="en-US" sz="1600" dirty="0">
                <a:latin typeface="Times New Roman" pitchFamily="18" charset="0"/>
                <a:ea typeface="Calibri" pitchFamily="34" charset="0"/>
                <a:cs typeface="Times New Roman" pitchFamily="18" charset="0"/>
              </a:rPr>
              <a:t>(such as a while{} loop)</a:t>
            </a:r>
          </a:p>
        </p:txBody>
      </p:sp>
      <p:sp>
        <p:nvSpPr>
          <p:cNvPr id="162827" name="Rectangle 8"/>
          <p:cNvSpPr>
            <a:spLocks noChangeArrowheads="1"/>
          </p:cNvSpPr>
          <p:nvPr/>
        </p:nvSpPr>
        <p:spPr bwMode="auto">
          <a:xfrm>
            <a:off x="5029200" y="2214592"/>
            <a:ext cx="3846513" cy="2262158"/>
          </a:xfrm>
          <a:prstGeom prst="rect">
            <a:avLst/>
          </a:prstGeom>
          <a:noFill/>
          <a:ln w="9525">
            <a:noFill/>
            <a:miter lim="800000"/>
            <a:headEnd/>
            <a:tailEnd/>
          </a:ln>
        </p:spPr>
        <p:txBody>
          <a:bodyPr wrap="square">
            <a:spAutoFit/>
          </a:bodyPr>
          <a:lstStyle/>
          <a:p>
            <a:pPr marL="342900" indent="-342900" fontAlgn="b">
              <a:buClr>
                <a:schemeClr val="tx2"/>
              </a:buClr>
              <a:buSzPct val="75000"/>
              <a:buFont typeface="Wingdings" pitchFamily="2" charset="2"/>
              <a:buChar char=""/>
            </a:pPr>
            <a:r>
              <a:rPr lang="en-US" sz="1400" dirty="0">
                <a:latin typeface="Times New Roman" pitchFamily="18" charset="0"/>
                <a:ea typeface="Calibri" pitchFamily="34" charset="0"/>
                <a:cs typeface="Times New Roman" pitchFamily="18" charset="0"/>
              </a:rPr>
              <a:t>An interrupt wakes the CPU</a:t>
            </a:r>
          </a:p>
          <a:p>
            <a:pPr marL="342900" indent="-342900" fontAlgn="b">
              <a:buClr>
                <a:schemeClr val="tx2"/>
              </a:buClr>
              <a:buSzPct val="75000"/>
              <a:buFont typeface="Wingdings" pitchFamily="2" charset="2"/>
              <a:buChar char=""/>
            </a:pPr>
            <a:r>
              <a:rPr lang="en-US" sz="1400" dirty="0">
                <a:latin typeface="Times New Roman" pitchFamily="18" charset="0"/>
                <a:ea typeface="Calibri" pitchFamily="34" charset="0"/>
                <a:cs typeface="Times New Roman" pitchFamily="18" charset="0"/>
              </a:rPr>
              <a:t>Status Register (SR) is saved to stack (including  LPM bits)</a:t>
            </a:r>
          </a:p>
          <a:p>
            <a:pPr marL="342900" indent="-342900" fontAlgn="b">
              <a:buClr>
                <a:schemeClr val="tx2"/>
              </a:buClr>
              <a:buSzPct val="75000"/>
              <a:buFont typeface="Wingdings" pitchFamily="2" charset="2"/>
              <a:buChar char=""/>
            </a:pPr>
            <a:r>
              <a:rPr lang="en-US" sz="1400" dirty="0">
                <a:latin typeface="Times New Roman" pitchFamily="18" charset="0"/>
                <a:ea typeface="Calibri" pitchFamily="34" charset="0"/>
                <a:cs typeface="Times New Roman" pitchFamily="18" charset="0"/>
              </a:rPr>
              <a:t>Exiting ISR routine:</a:t>
            </a:r>
          </a:p>
          <a:p>
            <a:pPr marL="573088" lvl="1" indent="-225425" fontAlgn="b">
              <a:spcBef>
                <a:spcPts val="600"/>
              </a:spcBef>
              <a:buClr>
                <a:schemeClr val="tx2"/>
              </a:buClr>
              <a:buSzPct val="75000"/>
              <a:buFont typeface="Wingdings" pitchFamily="2" charset="2"/>
              <a:buChar char=""/>
            </a:pPr>
            <a:r>
              <a:rPr lang="en-US" sz="1400" dirty="0">
                <a:latin typeface="Times New Roman" pitchFamily="18" charset="0"/>
                <a:ea typeface="Calibri" pitchFamily="34" charset="0"/>
                <a:cs typeface="Times New Roman" pitchFamily="18" charset="0"/>
              </a:rPr>
              <a:t>‘exit’ </a:t>
            </a:r>
            <a:r>
              <a:rPr lang="en-US" sz="1400" dirty="0" err="1">
                <a:latin typeface="Times New Roman" pitchFamily="18" charset="0"/>
                <a:ea typeface="Calibri" pitchFamily="34" charset="0"/>
                <a:cs typeface="Times New Roman" pitchFamily="18" charset="0"/>
              </a:rPr>
              <a:t>fcn</a:t>
            </a:r>
            <a:r>
              <a:rPr lang="en-US" sz="1400" dirty="0">
                <a:latin typeface="Times New Roman" pitchFamily="18" charset="0"/>
                <a:ea typeface="Calibri" pitchFamily="34" charset="0"/>
                <a:cs typeface="Times New Roman" pitchFamily="18" charset="0"/>
              </a:rPr>
              <a:t> modifies saved SR (clearing LPM) before restore</a:t>
            </a:r>
          </a:p>
          <a:p>
            <a:pPr marL="573088" lvl="1" indent="-225425" fontAlgn="b">
              <a:spcBef>
                <a:spcPts val="600"/>
              </a:spcBef>
              <a:buClr>
                <a:schemeClr val="tx2"/>
              </a:buClr>
              <a:buSzPct val="75000"/>
              <a:buFont typeface="Wingdings" pitchFamily="2" charset="2"/>
              <a:buChar char=""/>
            </a:pPr>
            <a:r>
              <a:rPr lang="en-US" sz="1400" dirty="0">
                <a:latin typeface="Times New Roman" pitchFamily="18" charset="0"/>
                <a:ea typeface="Calibri" pitchFamily="34" charset="0"/>
                <a:cs typeface="Times New Roman" pitchFamily="18" charset="0"/>
              </a:rPr>
              <a:t>RETI instruction restores SR from stack</a:t>
            </a:r>
          </a:p>
          <a:p>
            <a:pPr marL="573088" lvl="1" indent="-225425" fontAlgn="b">
              <a:spcBef>
                <a:spcPts val="600"/>
              </a:spcBef>
              <a:buClr>
                <a:schemeClr val="tx2"/>
              </a:buClr>
              <a:buSzPct val="75000"/>
              <a:buFont typeface="Wingdings" pitchFamily="2" charset="2"/>
              <a:buChar char=""/>
            </a:pPr>
            <a:r>
              <a:rPr lang="en-US" sz="1400" dirty="0">
                <a:solidFill>
                  <a:schemeClr val="tx2"/>
                </a:solidFill>
                <a:latin typeface="Times New Roman" pitchFamily="18" charset="0"/>
                <a:ea typeface="Calibri" pitchFamily="34" charset="0"/>
                <a:cs typeface="Times New Roman" pitchFamily="18" charset="0"/>
              </a:rPr>
              <a:t>With LPM “off”</a:t>
            </a:r>
            <a:r>
              <a:rPr lang="en-US" sz="1400" dirty="0">
                <a:solidFill>
                  <a:srgbClr val="000000"/>
                </a:solidFill>
                <a:latin typeface="Times New Roman" pitchFamily="18" charset="0"/>
                <a:ea typeface="Calibri" pitchFamily="34" charset="0"/>
                <a:cs typeface="Times New Roman" pitchFamily="18" charset="0"/>
              </a:rPr>
              <a:t>, CPU returns to instruction after LPM intrinsic;  e.g. </a:t>
            </a:r>
            <a:r>
              <a:rPr lang="en-US" sz="1400" dirty="0">
                <a:solidFill>
                  <a:schemeClr val="tx2"/>
                </a:solidFill>
                <a:latin typeface="Times New Roman" pitchFamily="18" charset="0"/>
                <a:ea typeface="Calibri" pitchFamily="34" charset="0"/>
                <a:cs typeface="Times New Roman" pitchFamily="18" charset="0"/>
              </a:rPr>
              <a:t>filter()</a:t>
            </a:r>
            <a:endParaRPr lang="en-US" sz="1400" dirty="0">
              <a:latin typeface="Times New Roman" pitchFamily="18" charset="0"/>
              <a:ea typeface="Calibri" pitchFamily="34"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mtClean="0"/>
              <a:t>Interrupts</a:t>
            </a:r>
            <a:endParaRPr lang="en-IN" smtClean="0"/>
          </a:p>
        </p:txBody>
      </p:sp>
      <p:sp>
        <p:nvSpPr>
          <p:cNvPr id="82947" name="Content Placeholder 2"/>
          <p:cNvSpPr>
            <a:spLocks noGrp="1"/>
          </p:cNvSpPr>
          <p:nvPr>
            <p:ph idx="1"/>
          </p:nvPr>
        </p:nvSpPr>
        <p:spPr/>
        <p:txBody>
          <a:bodyPr/>
          <a:lstStyle/>
          <a:p>
            <a:r>
              <a:rPr lang="en-US" dirty="0" smtClean="0"/>
              <a:t>MSP430 Interrupt structure working Sources of interrupts are I/O, Timers, reset and external interrupts.</a:t>
            </a:r>
          </a:p>
          <a:p>
            <a:r>
              <a:rPr lang="en-US" dirty="0" smtClean="0"/>
              <a:t>Interrupt priorities</a:t>
            </a:r>
          </a:p>
          <a:p>
            <a:endParaRPr lang="en-US" dirty="0" smtClean="0"/>
          </a:p>
          <a:p>
            <a:endParaRPr lang="en-IN" dirty="0" smtClean="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2"/>
          <a:srcRect/>
          <a:stretch>
            <a:fillRect/>
          </a:stretch>
        </p:blipFill>
        <p:spPr bwMode="auto">
          <a:xfrm>
            <a:off x="304800" y="666750"/>
            <a:ext cx="8610600" cy="4267200"/>
          </a:xfrm>
          <a:prstGeom prst="rect">
            <a:avLst/>
          </a:prstGeom>
          <a:noFill/>
          <a:ln w="9525">
            <a:noFill/>
            <a:miter lim="800000"/>
            <a:headEnd/>
            <a:tailEnd/>
          </a:ln>
        </p:spPr>
      </p:pic>
      <p:sp>
        <p:nvSpPr>
          <p:cNvPr id="3" name="TextBox 2"/>
          <p:cNvSpPr txBox="1"/>
          <p:nvPr/>
        </p:nvSpPr>
        <p:spPr>
          <a:xfrm>
            <a:off x="381000" y="133350"/>
            <a:ext cx="5616575" cy="523220"/>
          </a:xfrm>
          <a:prstGeom prst="rect">
            <a:avLst/>
          </a:prstGeom>
          <a:noFill/>
        </p:spPr>
        <p:txBody>
          <a:bodyPr>
            <a:spAutoFit/>
          </a:bodyPr>
          <a:lstStyle/>
          <a:p>
            <a:pPr fontAlgn="auto">
              <a:spcBef>
                <a:spcPts val="0"/>
              </a:spcBef>
              <a:spcAft>
                <a:spcPts val="0"/>
              </a:spcAft>
              <a:defRPr/>
            </a:pPr>
            <a:r>
              <a:rPr lang="en-US" altLang="zh-CN" sz="2800" b="1" dirty="0">
                <a:solidFill>
                  <a:srgbClr val="FF0000"/>
                </a:solidFill>
                <a:latin typeface="+mj-lt"/>
                <a:ea typeface="黑体" pitchFamily="49" charset="-122"/>
                <a:cs typeface="+mj-cs"/>
              </a:rPr>
              <a:t>Interrupt vector Table</a:t>
            </a:r>
            <a:endParaRPr lang="zh-CN" altLang="en-US" sz="2800" b="1" dirty="0">
              <a:solidFill>
                <a:srgbClr val="FF0000"/>
              </a:solidFill>
              <a:latin typeface="+mj-lt"/>
              <a:ea typeface="黑体" pitchFamily="49" charset="-122"/>
              <a:cs typeface="+mj-cs"/>
            </a:endParaRPr>
          </a:p>
        </p:txBody>
      </p:sp>
      <p:sp>
        <p:nvSpPr>
          <p:cNvPr id="83972" name="TextBox 3"/>
          <p:cNvSpPr txBox="1">
            <a:spLocks noChangeArrowheads="1"/>
          </p:cNvSpPr>
          <p:nvPr/>
        </p:nvSpPr>
        <p:spPr bwMode="auto">
          <a:xfrm>
            <a:off x="8748714" y="4839892"/>
            <a:ext cx="503237" cy="369332"/>
          </a:xfrm>
          <a:prstGeom prst="rect">
            <a:avLst/>
          </a:prstGeom>
          <a:noFill/>
          <a:ln w="9525">
            <a:noFill/>
            <a:miter lim="800000"/>
            <a:headEnd/>
            <a:tailEnd/>
          </a:ln>
        </p:spPr>
        <p:txBody>
          <a:bodyPr>
            <a:spAutoFit/>
          </a:bodyPr>
          <a:lstStyle/>
          <a:p>
            <a:r>
              <a:rPr lang="en-US">
                <a:solidFill>
                  <a:srgbClr val="FF0000"/>
                </a:solidFill>
                <a:ea typeface="宋体" pitchFamily="2" charset="-122"/>
              </a:rPr>
              <a:t>11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150"/>
            <a:ext cx="7772400" cy="857250"/>
          </a:xfrm>
        </p:spPr>
        <p:txBody>
          <a:bodyPr/>
          <a:lstStyle/>
          <a:p>
            <a:r>
              <a:rPr lang="en-US" b="1" dirty="0" smtClean="0">
                <a:solidFill>
                  <a:schemeClr val="accent2">
                    <a:lumMod val="50000"/>
                  </a:schemeClr>
                </a:solidFill>
              </a:rPr>
              <a:t>1.Introduction to MSP430 </a:t>
            </a:r>
            <a:endParaRPr lang="en-US" dirty="0">
              <a:solidFill>
                <a:schemeClr val="accent2">
                  <a:lumMod val="50000"/>
                </a:schemeClr>
              </a:solidFill>
            </a:endParaRPr>
          </a:p>
        </p:txBody>
      </p:sp>
      <p:sp>
        <p:nvSpPr>
          <p:cNvPr id="3" name="Content Placeholder 2"/>
          <p:cNvSpPr>
            <a:spLocks noGrp="1"/>
          </p:cNvSpPr>
          <p:nvPr>
            <p:ph sz="quarter" idx="1"/>
          </p:nvPr>
        </p:nvSpPr>
        <p:spPr>
          <a:xfrm>
            <a:off x="457200" y="819150"/>
            <a:ext cx="8229600" cy="3581399"/>
          </a:xfrm>
        </p:spPr>
        <p:txBody>
          <a:bodyPr>
            <a:noAutofit/>
          </a:bodyPr>
          <a:lstStyle/>
          <a:p>
            <a:pPr algn="just"/>
            <a:r>
              <a:rPr lang="en-US" sz="1600" dirty="0" smtClean="0">
                <a:latin typeface="Times New Roman" pitchFamily="18" charset="0"/>
                <a:cs typeface="Times New Roman" pitchFamily="18" charset="0"/>
              </a:rPr>
              <a:t>The MSP430 (Mixed Signal Processor ) was a board family of </a:t>
            </a:r>
            <a:r>
              <a:rPr lang="en-US" sz="1600" dirty="0" err="1" smtClean="0">
                <a:latin typeface="Times New Roman" pitchFamily="18" charset="0"/>
                <a:cs typeface="Times New Roman" pitchFamily="18" charset="0"/>
              </a:rPr>
              <a:t>LowPower</a:t>
            </a:r>
            <a:r>
              <a:rPr lang="en-US" sz="1600" dirty="0" smtClean="0">
                <a:latin typeface="Times New Roman" pitchFamily="18" charset="0"/>
                <a:cs typeface="Times New Roman" pitchFamily="18" charset="0"/>
              </a:rPr>
              <a:t> 16–bit microcontroller from Texas Instruments.</a:t>
            </a:r>
          </a:p>
          <a:p>
            <a:pPr algn="just"/>
            <a:r>
              <a:rPr lang="en-US" sz="1600" dirty="0" smtClean="0">
                <a:latin typeface="Times New Roman" pitchFamily="18" charset="0"/>
                <a:cs typeface="Times New Roman" pitchFamily="18" charset="0"/>
              </a:rPr>
              <a:t>The MSP430 (Mixed Signal Processor ) was introduced in the late 1990s, although its ancestry goes back to the 4-bit TSS400.</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It is a particularly straight forward 16-bit processor with a von Neumann architecture, designed for low-power applications. </a:t>
            </a:r>
          </a:p>
          <a:p>
            <a:pPr algn="just">
              <a:defRPr/>
            </a:pPr>
            <a:endParaRPr lang="en-US" sz="1600" dirty="0" smtClean="0">
              <a:latin typeface="Times New Roman" pitchFamily="18" charset="0"/>
              <a:cs typeface="Times New Roman" pitchFamily="18" charset="0"/>
            </a:endParaRPr>
          </a:p>
          <a:p>
            <a:pPr algn="just">
              <a:defRPr/>
            </a:pPr>
            <a:r>
              <a:rPr lang="en-US" sz="1600" dirty="0" smtClean="0">
                <a:latin typeface="Times New Roman" pitchFamily="18" charset="0"/>
                <a:cs typeface="Times New Roman" pitchFamily="18" charset="0"/>
              </a:rPr>
              <a:t>Ultra low power optimization extends battery life and multiple low power modes of operation</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CPU is often described as a reduced instruction set computer (RISC) “Reflections on the CPU and Instruction Set. </a:t>
            </a:r>
          </a:p>
          <a:p>
            <a:pPr algn="just"/>
            <a:r>
              <a:rPr lang="en-US" sz="1600" dirty="0" smtClean="0">
                <a:latin typeface="Times New Roman" pitchFamily="18" charset="0"/>
                <a:cs typeface="Times New Roman" pitchFamily="18" charset="0"/>
              </a:rPr>
              <a:t>Currently at least 40 flavors available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09550"/>
            <a:ext cx="8305800" cy="4419600"/>
          </a:xfrm>
        </p:spPr>
        <p:txBody>
          <a:bodyPr>
            <a:noAutofit/>
          </a:bodyPr>
          <a:lstStyle/>
          <a:p>
            <a:r>
              <a:rPr lang="en-US" sz="1600" b="1" dirty="0" smtClean="0">
                <a:latin typeface="Times New Roman" pitchFamily="18" charset="0"/>
                <a:cs typeface="Times New Roman" pitchFamily="18" charset="0"/>
              </a:rPr>
              <a:t>The CPU off bit (</a:t>
            </a:r>
            <a:r>
              <a:rPr lang="en-US" sz="1600" b="1" dirty="0" err="1" smtClean="0">
                <a:latin typeface="Times New Roman" pitchFamily="18" charset="0"/>
                <a:cs typeface="Times New Roman" pitchFamily="18" charset="0"/>
              </a:rPr>
              <a:t>CPUOff</a:t>
            </a:r>
            <a:r>
              <a:rPr lang="en-US" sz="1600" b="1" dirty="0" smtClean="0">
                <a:latin typeface="Times New Roman" pitchFamily="18" charset="0"/>
                <a:cs typeface="Times New Roman" pitchFamily="18" charset="0"/>
              </a:rPr>
              <a:t>)</a:t>
            </a:r>
          </a:p>
          <a:p>
            <a:pPr lvl="1"/>
            <a:r>
              <a:rPr lang="en-US" sz="1400" dirty="0" smtClean="0">
                <a:latin typeface="Times New Roman" pitchFamily="18" charset="0"/>
                <a:cs typeface="Times New Roman" pitchFamily="18" charset="0"/>
              </a:rPr>
              <a:t>Location: SR(4)</a:t>
            </a:r>
          </a:p>
          <a:p>
            <a:pPr lvl="1"/>
            <a:r>
              <a:rPr lang="en-US" sz="1400" dirty="0" smtClean="0">
                <a:latin typeface="Times New Roman" pitchFamily="18" charset="0"/>
                <a:cs typeface="Times New Roman" pitchFamily="18" charset="0"/>
              </a:rPr>
              <a:t>Function: Enables or disables the CPU core. Can be cleared by </a:t>
            </a:r>
            <a:r>
              <a:rPr lang="en-US" sz="1600" dirty="0" smtClean="0">
                <a:latin typeface="Times New Roman" pitchFamily="18" charset="0"/>
                <a:cs typeface="Times New Roman" pitchFamily="18" charset="0"/>
              </a:rPr>
              <a:t>software, and is reset by enabled interrupts. None of the memory, peripherals, or clocks are affected by this bit. This bit is used as a power saving feature.</a:t>
            </a:r>
          </a:p>
          <a:p>
            <a:pPr lvl="1"/>
            <a:r>
              <a:rPr lang="en-US" sz="1400" dirty="0" smtClean="0">
                <a:latin typeface="Times New Roman" pitchFamily="18" charset="0"/>
                <a:cs typeface="Times New Roman" pitchFamily="18" charset="0"/>
              </a:rPr>
              <a:t>1=CPU is on</a:t>
            </a:r>
          </a:p>
          <a:p>
            <a:pPr lvl="1"/>
            <a:r>
              <a:rPr lang="en-US" sz="1400" dirty="0" smtClean="0">
                <a:latin typeface="Times New Roman" pitchFamily="18" charset="0"/>
                <a:cs typeface="Times New Roman" pitchFamily="18" charset="0"/>
              </a:rPr>
              <a:t>0=CPU is off</a:t>
            </a:r>
          </a:p>
          <a:p>
            <a:pPr lvl="1">
              <a:buNone/>
            </a:pPr>
            <a:endParaRPr lang="en-US" sz="14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The Oscillator off bit (</a:t>
            </a:r>
            <a:r>
              <a:rPr lang="en-US" sz="1600" b="1" dirty="0" err="1" smtClean="0">
                <a:latin typeface="Times New Roman" pitchFamily="18" charset="0"/>
                <a:cs typeface="Times New Roman" pitchFamily="18" charset="0"/>
              </a:rPr>
              <a:t>OSCOff</a:t>
            </a:r>
            <a:r>
              <a:rPr lang="en-US" sz="1600" b="1" dirty="0" smtClean="0">
                <a:latin typeface="Times New Roman" pitchFamily="18" charset="0"/>
                <a:cs typeface="Times New Roman" pitchFamily="18" charset="0"/>
              </a:rPr>
              <a:t>)</a:t>
            </a:r>
          </a:p>
          <a:p>
            <a:pPr lvl="1"/>
            <a:r>
              <a:rPr lang="en-US" sz="1400" dirty="0" smtClean="0">
                <a:latin typeface="Times New Roman" pitchFamily="18" charset="0"/>
                <a:cs typeface="Times New Roman" pitchFamily="18" charset="0"/>
              </a:rPr>
              <a:t>Location: SR(5)</a:t>
            </a:r>
          </a:p>
          <a:p>
            <a:pPr lvl="1"/>
            <a:r>
              <a:rPr lang="en-US" sz="1400" dirty="0" smtClean="0">
                <a:latin typeface="Times New Roman" pitchFamily="18" charset="0"/>
                <a:cs typeface="Times New Roman" pitchFamily="18" charset="0"/>
              </a:rPr>
              <a:t>Function: Enables or disables the crystal oscillator circuit. </a:t>
            </a:r>
            <a:r>
              <a:rPr lang="en-US" sz="1600" dirty="0" smtClean="0">
                <a:latin typeface="Times New Roman" pitchFamily="18" charset="0"/>
                <a:cs typeface="Times New Roman" pitchFamily="18" charset="0"/>
              </a:rPr>
              <a:t>Can be cleared by software, and is reset by enabled external interrupts. </a:t>
            </a:r>
          </a:p>
          <a:p>
            <a:pPr lvl="1"/>
            <a:r>
              <a:rPr lang="en-US" sz="1600" dirty="0" err="1" smtClean="0">
                <a:latin typeface="Times New Roman" pitchFamily="18" charset="0"/>
                <a:cs typeface="Times New Roman" pitchFamily="18" charset="0"/>
              </a:rPr>
              <a:t>OSCOff</a:t>
            </a:r>
            <a:r>
              <a:rPr lang="en-US" sz="1600" dirty="0" smtClean="0">
                <a:latin typeface="Times New Roman" pitchFamily="18" charset="0"/>
                <a:cs typeface="Times New Roman" pitchFamily="18" charset="0"/>
              </a:rPr>
              <a:t> shuts down everything, including peripherals. RAM and register contents are preserved. This bit is used as a power saving feature.</a:t>
            </a:r>
          </a:p>
          <a:p>
            <a:pPr lvl="1"/>
            <a:r>
              <a:rPr lang="en-US" sz="1400" dirty="0" smtClean="0">
                <a:latin typeface="Times New Roman" pitchFamily="18" charset="0"/>
                <a:cs typeface="Times New Roman" pitchFamily="18" charset="0"/>
              </a:rPr>
              <a:t>1=LFXT1 is on</a:t>
            </a:r>
          </a:p>
          <a:p>
            <a:pPr lvl="1"/>
            <a:r>
              <a:rPr lang="en-US" sz="1400" dirty="0" smtClean="0">
                <a:latin typeface="Times New Roman" pitchFamily="18" charset="0"/>
                <a:cs typeface="Times New Roman" pitchFamily="18" charset="0"/>
              </a:rPr>
              <a:t>0=LFXT1 is off</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09550"/>
            <a:ext cx="8382000" cy="4724400"/>
          </a:xfrm>
        </p:spPr>
        <p:txBody>
          <a:bodyPr>
            <a:noAutofit/>
          </a:bodyPr>
          <a:lstStyle/>
          <a:p>
            <a:r>
              <a:rPr lang="en-US" sz="1600" b="1" dirty="0" smtClean="0">
                <a:latin typeface="Times New Roman" pitchFamily="18" charset="0"/>
                <a:cs typeface="Times New Roman" pitchFamily="18" charset="0"/>
              </a:rPr>
              <a:t>The System Clock Generator (SCG1,SCG0)</a:t>
            </a:r>
          </a:p>
          <a:p>
            <a:pPr lvl="1"/>
            <a:r>
              <a:rPr lang="en-US" sz="1400" dirty="0" smtClean="0">
                <a:latin typeface="Times New Roman" pitchFamily="18" charset="0"/>
                <a:cs typeface="Times New Roman" pitchFamily="18" charset="0"/>
              </a:rPr>
              <a:t>Location: SR(7),SR(6)</a:t>
            </a:r>
          </a:p>
          <a:p>
            <a:pPr lvl="1"/>
            <a:r>
              <a:rPr lang="en-US" sz="1400" dirty="0" smtClean="0">
                <a:latin typeface="Times New Roman" pitchFamily="18" charset="0"/>
                <a:cs typeface="Times New Roman" pitchFamily="18" charset="0"/>
              </a:rPr>
              <a:t>Function: These bits, along with </a:t>
            </a:r>
            <a:r>
              <a:rPr lang="en-US" sz="1400" dirty="0" err="1" smtClean="0">
                <a:latin typeface="Times New Roman" pitchFamily="18" charset="0"/>
                <a:cs typeface="Times New Roman" pitchFamily="18" charset="0"/>
              </a:rPr>
              <a:t>OSCOff</a:t>
            </a:r>
            <a:r>
              <a:rPr lang="en-US" sz="1400" dirty="0" smtClean="0">
                <a:latin typeface="Times New Roman" pitchFamily="18" charset="0"/>
                <a:cs typeface="Times New Roman" pitchFamily="18" charset="0"/>
              </a:rPr>
              <a:t> and </a:t>
            </a:r>
            <a:r>
              <a:rPr lang="en-US" sz="1400" dirty="0" err="1" smtClean="0">
                <a:latin typeface="Times New Roman" pitchFamily="18" charset="0"/>
                <a:cs typeface="Times New Roman" pitchFamily="18" charset="0"/>
              </a:rPr>
              <a:t>CPUOff</a:t>
            </a:r>
            <a:r>
              <a:rPr lang="en-US" sz="1400" dirty="0" smtClean="0">
                <a:latin typeface="Times New Roman" pitchFamily="18" charset="0"/>
                <a:cs typeface="Times New Roman" pitchFamily="18" charset="0"/>
              </a:rPr>
              <a:t> define the </a:t>
            </a:r>
            <a:r>
              <a:rPr lang="en-US" sz="1600" dirty="0" smtClean="0">
                <a:latin typeface="Times New Roman" pitchFamily="18" charset="0"/>
                <a:cs typeface="Times New Roman" pitchFamily="18" charset="0"/>
              </a:rPr>
              <a:t>power mode of the device. </a:t>
            </a:r>
          </a:p>
          <a:p>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The Overflow Flag (V)</a:t>
            </a:r>
          </a:p>
          <a:p>
            <a:pPr lvl="1"/>
            <a:r>
              <a:rPr lang="en-US" sz="1400" dirty="0" smtClean="0">
                <a:latin typeface="Times New Roman" pitchFamily="18" charset="0"/>
                <a:cs typeface="Times New Roman" pitchFamily="18" charset="0"/>
              </a:rPr>
              <a:t>Location: SR(8)</a:t>
            </a:r>
          </a:p>
          <a:p>
            <a:pPr lvl="1"/>
            <a:r>
              <a:rPr lang="en-US" sz="1400" dirty="0" smtClean="0">
                <a:latin typeface="Times New Roman" pitchFamily="18" charset="0"/>
                <a:cs typeface="Times New Roman" pitchFamily="18" charset="0"/>
              </a:rPr>
              <a:t>Function: Identifies when an operation results in an overflow. Can be </a:t>
            </a:r>
            <a:r>
              <a:rPr lang="en-US" sz="1600" dirty="0" smtClean="0">
                <a:latin typeface="Times New Roman" pitchFamily="18" charset="0"/>
                <a:cs typeface="Times New Roman" pitchFamily="18" charset="0"/>
              </a:rPr>
              <a:t>set or cleared by software, or automatically. Overflow occurs when two positive numbers are added together, and the result is negative, or when two negative numbers are added together, and the result is positive. The subtraction definition of overflow can be derived from the additive definition.</a:t>
            </a:r>
          </a:p>
          <a:p>
            <a:pPr lvl="1"/>
            <a:r>
              <a:rPr lang="en-US" sz="1400" dirty="0" smtClean="0">
                <a:latin typeface="Times New Roman" pitchFamily="18" charset="0"/>
                <a:cs typeface="Times New Roman" pitchFamily="18" charset="0"/>
              </a:rPr>
              <a:t>1=Overflow result occurred</a:t>
            </a:r>
          </a:p>
          <a:p>
            <a:pPr lvl="1"/>
            <a:r>
              <a:rPr lang="en-US" sz="1400" dirty="0" smtClean="0">
                <a:latin typeface="Times New Roman" pitchFamily="18" charset="0"/>
                <a:cs typeface="Times New Roman" pitchFamily="18" charset="0"/>
              </a:rPr>
              <a:t>0=No overflow result occurred</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solidFill>
                  <a:schemeClr val="accent1">
                    <a:lumMod val="75000"/>
                  </a:schemeClr>
                </a:solidFill>
              </a:rPr>
              <a:t>Stack Pointer</a:t>
            </a:r>
            <a:endParaRPr lang="en-US" dirty="0">
              <a:solidFill>
                <a:schemeClr val="accent1">
                  <a:lumMod val="75000"/>
                </a:schemeClr>
              </a:solidFill>
            </a:endParaRPr>
          </a:p>
        </p:txBody>
      </p:sp>
      <p:sp>
        <p:nvSpPr>
          <p:cNvPr id="3" name="Content Placeholder 2"/>
          <p:cNvSpPr>
            <a:spLocks noGrp="1"/>
          </p:cNvSpPr>
          <p:nvPr>
            <p:ph sz="quarter" idx="1"/>
          </p:nvPr>
        </p:nvSpPr>
        <p:spPr>
          <a:xfrm>
            <a:off x="457200" y="1085850"/>
            <a:ext cx="8458200" cy="3429000"/>
          </a:xfrm>
        </p:spPr>
        <p:txBody>
          <a:bodyPr>
            <a:normAutofit lnSpcReduction="10000"/>
          </a:bodyPr>
          <a:lstStyle/>
          <a:p>
            <a:r>
              <a:rPr lang="en-US" sz="1600" dirty="0" smtClean="0">
                <a:latin typeface="Times New Roman" pitchFamily="18" charset="0"/>
                <a:cs typeface="Times New Roman" pitchFamily="18" charset="0"/>
              </a:rPr>
              <a:t>The Stack Pointer is implemented in R1. Like the Program Counter.</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 LSB is fixed as a zero value, so the value is always even. </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 stack is implemented in RAM, and it is common practice to start the SP at the top (highest valid value) of RAM. </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 push command moves the SP down one word in RAM (SP=SP-2), and puts the value to be pushed at the new SP. Pop does the reverse. </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Call statements and interrupts push the PC, and return statements pop the value from the TOS (top of stack) back into the PC.</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05978"/>
            <a:ext cx="8229600" cy="651272"/>
          </a:xfrm>
        </p:spPr>
        <p:txBody>
          <a:bodyPr>
            <a:normAutofit fontScale="90000"/>
          </a:bodyPr>
          <a:lstStyle/>
          <a:p>
            <a:pPr algn="ctr"/>
            <a:r>
              <a:rPr lang="en-US" dirty="0" smtClean="0">
                <a:solidFill>
                  <a:schemeClr val="accent2">
                    <a:lumMod val="75000"/>
                  </a:schemeClr>
                </a:solidFill>
                <a:latin typeface="Times New Roman" pitchFamily="18" charset="0"/>
                <a:cs typeface="Times New Roman" pitchFamily="18" charset="0"/>
              </a:rPr>
              <a:t>4.Key Features of MSP430</a:t>
            </a:r>
          </a:p>
        </p:txBody>
      </p:sp>
      <p:sp>
        <p:nvSpPr>
          <p:cNvPr id="3" name="Content Placeholder 2"/>
          <p:cNvSpPr>
            <a:spLocks noGrp="1"/>
          </p:cNvSpPr>
          <p:nvPr>
            <p:ph idx="1"/>
          </p:nvPr>
        </p:nvSpPr>
        <p:spPr>
          <a:xfrm>
            <a:off x="457200" y="857250"/>
            <a:ext cx="8229600" cy="3874294"/>
          </a:xfrm>
        </p:spPr>
        <p:txBody>
          <a:bodyPr>
            <a:noAutofit/>
          </a:bodyPr>
          <a:lstStyle/>
          <a:p>
            <a:pPr algn="just">
              <a:defRPr/>
            </a:pPr>
            <a:r>
              <a:rPr lang="en-US" dirty="0" smtClean="0">
                <a:latin typeface="Times New Roman" pitchFamily="18" charset="0"/>
                <a:cs typeface="Times New Roman" pitchFamily="18" charset="0"/>
              </a:rPr>
              <a:t>with a set of intelligent peripherals like I/O, Timers ADC, DAC, flexible clock and USCI</a:t>
            </a:r>
          </a:p>
          <a:p>
            <a:pPr algn="just">
              <a:defRPr/>
            </a:pPr>
            <a:r>
              <a:rPr lang="en-US" dirty="0" smtClean="0">
                <a:latin typeface="Times New Roman" pitchFamily="18" charset="0"/>
                <a:cs typeface="Times New Roman" pitchFamily="18" charset="0"/>
              </a:rPr>
              <a:t>low cost</a:t>
            </a:r>
          </a:p>
          <a:p>
            <a:pPr algn="just">
              <a:defRPr/>
            </a:pPr>
            <a:r>
              <a:rPr lang="en-US" dirty="0" smtClean="0">
                <a:latin typeface="Times New Roman" pitchFamily="18" charset="0"/>
                <a:cs typeface="Times New Roman" pitchFamily="18" charset="0"/>
              </a:rPr>
              <a:t>lowest power consumption </a:t>
            </a:r>
          </a:p>
          <a:p>
            <a:pPr algn="just">
              <a:defRPr/>
            </a:pPr>
            <a:r>
              <a:rPr lang="en-US" dirty="0" smtClean="0">
                <a:latin typeface="Times New Roman" pitchFamily="18" charset="0"/>
                <a:cs typeface="Times New Roman" pitchFamily="18" charset="0"/>
              </a:rPr>
              <a:t>Ultra low power optimization extends battery life</a:t>
            </a:r>
          </a:p>
          <a:p>
            <a:pPr algn="just">
              <a:defRPr/>
            </a:pPr>
            <a:r>
              <a:rPr lang="en-US" dirty="0">
                <a:latin typeface="Times New Roman" pitchFamily="18" charset="0"/>
                <a:cs typeface="Times New Roman" pitchFamily="18" charset="0"/>
              </a:rPr>
              <a:t>m</a:t>
            </a:r>
            <a:r>
              <a:rPr lang="en-US" dirty="0" smtClean="0">
                <a:latin typeface="Times New Roman" pitchFamily="18" charset="0"/>
                <a:cs typeface="Times New Roman" pitchFamily="18" charset="0"/>
              </a:rPr>
              <a:t>ultiple low power modes of operation</a:t>
            </a:r>
          </a:p>
          <a:p>
            <a:pPr marL="137160" indent="0" algn="just">
              <a:buFontTx/>
              <a:buNone/>
              <a:defRPr/>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36972"/>
          </a:xfrm>
        </p:spPr>
        <p:txBody>
          <a:bodyPr>
            <a:normAutofit fontScale="90000"/>
          </a:bodyPr>
          <a:lstStyle/>
          <a:p>
            <a:pPr>
              <a:defRPr/>
            </a:pPr>
            <a:endParaRPr lang="en-US" dirty="0"/>
          </a:p>
        </p:txBody>
      </p:sp>
      <p:sp>
        <p:nvSpPr>
          <p:cNvPr id="3" name="Content Placeholder 2"/>
          <p:cNvSpPr>
            <a:spLocks noGrp="1"/>
          </p:cNvSpPr>
          <p:nvPr>
            <p:ph idx="1"/>
          </p:nvPr>
        </p:nvSpPr>
        <p:spPr>
          <a:xfrm>
            <a:off x="457200" y="800100"/>
            <a:ext cx="8229600" cy="3931444"/>
          </a:xfrm>
        </p:spPr>
        <p:txBody>
          <a:bodyPr>
            <a:normAutofit fontScale="92500" lnSpcReduction="10000"/>
          </a:bodyPr>
          <a:lstStyle/>
          <a:p>
            <a:pPr algn="just">
              <a:buFont typeface="Wingdings" pitchFamily="2" charset="2"/>
              <a:buChar char="q"/>
              <a:defRPr/>
            </a:pPr>
            <a:r>
              <a:rPr lang="en-US" dirty="0" smtClean="0">
                <a:latin typeface="Times New Roman" pitchFamily="18" charset="0"/>
                <a:cs typeface="Times New Roman" pitchFamily="18" charset="0"/>
              </a:rPr>
              <a:t>Extensive interrupt capability relieves need for polling</a:t>
            </a:r>
          </a:p>
          <a:p>
            <a:pPr algn="just">
              <a:buFont typeface="Wingdings" pitchFamily="2" charset="2"/>
              <a:buChar char="q"/>
              <a:defRPr/>
            </a:pPr>
            <a:r>
              <a:rPr lang="en-US" dirty="0" smtClean="0">
                <a:latin typeface="Times New Roman" pitchFamily="18" charset="0"/>
                <a:cs typeface="Times New Roman" pitchFamily="18" charset="0"/>
              </a:rPr>
              <a:t>Prioritized </a:t>
            </a:r>
            <a:r>
              <a:rPr lang="en-US" dirty="0">
                <a:latin typeface="Times New Roman" pitchFamily="18" charset="0"/>
                <a:cs typeface="Times New Roman" pitchFamily="18" charset="0"/>
              </a:rPr>
              <a:t>nested interrupts</a:t>
            </a:r>
            <a:endParaRPr lang="en-US" dirty="0" smtClean="0">
              <a:latin typeface="Times New Roman" pitchFamily="18" charset="0"/>
              <a:cs typeface="Times New Roman" pitchFamily="18" charset="0"/>
            </a:endParaRPr>
          </a:p>
          <a:p>
            <a:pPr algn="just">
              <a:buFont typeface="Wingdings" pitchFamily="2" charset="2"/>
              <a:buChar char="q"/>
              <a:defRPr/>
            </a:pPr>
            <a:r>
              <a:rPr lang="en-US" dirty="0" smtClean="0">
                <a:latin typeface="Times New Roman" pitchFamily="18" charset="0"/>
                <a:cs typeface="Times New Roman" pitchFamily="18" charset="0"/>
              </a:rPr>
              <a:t> Seven source-addressing modes</a:t>
            </a:r>
          </a:p>
          <a:p>
            <a:pPr algn="just">
              <a:buFont typeface="Wingdings" pitchFamily="2" charset="2"/>
              <a:buChar char="q"/>
              <a:defRPr/>
            </a:pPr>
            <a:r>
              <a:rPr lang="en-US">
                <a:latin typeface="Times New Roman" pitchFamily="18" charset="0"/>
                <a:cs typeface="Times New Roman" pitchFamily="18" charset="0"/>
              </a:rPr>
              <a:t>Four </a:t>
            </a:r>
            <a:r>
              <a:rPr lang="en-US" smtClean="0">
                <a:latin typeface="Times New Roman" pitchFamily="18" charset="0"/>
                <a:cs typeface="Times New Roman" pitchFamily="18" charset="0"/>
              </a:rPr>
              <a:t>destination-addressing </a:t>
            </a:r>
            <a:r>
              <a:rPr lang="en-US" dirty="0">
                <a:latin typeface="Times New Roman" pitchFamily="18" charset="0"/>
                <a:cs typeface="Times New Roman" pitchFamily="18" charset="0"/>
              </a:rPr>
              <a:t>modes</a:t>
            </a:r>
          </a:p>
          <a:p>
            <a:pPr algn="just">
              <a:buFont typeface="Wingdings" pitchFamily="2" charset="2"/>
              <a:buChar char="q"/>
              <a:defRPr/>
            </a:pPr>
            <a:r>
              <a:rPr lang="en-US" dirty="0">
                <a:latin typeface="Times New Roman" pitchFamily="18" charset="0"/>
                <a:cs typeface="Times New Roman" pitchFamily="18" charset="0"/>
              </a:rPr>
              <a:t> Only 27 core </a:t>
            </a:r>
            <a:r>
              <a:rPr lang="en-US" dirty="0" smtClean="0">
                <a:latin typeface="Times New Roman" pitchFamily="18" charset="0"/>
                <a:cs typeface="Times New Roman" pitchFamily="18" charset="0"/>
              </a:rPr>
              <a:t>instructions and</a:t>
            </a:r>
          </a:p>
          <a:p>
            <a:pPr marL="137160" indent="0" algn="just">
              <a:buFontTx/>
              <a:buNone/>
              <a:defRPr/>
            </a:pPr>
            <a:r>
              <a:rPr lang="en-US" dirty="0" smtClean="0">
                <a:latin typeface="Times New Roman" pitchFamily="18" charset="0"/>
                <a:cs typeface="Times New Roman" pitchFamily="18" charset="0"/>
              </a:rPr>
              <a:t>      24 Emulated Instructions</a:t>
            </a:r>
            <a:endParaRPr lang="en-US" dirty="0">
              <a:latin typeface="Times New Roman" pitchFamily="18" charset="0"/>
              <a:cs typeface="Times New Roman" pitchFamily="18" charset="0"/>
            </a:endParaRPr>
          </a:p>
          <a:p>
            <a:pPr algn="just">
              <a:buFont typeface="Wingdings" pitchFamily="2" charset="2"/>
              <a:buChar char="q"/>
              <a:defRP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Large </a:t>
            </a:r>
            <a:r>
              <a:rPr lang="en-US" dirty="0">
                <a:latin typeface="Times New Roman" pitchFamily="18" charset="0"/>
                <a:cs typeface="Times New Roman" pitchFamily="18" charset="0"/>
              </a:rPr>
              <a:t>register file</a:t>
            </a:r>
          </a:p>
          <a:p>
            <a:pPr algn="just">
              <a:buFont typeface="Wingdings" pitchFamily="2" charset="2"/>
              <a:buChar char="q"/>
              <a:defRPr/>
            </a:pPr>
            <a:r>
              <a:rPr lang="en-US" dirty="0">
                <a:latin typeface="Times New Roman" pitchFamily="18" charset="0"/>
                <a:cs typeface="Times New Roman" pitchFamily="18" charset="0"/>
              </a:rPr>
              <a:t>Efficient table processing</a:t>
            </a:r>
          </a:p>
          <a:p>
            <a:pPr algn="just">
              <a:buFont typeface="Wingdings" pitchFamily="2" charset="2"/>
              <a:buChar char="q"/>
              <a:defRPr/>
            </a:pPr>
            <a:r>
              <a:rPr lang="en-US" dirty="0">
                <a:latin typeface="Times New Roman" pitchFamily="18" charset="0"/>
                <a:cs typeface="Times New Roman" pitchFamily="18" charset="0"/>
              </a:rPr>
              <a:t>Fast hex-to-decimal conversion</a:t>
            </a:r>
          </a:p>
          <a:p>
            <a:pPr>
              <a:defRPr/>
            </a:pP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a:xfrm>
            <a:off x="457200" y="742951"/>
            <a:ext cx="8229600" cy="3851672"/>
          </a:xfrm>
        </p:spPr>
        <p:txBody>
          <a:bodyPr/>
          <a:lstStyle/>
          <a:p>
            <a:pPr algn="just"/>
            <a:r>
              <a:rPr lang="en-US" smtClean="0">
                <a:latin typeface="Times New Roman" pitchFamily="18" charset="0"/>
                <a:cs typeface="Times New Roman" pitchFamily="18" charset="0"/>
              </a:rPr>
              <a:t> MSP430 requires</a:t>
            </a:r>
          </a:p>
          <a:p>
            <a:pPr algn="just">
              <a:buFontTx/>
              <a:buNone/>
            </a:pPr>
            <a:r>
              <a:rPr lang="en-US" smtClean="0">
                <a:latin typeface="Times New Roman" pitchFamily="18" charset="0"/>
                <a:cs typeface="Times New Roman" pitchFamily="18" charset="0"/>
              </a:rPr>
              <a:t>     0.1 μ A for RAM data Retention,</a:t>
            </a:r>
          </a:p>
          <a:p>
            <a:pPr algn="just">
              <a:buFontTx/>
              <a:buNone/>
            </a:pPr>
            <a:r>
              <a:rPr lang="en-US" smtClean="0">
                <a:latin typeface="Times New Roman" pitchFamily="18" charset="0"/>
                <a:cs typeface="Times New Roman" pitchFamily="18" charset="0"/>
              </a:rPr>
              <a:t>    0.8  μ A  for  RTC mode operation </a:t>
            </a:r>
          </a:p>
          <a:p>
            <a:pPr algn="just">
              <a:buFontTx/>
              <a:buNone/>
            </a:pPr>
            <a:r>
              <a:rPr lang="en-US" smtClean="0">
                <a:latin typeface="Times New Roman" pitchFamily="18" charset="0"/>
                <a:cs typeface="Times New Roman" pitchFamily="18" charset="0"/>
              </a:rPr>
              <a:t>    250 </a:t>
            </a:r>
            <a:r>
              <a:rPr lang="el-GR" smtClean="0">
                <a:latin typeface="Times New Roman" pitchFamily="18" charset="0"/>
                <a:cs typeface="Times New Roman" pitchFamily="18" charset="0"/>
              </a:rPr>
              <a:t> μ</a:t>
            </a:r>
            <a:r>
              <a:rPr lang="en-US" smtClean="0">
                <a:latin typeface="Times New Roman" pitchFamily="18" charset="0"/>
                <a:cs typeface="Times New Roman" pitchFamily="18" charset="0"/>
              </a:rPr>
              <a:t>A /MIPS  for active mode operation.</a:t>
            </a:r>
          </a:p>
          <a:p>
            <a:pPr algn="just">
              <a:buFontTx/>
              <a:buNone/>
            </a:pPr>
            <a:r>
              <a:rPr lang="en-US" smtClean="0">
                <a:latin typeface="Times New Roman" pitchFamily="18" charset="0"/>
                <a:cs typeface="Times New Roman" pitchFamily="18" charset="0"/>
              </a:rPr>
              <a:t>•  Low operation voltage (from 1.8 V to 3.6 V).</a:t>
            </a:r>
          </a:p>
          <a:p>
            <a:pPr algn="just">
              <a:buFontTx/>
              <a:buNone/>
            </a:pPr>
            <a:r>
              <a:rPr lang="en-US" smtClean="0">
                <a:latin typeface="Times New Roman" pitchFamily="18" charset="0"/>
                <a:cs typeface="Times New Roman" pitchFamily="18" charset="0"/>
              </a:rPr>
              <a:t>•</a:t>
            </a:r>
            <a:r>
              <a:rPr lang="en-US" smtClean="0"/>
              <a:t> Zero-power Brown-Out -Reset (BOR) </a:t>
            </a:r>
            <a:endParaRPr lang="en-US"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8229600" cy="365522"/>
          </a:xfrm>
        </p:spPr>
        <p:txBody>
          <a:bodyPr>
            <a:normAutofit fontScale="90000"/>
          </a:bodyPr>
          <a:lstStyle/>
          <a:p>
            <a:pPr algn="ctr">
              <a:defRPr/>
            </a:pPr>
            <a:r>
              <a:rPr lang="en-US" b="1" dirty="0" smtClean="0">
                <a:solidFill>
                  <a:schemeClr val="accent2">
                    <a:lumMod val="75000"/>
                  </a:schemeClr>
                </a:solidFill>
              </a:rPr>
              <a:t>5.Architecture - </a:t>
            </a:r>
            <a:r>
              <a:rPr lang="en-US" sz="4000" b="1" dirty="0" smtClean="0">
                <a:solidFill>
                  <a:schemeClr val="accent2">
                    <a:lumMod val="75000"/>
                  </a:schemeClr>
                </a:solidFill>
                <a:latin typeface="Times New Roman" pitchFamily="18" charset="0"/>
                <a:cs typeface="Times New Roman" pitchFamily="18" charset="0"/>
              </a:rPr>
              <a:t>MSP430</a:t>
            </a:r>
            <a:endParaRPr lang="en-US" sz="4000" b="1" dirty="0">
              <a:solidFill>
                <a:schemeClr val="accent2">
                  <a:lumMod val="75000"/>
                </a:schemeClr>
              </a:solidFill>
              <a:latin typeface="Times New Roman" pitchFamily="18" charset="0"/>
              <a:cs typeface="Times New Roman" pitchFamily="18" charset="0"/>
            </a:endParaRPr>
          </a:p>
        </p:txBody>
      </p:sp>
      <p:pic>
        <p:nvPicPr>
          <p:cNvPr id="5" name="Picture 3"/>
          <p:cNvPicPr>
            <a:picLocks noChangeAspect="1" noChangeArrowheads="1"/>
          </p:cNvPicPr>
          <p:nvPr/>
        </p:nvPicPr>
        <p:blipFill>
          <a:blip r:embed="rId2"/>
          <a:srcRect/>
          <a:stretch>
            <a:fillRect/>
          </a:stretch>
        </p:blipFill>
        <p:spPr bwMode="auto">
          <a:xfrm>
            <a:off x="685800" y="590550"/>
            <a:ext cx="7658100" cy="42838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57200" y="114300"/>
            <a:ext cx="8077201" cy="481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895350"/>
            <a:ext cx="8001000" cy="2819400"/>
          </a:xfrm>
        </p:spPr>
        <p:txBody>
          <a:bodyPr>
            <a:normAutofit/>
          </a:bodyPr>
          <a:lstStyle/>
          <a:p>
            <a:r>
              <a:rPr lang="en-US" sz="1800" dirty="0" smtClean="0">
                <a:latin typeface="Times New Roman" pitchFamily="18" charset="0"/>
                <a:cs typeface="Times New Roman" pitchFamily="18" charset="0"/>
              </a:rPr>
              <a:t>On the left is the CPU and its supporting hardware, including the clock generator. </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emulation, JTAG interface and Spy-Bi-Wire are used to communicate with a desktop computer when downloading a program and for debugging.</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lower voltages and a range of 1.8–3.6V is specified for the F2013.</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2">
                    <a:lumMod val="75000"/>
                  </a:schemeClr>
                </a:solidFill>
              </a:rPr>
              <a:t>5.1.Pin-Out</a:t>
            </a:r>
            <a:endParaRPr lang="en-US" dirty="0">
              <a:solidFill>
                <a:schemeClr val="accent2">
                  <a:lumMod val="75000"/>
                </a:schemeClr>
              </a:solidFill>
            </a:endParaRPr>
          </a:p>
        </p:txBody>
      </p:sp>
      <p:sp>
        <p:nvSpPr>
          <p:cNvPr id="3" name="Content Placeholder 2"/>
          <p:cNvSpPr>
            <a:spLocks noGrp="1"/>
          </p:cNvSpPr>
          <p:nvPr>
            <p:ph sz="quarter" idx="1"/>
          </p:nvPr>
        </p:nvSpPr>
        <p:spPr/>
        <p:txBody>
          <a:bodyPr>
            <a:normAutofit/>
          </a:bodyPr>
          <a:lstStyle/>
          <a:p>
            <a:r>
              <a:rPr lang="en-US" sz="1800" dirty="0" smtClean="0">
                <a:latin typeface="Times New Roman" pitchFamily="18" charset="0"/>
                <a:cs typeface="Times New Roman" pitchFamily="18" charset="0"/>
              </a:rPr>
              <a:t>The MSP430F2013 is available in a traditional 14-pin plastic dual-in-line package (PDIP) with pins 0</a:t>
            </a:r>
            <a:r>
              <a:rPr lang="en-US" sz="1800" i="1"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219200" y="1962150"/>
            <a:ext cx="6962775"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438150"/>
            <a:ext cx="8229600" cy="4267200"/>
          </a:xfrm>
        </p:spPr>
        <p:txBody>
          <a:bodyPr>
            <a:normAutofit/>
          </a:bodyPr>
          <a:lstStyle/>
          <a:p>
            <a:pPr algn="just"/>
            <a:r>
              <a:rPr lang="en-US" sz="2400" dirty="0" smtClean="0">
                <a:latin typeface="Times New Roman" pitchFamily="18" charset="0"/>
                <a:cs typeface="Times New Roman" pitchFamily="18" charset="0"/>
              </a:rPr>
              <a:t>The family of devices ranges from </a:t>
            </a:r>
          </a:p>
          <a:p>
            <a:pPr algn="just">
              <a:buNone/>
            </a:pPr>
            <a:r>
              <a:rPr lang="en-US" sz="2400" dirty="0" smtClean="0">
                <a:latin typeface="Times New Roman" pitchFamily="18" charset="0"/>
                <a:cs typeface="Times New Roman" pitchFamily="18" charset="0"/>
              </a:rPr>
              <a:t>		1k ROM – 60k ROM</a:t>
            </a:r>
          </a:p>
          <a:p>
            <a:pPr algn="just">
              <a:buNone/>
            </a:pPr>
            <a:r>
              <a:rPr lang="en-US" sz="2400" dirty="0" smtClean="0">
                <a:latin typeface="Times New Roman" pitchFamily="18" charset="0"/>
                <a:cs typeface="Times New Roman" pitchFamily="18" charset="0"/>
              </a:rPr>
              <a:t>		128 bytes RAM – 2K RAM</a:t>
            </a:r>
          </a:p>
          <a:p>
            <a:pPr algn="just">
              <a:buNone/>
            </a:pPr>
            <a:r>
              <a:rPr lang="en-US" sz="2400" dirty="0" smtClean="0">
                <a:latin typeface="Times New Roman" pitchFamily="18" charset="0"/>
                <a:cs typeface="Times New Roman" pitchFamily="18" charset="0"/>
              </a:rPr>
              <a:t>		Price : $ - $10</a:t>
            </a:r>
          </a:p>
          <a:p>
            <a:endParaRPr lang="en-US" sz="2400" dirty="0" smtClean="0"/>
          </a:p>
          <a:p>
            <a:r>
              <a:rPr lang="en-US" sz="2400" dirty="0" smtClean="0"/>
              <a:t>The device split into 3 families :</a:t>
            </a:r>
          </a:p>
          <a:p>
            <a:pPr lvl="1"/>
            <a:r>
              <a:rPr lang="en-US" sz="2000" dirty="0" smtClean="0">
                <a:latin typeface="Times New Roman" pitchFamily="18" charset="0"/>
                <a:cs typeface="Times New Roman" pitchFamily="18" charset="0"/>
              </a:rPr>
              <a:t>MSP430x3xx is a basic unit </a:t>
            </a:r>
          </a:p>
          <a:p>
            <a:pPr lvl="1"/>
            <a:r>
              <a:rPr lang="en-US" sz="2000" dirty="0" smtClean="0">
                <a:latin typeface="Times New Roman" pitchFamily="18" charset="0"/>
                <a:cs typeface="Times New Roman" pitchFamily="18" charset="0"/>
              </a:rPr>
              <a:t>MSP430x1xx is more feature rich family </a:t>
            </a:r>
          </a:p>
          <a:p>
            <a:pPr lvl="1"/>
            <a:r>
              <a:rPr lang="en-US" sz="2000" dirty="0" smtClean="0">
                <a:latin typeface="Times New Roman" pitchFamily="18" charset="0"/>
                <a:cs typeface="Times New Roman" pitchFamily="18" charset="0"/>
              </a:rPr>
              <a:t>MSP430x4xx is similar to 1xx with built in LCD driver </a:t>
            </a:r>
          </a:p>
          <a:p>
            <a:pPr lvl="1"/>
            <a:endParaRPr lang="en-US" sz="2000" dirty="0" smtClean="0"/>
          </a:p>
          <a:p>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590550"/>
            <a:ext cx="7772400" cy="3962400"/>
          </a:xfrm>
        </p:spPr>
        <p:txBody>
          <a:bodyPr>
            <a:normAutofit/>
          </a:bodyPr>
          <a:lstStyle/>
          <a:p>
            <a:pPr algn="just"/>
            <a:r>
              <a:rPr lang="en-US" sz="1800" i="1" dirty="0" smtClean="0">
                <a:latin typeface="Times New Roman" pitchFamily="18" charset="0"/>
                <a:cs typeface="Times New Roman" pitchFamily="18" charset="0"/>
              </a:rPr>
              <a:t>VCC and VSS are the supply voltage and ground for the whole device (the analog </a:t>
            </a:r>
            <a:r>
              <a:rPr lang="en-US" sz="1800" dirty="0" smtClean="0">
                <a:latin typeface="Times New Roman" pitchFamily="18" charset="0"/>
                <a:cs typeface="Times New Roman" pitchFamily="18" charset="0"/>
              </a:rPr>
              <a:t>and digital supplies are separate in the 16-pin package).</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P1.0–P1.7, P2.6, and P2.7 are for digital input and output, grouped into ports P1 and P2.</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TACLK, TA0, and TA1 are associated with Timer A; TACLK can be used as the clock input to the timer, while TA0 and TA1 can be either inputs or outputs. These can be used on several pins because of the importance of the timer</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85750"/>
            <a:ext cx="8686800" cy="4572000"/>
          </a:xfrm>
        </p:spPr>
        <p:txBody>
          <a:bodyPr>
            <a:noAutofit/>
          </a:bodyPr>
          <a:lstStyle/>
          <a:p>
            <a:r>
              <a:rPr lang="en-US" sz="1800" dirty="0" smtClean="0">
                <a:latin typeface="Times New Roman" pitchFamily="18" charset="0"/>
                <a:cs typeface="Times New Roman" pitchFamily="18" charset="0"/>
              </a:rPr>
              <a:t>A0−, A0+, and so on, up to A4±, are inputs to the analog-to-digital converter. It has four differential channels, each of which has negative and positive inputs.</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VREF is the reference voltage for the converter.</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ACLK (Auxiliary </a:t>
            </a:r>
            <a:r>
              <a:rPr lang="en-US" sz="1800" dirty="0" err="1" smtClean="0">
                <a:latin typeface="Times New Roman" pitchFamily="18" charset="0"/>
                <a:cs typeface="Times New Roman" pitchFamily="18" charset="0"/>
              </a:rPr>
              <a:t>Clk</a:t>
            </a:r>
            <a:r>
              <a:rPr lang="en-US" sz="1800" dirty="0" smtClean="0">
                <a:latin typeface="Times New Roman" pitchFamily="18" charset="0"/>
                <a:cs typeface="Times New Roman" pitchFamily="18" charset="0"/>
              </a:rPr>
              <a:t>)  and SMCLK ( Sub Main CLK) are outputs for the microcontroller’s clock signals. These can be used to supply a clock to external components or for diagnostic purposes.</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SCLK (serial </a:t>
            </a:r>
            <a:r>
              <a:rPr lang="en-US" sz="1800" dirty="0" err="1" smtClean="0">
                <a:latin typeface="Times New Roman" pitchFamily="18" charset="0"/>
                <a:cs typeface="Times New Roman" pitchFamily="18" charset="0"/>
              </a:rPr>
              <a:t>Clk</a:t>
            </a:r>
            <a:r>
              <a:rPr lang="en-US" sz="1800" dirty="0" smtClean="0">
                <a:latin typeface="Times New Roman" pitchFamily="18" charset="0"/>
                <a:cs typeface="Times New Roman" pitchFamily="18" charset="0"/>
              </a:rPr>
              <a:t>) , SDO (Serial Data ), and SCL (serial Control) are used for the universal serial interface, which communicates with external devices using the serial peripheral interface (SPI) or inter-integrated circuit (I2C) bus.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61950"/>
            <a:ext cx="8305800" cy="4191000"/>
          </a:xfrm>
        </p:spPr>
        <p:txBody>
          <a:bodyPr>
            <a:normAutofit/>
          </a:bodyPr>
          <a:lstStyle/>
          <a:p>
            <a:r>
              <a:rPr lang="en-US" sz="1800" dirty="0" smtClean="0">
                <a:latin typeface="Times New Roman" pitchFamily="18" charset="0"/>
                <a:cs typeface="Times New Roman" pitchFamily="18" charset="0"/>
              </a:rPr>
              <a:t>XIN and XOUT are the connections for a crystal, which can be used to provide an accurate, stable clock frequency.</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RST is an active low reset signal. </a:t>
            </a:r>
            <a:r>
              <a:rPr lang="en-US" sz="1800" i="1" dirty="0" smtClean="0">
                <a:latin typeface="Times New Roman" pitchFamily="18" charset="0"/>
                <a:cs typeface="Times New Roman" pitchFamily="18" charset="0"/>
              </a:rPr>
              <a:t>Active low means that it remains high near VCC </a:t>
            </a:r>
            <a:r>
              <a:rPr lang="en-US" sz="1800" dirty="0" smtClean="0">
                <a:latin typeface="Times New Roman" pitchFamily="18" charset="0"/>
                <a:cs typeface="Times New Roman" pitchFamily="18" charset="0"/>
              </a:rPr>
              <a:t>for normal operation and is brought low near </a:t>
            </a:r>
            <a:r>
              <a:rPr lang="en-US" sz="1800" i="1" dirty="0" smtClean="0">
                <a:latin typeface="Times New Roman" pitchFamily="18" charset="0"/>
                <a:cs typeface="Times New Roman" pitchFamily="18" charset="0"/>
              </a:rPr>
              <a:t>VSS to reset the chip. Alternative </a:t>
            </a:r>
            <a:r>
              <a:rPr lang="en-US" sz="1800" dirty="0" smtClean="0">
                <a:latin typeface="Times New Roman" pitchFamily="18" charset="0"/>
                <a:cs typeface="Times New Roman" pitchFamily="18" charset="0"/>
              </a:rPr>
              <a:t>notations to show the active low nature are _RST and /RST.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NMI is the non </a:t>
            </a:r>
            <a:r>
              <a:rPr lang="en-US" sz="1800" dirty="0" err="1" smtClean="0">
                <a:latin typeface="Times New Roman" pitchFamily="18" charset="0"/>
                <a:cs typeface="Times New Roman" pitchFamily="18" charset="0"/>
              </a:rPr>
              <a:t>maskable</a:t>
            </a:r>
            <a:r>
              <a:rPr lang="en-US" sz="1800" dirty="0" smtClean="0">
                <a:latin typeface="Times New Roman" pitchFamily="18" charset="0"/>
                <a:cs typeface="Times New Roman" pitchFamily="18" charset="0"/>
              </a:rPr>
              <a:t> interrupt input, which allows an external signal to interrupt the normal operation of the program.</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TMS (Test Master/slave) , TCLK, TDI(Test Data input), TDO(Test Data output), and TEST form the full JTAG interface, used to program and debug the device.</a:t>
            </a:r>
          </a:p>
          <a:p>
            <a:pPr>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SP430_02a"/>
          <p:cNvPicPr>
            <a:picLocks noChangeAspect="1" noChangeArrowheads="1"/>
          </p:cNvPicPr>
          <p:nvPr/>
        </p:nvPicPr>
        <p:blipFill>
          <a:blip r:embed="rId2"/>
          <a:srcRect/>
          <a:stretch>
            <a:fillRect/>
          </a:stretch>
        </p:blipFill>
        <p:spPr bwMode="auto">
          <a:xfrm>
            <a:off x="412750" y="176213"/>
            <a:ext cx="8020050" cy="4681537"/>
          </a:xfrm>
          <a:prstGeom prst="rect">
            <a:avLst/>
          </a:prstGeom>
          <a:noFill/>
          <a:ln w="9525">
            <a:noFill/>
            <a:miter lim="800000"/>
            <a:headEnd/>
            <a:tailEnd/>
          </a:ln>
        </p:spPr>
      </p:pic>
      <p:sp>
        <p:nvSpPr>
          <p:cNvPr id="6" name="AutoShape 4"/>
          <p:cNvSpPr>
            <a:spLocks noChangeArrowheads="1"/>
          </p:cNvSpPr>
          <p:nvPr/>
        </p:nvSpPr>
        <p:spPr bwMode="auto">
          <a:xfrm>
            <a:off x="1828800" y="57150"/>
            <a:ext cx="2378075" cy="228600"/>
          </a:xfrm>
          <a:prstGeom prst="wedgeRoundRectCallout">
            <a:avLst>
              <a:gd name="adj1" fmla="val -43389"/>
              <a:gd name="adj2" fmla="val 243264"/>
              <a:gd name="adj3" fmla="val 16667"/>
            </a:avLst>
          </a:prstGeom>
          <a:solidFill>
            <a:schemeClr val="accent1"/>
          </a:solidFill>
          <a:ln w="9525">
            <a:solidFill>
              <a:schemeClr val="tx1"/>
            </a:solidFill>
            <a:miter lim="800000"/>
            <a:headEnd/>
            <a:tailEnd/>
          </a:ln>
          <a:effectLst/>
        </p:spPr>
        <p:txBody>
          <a:bodyPr lIns="0" tIns="0" rIns="0" bIns="0"/>
          <a:lstStyle/>
          <a:p>
            <a:pPr algn="ctr" eaLnBrk="0" hangingPunct="0"/>
            <a:r>
              <a:rPr lang="en-US" sz="1600" b="1" dirty="0">
                <a:latin typeface="Arial Narrow" pitchFamily="34" charset="0"/>
              </a:rPr>
              <a:t>Memory Address Register</a:t>
            </a:r>
          </a:p>
        </p:txBody>
      </p:sp>
      <p:sp>
        <p:nvSpPr>
          <p:cNvPr id="7" name="AutoShape 5"/>
          <p:cNvSpPr>
            <a:spLocks noChangeArrowheads="1"/>
          </p:cNvSpPr>
          <p:nvPr/>
        </p:nvSpPr>
        <p:spPr bwMode="auto">
          <a:xfrm>
            <a:off x="373063" y="4781550"/>
            <a:ext cx="2036762" cy="323850"/>
          </a:xfrm>
          <a:prstGeom prst="wedgeRoundRectCallout">
            <a:avLst>
              <a:gd name="adj1" fmla="val 100662"/>
              <a:gd name="adj2" fmla="val -347060"/>
              <a:gd name="adj3" fmla="val 16667"/>
            </a:avLst>
          </a:prstGeom>
          <a:solidFill>
            <a:schemeClr val="accent1"/>
          </a:solidFill>
          <a:ln w="9525">
            <a:solidFill>
              <a:schemeClr val="tx1"/>
            </a:solidFill>
            <a:miter lim="800000"/>
            <a:headEnd/>
            <a:tailEnd/>
          </a:ln>
          <a:effectLst/>
        </p:spPr>
        <p:txBody>
          <a:bodyPr lIns="0" tIns="0" rIns="0" bIns="0"/>
          <a:lstStyle/>
          <a:p>
            <a:pPr algn="ctr" eaLnBrk="0" hangingPunct="0"/>
            <a:r>
              <a:rPr lang="en-US" sz="1600" b="1">
                <a:latin typeface="Arial Narrow" pitchFamily="34" charset="0"/>
              </a:rPr>
              <a:t>Arithmetic Logic Unit</a:t>
            </a:r>
          </a:p>
        </p:txBody>
      </p:sp>
      <p:sp>
        <p:nvSpPr>
          <p:cNvPr id="8" name="AutoShape 6"/>
          <p:cNvSpPr>
            <a:spLocks noChangeArrowheads="1"/>
          </p:cNvSpPr>
          <p:nvPr/>
        </p:nvSpPr>
        <p:spPr bwMode="auto">
          <a:xfrm>
            <a:off x="5457825" y="163512"/>
            <a:ext cx="1704975" cy="198438"/>
          </a:xfrm>
          <a:prstGeom prst="wedgeRoundRectCallout">
            <a:avLst>
              <a:gd name="adj1" fmla="val -56426"/>
              <a:gd name="adj2" fmla="val 338083"/>
              <a:gd name="adj3" fmla="val 16667"/>
            </a:avLst>
          </a:prstGeom>
          <a:solidFill>
            <a:schemeClr val="accent1"/>
          </a:solidFill>
          <a:ln w="9525">
            <a:solidFill>
              <a:schemeClr val="tx1"/>
            </a:solidFill>
            <a:miter lim="800000"/>
            <a:headEnd/>
            <a:tailEnd/>
          </a:ln>
          <a:effectLst/>
        </p:spPr>
        <p:txBody>
          <a:bodyPr lIns="0" tIns="0" rIns="0" bIns="0"/>
          <a:lstStyle/>
          <a:p>
            <a:pPr algn="ctr" eaLnBrk="0" hangingPunct="0"/>
            <a:r>
              <a:rPr lang="en-US" sz="1600" b="1" dirty="0">
                <a:latin typeface="Arial Narrow" pitchFamily="34" charset="0"/>
              </a:rPr>
              <a:t>Program Counter</a:t>
            </a:r>
          </a:p>
        </p:txBody>
      </p:sp>
      <p:sp>
        <p:nvSpPr>
          <p:cNvPr id="11" name="AutoShape 9"/>
          <p:cNvSpPr>
            <a:spLocks noChangeArrowheads="1"/>
          </p:cNvSpPr>
          <p:nvPr/>
        </p:nvSpPr>
        <p:spPr bwMode="auto">
          <a:xfrm>
            <a:off x="3124200" y="4857750"/>
            <a:ext cx="1506537" cy="306388"/>
          </a:xfrm>
          <a:prstGeom prst="wedgeRoundRectCallout">
            <a:avLst>
              <a:gd name="adj1" fmla="val 49051"/>
              <a:gd name="adj2" fmla="val -388861"/>
              <a:gd name="adj3" fmla="val 16667"/>
            </a:avLst>
          </a:prstGeom>
          <a:solidFill>
            <a:schemeClr val="accent1"/>
          </a:solidFill>
          <a:ln w="9525">
            <a:solidFill>
              <a:schemeClr val="tx1"/>
            </a:solidFill>
            <a:miter lim="800000"/>
            <a:headEnd/>
            <a:tailEnd/>
          </a:ln>
          <a:effectLst/>
        </p:spPr>
        <p:txBody>
          <a:bodyPr lIns="0" tIns="0" rIns="0" bIns="0"/>
          <a:lstStyle/>
          <a:p>
            <a:pPr algn="ctr" eaLnBrk="0" hangingPunct="0"/>
            <a:r>
              <a:rPr lang="en-US" sz="1600" b="1">
                <a:latin typeface="Arial Narrow" pitchFamily="34" charset="0"/>
              </a:rPr>
              <a:t>Condition Codes</a:t>
            </a:r>
          </a:p>
        </p:txBody>
      </p:sp>
      <p:sp>
        <p:nvSpPr>
          <p:cNvPr id="12" name="AutoShape 10"/>
          <p:cNvSpPr>
            <a:spLocks noChangeArrowheads="1"/>
          </p:cNvSpPr>
          <p:nvPr/>
        </p:nvSpPr>
        <p:spPr bwMode="auto">
          <a:xfrm>
            <a:off x="5181600" y="4725988"/>
            <a:ext cx="1157287" cy="207962"/>
          </a:xfrm>
          <a:prstGeom prst="wedgeRoundRectCallout">
            <a:avLst>
              <a:gd name="adj1" fmla="val 54662"/>
              <a:gd name="adj2" fmla="val -618394"/>
              <a:gd name="adj3" fmla="val 16667"/>
            </a:avLst>
          </a:prstGeom>
          <a:solidFill>
            <a:schemeClr val="accent1"/>
          </a:solidFill>
          <a:ln w="9525">
            <a:solidFill>
              <a:schemeClr val="tx1"/>
            </a:solidFill>
            <a:miter lim="800000"/>
            <a:headEnd/>
            <a:tailEnd/>
          </a:ln>
          <a:effectLst/>
        </p:spPr>
        <p:txBody>
          <a:bodyPr lIns="0" tIns="0" rIns="0" bIns="0"/>
          <a:lstStyle/>
          <a:p>
            <a:pPr algn="ctr" eaLnBrk="0" hangingPunct="0"/>
            <a:r>
              <a:rPr lang="en-US" sz="1600" b="1" dirty="0">
                <a:latin typeface="Arial Narrow" pitchFamily="34" charset="0"/>
              </a:rPr>
              <a:t>Memory</a:t>
            </a:r>
          </a:p>
        </p:txBody>
      </p:sp>
      <p:sp>
        <p:nvSpPr>
          <p:cNvPr id="13" name="AutoShape 11"/>
          <p:cNvSpPr>
            <a:spLocks noChangeArrowheads="1"/>
          </p:cNvSpPr>
          <p:nvPr/>
        </p:nvSpPr>
        <p:spPr bwMode="auto">
          <a:xfrm>
            <a:off x="7696200" y="3714750"/>
            <a:ext cx="1449387" cy="306388"/>
          </a:xfrm>
          <a:prstGeom prst="wedgeRoundRectCallout">
            <a:avLst>
              <a:gd name="adj1" fmla="val -32806"/>
              <a:gd name="adj2" fmla="val -501296"/>
              <a:gd name="adj3" fmla="val 16667"/>
            </a:avLst>
          </a:prstGeom>
          <a:solidFill>
            <a:schemeClr val="accent1"/>
          </a:solidFill>
          <a:ln w="9525">
            <a:solidFill>
              <a:schemeClr val="tx1"/>
            </a:solidFill>
            <a:miter lim="800000"/>
            <a:headEnd/>
            <a:tailEnd/>
          </a:ln>
          <a:effectLst/>
        </p:spPr>
        <p:txBody>
          <a:bodyPr lIns="0" tIns="0" rIns="0" bIns="0"/>
          <a:lstStyle/>
          <a:p>
            <a:pPr algn="ctr" eaLnBrk="0" hangingPunct="0"/>
            <a:r>
              <a:rPr lang="en-US" sz="1600" b="1" dirty="0">
                <a:latin typeface="Arial Narrow" pitchFamily="34" charset="0"/>
              </a:rPr>
              <a:t>Port 1 Output</a:t>
            </a:r>
          </a:p>
        </p:txBody>
      </p:sp>
      <p:sp>
        <p:nvSpPr>
          <p:cNvPr id="14" name="AutoShape 12"/>
          <p:cNvSpPr>
            <a:spLocks noChangeArrowheads="1"/>
          </p:cNvSpPr>
          <p:nvPr/>
        </p:nvSpPr>
        <p:spPr bwMode="auto">
          <a:xfrm>
            <a:off x="-12700" y="1885950"/>
            <a:ext cx="1765300" cy="246063"/>
          </a:xfrm>
          <a:prstGeom prst="wedgeRoundRectCallout">
            <a:avLst>
              <a:gd name="adj1" fmla="val 50269"/>
              <a:gd name="adj2" fmla="val 806995"/>
              <a:gd name="adj3" fmla="val 16667"/>
            </a:avLst>
          </a:prstGeom>
          <a:solidFill>
            <a:schemeClr val="accent1"/>
          </a:solidFill>
          <a:ln w="9525">
            <a:solidFill>
              <a:schemeClr val="tx1"/>
            </a:solidFill>
            <a:miter lim="800000"/>
            <a:headEnd/>
            <a:tailEnd/>
          </a:ln>
          <a:effectLst/>
        </p:spPr>
        <p:txBody>
          <a:bodyPr lIns="0" tIns="0" rIns="0" bIns="0"/>
          <a:lstStyle/>
          <a:p>
            <a:pPr algn="ctr" eaLnBrk="0" hangingPunct="0"/>
            <a:r>
              <a:rPr lang="en-US" sz="1600" b="1" dirty="0">
                <a:latin typeface="Arial Narrow" pitchFamily="34" charset="0"/>
              </a:rPr>
              <a:t>Instruction Register</a:t>
            </a:r>
          </a:p>
        </p:txBody>
      </p:sp>
      <p:sp>
        <p:nvSpPr>
          <p:cNvPr id="15" name="AutoShape 13"/>
          <p:cNvSpPr>
            <a:spLocks noChangeArrowheads="1"/>
          </p:cNvSpPr>
          <p:nvPr/>
        </p:nvSpPr>
        <p:spPr bwMode="auto">
          <a:xfrm>
            <a:off x="2667000" y="1123950"/>
            <a:ext cx="1704975" cy="306388"/>
          </a:xfrm>
          <a:prstGeom prst="wedgeRoundRectCallout">
            <a:avLst>
              <a:gd name="adj1" fmla="val -17412"/>
              <a:gd name="adj2" fmla="val 554662"/>
              <a:gd name="adj3" fmla="val 16667"/>
            </a:avLst>
          </a:prstGeom>
          <a:solidFill>
            <a:schemeClr val="accent1"/>
          </a:solidFill>
          <a:ln w="9525">
            <a:solidFill>
              <a:schemeClr val="tx1"/>
            </a:solidFill>
            <a:miter lim="800000"/>
            <a:headEnd/>
            <a:tailEnd/>
          </a:ln>
          <a:effectLst/>
        </p:spPr>
        <p:txBody>
          <a:bodyPr lIns="0" tIns="0" rIns="0" bIns="0"/>
          <a:lstStyle/>
          <a:p>
            <a:pPr algn="ctr" eaLnBrk="0" hangingPunct="0"/>
            <a:r>
              <a:rPr lang="en-US" sz="1600" b="1">
                <a:latin typeface="Arial Narrow" pitchFamily="34" charset="0"/>
              </a:rPr>
              <a:t>Source Operand</a:t>
            </a:r>
          </a:p>
        </p:txBody>
      </p:sp>
      <p:sp>
        <p:nvSpPr>
          <p:cNvPr id="16" name="AutoShape 14"/>
          <p:cNvSpPr>
            <a:spLocks noChangeArrowheads="1"/>
          </p:cNvSpPr>
          <p:nvPr/>
        </p:nvSpPr>
        <p:spPr bwMode="auto">
          <a:xfrm>
            <a:off x="3848100" y="1901825"/>
            <a:ext cx="1887538" cy="306388"/>
          </a:xfrm>
          <a:prstGeom prst="wedgeRoundRectCallout">
            <a:avLst>
              <a:gd name="adj1" fmla="val -37722"/>
              <a:gd name="adj2" fmla="val 329792"/>
              <a:gd name="adj3" fmla="val 16667"/>
            </a:avLst>
          </a:prstGeom>
          <a:solidFill>
            <a:schemeClr val="accent1"/>
          </a:solidFill>
          <a:ln w="9525">
            <a:solidFill>
              <a:schemeClr val="tx1"/>
            </a:solidFill>
            <a:miter lim="800000"/>
            <a:headEnd/>
            <a:tailEnd/>
          </a:ln>
          <a:effectLst/>
        </p:spPr>
        <p:txBody>
          <a:bodyPr lIns="0" tIns="0" rIns="0" bIns="0"/>
          <a:lstStyle/>
          <a:p>
            <a:pPr algn="ctr" eaLnBrk="0" hangingPunct="0"/>
            <a:r>
              <a:rPr lang="en-US" sz="1600" b="1">
                <a:latin typeface="Arial Narrow" pitchFamily="34" charset="0"/>
              </a:rPr>
              <a:t>Destination Operand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dissolv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dissolv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animBg="1"/>
      <p:bldP spid="13" grpId="0" animBg="1"/>
      <p:bldP spid="14" grpId="0" animBg="1"/>
      <p:bldP spid="15"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36972"/>
          </a:xfrm>
        </p:spPr>
        <p:txBody>
          <a:bodyPr>
            <a:normAutofit fontScale="90000"/>
          </a:bodyPr>
          <a:lstStyle/>
          <a:p>
            <a:pPr algn="ctr">
              <a:defRPr/>
            </a:pPr>
            <a:r>
              <a:rPr lang="en-US" b="1" dirty="0" smtClean="0">
                <a:solidFill>
                  <a:schemeClr val="accent2">
                    <a:lumMod val="75000"/>
                  </a:schemeClr>
                </a:solidFill>
              </a:rPr>
              <a:t>5.2.MSP430 CPU Registers</a:t>
            </a:r>
            <a:endParaRPr lang="en-US" b="1" dirty="0">
              <a:solidFill>
                <a:schemeClr val="accent2">
                  <a:lumMod val="75000"/>
                </a:schemeClr>
              </a:solidFill>
            </a:endParaRPr>
          </a:p>
        </p:txBody>
      </p:sp>
      <p:sp>
        <p:nvSpPr>
          <p:cNvPr id="3" name="Content Placeholder 2"/>
          <p:cNvSpPr>
            <a:spLocks noGrp="1"/>
          </p:cNvSpPr>
          <p:nvPr>
            <p:ph idx="1"/>
          </p:nvPr>
        </p:nvSpPr>
        <p:spPr>
          <a:xfrm>
            <a:off x="457200" y="742951"/>
            <a:ext cx="8229600" cy="3851672"/>
          </a:xfrm>
        </p:spPr>
        <p:txBody>
          <a:bodyPr>
            <a:normAutofit/>
          </a:bodyPr>
          <a:lstStyle/>
          <a:p>
            <a:pPr algn="just">
              <a:lnSpc>
                <a:spcPct val="170000"/>
              </a:lnSpc>
              <a:defRPr/>
            </a:pPr>
            <a:r>
              <a:rPr lang="en-US" sz="1800" dirty="0" smtClean="0">
                <a:latin typeface="Times New Roman" pitchFamily="18" charset="0"/>
                <a:cs typeface="Times New Roman" pitchFamily="18" charset="0"/>
              </a:rPr>
              <a:t>The CPU of MSP 430 includes a 16-bit ALU and a set of 16 Registers R0 –R15.</a:t>
            </a:r>
          </a:p>
          <a:p>
            <a:pPr algn="just">
              <a:lnSpc>
                <a:spcPct val="170000"/>
              </a:lnSpc>
              <a:defRPr/>
            </a:pPr>
            <a:r>
              <a:rPr lang="en-US" sz="1800" dirty="0" smtClean="0">
                <a:latin typeface="Times New Roman" pitchFamily="18" charset="0"/>
                <a:cs typeface="Times New Roman" pitchFamily="18" charset="0"/>
              </a:rPr>
              <a:t>In these registers 4 are special Purpose and 12 are general purpose registers .</a:t>
            </a:r>
          </a:p>
          <a:p>
            <a:pPr>
              <a:buFontTx/>
              <a:buNone/>
              <a:defRPr/>
            </a:pPr>
            <a:r>
              <a:rPr lang="en-US" dirty="0" smtClean="0"/>
              <a:t>   </a:t>
            </a:r>
          </a:p>
          <a:p>
            <a:pPr>
              <a:buFontTx/>
              <a:buNone/>
              <a:defRPr/>
            </a:pPr>
            <a:r>
              <a:rPr lang="en-US" dirty="0" smtClean="0"/>
              <a:t> </a:t>
            </a:r>
            <a:r>
              <a:rPr lang="en-US" sz="1800" dirty="0" smtClean="0">
                <a:latin typeface="Times New Roman" pitchFamily="18" charset="0"/>
                <a:cs typeface="Times New Roman" pitchFamily="18" charset="0"/>
              </a:rPr>
              <a:t> The special Purpose Registers are </a:t>
            </a:r>
          </a:p>
          <a:p>
            <a:pPr>
              <a:defRPr/>
            </a:pPr>
            <a:r>
              <a:rPr lang="en-US" sz="1800" dirty="0" smtClean="0">
                <a:latin typeface="Times New Roman" pitchFamily="18" charset="0"/>
                <a:cs typeface="Times New Roman" pitchFamily="18" charset="0"/>
              </a:rPr>
              <a:t> PC (Program Counter), </a:t>
            </a:r>
          </a:p>
          <a:p>
            <a:pPr>
              <a:defRPr/>
            </a:pPr>
            <a:r>
              <a:rPr lang="en-US" sz="1800" dirty="0" smtClean="0">
                <a:latin typeface="Times New Roman" pitchFamily="18" charset="0"/>
                <a:cs typeface="Times New Roman" pitchFamily="18" charset="0"/>
              </a:rPr>
              <a:t>SP (Stack Pointer) ,</a:t>
            </a:r>
          </a:p>
          <a:p>
            <a:pPr>
              <a:defRPr/>
            </a:pPr>
            <a:r>
              <a:rPr lang="en-US" sz="1800" dirty="0" smtClean="0">
                <a:latin typeface="Times New Roman" pitchFamily="18" charset="0"/>
                <a:cs typeface="Times New Roman" pitchFamily="18" charset="0"/>
              </a:rPr>
              <a:t> SR (Status Register) and</a:t>
            </a:r>
          </a:p>
          <a:p>
            <a:pPr>
              <a:defRPr/>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CGx</a:t>
            </a:r>
            <a:r>
              <a:rPr lang="en-US" sz="1800" dirty="0" smtClean="0">
                <a:latin typeface="Times New Roman" pitchFamily="18" charset="0"/>
                <a:cs typeface="Times New Roman" pitchFamily="18" charset="0"/>
              </a:rPr>
              <a:t>  (Constant Generator)</a:t>
            </a:r>
          </a:p>
          <a:p>
            <a:pPr>
              <a:defRPr/>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36972"/>
          </a:xfrm>
        </p:spPr>
        <p:txBody>
          <a:bodyPr>
            <a:normAutofit fontScale="90000"/>
          </a:bodyPr>
          <a:lstStyle/>
          <a:p>
            <a:pPr>
              <a:defRPr/>
            </a:pPr>
            <a:r>
              <a:rPr lang="en-US" dirty="0" smtClean="0">
                <a:solidFill>
                  <a:schemeClr val="accent2">
                    <a:lumMod val="75000"/>
                  </a:schemeClr>
                </a:solidFill>
              </a:rPr>
              <a:t>Registers</a:t>
            </a:r>
            <a:endParaRPr lang="en-US" dirty="0">
              <a:solidFill>
                <a:schemeClr val="accent2">
                  <a:lumMod val="75000"/>
                </a:schemeClr>
              </a:solidFill>
            </a:endParaRPr>
          </a:p>
        </p:txBody>
      </p:sp>
      <p:graphicFrame>
        <p:nvGraphicFramePr>
          <p:cNvPr id="7" name="Content Placeholder 6"/>
          <p:cNvGraphicFramePr>
            <a:graphicFrameLocks noGrp="1"/>
          </p:cNvGraphicFramePr>
          <p:nvPr>
            <p:ph sz="quarter" idx="1"/>
          </p:nvPr>
        </p:nvGraphicFramePr>
        <p:xfrm>
          <a:off x="1295400" y="824230"/>
          <a:ext cx="6629400" cy="29667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370840">
                <a:tc>
                  <a:txBody>
                    <a:bodyPr/>
                    <a:lstStyle/>
                    <a:p>
                      <a:r>
                        <a:rPr lang="en-US" dirty="0" smtClean="0"/>
                        <a:t>R0 /PC </a:t>
                      </a:r>
                      <a:endParaRPr lang="en-US" dirty="0"/>
                    </a:p>
                  </a:txBody>
                  <a:tcPr/>
                </a:tc>
                <a:tc>
                  <a:txBody>
                    <a:bodyPr/>
                    <a:lstStyle/>
                    <a:p>
                      <a:r>
                        <a:rPr lang="en-US" dirty="0" smtClean="0"/>
                        <a:t>Program Counter </a:t>
                      </a:r>
                      <a:endParaRPr lang="en-US" dirty="0"/>
                    </a:p>
                  </a:txBody>
                  <a:tcPr/>
                </a:tc>
                <a:extLst>
                  <a:ext uri="{0D108BD9-81ED-4DB2-BD59-A6C34878D82A}">
                    <a16:rowId xmlns:a16="http://schemas.microsoft.com/office/drawing/2014/main" val="10000"/>
                  </a:ext>
                </a:extLst>
              </a:tr>
              <a:tr h="370840">
                <a:tc>
                  <a:txBody>
                    <a:bodyPr/>
                    <a:lstStyle/>
                    <a:p>
                      <a:r>
                        <a:rPr lang="en-US" dirty="0" smtClean="0"/>
                        <a:t>R1/SP</a:t>
                      </a:r>
                      <a:endParaRPr lang="en-US" dirty="0"/>
                    </a:p>
                  </a:txBody>
                  <a:tcPr/>
                </a:tc>
                <a:tc>
                  <a:txBody>
                    <a:bodyPr/>
                    <a:lstStyle/>
                    <a:p>
                      <a:r>
                        <a:rPr lang="en-US" dirty="0" smtClean="0"/>
                        <a:t>Stack Pointer</a:t>
                      </a:r>
                      <a:endParaRPr lang="en-US" dirty="0"/>
                    </a:p>
                  </a:txBody>
                  <a:tcPr/>
                </a:tc>
                <a:extLst>
                  <a:ext uri="{0D108BD9-81ED-4DB2-BD59-A6C34878D82A}">
                    <a16:rowId xmlns:a16="http://schemas.microsoft.com/office/drawing/2014/main" val="10001"/>
                  </a:ext>
                </a:extLst>
              </a:tr>
              <a:tr h="370840">
                <a:tc>
                  <a:txBody>
                    <a:bodyPr/>
                    <a:lstStyle/>
                    <a:p>
                      <a:r>
                        <a:rPr lang="en-US" dirty="0" smtClean="0"/>
                        <a:t>R2/SR/CG1</a:t>
                      </a:r>
                      <a:endParaRPr lang="en-US" dirty="0"/>
                    </a:p>
                  </a:txBody>
                  <a:tcPr/>
                </a:tc>
                <a:tc>
                  <a:txBody>
                    <a:bodyPr/>
                    <a:lstStyle/>
                    <a:p>
                      <a:r>
                        <a:rPr lang="en-US" dirty="0" smtClean="0"/>
                        <a:t>Status Register </a:t>
                      </a:r>
                      <a:endParaRPr lang="en-US" dirty="0"/>
                    </a:p>
                  </a:txBody>
                  <a:tcPr/>
                </a:tc>
                <a:extLst>
                  <a:ext uri="{0D108BD9-81ED-4DB2-BD59-A6C34878D82A}">
                    <a16:rowId xmlns:a16="http://schemas.microsoft.com/office/drawing/2014/main" val="10002"/>
                  </a:ext>
                </a:extLst>
              </a:tr>
              <a:tr h="370840">
                <a:tc>
                  <a:txBody>
                    <a:bodyPr/>
                    <a:lstStyle/>
                    <a:p>
                      <a:r>
                        <a:rPr lang="en-US" dirty="0" smtClean="0"/>
                        <a:t>R3/CG2</a:t>
                      </a:r>
                      <a:endParaRPr lang="en-US" dirty="0"/>
                    </a:p>
                  </a:txBody>
                  <a:tcPr/>
                </a:tc>
                <a:tc>
                  <a:txBody>
                    <a:bodyPr/>
                    <a:lstStyle/>
                    <a:p>
                      <a:r>
                        <a:rPr lang="en-US" dirty="0" smtClean="0"/>
                        <a:t>Constant</a:t>
                      </a:r>
                      <a:r>
                        <a:rPr lang="en-US" baseline="0" dirty="0" smtClean="0"/>
                        <a:t> Generator</a:t>
                      </a:r>
                      <a:endParaRPr lang="en-US" dirty="0"/>
                    </a:p>
                  </a:txBody>
                  <a:tcPr/>
                </a:tc>
                <a:extLst>
                  <a:ext uri="{0D108BD9-81ED-4DB2-BD59-A6C34878D82A}">
                    <a16:rowId xmlns:a16="http://schemas.microsoft.com/office/drawing/2014/main" val="10003"/>
                  </a:ext>
                </a:extLst>
              </a:tr>
              <a:tr h="370840">
                <a:tc>
                  <a:txBody>
                    <a:bodyPr/>
                    <a:lstStyle/>
                    <a:p>
                      <a:r>
                        <a:rPr lang="en-US" dirty="0" smtClean="0"/>
                        <a:t>R4</a:t>
                      </a:r>
                      <a:endParaRPr lang="en-US" dirty="0"/>
                    </a:p>
                  </a:txBody>
                  <a:tcPr/>
                </a:tc>
                <a:tc>
                  <a:txBody>
                    <a:bodyPr/>
                    <a:lstStyle/>
                    <a:p>
                      <a:r>
                        <a:rPr lang="en-US" dirty="0" smtClean="0"/>
                        <a:t>General Purpose</a:t>
                      </a:r>
                      <a:r>
                        <a:rPr lang="en-US" baseline="0" dirty="0" smtClean="0"/>
                        <a:t> register </a:t>
                      </a:r>
                      <a:endParaRPr lang="en-US" dirty="0"/>
                    </a:p>
                  </a:txBody>
                  <a:tcPr/>
                </a:tc>
                <a:extLst>
                  <a:ext uri="{0D108BD9-81ED-4DB2-BD59-A6C34878D82A}">
                    <a16:rowId xmlns:a16="http://schemas.microsoft.com/office/drawing/2014/main" val="10004"/>
                  </a:ext>
                </a:extLst>
              </a:tr>
              <a:tr h="370840">
                <a:tc>
                  <a:txBody>
                    <a:bodyPr/>
                    <a:lstStyle/>
                    <a:p>
                      <a:r>
                        <a:rPr lang="en-US" dirty="0" smtClean="0"/>
                        <a:t>R5</a:t>
                      </a:r>
                      <a:endParaRPr lang="en-US" dirty="0"/>
                    </a:p>
                  </a:txBody>
                  <a:tcPr/>
                </a:tc>
                <a:tc>
                  <a:txBody>
                    <a:bodyPr/>
                    <a:lstStyle/>
                    <a:p>
                      <a:r>
                        <a:rPr lang="en-US" dirty="0" smtClean="0"/>
                        <a:t>General Purpose</a:t>
                      </a:r>
                      <a:r>
                        <a:rPr lang="en-US" baseline="0" dirty="0" smtClean="0"/>
                        <a:t> register </a:t>
                      </a:r>
                      <a:endParaRPr lang="en-US" dirty="0"/>
                    </a:p>
                  </a:txBody>
                  <a:tcPr/>
                </a:tc>
                <a:extLst>
                  <a:ext uri="{0D108BD9-81ED-4DB2-BD59-A6C34878D82A}">
                    <a16:rowId xmlns:a16="http://schemas.microsoft.com/office/drawing/2014/main" val="10005"/>
                  </a:ext>
                </a:extLst>
              </a:tr>
              <a:tr h="370840">
                <a:tc>
                  <a:txBody>
                    <a:bodyPr/>
                    <a:lstStyle/>
                    <a:p>
                      <a:r>
                        <a:rPr lang="en-US" dirty="0" smtClean="0"/>
                        <a:t>:</a:t>
                      </a:r>
                      <a:endParaRPr lang="en-US" dirty="0"/>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smtClean="0"/>
                        <a:t>R15</a:t>
                      </a:r>
                      <a:endParaRPr lang="en-US" dirty="0"/>
                    </a:p>
                  </a:txBody>
                  <a:tcPr/>
                </a:tc>
                <a:tc>
                  <a:txBody>
                    <a:bodyPr/>
                    <a:lstStyle/>
                    <a:p>
                      <a:r>
                        <a:rPr lang="en-US" dirty="0" smtClean="0"/>
                        <a:t>General Purpose</a:t>
                      </a:r>
                      <a:r>
                        <a:rPr lang="en-US" baseline="0" dirty="0" smtClean="0"/>
                        <a:t> register </a:t>
                      </a:r>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Slide Number Placeholder 5"/>
          <p:cNvSpPr>
            <a:spLocks noGrp="1"/>
          </p:cNvSpPr>
          <p:nvPr>
            <p:ph type="sldNum" sz="quarter" idx="12"/>
          </p:nvPr>
        </p:nvSpPr>
        <p:spPr>
          <a:noFill/>
          <a:ln>
            <a:miter lim="800000"/>
            <a:headEnd/>
            <a:tailEnd/>
          </a:ln>
        </p:spPr>
        <p:txBody>
          <a:bodyPr/>
          <a:lstStyle/>
          <a:p>
            <a:fld id="{32A3F118-6A3D-45A8-B438-271423C8A773}" type="slidenum">
              <a:rPr lang="en-US"/>
              <a:pPr/>
              <a:t>36</a:t>
            </a:fld>
            <a:endParaRPr lang="en-US"/>
          </a:p>
        </p:txBody>
      </p:sp>
      <p:sp>
        <p:nvSpPr>
          <p:cNvPr id="10245" name="Rectangle 2"/>
          <p:cNvSpPr>
            <a:spLocks noGrp="1" noChangeArrowheads="1"/>
          </p:cNvSpPr>
          <p:nvPr>
            <p:ph type="title"/>
          </p:nvPr>
        </p:nvSpPr>
        <p:spPr>
          <a:xfrm>
            <a:off x="609600" y="-19050"/>
            <a:ext cx="7772400" cy="857250"/>
          </a:xfrm>
        </p:spPr>
        <p:txBody>
          <a:bodyPr/>
          <a:lstStyle/>
          <a:p>
            <a:pPr algn="ctr" eaLnBrk="1" hangingPunct="1"/>
            <a:r>
              <a:rPr lang="en-US" b="1" dirty="0" smtClean="0">
                <a:solidFill>
                  <a:schemeClr val="accent2">
                    <a:lumMod val="75000"/>
                  </a:schemeClr>
                </a:solidFill>
              </a:rPr>
              <a:t>6.The Instruction Cycle</a:t>
            </a:r>
          </a:p>
        </p:txBody>
      </p:sp>
      <p:sp>
        <p:nvSpPr>
          <p:cNvPr id="2679811" name="Rectangle 3"/>
          <p:cNvSpPr>
            <a:spLocks noGrp="1" noChangeArrowheads="1"/>
          </p:cNvSpPr>
          <p:nvPr>
            <p:ph type="body" idx="1"/>
          </p:nvPr>
        </p:nvSpPr>
        <p:spPr>
          <a:xfrm>
            <a:off x="415925" y="895350"/>
            <a:ext cx="8356600" cy="3629025"/>
          </a:xfrm>
        </p:spPr>
        <p:txBody>
          <a:bodyPr>
            <a:noAutofit/>
          </a:bodyPr>
          <a:lstStyle/>
          <a:p>
            <a:pPr eaLnBrk="1" hangingPunct="1"/>
            <a:r>
              <a:rPr lang="en-US" sz="1800" dirty="0" smtClean="0">
                <a:latin typeface="Times New Roman" pitchFamily="18" charset="0"/>
                <a:cs typeface="Times New Roman" pitchFamily="18" charset="0"/>
              </a:rPr>
              <a:t>INSTRUCTION FETCH</a:t>
            </a:r>
          </a:p>
          <a:p>
            <a:pPr lvl="1" eaLnBrk="1" hangingPunct="1"/>
            <a:r>
              <a:rPr lang="en-US" sz="1800" dirty="0" smtClean="0">
                <a:latin typeface="Times New Roman" pitchFamily="18" charset="0"/>
                <a:cs typeface="Times New Roman" pitchFamily="18" charset="0"/>
              </a:rPr>
              <a:t>Obtain the next instruction from memory</a:t>
            </a:r>
          </a:p>
          <a:p>
            <a:pPr eaLnBrk="1" hangingPunct="1"/>
            <a:r>
              <a:rPr lang="en-US" sz="1800" dirty="0" smtClean="0">
                <a:latin typeface="Times New Roman" pitchFamily="18" charset="0"/>
                <a:cs typeface="Times New Roman" pitchFamily="18" charset="0"/>
              </a:rPr>
              <a:t>DECODE</a:t>
            </a:r>
          </a:p>
          <a:p>
            <a:pPr lvl="1" eaLnBrk="1" hangingPunct="1"/>
            <a:r>
              <a:rPr lang="en-US" sz="1800" dirty="0" smtClean="0">
                <a:latin typeface="Times New Roman" pitchFamily="18" charset="0"/>
                <a:cs typeface="Times New Roman" pitchFamily="18" charset="0"/>
              </a:rPr>
              <a:t>Examine the instruction, and determine how to execute it</a:t>
            </a:r>
          </a:p>
          <a:p>
            <a:pPr eaLnBrk="1" hangingPunct="1"/>
            <a:r>
              <a:rPr lang="en-US" sz="1800" dirty="0" smtClean="0">
                <a:latin typeface="Times New Roman" pitchFamily="18" charset="0"/>
                <a:cs typeface="Times New Roman" pitchFamily="18" charset="0"/>
              </a:rPr>
              <a:t>SOURCE OPERAND FETCH</a:t>
            </a:r>
          </a:p>
          <a:p>
            <a:pPr lvl="1" eaLnBrk="1" hangingPunct="1"/>
            <a:r>
              <a:rPr lang="en-US" sz="1800" dirty="0" smtClean="0">
                <a:latin typeface="Times New Roman" pitchFamily="18" charset="0"/>
                <a:cs typeface="Times New Roman" pitchFamily="18" charset="0"/>
              </a:rPr>
              <a:t>Load source operand</a:t>
            </a:r>
          </a:p>
          <a:p>
            <a:pPr eaLnBrk="1" hangingPunct="1"/>
            <a:r>
              <a:rPr lang="en-US" sz="1800" dirty="0" smtClean="0">
                <a:latin typeface="Times New Roman" pitchFamily="18" charset="0"/>
                <a:cs typeface="Times New Roman" pitchFamily="18" charset="0"/>
              </a:rPr>
              <a:t>DESTINATION OPERAND FETCH</a:t>
            </a:r>
          </a:p>
          <a:p>
            <a:pPr lvl="1" eaLnBrk="1" hangingPunct="1"/>
            <a:r>
              <a:rPr lang="en-US" sz="1800" dirty="0" smtClean="0">
                <a:latin typeface="Times New Roman" pitchFamily="18" charset="0"/>
                <a:cs typeface="Times New Roman" pitchFamily="18" charset="0"/>
              </a:rPr>
              <a:t>Load destination operand</a:t>
            </a:r>
          </a:p>
          <a:p>
            <a:pPr eaLnBrk="1" hangingPunct="1"/>
            <a:r>
              <a:rPr lang="en-US" sz="1800" dirty="0" smtClean="0">
                <a:latin typeface="Times New Roman" pitchFamily="18" charset="0"/>
                <a:cs typeface="Times New Roman" pitchFamily="18" charset="0"/>
              </a:rPr>
              <a:t>EXECUTE</a:t>
            </a:r>
          </a:p>
          <a:p>
            <a:pPr lvl="1" eaLnBrk="1" hangingPunct="1"/>
            <a:r>
              <a:rPr lang="en-US" sz="1800" dirty="0" smtClean="0">
                <a:latin typeface="Times New Roman" pitchFamily="18" charset="0"/>
                <a:cs typeface="Times New Roman" pitchFamily="18" charset="0"/>
              </a:rPr>
              <a:t>Carry out the execution of the instruction</a:t>
            </a:r>
          </a:p>
          <a:p>
            <a:pPr eaLnBrk="1" hangingPunct="1"/>
            <a:r>
              <a:rPr lang="en-US" sz="1800" dirty="0" smtClean="0">
                <a:latin typeface="Times New Roman" pitchFamily="18" charset="0"/>
                <a:cs typeface="Times New Roman" pitchFamily="18" charset="0"/>
              </a:rPr>
              <a:t>STORE RESULT</a:t>
            </a:r>
          </a:p>
          <a:p>
            <a:pPr lvl="1" eaLnBrk="1" hangingPunct="1"/>
            <a:r>
              <a:rPr lang="en-US" sz="1800" dirty="0" smtClean="0">
                <a:latin typeface="Times New Roman" pitchFamily="18" charset="0"/>
                <a:cs typeface="Times New Roman" pitchFamily="18" charset="0"/>
              </a:rPr>
              <a:t>Store the result in the designated destination</a:t>
            </a:r>
          </a:p>
        </p:txBody>
      </p:sp>
      <p:sp>
        <p:nvSpPr>
          <p:cNvPr id="2679812" name="Text Box 4"/>
          <p:cNvSpPr txBox="1">
            <a:spLocks noChangeArrowheads="1"/>
          </p:cNvSpPr>
          <p:nvPr/>
        </p:nvSpPr>
        <p:spPr bwMode="auto">
          <a:xfrm>
            <a:off x="5360988" y="3163491"/>
            <a:ext cx="3503612" cy="646331"/>
          </a:xfrm>
          <a:prstGeom prst="rect">
            <a:avLst/>
          </a:prstGeom>
          <a:noFill/>
          <a:ln w="12700">
            <a:solidFill>
              <a:srgbClr val="008000"/>
            </a:solidFill>
            <a:miter lim="800000"/>
            <a:headEnd type="none" w="lg" len="lg"/>
            <a:tailEnd type="none" w="lg" len="lg"/>
          </a:ln>
          <a:effectLst/>
        </p:spPr>
        <p:txBody>
          <a:bodyPr>
            <a:spAutoFit/>
          </a:bodyPr>
          <a:lstStyle/>
          <a:p>
            <a:pPr algn="ctr" eaLnBrk="0" hangingPunct="0">
              <a:spcBef>
                <a:spcPct val="50000"/>
              </a:spcBef>
            </a:pPr>
            <a:r>
              <a:rPr lang="en-US" b="1">
                <a:solidFill>
                  <a:srgbClr val="FF0033"/>
                </a:solidFill>
                <a:latin typeface="Arial" charset="0"/>
              </a:rPr>
              <a:t>Not all instructions require all six phases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79811">
                                            <p:txEl>
                                              <p:pRg st="0" end="0"/>
                                            </p:txEl>
                                          </p:spTgt>
                                        </p:tgtEl>
                                        <p:attrNameLst>
                                          <p:attrName>style.visibility</p:attrName>
                                        </p:attrNameLst>
                                      </p:cBhvr>
                                      <p:to>
                                        <p:strVal val="visible"/>
                                      </p:to>
                                    </p:set>
                                    <p:animEffect transition="in" filter="wipe(left)">
                                      <p:cBhvr>
                                        <p:cTn id="7" dur="500"/>
                                        <p:tgtEl>
                                          <p:spTgt spid="26798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79811">
                                            <p:txEl>
                                              <p:pRg st="1" end="1"/>
                                            </p:txEl>
                                          </p:spTgt>
                                        </p:tgtEl>
                                        <p:attrNameLst>
                                          <p:attrName>style.visibility</p:attrName>
                                        </p:attrNameLst>
                                      </p:cBhvr>
                                      <p:to>
                                        <p:strVal val="visible"/>
                                      </p:to>
                                    </p:set>
                                    <p:animEffect transition="in" filter="wipe(left)">
                                      <p:cBhvr>
                                        <p:cTn id="10" dur="500"/>
                                        <p:tgtEl>
                                          <p:spTgt spid="267981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679811">
                                            <p:txEl>
                                              <p:pRg st="2" end="2"/>
                                            </p:txEl>
                                          </p:spTgt>
                                        </p:tgtEl>
                                        <p:attrNameLst>
                                          <p:attrName>style.visibility</p:attrName>
                                        </p:attrNameLst>
                                      </p:cBhvr>
                                      <p:to>
                                        <p:strVal val="visible"/>
                                      </p:to>
                                    </p:set>
                                    <p:animEffect transition="in" filter="wipe(left)">
                                      <p:cBhvr>
                                        <p:cTn id="15" dur="500"/>
                                        <p:tgtEl>
                                          <p:spTgt spid="267981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679811">
                                            <p:txEl>
                                              <p:pRg st="3" end="3"/>
                                            </p:txEl>
                                          </p:spTgt>
                                        </p:tgtEl>
                                        <p:attrNameLst>
                                          <p:attrName>style.visibility</p:attrName>
                                        </p:attrNameLst>
                                      </p:cBhvr>
                                      <p:to>
                                        <p:strVal val="visible"/>
                                      </p:to>
                                    </p:set>
                                    <p:animEffect transition="in" filter="wipe(left)">
                                      <p:cBhvr>
                                        <p:cTn id="18" dur="500"/>
                                        <p:tgtEl>
                                          <p:spTgt spid="267981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679811">
                                            <p:txEl>
                                              <p:pRg st="4" end="4"/>
                                            </p:txEl>
                                          </p:spTgt>
                                        </p:tgtEl>
                                        <p:attrNameLst>
                                          <p:attrName>style.visibility</p:attrName>
                                        </p:attrNameLst>
                                      </p:cBhvr>
                                      <p:to>
                                        <p:strVal val="visible"/>
                                      </p:to>
                                    </p:set>
                                    <p:animEffect transition="in" filter="wipe(left)">
                                      <p:cBhvr>
                                        <p:cTn id="23" dur="500"/>
                                        <p:tgtEl>
                                          <p:spTgt spid="2679811">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679811">
                                            <p:txEl>
                                              <p:pRg st="5" end="5"/>
                                            </p:txEl>
                                          </p:spTgt>
                                        </p:tgtEl>
                                        <p:attrNameLst>
                                          <p:attrName>style.visibility</p:attrName>
                                        </p:attrNameLst>
                                      </p:cBhvr>
                                      <p:to>
                                        <p:strVal val="visible"/>
                                      </p:to>
                                    </p:set>
                                    <p:animEffect transition="in" filter="wipe(left)">
                                      <p:cBhvr>
                                        <p:cTn id="26" dur="500"/>
                                        <p:tgtEl>
                                          <p:spTgt spid="267981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79811">
                                            <p:txEl>
                                              <p:pRg st="6" end="6"/>
                                            </p:txEl>
                                          </p:spTgt>
                                        </p:tgtEl>
                                        <p:attrNameLst>
                                          <p:attrName>style.visibility</p:attrName>
                                        </p:attrNameLst>
                                      </p:cBhvr>
                                      <p:to>
                                        <p:strVal val="visible"/>
                                      </p:to>
                                    </p:set>
                                    <p:animEffect transition="in" filter="wipe(left)">
                                      <p:cBhvr>
                                        <p:cTn id="31" dur="500"/>
                                        <p:tgtEl>
                                          <p:spTgt spid="2679811">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679811">
                                            <p:txEl>
                                              <p:pRg st="7" end="7"/>
                                            </p:txEl>
                                          </p:spTgt>
                                        </p:tgtEl>
                                        <p:attrNameLst>
                                          <p:attrName>style.visibility</p:attrName>
                                        </p:attrNameLst>
                                      </p:cBhvr>
                                      <p:to>
                                        <p:strVal val="visible"/>
                                      </p:to>
                                    </p:set>
                                    <p:animEffect transition="in" filter="wipe(left)">
                                      <p:cBhvr>
                                        <p:cTn id="34" dur="500"/>
                                        <p:tgtEl>
                                          <p:spTgt spid="2679811">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679811">
                                            <p:txEl>
                                              <p:pRg st="8" end="8"/>
                                            </p:txEl>
                                          </p:spTgt>
                                        </p:tgtEl>
                                        <p:attrNameLst>
                                          <p:attrName>style.visibility</p:attrName>
                                        </p:attrNameLst>
                                      </p:cBhvr>
                                      <p:to>
                                        <p:strVal val="visible"/>
                                      </p:to>
                                    </p:set>
                                    <p:animEffect transition="in" filter="wipe(left)">
                                      <p:cBhvr>
                                        <p:cTn id="39" dur="500"/>
                                        <p:tgtEl>
                                          <p:spTgt spid="2679811">
                                            <p:txEl>
                                              <p:pRg st="8" end="8"/>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679811">
                                            <p:txEl>
                                              <p:pRg st="9" end="9"/>
                                            </p:txEl>
                                          </p:spTgt>
                                        </p:tgtEl>
                                        <p:attrNameLst>
                                          <p:attrName>style.visibility</p:attrName>
                                        </p:attrNameLst>
                                      </p:cBhvr>
                                      <p:to>
                                        <p:strVal val="visible"/>
                                      </p:to>
                                    </p:set>
                                    <p:animEffect transition="in" filter="wipe(left)">
                                      <p:cBhvr>
                                        <p:cTn id="42" dur="500"/>
                                        <p:tgtEl>
                                          <p:spTgt spid="2679811">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79811">
                                            <p:txEl>
                                              <p:pRg st="10" end="10"/>
                                            </p:txEl>
                                          </p:spTgt>
                                        </p:tgtEl>
                                        <p:attrNameLst>
                                          <p:attrName>style.visibility</p:attrName>
                                        </p:attrNameLst>
                                      </p:cBhvr>
                                      <p:to>
                                        <p:strVal val="visible"/>
                                      </p:to>
                                    </p:set>
                                    <p:animEffect transition="in" filter="wipe(left)">
                                      <p:cBhvr>
                                        <p:cTn id="47" dur="500"/>
                                        <p:tgtEl>
                                          <p:spTgt spid="2679811">
                                            <p:txEl>
                                              <p:pRg st="10" end="10"/>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679811">
                                            <p:txEl>
                                              <p:pRg st="11" end="11"/>
                                            </p:txEl>
                                          </p:spTgt>
                                        </p:tgtEl>
                                        <p:attrNameLst>
                                          <p:attrName>style.visibility</p:attrName>
                                        </p:attrNameLst>
                                      </p:cBhvr>
                                      <p:to>
                                        <p:strVal val="visible"/>
                                      </p:to>
                                    </p:set>
                                    <p:animEffect transition="in" filter="wipe(left)">
                                      <p:cBhvr>
                                        <p:cTn id="50" dur="500"/>
                                        <p:tgtEl>
                                          <p:spTgt spid="2679811">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679812"/>
                                        </p:tgtEl>
                                        <p:attrNameLst>
                                          <p:attrName>style.visibility</p:attrName>
                                        </p:attrNameLst>
                                      </p:cBhvr>
                                      <p:to>
                                        <p:strVal val="visible"/>
                                      </p:to>
                                    </p:set>
                                    <p:animEffect transition="in" filter="dissolve">
                                      <p:cBhvr>
                                        <p:cTn id="55" dur="500"/>
                                        <p:tgtEl>
                                          <p:spTgt spid="267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9811" grpId="0" build="p" autoUpdateAnimBg="0"/>
      <p:bldP spid="26798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miter lim="800000"/>
            <a:headEnd/>
            <a:tailEnd/>
          </a:ln>
        </p:spPr>
        <p:txBody>
          <a:bodyPr/>
          <a:lstStyle/>
          <a:p>
            <a:fld id="{8BABDE71-2080-4EC4-A35B-EB53752B6707}" type="slidenum">
              <a:rPr lang="en-US"/>
              <a:pPr/>
              <a:t>37</a:t>
            </a:fld>
            <a:endParaRPr lang="en-US"/>
          </a:p>
        </p:txBody>
      </p:sp>
      <p:sp>
        <p:nvSpPr>
          <p:cNvPr id="11269" name="Rectangle 2"/>
          <p:cNvSpPr>
            <a:spLocks noGrp="1" noChangeArrowheads="1"/>
          </p:cNvSpPr>
          <p:nvPr>
            <p:ph type="title"/>
          </p:nvPr>
        </p:nvSpPr>
        <p:spPr/>
        <p:txBody>
          <a:bodyPr/>
          <a:lstStyle/>
          <a:p>
            <a:pPr algn="ctr" eaLnBrk="1" hangingPunct="1"/>
            <a:r>
              <a:rPr lang="en-US" b="1" dirty="0" smtClean="0">
                <a:solidFill>
                  <a:srgbClr val="0070C0"/>
                </a:solidFill>
              </a:rPr>
              <a:t>Fetching an Instruction</a:t>
            </a:r>
          </a:p>
        </p:txBody>
      </p:sp>
      <p:pic>
        <p:nvPicPr>
          <p:cNvPr id="11270" name="Picture 3" descr="MSP430_01"/>
          <p:cNvPicPr>
            <a:picLocks noChangeAspect="1" noChangeArrowheads="1"/>
          </p:cNvPicPr>
          <p:nvPr/>
        </p:nvPicPr>
        <p:blipFill>
          <a:blip r:embed="rId2"/>
          <a:srcRect/>
          <a:stretch>
            <a:fillRect/>
          </a:stretch>
        </p:blipFill>
        <p:spPr bwMode="auto">
          <a:xfrm>
            <a:off x="571500" y="1117997"/>
            <a:ext cx="8020050" cy="3695700"/>
          </a:xfrm>
          <a:prstGeom prst="rect">
            <a:avLst/>
          </a:prstGeom>
          <a:noFill/>
          <a:ln w="9525">
            <a:noFill/>
            <a:miter lim="800000"/>
            <a:headEnd/>
            <a:tailEnd/>
          </a:ln>
        </p:spPr>
      </p:pic>
      <p:grpSp>
        <p:nvGrpSpPr>
          <p:cNvPr id="2" name="Group 24"/>
          <p:cNvGrpSpPr>
            <a:grpSpLocks/>
          </p:cNvGrpSpPr>
          <p:nvPr/>
        </p:nvGrpSpPr>
        <p:grpSpPr bwMode="auto">
          <a:xfrm>
            <a:off x="1936751" y="1291829"/>
            <a:ext cx="5345113" cy="3398044"/>
            <a:chOff x="1220" y="929"/>
            <a:chExt cx="3367" cy="2854"/>
          </a:xfrm>
        </p:grpSpPr>
        <p:sp>
          <p:nvSpPr>
            <p:cNvPr id="11295" name="Line 25"/>
            <p:cNvSpPr>
              <a:spLocks noChangeShapeType="1"/>
            </p:cNvSpPr>
            <p:nvPr/>
          </p:nvSpPr>
          <p:spPr bwMode="auto">
            <a:xfrm flipH="1" flipV="1">
              <a:off x="1233" y="3479"/>
              <a:ext cx="0" cy="301"/>
            </a:xfrm>
            <a:prstGeom prst="line">
              <a:avLst/>
            </a:prstGeom>
            <a:noFill/>
            <a:ln w="38100">
              <a:solidFill>
                <a:schemeClr val="accent2"/>
              </a:solidFill>
              <a:miter lim="800000"/>
              <a:headEnd/>
              <a:tailEnd type="stealth" w="med" len="med"/>
            </a:ln>
            <a:effectLst/>
          </p:spPr>
          <p:txBody>
            <a:bodyPr wrap="none"/>
            <a:lstStyle/>
            <a:p>
              <a:endParaRPr lang="en-US"/>
            </a:p>
          </p:txBody>
        </p:sp>
        <p:sp>
          <p:nvSpPr>
            <p:cNvPr id="11296" name="Line 26"/>
            <p:cNvSpPr>
              <a:spLocks noChangeShapeType="1"/>
            </p:cNvSpPr>
            <p:nvPr/>
          </p:nvSpPr>
          <p:spPr bwMode="auto">
            <a:xfrm>
              <a:off x="1220" y="3768"/>
              <a:ext cx="3367" cy="3"/>
            </a:xfrm>
            <a:prstGeom prst="line">
              <a:avLst/>
            </a:prstGeom>
            <a:noFill/>
            <a:ln w="38100">
              <a:solidFill>
                <a:schemeClr val="accent2"/>
              </a:solidFill>
              <a:miter lim="800000"/>
              <a:headEnd/>
              <a:tailEnd/>
            </a:ln>
            <a:effectLst/>
          </p:spPr>
          <p:txBody>
            <a:bodyPr wrap="none"/>
            <a:lstStyle/>
            <a:p>
              <a:endParaRPr lang="en-US"/>
            </a:p>
          </p:txBody>
        </p:sp>
        <p:sp>
          <p:nvSpPr>
            <p:cNvPr id="11297" name="Line 27"/>
            <p:cNvSpPr>
              <a:spLocks noChangeShapeType="1"/>
            </p:cNvSpPr>
            <p:nvPr/>
          </p:nvSpPr>
          <p:spPr bwMode="auto">
            <a:xfrm flipV="1">
              <a:off x="4578" y="3020"/>
              <a:ext cx="1" cy="763"/>
            </a:xfrm>
            <a:prstGeom prst="line">
              <a:avLst/>
            </a:prstGeom>
            <a:noFill/>
            <a:ln w="38100">
              <a:solidFill>
                <a:schemeClr val="accent2"/>
              </a:solidFill>
              <a:miter lim="800000"/>
              <a:headEnd/>
              <a:tailEnd/>
            </a:ln>
            <a:effectLst/>
          </p:spPr>
          <p:txBody>
            <a:bodyPr wrap="none"/>
            <a:lstStyle/>
            <a:p>
              <a:endParaRPr lang="en-US"/>
            </a:p>
          </p:txBody>
        </p:sp>
        <p:sp>
          <p:nvSpPr>
            <p:cNvPr id="11298" name="Rectangle 28"/>
            <p:cNvSpPr>
              <a:spLocks noChangeArrowheads="1"/>
            </p:cNvSpPr>
            <p:nvPr/>
          </p:nvSpPr>
          <p:spPr bwMode="auto">
            <a:xfrm>
              <a:off x="1225" y="3444"/>
              <a:ext cx="261" cy="336"/>
            </a:xfrm>
            <a:prstGeom prst="rect">
              <a:avLst/>
            </a:prstGeom>
            <a:noFill/>
            <a:ln w="9525">
              <a:noFill/>
              <a:miter lim="800000"/>
              <a:headEnd/>
              <a:tailEnd/>
            </a:ln>
            <a:effectLst/>
          </p:spPr>
          <p:txBody>
            <a:bodyPr wrap="none">
              <a:spAutoFit/>
            </a:bodyPr>
            <a:lstStyle/>
            <a:p>
              <a:pPr algn="ctr" eaLnBrk="0" hangingPunct="0"/>
              <a:r>
                <a:rPr lang="en-US" sz="2000">
                  <a:solidFill>
                    <a:schemeClr val="accent2"/>
                  </a:solidFill>
                  <a:latin typeface="Times New Roman" pitchFamily="18" charset="0"/>
                  <a:sym typeface="Wingdings" pitchFamily="2" charset="2"/>
                </a:rPr>
                <a:t></a:t>
              </a:r>
            </a:p>
          </p:txBody>
        </p:sp>
        <p:sp>
          <p:nvSpPr>
            <p:cNvPr id="11299" name="Line 29"/>
            <p:cNvSpPr>
              <a:spLocks noChangeShapeType="1"/>
            </p:cNvSpPr>
            <p:nvPr/>
          </p:nvSpPr>
          <p:spPr bwMode="auto">
            <a:xfrm flipH="1" flipV="1">
              <a:off x="1291" y="929"/>
              <a:ext cx="0" cy="237"/>
            </a:xfrm>
            <a:prstGeom prst="line">
              <a:avLst/>
            </a:prstGeom>
            <a:noFill/>
            <a:ln w="38100">
              <a:solidFill>
                <a:schemeClr val="accent2"/>
              </a:solidFill>
              <a:miter lim="800000"/>
              <a:headEnd/>
              <a:tailEnd/>
            </a:ln>
            <a:effectLst/>
          </p:spPr>
          <p:txBody>
            <a:bodyPr wrap="none"/>
            <a:lstStyle/>
            <a:p>
              <a:endParaRPr lang="en-US"/>
            </a:p>
          </p:txBody>
        </p:sp>
        <p:sp>
          <p:nvSpPr>
            <p:cNvPr id="11300" name="Line 30"/>
            <p:cNvSpPr>
              <a:spLocks noChangeShapeType="1"/>
            </p:cNvSpPr>
            <p:nvPr/>
          </p:nvSpPr>
          <p:spPr bwMode="auto">
            <a:xfrm flipV="1">
              <a:off x="1279" y="940"/>
              <a:ext cx="2969" cy="1"/>
            </a:xfrm>
            <a:prstGeom prst="line">
              <a:avLst/>
            </a:prstGeom>
            <a:noFill/>
            <a:ln w="38100">
              <a:solidFill>
                <a:schemeClr val="accent2"/>
              </a:solidFill>
              <a:miter lim="800000"/>
              <a:headEnd/>
              <a:tailEnd/>
            </a:ln>
            <a:effectLst/>
          </p:spPr>
          <p:txBody>
            <a:bodyPr wrap="none"/>
            <a:lstStyle/>
            <a:p>
              <a:endParaRPr lang="en-US"/>
            </a:p>
          </p:txBody>
        </p:sp>
        <p:sp>
          <p:nvSpPr>
            <p:cNvPr id="11301" name="Line 31"/>
            <p:cNvSpPr>
              <a:spLocks noChangeShapeType="1"/>
            </p:cNvSpPr>
            <p:nvPr/>
          </p:nvSpPr>
          <p:spPr bwMode="auto">
            <a:xfrm flipH="1">
              <a:off x="4236" y="929"/>
              <a:ext cx="1" cy="263"/>
            </a:xfrm>
            <a:prstGeom prst="line">
              <a:avLst/>
            </a:prstGeom>
            <a:noFill/>
            <a:ln w="38100">
              <a:solidFill>
                <a:schemeClr val="accent2"/>
              </a:solidFill>
              <a:miter lim="800000"/>
              <a:headEnd/>
              <a:tailEnd type="stealth" w="med" len="med"/>
            </a:ln>
            <a:effectLst/>
          </p:spPr>
          <p:txBody>
            <a:bodyPr wrap="none"/>
            <a:lstStyle/>
            <a:p>
              <a:endParaRPr lang="en-US"/>
            </a:p>
          </p:txBody>
        </p:sp>
      </p:grpSp>
      <p:grpSp>
        <p:nvGrpSpPr>
          <p:cNvPr id="3" name="Group 32"/>
          <p:cNvGrpSpPr>
            <a:grpSpLocks/>
          </p:cNvGrpSpPr>
          <p:nvPr/>
        </p:nvGrpSpPr>
        <p:grpSpPr bwMode="auto">
          <a:xfrm>
            <a:off x="882651" y="2302669"/>
            <a:ext cx="4664075" cy="2251472"/>
            <a:chOff x="556" y="1778"/>
            <a:chExt cx="2938" cy="1891"/>
          </a:xfrm>
        </p:grpSpPr>
        <p:sp>
          <p:nvSpPr>
            <p:cNvPr id="11284" name="Line 33"/>
            <p:cNvSpPr>
              <a:spLocks noChangeShapeType="1"/>
            </p:cNvSpPr>
            <p:nvPr/>
          </p:nvSpPr>
          <p:spPr bwMode="auto">
            <a:xfrm flipH="1" flipV="1">
              <a:off x="3482" y="3242"/>
              <a:ext cx="0" cy="425"/>
            </a:xfrm>
            <a:prstGeom prst="line">
              <a:avLst/>
            </a:prstGeom>
            <a:noFill/>
            <a:ln w="38100">
              <a:solidFill>
                <a:srgbClr val="FF0033"/>
              </a:solidFill>
              <a:miter lim="800000"/>
              <a:headEnd/>
              <a:tailEnd type="stealth" w="med" len="med"/>
            </a:ln>
            <a:effectLst/>
          </p:spPr>
          <p:txBody>
            <a:bodyPr wrap="none"/>
            <a:lstStyle/>
            <a:p>
              <a:endParaRPr lang="en-US"/>
            </a:p>
          </p:txBody>
        </p:sp>
        <p:sp>
          <p:nvSpPr>
            <p:cNvPr id="11285" name="Line 34"/>
            <p:cNvSpPr>
              <a:spLocks noChangeShapeType="1"/>
            </p:cNvSpPr>
            <p:nvPr/>
          </p:nvSpPr>
          <p:spPr bwMode="auto">
            <a:xfrm>
              <a:off x="556" y="3659"/>
              <a:ext cx="2938" cy="1"/>
            </a:xfrm>
            <a:prstGeom prst="line">
              <a:avLst/>
            </a:prstGeom>
            <a:noFill/>
            <a:ln w="38100">
              <a:solidFill>
                <a:srgbClr val="FF0033"/>
              </a:solidFill>
              <a:miter lim="800000"/>
              <a:headEnd/>
              <a:tailEnd/>
            </a:ln>
            <a:effectLst/>
          </p:spPr>
          <p:txBody>
            <a:bodyPr wrap="none"/>
            <a:lstStyle/>
            <a:p>
              <a:endParaRPr lang="en-US"/>
            </a:p>
          </p:txBody>
        </p:sp>
        <p:sp>
          <p:nvSpPr>
            <p:cNvPr id="11286" name="Line 35"/>
            <p:cNvSpPr>
              <a:spLocks noChangeShapeType="1"/>
            </p:cNvSpPr>
            <p:nvPr/>
          </p:nvSpPr>
          <p:spPr bwMode="auto">
            <a:xfrm flipH="1">
              <a:off x="567" y="1846"/>
              <a:ext cx="6" cy="1823"/>
            </a:xfrm>
            <a:prstGeom prst="line">
              <a:avLst/>
            </a:prstGeom>
            <a:noFill/>
            <a:ln w="38100">
              <a:solidFill>
                <a:srgbClr val="FF0033"/>
              </a:solidFill>
              <a:miter lim="800000"/>
              <a:headEnd/>
              <a:tailEnd/>
            </a:ln>
            <a:effectLst/>
          </p:spPr>
          <p:txBody>
            <a:bodyPr wrap="none"/>
            <a:lstStyle/>
            <a:p>
              <a:endParaRPr lang="en-US"/>
            </a:p>
          </p:txBody>
        </p:sp>
        <p:sp>
          <p:nvSpPr>
            <p:cNvPr id="11287" name="Line 36"/>
            <p:cNvSpPr>
              <a:spLocks noChangeShapeType="1"/>
            </p:cNvSpPr>
            <p:nvPr/>
          </p:nvSpPr>
          <p:spPr bwMode="auto">
            <a:xfrm flipH="1" flipV="1">
              <a:off x="561" y="1851"/>
              <a:ext cx="532" cy="1"/>
            </a:xfrm>
            <a:prstGeom prst="line">
              <a:avLst/>
            </a:prstGeom>
            <a:noFill/>
            <a:ln w="38100">
              <a:solidFill>
                <a:srgbClr val="FF0033"/>
              </a:solidFill>
              <a:miter lim="800000"/>
              <a:headEnd/>
              <a:tailEnd/>
            </a:ln>
            <a:effectLst/>
          </p:spPr>
          <p:txBody>
            <a:bodyPr wrap="none"/>
            <a:lstStyle/>
            <a:p>
              <a:endParaRPr lang="en-US"/>
            </a:p>
          </p:txBody>
        </p:sp>
        <p:sp>
          <p:nvSpPr>
            <p:cNvPr id="11288" name="Line 37"/>
            <p:cNvSpPr>
              <a:spLocks noChangeShapeType="1"/>
            </p:cNvSpPr>
            <p:nvPr/>
          </p:nvSpPr>
          <p:spPr bwMode="auto">
            <a:xfrm flipV="1">
              <a:off x="1488" y="1778"/>
              <a:ext cx="0" cy="507"/>
            </a:xfrm>
            <a:prstGeom prst="line">
              <a:avLst/>
            </a:prstGeom>
            <a:noFill/>
            <a:ln w="38100">
              <a:solidFill>
                <a:srgbClr val="FF0033"/>
              </a:solidFill>
              <a:miter lim="800000"/>
              <a:headEnd/>
              <a:tailEnd/>
            </a:ln>
            <a:effectLst/>
          </p:spPr>
          <p:txBody>
            <a:bodyPr wrap="none"/>
            <a:lstStyle/>
            <a:p>
              <a:endParaRPr lang="en-US"/>
            </a:p>
          </p:txBody>
        </p:sp>
        <p:sp>
          <p:nvSpPr>
            <p:cNvPr id="11289" name="Line 38"/>
            <p:cNvSpPr>
              <a:spLocks noChangeShapeType="1"/>
            </p:cNvSpPr>
            <p:nvPr/>
          </p:nvSpPr>
          <p:spPr bwMode="auto">
            <a:xfrm flipH="1" flipV="1">
              <a:off x="1285" y="2178"/>
              <a:ext cx="0" cy="113"/>
            </a:xfrm>
            <a:prstGeom prst="line">
              <a:avLst/>
            </a:prstGeom>
            <a:noFill/>
            <a:ln w="38100">
              <a:solidFill>
                <a:srgbClr val="FF0033"/>
              </a:solidFill>
              <a:miter lim="800000"/>
              <a:headEnd/>
              <a:tailEnd/>
            </a:ln>
            <a:effectLst/>
          </p:spPr>
          <p:txBody>
            <a:bodyPr wrap="none"/>
            <a:lstStyle/>
            <a:p>
              <a:endParaRPr lang="en-US"/>
            </a:p>
          </p:txBody>
        </p:sp>
        <p:sp>
          <p:nvSpPr>
            <p:cNvPr id="11290" name="Line 39"/>
            <p:cNvSpPr>
              <a:spLocks noChangeShapeType="1"/>
            </p:cNvSpPr>
            <p:nvPr/>
          </p:nvSpPr>
          <p:spPr bwMode="auto">
            <a:xfrm flipV="1">
              <a:off x="1079" y="1840"/>
              <a:ext cx="3" cy="139"/>
            </a:xfrm>
            <a:prstGeom prst="line">
              <a:avLst/>
            </a:prstGeom>
            <a:noFill/>
            <a:ln w="38100">
              <a:solidFill>
                <a:srgbClr val="FF0033"/>
              </a:solidFill>
              <a:miter lim="800000"/>
              <a:headEnd/>
              <a:tailEnd/>
            </a:ln>
            <a:effectLst/>
          </p:spPr>
          <p:txBody>
            <a:bodyPr wrap="none"/>
            <a:lstStyle/>
            <a:p>
              <a:endParaRPr lang="en-US"/>
            </a:p>
          </p:txBody>
        </p:sp>
        <p:sp>
          <p:nvSpPr>
            <p:cNvPr id="11291" name="Line 40"/>
            <p:cNvSpPr>
              <a:spLocks noChangeShapeType="1"/>
            </p:cNvSpPr>
            <p:nvPr/>
          </p:nvSpPr>
          <p:spPr bwMode="auto">
            <a:xfrm flipH="1">
              <a:off x="1273" y="2279"/>
              <a:ext cx="227" cy="0"/>
            </a:xfrm>
            <a:prstGeom prst="line">
              <a:avLst/>
            </a:prstGeom>
            <a:noFill/>
            <a:ln w="38100">
              <a:solidFill>
                <a:srgbClr val="FF0033"/>
              </a:solidFill>
              <a:miter lim="800000"/>
              <a:headEnd/>
              <a:tailEnd/>
            </a:ln>
            <a:effectLst/>
          </p:spPr>
          <p:txBody>
            <a:bodyPr wrap="none"/>
            <a:lstStyle/>
            <a:p>
              <a:endParaRPr lang="en-US"/>
            </a:p>
          </p:txBody>
        </p:sp>
        <p:sp>
          <p:nvSpPr>
            <p:cNvPr id="11292" name="Line 41"/>
            <p:cNvSpPr>
              <a:spLocks noChangeShapeType="1"/>
            </p:cNvSpPr>
            <p:nvPr/>
          </p:nvSpPr>
          <p:spPr bwMode="auto">
            <a:xfrm flipV="1">
              <a:off x="976" y="2180"/>
              <a:ext cx="0" cy="525"/>
            </a:xfrm>
            <a:prstGeom prst="line">
              <a:avLst/>
            </a:prstGeom>
            <a:noFill/>
            <a:ln w="38100">
              <a:solidFill>
                <a:srgbClr val="FF0033"/>
              </a:solidFill>
              <a:miter lim="800000"/>
              <a:headEnd/>
              <a:tailEnd/>
            </a:ln>
            <a:effectLst/>
          </p:spPr>
          <p:txBody>
            <a:bodyPr wrap="none"/>
            <a:lstStyle/>
            <a:p>
              <a:endParaRPr lang="en-US"/>
            </a:p>
          </p:txBody>
        </p:sp>
        <p:sp>
          <p:nvSpPr>
            <p:cNvPr id="11293" name="Line 42"/>
            <p:cNvSpPr>
              <a:spLocks noChangeShapeType="1"/>
            </p:cNvSpPr>
            <p:nvPr/>
          </p:nvSpPr>
          <p:spPr bwMode="auto">
            <a:xfrm flipV="1">
              <a:off x="973" y="1973"/>
              <a:ext cx="108" cy="218"/>
            </a:xfrm>
            <a:prstGeom prst="line">
              <a:avLst/>
            </a:prstGeom>
            <a:noFill/>
            <a:ln w="38100">
              <a:solidFill>
                <a:srgbClr val="FF0033"/>
              </a:solidFill>
              <a:miter lim="800000"/>
              <a:headEnd/>
              <a:tailEnd/>
            </a:ln>
            <a:effectLst/>
          </p:spPr>
          <p:txBody>
            <a:bodyPr wrap="none"/>
            <a:lstStyle/>
            <a:p>
              <a:endParaRPr lang="en-US"/>
            </a:p>
          </p:txBody>
        </p:sp>
        <p:sp>
          <p:nvSpPr>
            <p:cNvPr id="11294" name="Line 43"/>
            <p:cNvSpPr>
              <a:spLocks noChangeShapeType="1"/>
            </p:cNvSpPr>
            <p:nvPr/>
          </p:nvSpPr>
          <p:spPr bwMode="auto">
            <a:xfrm flipH="1" flipV="1">
              <a:off x="1081" y="1983"/>
              <a:ext cx="207" cy="205"/>
            </a:xfrm>
            <a:prstGeom prst="line">
              <a:avLst/>
            </a:prstGeom>
            <a:noFill/>
            <a:ln w="38100">
              <a:solidFill>
                <a:srgbClr val="FF0033"/>
              </a:solidFill>
              <a:miter lim="800000"/>
              <a:headEnd/>
              <a:tailEnd/>
            </a:ln>
            <a:effectLst/>
          </p:spPr>
          <p:txBody>
            <a:bodyPr wrap="none"/>
            <a:lstStyle/>
            <a:p>
              <a:endParaRPr lang="en-US"/>
            </a:p>
          </p:txBody>
        </p:sp>
      </p:grpSp>
      <p:grpSp>
        <p:nvGrpSpPr>
          <p:cNvPr id="4" name="Group 44"/>
          <p:cNvGrpSpPr>
            <a:grpSpLocks/>
          </p:cNvGrpSpPr>
          <p:nvPr/>
        </p:nvGrpSpPr>
        <p:grpSpPr bwMode="auto">
          <a:xfrm>
            <a:off x="2060575" y="1438275"/>
            <a:ext cx="3425825" cy="981075"/>
            <a:chOff x="1292" y="1069"/>
            <a:chExt cx="2158" cy="824"/>
          </a:xfrm>
        </p:grpSpPr>
        <p:sp>
          <p:nvSpPr>
            <p:cNvPr id="11275" name="Line 45"/>
            <p:cNvSpPr>
              <a:spLocks noChangeShapeType="1"/>
            </p:cNvSpPr>
            <p:nvPr/>
          </p:nvSpPr>
          <p:spPr bwMode="auto">
            <a:xfrm flipH="1">
              <a:off x="2688" y="1080"/>
              <a:ext cx="762" cy="1"/>
            </a:xfrm>
            <a:prstGeom prst="line">
              <a:avLst/>
            </a:prstGeom>
            <a:noFill/>
            <a:ln w="38100">
              <a:solidFill>
                <a:srgbClr val="FF0033"/>
              </a:solidFill>
              <a:miter lim="800000"/>
              <a:headEnd/>
              <a:tailEnd/>
            </a:ln>
            <a:effectLst/>
          </p:spPr>
          <p:txBody>
            <a:bodyPr wrap="none"/>
            <a:lstStyle/>
            <a:p>
              <a:endParaRPr lang="en-US"/>
            </a:p>
          </p:txBody>
        </p:sp>
        <p:sp>
          <p:nvSpPr>
            <p:cNvPr id="11276" name="Line 46"/>
            <p:cNvSpPr>
              <a:spLocks noChangeShapeType="1"/>
            </p:cNvSpPr>
            <p:nvPr/>
          </p:nvSpPr>
          <p:spPr bwMode="auto">
            <a:xfrm flipH="1">
              <a:off x="2683" y="1069"/>
              <a:ext cx="3" cy="715"/>
            </a:xfrm>
            <a:prstGeom prst="line">
              <a:avLst/>
            </a:prstGeom>
            <a:noFill/>
            <a:ln w="38100">
              <a:solidFill>
                <a:srgbClr val="FF0033"/>
              </a:solidFill>
              <a:miter lim="800000"/>
              <a:headEnd/>
              <a:tailEnd/>
            </a:ln>
            <a:effectLst/>
          </p:spPr>
          <p:txBody>
            <a:bodyPr wrap="none"/>
            <a:lstStyle/>
            <a:p>
              <a:endParaRPr lang="en-US"/>
            </a:p>
          </p:txBody>
        </p:sp>
        <p:sp>
          <p:nvSpPr>
            <p:cNvPr id="11277" name="Line 47"/>
            <p:cNvSpPr>
              <a:spLocks noChangeShapeType="1"/>
            </p:cNvSpPr>
            <p:nvPr/>
          </p:nvSpPr>
          <p:spPr bwMode="auto">
            <a:xfrm flipV="1">
              <a:off x="1368" y="1772"/>
              <a:ext cx="1323" cy="3"/>
            </a:xfrm>
            <a:prstGeom prst="line">
              <a:avLst/>
            </a:prstGeom>
            <a:noFill/>
            <a:ln w="38100">
              <a:solidFill>
                <a:srgbClr val="FF0033"/>
              </a:solidFill>
              <a:miter lim="800000"/>
              <a:headEnd/>
              <a:tailEnd/>
            </a:ln>
            <a:effectLst/>
          </p:spPr>
          <p:txBody>
            <a:bodyPr wrap="none"/>
            <a:lstStyle/>
            <a:p>
              <a:endParaRPr lang="en-US"/>
            </a:p>
          </p:txBody>
        </p:sp>
        <p:sp>
          <p:nvSpPr>
            <p:cNvPr id="11278" name="Line 48"/>
            <p:cNvSpPr>
              <a:spLocks noChangeShapeType="1"/>
            </p:cNvSpPr>
            <p:nvPr/>
          </p:nvSpPr>
          <p:spPr bwMode="auto">
            <a:xfrm flipV="1">
              <a:off x="1369" y="1645"/>
              <a:ext cx="1" cy="142"/>
            </a:xfrm>
            <a:prstGeom prst="line">
              <a:avLst/>
            </a:prstGeom>
            <a:noFill/>
            <a:ln w="38100">
              <a:solidFill>
                <a:srgbClr val="FF0033"/>
              </a:solidFill>
              <a:miter lim="800000"/>
              <a:headEnd/>
              <a:tailEnd/>
            </a:ln>
            <a:effectLst/>
          </p:spPr>
          <p:txBody>
            <a:bodyPr wrap="none"/>
            <a:lstStyle/>
            <a:p>
              <a:endParaRPr lang="en-US"/>
            </a:p>
          </p:txBody>
        </p:sp>
        <p:sp>
          <p:nvSpPr>
            <p:cNvPr id="11279" name="Line 49"/>
            <p:cNvSpPr>
              <a:spLocks noChangeShapeType="1"/>
            </p:cNvSpPr>
            <p:nvPr/>
          </p:nvSpPr>
          <p:spPr bwMode="auto">
            <a:xfrm flipH="1" flipV="1">
              <a:off x="1292" y="1481"/>
              <a:ext cx="80" cy="170"/>
            </a:xfrm>
            <a:prstGeom prst="line">
              <a:avLst/>
            </a:prstGeom>
            <a:noFill/>
            <a:ln w="38100">
              <a:solidFill>
                <a:srgbClr val="FF0033"/>
              </a:solidFill>
              <a:miter lim="800000"/>
              <a:headEnd/>
              <a:tailEnd/>
            </a:ln>
            <a:effectLst/>
          </p:spPr>
          <p:txBody>
            <a:bodyPr wrap="none"/>
            <a:lstStyle/>
            <a:p>
              <a:endParaRPr lang="en-US"/>
            </a:p>
          </p:txBody>
        </p:sp>
        <p:sp>
          <p:nvSpPr>
            <p:cNvPr id="11280" name="Line 50"/>
            <p:cNvSpPr>
              <a:spLocks noChangeShapeType="1"/>
            </p:cNvSpPr>
            <p:nvPr/>
          </p:nvSpPr>
          <p:spPr bwMode="auto">
            <a:xfrm flipV="1">
              <a:off x="1292" y="1312"/>
              <a:ext cx="1" cy="176"/>
            </a:xfrm>
            <a:prstGeom prst="line">
              <a:avLst/>
            </a:prstGeom>
            <a:noFill/>
            <a:ln w="38100">
              <a:solidFill>
                <a:srgbClr val="FF0033"/>
              </a:solidFill>
              <a:miter lim="800000"/>
              <a:headEnd/>
              <a:tailEnd type="stealth" w="med" len="med"/>
            </a:ln>
            <a:effectLst/>
          </p:spPr>
          <p:txBody>
            <a:bodyPr wrap="none"/>
            <a:lstStyle/>
            <a:p>
              <a:endParaRPr lang="en-US"/>
            </a:p>
          </p:txBody>
        </p:sp>
        <p:sp>
          <p:nvSpPr>
            <p:cNvPr id="11281" name="Line 51"/>
            <p:cNvSpPr>
              <a:spLocks noChangeShapeType="1"/>
            </p:cNvSpPr>
            <p:nvPr/>
          </p:nvSpPr>
          <p:spPr bwMode="auto">
            <a:xfrm>
              <a:off x="3438" y="1071"/>
              <a:ext cx="0" cy="122"/>
            </a:xfrm>
            <a:prstGeom prst="line">
              <a:avLst/>
            </a:prstGeom>
            <a:noFill/>
            <a:ln w="38100">
              <a:solidFill>
                <a:srgbClr val="FF0033"/>
              </a:solidFill>
              <a:miter lim="800000"/>
              <a:headEnd/>
              <a:tailEnd/>
            </a:ln>
            <a:effectLst/>
          </p:spPr>
          <p:txBody>
            <a:bodyPr wrap="none"/>
            <a:lstStyle/>
            <a:p>
              <a:endParaRPr lang="en-US"/>
            </a:p>
          </p:txBody>
        </p:sp>
        <p:sp>
          <p:nvSpPr>
            <p:cNvPr id="11282" name="Rectangle 52"/>
            <p:cNvSpPr>
              <a:spLocks noChangeArrowheads="1"/>
            </p:cNvSpPr>
            <p:nvPr/>
          </p:nvSpPr>
          <p:spPr bwMode="auto">
            <a:xfrm>
              <a:off x="2419" y="1557"/>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sp>
          <p:nvSpPr>
            <p:cNvPr id="11283" name="Rectangle 53"/>
            <p:cNvSpPr>
              <a:spLocks noChangeArrowheads="1"/>
            </p:cNvSpPr>
            <p:nvPr/>
          </p:nvSpPr>
          <p:spPr bwMode="auto">
            <a:xfrm>
              <a:off x="1946" y="1567"/>
              <a:ext cx="264" cy="284"/>
            </a:xfrm>
            <a:prstGeom prst="rect">
              <a:avLst/>
            </a:prstGeom>
            <a:noFill/>
            <a:ln w="9525">
              <a:noFill/>
              <a:miter lim="800000"/>
              <a:headEnd/>
              <a:tailEnd/>
            </a:ln>
            <a:effectLst/>
          </p:spPr>
          <p:txBody>
            <a:bodyPr wrap="none">
              <a:spAutoFit/>
            </a:bodyPr>
            <a:lstStyle/>
            <a:p>
              <a:pPr algn="ctr" eaLnBrk="0" hangingPunct="0"/>
              <a:r>
                <a:rPr lang="en-US" sz="1600" b="1">
                  <a:solidFill>
                    <a:srgbClr val="FF0033"/>
                  </a:solidFill>
                  <a:latin typeface="Arial Narrow" pitchFamily="34" charset="0"/>
                </a:rPr>
                <a:t>PC</a:t>
              </a:r>
            </a:p>
          </p:txBody>
        </p:sp>
      </p:grpSp>
      <p:sp>
        <p:nvSpPr>
          <p:cNvPr id="11303" name="AutoShape 39"/>
          <p:cNvSpPr>
            <a:spLocks noChangeArrowheads="1"/>
          </p:cNvSpPr>
          <p:nvPr/>
        </p:nvSpPr>
        <p:spPr bwMode="auto">
          <a:xfrm>
            <a:off x="163514" y="1420416"/>
            <a:ext cx="1323975" cy="570309"/>
          </a:xfrm>
          <a:prstGeom prst="wedgeRoundRectCallout">
            <a:avLst>
              <a:gd name="adj1" fmla="val 62708"/>
              <a:gd name="adj2" fmla="val 117014"/>
              <a:gd name="adj3" fmla="val 16667"/>
            </a:avLst>
          </a:prstGeom>
          <a:solidFill>
            <a:schemeClr val="bg1"/>
          </a:solidFill>
          <a:ln w="28575">
            <a:solidFill>
              <a:schemeClr val="hlink"/>
            </a:solidFill>
            <a:miter lim="800000"/>
            <a:headEnd/>
            <a:tailEnd/>
          </a:ln>
          <a:effectLst/>
        </p:spPr>
        <p:txBody>
          <a:bodyPr/>
          <a:lstStyle/>
          <a:p>
            <a:pPr algn="ctr"/>
            <a:r>
              <a:rPr lang="en-US" sz="1000" b="1">
                <a:solidFill>
                  <a:schemeClr val="hlink"/>
                </a:solidFill>
              </a:rPr>
              <a:t>PC can be incremented anytime during the Fetch phase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303"/>
                                        </p:tgtEl>
                                        <p:attrNameLst>
                                          <p:attrName>style.visibility</p:attrName>
                                        </p:attrNameLst>
                                      </p:cBhvr>
                                      <p:to>
                                        <p:strVal val="visible"/>
                                      </p:to>
                                    </p:set>
                                    <p:animEffect transition="in" filter="dissolve">
                                      <p:cBhvr>
                                        <p:cTn id="17" dur="500"/>
                                        <p:tgtEl>
                                          <p:spTgt spid="113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5"/>
          <p:cNvSpPr>
            <a:spLocks noGrp="1"/>
          </p:cNvSpPr>
          <p:nvPr>
            <p:ph type="sldNum" sz="quarter" idx="12"/>
          </p:nvPr>
        </p:nvSpPr>
        <p:spPr>
          <a:noFill/>
          <a:ln>
            <a:miter lim="800000"/>
            <a:headEnd/>
            <a:tailEnd/>
          </a:ln>
        </p:spPr>
        <p:txBody>
          <a:bodyPr/>
          <a:lstStyle/>
          <a:p>
            <a:fld id="{E82EED77-AAD9-4B49-9C2E-8B2980B113BD}" type="slidenum">
              <a:rPr lang="en-US"/>
              <a:pPr/>
              <a:t>38</a:t>
            </a:fld>
            <a:endParaRPr lang="en-US"/>
          </a:p>
        </p:txBody>
      </p:sp>
      <p:sp>
        <p:nvSpPr>
          <p:cNvPr id="12293" name="Rectangle 2"/>
          <p:cNvSpPr>
            <a:spLocks noGrp="1" noChangeArrowheads="1"/>
          </p:cNvSpPr>
          <p:nvPr>
            <p:ph type="title"/>
          </p:nvPr>
        </p:nvSpPr>
        <p:spPr/>
        <p:txBody>
          <a:bodyPr/>
          <a:lstStyle/>
          <a:p>
            <a:pPr algn="ctr" eaLnBrk="1" hangingPunct="1"/>
            <a:r>
              <a:rPr lang="en-US" dirty="0" smtClean="0">
                <a:solidFill>
                  <a:srgbClr val="0070C0"/>
                </a:solidFill>
              </a:rPr>
              <a:t>Source Addressing Modes</a:t>
            </a:r>
          </a:p>
        </p:txBody>
      </p:sp>
      <p:sp>
        <p:nvSpPr>
          <p:cNvPr id="2712579" name="Rectangle 3"/>
          <p:cNvSpPr>
            <a:spLocks noGrp="1" noChangeArrowheads="1"/>
          </p:cNvSpPr>
          <p:nvPr>
            <p:ph type="body" idx="1"/>
          </p:nvPr>
        </p:nvSpPr>
        <p:spPr/>
        <p:txBody>
          <a:bodyPr>
            <a:normAutofit/>
          </a:bodyPr>
          <a:lstStyle/>
          <a:p>
            <a:pPr eaLnBrk="1" hangingPunct="1">
              <a:lnSpc>
                <a:spcPct val="90000"/>
              </a:lnSpc>
            </a:pPr>
            <a:r>
              <a:rPr lang="en-US" sz="1800" dirty="0" smtClean="0">
                <a:latin typeface="Times New Roman" pitchFamily="18" charset="0"/>
                <a:cs typeface="Times New Roman" pitchFamily="18" charset="0"/>
              </a:rPr>
              <a:t>The MSP430 has four basic modes for the source address: </a:t>
            </a:r>
          </a:p>
          <a:p>
            <a:pPr lvl="1" eaLnBrk="1" hangingPunct="1">
              <a:lnSpc>
                <a:spcPct val="90000"/>
              </a:lnSpc>
            </a:pPr>
            <a:r>
              <a:rPr lang="en-US" sz="1800" b="1" dirty="0" smtClean="0">
                <a:latin typeface="Times New Roman" pitchFamily="18" charset="0"/>
                <a:cs typeface="Times New Roman" pitchFamily="18" charset="0"/>
              </a:rPr>
              <a:t>Rs</a:t>
            </a:r>
            <a:r>
              <a:rPr lang="en-US" sz="1800" dirty="0" smtClean="0">
                <a:latin typeface="Times New Roman" pitchFamily="18" charset="0"/>
                <a:cs typeface="Times New Roman" pitchFamily="18" charset="0"/>
              </a:rPr>
              <a:t> - Register </a:t>
            </a:r>
          </a:p>
          <a:p>
            <a:pPr lvl="1" eaLnBrk="1" hangingPunct="1">
              <a:lnSpc>
                <a:spcPct val="90000"/>
              </a:lnSpc>
            </a:pPr>
            <a:r>
              <a:rPr lang="en-US" sz="1800" b="1" dirty="0" smtClean="0">
                <a:latin typeface="Times New Roman" pitchFamily="18" charset="0"/>
                <a:cs typeface="Times New Roman" pitchFamily="18" charset="0"/>
              </a:rPr>
              <a:t>x(Rs)</a:t>
            </a:r>
            <a:r>
              <a:rPr lang="en-US" sz="1800" dirty="0" smtClean="0">
                <a:latin typeface="Times New Roman" pitchFamily="18" charset="0"/>
                <a:cs typeface="Times New Roman" pitchFamily="18" charset="0"/>
              </a:rPr>
              <a:t> - Indexed Register </a:t>
            </a:r>
          </a:p>
          <a:p>
            <a:pPr lvl="1" eaLnBrk="1" hangingPunct="1">
              <a:lnSpc>
                <a:spcPct val="90000"/>
              </a:lnSpc>
            </a:pPr>
            <a:r>
              <a:rPr lang="en-US" sz="1800" b="1" dirty="0" smtClean="0">
                <a:latin typeface="Times New Roman" pitchFamily="18" charset="0"/>
                <a:cs typeface="Times New Roman" pitchFamily="18" charset="0"/>
              </a:rPr>
              <a:t>@Rs</a:t>
            </a:r>
            <a:r>
              <a:rPr lang="en-US" sz="1800" dirty="0" smtClean="0">
                <a:latin typeface="Times New Roman" pitchFamily="18" charset="0"/>
                <a:cs typeface="Times New Roman" pitchFamily="18" charset="0"/>
              </a:rPr>
              <a:t> - Register Indirect </a:t>
            </a:r>
          </a:p>
          <a:p>
            <a:pPr lvl="1" eaLnBrk="1" hangingPunct="1">
              <a:lnSpc>
                <a:spcPct val="90000"/>
              </a:lnSpc>
            </a:pPr>
            <a:r>
              <a:rPr lang="en-US" sz="1800" b="1" dirty="0" smtClean="0">
                <a:latin typeface="Times New Roman" pitchFamily="18" charset="0"/>
                <a:cs typeface="Times New Roman" pitchFamily="18" charset="0"/>
              </a:rPr>
              <a:t>@Rs+</a:t>
            </a:r>
            <a:r>
              <a:rPr lang="en-US" sz="1800" dirty="0" smtClean="0">
                <a:latin typeface="Times New Roman" pitchFamily="18" charset="0"/>
                <a:cs typeface="Times New Roman" pitchFamily="18" charset="0"/>
              </a:rPr>
              <a:t> - Indirect Auto-increment </a:t>
            </a:r>
          </a:p>
          <a:p>
            <a:pPr eaLnBrk="1" hangingPunct="1">
              <a:lnSpc>
                <a:spcPct val="90000"/>
              </a:lnSpc>
            </a:pPr>
            <a:r>
              <a:rPr lang="en-US" sz="1800" dirty="0" smtClean="0">
                <a:latin typeface="Times New Roman" pitchFamily="18" charset="0"/>
                <a:cs typeface="Times New Roman" pitchFamily="18" charset="0"/>
              </a:rPr>
              <a:t>In combination with registers R0-R3, three additional source addressing modes are available:</a:t>
            </a:r>
          </a:p>
          <a:p>
            <a:pPr lvl="1" eaLnBrk="1" hangingPunct="1">
              <a:lnSpc>
                <a:spcPct val="90000"/>
              </a:lnSpc>
            </a:pPr>
            <a:r>
              <a:rPr lang="en-US" sz="1800" b="1" dirty="0" smtClean="0">
                <a:latin typeface="Times New Roman" pitchFamily="18" charset="0"/>
                <a:cs typeface="Times New Roman" pitchFamily="18" charset="0"/>
              </a:rPr>
              <a:t>label</a:t>
            </a:r>
            <a:r>
              <a:rPr lang="en-US" sz="1800" dirty="0" smtClean="0">
                <a:latin typeface="Times New Roman" pitchFamily="18" charset="0"/>
                <a:cs typeface="Times New Roman" pitchFamily="18" charset="0"/>
              </a:rPr>
              <a:t> - PC Relative, </a:t>
            </a:r>
            <a:r>
              <a:rPr lang="en-US" sz="1800" b="1" dirty="0" smtClean="0">
                <a:latin typeface="Times New Roman" pitchFamily="18" charset="0"/>
                <a:cs typeface="Times New Roman" pitchFamily="18" charset="0"/>
              </a:rPr>
              <a:t>x(PC)</a:t>
            </a:r>
            <a:endParaRPr lang="en-US" sz="1800" dirty="0" smtClean="0">
              <a:latin typeface="Times New Roman" pitchFamily="18" charset="0"/>
              <a:cs typeface="Times New Roman" pitchFamily="18" charset="0"/>
            </a:endParaRPr>
          </a:p>
          <a:p>
            <a:pPr lvl="1" eaLnBrk="1" hangingPunct="1">
              <a:lnSpc>
                <a:spcPct val="90000"/>
              </a:lnSpc>
            </a:pPr>
            <a:r>
              <a:rPr lang="en-US" sz="1800" b="1" dirty="0" smtClean="0">
                <a:latin typeface="Times New Roman" pitchFamily="18" charset="0"/>
                <a:cs typeface="Times New Roman" pitchFamily="18" charset="0"/>
              </a:rPr>
              <a:t>&amp;label</a:t>
            </a:r>
            <a:r>
              <a:rPr lang="en-US" sz="1800" dirty="0" smtClean="0">
                <a:latin typeface="Times New Roman" pitchFamily="18" charset="0"/>
                <a:cs typeface="Times New Roman" pitchFamily="18" charset="0"/>
              </a:rPr>
              <a:t> – Absolute, </a:t>
            </a:r>
            <a:r>
              <a:rPr lang="en-US" sz="1800" b="1" dirty="0" smtClean="0">
                <a:latin typeface="Times New Roman" pitchFamily="18" charset="0"/>
                <a:cs typeface="Times New Roman" pitchFamily="18" charset="0"/>
              </a:rPr>
              <a:t>x(SR)</a:t>
            </a:r>
            <a:endParaRPr lang="en-US" sz="1800" dirty="0" smtClean="0">
              <a:latin typeface="Times New Roman" pitchFamily="18" charset="0"/>
              <a:cs typeface="Times New Roman" pitchFamily="18" charset="0"/>
            </a:endParaRPr>
          </a:p>
          <a:p>
            <a:pPr lvl="1" eaLnBrk="1" hangingPunct="1">
              <a:lnSpc>
                <a:spcPct val="90000"/>
              </a:lnSpc>
            </a:pPr>
            <a:r>
              <a:rPr lang="en-US" sz="1800" b="1" dirty="0" smtClean="0">
                <a:latin typeface="Times New Roman" pitchFamily="18" charset="0"/>
                <a:cs typeface="Times New Roman" pitchFamily="18" charset="0"/>
              </a:rPr>
              <a:t>#n</a:t>
            </a:r>
            <a:r>
              <a:rPr lang="en-US" sz="1800" dirty="0" smtClean="0">
                <a:latin typeface="Times New Roman" pitchFamily="18" charset="0"/>
                <a:cs typeface="Times New Roman" pitchFamily="18" charset="0"/>
              </a:rPr>
              <a:t> – Immediate, </a:t>
            </a:r>
            <a:r>
              <a:rPr lang="en-US" sz="1800" b="1" dirty="0" smtClean="0">
                <a:latin typeface="Times New Roman" pitchFamily="18" charset="0"/>
                <a:cs typeface="Times New Roman" pitchFamily="18" charset="0"/>
              </a:rPr>
              <a:t>@PC+</a:t>
            </a: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12579">
                                            <p:txEl>
                                              <p:pRg st="0" end="0"/>
                                            </p:txEl>
                                          </p:spTgt>
                                        </p:tgtEl>
                                        <p:attrNameLst>
                                          <p:attrName>style.visibility</p:attrName>
                                        </p:attrNameLst>
                                      </p:cBhvr>
                                      <p:to>
                                        <p:strVal val="visible"/>
                                      </p:to>
                                    </p:set>
                                    <p:animEffect transition="in" filter="dissolve">
                                      <p:cBhvr>
                                        <p:cTn id="7" dur="500"/>
                                        <p:tgtEl>
                                          <p:spTgt spid="271257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12579">
                                            <p:txEl>
                                              <p:pRg st="1" end="1"/>
                                            </p:txEl>
                                          </p:spTgt>
                                        </p:tgtEl>
                                        <p:attrNameLst>
                                          <p:attrName>style.visibility</p:attrName>
                                        </p:attrNameLst>
                                      </p:cBhvr>
                                      <p:to>
                                        <p:strVal val="visible"/>
                                      </p:to>
                                    </p:set>
                                    <p:animEffect transition="in" filter="dissolve">
                                      <p:cBhvr>
                                        <p:cTn id="10" dur="500"/>
                                        <p:tgtEl>
                                          <p:spTgt spid="271257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12579">
                                            <p:txEl>
                                              <p:pRg st="2" end="2"/>
                                            </p:txEl>
                                          </p:spTgt>
                                        </p:tgtEl>
                                        <p:attrNameLst>
                                          <p:attrName>style.visibility</p:attrName>
                                        </p:attrNameLst>
                                      </p:cBhvr>
                                      <p:to>
                                        <p:strVal val="visible"/>
                                      </p:to>
                                    </p:set>
                                    <p:animEffect transition="in" filter="dissolve">
                                      <p:cBhvr>
                                        <p:cTn id="13" dur="500"/>
                                        <p:tgtEl>
                                          <p:spTgt spid="271257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12579">
                                            <p:txEl>
                                              <p:pRg st="3" end="3"/>
                                            </p:txEl>
                                          </p:spTgt>
                                        </p:tgtEl>
                                        <p:attrNameLst>
                                          <p:attrName>style.visibility</p:attrName>
                                        </p:attrNameLst>
                                      </p:cBhvr>
                                      <p:to>
                                        <p:strVal val="visible"/>
                                      </p:to>
                                    </p:set>
                                    <p:animEffect transition="in" filter="dissolve">
                                      <p:cBhvr>
                                        <p:cTn id="16" dur="500"/>
                                        <p:tgtEl>
                                          <p:spTgt spid="271257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712579">
                                            <p:txEl>
                                              <p:pRg st="4" end="4"/>
                                            </p:txEl>
                                          </p:spTgt>
                                        </p:tgtEl>
                                        <p:attrNameLst>
                                          <p:attrName>style.visibility</p:attrName>
                                        </p:attrNameLst>
                                      </p:cBhvr>
                                      <p:to>
                                        <p:strVal val="visible"/>
                                      </p:to>
                                    </p:set>
                                    <p:animEffect transition="in" filter="dissolve">
                                      <p:cBhvr>
                                        <p:cTn id="19" dur="500"/>
                                        <p:tgtEl>
                                          <p:spTgt spid="271257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712579">
                                            <p:txEl>
                                              <p:pRg st="5" end="5"/>
                                            </p:txEl>
                                          </p:spTgt>
                                        </p:tgtEl>
                                        <p:attrNameLst>
                                          <p:attrName>style.visibility</p:attrName>
                                        </p:attrNameLst>
                                      </p:cBhvr>
                                      <p:to>
                                        <p:strVal val="visible"/>
                                      </p:to>
                                    </p:set>
                                    <p:animEffect transition="in" filter="dissolve">
                                      <p:cBhvr>
                                        <p:cTn id="24" dur="500"/>
                                        <p:tgtEl>
                                          <p:spTgt spid="2712579">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12579">
                                            <p:txEl>
                                              <p:pRg st="6" end="6"/>
                                            </p:txEl>
                                          </p:spTgt>
                                        </p:tgtEl>
                                        <p:attrNameLst>
                                          <p:attrName>style.visibility</p:attrName>
                                        </p:attrNameLst>
                                      </p:cBhvr>
                                      <p:to>
                                        <p:strVal val="visible"/>
                                      </p:to>
                                    </p:set>
                                    <p:animEffect transition="in" filter="dissolve">
                                      <p:cBhvr>
                                        <p:cTn id="27" dur="500"/>
                                        <p:tgtEl>
                                          <p:spTgt spid="2712579">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712579">
                                            <p:txEl>
                                              <p:pRg st="7" end="7"/>
                                            </p:txEl>
                                          </p:spTgt>
                                        </p:tgtEl>
                                        <p:attrNameLst>
                                          <p:attrName>style.visibility</p:attrName>
                                        </p:attrNameLst>
                                      </p:cBhvr>
                                      <p:to>
                                        <p:strVal val="visible"/>
                                      </p:to>
                                    </p:set>
                                    <p:animEffect transition="in" filter="dissolve">
                                      <p:cBhvr>
                                        <p:cTn id="30" dur="500"/>
                                        <p:tgtEl>
                                          <p:spTgt spid="2712579">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712579">
                                            <p:txEl>
                                              <p:pRg st="8" end="8"/>
                                            </p:txEl>
                                          </p:spTgt>
                                        </p:tgtEl>
                                        <p:attrNameLst>
                                          <p:attrName>style.visibility</p:attrName>
                                        </p:attrNameLst>
                                      </p:cBhvr>
                                      <p:to>
                                        <p:strVal val="visible"/>
                                      </p:to>
                                    </p:set>
                                    <p:animEffect transition="in" filter="dissolve">
                                      <p:cBhvr>
                                        <p:cTn id="33" dur="500"/>
                                        <p:tgtEl>
                                          <p:spTgt spid="2712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257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5"/>
          <p:cNvSpPr>
            <a:spLocks noGrp="1"/>
          </p:cNvSpPr>
          <p:nvPr>
            <p:ph type="sldNum" sz="quarter" idx="12"/>
          </p:nvPr>
        </p:nvSpPr>
        <p:spPr>
          <a:noFill/>
          <a:ln>
            <a:miter lim="800000"/>
            <a:headEnd/>
            <a:tailEnd/>
          </a:ln>
        </p:spPr>
        <p:txBody>
          <a:bodyPr/>
          <a:lstStyle/>
          <a:p>
            <a:fld id="{E8839146-0AAD-438F-AC77-0470FB19226B}" type="slidenum">
              <a:rPr lang="en-US"/>
              <a:pPr/>
              <a:t>39</a:t>
            </a:fld>
            <a:endParaRPr lang="en-US"/>
          </a:p>
        </p:txBody>
      </p:sp>
      <p:sp>
        <p:nvSpPr>
          <p:cNvPr id="15365" name="Rectangle 2"/>
          <p:cNvSpPr>
            <a:spLocks noGrp="1" noChangeArrowheads="1"/>
          </p:cNvSpPr>
          <p:nvPr>
            <p:ph type="title"/>
          </p:nvPr>
        </p:nvSpPr>
        <p:spPr>
          <a:xfrm>
            <a:off x="304800" y="-114300"/>
            <a:ext cx="7772400" cy="857250"/>
          </a:xfrm>
        </p:spPr>
        <p:txBody>
          <a:bodyPr>
            <a:normAutofit/>
          </a:bodyPr>
          <a:lstStyle/>
          <a:p>
            <a:pPr algn="ctr" eaLnBrk="1" hangingPunct="1"/>
            <a:r>
              <a:rPr lang="en-US" sz="3000" dirty="0" smtClean="0">
                <a:solidFill>
                  <a:srgbClr val="0070C0"/>
                </a:solidFill>
                <a:latin typeface="Times New Roman" pitchFamily="18" charset="0"/>
                <a:cs typeface="Times New Roman" pitchFamily="18" charset="0"/>
              </a:rPr>
              <a:t>Register Addressing Mode</a:t>
            </a:r>
          </a:p>
        </p:txBody>
      </p:sp>
      <p:pic>
        <p:nvPicPr>
          <p:cNvPr id="15366" name="Picture 3"/>
          <p:cNvPicPr>
            <a:picLocks noChangeAspect="1" noChangeArrowheads="1"/>
          </p:cNvPicPr>
          <p:nvPr/>
        </p:nvPicPr>
        <p:blipFill>
          <a:blip r:embed="rId3"/>
          <a:srcRect/>
          <a:stretch>
            <a:fillRect/>
          </a:stretch>
        </p:blipFill>
        <p:spPr bwMode="auto">
          <a:xfrm>
            <a:off x="1176339" y="590550"/>
            <a:ext cx="6791325" cy="2438399"/>
          </a:xfrm>
          <a:prstGeom prst="rect">
            <a:avLst/>
          </a:prstGeom>
          <a:noFill/>
          <a:ln w="9525">
            <a:noFill/>
            <a:miter lim="800000"/>
            <a:headEnd/>
            <a:tailEnd/>
          </a:ln>
          <a:effectLst/>
        </p:spPr>
      </p:pic>
      <p:sp>
        <p:nvSpPr>
          <p:cNvPr id="8" name="Rectangle 7"/>
          <p:cNvSpPr/>
          <p:nvPr/>
        </p:nvSpPr>
        <p:spPr>
          <a:xfrm>
            <a:off x="304800" y="3179624"/>
            <a:ext cx="8534400" cy="1754326"/>
          </a:xfrm>
          <a:prstGeom prst="rect">
            <a:avLst/>
          </a:prstGeom>
        </p:spPr>
        <p:txBody>
          <a:bodyPr wrap="square">
            <a:spAutoFit/>
          </a:bodyPr>
          <a:lstStyle/>
          <a:p>
            <a:pPr algn="just"/>
            <a:r>
              <a:rPr lang="en-US" dirty="0" smtClean="0">
                <a:latin typeface="Times New Roman" pitchFamily="18" charset="0"/>
                <a:cs typeface="Times New Roman" pitchFamily="18" charset="0"/>
              </a:rPr>
              <a:t>Register mode operations work directly on the processor registers, R4 through R15, or on special function registers, such as the program counter or status register. </a:t>
            </a:r>
          </a:p>
          <a:p>
            <a:pPr algn="just">
              <a:buNone/>
            </a:pPr>
            <a:r>
              <a:rPr lang="en-US" dirty="0" smtClean="0">
                <a:latin typeface="Times New Roman" pitchFamily="18" charset="0"/>
                <a:cs typeface="Times New Roman" pitchFamily="18" charset="0"/>
              </a:rPr>
              <a:t>	They are very efficient in terms of both instruction speed and code space.</a:t>
            </a:r>
          </a:p>
          <a:p>
            <a:pPr algn="just">
              <a:buFontTx/>
              <a:buNone/>
            </a:pPr>
            <a:r>
              <a:rPr lang="en-US" dirty="0" smtClean="0">
                <a:latin typeface="Times New Roman" pitchFamily="18" charset="0"/>
                <a:cs typeface="Times New Roman" pitchFamily="18" charset="0"/>
              </a:rPr>
              <a:t>Ex :              MOV R4, R5</a:t>
            </a:r>
          </a:p>
          <a:p>
            <a:pPr algn="just">
              <a:buFontTx/>
              <a:buNone/>
            </a:pPr>
            <a:r>
              <a:rPr lang="en-US" dirty="0" smtClean="0">
                <a:latin typeface="Times New Roman" pitchFamily="18" charset="0"/>
                <a:cs typeface="Times New Roman" pitchFamily="18" charset="0"/>
              </a:rPr>
              <a:t>     Move (copy) the contents of source (register R4) to destination (register R5). Register R4 is not affected.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09550"/>
            <a:ext cx="7772400" cy="3429000"/>
          </a:xfrm>
        </p:spPr>
        <p:txBody>
          <a:bodyPr>
            <a:noAutofit/>
          </a:bodyPr>
          <a:lstStyle/>
          <a:p>
            <a:r>
              <a:rPr lang="en-US" sz="1400" b="1" dirty="0" smtClean="0">
                <a:latin typeface="Times New Roman" pitchFamily="18" charset="0"/>
                <a:cs typeface="Times New Roman" pitchFamily="18" charset="0"/>
              </a:rPr>
              <a:t>Part Numbering Convention</a:t>
            </a:r>
          </a:p>
          <a:p>
            <a:pPr>
              <a:buNone/>
            </a:pPr>
            <a:r>
              <a:rPr lang="en-US" sz="1400" dirty="0" smtClean="0">
                <a:latin typeface="Times New Roman" pitchFamily="18" charset="0"/>
                <a:cs typeface="Times New Roman" pitchFamily="18" charset="0"/>
              </a:rPr>
              <a:t>	Part numbers for MSP430 devices are determined based on their capabilities.</a:t>
            </a:r>
          </a:p>
          <a:p>
            <a:pPr>
              <a:buNone/>
            </a:pPr>
            <a:r>
              <a:rPr lang="en-US" sz="1400" dirty="0" smtClean="0">
                <a:latin typeface="Times New Roman" pitchFamily="18" charset="0"/>
                <a:cs typeface="Times New Roman" pitchFamily="18" charset="0"/>
              </a:rPr>
              <a:t>	All device part numbers follow the following template:</a:t>
            </a:r>
          </a:p>
          <a:p>
            <a:pPr>
              <a:buNone/>
            </a:pPr>
            <a:r>
              <a:rPr lang="en-US" sz="1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MSP430M</a:t>
            </a:r>
            <a:r>
              <a:rPr lang="en-US" sz="1800" b="1" dirty="0" smtClean="0">
                <a:latin typeface="Times New Roman" pitchFamily="18" charset="0"/>
                <a:cs typeface="Times New Roman" pitchFamily="18" charset="0"/>
              </a:rPr>
              <a:t>t</a:t>
            </a:r>
            <a:r>
              <a:rPr lang="en-US" sz="2400" b="1" dirty="0" smtClean="0">
                <a:latin typeface="Times New Roman" pitchFamily="18" charset="0"/>
                <a:cs typeface="Times New Roman" pitchFamily="18" charset="0"/>
              </a:rPr>
              <a:t>F</a:t>
            </a:r>
            <a:r>
              <a:rPr lang="en-US" sz="1800" b="1" dirty="0" smtClean="0">
                <a:latin typeface="Times New Roman" pitchFamily="18" charset="0"/>
                <a:cs typeface="Times New Roman" pitchFamily="18" charset="0"/>
              </a:rPr>
              <a:t>a</a:t>
            </a:r>
            <a:r>
              <a:rPr lang="en-US" sz="2400" b="1" dirty="0" smtClean="0">
                <a:latin typeface="Times New Roman" pitchFamily="18" charset="0"/>
                <a:cs typeface="Times New Roman" pitchFamily="18" charset="0"/>
              </a:rPr>
              <a:t>F</a:t>
            </a:r>
            <a:r>
              <a:rPr lang="en-US" sz="1800" b="1" dirty="0" smtClean="0">
                <a:latin typeface="Times New Roman" pitchFamily="18" charset="0"/>
                <a:cs typeface="Times New Roman" pitchFamily="18" charset="0"/>
              </a:rPr>
              <a:t>b</a:t>
            </a:r>
            <a:r>
              <a:rPr lang="en-US" sz="2400" b="1" dirty="0" smtClean="0">
                <a:latin typeface="Times New Roman" pitchFamily="18" charset="0"/>
                <a:cs typeface="Times New Roman" pitchFamily="18" charset="0"/>
              </a:rPr>
              <a:t>M</a:t>
            </a:r>
            <a:r>
              <a:rPr lang="en-US" sz="1800" b="1" dirty="0" smtClean="0">
                <a:latin typeface="Times New Roman" pitchFamily="18" charset="0"/>
                <a:cs typeface="Times New Roman" pitchFamily="18" charset="0"/>
              </a:rPr>
              <a:t>c</a:t>
            </a:r>
            <a:endParaRPr lang="en-US" sz="1400" b="1" dirty="0" smtClean="0">
              <a:latin typeface="Times New Roman" pitchFamily="18" charset="0"/>
              <a:cs typeface="Times New Roman" pitchFamily="18" charset="0"/>
            </a:endParaRPr>
          </a:p>
          <a:p>
            <a:endParaRPr lang="en-US" sz="1200" dirty="0"/>
          </a:p>
        </p:txBody>
      </p:sp>
      <p:sp>
        <p:nvSpPr>
          <p:cNvPr id="4" name="Rectangle 3"/>
          <p:cNvSpPr/>
          <p:nvPr/>
        </p:nvSpPr>
        <p:spPr>
          <a:xfrm>
            <a:off x="5867400" y="1200150"/>
            <a:ext cx="2895600" cy="3046988"/>
          </a:xfrm>
          <a:prstGeom prst="rect">
            <a:avLst/>
          </a:prstGeom>
        </p:spPr>
        <p:txBody>
          <a:bodyPr wrap="square">
            <a:spAutoFit/>
          </a:bodyPr>
          <a:lstStyle/>
          <a:p>
            <a:r>
              <a:rPr lang="en-US" sz="1600" b="1" dirty="0" smtClean="0"/>
              <a:t>Mc: Memory Capacity</a:t>
            </a:r>
          </a:p>
          <a:p>
            <a:endParaRPr lang="nn-NO" sz="1600" dirty="0" smtClean="0"/>
          </a:p>
          <a:p>
            <a:r>
              <a:rPr lang="nn-NO" sz="1600" dirty="0" smtClean="0"/>
              <a:t>0: 1kb ROM, 128b RAM</a:t>
            </a:r>
          </a:p>
          <a:p>
            <a:r>
              <a:rPr lang="nn-NO" sz="1600" dirty="0" smtClean="0"/>
              <a:t>1: 2kb ROM, 128b RAM</a:t>
            </a:r>
          </a:p>
          <a:p>
            <a:r>
              <a:rPr lang="nn-NO" sz="1600" dirty="0" smtClean="0"/>
              <a:t>2: 4kb ROM, 256b RAM</a:t>
            </a:r>
          </a:p>
          <a:p>
            <a:r>
              <a:rPr lang="nn-NO" sz="1600" dirty="0" smtClean="0"/>
              <a:t>3: 8kb ROM, 256b RAM</a:t>
            </a:r>
          </a:p>
          <a:p>
            <a:r>
              <a:rPr lang="nn-NO" sz="1600" dirty="0" smtClean="0"/>
              <a:t>4: 12kb ROM, 512b RAM</a:t>
            </a:r>
          </a:p>
          <a:p>
            <a:r>
              <a:rPr lang="nn-NO" sz="1600" dirty="0" smtClean="0"/>
              <a:t>5: 16kb ROM, 512b RAM</a:t>
            </a:r>
          </a:p>
          <a:p>
            <a:r>
              <a:rPr lang="nn-NO" sz="1600" dirty="0" smtClean="0"/>
              <a:t>6: 24kb ROM, 1kb RAM</a:t>
            </a:r>
          </a:p>
          <a:p>
            <a:r>
              <a:rPr lang="nn-NO" sz="1600" dirty="0" smtClean="0"/>
              <a:t>7: 32kb ROM, 1kb RAM</a:t>
            </a:r>
          </a:p>
          <a:p>
            <a:r>
              <a:rPr lang="nn-NO" sz="1600" dirty="0" smtClean="0"/>
              <a:t>8: 48kb ROM, 2kb RAM</a:t>
            </a:r>
          </a:p>
          <a:p>
            <a:r>
              <a:rPr lang="nn-NO" sz="1600" dirty="0" smtClean="0"/>
              <a:t>9: 60kb ROM, 2kb RAM</a:t>
            </a:r>
            <a:endParaRPr lang="en-US" sz="11500" dirty="0" smtClean="0"/>
          </a:p>
        </p:txBody>
      </p:sp>
      <p:sp>
        <p:nvSpPr>
          <p:cNvPr id="5" name="Rectangle 4"/>
          <p:cNvSpPr/>
          <p:nvPr/>
        </p:nvSpPr>
        <p:spPr>
          <a:xfrm>
            <a:off x="228600" y="1276350"/>
            <a:ext cx="4572000" cy="1169551"/>
          </a:xfrm>
          <a:prstGeom prst="rect">
            <a:avLst/>
          </a:prstGeom>
        </p:spPr>
        <p:txBody>
          <a:bodyPr>
            <a:spAutoFit/>
          </a:bodyPr>
          <a:lstStyle/>
          <a:p>
            <a:r>
              <a:rPr lang="en-US" sz="1400" b="1" dirty="0" smtClean="0">
                <a:latin typeface="Times New Roman" pitchFamily="18" charset="0"/>
                <a:cs typeface="Times New Roman" pitchFamily="18" charset="0"/>
              </a:rPr>
              <a:t>Mt: Memory Type</a:t>
            </a:r>
          </a:p>
          <a:p>
            <a:r>
              <a:rPr lang="en-US" sz="1400" b="1" dirty="0" smtClean="0">
                <a:latin typeface="Times New Roman" pitchFamily="18" charset="0"/>
                <a:cs typeface="Times New Roman" pitchFamily="18" charset="0"/>
              </a:rPr>
              <a:t>C:</a:t>
            </a:r>
            <a:r>
              <a:rPr lang="en-US" sz="1400" dirty="0" smtClean="0">
                <a:latin typeface="Times New Roman" pitchFamily="18" charset="0"/>
                <a:cs typeface="Times New Roman" pitchFamily="18" charset="0"/>
              </a:rPr>
              <a:t> ROM</a:t>
            </a:r>
          </a:p>
          <a:p>
            <a:r>
              <a:rPr lang="en-US" sz="1400" b="1" dirty="0" smtClean="0">
                <a:latin typeface="Times New Roman" pitchFamily="18" charset="0"/>
                <a:cs typeface="Times New Roman" pitchFamily="18" charset="0"/>
              </a:rPr>
              <a:t>F:</a:t>
            </a:r>
            <a:r>
              <a:rPr lang="en-US" sz="1400" dirty="0" smtClean="0">
                <a:latin typeface="Times New Roman" pitchFamily="18" charset="0"/>
                <a:cs typeface="Times New Roman" pitchFamily="18" charset="0"/>
              </a:rPr>
              <a:t> Flash</a:t>
            </a:r>
          </a:p>
          <a:p>
            <a:r>
              <a:rPr lang="en-US" sz="1400" b="1" dirty="0" smtClean="0">
                <a:latin typeface="Times New Roman" pitchFamily="18" charset="0"/>
                <a:cs typeface="Times New Roman" pitchFamily="18" charset="0"/>
              </a:rPr>
              <a:t>P:</a:t>
            </a:r>
            <a:r>
              <a:rPr lang="en-US" sz="1400" dirty="0" smtClean="0">
                <a:latin typeface="Times New Roman" pitchFamily="18" charset="0"/>
                <a:cs typeface="Times New Roman" pitchFamily="18" charset="0"/>
              </a:rPr>
              <a:t> OTP</a:t>
            </a:r>
          </a:p>
          <a:p>
            <a:r>
              <a:rPr lang="en-US" sz="1400" b="1" dirty="0" smtClean="0">
                <a:latin typeface="Times New Roman" pitchFamily="18" charset="0"/>
                <a:cs typeface="Times New Roman" pitchFamily="18" charset="0"/>
              </a:rPr>
              <a:t>E:</a:t>
            </a:r>
            <a:r>
              <a:rPr lang="en-US" sz="1400" dirty="0" smtClean="0">
                <a:latin typeface="Times New Roman" pitchFamily="18" charset="0"/>
                <a:cs typeface="Times New Roman" pitchFamily="18" charset="0"/>
              </a:rPr>
              <a:t> EPROM (for developmental use. There are few of these.)</a:t>
            </a:r>
          </a:p>
        </p:txBody>
      </p:sp>
      <p:sp>
        <p:nvSpPr>
          <p:cNvPr id="6" name="Rectangle 5"/>
          <p:cNvSpPr/>
          <p:nvPr/>
        </p:nvSpPr>
        <p:spPr>
          <a:xfrm>
            <a:off x="304800" y="2419350"/>
            <a:ext cx="6629400" cy="2308324"/>
          </a:xfrm>
          <a:prstGeom prst="rect">
            <a:avLst/>
          </a:prstGeom>
        </p:spPr>
        <p:txBody>
          <a:bodyPr wrap="square">
            <a:spAutoFit/>
          </a:bodyPr>
          <a:lstStyle/>
          <a:p>
            <a:r>
              <a:rPr lang="en-US" sz="1600" b="1" dirty="0" err="1" smtClean="0">
                <a:latin typeface="Times New Roman" pitchFamily="18" charset="0"/>
                <a:cs typeface="Times New Roman" pitchFamily="18" charset="0"/>
              </a:rPr>
              <a:t>Fa</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Fb</a:t>
            </a:r>
            <a:r>
              <a:rPr lang="en-US" sz="1600" b="1" dirty="0" smtClean="0">
                <a:latin typeface="Times New Roman" pitchFamily="18" charset="0"/>
                <a:cs typeface="Times New Roman" pitchFamily="18" charset="0"/>
              </a:rPr>
              <a:t>: Family and Features</a:t>
            </a:r>
          </a:p>
          <a:p>
            <a:r>
              <a:rPr lang="en-US" sz="1600" dirty="0" smtClean="0">
                <a:latin typeface="Times New Roman" pitchFamily="18" charset="0"/>
                <a:cs typeface="Times New Roman" pitchFamily="18" charset="0"/>
              </a:rPr>
              <a:t>10, 11: Basic</a:t>
            </a:r>
          </a:p>
          <a:p>
            <a:r>
              <a:rPr lang="en-US" sz="1600" dirty="0" smtClean="0">
                <a:latin typeface="Times New Roman" pitchFamily="18" charset="0"/>
                <a:cs typeface="Times New Roman" pitchFamily="18" charset="0"/>
              </a:rPr>
              <a:t>12, 13: Hardware UART</a:t>
            </a:r>
          </a:p>
          <a:p>
            <a:r>
              <a:rPr lang="en-US" sz="1600" dirty="0" smtClean="0">
                <a:latin typeface="Times New Roman" pitchFamily="18" charset="0"/>
                <a:cs typeface="Times New Roman" pitchFamily="18" charset="0"/>
              </a:rPr>
              <a:t>14: Hardware UART, Hardware Multiplier</a:t>
            </a:r>
          </a:p>
          <a:p>
            <a:r>
              <a:rPr lang="en-US" sz="1600" dirty="0" smtClean="0">
                <a:latin typeface="Times New Roman" pitchFamily="18" charset="0"/>
                <a:cs typeface="Times New Roman" pitchFamily="18" charset="0"/>
              </a:rPr>
              <a:t>31, 32: LCD Controller</a:t>
            </a:r>
          </a:p>
          <a:p>
            <a:r>
              <a:rPr lang="en-US" sz="1600" dirty="0" smtClean="0">
                <a:latin typeface="Times New Roman" pitchFamily="18" charset="0"/>
                <a:cs typeface="Times New Roman" pitchFamily="18" charset="0"/>
              </a:rPr>
              <a:t>33: LCD Controller, Hardware UART, Hardware Multiplier</a:t>
            </a:r>
          </a:p>
          <a:p>
            <a:r>
              <a:rPr lang="en-US" sz="1600" dirty="0" smtClean="0">
                <a:latin typeface="Times New Roman" pitchFamily="18" charset="0"/>
                <a:cs typeface="Times New Roman" pitchFamily="18" charset="0"/>
              </a:rPr>
              <a:t>41: LCD Controller</a:t>
            </a:r>
          </a:p>
          <a:p>
            <a:r>
              <a:rPr lang="nb-NO" sz="1600" dirty="0" smtClean="0">
                <a:latin typeface="Times New Roman" pitchFamily="18" charset="0"/>
                <a:cs typeface="Times New Roman" pitchFamily="18" charset="0"/>
              </a:rPr>
              <a:t>43: LCD Controller, Hardware UART</a:t>
            </a:r>
          </a:p>
          <a:p>
            <a:r>
              <a:rPr lang="en-US" sz="1600" dirty="0" smtClean="0">
                <a:latin typeface="Times New Roman" pitchFamily="18" charset="0"/>
                <a:cs typeface="Times New Roman" pitchFamily="18" charset="0"/>
              </a:rPr>
              <a:t>44: LCD Controller, Hardware UART, Hardware Multiplier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666750"/>
            <a:ext cx="8458200" cy="3429000"/>
          </a:xfrm>
        </p:spPr>
        <p:txBody>
          <a:bodyPr>
            <a:noAutofit/>
          </a:bodyPr>
          <a:lstStyle/>
          <a:p>
            <a:r>
              <a:rPr lang="en-US" sz="2000" dirty="0" smtClean="0">
                <a:latin typeface="Times New Roman" pitchFamily="18" charset="0"/>
                <a:cs typeface="Times New Roman" pitchFamily="18" charset="0"/>
              </a:rPr>
              <a:t>The PC is incremented by 2 while the instruction is being fetched, before it is used as a source.</a:t>
            </a:r>
          </a:p>
          <a:p>
            <a:r>
              <a:rPr lang="en-US" sz="2000" dirty="0" smtClean="0">
                <a:latin typeface="Times New Roman" pitchFamily="18" charset="0"/>
                <a:cs typeface="Times New Roman" pitchFamily="18" charset="0"/>
              </a:rPr>
              <a:t>• The constant generator CG2 reads 0 as a source.</a:t>
            </a:r>
          </a:p>
          <a:p>
            <a:r>
              <a:rPr lang="en-US" sz="2000" dirty="0" smtClean="0">
                <a:latin typeface="Times New Roman" pitchFamily="18" charset="0"/>
                <a:cs typeface="Times New Roman" pitchFamily="18" charset="0"/>
              </a:rPr>
              <a:t>• Both PC and SP must be even because they address only words, so the </a:t>
            </a:r>
            <a:r>
              <a:rPr lang="en-US" sz="2000" dirty="0" err="1" smtClean="0">
                <a:latin typeface="Times New Roman" pitchFamily="18" charset="0"/>
                <a:cs typeface="Times New Roman" pitchFamily="18" charset="0"/>
              </a:rPr>
              <a:t>lsb</a:t>
            </a:r>
            <a:r>
              <a:rPr lang="en-US" sz="2000" dirty="0" smtClean="0">
                <a:latin typeface="Times New Roman" pitchFamily="18" charset="0"/>
                <a:cs typeface="Times New Roman" pitchFamily="18" charset="0"/>
              </a:rPr>
              <a:t> is discarded if they are used as the destination.</a:t>
            </a: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For byte instructions,</a:t>
            </a:r>
          </a:p>
          <a:p>
            <a:r>
              <a:rPr lang="en-US" sz="2000" dirty="0" smtClean="0">
                <a:latin typeface="Times New Roman" pitchFamily="18" charset="0"/>
                <a:cs typeface="Times New Roman" pitchFamily="18" charset="0"/>
              </a:rPr>
              <a:t>• Operands are taken from the lower byte; the upper byte is not affected.</a:t>
            </a:r>
          </a:p>
          <a:p>
            <a:r>
              <a:rPr lang="en-US" sz="2000" dirty="0" smtClean="0">
                <a:latin typeface="Times New Roman" pitchFamily="18" charset="0"/>
                <a:cs typeface="Times New Roman" pitchFamily="18" charset="0"/>
              </a:rPr>
              <a:t>• The result is written to the lower byte of the register and the upper byte is cleared.</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4"/>
          <p:cNvSpPr>
            <a:spLocks noGrp="1"/>
          </p:cNvSpPr>
          <p:nvPr>
            <p:ph type="sldNum" sz="quarter" idx="12"/>
          </p:nvPr>
        </p:nvSpPr>
        <p:spPr>
          <a:noFill/>
          <a:ln>
            <a:miter lim="800000"/>
            <a:headEnd/>
            <a:tailEnd/>
          </a:ln>
        </p:spPr>
        <p:txBody>
          <a:bodyPr/>
          <a:lstStyle/>
          <a:p>
            <a:fld id="{DA95227B-007D-404B-B0FD-8C1FC28EBA46}" type="slidenum">
              <a:rPr lang="en-US"/>
              <a:pPr/>
              <a:t>41</a:t>
            </a:fld>
            <a:endParaRPr lang="en-US"/>
          </a:p>
        </p:txBody>
      </p:sp>
      <p:pic>
        <p:nvPicPr>
          <p:cNvPr id="16389" name="Picture 2" descr="MSP430_02a"/>
          <p:cNvPicPr>
            <a:picLocks noChangeAspect="1" noChangeArrowheads="1"/>
          </p:cNvPicPr>
          <p:nvPr/>
        </p:nvPicPr>
        <p:blipFill>
          <a:blip r:embed="rId2"/>
          <a:srcRect/>
          <a:stretch>
            <a:fillRect/>
          </a:stretch>
        </p:blipFill>
        <p:spPr bwMode="auto">
          <a:xfrm>
            <a:off x="574675" y="1126331"/>
            <a:ext cx="8020050" cy="3695700"/>
          </a:xfrm>
          <a:prstGeom prst="rect">
            <a:avLst/>
          </a:prstGeom>
          <a:noFill/>
          <a:ln w="9525">
            <a:noFill/>
            <a:miter lim="800000"/>
            <a:headEnd/>
            <a:tailEnd/>
          </a:ln>
        </p:spPr>
      </p:pic>
      <p:sp>
        <p:nvSpPr>
          <p:cNvPr id="16390" name="Rectangle 3"/>
          <p:cNvSpPr>
            <a:spLocks noGrp="1" noChangeArrowheads="1"/>
          </p:cNvSpPr>
          <p:nvPr>
            <p:ph type="title"/>
          </p:nvPr>
        </p:nvSpPr>
        <p:spPr/>
        <p:txBody>
          <a:bodyPr/>
          <a:lstStyle/>
          <a:p>
            <a:pPr algn="ctr" eaLnBrk="1" hangingPunct="1"/>
            <a:r>
              <a:rPr lang="en-US" dirty="0" smtClean="0">
                <a:solidFill>
                  <a:srgbClr val="0070C0"/>
                </a:solidFill>
                <a:latin typeface="Arial Narrow" pitchFamily="34" charset="0"/>
              </a:rPr>
              <a:t>Source: Indexed Register Mode </a:t>
            </a:r>
            <a:r>
              <a:rPr lang="en-US" dirty="0" smtClean="0">
                <a:solidFill>
                  <a:srgbClr val="0070C0"/>
                </a:solidFill>
              </a:rPr>
              <a:t>– </a:t>
            </a:r>
            <a:r>
              <a:rPr lang="en-US" i="1" dirty="0" smtClean="0">
                <a:solidFill>
                  <a:srgbClr val="0070C0"/>
                </a:solidFill>
              </a:rPr>
              <a:t>Rs</a:t>
            </a:r>
          </a:p>
        </p:txBody>
      </p:sp>
      <p:grpSp>
        <p:nvGrpSpPr>
          <p:cNvPr id="2" name="Group 4"/>
          <p:cNvGrpSpPr>
            <a:grpSpLocks/>
          </p:cNvGrpSpPr>
          <p:nvPr/>
        </p:nvGrpSpPr>
        <p:grpSpPr bwMode="auto">
          <a:xfrm>
            <a:off x="3459163" y="1447800"/>
            <a:ext cx="2030412" cy="1806179"/>
            <a:chOff x="2179" y="1060"/>
            <a:chExt cx="1279" cy="1517"/>
          </a:xfrm>
        </p:grpSpPr>
        <p:sp>
          <p:nvSpPr>
            <p:cNvPr id="16393" name="Line 5"/>
            <p:cNvSpPr>
              <a:spLocks noChangeShapeType="1"/>
            </p:cNvSpPr>
            <p:nvPr/>
          </p:nvSpPr>
          <p:spPr bwMode="auto">
            <a:xfrm flipH="1">
              <a:off x="2667" y="1071"/>
              <a:ext cx="791" cy="0"/>
            </a:xfrm>
            <a:prstGeom prst="line">
              <a:avLst/>
            </a:prstGeom>
            <a:noFill/>
            <a:ln w="38100">
              <a:solidFill>
                <a:srgbClr val="FF0033"/>
              </a:solidFill>
              <a:miter lim="800000"/>
              <a:headEnd/>
              <a:tailEnd/>
            </a:ln>
            <a:effectLst/>
          </p:spPr>
          <p:txBody>
            <a:bodyPr wrap="none"/>
            <a:lstStyle/>
            <a:p>
              <a:endParaRPr lang="en-US"/>
            </a:p>
          </p:txBody>
        </p:sp>
        <p:sp>
          <p:nvSpPr>
            <p:cNvPr id="16394" name="Line 6"/>
            <p:cNvSpPr>
              <a:spLocks noChangeShapeType="1"/>
            </p:cNvSpPr>
            <p:nvPr/>
          </p:nvSpPr>
          <p:spPr bwMode="auto">
            <a:xfrm flipH="1">
              <a:off x="2675" y="1061"/>
              <a:ext cx="3" cy="719"/>
            </a:xfrm>
            <a:prstGeom prst="line">
              <a:avLst/>
            </a:prstGeom>
            <a:noFill/>
            <a:ln w="38100">
              <a:solidFill>
                <a:srgbClr val="FF0033"/>
              </a:solidFill>
              <a:miter lim="800000"/>
              <a:headEnd/>
              <a:tailEnd/>
            </a:ln>
            <a:effectLst/>
          </p:spPr>
          <p:txBody>
            <a:bodyPr wrap="none"/>
            <a:lstStyle/>
            <a:p>
              <a:endParaRPr lang="en-US"/>
            </a:p>
          </p:txBody>
        </p:sp>
        <p:sp>
          <p:nvSpPr>
            <p:cNvPr id="16395" name="Line 7"/>
            <p:cNvSpPr>
              <a:spLocks noChangeShapeType="1"/>
            </p:cNvSpPr>
            <p:nvPr/>
          </p:nvSpPr>
          <p:spPr bwMode="auto">
            <a:xfrm flipV="1">
              <a:off x="2268" y="1767"/>
              <a:ext cx="420" cy="0"/>
            </a:xfrm>
            <a:prstGeom prst="line">
              <a:avLst/>
            </a:prstGeom>
            <a:noFill/>
            <a:ln w="38100">
              <a:solidFill>
                <a:srgbClr val="FF0033"/>
              </a:solidFill>
              <a:miter lim="800000"/>
              <a:headEnd/>
              <a:tailEnd/>
            </a:ln>
            <a:effectLst/>
          </p:spPr>
          <p:txBody>
            <a:bodyPr wrap="none"/>
            <a:lstStyle/>
            <a:p>
              <a:endParaRPr lang="en-US"/>
            </a:p>
          </p:txBody>
        </p:sp>
        <p:sp>
          <p:nvSpPr>
            <p:cNvPr id="16396" name="Line 8"/>
            <p:cNvSpPr>
              <a:spLocks noChangeShapeType="1"/>
            </p:cNvSpPr>
            <p:nvPr/>
          </p:nvSpPr>
          <p:spPr bwMode="auto">
            <a:xfrm flipV="1">
              <a:off x="2279" y="1761"/>
              <a:ext cx="1" cy="305"/>
            </a:xfrm>
            <a:prstGeom prst="line">
              <a:avLst/>
            </a:prstGeom>
            <a:noFill/>
            <a:ln w="38100">
              <a:solidFill>
                <a:srgbClr val="FF0033"/>
              </a:solidFill>
              <a:miter lim="800000"/>
              <a:headEnd/>
              <a:tailEnd/>
            </a:ln>
            <a:effectLst/>
          </p:spPr>
          <p:txBody>
            <a:bodyPr wrap="none"/>
            <a:lstStyle/>
            <a:p>
              <a:endParaRPr lang="en-US"/>
            </a:p>
          </p:txBody>
        </p:sp>
        <p:sp>
          <p:nvSpPr>
            <p:cNvPr id="16397" name="Line 9"/>
            <p:cNvSpPr>
              <a:spLocks noChangeShapeType="1"/>
            </p:cNvSpPr>
            <p:nvPr/>
          </p:nvSpPr>
          <p:spPr bwMode="auto">
            <a:xfrm flipV="1">
              <a:off x="2179" y="2060"/>
              <a:ext cx="101" cy="170"/>
            </a:xfrm>
            <a:prstGeom prst="line">
              <a:avLst/>
            </a:prstGeom>
            <a:noFill/>
            <a:ln w="38100">
              <a:solidFill>
                <a:srgbClr val="FF0033"/>
              </a:solidFill>
              <a:miter lim="800000"/>
              <a:headEnd/>
              <a:tailEnd/>
            </a:ln>
            <a:effectLst/>
          </p:spPr>
          <p:txBody>
            <a:bodyPr wrap="none"/>
            <a:lstStyle/>
            <a:p>
              <a:endParaRPr lang="en-US"/>
            </a:p>
          </p:txBody>
        </p:sp>
        <p:sp>
          <p:nvSpPr>
            <p:cNvPr id="16398" name="Line 10"/>
            <p:cNvSpPr>
              <a:spLocks noChangeShapeType="1"/>
            </p:cNvSpPr>
            <p:nvPr/>
          </p:nvSpPr>
          <p:spPr bwMode="auto">
            <a:xfrm>
              <a:off x="2180" y="2223"/>
              <a:ext cx="2" cy="354"/>
            </a:xfrm>
            <a:prstGeom prst="line">
              <a:avLst/>
            </a:prstGeom>
            <a:noFill/>
            <a:ln w="38100">
              <a:solidFill>
                <a:srgbClr val="FF0033"/>
              </a:solidFill>
              <a:miter lim="800000"/>
              <a:headEnd/>
              <a:tailEnd type="stealth" w="med" len="med"/>
            </a:ln>
            <a:effectLst/>
          </p:spPr>
          <p:txBody>
            <a:bodyPr wrap="none"/>
            <a:lstStyle/>
            <a:p>
              <a:endParaRPr lang="en-US"/>
            </a:p>
          </p:txBody>
        </p:sp>
        <p:sp>
          <p:nvSpPr>
            <p:cNvPr id="16399" name="Line 11"/>
            <p:cNvSpPr>
              <a:spLocks noChangeShapeType="1"/>
            </p:cNvSpPr>
            <p:nvPr/>
          </p:nvSpPr>
          <p:spPr bwMode="auto">
            <a:xfrm flipH="1">
              <a:off x="3446" y="1060"/>
              <a:ext cx="1" cy="133"/>
            </a:xfrm>
            <a:prstGeom prst="line">
              <a:avLst/>
            </a:prstGeom>
            <a:noFill/>
            <a:ln w="38100">
              <a:solidFill>
                <a:srgbClr val="FF0033"/>
              </a:solidFill>
              <a:miter lim="800000"/>
              <a:headEnd/>
              <a:tailEnd/>
            </a:ln>
            <a:effectLst/>
          </p:spPr>
          <p:txBody>
            <a:bodyPr wrap="none"/>
            <a:lstStyle/>
            <a:p>
              <a:endParaRPr lang="en-US"/>
            </a:p>
          </p:txBody>
        </p:sp>
        <p:sp>
          <p:nvSpPr>
            <p:cNvPr id="16400" name="Rectangle 12"/>
            <p:cNvSpPr>
              <a:spLocks noChangeArrowheads="1"/>
            </p:cNvSpPr>
            <p:nvPr/>
          </p:nvSpPr>
          <p:spPr bwMode="auto">
            <a:xfrm>
              <a:off x="2418" y="1545"/>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sp>
          <p:nvSpPr>
            <p:cNvPr id="16401" name="Rectangle 13"/>
            <p:cNvSpPr>
              <a:spLocks noChangeArrowheads="1"/>
            </p:cNvSpPr>
            <p:nvPr/>
          </p:nvSpPr>
          <p:spPr bwMode="auto">
            <a:xfrm>
              <a:off x="2443" y="1226"/>
              <a:ext cx="252" cy="284"/>
            </a:xfrm>
            <a:prstGeom prst="rect">
              <a:avLst/>
            </a:prstGeom>
            <a:noFill/>
            <a:ln w="9525">
              <a:noFill/>
              <a:miter lim="800000"/>
              <a:headEnd/>
              <a:tailEnd/>
            </a:ln>
            <a:effectLst/>
          </p:spPr>
          <p:txBody>
            <a:bodyPr wrap="none">
              <a:spAutoFit/>
            </a:bodyPr>
            <a:lstStyle/>
            <a:p>
              <a:pPr algn="ctr" eaLnBrk="0" hangingPunct="0"/>
              <a:r>
                <a:rPr lang="en-US" sz="1600" b="1">
                  <a:solidFill>
                    <a:srgbClr val="FF0033"/>
                  </a:solidFill>
                  <a:latin typeface="Arial Narrow" pitchFamily="34" charset="0"/>
                </a:rPr>
                <a:t>Rs</a:t>
              </a:r>
            </a:p>
          </p:txBody>
        </p:sp>
      </p:grpSp>
      <p:sp>
        <p:nvSpPr>
          <p:cNvPr id="16407" name="AutoShape 23"/>
          <p:cNvSpPr>
            <a:spLocks noChangeArrowheads="1"/>
          </p:cNvSpPr>
          <p:nvPr/>
        </p:nvSpPr>
        <p:spPr bwMode="auto">
          <a:xfrm>
            <a:off x="5129214" y="929879"/>
            <a:ext cx="1525587" cy="367903"/>
          </a:xfrm>
          <a:prstGeom prst="wedgeRoundRectCallout">
            <a:avLst>
              <a:gd name="adj1" fmla="val -62694"/>
              <a:gd name="adj2" fmla="val 140616"/>
              <a:gd name="adj3" fmla="val 16667"/>
            </a:avLst>
          </a:prstGeom>
          <a:solidFill>
            <a:schemeClr val="bg1"/>
          </a:solidFill>
          <a:ln w="28575">
            <a:solidFill>
              <a:schemeClr val="hlink"/>
            </a:solidFill>
            <a:miter lim="800000"/>
            <a:headEnd/>
            <a:tailEnd/>
          </a:ln>
          <a:effectLst/>
        </p:spPr>
        <p:txBody>
          <a:bodyPr/>
          <a:lstStyle/>
          <a:p>
            <a:pPr algn="ctr"/>
            <a:r>
              <a:rPr lang="en-US" sz="1000" b="1">
                <a:solidFill>
                  <a:schemeClr val="hlink"/>
                </a:solidFill>
              </a:rPr>
              <a:t>Select the generic source register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407"/>
                                        </p:tgtEl>
                                        <p:attrNameLst>
                                          <p:attrName>style.visibility</p:attrName>
                                        </p:attrNameLst>
                                      </p:cBhvr>
                                      <p:to>
                                        <p:strVal val="visible"/>
                                      </p:to>
                                    </p:set>
                                    <p:animEffect transition="in" filter="dissolve">
                                      <p:cBhvr>
                                        <p:cTn id="12" dur="500"/>
                                        <p:tgtEl>
                                          <p:spTgt spid="16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1179514" y="155973"/>
            <a:ext cx="7964487" cy="650081"/>
          </a:xfrm>
        </p:spPr>
        <p:txBody>
          <a:bodyPr>
            <a:normAutofit fontScale="90000"/>
          </a:bodyPr>
          <a:lstStyle/>
          <a:p>
            <a:pPr eaLnBrk="1" hangingPunct="1"/>
            <a:r>
              <a:rPr lang="en-US" dirty="0" smtClean="0">
                <a:solidFill>
                  <a:srgbClr val="0070C0"/>
                </a:solidFill>
              </a:rPr>
              <a:t>Register-Indexed Addressing Mode</a:t>
            </a:r>
          </a:p>
        </p:txBody>
      </p:sp>
      <p:pic>
        <p:nvPicPr>
          <p:cNvPr id="18438" name="Picture 3"/>
          <p:cNvPicPr>
            <a:picLocks noChangeAspect="1" noChangeArrowheads="1"/>
          </p:cNvPicPr>
          <p:nvPr/>
        </p:nvPicPr>
        <p:blipFill>
          <a:blip r:embed="rId3"/>
          <a:srcRect/>
          <a:stretch>
            <a:fillRect/>
          </a:stretch>
        </p:blipFill>
        <p:spPr bwMode="auto">
          <a:xfrm>
            <a:off x="957264" y="1150144"/>
            <a:ext cx="7229475" cy="28432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852428"/>
            <a:ext cx="8382000" cy="2862322"/>
          </a:xfrm>
          <a:prstGeom prst="rect">
            <a:avLst/>
          </a:prstGeom>
        </p:spPr>
        <p:txBody>
          <a:bodyPr wrap="square">
            <a:spAutoFit/>
          </a:bodyPr>
          <a:lstStyle/>
          <a:p>
            <a:pPr algn="just">
              <a:buFont typeface="Arial" pitchFamily="34" charset="0"/>
              <a:buChar char="•"/>
            </a:pPr>
            <a:r>
              <a:rPr lang="en-US" dirty="0" smtClean="0">
                <a:latin typeface="Times New Roman" pitchFamily="18" charset="0"/>
                <a:cs typeface="Times New Roman" pitchFamily="18" charset="0"/>
              </a:rPr>
              <a:t>The Indexed mode commands are formatted as X(Rs), where X is a constant and </a:t>
            </a:r>
            <a:r>
              <a:rPr lang="en-US" dirty="0" err="1" smtClean="0">
                <a:latin typeface="Times New Roman" pitchFamily="18" charset="0"/>
                <a:cs typeface="Times New Roman" pitchFamily="18" charset="0"/>
              </a:rPr>
              <a:t>Rn</a:t>
            </a:r>
            <a:r>
              <a:rPr lang="en-US" dirty="0" smtClean="0">
                <a:latin typeface="Times New Roman" pitchFamily="18" charset="0"/>
                <a:cs typeface="Times New Roman" pitchFamily="18" charset="0"/>
              </a:rPr>
              <a:t> is one of the CPU registers.</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dirty="0" smtClean="0">
                <a:latin typeface="Times New Roman" pitchFamily="18" charset="0"/>
                <a:cs typeface="Times New Roman" pitchFamily="18" charset="0"/>
              </a:rPr>
              <a:t>The absolute memory location X+Rs is addressed. </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dirty="0" smtClean="0">
                <a:latin typeface="Times New Roman" pitchFamily="18" charset="0"/>
                <a:cs typeface="Times New Roman" pitchFamily="18" charset="0"/>
              </a:rPr>
              <a:t>Indexed mode addressing is useful for applications such as lookup tables</a:t>
            </a:r>
          </a:p>
          <a:p>
            <a:pPr algn="just">
              <a:buFontTx/>
              <a:buNone/>
            </a:pPr>
            <a:r>
              <a:rPr lang="en-US" dirty="0" smtClean="0">
                <a:latin typeface="Times New Roman" pitchFamily="18" charset="0"/>
                <a:cs typeface="Times New Roman" pitchFamily="18" charset="0"/>
              </a:rPr>
              <a:t> </a:t>
            </a:r>
          </a:p>
          <a:p>
            <a:pPr algn="just">
              <a:buFontTx/>
              <a:buNone/>
            </a:pPr>
            <a:r>
              <a:rPr lang="en-US" dirty="0" smtClean="0">
                <a:latin typeface="Times New Roman" pitchFamily="18" charset="0"/>
                <a:cs typeface="Times New Roman" pitchFamily="18" charset="0"/>
              </a:rPr>
              <a:t>   Ex : MOV F000h(R5), R4</a:t>
            </a:r>
          </a:p>
          <a:p>
            <a:pPr>
              <a:buFontTx/>
              <a:buNone/>
            </a:pPr>
            <a:endParaRPr lang="en-US" dirty="0" smtClean="0">
              <a:latin typeface="Times New Roman" pitchFamily="18" charset="0"/>
              <a:cs typeface="Times New Roman" pitchFamily="18" charset="0"/>
            </a:endParaRPr>
          </a:p>
          <a:p>
            <a:pPr>
              <a:buFontTx/>
              <a:buNone/>
            </a:pPr>
            <a:r>
              <a:rPr lang="en-US" dirty="0" smtClean="0">
                <a:latin typeface="Times New Roman" pitchFamily="18" charset="0"/>
                <a:cs typeface="Times New Roman" pitchFamily="18" charset="0"/>
              </a:rPr>
              <a:t>     Move (copy) the contents at source address (F000h +</a:t>
            </a:r>
            <a:r>
              <a:rPr lang="pt-BR" dirty="0" smtClean="0">
                <a:latin typeface="Times New Roman" pitchFamily="18" charset="0"/>
                <a:cs typeface="Times New Roman" pitchFamily="18" charset="0"/>
              </a:rPr>
              <a:t>R5) to destination (register R4)</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4"/>
          <p:cNvSpPr>
            <a:spLocks noGrp="1"/>
          </p:cNvSpPr>
          <p:nvPr>
            <p:ph type="sldNum" sz="quarter" idx="12"/>
          </p:nvPr>
        </p:nvSpPr>
        <p:spPr>
          <a:noFill/>
          <a:ln>
            <a:miter lim="800000"/>
            <a:headEnd/>
            <a:tailEnd/>
          </a:ln>
        </p:spPr>
        <p:txBody>
          <a:bodyPr/>
          <a:lstStyle/>
          <a:p>
            <a:fld id="{81BB29FF-70B9-4A76-A884-0D3E1398E769}" type="slidenum">
              <a:rPr lang="en-US"/>
              <a:pPr/>
              <a:t>44</a:t>
            </a:fld>
            <a:endParaRPr lang="en-US"/>
          </a:p>
        </p:txBody>
      </p:sp>
      <p:pic>
        <p:nvPicPr>
          <p:cNvPr id="19461" name="Picture 2" descr="MSP430_02a"/>
          <p:cNvPicPr>
            <a:picLocks noChangeAspect="1" noChangeArrowheads="1"/>
          </p:cNvPicPr>
          <p:nvPr/>
        </p:nvPicPr>
        <p:blipFill>
          <a:blip r:embed="rId2"/>
          <a:srcRect/>
          <a:stretch>
            <a:fillRect/>
          </a:stretch>
        </p:blipFill>
        <p:spPr bwMode="auto">
          <a:xfrm>
            <a:off x="577850" y="1121569"/>
            <a:ext cx="8020050" cy="3695700"/>
          </a:xfrm>
          <a:prstGeom prst="rect">
            <a:avLst/>
          </a:prstGeom>
          <a:noFill/>
          <a:ln w="9525">
            <a:noFill/>
            <a:miter lim="800000"/>
            <a:headEnd/>
            <a:tailEnd/>
          </a:ln>
        </p:spPr>
      </p:pic>
      <p:sp>
        <p:nvSpPr>
          <p:cNvPr id="19462" name="Rectangle 3"/>
          <p:cNvSpPr>
            <a:spLocks noGrp="1" noChangeArrowheads="1"/>
          </p:cNvSpPr>
          <p:nvPr>
            <p:ph type="title"/>
          </p:nvPr>
        </p:nvSpPr>
        <p:spPr/>
        <p:txBody>
          <a:bodyPr/>
          <a:lstStyle/>
          <a:p>
            <a:pPr algn="ctr" eaLnBrk="1" hangingPunct="1"/>
            <a:r>
              <a:rPr lang="en-US" dirty="0" smtClean="0">
                <a:solidFill>
                  <a:srgbClr val="0070C0"/>
                </a:solidFill>
                <a:latin typeface="Arial Narrow" pitchFamily="34" charset="0"/>
              </a:rPr>
              <a:t>Source: Indexed Mode </a:t>
            </a:r>
            <a:r>
              <a:rPr lang="en-US" dirty="0" smtClean="0">
                <a:solidFill>
                  <a:srgbClr val="0070C0"/>
                </a:solidFill>
              </a:rPr>
              <a:t>– </a:t>
            </a:r>
            <a:r>
              <a:rPr lang="en-US" i="1" dirty="0" smtClean="0">
                <a:solidFill>
                  <a:srgbClr val="0070C0"/>
                </a:solidFill>
                <a:latin typeface="Arial Narrow" pitchFamily="34" charset="0"/>
              </a:rPr>
              <a:t>x(Rs)</a:t>
            </a:r>
          </a:p>
        </p:txBody>
      </p:sp>
      <p:grpSp>
        <p:nvGrpSpPr>
          <p:cNvPr id="2" name="Group 4"/>
          <p:cNvGrpSpPr>
            <a:grpSpLocks/>
          </p:cNvGrpSpPr>
          <p:nvPr/>
        </p:nvGrpSpPr>
        <p:grpSpPr bwMode="auto">
          <a:xfrm>
            <a:off x="1865313" y="1223963"/>
            <a:ext cx="5192712" cy="3458766"/>
            <a:chOff x="1175" y="878"/>
            <a:chExt cx="3271" cy="2905"/>
          </a:xfrm>
        </p:grpSpPr>
        <p:sp>
          <p:nvSpPr>
            <p:cNvPr id="19517" name="Line 5"/>
            <p:cNvSpPr>
              <a:spLocks noChangeShapeType="1"/>
            </p:cNvSpPr>
            <p:nvPr/>
          </p:nvSpPr>
          <p:spPr bwMode="auto">
            <a:xfrm>
              <a:off x="1745" y="3767"/>
              <a:ext cx="2701" cy="4"/>
            </a:xfrm>
            <a:prstGeom prst="line">
              <a:avLst/>
            </a:prstGeom>
            <a:noFill/>
            <a:ln w="38100">
              <a:solidFill>
                <a:srgbClr val="0033CC"/>
              </a:solidFill>
              <a:miter lim="800000"/>
              <a:headEnd/>
              <a:tailEnd/>
            </a:ln>
            <a:effectLst/>
          </p:spPr>
          <p:txBody>
            <a:bodyPr wrap="none"/>
            <a:lstStyle/>
            <a:p>
              <a:endParaRPr lang="en-US"/>
            </a:p>
          </p:txBody>
        </p:sp>
        <p:sp>
          <p:nvSpPr>
            <p:cNvPr id="19518" name="Line 6"/>
            <p:cNvSpPr>
              <a:spLocks noChangeShapeType="1"/>
            </p:cNvSpPr>
            <p:nvPr/>
          </p:nvSpPr>
          <p:spPr bwMode="auto">
            <a:xfrm flipH="1" flipV="1">
              <a:off x="1187" y="880"/>
              <a:ext cx="0" cy="287"/>
            </a:xfrm>
            <a:prstGeom prst="line">
              <a:avLst/>
            </a:prstGeom>
            <a:noFill/>
            <a:ln w="38100">
              <a:solidFill>
                <a:srgbClr val="0033CC"/>
              </a:solidFill>
              <a:miter lim="800000"/>
              <a:headEnd/>
              <a:tailEnd/>
            </a:ln>
            <a:effectLst/>
          </p:spPr>
          <p:txBody>
            <a:bodyPr wrap="none"/>
            <a:lstStyle/>
            <a:p>
              <a:endParaRPr lang="en-US"/>
            </a:p>
          </p:txBody>
        </p:sp>
        <p:sp>
          <p:nvSpPr>
            <p:cNvPr id="19519" name="Line 7"/>
            <p:cNvSpPr>
              <a:spLocks noChangeShapeType="1"/>
            </p:cNvSpPr>
            <p:nvPr/>
          </p:nvSpPr>
          <p:spPr bwMode="auto">
            <a:xfrm flipV="1">
              <a:off x="1175" y="889"/>
              <a:ext cx="3227" cy="2"/>
            </a:xfrm>
            <a:prstGeom prst="line">
              <a:avLst/>
            </a:prstGeom>
            <a:noFill/>
            <a:ln w="38100">
              <a:solidFill>
                <a:srgbClr val="0033CC"/>
              </a:solidFill>
              <a:miter lim="800000"/>
              <a:headEnd/>
              <a:tailEnd/>
            </a:ln>
            <a:effectLst/>
          </p:spPr>
          <p:txBody>
            <a:bodyPr wrap="none"/>
            <a:lstStyle/>
            <a:p>
              <a:endParaRPr lang="en-US"/>
            </a:p>
          </p:txBody>
        </p:sp>
        <p:sp>
          <p:nvSpPr>
            <p:cNvPr id="19520" name="Line 8"/>
            <p:cNvSpPr>
              <a:spLocks noChangeShapeType="1"/>
            </p:cNvSpPr>
            <p:nvPr/>
          </p:nvSpPr>
          <p:spPr bwMode="auto">
            <a:xfrm flipH="1">
              <a:off x="4392" y="878"/>
              <a:ext cx="1" cy="315"/>
            </a:xfrm>
            <a:prstGeom prst="line">
              <a:avLst/>
            </a:prstGeom>
            <a:noFill/>
            <a:ln w="38100">
              <a:solidFill>
                <a:srgbClr val="0033CC"/>
              </a:solidFill>
              <a:miter lim="800000"/>
              <a:headEnd/>
              <a:tailEnd type="stealth" w="med" len="med"/>
            </a:ln>
            <a:effectLst/>
          </p:spPr>
          <p:txBody>
            <a:bodyPr wrap="none"/>
            <a:lstStyle/>
            <a:p>
              <a:endParaRPr lang="en-US"/>
            </a:p>
          </p:txBody>
        </p:sp>
        <p:sp>
          <p:nvSpPr>
            <p:cNvPr id="19521" name="Line 9"/>
            <p:cNvSpPr>
              <a:spLocks noChangeShapeType="1"/>
            </p:cNvSpPr>
            <p:nvPr/>
          </p:nvSpPr>
          <p:spPr bwMode="auto">
            <a:xfrm flipV="1">
              <a:off x="4434" y="3020"/>
              <a:ext cx="1" cy="763"/>
            </a:xfrm>
            <a:prstGeom prst="line">
              <a:avLst/>
            </a:prstGeom>
            <a:noFill/>
            <a:ln w="38100">
              <a:solidFill>
                <a:srgbClr val="0033CC"/>
              </a:solidFill>
              <a:miter lim="800000"/>
              <a:headEnd/>
              <a:tailEnd/>
            </a:ln>
            <a:effectLst/>
          </p:spPr>
          <p:txBody>
            <a:bodyPr wrap="none"/>
            <a:lstStyle/>
            <a:p>
              <a:endParaRPr lang="en-US"/>
            </a:p>
          </p:txBody>
        </p:sp>
        <p:sp>
          <p:nvSpPr>
            <p:cNvPr id="19522" name="Line 10"/>
            <p:cNvSpPr>
              <a:spLocks noChangeShapeType="1"/>
            </p:cNvSpPr>
            <p:nvPr/>
          </p:nvSpPr>
          <p:spPr bwMode="auto">
            <a:xfrm flipV="1">
              <a:off x="1756" y="1978"/>
              <a:ext cx="1" cy="1800"/>
            </a:xfrm>
            <a:prstGeom prst="line">
              <a:avLst/>
            </a:prstGeom>
            <a:noFill/>
            <a:ln w="38100">
              <a:solidFill>
                <a:srgbClr val="0033CC"/>
              </a:solidFill>
              <a:miter lim="800000"/>
              <a:headEnd/>
              <a:tailEnd/>
            </a:ln>
            <a:effectLst/>
          </p:spPr>
          <p:txBody>
            <a:bodyPr wrap="none"/>
            <a:lstStyle/>
            <a:p>
              <a:endParaRPr lang="en-US"/>
            </a:p>
          </p:txBody>
        </p:sp>
        <p:sp>
          <p:nvSpPr>
            <p:cNvPr id="19523" name="Line 11"/>
            <p:cNvSpPr>
              <a:spLocks noChangeShapeType="1"/>
            </p:cNvSpPr>
            <p:nvPr/>
          </p:nvSpPr>
          <p:spPr bwMode="auto">
            <a:xfrm>
              <a:off x="2049" y="2213"/>
              <a:ext cx="1" cy="362"/>
            </a:xfrm>
            <a:prstGeom prst="line">
              <a:avLst/>
            </a:prstGeom>
            <a:noFill/>
            <a:ln w="38100">
              <a:solidFill>
                <a:srgbClr val="0033CC"/>
              </a:solidFill>
              <a:miter lim="800000"/>
              <a:headEnd/>
              <a:tailEnd type="stealth" w="med" len="med"/>
            </a:ln>
            <a:effectLst/>
          </p:spPr>
          <p:txBody>
            <a:bodyPr wrap="none"/>
            <a:lstStyle/>
            <a:p>
              <a:endParaRPr lang="en-US"/>
            </a:p>
          </p:txBody>
        </p:sp>
        <p:sp>
          <p:nvSpPr>
            <p:cNvPr id="19524" name="Line 12"/>
            <p:cNvSpPr>
              <a:spLocks noChangeShapeType="1"/>
            </p:cNvSpPr>
            <p:nvPr/>
          </p:nvSpPr>
          <p:spPr bwMode="auto">
            <a:xfrm flipV="1">
              <a:off x="1920" y="1968"/>
              <a:ext cx="1" cy="112"/>
            </a:xfrm>
            <a:prstGeom prst="line">
              <a:avLst/>
            </a:prstGeom>
            <a:noFill/>
            <a:ln w="38100">
              <a:solidFill>
                <a:srgbClr val="0033CC"/>
              </a:solidFill>
              <a:miter lim="800000"/>
              <a:headEnd/>
              <a:tailEnd/>
            </a:ln>
            <a:effectLst/>
          </p:spPr>
          <p:txBody>
            <a:bodyPr wrap="none"/>
            <a:lstStyle/>
            <a:p>
              <a:endParaRPr lang="en-US"/>
            </a:p>
          </p:txBody>
        </p:sp>
        <p:sp>
          <p:nvSpPr>
            <p:cNvPr id="19525" name="Line 13"/>
            <p:cNvSpPr>
              <a:spLocks noChangeShapeType="1"/>
            </p:cNvSpPr>
            <p:nvPr/>
          </p:nvSpPr>
          <p:spPr bwMode="auto">
            <a:xfrm flipH="1" flipV="1">
              <a:off x="1922" y="2081"/>
              <a:ext cx="126" cy="139"/>
            </a:xfrm>
            <a:prstGeom prst="line">
              <a:avLst/>
            </a:prstGeom>
            <a:noFill/>
            <a:ln w="38100">
              <a:solidFill>
                <a:srgbClr val="0033CC"/>
              </a:solidFill>
              <a:miter lim="800000"/>
              <a:headEnd/>
              <a:tailEnd/>
            </a:ln>
            <a:effectLst/>
          </p:spPr>
          <p:txBody>
            <a:bodyPr wrap="none"/>
            <a:lstStyle/>
            <a:p>
              <a:endParaRPr lang="en-US"/>
            </a:p>
          </p:txBody>
        </p:sp>
        <p:sp>
          <p:nvSpPr>
            <p:cNvPr id="19526" name="Line 14"/>
            <p:cNvSpPr>
              <a:spLocks noChangeShapeType="1"/>
            </p:cNvSpPr>
            <p:nvPr/>
          </p:nvSpPr>
          <p:spPr bwMode="auto">
            <a:xfrm>
              <a:off x="1745" y="1974"/>
              <a:ext cx="186" cy="1"/>
            </a:xfrm>
            <a:prstGeom prst="line">
              <a:avLst/>
            </a:prstGeom>
            <a:noFill/>
            <a:ln w="38100">
              <a:solidFill>
                <a:srgbClr val="0033CC"/>
              </a:solidFill>
              <a:miter lim="800000"/>
              <a:headEnd/>
              <a:tailEnd/>
            </a:ln>
            <a:effectLst/>
          </p:spPr>
          <p:txBody>
            <a:bodyPr wrap="none"/>
            <a:lstStyle/>
            <a:p>
              <a:endParaRPr lang="en-US"/>
            </a:p>
          </p:txBody>
        </p:sp>
        <p:sp>
          <p:nvSpPr>
            <p:cNvPr id="19527" name="Rectangle 15"/>
            <p:cNvSpPr>
              <a:spLocks noChangeArrowheads="1"/>
            </p:cNvSpPr>
            <p:nvPr/>
          </p:nvSpPr>
          <p:spPr bwMode="auto">
            <a:xfrm>
              <a:off x="1750" y="3364"/>
              <a:ext cx="261" cy="336"/>
            </a:xfrm>
            <a:prstGeom prst="rect">
              <a:avLst/>
            </a:prstGeom>
            <a:noFill/>
            <a:ln w="9525">
              <a:noFill/>
              <a:miter lim="800000"/>
              <a:headEnd/>
              <a:tailEnd/>
            </a:ln>
            <a:effectLst/>
          </p:spPr>
          <p:txBody>
            <a:bodyPr wrap="none">
              <a:spAutoFit/>
            </a:bodyPr>
            <a:lstStyle/>
            <a:p>
              <a:pPr eaLnBrk="0" hangingPunct="0"/>
              <a:r>
                <a:rPr lang="en-US" sz="2000">
                  <a:solidFill>
                    <a:srgbClr val="0033CC"/>
                  </a:solidFill>
                  <a:latin typeface="Times New Roman" pitchFamily="18" charset="0"/>
                  <a:sym typeface="SymbolPS" pitchFamily="66" charset="2"/>
                </a:rPr>
                <a:t></a:t>
              </a:r>
            </a:p>
          </p:txBody>
        </p:sp>
      </p:grpSp>
      <p:grpSp>
        <p:nvGrpSpPr>
          <p:cNvPr id="3" name="Group 16"/>
          <p:cNvGrpSpPr>
            <a:grpSpLocks/>
          </p:cNvGrpSpPr>
          <p:nvPr/>
        </p:nvGrpSpPr>
        <p:grpSpPr bwMode="auto">
          <a:xfrm>
            <a:off x="1685925" y="1284685"/>
            <a:ext cx="5600700" cy="3465909"/>
            <a:chOff x="1062" y="929"/>
            <a:chExt cx="3528" cy="2911"/>
          </a:xfrm>
        </p:grpSpPr>
        <p:grpSp>
          <p:nvGrpSpPr>
            <p:cNvPr id="4" name="Group 17"/>
            <p:cNvGrpSpPr>
              <a:grpSpLocks/>
            </p:cNvGrpSpPr>
            <p:nvPr/>
          </p:nvGrpSpPr>
          <p:grpSpPr bwMode="auto">
            <a:xfrm>
              <a:off x="1062" y="929"/>
              <a:ext cx="3528" cy="2911"/>
              <a:chOff x="1062" y="929"/>
              <a:chExt cx="3528" cy="2911"/>
            </a:xfrm>
          </p:grpSpPr>
          <p:sp>
            <p:nvSpPr>
              <p:cNvPr id="19496" name="Line 18"/>
              <p:cNvSpPr>
                <a:spLocks noChangeShapeType="1"/>
              </p:cNvSpPr>
              <p:nvPr/>
            </p:nvSpPr>
            <p:spPr bwMode="auto">
              <a:xfrm flipV="1">
                <a:off x="1178" y="1310"/>
                <a:ext cx="1" cy="683"/>
              </a:xfrm>
              <a:prstGeom prst="line">
                <a:avLst/>
              </a:prstGeom>
              <a:noFill/>
              <a:ln w="38100">
                <a:solidFill>
                  <a:schemeClr val="accent2"/>
                </a:solidFill>
                <a:miter lim="800000"/>
                <a:headEnd/>
                <a:tailEnd type="stealth" w="med" len="med"/>
              </a:ln>
              <a:effectLst/>
            </p:spPr>
            <p:txBody>
              <a:bodyPr wrap="none"/>
              <a:lstStyle/>
              <a:p>
                <a:endParaRPr lang="en-US"/>
              </a:p>
            </p:txBody>
          </p:sp>
          <p:sp>
            <p:nvSpPr>
              <p:cNvPr id="19497" name="Line 19"/>
              <p:cNvSpPr>
                <a:spLocks noChangeShapeType="1"/>
              </p:cNvSpPr>
              <p:nvPr/>
            </p:nvSpPr>
            <p:spPr bwMode="auto">
              <a:xfrm flipV="1">
                <a:off x="4578" y="3020"/>
                <a:ext cx="1" cy="820"/>
              </a:xfrm>
              <a:prstGeom prst="line">
                <a:avLst/>
              </a:prstGeom>
              <a:noFill/>
              <a:ln w="38100">
                <a:solidFill>
                  <a:schemeClr val="accent2"/>
                </a:solidFill>
                <a:miter lim="800000"/>
                <a:headEnd/>
                <a:tailEnd/>
              </a:ln>
              <a:effectLst/>
            </p:spPr>
            <p:txBody>
              <a:bodyPr wrap="none"/>
              <a:lstStyle/>
              <a:p>
                <a:endParaRPr lang="en-US"/>
              </a:p>
            </p:txBody>
          </p:sp>
          <p:sp>
            <p:nvSpPr>
              <p:cNvPr id="19498" name="Line 20"/>
              <p:cNvSpPr>
                <a:spLocks noChangeShapeType="1"/>
              </p:cNvSpPr>
              <p:nvPr/>
            </p:nvSpPr>
            <p:spPr bwMode="auto">
              <a:xfrm flipV="1">
                <a:off x="2762" y="1139"/>
                <a:ext cx="1" cy="715"/>
              </a:xfrm>
              <a:prstGeom prst="line">
                <a:avLst/>
              </a:prstGeom>
              <a:noFill/>
              <a:ln w="38100">
                <a:solidFill>
                  <a:schemeClr val="accent2"/>
                </a:solidFill>
                <a:miter lim="800000"/>
                <a:headEnd/>
                <a:tailEnd/>
              </a:ln>
              <a:effectLst/>
            </p:spPr>
            <p:txBody>
              <a:bodyPr wrap="none"/>
              <a:lstStyle/>
              <a:p>
                <a:endParaRPr lang="en-US"/>
              </a:p>
            </p:txBody>
          </p:sp>
          <p:sp>
            <p:nvSpPr>
              <p:cNvPr id="19499" name="Line 21"/>
              <p:cNvSpPr>
                <a:spLocks noChangeShapeType="1"/>
              </p:cNvSpPr>
              <p:nvPr/>
            </p:nvSpPr>
            <p:spPr bwMode="auto">
              <a:xfrm flipV="1">
                <a:off x="2753" y="1147"/>
                <a:ext cx="603" cy="0"/>
              </a:xfrm>
              <a:prstGeom prst="line">
                <a:avLst/>
              </a:prstGeom>
              <a:noFill/>
              <a:ln w="38100">
                <a:solidFill>
                  <a:schemeClr val="accent2"/>
                </a:solidFill>
                <a:miter lim="800000"/>
                <a:headEnd/>
                <a:tailEnd/>
              </a:ln>
              <a:effectLst/>
            </p:spPr>
            <p:txBody>
              <a:bodyPr wrap="none"/>
              <a:lstStyle/>
              <a:p>
                <a:endParaRPr lang="en-US"/>
              </a:p>
            </p:txBody>
          </p:sp>
          <p:sp>
            <p:nvSpPr>
              <p:cNvPr id="19500" name="Line 22"/>
              <p:cNvSpPr>
                <a:spLocks noChangeShapeType="1"/>
              </p:cNvSpPr>
              <p:nvPr/>
            </p:nvSpPr>
            <p:spPr bwMode="auto">
              <a:xfrm flipH="1" flipV="1">
                <a:off x="3361" y="1135"/>
                <a:ext cx="1" cy="57"/>
              </a:xfrm>
              <a:prstGeom prst="line">
                <a:avLst/>
              </a:prstGeom>
              <a:noFill/>
              <a:ln w="38100">
                <a:solidFill>
                  <a:schemeClr val="accent2"/>
                </a:solidFill>
                <a:miter lim="800000"/>
                <a:headEnd/>
                <a:tailEnd/>
              </a:ln>
              <a:effectLst/>
            </p:spPr>
            <p:txBody>
              <a:bodyPr wrap="none"/>
              <a:lstStyle/>
              <a:p>
                <a:endParaRPr lang="en-US"/>
              </a:p>
            </p:txBody>
          </p:sp>
          <p:sp>
            <p:nvSpPr>
              <p:cNvPr id="19501" name="Line 23"/>
              <p:cNvSpPr>
                <a:spLocks noChangeShapeType="1"/>
              </p:cNvSpPr>
              <p:nvPr/>
            </p:nvSpPr>
            <p:spPr bwMode="auto">
              <a:xfrm>
                <a:off x="1579" y="1844"/>
                <a:ext cx="1191" cy="2"/>
              </a:xfrm>
              <a:prstGeom prst="line">
                <a:avLst/>
              </a:prstGeom>
              <a:noFill/>
              <a:ln w="38100">
                <a:solidFill>
                  <a:schemeClr val="accent2"/>
                </a:solidFill>
                <a:miter lim="800000"/>
                <a:headEnd/>
                <a:tailEnd/>
              </a:ln>
              <a:effectLst/>
            </p:spPr>
            <p:txBody>
              <a:bodyPr wrap="none"/>
              <a:lstStyle/>
              <a:p>
                <a:endParaRPr lang="en-US"/>
              </a:p>
            </p:txBody>
          </p:sp>
          <p:sp>
            <p:nvSpPr>
              <p:cNvPr id="19502" name="Line 24"/>
              <p:cNvSpPr>
                <a:spLocks noChangeShapeType="1"/>
              </p:cNvSpPr>
              <p:nvPr/>
            </p:nvSpPr>
            <p:spPr bwMode="auto">
              <a:xfrm flipV="1">
                <a:off x="1590" y="1831"/>
                <a:ext cx="1" cy="538"/>
              </a:xfrm>
              <a:prstGeom prst="line">
                <a:avLst/>
              </a:prstGeom>
              <a:noFill/>
              <a:ln w="38100">
                <a:solidFill>
                  <a:schemeClr val="accent2"/>
                </a:solidFill>
                <a:miter lim="800000"/>
                <a:headEnd/>
                <a:tailEnd/>
              </a:ln>
              <a:effectLst/>
            </p:spPr>
            <p:txBody>
              <a:bodyPr wrap="none"/>
              <a:lstStyle/>
              <a:p>
                <a:endParaRPr lang="en-US"/>
              </a:p>
            </p:txBody>
          </p:sp>
          <p:sp>
            <p:nvSpPr>
              <p:cNvPr id="19503" name="Line 25"/>
              <p:cNvSpPr>
                <a:spLocks noChangeShapeType="1"/>
              </p:cNvSpPr>
              <p:nvPr/>
            </p:nvSpPr>
            <p:spPr bwMode="auto">
              <a:xfrm flipV="1">
                <a:off x="1185" y="2364"/>
                <a:ext cx="418" cy="0"/>
              </a:xfrm>
              <a:prstGeom prst="line">
                <a:avLst/>
              </a:prstGeom>
              <a:noFill/>
              <a:ln w="38100">
                <a:solidFill>
                  <a:schemeClr val="accent2"/>
                </a:solidFill>
                <a:miter lim="800000"/>
                <a:headEnd/>
                <a:tailEnd/>
              </a:ln>
              <a:effectLst/>
            </p:spPr>
            <p:txBody>
              <a:bodyPr wrap="none"/>
              <a:lstStyle/>
              <a:p>
                <a:endParaRPr lang="en-US"/>
              </a:p>
            </p:txBody>
          </p:sp>
          <p:sp>
            <p:nvSpPr>
              <p:cNvPr id="19504" name="Line 26"/>
              <p:cNvSpPr>
                <a:spLocks noChangeShapeType="1"/>
              </p:cNvSpPr>
              <p:nvPr/>
            </p:nvSpPr>
            <p:spPr bwMode="auto">
              <a:xfrm flipH="1" flipV="1">
                <a:off x="1197" y="2170"/>
                <a:ext cx="1" cy="195"/>
              </a:xfrm>
              <a:prstGeom prst="line">
                <a:avLst/>
              </a:prstGeom>
              <a:noFill/>
              <a:ln w="38100">
                <a:solidFill>
                  <a:schemeClr val="accent2"/>
                </a:solidFill>
                <a:miter lim="800000"/>
                <a:headEnd/>
                <a:tailEnd/>
              </a:ln>
              <a:effectLst/>
            </p:spPr>
            <p:txBody>
              <a:bodyPr wrap="none"/>
              <a:lstStyle/>
              <a:p>
                <a:endParaRPr lang="en-US"/>
              </a:p>
            </p:txBody>
          </p:sp>
          <p:sp>
            <p:nvSpPr>
              <p:cNvPr id="19505" name="Line 27"/>
              <p:cNvSpPr>
                <a:spLocks noChangeShapeType="1"/>
              </p:cNvSpPr>
              <p:nvPr/>
            </p:nvSpPr>
            <p:spPr bwMode="auto">
              <a:xfrm flipH="1" flipV="1">
                <a:off x="1063" y="2363"/>
                <a:ext cx="183" cy="117"/>
              </a:xfrm>
              <a:prstGeom prst="line">
                <a:avLst/>
              </a:prstGeom>
              <a:noFill/>
              <a:ln w="38100">
                <a:solidFill>
                  <a:schemeClr val="accent2"/>
                </a:solidFill>
                <a:miter lim="800000"/>
                <a:headEnd/>
                <a:tailEnd/>
              </a:ln>
              <a:effectLst/>
            </p:spPr>
            <p:txBody>
              <a:bodyPr wrap="none"/>
              <a:lstStyle/>
              <a:p>
                <a:endParaRPr lang="en-US"/>
              </a:p>
            </p:txBody>
          </p:sp>
          <p:sp>
            <p:nvSpPr>
              <p:cNvPr id="19506" name="Line 28"/>
              <p:cNvSpPr>
                <a:spLocks noChangeShapeType="1"/>
              </p:cNvSpPr>
              <p:nvPr/>
            </p:nvSpPr>
            <p:spPr bwMode="auto">
              <a:xfrm flipH="1" flipV="1">
                <a:off x="1065" y="2177"/>
                <a:ext cx="1" cy="195"/>
              </a:xfrm>
              <a:prstGeom prst="line">
                <a:avLst/>
              </a:prstGeom>
              <a:noFill/>
              <a:ln w="38100">
                <a:solidFill>
                  <a:schemeClr val="accent2"/>
                </a:solidFill>
                <a:miter lim="800000"/>
                <a:headEnd/>
                <a:tailEnd/>
              </a:ln>
              <a:effectLst/>
            </p:spPr>
            <p:txBody>
              <a:bodyPr wrap="none"/>
              <a:lstStyle/>
              <a:p>
                <a:endParaRPr lang="en-US"/>
              </a:p>
            </p:txBody>
          </p:sp>
          <p:sp>
            <p:nvSpPr>
              <p:cNvPr id="19507" name="Line 29"/>
              <p:cNvSpPr>
                <a:spLocks noChangeShapeType="1"/>
              </p:cNvSpPr>
              <p:nvPr/>
            </p:nvSpPr>
            <p:spPr bwMode="auto">
              <a:xfrm flipV="1">
                <a:off x="1062" y="1991"/>
                <a:ext cx="114" cy="193"/>
              </a:xfrm>
              <a:prstGeom prst="line">
                <a:avLst/>
              </a:prstGeom>
              <a:noFill/>
              <a:ln w="38100">
                <a:solidFill>
                  <a:schemeClr val="accent2"/>
                </a:solidFill>
                <a:miter lim="800000"/>
                <a:headEnd/>
                <a:tailEnd/>
              </a:ln>
              <a:effectLst/>
            </p:spPr>
            <p:txBody>
              <a:bodyPr wrap="none"/>
              <a:lstStyle/>
              <a:p>
                <a:endParaRPr lang="en-US"/>
              </a:p>
            </p:txBody>
          </p:sp>
          <p:sp>
            <p:nvSpPr>
              <p:cNvPr id="19508" name="Line 30"/>
              <p:cNvSpPr>
                <a:spLocks noChangeShapeType="1"/>
              </p:cNvSpPr>
              <p:nvPr/>
            </p:nvSpPr>
            <p:spPr bwMode="auto">
              <a:xfrm flipH="1" flipV="1">
                <a:off x="1176" y="1991"/>
                <a:ext cx="25" cy="191"/>
              </a:xfrm>
              <a:prstGeom prst="line">
                <a:avLst/>
              </a:prstGeom>
              <a:noFill/>
              <a:ln w="38100">
                <a:solidFill>
                  <a:schemeClr val="accent2"/>
                </a:solidFill>
                <a:miter lim="800000"/>
                <a:headEnd/>
                <a:tailEnd/>
              </a:ln>
              <a:effectLst/>
            </p:spPr>
            <p:txBody>
              <a:bodyPr wrap="none"/>
              <a:lstStyle/>
              <a:p>
                <a:endParaRPr lang="en-US"/>
              </a:p>
            </p:txBody>
          </p:sp>
          <p:sp>
            <p:nvSpPr>
              <p:cNvPr id="19509" name="Line 31"/>
              <p:cNvSpPr>
                <a:spLocks noChangeShapeType="1"/>
              </p:cNvSpPr>
              <p:nvPr/>
            </p:nvSpPr>
            <p:spPr bwMode="auto">
              <a:xfrm flipH="1" flipV="1">
                <a:off x="1245" y="2472"/>
                <a:ext cx="1" cy="437"/>
              </a:xfrm>
              <a:prstGeom prst="line">
                <a:avLst/>
              </a:prstGeom>
              <a:noFill/>
              <a:ln w="38100">
                <a:solidFill>
                  <a:schemeClr val="accent2"/>
                </a:solidFill>
                <a:miter lim="800000"/>
                <a:headEnd/>
                <a:tailEnd/>
              </a:ln>
              <a:effectLst/>
            </p:spPr>
            <p:txBody>
              <a:bodyPr wrap="none"/>
              <a:lstStyle/>
              <a:p>
                <a:endParaRPr lang="en-US"/>
              </a:p>
            </p:txBody>
          </p:sp>
          <p:sp>
            <p:nvSpPr>
              <p:cNvPr id="19510" name="Line 32"/>
              <p:cNvSpPr>
                <a:spLocks noChangeShapeType="1"/>
              </p:cNvSpPr>
              <p:nvPr/>
            </p:nvSpPr>
            <p:spPr bwMode="auto">
              <a:xfrm flipV="1">
                <a:off x="1236" y="2901"/>
                <a:ext cx="418" cy="0"/>
              </a:xfrm>
              <a:prstGeom prst="line">
                <a:avLst/>
              </a:prstGeom>
              <a:noFill/>
              <a:ln w="38100">
                <a:solidFill>
                  <a:schemeClr val="accent2"/>
                </a:solidFill>
                <a:miter lim="800000"/>
                <a:headEnd/>
                <a:tailEnd/>
              </a:ln>
              <a:effectLst/>
            </p:spPr>
            <p:txBody>
              <a:bodyPr wrap="none"/>
              <a:lstStyle/>
              <a:p>
                <a:endParaRPr lang="en-US"/>
              </a:p>
            </p:txBody>
          </p:sp>
          <p:sp>
            <p:nvSpPr>
              <p:cNvPr id="19511" name="Line 33"/>
              <p:cNvSpPr>
                <a:spLocks noChangeShapeType="1"/>
              </p:cNvSpPr>
              <p:nvPr/>
            </p:nvSpPr>
            <p:spPr bwMode="auto">
              <a:xfrm flipV="1">
                <a:off x="1649" y="2887"/>
                <a:ext cx="1" cy="953"/>
              </a:xfrm>
              <a:prstGeom prst="line">
                <a:avLst/>
              </a:prstGeom>
              <a:noFill/>
              <a:ln w="38100">
                <a:solidFill>
                  <a:schemeClr val="accent2"/>
                </a:solidFill>
                <a:miter lim="800000"/>
                <a:headEnd/>
                <a:tailEnd/>
              </a:ln>
              <a:effectLst/>
            </p:spPr>
            <p:txBody>
              <a:bodyPr wrap="none"/>
              <a:lstStyle/>
              <a:p>
                <a:endParaRPr lang="en-US"/>
              </a:p>
            </p:txBody>
          </p:sp>
          <p:sp>
            <p:nvSpPr>
              <p:cNvPr id="19512" name="Rectangle 34"/>
              <p:cNvSpPr>
                <a:spLocks noChangeArrowheads="1"/>
              </p:cNvSpPr>
              <p:nvPr/>
            </p:nvSpPr>
            <p:spPr bwMode="auto">
              <a:xfrm>
                <a:off x="1408" y="3042"/>
                <a:ext cx="261" cy="336"/>
              </a:xfrm>
              <a:prstGeom prst="rect">
                <a:avLst/>
              </a:prstGeom>
              <a:noFill/>
              <a:ln w="9525">
                <a:noFill/>
                <a:miter lim="800000"/>
                <a:headEnd/>
                <a:tailEnd/>
              </a:ln>
              <a:effectLst/>
            </p:spPr>
            <p:txBody>
              <a:bodyPr wrap="none">
                <a:spAutoFit/>
              </a:bodyPr>
              <a:lstStyle/>
              <a:p>
                <a:pPr algn="ctr" eaLnBrk="0" hangingPunct="0"/>
                <a:r>
                  <a:rPr lang="en-US" sz="2000">
                    <a:solidFill>
                      <a:schemeClr val="accent2"/>
                    </a:solidFill>
                    <a:latin typeface="Times New Roman" pitchFamily="18" charset="0"/>
                    <a:sym typeface="Wingdings" pitchFamily="2" charset="2"/>
                  </a:rPr>
                  <a:t></a:t>
                </a:r>
              </a:p>
            </p:txBody>
          </p:sp>
          <p:sp>
            <p:nvSpPr>
              <p:cNvPr id="19513" name="Line 35"/>
              <p:cNvSpPr>
                <a:spLocks noChangeShapeType="1"/>
              </p:cNvSpPr>
              <p:nvPr/>
            </p:nvSpPr>
            <p:spPr bwMode="auto">
              <a:xfrm flipH="1" flipV="1">
                <a:off x="1291" y="929"/>
                <a:ext cx="0" cy="237"/>
              </a:xfrm>
              <a:prstGeom prst="line">
                <a:avLst/>
              </a:prstGeom>
              <a:noFill/>
              <a:ln w="38100">
                <a:solidFill>
                  <a:schemeClr val="accent2"/>
                </a:solidFill>
                <a:miter lim="800000"/>
                <a:headEnd/>
                <a:tailEnd/>
              </a:ln>
              <a:effectLst/>
            </p:spPr>
            <p:txBody>
              <a:bodyPr wrap="none"/>
              <a:lstStyle/>
              <a:p>
                <a:endParaRPr lang="en-US"/>
              </a:p>
            </p:txBody>
          </p:sp>
          <p:sp>
            <p:nvSpPr>
              <p:cNvPr id="19514" name="Line 36"/>
              <p:cNvSpPr>
                <a:spLocks noChangeShapeType="1"/>
              </p:cNvSpPr>
              <p:nvPr/>
            </p:nvSpPr>
            <p:spPr bwMode="auto">
              <a:xfrm flipV="1">
                <a:off x="1279" y="940"/>
                <a:ext cx="2969" cy="1"/>
              </a:xfrm>
              <a:prstGeom prst="line">
                <a:avLst/>
              </a:prstGeom>
              <a:noFill/>
              <a:ln w="38100">
                <a:solidFill>
                  <a:schemeClr val="accent2"/>
                </a:solidFill>
                <a:miter lim="800000"/>
                <a:headEnd/>
                <a:tailEnd/>
              </a:ln>
              <a:effectLst/>
            </p:spPr>
            <p:txBody>
              <a:bodyPr wrap="none"/>
              <a:lstStyle/>
              <a:p>
                <a:endParaRPr lang="en-US"/>
              </a:p>
            </p:txBody>
          </p:sp>
          <p:sp>
            <p:nvSpPr>
              <p:cNvPr id="19515" name="Line 37"/>
              <p:cNvSpPr>
                <a:spLocks noChangeShapeType="1"/>
              </p:cNvSpPr>
              <p:nvPr/>
            </p:nvSpPr>
            <p:spPr bwMode="auto">
              <a:xfrm flipH="1">
                <a:off x="4236" y="929"/>
                <a:ext cx="1" cy="263"/>
              </a:xfrm>
              <a:prstGeom prst="line">
                <a:avLst/>
              </a:prstGeom>
              <a:noFill/>
              <a:ln w="38100">
                <a:solidFill>
                  <a:schemeClr val="accent2"/>
                </a:solidFill>
                <a:miter lim="800000"/>
                <a:headEnd/>
                <a:tailEnd type="stealth" w="med" len="med"/>
              </a:ln>
              <a:effectLst/>
            </p:spPr>
            <p:txBody>
              <a:bodyPr wrap="none"/>
              <a:lstStyle/>
              <a:p>
                <a:endParaRPr lang="en-US"/>
              </a:p>
            </p:txBody>
          </p:sp>
          <p:sp>
            <p:nvSpPr>
              <p:cNvPr id="19516" name="Line 38"/>
              <p:cNvSpPr>
                <a:spLocks noChangeShapeType="1"/>
              </p:cNvSpPr>
              <p:nvPr/>
            </p:nvSpPr>
            <p:spPr bwMode="auto">
              <a:xfrm flipV="1">
                <a:off x="1643" y="3827"/>
                <a:ext cx="2947" cy="1"/>
              </a:xfrm>
              <a:prstGeom prst="line">
                <a:avLst/>
              </a:prstGeom>
              <a:noFill/>
              <a:ln w="38100">
                <a:solidFill>
                  <a:schemeClr val="accent2"/>
                </a:solidFill>
                <a:miter lim="800000"/>
                <a:headEnd/>
                <a:tailEnd/>
              </a:ln>
              <a:effectLst/>
            </p:spPr>
            <p:txBody>
              <a:bodyPr wrap="none"/>
              <a:lstStyle/>
              <a:p>
                <a:endParaRPr lang="en-US"/>
              </a:p>
            </p:txBody>
          </p:sp>
        </p:grpSp>
        <p:sp>
          <p:nvSpPr>
            <p:cNvPr id="19495" name="Text Box 39"/>
            <p:cNvSpPr txBox="1">
              <a:spLocks noChangeArrowheads="1"/>
            </p:cNvSpPr>
            <p:nvPr/>
          </p:nvSpPr>
          <p:spPr bwMode="auto">
            <a:xfrm>
              <a:off x="2759" y="1483"/>
              <a:ext cx="262" cy="284"/>
            </a:xfrm>
            <a:prstGeom prst="rect">
              <a:avLst/>
            </a:prstGeom>
            <a:noFill/>
            <a:ln w="9525">
              <a:noFill/>
              <a:miter lim="800000"/>
              <a:headEnd/>
              <a:tailEnd/>
            </a:ln>
            <a:effectLst/>
          </p:spPr>
          <p:txBody>
            <a:bodyPr>
              <a:spAutoFit/>
            </a:bodyPr>
            <a:lstStyle/>
            <a:p>
              <a:pPr eaLnBrk="0" hangingPunct="0">
                <a:spcBef>
                  <a:spcPct val="50000"/>
                </a:spcBef>
              </a:pPr>
              <a:r>
                <a:rPr lang="en-US" sz="1600" b="1">
                  <a:solidFill>
                    <a:schemeClr val="accent2"/>
                  </a:solidFill>
                  <a:latin typeface="Arial Narrow" pitchFamily="34" charset="0"/>
                </a:rPr>
                <a:t>Rs</a:t>
              </a:r>
            </a:p>
          </p:txBody>
        </p:sp>
      </p:grpSp>
      <p:grpSp>
        <p:nvGrpSpPr>
          <p:cNvPr id="5" name="Group 40"/>
          <p:cNvGrpSpPr>
            <a:grpSpLocks/>
          </p:cNvGrpSpPr>
          <p:nvPr/>
        </p:nvGrpSpPr>
        <p:grpSpPr bwMode="auto">
          <a:xfrm>
            <a:off x="2025650" y="1451374"/>
            <a:ext cx="3455988" cy="878682"/>
            <a:chOff x="1276" y="1069"/>
            <a:chExt cx="2177" cy="738"/>
          </a:xfrm>
        </p:grpSpPr>
        <p:sp>
          <p:nvSpPr>
            <p:cNvPr id="19485" name="Line 41"/>
            <p:cNvSpPr>
              <a:spLocks noChangeShapeType="1"/>
            </p:cNvSpPr>
            <p:nvPr/>
          </p:nvSpPr>
          <p:spPr bwMode="auto">
            <a:xfrm flipH="1">
              <a:off x="2688" y="1081"/>
              <a:ext cx="765" cy="0"/>
            </a:xfrm>
            <a:prstGeom prst="line">
              <a:avLst/>
            </a:prstGeom>
            <a:noFill/>
            <a:ln w="38100">
              <a:solidFill>
                <a:srgbClr val="FF0033"/>
              </a:solidFill>
              <a:miter lim="800000"/>
              <a:headEnd/>
              <a:tailEnd/>
            </a:ln>
            <a:effectLst/>
          </p:spPr>
          <p:txBody>
            <a:bodyPr wrap="none"/>
            <a:lstStyle/>
            <a:p>
              <a:endParaRPr lang="en-US"/>
            </a:p>
          </p:txBody>
        </p:sp>
        <p:sp>
          <p:nvSpPr>
            <p:cNvPr id="19486" name="Line 42"/>
            <p:cNvSpPr>
              <a:spLocks noChangeShapeType="1"/>
            </p:cNvSpPr>
            <p:nvPr/>
          </p:nvSpPr>
          <p:spPr bwMode="auto">
            <a:xfrm flipH="1">
              <a:off x="2683" y="1069"/>
              <a:ext cx="3" cy="715"/>
            </a:xfrm>
            <a:prstGeom prst="line">
              <a:avLst/>
            </a:prstGeom>
            <a:noFill/>
            <a:ln w="38100">
              <a:solidFill>
                <a:srgbClr val="FF0033"/>
              </a:solidFill>
              <a:miter lim="800000"/>
              <a:headEnd/>
              <a:tailEnd/>
            </a:ln>
            <a:effectLst/>
          </p:spPr>
          <p:txBody>
            <a:bodyPr wrap="none"/>
            <a:lstStyle/>
            <a:p>
              <a:endParaRPr lang="en-US"/>
            </a:p>
          </p:txBody>
        </p:sp>
        <p:sp>
          <p:nvSpPr>
            <p:cNvPr id="19487" name="Line 43"/>
            <p:cNvSpPr>
              <a:spLocks noChangeShapeType="1"/>
            </p:cNvSpPr>
            <p:nvPr/>
          </p:nvSpPr>
          <p:spPr bwMode="auto">
            <a:xfrm flipV="1">
              <a:off x="1368" y="1772"/>
              <a:ext cx="1323" cy="3"/>
            </a:xfrm>
            <a:prstGeom prst="line">
              <a:avLst/>
            </a:prstGeom>
            <a:noFill/>
            <a:ln w="38100">
              <a:solidFill>
                <a:srgbClr val="FF0033"/>
              </a:solidFill>
              <a:miter lim="800000"/>
              <a:headEnd/>
              <a:tailEnd/>
            </a:ln>
            <a:effectLst/>
          </p:spPr>
          <p:txBody>
            <a:bodyPr wrap="none"/>
            <a:lstStyle/>
            <a:p>
              <a:endParaRPr lang="en-US"/>
            </a:p>
          </p:txBody>
        </p:sp>
        <p:sp>
          <p:nvSpPr>
            <p:cNvPr id="19488" name="Line 44"/>
            <p:cNvSpPr>
              <a:spLocks noChangeShapeType="1"/>
            </p:cNvSpPr>
            <p:nvPr/>
          </p:nvSpPr>
          <p:spPr bwMode="auto">
            <a:xfrm flipV="1">
              <a:off x="1369" y="1645"/>
              <a:ext cx="1" cy="142"/>
            </a:xfrm>
            <a:prstGeom prst="line">
              <a:avLst/>
            </a:prstGeom>
            <a:noFill/>
            <a:ln w="38100">
              <a:solidFill>
                <a:srgbClr val="FF0033"/>
              </a:solidFill>
              <a:miter lim="800000"/>
              <a:headEnd/>
              <a:tailEnd/>
            </a:ln>
            <a:effectLst/>
          </p:spPr>
          <p:txBody>
            <a:bodyPr wrap="none"/>
            <a:lstStyle/>
            <a:p>
              <a:endParaRPr lang="en-US"/>
            </a:p>
          </p:txBody>
        </p:sp>
        <p:sp>
          <p:nvSpPr>
            <p:cNvPr id="19489" name="Line 45"/>
            <p:cNvSpPr>
              <a:spLocks noChangeShapeType="1"/>
            </p:cNvSpPr>
            <p:nvPr/>
          </p:nvSpPr>
          <p:spPr bwMode="auto">
            <a:xfrm flipH="1" flipV="1">
              <a:off x="1283" y="1479"/>
              <a:ext cx="89" cy="172"/>
            </a:xfrm>
            <a:prstGeom prst="line">
              <a:avLst/>
            </a:prstGeom>
            <a:noFill/>
            <a:ln w="38100">
              <a:solidFill>
                <a:srgbClr val="FF0033"/>
              </a:solidFill>
              <a:miter lim="800000"/>
              <a:headEnd/>
              <a:tailEnd/>
            </a:ln>
            <a:effectLst/>
          </p:spPr>
          <p:txBody>
            <a:bodyPr wrap="none"/>
            <a:lstStyle/>
            <a:p>
              <a:endParaRPr lang="en-US"/>
            </a:p>
          </p:txBody>
        </p:sp>
        <p:sp>
          <p:nvSpPr>
            <p:cNvPr id="19490" name="Line 46"/>
            <p:cNvSpPr>
              <a:spLocks noChangeShapeType="1"/>
            </p:cNvSpPr>
            <p:nvPr/>
          </p:nvSpPr>
          <p:spPr bwMode="auto">
            <a:xfrm flipV="1">
              <a:off x="1284" y="1310"/>
              <a:ext cx="1" cy="176"/>
            </a:xfrm>
            <a:prstGeom prst="line">
              <a:avLst/>
            </a:prstGeom>
            <a:noFill/>
            <a:ln w="38100">
              <a:solidFill>
                <a:srgbClr val="FF0033"/>
              </a:solidFill>
              <a:miter lim="800000"/>
              <a:headEnd/>
              <a:tailEnd type="stealth" w="med" len="med"/>
            </a:ln>
            <a:effectLst/>
          </p:spPr>
          <p:txBody>
            <a:bodyPr wrap="none"/>
            <a:lstStyle/>
            <a:p>
              <a:endParaRPr lang="en-US"/>
            </a:p>
          </p:txBody>
        </p:sp>
        <p:sp>
          <p:nvSpPr>
            <p:cNvPr id="19491" name="Line 47"/>
            <p:cNvSpPr>
              <a:spLocks noChangeShapeType="1"/>
            </p:cNvSpPr>
            <p:nvPr/>
          </p:nvSpPr>
          <p:spPr bwMode="auto">
            <a:xfrm>
              <a:off x="3443" y="1071"/>
              <a:ext cx="0" cy="122"/>
            </a:xfrm>
            <a:prstGeom prst="line">
              <a:avLst/>
            </a:prstGeom>
            <a:noFill/>
            <a:ln w="38100">
              <a:solidFill>
                <a:srgbClr val="FF0033"/>
              </a:solidFill>
              <a:miter lim="800000"/>
              <a:headEnd/>
              <a:tailEnd/>
            </a:ln>
            <a:effectLst/>
          </p:spPr>
          <p:txBody>
            <a:bodyPr wrap="none"/>
            <a:lstStyle/>
            <a:p>
              <a:endParaRPr lang="en-US"/>
            </a:p>
          </p:txBody>
        </p:sp>
        <p:sp>
          <p:nvSpPr>
            <p:cNvPr id="19492" name="Rectangle 48"/>
            <p:cNvSpPr>
              <a:spLocks noChangeArrowheads="1"/>
            </p:cNvSpPr>
            <p:nvPr/>
          </p:nvSpPr>
          <p:spPr bwMode="auto">
            <a:xfrm>
              <a:off x="1276" y="1299"/>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sp>
          <p:nvSpPr>
            <p:cNvPr id="19493" name="Rectangle 49"/>
            <p:cNvSpPr>
              <a:spLocks noChangeArrowheads="1"/>
            </p:cNvSpPr>
            <p:nvPr/>
          </p:nvSpPr>
          <p:spPr bwMode="auto">
            <a:xfrm>
              <a:off x="1980" y="1523"/>
              <a:ext cx="264" cy="284"/>
            </a:xfrm>
            <a:prstGeom prst="rect">
              <a:avLst/>
            </a:prstGeom>
            <a:noFill/>
            <a:ln w="9525">
              <a:noFill/>
              <a:miter lim="800000"/>
              <a:headEnd/>
              <a:tailEnd/>
            </a:ln>
            <a:effectLst/>
          </p:spPr>
          <p:txBody>
            <a:bodyPr wrap="none">
              <a:spAutoFit/>
            </a:bodyPr>
            <a:lstStyle/>
            <a:p>
              <a:pPr algn="ctr" eaLnBrk="0" hangingPunct="0"/>
              <a:r>
                <a:rPr lang="en-US" sz="1600" b="1">
                  <a:solidFill>
                    <a:srgbClr val="FF0033"/>
                  </a:solidFill>
                  <a:latin typeface="Arial Narrow" pitchFamily="34" charset="0"/>
                </a:rPr>
                <a:t>PC</a:t>
              </a:r>
            </a:p>
          </p:txBody>
        </p:sp>
      </p:grpSp>
      <p:grpSp>
        <p:nvGrpSpPr>
          <p:cNvPr id="6" name="Group 50"/>
          <p:cNvGrpSpPr>
            <a:grpSpLocks/>
          </p:cNvGrpSpPr>
          <p:nvPr/>
        </p:nvGrpSpPr>
        <p:grpSpPr bwMode="auto">
          <a:xfrm>
            <a:off x="882650" y="1394222"/>
            <a:ext cx="4686300" cy="3152775"/>
            <a:chOff x="556" y="1021"/>
            <a:chExt cx="2952" cy="2648"/>
          </a:xfrm>
        </p:grpSpPr>
        <p:sp>
          <p:nvSpPr>
            <p:cNvPr id="19468" name="Line 51"/>
            <p:cNvSpPr>
              <a:spLocks noChangeShapeType="1"/>
            </p:cNvSpPr>
            <p:nvPr/>
          </p:nvSpPr>
          <p:spPr bwMode="auto">
            <a:xfrm flipH="1" flipV="1">
              <a:off x="3482" y="3242"/>
              <a:ext cx="0" cy="425"/>
            </a:xfrm>
            <a:prstGeom prst="line">
              <a:avLst/>
            </a:prstGeom>
            <a:noFill/>
            <a:ln w="38100">
              <a:solidFill>
                <a:srgbClr val="00FF00"/>
              </a:solidFill>
              <a:miter lim="800000"/>
              <a:headEnd/>
              <a:tailEnd type="stealth" w="med" len="med"/>
            </a:ln>
            <a:effectLst/>
          </p:spPr>
          <p:txBody>
            <a:bodyPr wrap="none"/>
            <a:lstStyle/>
            <a:p>
              <a:endParaRPr lang="en-US"/>
            </a:p>
          </p:txBody>
        </p:sp>
        <p:sp>
          <p:nvSpPr>
            <p:cNvPr id="19469" name="Line 52"/>
            <p:cNvSpPr>
              <a:spLocks noChangeShapeType="1"/>
            </p:cNvSpPr>
            <p:nvPr/>
          </p:nvSpPr>
          <p:spPr bwMode="auto">
            <a:xfrm>
              <a:off x="556" y="3659"/>
              <a:ext cx="2938" cy="1"/>
            </a:xfrm>
            <a:prstGeom prst="line">
              <a:avLst/>
            </a:prstGeom>
            <a:noFill/>
            <a:ln w="38100">
              <a:solidFill>
                <a:srgbClr val="00FF00"/>
              </a:solidFill>
              <a:miter lim="800000"/>
              <a:headEnd/>
              <a:tailEnd/>
            </a:ln>
            <a:effectLst/>
          </p:spPr>
          <p:txBody>
            <a:bodyPr wrap="none"/>
            <a:lstStyle/>
            <a:p>
              <a:endParaRPr lang="en-US"/>
            </a:p>
          </p:txBody>
        </p:sp>
        <p:sp>
          <p:nvSpPr>
            <p:cNvPr id="19470" name="Line 53"/>
            <p:cNvSpPr>
              <a:spLocks noChangeShapeType="1"/>
            </p:cNvSpPr>
            <p:nvPr/>
          </p:nvSpPr>
          <p:spPr bwMode="auto">
            <a:xfrm flipH="1">
              <a:off x="567" y="1846"/>
              <a:ext cx="6" cy="1823"/>
            </a:xfrm>
            <a:prstGeom prst="line">
              <a:avLst/>
            </a:prstGeom>
            <a:noFill/>
            <a:ln w="38100">
              <a:solidFill>
                <a:srgbClr val="00FF00"/>
              </a:solidFill>
              <a:miter lim="800000"/>
              <a:headEnd/>
              <a:tailEnd/>
            </a:ln>
            <a:effectLst/>
          </p:spPr>
          <p:txBody>
            <a:bodyPr wrap="none"/>
            <a:lstStyle/>
            <a:p>
              <a:endParaRPr lang="en-US"/>
            </a:p>
          </p:txBody>
        </p:sp>
        <p:sp>
          <p:nvSpPr>
            <p:cNvPr id="19471" name="Line 54"/>
            <p:cNvSpPr>
              <a:spLocks noChangeShapeType="1"/>
            </p:cNvSpPr>
            <p:nvPr/>
          </p:nvSpPr>
          <p:spPr bwMode="auto">
            <a:xfrm flipH="1" flipV="1">
              <a:off x="561" y="1851"/>
              <a:ext cx="532" cy="1"/>
            </a:xfrm>
            <a:prstGeom prst="line">
              <a:avLst/>
            </a:prstGeom>
            <a:noFill/>
            <a:ln w="38100">
              <a:solidFill>
                <a:srgbClr val="00FF00"/>
              </a:solidFill>
              <a:miter lim="800000"/>
              <a:headEnd/>
              <a:tailEnd/>
            </a:ln>
            <a:effectLst/>
          </p:spPr>
          <p:txBody>
            <a:bodyPr wrap="none"/>
            <a:lstStyle/>
            <a:p>
              <a:endParaRPr lang="en-US"/>
            </a:p>
          </p:txBody>
        </p:sp>
        <p:sp>
          <p:nvSpPr>
            <p:cNvPr id="19472" name="Line 55"/>
            <p:cNvSpPr>
              <a:spLocks noChangeShapeType="1"/>
            </p:cNvSpPr>
            <p:nvPr/>
          </p:nvSpPr>
          <p:spPr bwMode="auto">
            <a:xfrm flipV="1">
              <a:off x="1488" y="1707"/>
              <a:ext cx="0" cy="578"/>
            </a:xfrm>
            <a:prstGeom prst="line">
              <a:avLst/>
            </a:prstGeom>
            <a:noFill/>
            <a:ln w="38100">
              <a:solidFill>
                <a:srgbClr val="00FF00"/>
              </a:solidFill>
              <a:miter lim="800000"/>
              <a:headEnd/>
              <a:tailEnd/>
            </a:ln>
            <a:effectLst/>
          </p:spPr>
          <p:txBody>
            <a:bodyPr wrap="none"/>
            <a:lstStyle/>
            <a:p>
              <a:endParaRPr lang="en-US"/>
            </a:p>
          </p:txBody>
        </p:sp>
        <p:sp>
          <p:nvSpPr>
            <p:cNvPr id="19473" name="Line 56"/>
            <p:cNvSpPr>
              <a:spLocks noChangeShapeType="1"/>
            </p:cNvSpPr>
            <p:nvPr/>
          </p:nvSpPr>
          <p:spPr bwMode="auto">
            <a:xfrm flipH="1" flipV="1">
              <a:off x="1285" y="2178"/>
              <a:ext cx="0" cy="113"/>
            </a:xfrm>
            <a:prstGeom prst="line">
              <a:avLst/>
            </a:prstGeom>
            <a:noFill/>
            <a:ln w="38100">
              <a:solidFill>
                <a:srgbClr val="00FF00"/>
              </a:solidFill>
              <a:miter lim="800000"/>
              <a:headEnd/>
              <a:tailEnd/>
            </a:ln>
            <a:effectLst/>
          </p:spPr>
          <p:txBody>
            <a:bodyPr wrap="none"/>
            <a:lstStyle/>
            <a:p>
              <a:endParaRPr lang="en-US"/>
            </a:p>
          </p:txBody>
        </p:sp>
        <p:sp>
          <p:nvSpPr>
            <p:cNvPr id="19474" name="Line 57"/>
            <p:cNvSpPr>
              <a:spLocks noChangeShapeType="1"/>
            </p:cNvSpPr>
            <p:nvPr/>
          </p:nvSpPr>
          <p:spPr bwMode="auto">
            <a:xfrm flipV="1">
              <a:off x="1079" y="1840"/>
              <a:ext cx="3" cy="139"/>
            </a:xfrm>
            <a:prstGeom prst="line">
              <a:avLst/>
            </a:prstGeom>
            <a:noFill/>
            <a:ln w="38100">
              <a:solidFill>
                <a:srgbClr val="00FF00"/>
              </a:solidFill>
              <a:miter lim="800000"/>
              <a:headEnd/>
              <a:tailEnd/>
            </a:ln>
            <a:effectLst/>
          </p:spPr>
          <p:txBody>
            <a:bodyPr wrap="none"/>
            <a:lstStyle/>
            <a:p>
              <a:endParaRPr lang="en-US"/>
            </a:p>
          </p:txBody>
        </p:sp>
        <p:sp>
          <p:nvSpPr>
            <p:cNvPr id="19475" name="Line 58"/>
            <p:cNvSpPr>
              <a:spLocks noChangeShapeType="1"/>
            </p:cNvSpPr>
            <p:nvPr/>
          </p:nvSpPr>
          <p:spPr bwMode="auto">
            <a:xfrm flipH="1">
              <a:off x="1273" y="2279"/>
              <a:ext cx="227" cy="0"/>
            </a:xfrm>
            <a:prstGeom prst="line">
              <a:avLst/>
            </a:prstGeom>
            <a:noFill/>
            <a:ln w="38100">
              <a:solidFill>
                <a:srgbClr val="00FF00"/>
              </a:solidFill>
              <a:miter lim="800000"/>
              <a:headEnd/>
              <a:tailEnd/>
            </a:ln>
            <a:effectLst/>
          </p:spPr>
          <p:txBody>
            <a:bodyPr wrap="none"/>
            <a:lstStyle/>
            <a:p>
              <a:endParaRPr lang="en-US"/>
            </a:p>
          </p:txBody>
        </p:sp>
        <p:sp>
          <p:nvSpPr>
            <p:cNvPr id="19476" name="Line 59"/>
            <p:cNvSpPr>
              <a:spLocks noChangeShapeType="1"/>
            </p:cNvSpPr>
            <p:nvPr/>
          </p:nvSpPr>
          <p:spPr bwMode="auto">
            <a:xfrm flipV="1">
              <a:off x="976" y="2180"/>
              <a:ext cx="0" cy="525"/>
            </a:xfrm>
            <a:prstGeom prst="line">
              <a:avLst/>
            </a:prstGeom>
            <a:noFill/>
            <a:ln w="38100">
              <a:solidFill>
                <a:srgbClr val="00FF00"/>
              </a:solidFill>
              <a:miter lim="800000"/>
              <a:headEnd/>
              <a:tailEnd/>
            </a:ln>
            <a:effectLst/>
          </p:spPr>
          <p:txBody>
            <a:bodyPr wrap="none"/>
            <a:lstStyle/>
            <a:p>
              <a:endParaRPr lang="en-US"/>
            </a:p>
          </p:txBody>
        </p:sp>
        <p:sp>
          <p:nvSpPr>
            <p:cNvPr id="19477" name="Line 60"/>
            <p:cNvSpPr>
              <a:spLocks noChangeShapeType="1"/>
            </p:cNvSpPr>
            <p:nvPr/>
          </p:nvSpPr>
          <p:spPr bwMode="auto">
            <a:xfrm flipV="1">
              <a:off x="973" y="1973"/>
              <a:ext cx="108" cy="218"/>
            </a:xfrm>
            <a:prstGeom prst="line">
              <a:avLst/>
            </a:prstGeom>
            <a:noFill/>
            <a:ln w="38100">
              <a:solidFill>
                <a:srgbClr val="00FF00"/>
              </a:solidFill>
              <a:miter lim="800000"/>
              <a:headEnd/>
              <a:tailEnd/>
            </a:ln>
            <a:effectLst/>
          </p:spPr>
          <p:txBody>
            <a:bodyPr wrap="none"/>
            <a:lstStyle/>
            <a:p>
              <a:endParaRPr lang="en-US"/>
            </a:p>
          </p:txBody>
        </p:sp>
        <p:sp>
          <p:nvSpPr>
            <p:cNvPr id="19478" name="Line 61"/>
            <p:cNvSpPr>
              <a:spLocks noChangeShapeType="1"/>
            </p:cNvSpPr>
            <p:nvPr/>
          </p:nvSpPr>
          <p:spPr bwMode="auto">
            <a:xfrm flipH="1" flipV="1">
              <a:off x="1081" y="1983"/>
              <a:ext cx="207" cy="205"/>
            </a:xfrm>
            <a:prstGeom prst="line">
              <a:avLst/>
            </a:prstGeom>
            <a:noFill/>
            <a:ln w="38100">
              <a:solidFill>
                <a:srgbClr val="00FF00"/>
              </a:solidFill>
              <a:miter lim="800000"/>
              <a:headEnd/>
              <a:tailEnd/>
            </a:ln>
            <a:effectLst/>
          </p:spPr>
          <p:txBody>
            <a:bodyPr wrap="none"/>
            <a:lstStyle/>
            <a:p>
              <a:endParaRPr lang="en-US"/>
            </a:p>
          </p:txBody>
        </p:sp>
        <p:sp>
          <p:nvSpPr>
            <p:cNvPr id="19479" name="Rectangle 62"/>
            <p:cNvSpPr>
              <a:spLocks noChangeArrowheads="1"/>
            </p:cNvSpPr>
            <p:nvPr/>
          </p:nvSpPr>
          <p:spPr bwMode="auto">
            <a:xfrm>
              <a:off x="574" y="2974"/>
              <a:ext cx="261" cy="336"/>
            </a:xfrm>
            <a:prstGeom prst="rect">
              <a:avLst/>
            </a:prstGeom>
            <a:noFill/>
            <a:ln w="9525">
              <a:noFill/>
              <a:miter lim="800000"/>
              <a:headEnd/>
              <a:tailEnd/>
            </a:ln>
            <a:effectLst/>
          </p:spPr>
          <p:txBody>
            <a:bodyPr wrap="none">
              <a:spAutoFit/>
            </a:bodyPr>
            <a:lstStyle/>
            <a:p>
              <a:pPr eaLnBrk="0" hangingPunct="0"/>
              <a:r>
                <a:rPr lang="en-US" sz="2000">
                  <a:solidFill>
                    <a:srgbClr val="00FF00"/>
                  </a:solidFill>
                  <a:latin typeface="Times New Roman" pitchFamily="18" charset="0"/>
                  <a:sym typeface="SymbolPS" pitchFamily="66" charset="2"/>
                </a:rPr>
                <a:t></a:t>
              </a:r>
            </a:p>
          </p:txBody>
        </p:sp>
        <p:sp>
          <p:nvSpPr>
            <p:cNvPr id="19480" name="Line 63"/>
            <p:cNvSpPr>
              <a:spLocks noChangeShapeType="1"/>
            </p:cNvSpPr>
            <p:nvPr/>
          </p:nvSpPr>
          <p:spPr bwMode="auto">
            <a:xfrm flipH="1" flipV="1">
              <a:off x="1477" y="1718"/>
              <a:ext cx="1150" cy="3"/>
            </a:xfrm>
            <a:prstGeom prst="line">
              <a:avLst/>
            </a:prstGeom>
            <a:noFill/>
            <a:ln w="38100">
              <a:solidFill>
                <a:srgbClr val="00FF00"/>
              </a:solidFill>
              <a:miter lim="800000"/>
              <a:headEnd/>
              <a:tailEnd/>
            </a:ln>
            <a:effectLst/>
          </p:spPr>
          <p:txBody>
            <a:bodyPr wrap="none"/>
            <a:lstStyle/>
            <a:p>
              <a:endParaRPr lang="en-US"/>
            </a:p>
          </p:txBody>
        </p:sp>
        <p:sp>
          <p:nvSpPr>
            <p:cNvPr id="19481" name="Line 64"/>
            <p:cNvSpPr>
              <a:spLocks noChangeShapeType="1"/>
            </p:cNvSpPr>
            <p:nvPr/>
          </p:nvSpPr>
          <p:spPr bwMode="auto">
            <a:xfrm flipH="1" flipV="1">
              <a:off x="2614" y="1024"/>
              <a:ext cx="1" cy="708"/>
            </a:xfrm>
            <a:prstGeom prst="line">
              <a:avLst/>
            </a:prstGeom>
            <a:noFill/>
            <a:ln w="38100">
              <a:solidFill>
                <a:srgbClr val="00FF00"/>
              </a:solidFill>
              <a:miter lim="800000"/>
              <a:headEnd/>
              <a:tailEnd/>
            </a:ln>
            <a:effectLst/>
          </p:spPr>
          <p:txBody>
            <a:bodyPr wrap="none"/>
            <a:lstStyle/>
            <a:p>
              <a:endParaRPr lang="en-US"/>
            </a:p>
          </p:txBody>
        </p:sp>
        <p:sp>
          <p:nvSpPr>
            <p:cNvPr id="19482" name="Line 65"/>
            <p:cNvSpPr>
              <a:spLocks noChangeShapeType="1"/>
            </p:cNvSpPr>
            <p:nvPr/>
          </p:nvSpPr>
          <p:spPr bwMode="auto">
            <a:xfrm flipH="1" flipV="1">
              <a:off x="2602" y="1029"/>
              <a:ext cx="906" cy="2"/>
            </a:xfrm>
            <a:prstGeom prst="line">
              <a:avLst/>
            </a:prstGeom>
            <a:noFill/>
            <a:ln w="38100">
              <a:solidFill>
                <a:srgbClr val="00FF00"/>
              </a:solidFill>
              <a:miter lim="800000"/>
              <a:headEnd/>
              <a:tailEnd/>
            </a:ln>
            <a:effectLst/>
          </p:spPr>
          <p:txBody>
            <a:bodyPr wrap="none"/>
            <a:lstStyle/>
            <a:p>
              <a:endParaRPr lang="en-US"/>
            </a:p>
          </p:txBody>
        </p:sp>
        <p:sp>
          <p:nvSpPr>
            <p:cNvPr id="19483" name="Line 66"/>
            <p:cNvSpPr>
              <a:spLocks noChangeShapeType="1"/>
            </p:cNvSpPr>
            <p:nvPr/>
          </p:nvSpPr>
          <p:spPr bwMode="auto">
            <a:xfrm flipV="1">
              <a:off x="3497" y="1021"/>
              <a:ext cx="0" cy="168"/>
            </a:xfrm>
            <a:prstGeom prst="line">
              <a:avLst/>
            </a:prstGeom>
            <a:noFill/>
            <a:ln w="38100">
              <a:solidFill>
                <a:srgbClr val="00FF00"/>
              </a:solidFill>
              <a:miter lim="800000"/>
              <a:headEnd/>
              <a:tailEnd/>
            </a:ln>
            <a:effectLst/>
          </p:spPr>
          <p:txBody>
            <a:bodyPr wrap="none"/>
            <a:lstStyle/>
            <a:p>
              <a:endParaRPr lang="en-US"/>
            </a:p>
          </p:txBody>
        </p:sp>
        <p:sp>
          <p:nvSpPr>
            <p:cNvPr id="19484" name="Rectangle 67"/>
            <p:cNvSpPr>
              <a:spLocks noChangeArrowheads="1"/>
            </p:cNvSpPr>
            <p:nvPr/>
          </p:nvSpPr>
          <p:spPr bwMode="auto">
            <a:xfrm>
              <a:off x="2356" y="1524"/>
              <a:ext cx="264" cy="284"/>
            </a:xfrm>
            <a:prstGeom prst="rect">
              <a:avLst/>
            </a:prstGeom>
            <a:noFill/>
            <a:ln w="9525">
              <a:noFill/>
              <a:miter lim="800000"/>
              <a:headEnd/>
              <a:tailEnd/>
            </a:ln>
            <a:effectLst/>
          </p:spPr>
          <p:txBody>
            <a:bodyPr wrap="none">
              <a:spAutoFit/>
            </a:bodyPr>
            <a:lstStyle/>
            <a:p>
              <a:pPr algn="ctr" eaLnBrk="0" hangingPunct="0"/>
              <a:r>
                <a:rPr lang="en-US" sz="1600" b="1">
                  <a:solidFill>
                    <a:srgbClr val="33CC33"/>
                  </a:solidFill>
                  <a:latin typeface="Arial Narrow" pitchFamily="34" charset="0"/>
                </a:rPr>
                <a:t>PC</a:t>
              </a:r>
            </a:p>
          </p:txBody>
        </p:sp>
      </p:grpSp>
      <p:sp>
        <p:nvSpPr>
          <p:cNvPr id="19529" name="AutoShape 73"/>
          <p:cNvSpPr>
            <a:spLocks noChangeArrowheads="1"/>
          </p:cNvSpPr>
          <p:nvPr/>
        </p:nvSpPr>
        <p:spPr bwMode="auto">
          <a:xfrm>
            <a:off x="117476" y="1562100"/>
            <a:ext cx="1350963" cy="333375"/>
          </a:xfrm>
          <a:prstGeom prst="wedgeRoundRectCallout">
            <a:avLst>
              <a:gd name="adj1" fmla="val 63866"/>
              <a:gd name="adj2" fmla="val 193213"/>
              <a:gd name="adj3" fmla="val 16667"/>
            </a:avLst>
          </a:prstGeom>
          <a:solidFill>
            <a:schemeClr val="bg1"/>
          </a:solidFill>
          <a:ln w="28575">
            <a:solidFill>
              <a:srgbClr val="00FF00"/>
            </a:solidFill>
            <a:miter lim="800000"/>
            <a:headEnd/>
            <a:tailEnd/>
          </a:ln>
          <a:effectLst/>
        </p:spPr>
        <p:txBody>
          <a:bodyPr/>
          <a:lstStyle/>
          <a:p>
            <a:pPr algn="ctr"/>
            <a:r>
              <a:rPr lang="en-US" sz="1000" b="1">
                <a:solidFill>
                  <a:srgbClr val="00FF00"/>
                </a:solidFill>
              </a:rPr>
              <a:t>PC incremented at end of phase</a:t>
            </a:r>
          </a:p>
        </p:txBody>
      </p:sp>
      <p:sp>
        <p:nvSpPr>
          <p:cNvPr id="19533" name="AutoShape 77"/>
          <p:cNvSpPr>
            <a:spLocks noChangeArrowheads="1"/>
          </p:cNvSpPr>
          <p:nvPr/>
        </p:nvSpPr>
        <p:spPr bwMode="auto">
          <a:xfrm>
            <a:off x="4559300" y="2515791"/>
            <a:ext cx="1525588" cy="461963"/>
          </a:xfrm>
          <a:prstGeom prst="wedgeRoundRectCallout">
            <a:avLst>
              <a:gd name="adj1" fmla="val -30852"/>
              <a:gd name="adj2" fmla="val -225259"/>
              <a:gd name="adj3" fmla="val 16667"/>
            </a:avLst>
          </a:prstGeom>
          <a:solidFill>
            <a:schemeClr val="bg1"/>
          </a:solidFill>
          <a:ln w="28575">
            <a:solidFill>
              <a:schemeClr val="hlink"/>
            </a:solidFill>
            <a:miter lim="800000"/>
            <a:headEnd/>
            <a:tailEnd/>
          </a:ln>
          <a:effectLst/>
        </p:spPr>
        <p:txBody>
          <a:bodyPr/>
          <a:lstStyle/>
          <a:p>
            <a:pPr algn="ctr"/>
            <a:r>
              <a:rPr lang="en-US" sz="1000" b="1">
                <a:solidFill>
                  <a:schemeClr val="hlink"/>
                </a:solidFill>
              </a:rPr>
              <a:t>Use PC to obtain index, use Rs for base register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529"/>
                                        </p:tgtEl>
                                        <p:attrNameLst>
                                          <p:attrName>style.visibility</p:attrName>
                                        </p:attrNameLst>
                                      </p:cBhvr>
                                      <p:to>
                                        <p:strVal val="visible"/>
                                      </p:to>
                                    </p:set>
                                    <p:animEffect transition="in" filter="dissolve">
                                      <p:cBhvr>
                                        <p:cTn id="27" dur="500"/>
                                        <p:tgtEl>
                                          <p:spTgt spid="195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533"/>
                                        </p:tgtEl>
                                        <p:attrNameLst>
                                          <p:attrName>style.visibility</p:attrName>
                                        </p:attrNameLst>
                                      </p:cBhvr>
                                      <p:to>
                                        <p:strVal val="visible"/>
                                      </p:to>
                                    </p:set>
                                    <p:animEffect transition="in" filter="dissolve">
                                      <p:cBhvr>
                                        <p:cTn id="32" dur="500"/>
                                        <p:tgtEl>
                                          <p:spTgt spid="19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29" grpId="0" animBg="1"/>
      <p:bldP spid="1953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5"/>
          <p:cNvSpPr>
            <a:spLocks noGrp="1"/>
          </p:cNvSpPr>
          <p:nvPr>
            <p:ph type="sldNum" sz="quarter" idx="12"/>
          </p:nvPr>
        </p:nvSpPr>
        <p:spPr>
          <a:noFill/>
          <a:ln>
            <a:miter lim="800000"/>
            <a:headEnd/>
            <a:tailEnd/>
          </a:ln>
        </p:spPr>
        <p:txBody>
          <a:bodyPr/>
          <a:lstStyle/>
          <a:p>
            <a:fld id="{8558C7DB-3D6A-49AB-9DA4-3B4CB691679A}" type="slidenum">
              <a:rPr lang="en-US"/>
              <a:pPr/>
              <a:t>45</a:t>
            </a:fld>
            <a:endParaRPr lang="en-US"/>
          </a:p>
        </p:txBody>
      </p:sp>
      <p:sp>
        <p:nvSpPr>
          <p:cNvPr id="20485" name="Rectangle 2"/>
          <p:cNvSpPr>
            <a:spLocks noGrp="1" noChangeArrowheads="1"/>
          </p:cNvSpPr>
          <p:nvPr>
            <p:ph type="title"/>
          </p:nvPr>
        </p:nvSpPr>
        <p:spPr/>
        <p:txBody>
          <a:bodyPr/>
          <a:lstStyle/>
          <a:p>
            <a:pPr algn="ctr" eaLnBrk="1" hangingPunct="1"/>
            <a:r>
              <a:rPr lang="en-US" dirty="0" smtClean="0">
                <a:solidFill>
                  <a:srgbClr val="0070C0"/>
                </a:solidFill>
              </a:rPr>
              <a:t>Symbolic Addressing Mode</a:t>
            </a:r>
          </a:p>
        </p:txBody>
      </p:sp>
      <p:pic>
        <p:nvPicPr>
          <p:cNvPr id="20486" name="Picture 3"/>
          <p:cNvPicPr>
            <a:picLocks noChangeAspect="1" noChangeArrowheads="1"/>
          </p:cNvPicPr>
          <p:nvPr/>
        </p:nvPicPr>
        <p:blipFill>
          <a:blip r:embed="rId3"/>
          <a:srcRect/>
          <a:stretch>
            <a:fillRect/>
          </a:stretch>
        </p:blipFill>
        <p:spPr bwMode="auto">
          <a:xfrm>
            <a:off x="1066800" y="1000125"/>
            <a:ext cx="7448550" cy="3143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61950"/>
            <a:ext cx="8610600" cy="4267200"/>
          </a:xfrm>
        </p:spPr>
        <p:txBody>
          <a:bodyPr>
            <a:noAutofit/>
          </a:bodyPr>
          <a:lstStyle/>
          <a:p>
            <a:pPr algn="just"/>
            <a:r>
              <a:rPr lang="en-US" sz="1800" dirty="0" smtClean="0">
                <a:latin typeface="Times New Roman" pitchFamily="18" charset="0"/>
                <a:cs typeface="Times New Roman" pitchFamily="18" charset="0"/>
              </a:rPr>
              <a:t>Symbolic mode allows the assignment of labels to </a:t>
            </a:r>
            <a:r>
              <a:rPr lang="en-US" sz="1800" dirty="0" smtClean="0">
                <a:solidFill>
                  <a:srgbClr val="FF0000"/>
                </a:solidFill>
                <a:latin typeface="Times New Roman" pitchFamily="18" charset="0"/>
                <a:cs typeface="Times New Roman" pitchFamily="18" charset="0"/>
              </a:rPr>
              <a:t>fixed memory locations</a:t>
            </a:r>
            <a:r>
              <a:rPr lang="en-US" sz="1800" dirty="0" smtClean="0">
                <a:latin typeface="Times New Roman" pitchFamily="18" charset="0"/>
                <a:cs typeface="Times New Roman" pitchFamily="18" charset="0"/>
              </a:rPr>
              <a:t>, so that those locations can be addressed. This is useful for the development of embedded programs.</a:t>
            </a:r>
          </a:p>
          <a:p>
            <a:pPr lvl="1" algn="just"/>
            <a:r>
              <a:rPr lang="en-US" sz="1600" dirty="0" smtClean="0">
                <a:latin typeface="Times New Roman" pitchFamily="18" charset="0"/>
                <a:cs typeface="Times New Roman" pitchFamily="18" charset="0"/>
              </a:rPr>
              <a:t>MOV XPT, YPT</a:t>
            </a:r>
          </a:p>
          <a:p>
            <a:pPr algn="just"/>
            <a:r>
              <a:rPr lang="en-US" sz="1800" dirty="0" smtClean="0">
                <a:latin typeface="Times New Roman" pitchFamily="18" charset="0"/>
                <a:cs typeface="Times New Roman" pitchFamily="18" charset="0"/>
              </a:rPr>
              <a:t>Move the content of source address XPT (x pointer) to  the destination address YPT (y pointer).</a:t>
            </a:r>
          </a:p>
          <a:p>
            <a:pPr>
              <a:buNone/>
            </a:pP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The following instruction stores the value of </a:t>
            </a:r>
            <a:r>
              <a:rPr lang="en-US" sz="1800" b="1" dirty="0" err="1" smtClean="0">
                <a:latin typeface="Times New Roman" pitchFamily="18" charset="0"/>
                <a:cs typeface="Times New Roman" pitchFamily="18" charset="0"/>
              </a:rPr>
              <a:t>LoopCtr</a:t>
            </a:r>
            <a:r>
              <a:rPr lang="en-US" sz="1800" dirty="0" smtClean="0">
                <a:latin typeface="Times New Roman" pitchFamily="18" charset="0"/>
                <a:cs typeface="Times New Roman" pitchFamily="18" charset="0"/>
              </a:rPr>
              <a:t> in R6 using symbolic mode:</a:t>
            </a:r>
          </a:p>
          <a:p>
            <a:pPr>
              <a:buNone/>
            </a:pP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mov.w</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LoopCtr</a:t>
            </a:r>
            <a:r>
              <a:rPr lang="en-US" sz="1800" b="1" dirty="0" smtClean="0">
                <a:latin typeface="Times New Roman" pitchFamily="18" charset="0"/>
                <a:cs typeface="Times New Roman" pitchFamily="18" charset="0"/>
              </a:rPr>
              <a:t> ,R6 </a:t>
            </a:r>
            <a:r>
              <a:rPr lang="en-US" sz="1800" b="1" i="1" dirty="0" smtClean="0">
                <a:latin typeface="Times New Roman" pitchFamily="18" charset="0"/>
                <a:cs typeface="Times New Roman" pitchFamily="18" charset="0"/>
              </a:rPr>
              <a:t>; load word </a:t>
            </a:r>
            <a:r>
              <a:rPr lang="en-US" sz="1800" b="1" i="1" dirty="0" err="1" smtClean="0">
                <a:latin typeface="Times New Roman" pitchFamily="18" charset="0"/>
                <a:cs typeface="Times New Roman" pitchFamily="18" charset="0"/>
              </a:rPr>
              <a:t>LoopCtr</a:t>
            </a:r>
            <a:r>
              <a:rPr lang="en-US" sz="1800" b="1" i="1" dirty="0" smtClean="0">
                <a:latin typeface="Times New Roman" pitchFamily="18" charset="0"/>
                <a:cs typeface="Times New Roman" pitchFamily="18" charset="0"/>
              </a:rPr>
              <a:t> into R6 , symbolic mode</a:t>
            </a:r>
          </a:p>
          <a:p>
            <a:pPr>
              <a:buNone/>
            </a:pPr>
            <a:r>
              <a:rPr lang="en-US" sz="1800" dirty="0" smtClean="0">
                <a:solidFill>
                  <a:srgbClr val="FF0000"/>
                </a:solidFill>
                <a:latin typeface="Times New Roman" pitchFamily="18" charset="0"/>
                <a:cs typeface="Times New Roman" pitchFamily="18" charset="0"/>
              </a:rPr>
              <a:t>The assembler replaces this by the indexed form</a:t>
            </a:r>
          </a:p>
          <a:p>
            <a:pPr>
              <a:buNone/>
            </a:pP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mov.w</a:t>
            </a:r>
            <a:r>
              <a:rPr lang="en-US" sz="1800" b="1" dirty="0" smtClean="0">
                <a:latin typeface="Times New Roman" pitchFamily="18" charset="0"/>
                <a:cs typeface="Times New Roman" pitchFamily="18" charset="0"/>
              </a:rPr>
              <a:t> X(PC),R6 </a:t>
            </a:r>
            <a:r>
              <a:rPr lang="en-US" sz="1800" b="1" i="1" dirty="0" smtClean="0">
                <a:latin typeface="Times New Roman" pitchFamily="18" charset="0"/>
                <a:cs typeface="Times New Roman" pitchFamily="18" charset="0"/>
              </a:rPr>
              <a:t>; load word </a:t>
            </a:r>
            <a:r>
              <a:rPr lang="en-US" sz="1800" b="1" i="1" dirty="0" err="1" smtClean="0">
                <a:latin typeface="Times New Roman" pitchFamily="18" charset="0"/>
                <a:cs typeface="Times New Roman" pitchFamily="18" charset="0"/>
              </a:rPr>
              <a:t>LoopCtr</a:t>
            </a:r>
            <a:r>
              <a:rPr lang="en-US" sz="1800" b="1" i="1" dirty="0" smtClean="0">
                <a:latin typeface="Times New Roman" pitchFamily="18" charset="0"/>
                <a:cs typeface="Times New Roman" pitchFamily="18" charset="0"/>
              </a:rPr>
              <a:t> into R6 , symbolic mode</a:t>
            </a:r>
          </a:p>
          <a:p>
            <a:pPr>
              <a:buNone/>
            </a:pPr>
            <a:r>
              <a:rPr lang="en-US" sz="1800" dirty="0" smtClean="0">
                <a:latin typeface="Times New Roman" pitchFamily="18" charset="0"/>
                <a:cs typeface="Times New Roman" pitchFamily="18" charset="0"/>
              </a:rPr>
              <a:t>where </a:t>
            </a:r>
            <a:r>
              <a:rPr lang="en-US" sz="1800" dirty="0" smtClean="0">
                <a:solidFill>
                  <a:srgbClr val="FF0000"/>
                </a:solidFill>
                <a:latin typeface="Times New Roman" pitchFamily="18" charset="0"/>
                <a:cs typeface="Times New Roman" pitchFamily="18" charset="0"/>
              </a:rPr>
              <a:t>X = </a:t>
            </a:r>
            <a:r>
              <a:rPr lang="en-US" sz="1800" dirty="0" err="1" smtClean="0">
                <a:solidFill>
                  <a:srgbClr val="FF0000"/>
                </a:solidFill>
                <a:latin typeface="Times New Roman" pitchFamily="18" charset="0"/>
                <a:cs typeface="Times New Roman" pitchFamily="18" charset="0"/>
              </a:rPr>
              <a:t>LoopCtr</a:t>
            </a:r>
            <a:r>
              <a:rPr lang="en-US" sz="1800" dirty="0" smtClean="0">
                <a:solidFill>
                  <a:srgbClr val="FF0000"/>
                </a:solidFill>
                <a:latin typeface="Times New Roman" pitchFamily="18" charset="0"/>
                <a:cs typeface="Times New Roman" pitchFamily="18" charset="0"/>
              </a:rPr>
              <a:t> − PC </a:t>
            </a:r>
            <a:r>
              <a:rPr lang="en-US" sz="1800" dirty="0" smtClean="0">
                <a:latin typeface="Times New Roman" pitchFamily="18" charset="0"/>
                <a:cs typeface="Times New Roman" pitchFamily="18" charset="0"/>
              </a:rPr>
              <a:t>is the offset that needs to be added to PC to get the address of </a:t>
            </a:r>
            <a:r>
              <a:rPr lang="en-US" sz="1800" dirty="0" err="1" smtClean="0">
                <a:latin typeface="Times New Roman" pitchFamily="18" charset="0"/>
                <a:cs typeface="Times New Roman" pitchFamily="18" charset="0"/>
              </a:rPr>
              <a:t>LoopCtr</a:t>
            </a:r>
            <a:r>
              <a:rPr lang="en-US" sz="1800" dirty="0" smtClean="0">
                <a:latin typeface="Times New Roman" pitchFamily="18" charset="0"/>
                <a:cs typeface="Times New Roman" pitchFamily="18" charset="0"/>
              </a:rPr>
              <a:t>. This calculation is performed by the assembler, which also accounts for the automatic incrementing of PC.</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Slide Number Placeholder 4"/>
          <p:cNvSpPr>
            <a:spLocks noGrp="1"/>
          </p:cNvSpPr>
          <p:nvPr>
            <p:ph type="sldNum" sz="quarter" idx="12"/>
          </p:nvPr>
        </p:nvSpPr>
        <p:spPr>
          <a:noFill/>
          <a:ln>
            <a:miter lim="800000"/>
            <a:headEnd/>
            <a:tailEnd/>
          </a:ln>
        </p:spPr>
        <p:txBody>
          <a:bodyPr/>
          <a:lstStyle/>
          <a:p>
            <a:fld id="{157902C4-288B-4BAE-8526-F1502332745B}" type="slidenum">
              <a:rPr lang="en-US"/>
              <a:pPr/>
              <a:t>47</a:t>
            </a:fld>
            <a:endParaRPr lang="en-US"/>
          </a:p>
        </p:txBody>
      </p:sp>
      <p:pic>
        <p:nvPicPr>
          <p:cNvPr id="21509" name="Picture 2" descr="MSP430_02a"/>
          <p:cNvPicPr>
            <a:picLocks noChangeAspect="1" noChangeArrowheads="1"/>
          </p:cNvPicPr>
          <p:nvPr/>
        </p:nvPicPr>
        <p:blipFill>
          <a:blip r:embed="rId2"/>
          <a:srcRect/>
          <a:stretch>
            <a:fillRect/>
          </a:stretch>
        </p:blipFill>
        <p:spPr bwMode="auto">
          <a:xfrm>
            <a:off x="577850" y="1127522"/>
            <a:ext cx="8020050" cy="3695700"/>
          </a:xfrm>
          <a:prstGeom prst="rect">
            <a:avLst/>
          </a:prstGeom>
          <a:noFill/>
          <a:ln w="9525">
            <a:noFill/>
            <a:miter lim="800000"/>
            <a:headEnd/>
            <a:tailEnd/>
          </a:ln>
        </p:spPr>
      </p:pic>
      <p:sp>
        <p:nvSpPr>
          <p:cNvPr id="21510" name="Rectangle 3"/>
          <p:cNvSpPr>
            <a:spLocks noGrp="1" noChangeArrowheads="1"/>
          </p:cNvSpPr>
          <p:nvPr>
            <p:ph type="title"/>
          </p:nvPr>
        </p:nvSpPr>
        <p:spPr/>
        <p:txBody>
          <a:bodyPr/>
          <a:lstStyle/>
          <a:p>
            <a:pPr algn="ctr" eaLnBrk="1" hangingPunct="1"/>
            <a:r>
              <a:rPr lang="en-US" dirty="0" smtClean="0">
                <a:solidFill>
                  <a:srgbClr val="0070C0"/>
                </a:solidFill>
                <a:latin typeface="Arial Narrow" pitchFamily="34" charset="0"/>
              </a:rPr>
              <a:t>Source: Symbolic Mode</a:t>
            </a:r>
            <a:r>
              <a:rPr lang="en-US" dirty="0" smtClean="0">
                <a:solidFill>
                  <a:srgbClr val="0070C0"/>
                </a:solidFill>
              </a:rPr>
              <a:t> – </a:t>
            </a:r>
            <a:r>
              <a:rPr lang="en-US" i="1" dirty="0" smtClean="0">
                <a:solidFill>
                  <a:srgbClr val="0070C0"/>
                </a:solidFill>
              </a:rPr>
              <a:t>Address</a:t>
            </a:r>
          </a:p>
        </p:txBody>
      </p:sp>
      <p:grpSp>
        <p:nvGrpSpPr>
          <p:cNvPr id="2" name="Group 4"/>
          <p:cNvGrpSpPr>
            <a:grpSpLocks/>
          </p:cNvGrpSpPr>
          <p:nvPr/>
        </p:nvGrpSpPr>
        <p:grpSpPr bwMode="auto">
          <a:xfrm>
            <a:off x="1865313" y="1231106"/>
            <a:ext cx="5192712" cy="3458766"/>
            <a:chOff x="1175" y="878"/>
            <a:chExt cx="3271" cy="2905"/>
          </a:xfrm>
        </p:grpSpPr>
        <p:sp>
          <p:nvSpPr>
            <p:cNvPr id="21565" name="Line 5"/>
            <p:cNvSpPr>
              <a:spLocks noChangeShapeType="1"/>
            </p:cNvSpPr>
            <p:nvPr/>
          </p:nvSpPr>
          <p:spPr bwMode="auto">
            <a:xfrm>
              <a:off x="1745" y="3767"/>
              <a:ext cx="2701" cy="4"/>
            </a:xfrm>
            <a:prstGeom prst="line">
              <a:avLst/>
            </a:prstGeom>
            <a:noFill/>
            <a:ln w="38100">
              <a:solidFill>
                <a:srgbClr val="0033CC"/>
              </a:solidFill>
              <a:miter lim="800000"/>
              <a:headEnd/>
              <a:tailEnd/>
            </a:ln>
            <a:effectLst/>
          </p:spPr>
          <p:txBody>
            <a:bodyPr wrap="none"/>
            <a:lstStyle/>
            <a:p>
              <a:endParaRPr lang="en-US"/>
            </a:p>
          </p:txBody>
        </p:sp>
        <p:sp>
          <p:nvSpPr>
            <p:cNvPr id="21566" name="Line 6"/>
            <p:cNvSpPr>
              <a:spLocks noChangeShapeType="1"/>
            </p:cNvSpPr>
            <p:nvPr/>
          </p:nvSpPr>
          <p:spPr bwMode="auto">
            <a:xfrm flipH="1" flipV="1">
              <a:off x="1187" y="880"/>
              <a:ext cx="0" cy="287"/>
            </a:xfrm>
            <a:prstGeom prst="line">
              <a:avLst/>
            </a:prstGeom>
            <a:noFill/>
            <a:ln w="38100">
              <a:solidFill>
                <a:srgbClr val="0033CC"/>
              </a:solidFill>
              <a:miter lim="800000"/>
              <a:headEnd/>
              <a:tailEnd/>
            </a:ln>
            <a:effectLst/>
          </p:spPr>
          <p:txBody>
            <a:bodyPr wrap="none"/>
            <a:lstStyle/>
            <a:p>
              <a:endParaRPr lang="en-US"/>
            </a:p>
          </p:txBody>
        </p:sp>
        <p:sp>
          <p:nvSpPr>
            <p:cNvPr id="21567" name="Line 7"/>
            <p:cNvSpPr>
              <a:spLocks noChangeShapeType="1"/>
            </p:cNvSpPr>
            <p:nvPr/>
          </p:nvSpPr>
          <p:spPr bwMode="auto">
            <a:xfrm flipV="1">
              <a:off x="1175" y="889"/>
              <a:ext cx="3227" cy="2"/>
            </a:xfrm>
            <a:prstGeom prst="line">
              <a:avLst/>
            </a:prstGeom>
            <a:noFill/>
            <a:ln w="38100">
              <a:solidFill>
                <a:srgbClr val="0033CC"/>
              </a:solidFill>
              <a:miter lim="800000"/>
              <a:headEnd/>
              <a:tailEnd/>
            </a:ln>
            <a:effectLst/>
          </p:spPr>
          <p:txBody>
            <a:bodyPr wrap="none"/>
            <a:lstStyle/>
            <a:p>
              <a:endParaRPr lang="en-US"/>
            </a:p>
          </p:txBody>
        </p:sp>
        <p:sp>
          <p:nvSpPr>
            <p:cNvPr id="21568" name="Line 8"/>
            <p:cNvSpPr>
              <a:spLocks noChangeShapeType="1"/>
            </p:cNvSpPr>
            <p:nvPr/>
          </p:nvSpPr>
          <p:spPr bwMode="auto">
            <a:xfrm flipH="1">
              <a:off x="4392" y="878"/>
              <a:ext cx="1" cy="315"/>
            </a:xfrm>
            <a:prstGeom prst="line">
              <a:avLst/>
            </a:prstGeom>
            <a:noFill/>
            <a:ln w="38100">
              <a:solidFill>
                <a:srgbClr val="0033CC"/>
              </a:solidFill>
              <a:miter lim="800000"/>
              <a:headEnd/>
              <a:tailEnd type="stealth" w="med" len="med"/>
            </a:ln>
            <a:effectLst/>
          </p:spPr>
          <p:txBody>
            <a:bodyPr wrap="none"/>
            <a:lstStyle/>
            <a:p>
              <a:endParaRPr lang="en-US"/>
            </a:p>
          </p:txBody>
        </p:sp>
        <p:sp>
          <p:nvSpPr>
            <p:cNvPr id="21569" name="Line 9"/>
            <p:cNvSpPr>
              <a:spLocks noChangeShapeType="1"/>
            </p:cNvSpPr>
            <p:nvPr/>
          </p:nvSpPr>
          <p:spPr bwMode="auto">
            <a:xfrm flipV="1">
              <a:off x="4434" y="3020"/>
              <a:ext cx="1" cy="763"/>
            </a:xfrm>
            <a:prstGeom prst="line">
              <a:avLst/>
            </a:prstGeom>
            <a:noFill/>
            <a:ln w="38100">
              <a:solidFill>
                <a:srgbClr val="0033CC"/>
              </a:solidFill>
              <a:miter lim="800000"/>
              <a:headEnd/>
              <a:tailEnd/>
            </a:ln>
            <a:effectLst/>
          </p:spPr>
          <p:txBody>
            <a:bodyPr wrap="none"/>
            <a:lstStyle/>
            <a:p>
              <a:endParaRPr lang="en-US"/>
            </a:p>
          </p:txBody>
        </p:sp>
        <p:sp>
          <p:nvSpPr>
            <p:cNvPr id="21570" name="Line 10"/>
            <p:cNvSpPr>
              <a:spLocks noChangeShapeType="1"/>
            </p:cNvSpPr>
            <p:nvPr/>
          </p:nvSpPr>
          <p:spPr bwMode="auto">
            <a:xfrm flipV="1">
              <a:off x="1756" y="1978"/>
              <a:ext cx="1" cy="1800"/>
            </a:xfrm>
            <a:prstGeom prst="line">
              <a:avLst/>
            </a:prstGeom>
            <a:noFill/>
            <a:ln w="38100">
              <a:solidFill>
                <a:srgbClr val="0033CC"/>
              </a:solidFill>
              <a:miter lim="800000"/>
              <a:headEnd/>
              <a:tailEnd/>
            </a:ln>
            <a:effectLst/>
          </p:spPr>
          <p:txBody>
            <a:bodyPr wrap="none"/>
            <a:lstStyle/>
            <a:p>
              <a:endParaRPr lang="en-US"/>
            </a:p>
          </p:txBody>
        </p:sp>
        <p:sp>
          <p:nvSpPr>
            <p:cNvPr id="21571" name="Line 11"/>
            <p:cNvSpPr>
              <a:spLocks noChangeShapeType="1"/>
            </p:cNvSpPr>
            <p:nvPr/>
          </p:nvSpPr>
          <p:spPr bwMode="auto">
            <a:xfrm>
              <a:off x="2049" y="2213"/>
              <a:ext cx="1" cy="362"/>
            </a:xfrm>
            <a:prstGeom prst="line">
              <a:avLst/>
            </a:prstGeom>
            <a:noFill/>
            <a:ln w="38100">
              <a:solidFill>
                <a:srgbClr val="0033CC"/>
              </a:solidFill>
              <a:miter lim="800000"/>
              <a:headEnd/>
              <a:tailEnd type="stealth" w="med" len="med"/>
            </a:ln>
            <a:effectLst/>
          </p:spPr>
          <p:txBody>
            <a:bodyPr wrap="none"/>
            <a:lstStyle/>
            <a:p>
              <a:endParaRPr lang="en-US"/>
            </a:p>
          </p:txBody>
        </p:sp>
        <p:sp>
          <p:nvSpPr>
            <p:cNvPr id="21572" name="Line 12"/>
            <p:cNvSpPr>
              <a:spLocks noChangeShapeType="1"/>
            </p:cNvSpPr>
            <p:nvPr/>
          </p:nvSpPr>
          <p:spPr bwMode="auto">
            <a:xfrm flipV="1">
              <a:off x="1920" y="1968"/>
              <a:ext cx="1" cy="112"/>
            </a:xfrm>
            <a:prstGeom prst="line">
              <a:avLst/>
            </a:prstGeom>
            <a:noFill/>
            <a:ln w="38100">
              <a:solidFill>
                <a:srgbClr val="0033CC"/>
              </a:solidFill>
              <a:miter lim="800000"/>
              <a:headEnd/>
              <a:tailEnd/>
            </a:ln>
            <a:effectLst/>
          </p:spPr>
          <p:txBody>
            <a:bodyPr wrap="none"/>
            <a:lstStyle/>
            <a:p>
              <a:endParaRPr lang="en-US"/>
            </a:p>
          </p:txBody>
        </p:sp>
        <p:sp>
          <p:nvSpPr>
            <p:cNvPr id="21573" name="Line 13"/>
            <p:cNvSpPr>
              <a:spLocks noChangeShapeType="1"/>
            </p:cNvSpPr>
            <p:nvPr/>
          </p:nvSpPr>
          <p:spPr bwMode="auto">
            <a:xfrm flipH="1" flipV="1">
              <a:off x="1922" y="2081"/>
              <a:ext cx="126" cy="139"/>
            </a:xfrm>
            <a:prstGeom prst="line">
              <a:avLst/>
            </a:prstGeom>
            <a:noFill/>
            <a:ln w="38100">
              <a:solidFill>
                <a:srgbClr val="0033CC"/>
              </a:solidFill>
              <a:miter lim="800000"/>
              <a:headEnd/>
              <a:tailEnd/>
            </a:ln>
            <a:effectLst/>
          </p:spPr>
          <p:txBody>
            <a:bodyPr wrap="none"/>
            <a:lstStyle/>
            <a:p>
              <a:endParaRPr lang="en-US"/>
            </a:p>
          </p:txBody>
        </p:sp>
        <p:sp>
          <p:nvSpPr>
            <p:cNvPr id="21574" name="Line 14"/>
            <p:cNvSpPr>
              <a:spLocks noChangeShapeType="1"/>
            </p:cNvSpPr>
            <p:nvPr/>
          </p:nvSpPr>
          <p:spPr bwMode="auto">
            <a:xfrm>
              <a:off x="1745" y="1974"/>
              <a:ext cx="186" cy="1"/>
            </a:xfrm>
            <a:prstGeom prst="line">
              <a:avLst/>
            </a:prstGeom>
            <a:noFill/>
            <a:ln w="38100">
              <a:solidFill>
                <a:srgbClr val="0033CC"/>
              </a:solidFill>
              <a:miter lim="800000"/>
              <a:headEnd/>
              <a:tailEnd/>
            </a:ln>
            <a:effectLst/>
          </p:spPr>
          <p:txBody>
            <a:bodyPr wrap="none"/>
            <a:lstStyle/>
            <a:p>
              <a:endParaRPr lang="en-US"/>
            </a:p>
          </p:txBody>
        </p:sp>
        <p:sp>
          <p:nvSpPr>
            <p:cNvPr id="21575" name="Rectangle 15"/>
            <p:cNvSpPr>
              <a:spLocks noChangeArrowheads="1"/>
            </p:cNvSpPr>
            <p:nvPr/>
          </p:nvSpPr>
          <p:spPr bwMode="auto">
            <a:xfrm>
              <a:off x="1750" y="3364"/>
              <a:ext cx="261" cy="336"/>
            </a:xfrm>
            <a:prstGeom prst="rect">
              <a:avLst/>
            </a:prstGeom>
            <a:noFill/>
            <a:ln w="9525">
              <a:noFill/>
              <a:miter lim="800000"/>
              <a:headEnd/>
              <a:tailEnd/>
            </a:ln>
            <a:effectLst/>
          </p:spPr>
          <p:txBody>
            <a:bodyPr wrap="none">
              <a:spAutoFit/>
            </a:bodyPr>
            <a:lstStyle/>
            <a:p>
              <a:pPr eaLnBrk="0" hangingPunct="0"/>
              <a:r>
                <a:rPr lang="en-US" sz="2000">
                  <a:solidFill>
                    <a:srgbClr val="0033CC"/>
                  </a:solidFill>
                  <a:latin typeface="Times New Roman" pitchFamily="18" charset="0"/>
                  <a:sym typeface="SymbolPS" pitchFamily="66" charset="2"/>
                </a:rPr>
                <a:t></a:t>
              </a:r>
            </a:p>
          </p:txBody>
        </p:sp>
      </p:grpSp>
      <p:grpSp>
        <p:nvGrpSpPr>
          <p:cNvPr id="3" name="Group 16"/>
          <p:cNvGrpSpPr>
            <a:grpSpLocks/>
          </p:cNvGrpSpPr>
          <p:nvPr/>
        </p:nvGrpSpPr>
        <p:grpSpPr bwMode="auto">
          <a:xfrm>
            <a:off x="1685925" y="1291829"/>
            <a:ext cx="5600700" cy="3465909"/>
            <a:chOff x="1062" y="929"/>
            <a:chExt cx="3528" cy="2911"/>
          </a:xfrm>
        </p:grpSpPr>
        <p:grpSp>
          <p:nvGrpSpPr>
            <p:cNvPr id="4" name="Group 17"/>
            <p:cNvGrpSpPr>
              <a:grpSpLocks/>
            </p:cNvGrpSpPr>
            <p:nvPr/>
          </p:nvGrpSpPr>
          <p:grpSpPr bwMode="auto">
            <a:xfrm>
              <a:off x="1062" y="929"/>
              <a:ext cx="3528" cy="2911"/>
              <a:chOff x="1062" y="929"/>
              <a:chExt cx="3528" cy="2911"/>
            </a:xfrm>
          </p:grpSpPr>
          <p:sp>
            <p:nvSpPr>
              <p:cNvPr id="21544" name="Line 18"/>
              <p:cNvSpPr>
                <a:spLocks noChangeShapeType="1"/>
              </p:cNvSpPr>
              <p:nvPr/>
            </p:nvSpPr>
            <p:spPr bwMode="auto">
              <a:xfrm flipV="1">
                <a:off x="1178" y="1310"/>
                <a:ext cx="1" cy="683"/>
              </a:xfrm>
              <a:prstGeom prst="line">
                <a:avLst/>
              </a:prstGeom>
              <a:noFill/>
              <a:ln w="38100">
                <a:solidFill>
                  <a:schemeClr val="accent2"/>
                </a:solidFill>
                <a:miter lim="800000"/>
                <a:headEnd/>
                <a:tailEnd type="stealth" w="med" len="med"/>
              </a:ln>
              <a:effectLst/>
            </p:spPr>
            <p:txBody>
              <a:bodyPr wrap="none"/>
              <a:lstStyle/>
              <a:p>
                <a:endParaRPr lang="en-US"/>
              </a:p>
            </p:txBody>
          </p:sp>
          <p:sp>
            <p:nvSpPr>
              <p:cNvPr id="21545" name="Line 19"/>
              <p:cNvSpPr>
                <a:spLocks noChangeShapeType="1"/>
              </p:cNvSpPr>
              <p:nvPr/>
            </p:nvSpPr>
            <p:spPr bwMode="auto">
              <a:xfrm flipV="1">
                <a:off x="4578" y="3020"/>
                <a:ext cx="1" cy="820"/>
              </a:xfrm>
              <a:prstGeom prst="line">
                <a:avLst/>
              </a:prstGeom>
              <a:noFill/>
              <a:ln w="38100">
                <a:solidFill>
                  <a:schemeClr val="accent2"/>
                </a:solidFill>
                <a:miter lim="800000"/>
                <a:headEnd/>
                <a:tailEnd/>
              </a:ln>
              <a:effectLst/>
            </p:spPr>
            <p:txBody>
              <a:bodyPr wrap="none"/>
              <a:lstStyle/>
              <a:p>
                <a:endParaRPr lang="en-US"/>
              </a:p>
            </p:txBody>
          </p:sp>
          <p:sp>
            <p:nvSpPr>
              <p:cNvPr id="21546" name="Line 20"/>
              <p:cNvSpPr>
                <a:spLocks noChangeShapeType="1"/>
              </p:cNvSpPr>
              <p:nvPr/>
            </p:nvSpPr>
            <p:spPr bwMode="auto">
              <a:xfrm flipV="1">
                <a:off x="2762" y="1139"/>
                <a:ext cx="1" cy="715"/>
              </a:xfrm>
              <a:prstGeom prst="line">
                <a:avLst/>
              </a:prstGeom>
              <a:noFill/>
              <a:ln w="38100">
                <a:solidFill>
                  <a:schemeClr val="accent2"/>
                </a:solidFill>
                <a:miter lim="800000"/>
                <a:headEnd/>
                <a:tailEnd/>
              </a:ln>
              <a:effectLst/>
            </p:spPr>
            <p:txBody>
              <a:bodyPr wrap="none"/>
              <a:lstStyle/>
              <a:p>
                <a:endParaRPr lang="en-US"/>
              </a:p>
            </p:txBody>
          </p:sp>
          <p:sp>
            <p:nvSpPr>
              <p:cNvPr id="21547" name="Line 21"/>
              <p:cNvSpPr>
                <a:spLocks noChangeShapeType="1"/>
              </p:cNvSpPr>
              <p:nvPr/>
            </p:nvSpPr>
            <p:spPr bwMode="auto">
              <a:xfrm flipV="1">
                <a:off x="2753" y="1147"/>
                <a:ext cx="603" cy="0"/>
              </a:xfrm>
              <a:prstGeom prst="line">
                <a:avLst/>
              </a:prstGeom>
              <a:noFill/>
              <a:ln w="38100">
                <a:solidFill>
                  <a:schemeClr val="accent2"/>
                </a:solidFill>
                <a:miter lim="800000"/>
                <a:headEnd/>
                <a:tailEnd/>
              </a:ln>
              <a:effectLst/>
            </p:spPr>
            <p:txBody>
              <a:bodyPr wrap="none"/>
              <a:lstStyle/>
              <a:p>
                <a:endParaRPr lang="en-US"/>
              </a:p>
            </p:txBody>
          </p:sp>
          <p:sp>
            <p:nvSpPr>
              <p:cNvPr id="21548" name="Line 22"/>
              <p:cNvSpPr>
                <a:spLocks noChangeShapeType="1"/>
              </p:cNvSpPr>
              <p:nvPr/>
            </p:nvSpPr>
            <p:spPr bwMode="auto">
              <a:xfrm flipH="1" flipV="1">
                <a:off x="3361" y="1135"/>
                <a:ext cx="1" cy="57"/>
              </a:xfrm>
              <a:prstGeom prst="line">
                <a:avLst/>
              </a:prstGeom>
              <a:noFill/>
              <a:ln w="38100">
                <a:solidFill>
                  <a:schemeClr val="accent2"/>
                </a:solidFill>
                <a:miter lim="800000"/>
                <a:headEnd/>
                <a:tailEnd/>
              </a:ln>
              <a:effectLst/>
            </p:spPr>
            <p:txBody>
              <a:bodyPr wrap="none"/>
              <a:lstStyle/>
              <a:p>
                <a:endParaRPr lang="en-US"/>
              </a:p>
            </p:txBody>
          </p:sp>
          <p:sp>
            <p:nvSpPr>
              <p:cNvPr id="21549" name="Line 23"/>
              <p:cNvSpPr>
                <a:spLocks noChangeShapeType="1"/>
              </p:cNvSpPr>
              <p:nvPr/>
            </p:nvSpPr>
            <p:spPr bwMode="auto">
              <a:xfrm>
                <a:off x="1579" y="1844"/>
                <a:ext cx="1191" cy="2"/>
              </a:xfrm>
              <a:prstGeom prst="line">
                <a:avLst/>
              </a:prstGeom>
              <a:noFill/>
              <a:ln w="38100">
                <a:solidFill>
                  <a:schemeClr val="accent2"/>
                </a:solidFill>
                <a:miter lim="800000"/>
                <a:headEnd/>
                <a:tailEnd/>
              </a:ln>
              <a:effectLst/>
            </p:spPr>
            <p:txBody>
              <a:bodyPr wrap="none"/>
              <a:lstStyle/>
              <a:p>
                <a:endParaRPr lang="en-US"/>
              </a:p>
            </p:txBody>
          </p:sp>
          <p:sp>
            <p:nvSpPr>
              <p:cNvPr id="21550" name="Line 24"/>
              <p:cNvSpPr>
                <a:spLocks noChangeShapeType="1"/>
              </p:cNvSpPr>
              <p:nvPr/>
            </p:nvSpPr>
            <p:spPr bwMode="auto">
              <a:xfrm flipV="1">
                <a:off x="1590" y="1831"/>
                <a:ext cx="1" cy="538"/>
              </a:xfrm>
              <a:prstGeom prst="line">
                <a:avLst/>
              </a:prstGeom>
              <a:noFill/>
              <a:ln w="38100">
                <a:solidFill>
                  <a:schemeClr val="accent2"/>
                </a:solidFill>
                <a:miter lim="800000"/>
                <a:headEnd/>
                <a:tailEnd/>
              </a:ln>
              <a:effectLst/>
            </p:spPr>
            <p:txBody>
              <a:bodyPr wrap="none"/>
              <a:lstStyle/>
              <a:p>
                <a:endParaRPr lang="en-US"/>
              </a:p>
            </p:txBody>
          </p:sp>
          <p:sp>
            <p:nvSpPr>
              <p:cNvPr id="21551" name="Line 25"/>
              <p:cNvSpPr>
                <a:spLocks noChangeShapeType="1"/>
              </p:cNvSpPr>
              <p:nvPr/>
            </p:nvSpPr>
            <p:spPr bwMode="auto">
              <a:xfrm flipV="1">
                <a:off x="1185" y="2364"/>
                <a:ext cx="418" cy="0"/>
              </a:xfrm>
              <a:prstGeom prst="line">
                <a:avLst/>
              </a:prstGeom>
              <a:noFill/>
              <a:ln w="38100">
                <a:solidFill>
                  <a:schemeClr val="accent2"/>
                </a:solidFill>
                <a:miter lim="800000"/>
                <a:headEnd/>
                <a:tailEnd/>
              </a:ln>
              <a:effectLst/>
            </p:spPr>
            <p:txBody>
              <a:bodyPr wrap="none"/>
              <a:lstStyle/>
              <a:p>
                <a:endParaRPr lang="en-US"/>
              </a:p>
            </p:txBody>
          </p:sp>
          <p:sp>
            <p:nvSpPr>
              <p:cNvPr id="21552" name="Line 26"/>
              <p:cNvSpPr>
                <a:spLocks noChangeShapeType="1"/>
              </p:cNvSpPr>
              <p:nvPr/>
            </p:nvSpPr>
            <p:spPr bwMode="auto">
              <a:xfrm flipH="1" flipV="1">
                <a:off x="1197" y="2170"/>
                <a:ext cx="1" cy="195"/>
              </a:xfrm>
              <a:prstGeom prst="line">
                <a:avLst/>
              </a:prstGeom>
              <a:noFill/>
              <a:ln w="38100">
                <a:solidFill>
                  <a:schemeClr val="accent2"/>
                </a:solidFill>
                <a:miter lim="800000"/>
                <a:headEnd/>
                <a:tailEnd/>
              </a:ln>
              <a:effectLst/>
            </p:spPr>
            <p:txBody>
              <a:bodyPr wrap="none"/>
              <a:lstStyle/>
              <a:p>
                <a:endParaRPr lang="en-US"/>
              </a:p>
            </p:txBody>
          </p:sp>
          <p:sp>
            <p:nvSpPr>
              <p:cNvPr id="21553" name="Line 27"/>
              <p:cNvSpPr>
                <a:spLocks noChangeShapeType="1"/>
              </p:cNvSpPr>
              <p:nvPr/>
            </p:nvSpPr>
            <p:spPr bwMode="auto">
              <a:xfrm flipH="1" flipV="1">
                <a:off x="1063" y="2363"/>
                <a:ext cx="183" cy="117"/>
              </a:xfrm>
              <a:prstGeom prst="line">
                <a:avLst/>
              </a:prstGeom>
              <a:noFill/>
              <a:ln w="38100">
                <a:solidFill>
                  <a:schemeClr val="accent2"/>
                </a:solidFill>
                <a:miter lim="800000"/>
                <a:headEnd/>
                <a:tailEnd/>
              </a:ln>
              <a:effectLst/>
            </p:spPr>
            <p:txBody>
              <a:bodyPr wrap="none"/>
              <a:lstStyle/>
              <a:p>
                <a:endParaRPr lang="en-US"/>
              </a:p>
            </p:txBody>
          </p:sp>
          <p:sp>
            <p:nvSpPr>
              <p:cNvPr id="21554" name="Line 28"/>
              <p:cNvSpPr>
                <a:spLocks noChangeShapeType="1"/>
              </p:cNvSpPr>
              <p:nvPr/>
            </p:nvSpPr>
            <p:spPr bwMode="auto">
              <a:xfrm flipH="1" flipV="1">
                <a:off x="1065" y="2177"/>
                <a:ext cx="1" cy="195"/>
              </a:xfrm>
              <a:prstGeom prst="line">
                <a:avLst/>
              </a:prstGeom>
              <a:noFill/>
              <a:ln w="38100">
                <a:solidFill>
                  <a:schemeClr val="accent2"/>
                </a:solidFill>
                <a:miter lim="800000"/>
                <a:headEnd/>
                <a:tailEnd/>
              </a:ln>
              <a:effectLst/>
            </p:spPr>
            <p:txBody>
              <a:bodyPr wrap="none"/>
              <a:lstStyle/>
              <a:p>
                <a:endParaRPr lang="en-US"/>
              </a:p>
            </p:txBody>
          </p:sp>
          <p:sp>
            <p:nvSpPr>
              <p:cNvPr id="21555" name="Line 29"/>
              <p:cNvSpPr>
                <a:spLocks noChangeShapeType="1"/>
              </p:cNvSpPr>
              <p:nvPr/>
            </p:nvSpPr>
            <p:spPr bwMode="auto">
              <a:xfrm flipV="1">
                <a:off x="1062" y="1991"/>
                <a:ext cx="114" cy="193"/>
              </a:xfrm>
              <a:prstGeom prst="line">
                <a:avLst/>
              </a:prstGeom>
              <a:noFill/>
              <a:ln w="38100">
                <a:solidFill>
                  <a:schemeClr val="accent2"/>
                </a:solidFill>
                <a:miter lim="800000"/>
                <a:headEnd/>
                <a:tailEnd/>
              </a:ln>
              <a:effectLst/>
            </p:spPr>
            <p:txBody>
              <a:bodyPr wrap="none"/>
              <a:lstStyle/>
              <a:p>
                <a:endParaRPr lang="en-US"/>
              </a:p>
            </p:txBody>
          </p:sp>
          <p:sp>
            <p:nvSpPr>
              <p:cNvPr id="21556" name="Line 30"/>
              <p:cNvSpPr>
                <a:spLocks noChangeShapeType="1"/>
              </p:cNvSpPr>
              <p:nvPr/>
            </p:nvSpPr>
            <p:spPr bwMode="auto">
              <a:xfrm flipH="1" flipV="1">
                <a:off x="1176" y="1991"/>
                <a:ext cx="25" cy="191"/>
              </a:xfrm>
              <a:prstGeom prst="line">
                <a:avLst/>
              </a:prstGeom>
              <a:noFill/>
              <a:ln w="38100">
                <a:solidFill>
                  <a:schemeClr val="accent2"/>
                </a:solidFill>
                <a:miter lim="800000"/>
                <a:headEnd/>
                <a:tailEnd/>
              </a:ln>
              <a:effectLst/>
            </p:spPr>
            <p:txBody>
              <a:bodyPr wrap="none"/>
              <a:lstStyle/>
              <a:p>
                <a:endParaRPr lang="en-US"/>
              </a:p>
            </p:txBody>
          </p:sp>
          <p:sp>
            <p:nvSpPr>
              <p:cNvPr id="21557" name="Line 31"/>
              <p:cNvSpPr>
                <a:spLocks noChangeShapeType="1"/>
              </p:cNvSpPr>
              <p:nvPr/>
            </p:nvSpPr>
            <p:spPr bwMode="auto">
              <a:xfrm flipH="1" flipV="1">
                <a:off x="1245" y="2472"/>
                <a:ext cx="1" cy="437"/>
              </a:xfrm>
              <a:prstGeom prst="line">
                <a:avLst/>
              </a:prstGeom>
              <a:noFill/>
              <a:ln w="38100">
                <a:solidFill>
                  <a:schemeClr val="accent2"/>
                </a:solidFill>
                <a:miter lim="800000"/>
                <a:headEnd/>
                <a:tailEnd/>
              </a:ln>
              <a:effectLst/>
            </p:spPr>
            <p:txBody>
              <a:bodyPr wrap="none"/>
              <a:lstStyle/>
              <a:p>
                <a:endParaRPr lang="en-US"/>
              </a:p>
            </p:txBody>
          </p:sp>
          <p:sp>
            <p:nvSpPr>
              <p:cNvPr id="21558" name="Line 32"/>
              <p:cNvSpPr>
                <a:spLocks noChangeShapeType="1"/>
              </p:cNvSpPr>
              <p:nvPr/>
            </p:nvSpPr>
            <p:spPr bwMode="auto">
              <a:xfrm flipV="1">
                <a:off x="1236" y="2901"/>
                <a:ext cx="418" cy="0"/>
              </a:xfrm>
              <a:prstGeom prst="line">
                <a:avLst/>
              </a:prstGeom>
              <a:noFill/>
              <a:ln w="38100">
                <a:solidFill>
                  <a:schemeClr val="accent2"/>
                </a:solidFill>
                <a:miter lim="800000"/>
                <a:headEnd/>
                <a:tailEnd/>
              </a:ln>
              <a:effectLst/>
            </p:spPr>
            <p:txBody>
              <a:bodyPr wrap="none"/>
              <a:lstStyle/>
              <a:p>
                <a:endParaRPr lang="en-US"/>
              </a:p>
            </p:txBody>
          </p:sp>
          <p:sp>
            <p:nvSpPr>
              <p:cNvPr id="21559" name="Line 33"/>
              <p:cNvSpPr>
                <a:spLocks noChangeShapeType="1"/>
              </p:cNvSpPr>
              <p:nvPr/>
            </p:nvSpPr>
            <p:spPr bwMode="auto">
              <a:xfrm flipV="1">
                <a:off x="1649" y="2887"/>
                <a:ext cx="1" cy="953"/>
              </a:xfrm>
              <a:prstGeom prst="line">
                <a:avLst/>
              </a:prstGeom>
              <a:noFill/>
              <a:ln w="38100">
                <a:solidFill>
                  <a:schemeClr val="accent2"/>
                </a:solidFill>
                <a:miter lim="800000"/>
                <a:headEnd/>
                <a:tailEnd/>
              </a:ln>
              <a:effectLst/>
            </p:spPr>
            <p:txBody>
              <a:bodyPr wrap="none"/>
              <a:lstStyle/>
              <a:p>
                <a:endParaRPr lang="en-US"/>
              </a:p>
            </p:txBody>
          </p:sp>
          <p:sp>
            <p:nvSpPr>
              <p:cNvPr id="21560" name="Rectangle 34"/>
              <p:cNvSpPr>
                <a:spLocks noChangeArrowheads="1"/>
              </p:cNvSpPr>
              <p:nvPr/>
            </p:nvSpPr>
            <p:spPr bwMode="auto">
              <a:xfrm>
                <a:off x="1408" y="3042"/>
                <a:ext cx="261" cy="336"/>
              </a:xfrm>
              <a:prstGeom prst="rect">
                <a:avLst/>
              </a:prstGeom>
              <a:noFill/>
              <a:ln w="9525">
                <a:noFill/>
                <a:miter lim="800000"/>
                <a:headEnd/>
                <a:tailEnd/>
              </a:ln>
              <a:effectLst/>
            </p:spPr>
            <p:txBody>
              <a:bodyPr wrap="none">
                <a:spAutoFit/>
              </a:bodyPr>
              <a:lstStyle/>
              <a:p>
                <a:pPr algn="ctr" eaLnBrk="0" hangingPunct="0"/>
                <a:r>
                  <a:rPr lang="en-US" sz="2000">
                    <a:solidFill>
                      <a:schemeClr val="accent2"/>
                    </a:solidFill>
                    <a:latin typeface="Times New Roman" pitchFamily="18" charset="0"/>
                    <a:sym typeface="Wingdings" pitchFamily="2" charset="2"/>
                  </a:rPr>
                  <a:t></a:t>
                </a:r>
              </a:p>
            </p:txBody>
          </p:sp>
          <p:sp>
            <p:nvSpPr>
              <p:cNvPr id="21561" name="Line 35"/>
              <p:cNvSpPr>
                <a:spLocks noChangeShapeType="1"/>
              </p:cNvSpPr>
              <p:nvPr/>
            </p:nvSpPr>
            <p:spPr bwMode="auto">
              <a:xfrm flipH="1" flipV="1">
                <a:off x="1291" y="929"/>
                <a:ext cx="0" cy="237"/>
              </a:xfrm>
              <a:prstGeom prst="line">
                <a:avLst/>
              </a:prstGeom>
              <a:noFill/>
              <a:ln w="38100">
                <a:solidFill>
                  <a:schemeClr val="accent2"/>
                </a:solidFill>
                <a:miter lim="800000"/>
                <a:headEnd/>
                <a:tailEnd/>
              </a:ln>
              <a:effectLst/>
            </p:spPr>
            <p:txBody>
              <a:bodyPr wrap="none"/>
              <a:lstStyle/>
              <a:p>
                <a:endParaRPr lang="en-US"/>
              </a:p>
            </p:txBody>
          </p:sp>
          <p:sp>
            <p:nvSpPr>
              <p:cNvPr id="21562" name="Line 36"/>
              <p:cNvSpPr>
                <a:spLocks noChangeShapeType="1"/>
              </p:cNvSpPr>
              <p:nvPr/>
            </p:nvSpPr>
            <p:spPr bwMode="auto">
              <a:xfrm flipV="1">
                <a:off x="1279" y="940"/>
                <a:ext cx="2969" cy="1"/>
              </a:xfrm>
              <a:prstGeom prst="line">
                <a:avLst/>
              </a:prstGeom>
              <a:noFill/>
              <a:ln w="38100">
                <a:solidFill>
                  <a:schemeClr val="accent2"/>
                </a:solidFill>
                <a:miter lim="800000"/>
                <a:headEnd/>
                <a:tailEnd/>
              </a:ln>
              <a:effectLst/>
            </p:spPr>
            <p:txBody>
              <a:bodyPr wrap="none"/>
              <a:lstStyle/>
              <a:p>
                <a:endParaRPr lang="en-US"/>
              </a:p>
            </p:txBody>
          </p:sp>
          <p:sp>
            <p:nvSpPr>
              <p:cNvPr id="21563" name="Line 37"/>
              <p:cNvSpPr>
                <a:spLocks noChangeShapeType="1"/>
              </p:cNvSpPr>
              <p:nvPr/>
            </p:nvSpPr>
            <p:spPr bwMode="auto">
              <a:xfrm flipH="1">
                <a:off x="4236" y="929"/>
                <a:ext cx="1" cy="263"/>
              </a:xfrm>
              <a:prstGeom prst="line">
                <a:avLst/>
              </a:prstGeom>
              <a:noFill/>
              <a:ln w="38100">
                <a:solidFill>
                  <a:schemeClr val="accent2"/>
                </a:solidFill>
                <a:miter lim="800000"/>
                <a:headEnd/>
                <a:tailEnd type="stealth" w="med" len="med"/>
              </a:ln>
              <a:effectLst/>
            </p:spPr>
            <p:txBody>
              <a:bodyPr wrap="none"/>
              <a:lstStyle/>
              <a:p>
                <a:endParaRPr lang="en-US"/>
              </a:p>
            </p:txBody>
          </p:sp>
          <p:sp>
            <p:nvSpPr>
              <p:cNvPr id="21564" name="Line 38"/>
              <p:cNvSpPr>
                <a:spLocks noChangeShapeType="1"/>
              </p:cNvSpPr>
              <p:nvPr/>
            </p:nvSpPr>
            <p:spPr bwMode="auto">
              <a:xfrm flipV="1">
                <a:off x="1643" y="3827"/>
                <a:ext cx="2947" cy="1"/>
              </a:xfrm>
              <a:prstGeom prst="line">
                <a:avLst/>
              </a:prstGeom>
              <a:noFill/>
              <a:ln w="38100">
                <a:solidFill>
                  <a:schemeClr val="accent2"/>
                </a:solidFill>
                <a:miter lim="800000"/>
                <a:headEnd/>
                <a:tailEnd/>
              </a:ln>
              <a:effectLst/>
            </p:spPr>
            <p:txBody>
              <a:bodyPr wrap="none"/>
              <a:lstStyle/>
              <a:p>
                <a:endParaRPr lang="en-US"/>
              </a:p>
            </p:txBody>
          </p:sp>
        </p:grpSp>
        <p:sp>
          <p:nvSpPr>
            <p:cNvPr id="21543" name="Text Box 39"/>
            <p:cNvSpPr txBox="1">
              <a:spLocks noChangeArrowheads="1"/>
            </p:cNvSpPr>
            <p:nvPr/>
          </p:nvSpPr>
          <p:spPr bwMode="auto">
            <a:xfrm>
              <a:off x="2759" y="1483"/>
              <a:ext cx="262" cy="284"/>
            </a:xfrm>
            <a:prstGeom prst="rect">
              <a:avLst/>
            </a:prstGeom>
            <a:noFill/>
            <a:ln w="9525">
              <a:noFill/>
              <a:miter lim="800000"/>
              <a:headEnd/>
              <a:tailEnd/>
            </a:ln>
            <a:effectLst/>
          </p:spPr>
          <p:txBody>
            <a:bodyPr>
              <a:spAutoFit/>
            </a:bodyPr>
            <a:lstStyle/>
            <a:p>
              <a:pPr eaLnBrk="0" hangingPunct="0">
                <a:spcBef>
                  <a:spcPct val="50000"/>
                </a:spcBef>
              </a:pPr>
              <a:r>
                <a:rPr lang="en-US" sz="1600" b="1">
                  <a:solidFill>
                    <a:schemeClr val="accent2"/>
                  </a:solidFill>
                  <a:latin typeface="Arial Narrow" pitchFamily="34" charset="0"/>
                </a:rPr>
                <a:t>PC</a:t>
              </a:r>
            </a:p>
          </p:txBody>
        </p:sp>
      </p:grpSp>
      <p:grpSp>
        <p:nvGrpSpPr>
          <p:cNvPr id="5" name="Group 40"/>
          <p:cNvGrpSpPr>
            <a:grpSpLocks/>
          </p:cNvGrpSpPr>
          <p:nvPr/>
        </p:nvGrpSpPr>
        <p:grpSpPr bwMode="auto">
          <a:xfrm>
            <a:off x="2025650" y="1458517"/>
            <a:ext cx="3455988" cy="878682"/>
            <a:chOff x="1276" y="1069"/>
            <a:chExt cx="2177" cy="738"/>
          </a:xfrm>
        </p:grpSpPr>
        <p:sp>
          <p:nvSpPr>
            <p:cNvPr id="21533" name="Line 41"/>
            <p:cNvSpPr>
              <a:spLocks noChangeShapeType="1"/>
            </p:cNvSpPr>
            <p:nvPr/>
          </p:nvSpPr>
          <p:spPr bwMode="auto">
            <a:xfrm flipH="1">
              <a:off x="2688" y="1081"/>
              <a:ext cx="765" cy="0"/>
            </a:xfrm>
            <a:prstGeom prst="line">
              <a:avLst/>
            </a:prstGeom>
            <a:noFill/>
            <a:ln w="38100">
              <a:solidFill>
                <a:srgbClr val="FF0033"/>
              </a:solidFill>
              <a:miter lim="800000"/>
              <a:headEnd/>
              <a:tailEnd/>
            </a:ln>
            <a:effectLst/>
          </p:spPr>
          <p:txBody>
            <a:bodyPr wrap="none"/>
            <a:lstStyle/>
            <a:p>
              <a:endParaRPr lang="en-US"/>
            </a:p>
          </p:txBody>
        </p:sp>
        <p:sp>
          <p:nvSpPr>
            <p:cNvPr id="21534" name="Line 42"/>
            <p:cNvSpPr>
              <a:spLocks noChangeShapeType="1"/>
            </p:cNvSpPr>
            <p:nvPr/>
          </p:nvSpPr>
          <p:spPr bwMode="auto">
            <a:xfrm flipH="1">
              <a:off x="2683" y="1069"/>
              <a:ext cx="3" cy="715"/>
            </a:xfrm>
            <a:prstGeom prst="line">
              <a:avLst/>
            </a:prstGeom>
            <a:noFill/>
            <a:ln w="38100">
              <a:solidFill>
                <a:srgbClr val="FF0033"/>
              </a:solidFill>
              <a:miter lim="800000"/>
              <a:headEnd/>
              <a:tailEnd/>
            </a:ln>
            <a:effectLst/>
          </p:spPr>
          <p:txBody>
            <a:bodyPr wrap="none"/>
            <a:lstStyle/>
            <a:p>
              <a:endParaRPr lang="en-US"/>
            </a:p>
          </p:txBody>
        </p:sp>
        <p:sp>
          <p:nvSpPr>
            <p:cNvPr id="21535" name="Line 43"/>
            <p:cNvSpPr>
              <a:spLocks noChangeShapeType="1"/>
            </p:cNvSpPr>
            <p:nvPr/>
          </p:nvSpPr>
          <p:spPr bwMode="auto">
            <a:xfrm flipV="1">
              <a:off x="1368" y="1772"/>
              <a:ext cx="1323" cy="3"/>
            </a:xfrm>
            <a:prstGeom prst="line">
              <a:avLst/>
            </a:prstGeom>
            <a:noFill/>
            <a:ln w="38100">
              <a:solidFill>
                <a:srgbClr val="FF0033"/>
              </a:solidFill>
              <a:miter lim="800000"/>
              <a:headEnd/>
              <a:tailEnd/>
            </a:ln>
            <a:effectLst/>
          </p:spPr>
          <p:txBody>
            <a:bodyPr wrap="none"/>
            <a:lstStyle/>
            <a:p>
              <a:endParaRPr lang="en-US"/>
            </a:p>
          </p:txBody>
        </p:sp>
        <p:sp>
          <p:nvSpPr>
            <p:cNvPr id="21536" name="Line 44"/>
            <p:cNvSpPr>
              <a:spLocks noChangeShapeType="1"/>
            </p:cNvSpPr>
            <p:nvPr/>
          </p:nvSpPr>
          <p:spPr bwMode="auto">
            <a:xfrm flipV="1">
              <a:off x="1369" y="1645"/>
              <a:ext cx="1" cy="142"/>
            </a:xfrm>
            <a:prstGeom prst="line">
              <a:avLst/>
            </a:prstGeom>
            <a:noFill/>
            <a:ln w="38100">
              <a:solidFill>
                <a:srgbClr val="FF0033"/>
              </a:solidFill>
              <a:miter lim="800000"/>
              <a:headEnd/>
              <a:tailEnd/>
            </a:ln>
            <a:effectLst/>
          </p:spPr>
          <p:txBody>
            <a:bodyPr wrap="none"/>
            <a:lstStyle/>
            <a:p>
              <a:endParaRPr lang="en-US"/>
            </a:p>
          </p:txBody>
        </p:sp>
        <p:sp>
          <p:nvSpPr>
            <p:cNvPr id="21537" name="Line 45"/>
            <p:cNvSpPr>
              <a:spLocks noChangeShapeType="1"/>
            </p:cNvSpPr>
            <p:nvPr/>
          </p:nvSpPr>
          <p:spPr bwMode="auto">
            <a:xfrm flipH="1" flipV="1">
              <a:off x="1283" y="1479"/>
              <a:ext cx="89" cy="172"/>
            </a:xfrm>
            <a:prstGeom prst="line">
              <a:avLst/>
            </a:prstGeom>
            <a:noFill/>
            <a:ln w="38100">
              <a:solidFill>
                <a:srgbClr val="FF0033"/>
              </a:solidFill>
              <a:miter lim="800000"/>
              <a:headEnd/>
              <a:tailEnd/>
            </a:ln>
            <a:effectLst/>
          </p:spPr>
          <p:txBody>
            <a:bodyPr wrap="none"/>
            <a:lstStyle/>
            <a:p>
              <a:endParaRPr lang="en-US"/>
            </a:p>
          </p:txBody>
        </p:sp>
        <p:sp>
          <p:nvSpPr>
            <p:cNvPr id="21538" name="Line 46"/>
            <p:cNvSpPr>
              <a:spLocks noChangeShapeType="1"/>
            </p:cNvSpPr>
            <p:nvPr/>
          </p:nvSpPr>
          <p:spPr bwMode="auto">
            <a:xfrm flipV="1">
              <a:off x="1284" y="1310"/>
              <a:ext cx="1" cy="176"/>
            </a:xfrm>
            <a:prstGeom prst="line">
              <a:avLst/>
            </a:prstGeom>
            <a:noFill/>
            <a:ln w="38100">
              <a:solidFill>
                <a:srgbClr val="FF0033"/>
              </a:solidFill>
              <a:miter lim="800000"/>
              <a:headEnd/>
              <a:tailEnd type="stealth" w="med" len="med"/>
            </a:ln>
            <a:effectLst/>
          </p:spPr>
          <p:txBody>
            <a:bodyPr wrap="none"/>
            <a:lstStyle/>
            <a:p>
              <a:endParaRPr lang="en-US"/>
            </a:p>
          </p:txBody>
        </p:sp>
        <p:sp>
          <p:nvSpPr>
            <p:cNvPr id="21539" name="Line 47"/>
            <p:cNvSpPr>
              <a:spLocks noChangeShapeType="1"/>
            </p:cNvSpPr>
            <p:nvPr/>
          </p:nvSpPr>
          <p:spPr bwMode="auto">
            <a:xfrm>
              <a:off x="3443" y="1071"/>
              <a:ext cx="0" cy="122"/>
            </a:xfrm>
            <a:prstGeom prst="line">
              <a:avLst/>
            </a:prstGeom>
            <a:noFill/>
            <a:ln w="38100">
              <a:solidFill>
                <a:srgbClr val="FF0033"/>
              </a:solidFill>
              <a:miter lim="800000"/>
              <a:headEnd/>
              <a:tailEnd/>
            </a:ln>
            <a:effectLst/>
          </p:spPr>
          <p:txBody>
            <a:bodyPr wrap="none"/>
            <a:lstStyle/>
            <a:p>
              <a:endParaRPr lang="en-US"/>
            </a:p>
          </p:txBody>
        </p:sp>
        <p:sp>
          <p:nvSpPr>
            <p:cNvPr id="21540" name="Rectangle 48"/>
            <p:cNvSpPr>
              <a:spLocks noChangeArrowheads="1"/>
            </p:cNvSpPr>
            <p:nvPr/>
          </p:nvSpPr>
          <p:spPr bwMode="auto">
            <a:xfrm>
              <a:off x="1276" y="1299"/>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sp>
          <p:nvSpPr>
            <p:cNvPr id="21541" name="Rectangle 49"/>
            <p:cNvSpPr>
              <a:spLocks noChangeArrowheads="1"/>
            </p:cNvSpPr>
            <p:nvPr/>
          </p:nvSpPr>
          <p:spPr bwMode="auto">
            <a:xfrm>
              <a:off x="1980" y="1523"/>
              <a:ext cx="264" cy="284"/>
            </a:xfrm>
            <a:prstGeom prst="rect">
              <a:avLst/>
            </a:prstGeom>
            <a:noFill/>
            <a:ln w="9525">
              <a:noFill/>
              <a:miter lim="800000"/>
              <a:headEnd/>
              <a:tailEnd/>
            </a:ln>
            <a:effectLst/>
          </p:spPr>
          <p:txBody>
            <a:bodyPr wrap="none">
              <a:spAutoFit/>
            </a:bodyPr>
            <a:lstStyle/>
            <a:p>
              <a:pPr algn="ctr" eaLnBrk="0" hangingPunct="0"/>
              <a:r>
                <a:rPr lang="en-US" sz="1600" b="1">
                  <a:solidFill>
                    <a:srgbClr val="FF0033"/>
                  </a:solidFill>
                  <a:latin typeface="Arial Narrow" pitchFamily="34" charset="0"/>
                </a:rPr>
                <a:t>PC</a:t>
              </a:r>
            </a:p>
          </p:txBody>
        </p:sp>
      </p:grpSp>
      <p:grpSp>
        <p:nvGrpSpPr>
          <p:cNvPr id="6" name="Group 50"/>
          <p:cNvGrpSpPr>
            <a:grpSpLocks/>
          </p:cNvGrpSpPr>
          <p:nvPr/>
        </p:nvGrpSpPr>
        <p:grpSpPr bwMode="auto">
          <a:xfrm>
            <a:off x="882650" y="1401366"/>
            <a:ext cx="4686300" cy="3152775"/>
            <a:chOff x="556" y="1021"/>
            <a:chExt cx="2952" cy="2648"/>
          </a:xfrm>
        </p:grpSpPr>
        <p:sp>
          <p:nvSpPr>
            <p:cNvPr id="21516" name="Line 51"/>
            <p:cNvSpPr>
              <a:spLocks noChangeShapeType="1"/>
            </p:cNvSpPr>
            <p:nvPr/>
          </p:nvSpPr>
          <p:spPr bwMode="auto">
            <a:xfrm flipH="1" flipV="1">
              <a:off x="3482" y="3242"/>
              <a:ext cx="0" cy="425"/>
            </a:xfrm>
            <a:prstGeom prst="line">
              <a:avLst/>
            </a:prstGeom>
            <a:noFill/>
            <a:ln w="38100">
              <a:solidFill>
                <a:srgbClr val="00FF00"/>
              </a:solidFill>
              <a:miter lim="800000"/>
              <a:headEnd/>
              <a:tailEnd type="stealth" w="med" len="med"/>
            </a:ln>
            <a:effectLst/>
          </p:spPr>
          <p:txBody>
            <a:bodyPr wrap="none"/>
            <a:lstStyle/>
            <a:p>
              <a:endParaRPr lang="en-US"/>
            </a:p>
          </p:txBody>
        </p:sp>
        <p:sp>
          <p:nvSpPr>
            <p:cNvPr id="21517" name="Line 52"/>
            <p:cNvSpPr>
              <a:spLocks noChangeShapeType="1"/>
            </p:cNvSpPr>
            <p:nvPr/>
          </p:nvSpPr>
          <p:spPr bwMode="auto">
            <a:xfrm>
              <a:off x="556" y="3659"/>
              <a:ext cx="2938" cy="1"/>
            </a:xfrm>
            <a:prstGeom prst="line">
              <a:avLst/>
            </a:prstGeom>
            <a:noFill/>
            <a:ln w="38100">
              <a:solidFill>
                <a:srgbClr val="00FF00"/>
              </a:solidFill>
              <a:miter lim="800000"/>
              <a:headEnd/>
              <a:tailEnd/>
            </a:ln>
            <a:effectLst/>
          </p:spPr>
          <p:txBody>
            <a:bodyPr wrap="none"/>
            <a:lstStyle/>
            <a:p>
              <a:endParaRPr lang="en-US"/>
            </a:p>
          </p:txBody>
        </p:sp>
        <p:sp>
          <p:nvSpPr>
            <p:cNvPr id="21518" name="Line 53"/>
            <p:cNvSpPr>
              <a:spLocks noChangeShapeType="1"/>
            </p:cNvSpPr>
            <p:nvPr/>
          </p:nvSpPr>
          <p:spPr bwMode="auto">
            <a:xfrm flipH="1">
              <a:off x="567" y="1846"/>
              <a:ext cx="6" cy="1823"/>
            </a:xfrm>
            <a:prstGeom prst="line">
              <a:avLst/>
            </a:prstGeom>
            <a:noFill/>
            <a:ln w="38100">
              <a:solidFill>
                <a:srgbClr val="00FF00"/>
              </a:solidFill>
              <a:miter lim="800000"/>
              <a:headEnd/>
              <a:tailEnd/>
            </a:ln>
            <a:effectLst/>
          </p:spPr>
          <p:txBody>
            <a:bodyPr wrap="none"/>
            <a:lstStyle/>
            <a:p>
              <a:endParaRPr lang="en-US"/>
            </a:p>
          </p:txBody>
        </p:sp>
        <p:sp>
          <p:nvSpPr>
            <p:cNvPr id="21519" name="Line 54"/>
            <p:cNvSpPr>
              <a:spLocks noChangeShapeType="1"/>
            </p:cNvSpPr>
            <p:nvPr/>
          </p:nvSpPr>
          <p:spPr bwMode="auto">
            <a:xfrm flipH="1" flipV="1">
              <a:off x="561" y="1851"/>
              <a:ext cx="532" cy="1"/>
            </a:xfrm>
            <a:prstGeom prst="line">
              <a:avLst/>
            </a:prstGeom>
            <a:noFill/>
            <a:ln w="38100">
              <a:solidFill>
                <a:srgbClr val="00FF00"/>
              </a:solidFill>
              <a:miter lim="800000"/>
              <a:headEnd/>
              <a:tailEnd/>
            </a:ln>
            <a:effectLst/>
          </p:spPr>
          <p:txBody>
            <a:bodyPr wrap="none"/>
            <a:lstStyle/>
            <a:p>
              <a:endParaRPr lang="en-US"/>
            </a:p>
          </p:txBody>
        </p:sp>
        <p:sp>
          <p:nvSpPr>
            <p:cNvPr id="21520" name="Line 55"/>
            <p:cNvSpPr>
              <a:spLocks noChangeShapeType="1"/>
            </p:cNvSpPr>
            <p:nvPr/>
          </p:nvSpPr>
          <p:spPr bwMode="auto">
            <a:xfrm flipV="1">
              <a:off x="1488" y="1707"/>
              <a:ext cx="0" cy="578"/>
            </a:xfrm>
            <a:prstGeom prst="line">
              <a:avLst/>
            </a:prstGeom>
            <a:noFill/>
            <a:ln w="38100">
              <a:solidFill>
                <a:srgbClr val="00FF00"/>
              </a:solidFill>
              <a:miter lim="800000"/>
              <a:headEnd/>
              <a:tailEnd/>
            </a:ln>
            <a:effectLst/>
          </p:spPr>
          <p:txBody>
            <a:bodyPr wrap="none"/>
            <a:lstStyle/>
            <a:p>
              <a:endParaRPr lang="en-US"/>
            </a:p>
          </p:txBody>
        </p:sp>
        <p:sp>
          <p:nvSpPr>
            <p:cNvPr id="21521" name="Line 56"/>
            <p:cNvSpPr>
              <a:spLocks noChangeShapeType="1"/>
            </p:cNvSpPr>
            <p:nvPr/>
          </p:nvSpPr>
          <p:spPr bwMode="auto">
            <a:xfrm flipH="1" flipV="1">
              <a:off x="1285" y="2178"/>
              <a:ext cx="0" cy="113"/>
            </a:xfrm>
            <a:prstGeom prst="line">
              <a:avLst/>
            </a:prstGeom>
            <a:noFill/>
            <a:ln w="38100">
              <a:solidFill>
                <a:srgbClr val="00FF00"/>
              </a:solidFill>
              <a:miter lim="800000"/>
              <a:headEnd/>
              <a:tailEnd/>
            </a:ln>
            <a:effectLst/>
          </p:spPr>
          <p:txBody>
            <a:bodyPr wrap="none"/>
            <a:lstStyle/>
            <a:p>
              <a:endParaRPr lang="en-US"/>
            </a:p>
          </p:txBody>
        </p:sp>
        <p:sp>
          <p:nvSpPr>
            <p:cNvPr id="21522" name="Line 57"/>
            <p:cNvSpPr>
              <a:spLocks noChangeShapeType="1"/>
            </p:cNvSpPr>
            <p:nvPr/>
          </p:nvSpPr>
          <p:spPr bwMode="auto">
            <a:xfrm flipV="1">
              <a:off x="1079" y="1840"/>
              <a:ext cx="3" cy="139"/>
            </a:xfrm>
            <a:prstGeom prst="line">
              <a:avLst/>
            </a:prstGeom>
            <a:noFill/>
            <a:ln w="38100">
              <a:solidFill>
                <a:srgbClr val="00FF00"/>
              </a:solidFill>
              <a:miter lim="800000"/>
              <a:headEnd/>
              <a:tailEnd/>
            </a:ln>
            <a:effectLst/>
          </p:spPr>
          <p:txBody>
            <a:bodyPr wrap="none"/>
            <a:lstStyle/>
            <a:p>
              <a:endParaRPr lang="en-US"/>
            </a:p>
          </p:txBody>
        </p:sp>
        <p:sp>
          <p:nvSpPr>
            <p:cNvPr id="21523" name="Line 58"/>
            <p:cNvSpPr>
              <a:spLocks noChangeShapeType="1"/>
            </p:cNvSpPr>
            <p:nvPr/>
          </p:nvSpPr>
          <p:spPr bwMode="auto">
            <a:xfrm flipH="1">
              <a:off x="1273" y="2279"/>
              <a:ext cx="227" cy="0"/>
            </a:xfrm>
            <a:prstGeom prst="line">
              <a:avLst/>
            </a:prstGeom>
            <a:noFill/>
            <a:ln w="38100">
              <a:solidFill>
                <a:srgbClr val="00FF00"/>
              </a:solidFill>
              <a:miter lim="800000"/>
              <a:headEnd/>
              <a:tailEnd/>
            </a:ln>
            <a:effectLst/>
          </p:spPr>
          <p:txBody>
            <a:bodyPr wrap="none"/>
            <a:lstStyle/>
            <a:p>
              <a:endParaRPr lang="en-US"/>
            </a:p>
          </p:txBody>
        </p:sp>
        <p:sp>
          <p:nvSpPr>
            <p:cNvPr id="21524" name="Line 59"/>
            <p:cNvSpPr>
              <a:spLocks noChangeShapeType="1"/>
            </p:cNvSpPr>
            <p:nvPr/>
          </p:nvSpPr>
          <p:spPr bwMode="auto">
            <a:xfrm flipV="1">
              <a:off x="976" y="2180"/>
              <a:ext cx="0" cy="525"/>
            </a:xfrm>
            <a:prstGeom prst="line">
              <a:avLst/>
            </a:prstGeom>
            <a:noFill/>
            <a:ln w="38100">
              <a:solidFill>
                <a:srgbClr val="00FF00"/>
              </a:solidFill>
              <a:miter lim="800000"/>
              <a:headEnd/>
              <a:tailEnd/>
            </a:ln>
            <a:effectLst/>
          </p:spPr>
          <p:txBody>
            <a:bodyPr wrap="none"/>
            <a:lstStyle/>
            <a:p>
              <a:endParaRPr lang="en-US"/>
            </a:p>
          </p:txBody>
        </p:sp>
        <p:sp>
          <p:nvSpPr>
            <p:cNvPr id="21525" name="Line 60"/>
            <p:cNvSpPr>
              <a:spLocks noChangeShapeType="1"/>
            </p:cNvSpPr>
            <p:nvPr/>
          </p:nvSpPr>
          <p:spPr bwMode="auto">
            <a:xfrm flipV="1">
              <a:off x="973" y="1973"/>
              <a:ext cx="108" cy="218"/>
            </a:xfrm>
            <a:prstGeom prst="line">
              <a:avLst/>
            </a:prstGeom>
            <a:noFill/>
            <a:ln w="38100">
              <a:solidFill>
                <a:srgbClr val="00FF00"/>
              </a:solidFill>
              <a:miter lim="800000"/>
              <a:headEnd/>
              <a:tailEnd/>
            </a:ln>
            <a:effectLst/>
          </p:spPr>
          <p:txBody>
            <a:bodyPr wrap="none"/>
            <a:lstStyle/>
            <a:p>
              <a:endParaRPr lang="en-US"/>
            </a:p>
          </p:txBody>
        </p:sp>
        <p:sp>
          <p:nvSpPr>
            <p:cNvPr id="21526" name="Line 61"/>
            <p:cNvSpPr>
              <a:spLocks noChangeShapeType="1"/>
            </p:cNvSpPr>
            <p:nvPr/>
          </p:nvSpPr>
          <p:spPr bwMode="auto">
            <a:xfrm flipH="1" flipV="1">
              <a:off x="1081" y="1983"/>
              <a:ext cx="207" cy="205"/>
            </a:xfrm>
            <a:prstGeom prst="line">
              <a:avLst/>
            </a:prstGeom>
            <a:noFill/>
            <a:ln w="38100">
              <a:solidFill>
                <a:srgbClr val="00FF00"/>
              </a:solidFill>
              <a:miter lim="800000"/>
              <a:headEnd/>
              <a:tailEnd/>
            </a:ln>
            <a:effectLst/>
          </p:spPr>
          <p:txBody>
            <a:bodyPr wrap="none"/>
            <a:lstStyle/>
            <a:p>
              <a:endParaRPr lang="en-US"/>
            </a:p>
          </p:txBody>
        </p:sp>
        <p:sp>
          <p:nvSpPr>
            <p:cNvPr id="21527" name="Rectangle 62"/>
            <p:cNvSpPr>
              <a:spLocks noChangeArrowheads="1"/>
            </p:cNvSpPr>
            <p:nvPr/>
          </p:nvSpPr>
          <p:spPr bwMode="auto">
            <a:xfrm>
              <a:off x="574" y="2974"/>
              <a:ext cx="261" cy="336"/>
            </a:xfrm>
            <a:prstGeom prst="rect">
              <a:avLst/>
            </a:prstGeom>
            <a:noFill/>
            <a:ln w="9525">
              <a:noFill/>
              <a:miter lim="800000"/>
              <a:headEnd/>
              <a:tailEnd/>
            </a:ln>
            <a:effectLst/>
          </p:spPr>
          <p:txBody>
            <a:bodyPr wrap="none">
              <a:spAutoFit/>
            </a:bodyPr>
            <a:lstStyle/>
            <a:p>
              <a:pPr eaLnBrk="0" hangingPunct="0"/>
              <a:r>
                <a:rPr lang="en-US" sz="2000">
                  <a:solidFill>
                    <a:srgbClr val="00FF00"/>
                  </a:solidFill>
                  <a:latin typeface="Times New Roman" pitchFamily="18" charset="0"/>
                  <a:sym typeface="SymbolPS" pitchFamily="66" charset="2"/>
                </a:rPr>
                <a:t></a:t>
              </a:r>
            </a:p>
          </p:txBody>
        </p:sp>
        <p:sp>
          <p:nvSpPr>
            <p:cNvPr id="21528" name="Line 63"/>
            <p:cNvSpPr>
              <a:spLocks noChangeShapeType="1"/>
            </p:cNvSpPr>
            <p:nvPr/>
          </p:nvSpPr>
          <p:spPr bwMode="auto">
            <a:xfrm flipH="1" flipV="1">
              <a:off x="1477" y="1718"/>
              <a:ext cx="1150" cy="3"/>
            </a:xfrm>
            <a:prstGeom prst="line">
              <a:avLst/>
            </a:prstGeom>
            <a:noFill/>
            <a:ln w="38100">
              <a:solidFill>
                <a:srgbClr val="00FF00"/>
              </a:solidFill>
              <a:miter lim="800000"/>
              <a:headEnd/>
              <a:tailEnd/>
            </a:ln>
            <a:effectLst/>
          </p:spPr>
          <p:txBody>
            <a:bodyPr wrap="none"/>
            <a:lstStyle/>
            <a:p>
              <a:endParaRPr lang="en-US"/>
            </a:p>
          </p:txBody>
        </p:sp>
        <p:sp>
          <p:nvSpPr>
            <p:cNvPr id="21529" name="Line 64"/>
            <p:cNvSpPr>
              <a:spLocks noChangeShapeType="1"/>
            </p:cNvSpPr>
            <p:nvPr/>
          </p:nvSpPr>
          <p:spPr bwMode="auto">
            <a:xfrm flipH="1" flipV="1">
              <a:off x="2614" y="1024"/>
              <a:ext cx="1" cy="708"/>
            </a:xfrm>
            <a:prstGeom prst="line">
              <a:avLst/>
            </a:prstGeom>
            <a:noFill/>
            <a:ln w="38100">
              <a:solidFill>
                <a:srgbClr val="00FF00"/>
              </a:solidFill>
              <a:miter lim="800000"/>
              <a:headEnd/>
              <a:tailEnd/>
            </a:ln>
            <a:effectLst/>
          </p:spPr>
          <p:txBody>
            <a:bodyPr wrap="none"/>
            <a:lstStyle/>
            <a:p>
              <a:endParaRPr lang="en-US"/>
            </a:p>
          </p:txBody>
        </p:sp>
        <p:sp>
          <p:nvSpPr>
            <p:cNvPr id="21530" name="Line 65"/>
            <p:cNvSpPr>
              <a:spLocks noChangeShapeType="1"/>
            </p:cNvSpPr>
            <p:nvPr/>
          </p:nvSpPr>
          <p:spPr bwMode="auto">
            <a:xfrm flipH="1" flipV="1">
              <a:off x="2602" y="1029"/>
              <a:ext cx="906" cy="2"/>
            </a:xfrm>
            <a:prstGeom prst="line">
              <a:avLst/>
            </a:prstGeom>
            <a:noFill/>
            <a:ln w="38100">
              <a:solidFill>
                <a:srgbClr val="00FF00"/>
              </a:solidFill>
              <a:miter lim="800000"/>
              <a:headEnd/>
              <a:tailEnd/>
            </a:ln>
            <a:effectLst/>
          </p:spPr>
          <p:txBody>
            <a:bodyPr wrap="none"/>
            <a:lstStyle/>
            <a:p>
              <a:endParaRPr lang="en-US"/>
            </a:p>
          </p:txBody>
        </p:sp>
        <p:sp>
          <p:nvSpPr>
            <p:cNvPr id="21531" name="Line 66"/>
            <p:cNvSpPr>
              <a:spLocks noChangeShapeType="1"/>
            </p:cNvSpPr>
            <p:nvPr/>
          </p:nvSpPr>
          <p:spPr bwMode="auto">
            <a:xfrm flipV="1">
              <a:off x="3497" y="1021"/>
              <a:ext cx="0" cy="168"/>
            </a:xfrm>
            <a:prstGeom prst="line">
              <a:avLst/>
            </a:prstGeom>
            <a:noFill/>
            <a:ln w="38100">
              <a:solidFill>
                <a:srgbClr val="00FF00"/>
              </a:solidFill>
              <a:miter lim="800000"/>
              <a:headEnd/>
              <a:tailEnd/>
            </a:ln>
            <a:effectLst/>
          </p:spPr>
          <p:txBody>
            <a:bodyPr wrap="none"/>
            <a:lstStyle/>
            <a:p>
              <a:endParaRPr lang="en-US"/>
            </a:p>
          </p:txBody>
        </p:sp>
        <p:sp>
          <p:nvSpPr>
            <p:cNvPr id="21532" name="Rectangle 67"/>
            <p:cNvSpPr>
              <a:spLocks noChangeArrowheads="1"/>
            </p:cNvSpPr>
            <p:nvPr/>
          </p:nvSpPr>
          <p:spPr bwMode="auto">
            <a:xfrm>
              <a:off x="2356" y="1524"/>
              <a:ext cx="264" cy="284"/>
            </a:xfrm>
            <a:prstGeom prst="rect">
              <a:avLst/>
            </a:prstGeom>
            <a:noFill/>
            <a:ln w="9525">
              <a:noFill/>
              <a:miter lim="800000"/>
              <a:headEnd/>
              <a:tailEnd/>
            </a:ln>
            <a:effectLst/>
          </p:spPr>
          <p:txBody>
            <a:bodyPr wrap="none">
              <a:spAutoFit/>
            </a:bodyPr>
            <a:lstStyle/>
            <a:p>
              <a:pPr algn="ctr" eaLnBrk="0" hangingPunct="0"/>
              <a:r>
                <a:rPr lang="en-US" sz="1600" b="1">
                  <a:solidFill>
                    <a:srgbClr val="33CC33"/>
                  </a:solidFill>
                  <a:latin typeface="Arial Narrow" pitchFamily="34" charset="0"/>
                </a:rPr>
                <a:t>PC</a:t>
              </a:r>
            </a:p>
          </p:txBody>
        </p:sp>
      </p:grpSp>
      <p:sp>
        <p:nvSpPr>
          <p:cNvPr id="21577" name="AutoShape 73"/>
          <p:cNvSpPr>
            <a:spLocks noChangeArrowheads="1"/>
          </p:cNvSpPr>
          <p:nvPr/>
        </p:nvSpPr>
        <p:spPr bwMode="auto">
          <a:xfrm>
            <a:off x="117476" y="1562100"/>
            <a:ext cx="1350963" cy="333375"/>
          </a:xfrm>
          <a:prstGeom prst="wedgeRoundRectCallout">
            <a:avLst>
              <a:gd name="adj1" fmla="val 63866"/>
              <a:gd name="adj2" fmla="val 193213"/>
              <a:gd name="adj3" fmla="val 16667"/>
            </a:avLst>
          </a:prstGeom>
          <a:solidFill>
            <a:schemeClr val="bg1"/>
          </a:solidFill>
          <a:ln w="28575">
            <a:solidFill>
              <a:srgbClr val="00FF00"/>
            </a:solidFill>
            <a:miter lim="800000"/>
            <a:headEnd/>
            <a:tailEnd/>
          </a:ln>
          <a:effectLst/>
        </p:spPr>
        <p:txBody>
          <a:bodyPr/>
          <a:lstStyle/>
          <a:p>
            <a:pPr algn="ctr"/>
            <a:r>
              <a:rPr lang="en-US" sz="1000" b="1">
                <a:solidFill>
                  <a:srgbClr val="00FF00"/>
                </a:solidFill>
              </a:rPr>
              <a:t>PC incremented at end of phase</a:t>
            </a:r>
          </a:p>
        </p:txBody>
      </p:sp>
      <p:sp>
        <p:nvSpPr>
          <p:cNvPr id="21581" name="AutoShape 77"/>
          <p:cNvSpPr>
            <a:spLocks noChangeArrowheads="1"/>
          </p:cNvSpPr>
          <p:nvPr/>
        </p:nvSpPr>
        <p:spPr bwMode="auto">
          <a:xfrm>
            <a:off x="4559300" y="2515792"/>
            <a:ext cx="1525588" cy="467915"/>
          </a:xfrm>
          <a:prstGeom prst="wedgeRoundRectCallout">
            <a:avLst>
              <a:gd name="adj1" fmla="val -30852"/>
              <a:gd name="adj2" fmla="val -223028"/>
              <a:gd name="adj3" fmla="val 16667"/>
            </a:avLst>
          </a:prstGeom>
          <a:solidFill>
            <a:schemeClr val="bg1"/>
          </a:solidFill>
          <a:ln w="28575">
            <a:solidFill>
              <a:schemeClr val="hlink"/>
            </a:solidFill>
            <a:miter lim="800000"/>
            <a:headEnd/>
            <a:tailEnd/>
          </a:ln>
          <a:effectLst/>
        </p:spPr>
        <p:txBody>
          <a:bodyPr/>
          <a:lstStyle/>
          <a:p>
            <a:pPr algn="ctr"/>
            <a:r>
              <a:rPr lang="en-US" sz="1000" b="1">
                <a:solidFill>
                  <a:schemeClr val="hlink"/>
                </a:solidFill>
              </a:rPr>
              <a:t>Use PC to obtain relative index and for base register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577"/>
                                        </p:tgtEl>
                                        <p:attrNameLst>
                                          <p:attrName>style.visibility</p:attrName>
                                        </p:attrNameLst>
                                      </p:cBhvr>
                                      <p:to>
                                        <p:strVal val="visible"/>
                                      </p:to>
                                    </p:set>
                                    <p:animEffect transition="in" filter="dissolve">
                                      <p:cBhvr>
                                        <p:cTn id="27" dur="500"/>
                                        <p:tgtEl>
                                          <p:spTgt spid="2157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581"/>
                                        </p:tgtEl>
                                        <p:attrNameLst>
                                          <p:attrName>style.visibility</p:attrName>
                                        </p:attrNameLst>
                                      </p:cBhvr>
                                      <p:to>
                                        <p:strVal val="visible"/>
                                      </p:to>
                                    </p:set>
                                    <p:animEffect transition="in" filter="dissolve">
                                      <p:cBhvr>
                                        <p:cTn id="32" dur="500"/>
                                        <p:tgtEl>
                                          <p:spTgt spid="21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77" grpId="0" animBg="1"/>
      <p:bldP spid="2158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533400"/>
          </a:xfrm>
        </p:spPr>
        <p:txBody>
          <a:bodyPr>
            <a:normAutofit fontScale="90000"/>
          </a:bodyPr>
          <a:lstStyle/>
          <a:p>
            <a:pPr algn="ctr">
              <a:defRPr/>
            </a:pPr>
            <a:r>
              <a:rPr lang="en-US" dirty="0" smtClean="0">
                <a:solidFill>
                  <a:srgbClr val="0070C0"/>
                </a:solidFill>
              </a:rPr>
              <a:t>Absolute Addressing  mode</a:t>
            </a:r>
            <a:endParaRPr lang="en-US" dirty="0">
              <a:solidFill>
                <a:srgbClr val="0070C0"/>
              </a:solidFill>
            </a:endParaRPr>
          </a:p>
        </p:txBody>
      </p:sp>
      <p:sp>
        <p:nvSpPr>
          <p:cNvPr id="53251" name="Content Placeholder 2"/>
          <p:cNvSpPr>
            <a:spLocks noGrp="1"/>
          </p:cNvSpPr>
          <p:nvPr>
            <p:ph idx="1"/>
          </p:nvPr>
        </p:nvSpPr>
        <p:spPr>
          <a:xfrm>
            <a:off x="762000" y="895350"/>
            <a:ext cx="7772400" cy="3429000"/>
          </a:xfrm>
        </p:spPr>
        <p:txBody>
          <a:bodyPr>
            <a:noAutofit/>
          </a:bodyPr>
          <a:lstStyle/>
          <a:p>
            <a:r>
              <a:rPr lang="en-US" sz="1800" dirty="0" smtClean="0">
                <a:latin typeface="Times New Roman" pitchFamily="18" charset="0"/>
                <a:cs typeface="Times New Roman" pitchFamily="18" charset="0"/>
              </a:rPr>
              <a:t>Similar to Symbolic mode, with the difference that the label is  preceded by “&amp;”.</a:t>
            </a:r>
          </a:p>
          <a:p>
            <a:pPr>
              <a:buFontTx/>
              <a:buNone/>
            </a:pPr>
            <a:r>
              <a:rPr lang="en-US" sz="1800" dirty="0" smtClean="0">
                <a:latin typeface="Times New Roman" pitchFamily="18" charset="0"/>
                <a:cs typeface="Times New Roman" pitchFamily="18" charset="0"/>
              </a:rPr>
              <a:t>    The word following the instruction contains the absolute  address. X is stored in the next word. Indexed mode X(SR) is used</a:t>
            </a:r>
          </a:p>
          <a:p>
            <a:pPr>
              <a:buFontTx/>
              <a:buNone/>
            </a:pPr>
            <a:r>
              <a:rPr lang="en-US" sz="1800" dirty="0" smtClean="0">
                <a:latin typeface="Times New Roman" pitchFamily="18" charset="0"/>
                <a:cs typeface="Times New Roman" pitchFamily="18" charset="0"/>
              </a:rPr>
              <a:t>       MOV &amp;XPT, &amp;YPT</a:t>
            </a:r>
          </a:p>
          <a:p>
            <a:pPr>
              <a:buFontTx/>
              <a:buNone/>
            </a:pPr>
            <a:r>
              <a:rPr lang="en-US" sz="1800" dirty="0" smtClean="0">
                <a:latin typeface="Times New Roman" pitchFamily="18" charset="0"/>
                <a:cs typeface="Times New Roman" pitchFamily="18" charset="0"/>
              </a:rPr>
              <a:t>  Move the content of source address XPT to the destination address YPT.</a:t>
            </a:r>
          </a:p>
          <a:p>
            <a:pPr>
              <a:buFontTx/>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This example copies the port 1 input register into register R6:</a:t>
            </a:r>
          </a:p>
          <a:p>
            <a:pPr lvl="1"/>
            <a:r>
              <a:rPr lang="en-US" sz="1800" b="1" dirty="0" err="1" smtClean="0">
                <a:latin typeface="Times New Roman" pitchFamily="18" charset="0"/>
                <a:cs typeface="Times New Roman" pitchFamily="18" charset="0"/>
              </a:rPr>
              <a:t>mov.b</a:t>
            </a:r>
            <a:r>
              <a:rPr lang="en-US" sz="1800" b="1" dirty="0" smtClean="0">
                <a:latin typeface="Times New Roman" pitchFamily="18" charset="0"/>
                <a:cs typeface="Times New Roman" pitchFamily="18" charset="0"/>
              </a:rPr>
              <a:t> &amp;P1IN ,R6 </a:t>
            </a:r>
            <a:r>
              <a:rPr lang="en-US" sz="1800" b="1" i="1" dirty="0" smtClean="0">
                <a:latin typeface="Times New Roman" pitchFamily="18" charset="0"/>
                <a:cs typeface="Times New Roman" pitchFamily="18" charset="0"/>
              </a:rPr>
              <a:t>; load byte P1IN into R6 , absolute mode</a:t>
            </a:r>
          </a:p>
          <a:p>
            <a:r>
              <a:rPr lang="en-US" sz="1800" dirty="0" smtClean="0">
                <a:latin typeface="Times New Roman" pitchFamily="18" charset="0"/>
                <a:cs typeface="Times New Roman" pitchFamily="18" charset="0"/>
              </a:rPr>
              <a:t>The assembler replaces this by the indexed form</a:t>
            </a:r>
          </a:p>
          <a:p>
            <a:pPr lvl="1"/>
            <a:r>
              <a:rPr lang="en-US" sz="1800" b="1" dirty="0" err="1" smtClean="0">
                <a:latin typeface="Times New Roman" pitchFamily="18" charset="0"/>
                <a:cs typeface="Times New Roman" pitchFamily="18" charset="0"/>
              </a:rPr>
              <a:t>mov.b</a:t>
            </a:r>
            <a:r>
              <a:rPr lang="en-US" sz="1800" b="1" dirty="0" smtClean="0">
                <a:latin typeface="Times New Roman" pitchFamily="18" charset="0"/>
                <a:cs typeface="Times New Roman" pitchFamily="18" charset="0"/>
              </a:rPr>
              <a:t> P1IN(SR),R6 </a:t>
            </a:r>
            <a:r>
              <a:rPr lang="en-US" sz="1800" b="1" i="1" dirty="0" smtClean="0">
                <a:latin typeface="Times New Roman" pitchFamily="18" charset="0"/>
                <a:cs typeface="Times New Roman" pitchFamily="18" charset="0"/>
              </a:rPr>
              <a:t>; load byte P1IN into R6 , absolute mode</a:t>
            </a:r>
          </a:p>
          <a:p>
            <a:r>
              <a:rPr lang="en-US" sz="1800" dirty="0" smtClean="0">
                <a:latin typeface="Times New Roman" pitchFamily="18" charset="0"/>
                <a:cs typeface="Times New Roman" pitchFamily="18" charset="0"/>
              </a:rPr>
              <a:t>where P1IN is the absolute address of the register.</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5"/>
          <p:cNvSpPr>
            <a:spLocks noGrp="1"/>
          </p:cNvSpPr>
          <p:nvPr>
            <p:ph type="sldNum" sz="quarter" idx="12"/>
          </p:nvPr>
        </p:nvSpPr>
        <p:spPr>
          <a:noFill/>
          <a:ln>
            <a:miter lim="800000"/>
            <a:headEnd/>
            <a:tailEnd/>
          </a:ln>
        </p:spPr>
        <p:txBody>
          <a:bodyPr/>
          <a:lstStyle/>
          <a:p>
            <a:fld id="{DE906348-A030-4055-BA8F-818855CC9853}" type="slidenum">
              <a:rPr lang="en-US"/>
              <a:pPr/>
              <a:t>49</a:t>
            </a:fld>
            <a:endParaRPr lang="en-US"/>
          </a:p>
        </p:txBody>
      </p:sp>
      <p:sp>
        <p:nvSpPr>
          <p:cNvPr id="22533" name="Rectangle 2"/>
          <p:cNvSpPr>
            <a:spLocks noGrp="1" noChangeArrowheads="1"/>
          </p:cNvSpPr>
          <p:nvPr>
            <p:ph type="title"/>
          </p:nvPr>
        </p:nvSpPr>
        <p:spPr/>
        <p:txBody>
          <a:bodyPr/>
          <a:lstStyle/>
          <a:p>
            <a:pPr algn="ctr" eaLnBrk="1" hangingPunct="1"/>
            <a:r>
              <a:rPr lang="en-US" dirty="0" smtClean="0">
                <a:solidFill>
                  <a:srgbClr val="0070C0"/>
                </a:solidFill>
              </a:rPr>
              <a:t>Absolute Addressing Mode</a:t>
            </a:r>
          </a:p>
        </p:txBody>
      </p:sp>
      <p:pic>
        <p:nvPicPr>
          <p:cNvPr id="22534" name="Picture 3"/>
          <p:cNvPicPr>
            <a:picLocks noChangeAspect="1" noChangeArrowheads="1"/>
          </p:cNvPicPr>
          <p:nvPr/>
        </p:nvPicPr>
        <p:blipFill>
          <a:blip r:embed="rId3"/>
          <a:srcRect/>
          <a:stretch>
            <a:fillRect/>
          </a:stretch>
        </p:blipFill>
        <p:spPr bwMode="auto">
          <a:xfrm>
            <a:off x="1143001" y="950119"/>
            <a:ext cx="7305675" cy="32432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i="1" dirty="0" smtClean="0"/>
              <a:t>Example: </a:t>
            </a:r>
          </a:p>
          <a:p>
            <a:pPr>
              <a:buNone/>
            </a:pPr>
            <a:r>
              <a:rPr lang="en-US" i="1" dirty="0" smtClean="0"/>
              <a:t>		MSP430F435 	 </a:t>
            </a:r>
          </a:p>
          <a:p>
            <a:pPr>
              <a:buNone/>
            </a:pPr>
            <a:r>
              <a:rPr lang="en-US" i="1" dirty="0" smtClean="0"/>
              <a:t>	F- Flash memory device </a:t>
            </a:r>
          </a:p>
          <a:p>
            <a:pPr>
              <a:buNone/>
            </a:pPr>
            <a:r>
              <a:rPr lang="en-US" i="1" dirty="0" smtClean="0"/>
              <a:t>	43- LCD </a:t>
            </a:r>
            <a:r>
              <a:rPr lang="en-US" dirty="0" smtClean="0"/>
              <a:t>controller, a hardware UART, </a:t>
            </a:r>
          </a:p>
          <a:p>
            <a:pPr>
              <a:buNone/>
            </a:pPr>
            <a:r>
              <a:rPr lang="en-US" dirty="0" smtClean="0"/>
              <a:t>	5- as 16 kb of code memory, and 512 bytes of RAM.</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9" name="Picture 2" descr="MSP430_02a"/>
          <p:cNvPicPr>
            <a:picLocks noChangeAspect="1" noChangeArrowheads="1"/>
          </p:cNvPicPr>
          <p:nvPr/>
        </p:nvPicPr>
        <p:blipFill>
          <a:blip r:embed="rId2"/>
          <a:srcRect/>
          <a:stretch>
            <a:fillRect/>
          </a:stretch>
        </p:blipFill>
        <p:spPr bwMode="auto">
          <a:xfrm>
            <a:off x="571500" y="1122760"/>
            <a:ext cx="8020050" cy="3695700"/>
          </a:xfrm>
          <a:prstGeom prst="rect">
            <a:avLst/>
          </a:prstGeom>
          <a:noFill/>
          <a:ln w="9525">
            <a:noFill/>
            <a:miter lim="800000"/>
            <a:headEnd/>
            <a:tailEnd/>
          </a:ln>
        </p:spPr>
      </p:pic>
      <p:sp>
        <p:nvSpPr>
          <p:cNvPr id="77830" name="Rectangle 3"/>
          <p:cNvSpPr>
            <a:spLocks noGrp="1" noChangeArrowheads="1"/>
          </p:cNvSpPr>
          <p:nvPr>
            <p:ph type="title" idx="4294967295"/>
          </p:nvPr>
        </p:nvSpPr>
        <p:spPr/>
        <p:txBody>
          <a:bodyPr/>
          <a:lstStyle/>
          <a:p>
            <a:pPr algn="ctr" eaLnBrk="1" hangingPunct="1"/>
            <a:r>
              <a:rPr lang="en-US" dirty="0" smtClean="0">
                <a:solidFill>
                  <a:srgbClr val="0070C0"/>
                </a:solidFill>
                <a:latin typeface="Arial Narrow" pitchFamily="34" charset="0"/>
              </a:rPr>
              <a:t>Source: Absolute Mode</a:t>
            </a:r>
            <a:r>
              <a:rPr lang="en-US" dirty="0" smtClean="0">
                <a:solidFill>
                  <a:srgbClr val="0070C0"/>
                </a:solidFill>
              </a:rPr>
              <a:t> – </a:t>
            </a:r>
            <a:r>
              <a:rPr lang="en-US" i="1" dirty="0" smtClean="0">
                <a:solidFill>
                  <a:srgbClr val="0070C0"/>
                </a:solidFill>
                <a:latin typeface="Arial Narrow" pitchFamily="34" charset="0"/>
              </a:rPr>
              <a:t>&amp;Address</a:t>
            </a:r>
          </a:p>
        </p:txBody>
      </p:sp>
      <p:grpSp>
        <p:nvGrpSpPr>
          <p:cNvPr id="2" name="Group 4"/>
          <p:cNvGrpSpPr>
            <a:grpSpLocks/>
          </p:cNvGrpSpPr>
          <p:nvPr/>
        </p:nvGrpSpPr>
        <p:grpSpPr bwMode="auto">
          <a:xfrm>
            <a:off x="1865313" y="1223963"/>
            <a:ext cx="5192712" cy="3458766"/>
            <a:chOff x="1175" y="878"/>
            <a:chExt cx="3271" cy="2905"/>
          </a:xfrm>
        </p:grpSpPr>
        <p:sp>
          <p:nvSpPr>
            <p:cNvPr id="77832" name="Line 5"/>
            <p:cNvSpPr>
              <a:spLocks noChangeShapeType="1"/>
            </p:cNvSpPr>
            <p:nvPr/>
          </p:nvSpPr>
          <p:spPr bwMode="auto">
            <a:xfrm>
              <a:off x="1745" y="3767"/>
              <a:ext cx="2701" cy="4"/>
            </a:xfrm>
            <a:prstGeom prst="line">
              <a:avLst/>
            </a:prstGeom>
            <a:noFill/>
            <a:ln w="38100">
              <a:solidFill>
                <a:srgbClr val="0033CC"/>
              </a:solidFill>
              <a:miter lim="800000"/>
              <a:headEnd/>
              <a:tailEnd/>
            </a:ln>
            <a:effectLst/>
          </p:spPr>
          <p:txBody>
            <a:bodyPr wrap="none"/>
            <a:lstStyle/>
            <a:p>
              <a:endParaRPr lang="en-US"/>
            </a:p>
          </p:txBody>
        </p:sp>
        <p:sp>
          <p:nvSpPr>
            <p:cNvPr id="77833" name="Line 6"/>
            <p:cNvSpPr>
              <a:spLocks noChangeShapeType="1"/>
            </p:cNvSpPr>
            <p:nvPr/>
          </p:nvSpPr>
          <p:spPr bwMode="auto">
            <a:xfrm flipH="1" flipV="1">
              <a:off x="1187" y="880"/>
              <a:ext cx="0" cy="287"/>
            </a:xfrm>
            <a:prstGeom prst="line">
              <a:avLst/>
            </a:prstGeom>
            <a:noFill/>
            <a:ln w="38100">
              <a:solidFill>
                <a:srgbClr val="0033CC"/>
              </a:solidFill>
              <a:miter lim="800000"/>
              <a:headEnd/>
              <a:tailEnd/>
            </a:ln>
            <a:effectLst/>
          </p:spPr>
          <p:txBody>
            <a:bodyPr wrap="none"/>
            <a:lstStyle/>
            <a:p>
              <a:endParaRPr lang="en-US"/>
            </a:p>
          </p:txBody>
        </p:sp>
        <p:sp>
          <p:nvSpPr>
            <p:cNvPr id="77834" name="Line 7"/>
            <p:cNvSpPr>
              <a:spLocks noChangeShapeType="1"/>
            </p:cNvSpPr>
            <p:nvPr/>
          </p:nvSpPr>
          <p:spPr bwMode="auto">
            <a:xfrm flipV="1">
              <a:off x="1175" y="889"/>
              <a:ext cx="3227" cy="2"/>
            </a:xfrm>
            <a:prstGeom prst="line">
              <a:avLst/>
            </a:prstGeom>
            <a:noFill/>
            <a:ln w="38100">
              <a:solidFill>
                <a:srgbClr val="0033CC"/>
              </a:solidFill>
              <a:miter lim="800000"/>
              <a:headEnd/>
              <a:tailEnd/>
            </a:ln>
            <a:effectLst/>
          </p:spPr>
          <p:txBody>
            <a:bodyPr wrap="none"/>
            <a:lstStyle/>
            <a:p>
              <a:endParaRPr lang="en-US"/>
            </a:p>
          </p:txBody>
        </p:sp>
        <p:sp>
          <p:nvSpPr>
            <p:cNvPr id="77835" name="Line 8"/>
            <p:cNvSpPr>
              <a:spLocks noChangeShapeType="1"/>
            </p:cNvSpPr>
            <p:nvPr/>
          </p:nvSpPr>
          <p:spPr bwMode="auto">
            <a:xfrm flipH="1">
              <a:off x="4392" y="878"/>
              <a:ext cx="1" cy="315"/>
            </a:xfrm>
            <a:prstGeom prst="line">
              <a:avLst/>
            </a:prstGeom>
            <a:noFill/>
            <a:ln w="38100">
              <a:solidFill>
                <a:srgbClr val="0033CC"/>
              </a:solidFill>
              <a:miter lim="800000"/>
              <a:headEnd/>
              <a:tailEnd type="stealth" w="med" len="med"/>
            </a:ln>
            <a:effectLst/>
          </p:spPr>
          <p:txBody>
            <a:bodyPr wrap="none"/>
            <a:lstStyle/>
            <a:p>
              <a:endParaRPr lang="en-US"/>
            </a:p>
          </p:txBody>
        </p:sp>
        <p:sp>
          <p:nvSpPr>
            <p:cNvPr id="77836" name="Line 9"/>
            <p:cNvSpPr>
              <a:spLocks noChangeShapeType="1"/>
            </p:cNvSpPr>
            <p:nvPr/>
          </p:nvSpPr>
          <p:spPr bwMode="auto">
            <a:xfrm flipV="1">
              <a:off x="4434" y="3020"/>
              <a:ext cx="1" cy="763"/>
            </a:xfrm>
            <a:prstGeom prst="line">
              <a:avLst/>
            </a:prstGeom>
            <a:noFill/>
            <a:ln w="38100">
              <a:solidFill>
                <a:srgbClr val="0033CC"/>
              </a:solidFill>
              <a:miter lim="800000"/>
              <a:headEnd/>
              <a:tailEnd/>
            </a:ln>
            <a:effectLst/>
          </p:spPr>
          <p:txBody>
            <a:bodyPr wrap="none"/>
            <a:lstStyle/>
            <a:p>
              <a:endParaRPr lang="en-US"/>
            </a:p>
          </p:txBody>
        </p:sp>
        <p:sp>
          <p:nvSpPr>
            <p:cNvPr id="77837" name="Line 10"/>
            <p:cNvSpPr>
              <a:spLocks noChangeShapeType="1"/>
            </p:cNvSpPr>
            <p:nvPr/>
          </p:nvSpPr>
          <p:spPr bwMode="auto">
            <a:xfrm flipV="1">
              <a:off x="1756" y="1978"/>
              <a:ext cx="1" cy="1800"/>
            </a:xfrm>
            <a:prstGeom prst="line">
              <a:avLst/>
            </a:prstGeom>
            <a:noFill/>
            <a:ln w="38100">
              <a:solidFill>
                <a:srgbClr val="0033CC"/>
              </a:solidFill>
              <a:miter lim="800000"/>
              <a:headEnd/>
              <a:tailEnd/>
            </a:ln>
            <a:effectLst/>
          </p:spPr>
          <p:txBody>
            <a:bodyPr wrap="none"/>
            <a:lstStyle/>
            <a:p>
              <a:endParaRPr lang="en-US"/>
            </a:p>
          </p:txBody>
        </p:sp>
        <p:sp>
          <p:nvSpPr>
            <p:cNvPr id="77838" name="Line 11"/>
            <p:cNvSpPr>
              <a:spLocks noChangeShapeType="1"/>
            </p:cNvSpPr>
            <p:nvPr/>
          </p:nvSpPr>
          <p:spPr bwMode="auto">
            <a:xfrm>
              <a:off x="2049" y="2213"/>
              <a:ext cx="1" cy="362"/>
            </a:xfrm>
            <a:prstGeom prst="line">
              <a:avLst/>
            </a:prstGeom>
            <a:noFill/>
            <a:ln w="38100">
              <a:solidFill>
                <a:srgbClr val="0033CC"/>
              </a:solidFill>
              <a:miter lim="800000"/>
              <a:headEnd/>
              <a:tailEnd type="stealth" w="med" len="med"/>
            </a:ln>
            <a:effectLst/>
          </p:spPr>
          <p:txBody>
            <a:bodyPr wrap="none"/>
            <a:lstStyle/>
            <a:p>
              <a:endParaRPr lang="en-US"/>
            </a:p>
          </p:txBody>
        </p:sp>
        <p:sp>
          <p:nvSpPr>
            <p:cNvPr id="77839" name="Line 12"/>
            <p:cNvSpPr>
              <a:spLocks noChangeShapeType="1"/>
            </p:cNvSpPr>
            <p:nvPr/>
          </p:nvSpPr>
          <p:spPr bwMode="auto">
            <a:xfrm flipV="1">
              <a:off x="1920" y="1968"/>
              <a:ext cx="1" cy="112"/>
            </a:xfrm>
            <a:prstGeom prst="line">
              <a:avLst/>
            </a:prstGeom>
            <a:noFill/>
            <a:ln w="38100">
              <a:solidFill>
                <a:srgbClr val="0033CC"/>
              </a:solidFill>
              <a:miter lim="800000"/>
              <a:headEnd/>
              <a:tailEnd/>
            </a:ln>
            <a:effectLst/>
          </p:spPr>
          <p:txBody>
            <a:bodyPr wrap="none"/>
            <a:lstStyle/>
            <a:p>
              <a:endParaRPr lang="en-US"/>
            </a:p>
          </p:txBody>
        </p:sp>
        <p:sp>
          <p:nvSpPr>
            <p:cNvPr id="77840" name="Line 13"/>
            <p:cNvSpPr>
              <a:spLocks noChangeShapeType="1"/>
            </p:cNvSpPr>
            <p:nvPr/>
          </p:nvSpPr>
          <p:spPr bwMode="auto">
            <a:xfrm flipH="1" flipV="1">
              <a:off x="1922" y="2081"/>
              <a:ext cx="126" cy="139"/>
            </a:xfrm>
            <a:prstGeom prst="line">
              <a:avLst/>
            </a:prstGeom>
            <a:noFill/>
            <a:ln w="38100">
              <a:solidFill>
                <a:srgbClr val="0033CC"/>
              </a:solidFill>
              <a:miter lim="800000"/>
              <a:headEnd/>
              <a:tailEnd/>
            </a:ln>
            <a:effectLst/>
          </p:spPr>
          <p:txBody>
            <a:bodyPr wrap="none"/>
            <a:lstStyle/>
            <a:p>
              <a:endParaRPr lang="en-US"/>
            </a:p>
          </p:txBody>
        </p:sp>
        <p:sp>
          <p:nvSpPr>
            <p:cNvPr id="77841" name="Line 14"/>
            <p:cNvSpPr>
              <a:spLocks noChangeShapeType="1"/>
            </p:cNvSpPr>
            <p:nvPr/>
          </p:nvSpPr>
          <p:spPr bwMode="auto">
            <a:xfrm>
              <a:off x="1745" y="1974"/>
              <a:ext cx="186" cy="1"/>
            </a:xfrm>
            <a:prstGeom prst="line">
              <a:avLst/>
            </a:prstGeom>
            <a:noFill/>
            <a:ln w="38100">
              <a:solidFill>
                <a:srgbClr val="0033CC"/>
              </a:solidFill>
              <a:miter lim="800000"/>
              <a:headEnd/>
              <a:tailEnd/>
            </a:ln>
            <a:effectLst/>
          </p:spPr>
          <p:txBody>
            <a:bodyPr wrap="none"/>
            <a:lstStyle/>
            <a:p>
              <a:endParaRPr lang="en-US"/>
            </a:p>
          </p:txBody>
        </p:sp>
        <p:sp>
          <p:nvSpPr>
            <p:cNvPr id="77842" name="Rectangle 15"/>
            <p:cNvSpPr>
              <a:spLocks noChangeArrowheads="1"/>
            </p:cNvSpPr>
            <p:nvPr/>
          </p:nvSpPr>
          <p:spPr bwMode="auto">
            <a:xfrm>
              <a:off x="1750" y="3364"/>
              <a:ext cx="261" cy="336"/>
            </a:xfrm>
            <a:prstGeom prst="rect">
              <a:avLst/>
            </a:prstGeom>
            <a:noFill/>
            <a:ln w="9525">
              <a:noFill/>
              <a:miter lim="800000"/>
              <a:headEnd/>
              <a:tailEnd/>
            </a:ln>
            <a:effectLst/>
          </p:spPr>
          <p:txBody>
            <a:bodyPr wrap="none">
              <a:spAutoFit/>
            </a:bodyPr>
            <a:lstStyle/>
            <a:p>
              <a:pPr eaLnBrk="0" hangingPunct="0"/>
              <a:r>
                <a:rPr lang="en-US" sz="2000">
                  <a:solidFill>
                    <a:srgbClr val="0033CC"/>
                  </a:solidFill>
                  <a:latin typeface="Times New Roman" pitchFamily="18" charset="0"/>
                  <a:sym typeface="SymbolPS" pitchFamily="66" charset="2"/>
                </a:rPr>
                <a:t></a:t>
              </a:r>
            </a:p>
          </p:txBody>
        </p:sp>
      </p:grpSp>
      <p:grpSp>
        <p:nvGrpSpPr>
          <p:cNvPr id="3" name="Group 16"/>
          <p:cNvGrpSpPr>
            <a:grpSpLocks/>
          </p:cNvGrpSpPr>
          <p:nvPr/>
        </p:nvGrpSpPr>
        <p:grpSpPr bwMode="auto">
          <a:xfrm>
            <a:off x="1685925" y="1284685"/>
            <a:ext cx="5600700" cy="3465909"/>
            <a:chOff x="1062" y="929"/>
            <a:chExt cx="3528" cy="2911"/>
          </a:xfrm>
        </p:grpSpPr>
        <p:grpSp>
          <p:nvGrpSpPr>
            <p:cNvPr id="4" name="Group 17"/>
            <p:cNvGrpSpPr>
              <a:grpSpLocks/>
            </p:cNvGrpSpPr>
            <p:nvPr/>
          </p:nvGrpSpPr>
          <p:grpSpPr bwMode="auto">
            <a:xfrm>
              <a:off x="1062" y="929"/>
              <a:ext cx="3528" cy="2911"/>
              <a:chOff x="1062" y="929"/>
              <a:chExt cx="3528" cy="2911"/>
            </a:xfrm>
          </p:grpSpPr>
          <p:sp>
            <p:nvSpPr>
              <p:cNvPr id="77845" name="Line 18"/>
              <p:cNvSpPr>
                <a:spLocks noChangeShapeType="1"/>
              </p:cNvSpPr>
              <p:nvPr/>
            </p:nvSpPr>
            <p:spPr bwMode="auto">
              <a:xfrm flipV="1">
                <a:off x="1178" y="1310"/>
                <a:ext cx="1" cy="683"/>
              </a:xfrm>
              <a:prstGeom prst="line">
                <a:avLst/>
              </a:prstGeom>
              <a:noFill/>
              <a:ln w="38100">
                <a:solidFill>
                  <a:schemeClr val="accent2"/>
                </a:solidFill>
                <a:miter lim="800000"/>
                <a:headEnd/>
                <a:tailEnd type="stealth" w="med" len="med"/>
              </a:ln>
              <a:effectLst/>
            </p:spPr>
            <p:txBody>
              <a:bodyPr wrap="none"/>
              <a:lstStyle/>
              <a:p>
                <a:endParaRPr lang="en-US"/>
              </a:p>
            </p:txBody>
          </p:sp>
          <p:sp>
            <p:nvSpPr>
              <p:cNvPr id="77846" name="Line 19"/>
              <p:cNvSpPr>
                <a:spLocks noChangeShapeType="1"/>
              </p:cNvSpPr>
              <p:nvPr/>
            </p:nvSpPr>
            <p:spPr bwMode="auto">
              <a:xfrm flipV="1">
                <a:off x="4578" y="3020"/>
                <a:ext cx="1" cy="820"/>
              </a:xfrm>
              <a:prstGeom prst="line">
                <a:avLst/>
              </a:prstGeom>
              <a:noFill/>
              <a:ln w="38100">
                <a:solidFill>
                  <a:schemeClr val="accent2"/>
                </a:solidFill>
                <a:miter lim="800000"/>
                <a:headEnd/>
                <a:tailEnd/>
              </a:ln>
              <a:effectLst/>
            </p:spPr>
            <p:txBody>
              <a:bodyPr wrap="none"/>
              <a:lstStyle/>
              <a:p>
                <a:endParaRPr lang="en-US"/>
              </a:p>
            </p:txBody>
          </p:sp>
          <p:sp>
            <p:nvSpPr>
              <p:cNvPr id="77847" name="Line 20"/>
              <p:cNvSpPr>
                <a:spLocks noChangeShapeType="1"/>
              </p:cNvSpPr>
              <p:nvPr/>
            </p:nvSpPr>
            <p:spPr bwMode="auto">
              <a:xfrm flipV="1">
                <a:off x="2762" y="1139"/>
                <a:ext cx="1" cy="715"/>
              </a:xfrm>
              <a:prstGeom prst="line">
                <a:avLst/>
              </a:prstGeom>
              <a:noFill/>
              <a:ln w="38100">
                <a:solidFill>
                  <a:schemeClr val="accent2"/>
                </a:solidFill>
                <a:miter lim="800000"/>
                <a:headEnd/>
                <a:tailEnd/>
              </a:ln>
              <a:effectLst/>
            </p:spPr>
            <p:txBody>
              <a:bodyPr wrap="none"/>
              <a:lstStyle/>
              <a:p>
                <a:endParaRPr lang="en-US"/>
              </a:p>
            </p:txBody>
          </p:sp>
          <p:sp>
            <p:nvSpPr>
              <p:cNvPr id="77848" name="Line 21"/>
              <p:cNvSpPr>
                <a:spLocks noChangeShapeType="1"/>
              </p:cNvSpPr>
              <p:nvPr/>
            </p:nvSpPr>
            <p:spPr bwMode="auto">
              <a:xfrm flipV="1">
                <a:off x="2753" y="1147"/>
                <a:ext cx="603" cy="0"/>
              </a:xfrm>
              <a:prstGeom prst="line">
                <a:avLst/>
              </a:prstGeom>
              <a:noFill/>
              <a:ln w="38100">
                <a:solidFill>
                  <a:schemeClr val="accent2"/>
                </a:solidFill>
                <a:miter lim="800000"/>
                <a:headEnd/>
                <a:tailEnd/>
              </a:ln>
              <a:effectLst/>
            </p:spPr>
            <p:txBody>
              <a:bodyPr wrap="none"/>
              <a:lstStyle/>
              <a:p>
                <a:endParaRPr lang="en-US"/>
              </a:p>
            </p:txBody>
          </p:sp>
          <p:sp>
            <p:nvSpPr>
              <p:cNvPr id="77849" name="Line 22"/>
              <p:cNvSpPr>
                <a:spLocks noChangeShapeType="1"/>
              </p:cNvSpPr>
              <p:nvPr/>
            </p:nvSpPr>
            <p:spPr bwMode="auto">
              <a:xfrm flipH="1" flipV="1">
                <a:off x="3361" y="1135"/>
                <a:ext cx="1" cy="57"/>
              </a:xfrm>
              <a:prstGeom prst="line">
                <a:avLst/>
              </a:prstGeom>
              <a:noFill/>
              <a:ln w="38100">
                <a:solidFill>
                  <a:schemeClr val="accent2"/>
                </a:solidFill>
                <a:miter lim="800000"/>
                <a:headEnd/>
                <a:tailEnd/>
              </a:ln>
              <a:effectLst/>
            </p:spPr>
            <p:txBody>
              <a:bodyPr wrap="none"/>
              <a:lstStyle/>
              <a:p>
                <a:endParaRPr lang="en-US"/>
              </a:p>
            </p:txBody>
          </p:sp>
          <p:sp>
            <p:nvSpPr>
              <p:cNvPr id="77850" name="Line 23"/>
              <p:cNvSpPr>
                <a:spLocks noChangeShapeType="1"/>
              </p:cNvSpPr>
              <p:nvPr/>
            </p:nvSpPr>
            <p:spPr bwMode="auto">
              <a:xfrm>
                <a:off x="1579" y="1844"/>
                <a:ext cx="1191" cy="2"/>
              </a:xfrm>
              <a:prstGeom prst="line">
                <a:avLst/>
              </a:prstGeom>
              <a:noFill/>
              <a:ln w="38100">
                <a:solidFill>
                  <a:schemeClr val="accent2"/>
                </a:solidFill>
                <a:miter lim="800000"/>
                <a:headEnd/>
                <a:tailEnd/>
              </a:ln>
              <a:effectLst/>
            </p:spPr>
            <p:txBody>
              <a:bodyPr wrap="none"/>
              <a:lstStyle/>
              <a:p>
                <a:endParaRPr lang="en-US"/>
              </a:p>
            </p:txBody>
          </p:sp>
          <p:sp>
            <p:nvSpPr>
              <p:cNvPr id="77851" name="Line 24"/>
              <p:cNvSpPr>
                <a:spLocks noChangeShapeType="1"/>
              </p:cNvSpPr>
              <p:nvPr/>
            </p:nvSpPr>
            <p:spPr bwMode="auto">
              <a:xfrm flipV="1">
                <a:off x="1590" y="1831"/>
                <a:ext cx="1" cy="538"/>
              </a:xfrm>
              <a:prstGeom prst="line">
                <a:avLst/>
              </a:prstGeom>
              <a:noFill/>
              <a:ln w="38100">
                <a:solidFill>
                  <a:schemeClr val="accent2"/>
                </a:solidFill>
                <a:miter lim="800000"/>
                <a:headEnd/>
                <a:tailEnd/>
              </a:ln>
              <a:effectLst/>
            </p:spPr>
            <p:txBody>
              <a:bodyPr wrap="none"/>
              <a:lstStyle/>
              <a:p>
                <a:endParaRPr lang="en-US"/>
              </a:p>
            </p:txBody>
          </p:sp>
          <p:sp>
            <p:nvSpPr>
              <p:cNvPr id="77852" name="Line 25"/>
              <p:cNvSpPr>
                <a:spLocks noChangeShapeType="1"/>
              </p:cNvSpPr>
              <p:nvPr/>
            </p:nvSpPr>
            <p:spPr bwMode="auto">
              <a:xfrm flipV="1">
                <a:off x="1185" y="2364"/>
                <a:ext cx="418" cy="0"/>
              </a:xfrm>
              <a:prstGeom prst="line">
                <a:avLst/>
              </a:prstGeom>
              <a:noFill/>
              <a:ln w="38100">
                <a:solidFill>
                  <a:schemeClr val="accent2"/>
                </a:solidFill>
                <a:miter lim="800000"/>
                <a:headEnd/>
                <a:tailEnd/>
              </a:ln>
              <a:effectLst/>
            </p:spPr>
            <p:txBody>
              <a:bodyPr wrap="none"/>
              <a:lstStyle/>
              <a:p>
                <a:endParaRPr lang="en-US"/>
              </a:p>
            </p:txBody>
          </p:sp>
          <p:sp>
            <p:nvSpPr>
              <p:cNvPr id="77853" name="Line 26"/>
              <p:cNvSpPr>
                <a:spLocks noChangeShapeType="1"/>
              </p:cNvSpPr>
              <p:nvPr/>
            </p:nvSpPr>
            <p:spPr bwMode="auto">
              <a:xfrm flipH="1" flipV="1">
                <a:off x="1197" y="2170"/>
                <a:ext cx="1" cy="195"/>
              </a:xfrm>
              <a:prstGeom prst="line">
                <a:avLst/>
              </a:prstGeom>
              <a:noFill/>
              <a:ln w="38100">
                <a:solidFill>
                  <a:schemeClr val="accent2"/>
                </a:solidFill>
                <a:miter lim="800000"/>
                <a:headEnd/>
                <a:tailEnd/>
              </a:ln>
              <a:effectLst/>
            </p:spPr>
            <p:txBody>
              <a:bodyPr wrap="none"/>
              <a:lstStyle/>
              <a:p>
                <a:endParaRPr lang="en-US"/>
              </a:p>
            </p:txBody>
          </p:sp>
          <p:sp>
            <p:nvSpPr>
              <p:cNvPr id="77854" name="Line 27"/>
              <p:cNvSpPr>
                <a:spLocks noChangeShapeType="1"/>
              </p:cNvSpPr>
              <p:nvPr/>
            </p:nvSpPr>
            <p:spPr bwMode="auto">
              <a:xfrm flipH="1" flipV="1">
                <a:off x="1063" y="2363"/>
                <a:ext cx="183" cy="117"/>
              </a:xfrm>
              <a:prstGeom prst="line">
                <a:avLst/>
              </a:prstGeom>
              <a:noFill/>
              <a:ln w="38100">
                <a:solidFill>
                  <a:schemeClr val="accent2"/>
                </a:solidFill>
                <a:miter lim="800000"/>
                <a:headEnd/>
                <a:tailEnd/>
              </a:ln>
              <a:effectLst/>
            </p:spPr>
            <p:txBody>
              <a:bodyPr wrap="none"/>
              <a:lstStyle/>
              <a:p>
                <a:endParaRPr lang="en-US"/>
              </a:p>
            </p:txBody>
          </p:sp>
          <p:sp>
            <p:nvSpPr>
              <p:cNvPr id="77855" name="Line 28"/>
              <p:cNvSpPr>
                <a:spLocks noChangeShapeType="1"/>
              </p:cNvSpPr>
              <p:nvPr/>
            </p:nvSpPr>
            <p:spPr bwMode="auto">
              <a:xfrm flipH="1" flipV="1">
                <a:off x="1065" y="2177"/>
                <a:ext cx="1" cy="195"/>
              </a:xfrm>
              <a:prstGeom prst="line">
                <a:avLst/>
              </a:prstGeom>
              <a:noFill/>
              <a:ln w="38100">
                <a:solidFill>
                  <a:schemeClr val="accent2"/>
                </a:solidFill>
                <a:miter lim="800000"/>
                <a:headEnd/>
                <a:tailEnd/>
              </a:ln>
              <a:effectLst/>
            </p:spPr>
            <p:txBody>
              <a:bodyPr wrap="none"/>
              <a:lstStyle/>
              <a:p>
                <a:endParaRPr lang="en-US"/>
              </a:p>
            </p:txBody>
          </p:sp>
          <p:sp>
            <p:nvSpPr>
              <p:cNvPr id="77856" name="Line 29"/>
              <p:cNvSpPr>
                <a:spLocks noChangeShapeType="1"/>
              </p:cNvSpPr>
              <p:nvPr/>
            </p:nvSpPr>
            <p:spPr bwMode="auto">
              <a:xfrm flipV="1">
                <a:off x="1062" y="1991"/>
                <a:ext cx="114" cy="193"/>
              </a:xfrm>
              <a:prstGeom prst="line">
                <a:avLst/>
              </a:prstGeom>
              <a:noFill/>
              <a:ln w="38100">
                <a:solidFill>
                  <a:schemeClr val="accent2"/>
                </a:solidFill>
                <a:miter lim="800000"/>
                <a:headEnd/>
                <a:tailEnd/>
              </a:ln>
              <a:effectLst/>
            </p:spPr>
            <p:txBody>
              <a:bodyPr wrap="none"/>
              <a:lstStyle/>
              <a:p>
                <a:endParaRPr lang="en-US"/>
              </a:p>
            </p:txBody>
          </p:sp>
          <p:sp>
            <p:nvSpPr>
              <p:cNvPr id="77857" name="Line 30"/>
              <p:cNvSpPr>
                <a:spLocks noChangeShapeType="1"/>
              </p:cNvSpPr>
              <p:nvPr/>
            </p:nvSpPr>
            <p:spPr bwMode="auto">
              <a:xfrm flipH="1" flipV="1">
                <a:off x="1176" y="1991"/>
                <a:ext cx="25" cy="191"/>
              </a:xfrm>
              <a:prstGeom prst="line">
                <a:avLst/>
              </a:prstGeom>
              <a:noFill/>
              <a:ln w="38100">
                <a:solidFill>
                  <a:schemeClr val="accent2"/>
                </a:solidFill>
                <a:miter lim="800000"/>
                <a:headEnd/>
                <a:tailEnd/>
              </a:ln>
              <a:effectLst/>
            </p:spPr>
            <p:txBody>
              <a:bodyPr wrap="none"/>
              <a:lstStyle/>
              <a:p>
                <a:endParaRPr lang="en-US"/>
              </a:p>
            </p:txBody>
          </p:sp>
          <p:sp>
            <p:nvSpPr>
              <p:cNvPr id="77858" name="Line 31"/>
              <p:cNvSpPr>
                <a:spLocks noChangeShapeType="1"/>
              </p:cNvSpPr>
              <p:nvPr/>
            </p:nvSpPr>
            <p:spPr bwMode="auto">
              <a:xfrm flipH="1" flipV="1">
                <a:off x="1245" y="2472"/>
                <a:ext cx="1" cy="437"/>
              </a:xfrm>
              <a:prstGeom prst="line">
                <a:avLst/>
              </a:prstGeom>
              <a:noFill/>
              <a:ln w="38100">
                <a:solidFill>
                  <a:schemeClr val="accent2"/>
                </a:solidFill>
                <a:miter lim="800000"/>
                <a:headEnd/>
                <a:tailEnd/>
              </a:ln>
              <a:effectLst/>
            </p:spPr>
            <p:txBody>
              <a:bodyPr wrap="none"/>
              <a:lstStyle/>
              <a:p>
                <a:endParaRPr lang="en-US"/>
              </a:p>
            </p:txBody>
          </p:sp>
          <p:sp>
            <p:nvSpPr>
              <p:cNvPr id="77859" name="Line 32"/>
              <p:cNvSpPr>
                <a:spLocks noChangeShapeType="1"/>
              </p:cNvSpPr>
              <p:nvPr/>
            </p:nvSpPr>
            <p:spPr bwMode="auto">
              <a:xfrm flipV="1">
                <a:off x="1236" y="2901"/>
                <a:ext cx="418" cy="0"/>
              </a:xfrm>
              <a:prstGeom prst="line">
                <a:avLst/>
              </a:prstGeom>
              <a:noFill/>
              <a:ln w="38100">
                <a:solidFill>
                  <a:schemeClr val="accent2"/>
                </a:solidFill>
                <a:miter lim="800000"/>
                <a:headEnd/>
                <a:tailEnd/>
              </a:ln>
              <a:effectLst/>
            </p:spPr>
            <p:txBody>
              <a:bodyPr wrap="none"/>
              <a:lstStyle/>
              <a:p>
                <a:endParaRPr lang="en-US"/>
              </a:p>
            </p:txBody>
          </p:sp>
          <p:sp>
            <p:nvSpPr>
              <p:cNvPr id="77860" name="Line 33"/>
              <p:cNvSpPr>
                <a:spLocks noChangeShapeType="1"/>
              </p:cNvSpPr>
              <p:nvPr/>
            </p:nvSpPr>
            <p:spPr bwMode="auto">
              <a:xfrm flipV="1">
                <a:off x="1649" y="2887"/>
                <a:ext cx="1" cy="953"/>
              </a:xfrm>
              <a:prstGeom prst="line">
                <a:avLst/>
              </a:prstGeom>
              <a:noFill/>
              <a:ln w="38100">
                <a:solidFill>
                  <a:schemeClr val="accent2"/>
                </a:solidFill>
                <a:miter lim="800000"/>
                <a:headEnd/>
                <a:tailEnd/>
              </a:ln>
              <a:effectLst/>
            </p:spPr>
            <p:txBody>
              <a:bodyPr wrap="none"/>
              <a:lstStyle/>
              <a:p>
                <a:endParaRPr lang="en-US"/>
              </a:p>
            </p:txBody>
          </p:sp>
          <p:sp>
            <p:nvSpPr>
              <p:cNvPr id="77861" name="Rectangle 34"/>
              <p:cNvSpPr>
                <a:spLocks noChangeArrowheads="1"/>
              </p:cNvSpPr>
              <p:nvPr/>
            </p:nvSpPr>
            <p:spPr bwMode="auto">
              <a:xfrm>
                <a:off x="1408" y="3042"/>
                <a:ext cx="261" cy="336"/>
              </a:xfrm>
              <a:prstGeom prst="rect">
                <a:avLst/>
              </a:prstGeom>
              <a:noFill/>
              <a:ln w="9525">
                <a:noFill/>
                <a:miter lim="800000"/>
                <a:headEnd/>
                <a:tailEnd/>
              </a:ln>
              <a:effectLst/>
            </p:spPr>
            <p:txBody>
              <a:bodyPr wrap="none">
                <a:spAutoFit/>
              </a:bodyPr>
              <a:lstStyle/>
              <a:p>
                <a:pPr algn="ctr" eaLnBrk="0" hangingPunct="0"/>
                <a:r>
                  <a:rPr lang="en-US" sz="2000">
                    <a:solidFill>
                      <a:schemeClr val="accent2"/>
                    </a:solidFill>
                    <a:latin typeface="Times New Roman" pitchFamily="18" charset="0"/>
                    <a:sym typeface="Wingdings" pitchFamily="2" charset="2"/>
                  </a:rPr>
                  <a:t></a:t>
                </a:r>
              </a:p>
            </p:txBody>
          </p:sp>
          <p:sp>
            <p:nvSpPr>
              <p:cNvPr id="77862" name="Line 35"/>
              <p:cNvSpPr>
                <a:spLocks noChangeShapeType="1"/>
              </p:cNvSpPr>
              <p:nvPr/>
            </p:nvSpPr>
            <p:spPr bwMode="auto">
              <a:xfrm flipH="1" flipV="1">
                <a:off x="1291" y="929"/>
                <a:ext cx="0" cy="237"/>
              </a:xfrm>
              <a:prstGeom prst="line">
                <a:avLst/>
              </a:prstGeom>
              <a:noFill/>
              <a:ln w="38100">
                <a:solidFill>
                  <a:schemeClr val="accent2"/>
                </a:solidFill>
                <a:miter lim="800000"/>
                <a:headEnd/>
                <a:tailEnd/>
              </a:ln>
              <a:effectLst/>
            </p:spPr>
            <p:txBody>
              <a:bodyPr wrap="none"/>
              <a:lstStyle/>
              <a:p>
                <a:endParaRPr lang="en-US"/>
              </a:p>
            </p:txBody>
          </p:sp>
          <p:sp>
            <p:nvSpPr>
              <p:cNvPr id="77863" name="Line 36"/>
              <p:cNvSpPr>
                <a:spLocks noChangeShapeType="1"/>
              </p:cNvSpPr>
              <p:nvPr/>
            </p:nvSpPr>
            <p:spPr bwMode="auto">
              <a:xfrm flipV="1">
                <a:off x="1279" y="940"/>
                <a:ext cx="2969" cy="1"/>
              </a:xfrm>
              <a:prstGeom prst="line">
                <a:avLst/>
              </a:prstGeom>
              <a:noFill/>
              <a:ln w="38100">
                <a:solidFill>
                  <a:schemeClr val="accent2"/>
                </a:solidFill>
                <a:miter lim="800000"/>
                <a:headEnd/>
                <a:tailEnd/>
              </a:ln>
              <a:effectLst/>
            </p:spPr>
            <p:txBody>
              <a:bodyPr wrap="none"/>
              <a:lstStyle/>
              <a:p>
                <a:endParaRPr lang="en-US"/>
              </a:p>
            </p:txBody>
          </p:sp>
          <p:sp>
            <p:nvSpPr>
              <p:cNvPr id="77864" name="Line 37"/>
              <p:cNvSpPr>
                <a:spLocks noChangeShapeType="1"/>
              </p:cNvSpPr>
              <p:nvPr/>
            </p:nvSpPr>
            <p:spPr bwMode="auto">
              <a:xfrm flipH="1">
                <a:off x="4236" y="929"/>
                <a:ext cx="1" cy="263"/>
              </a:xfrm>
              <a:prstGeom prst="line">
                <a:avLst/>
              </a:prstGeom>
              <a:noFill/>
              <a:ln w="38100">
                <a:solidFill>
                  <a:schemeClr val="accent2"/>
                </a:solidFill>
                <a:miter lim="800000"/>
                <a:headEnd/>
                <a:tailEnd type="stealth" w="med" len="med"/>
              </a:ln>
              <a:effectLst/>
            </p:spPr>
            <p:txBody>
              <a:bodyPr wrap="none"/>
              <a:lstStyle/>
              <a:p>
                <a:endParaRPr lang="en-US"/>
              </a:p>
            </p:txBody>
          </p:sp>
          <p:sp>
            <p:nvSpPr>
              <p:cNvPr id="77865" name="Line 38"/>
              <p:cNvSpPr>
                <a:spLocks noChangeShapeType="1"/>
              </p:cNvSpPr>
              <p:nvPr/>
            </p:nvSpPr>
            <p:spPr bwMode="auto">
              <a:xfrm flipV="1">
                <a:off x="1643" y="3827"/>
                <a:ext cx="2947" cy="1"/>
              </a:xfrm>
              <a:prstGeom prst="line">
                <a:avLst/>
              </a:prstGeom>
              <a:noFill/>
              <a:ln w="38100">
                <a:solidFill>
                  <a:schemeClr val="accent2"/>
                </a:solidFill>
                <a:miter lim="800000"/>
                <a:headEnd/>
                <a:tailEnd/>
              </a:ln>
              <a:effectLst/>
            </p:spPr>
            <p:txBody>
              <a:bodyPr wrap="none"/>
              <a:lstStyle/>
              <a:p>
                <a:endParaRPr lang="en-US"/>
              </a:p>
            </p:txBody>
          </p:sp>
        </p:grpSp>
        <p:sp>
          <p:nvSpPr>
            <p:cNvPr id="77866" name="Text Box 39"/>
            <p:cNvSpPr txBox="1">
              <a:spLocks noChangeArrowheads="1"/>
            </p:cNvSpPr>
            <p:nvPr/>
          </p:nvSpPr>
          <p:spPr bwMode="auto">
            <a:xfrm>
              <a:off x="2759" y="1483"/>
              <a:ext cx="358" cy="284"/>
            </a:xfrm>
            <a:prstGeom prst="rect">
              <a:avLst/>
            </a:prstGeom>
            <a:noFill/>
            <a:ln w="9525">
              <a:noFill/>
              <a:miter lim="800000"/>
              <a:headEnd/>
              <a:tailEnd/>
            </a:ln>
            <a:effectLst/>
          </p:spPr>
          <p:txBody>
            <a:bodyPr>
              <a:spAutoFit/>
            </a:bodyPr>
            <a:lstStyle/>
            <a:p>
              <a:pPr eaLnBrk="0" hangingPunct="0">
                <a:spcBef>
                  <a:spcPct val="50000"/>
                </a:spcBef>
              </a:pPr>
              <a:r>
                <a:rPr lang="en-US" sz="1600" b="1">
                  <a:solidFill>
                    <a:schemeClr val="accent2"/>
                  </a:solidFill>
                  <a:latin typeface="Arial Narrow" pitchFamily="34" charset="0"/>
                </a:rPr>
                <a:t>#0</a:t>
              </a:r>
            </a:p>
          </p:txBody>
        </p:sp>
      </p:grpSp>
      <p:grpSp>
        <p:nvGrpSpPr>
          <p:cNvPr id="5" name="Group 40"/>
          <p:cNvGrpSpPr>
            <a:grpSpLocks/>
          </p:cNvGrpSpPr>
          <p:nvPr/>
        </p:nvGrpSpPr>
        <p:grpSpPr bwMode="auto">
          <a:xfrm>
            <a:off x="2025650" y="1451374"/>
            <a:ext cx="3455988" cy="878682"/>
            <a:chOff x="1276" y="1069"/>
            <a:chExt cx="2177" cy="738"/>
          </a:xfrm>
        </p:grpSpPr>
        <p:sp>
          <p:nvSpPr>
            <p:cNvPr id="77868" name="Line 41"/>
            <p:cNvSpPr>
              <a:spLocks noChangeShapeType="1"/>
            </p:cNvSpPr>
            <p:nvPr/>
          </p:nvSpPr>
          <p:spPr bwMode="auto">
            <a:xfrm flipH="1">
              <a:off x="2688" y="1081"/>
              <a:ext cx="765" cy="0"/>
            </a:xfrm>
            <a:prstGeom prst="line">
              <a:avLst/>
            </a:prstGeom>
            <a:noFill/>
            <a:ln w="38100">
              <a:solidFill>
                <a:srgbClr val="FF0033"/>
              </a:solidFill>
              <a:miter lim="800000"/>
              <a:headEnd/>
              <a:tailEnd/>
            </a:ln>
            <a:effectLst/>
          </p:spPr>
          <p:txBody>
            <a:bodyPr wrap="none"/>
            <a:lstStyle/>
            <a:p>
              <a:endParaRPr lang="en-US"/>
            </a:p>
          </p:txBody>
        </p:sp>
        <p:sp>
          <p:nvSpPr>
            <p:cNvPr id="77869" name="Line 42"/>
            <p:cNvSpPr>
              <a:spLocks noChangeShapeType="1"/>
            </p:cNvSpPr>
            <p:nvPr/>
          </p:nvSpPr>
          <p:spPr bwMode="auto">
            <a:xfrm flipH="1">
              <a:off x="2683" y="1069"/>
              <a:ext cx="3" cy="715"/>
            </a:xfrm>
            <a:prstGeom prst="line">
              <a:avLst/>
            </a:prstGeom>
            <a:noFill/>
            <a:ln w="38100">
              <a:solidFill>
                <a:srgbClr val="FF0033"/>
              </a:solidFill>
              <a:miter lim="800000"/>
              <a:headEnd/>
              <a:tailEnd/>
            </a:ln>
            <a:effectLst/>
          </p:spPr>
          <p:txBody>
            <a:bodyPr wrap="none"/>
            <a:lstStyle/>
            <a:p>
              <a:endParaRPr lang="en-US"/>
            </a:p>
          </p:txBody>
        </p:sp>
        <p:sp>
          <p:nvSpPr>
            <p:cNvPr id="77870" name="Line 43"/>
            <p:cNvSpPr>
              <a:spLocks noChangeShapeType="1"/>
            </p:cNvSpPr>
            <p:nvPr/>
          </p:nvSpPr>
          <p:spPr bwMode="auto">
            <a:xfrm flipV="1">
              <a:off x="1368" y="1772"/>
              <a:ext cx="1323" cy="3"/>
            </a:xfrm>
            <a:prstGeom prst="line">
              <a:avLst/>
            </a:prstGeom>
            <a:noFill/>
            <a:ln w="38100">
              <a:solidFill>
                <a:srgbClr val="FF0033"/>
              </a:solidFill>
              <a:miter lim="800000"/>
              <a:headEnd/>
              <a:tailEnd/>
            </a:ln>
            <a:effectLst/>
          </p:spPr>
          <p:txBody>
            <a:bodyPr wrap="none"/>
            <a:lstStyle/>
            <a:p>
              <a:endParaRPr lang="en-US"/>
            </a:p>
          </p:txBody>
        </p:sp>
        <p:sp>
          <p:nvSpPr>
            <p:cNvPr id="77871" name="Line 44"/>
            <p:cNvSpPr>
              <a:spLocks noChangeShapeType="1"/>
            </p:cNvSpPr>
            <p:nvPr/>
          </p:nvSpPr>
          <p:spPr bwMode="auto">
            <a:xfrm flipV="1">
              <a:off x="1369" y="1645"/>
              <a:ext cx="1" cy="142"/>
            </a:xfrm>
            <a:prstGeom prst="line">
              <a:avLst/>
            </a:prstGeom>
            <a:noFill/>
            <a:ln w="38100">
              <a:solidFill>
                <a:srgbClr val="FF0033"/>
              </a:solidFill>
              <a:miter lim="800000"/>
              <a:headEnd/>
              <a:tailEnd/>
            </a:ln>
            <a:effectLst/>
          </p:spPr>
          <p:txBody>
            <a:bodyPr wrap="none"/>
            <a:lstStyle/>
            <a:p>
              <a:endParaRPr lang="en-US"/>
            </a:p>
          </p:txBody>
        </p:sp>
        <p:sp>
          <p:nvSpPr>
            <p:cNvPr id="77872" name="Line 45"/>
            <p:cNvSpPr>
              <a:spLocks noChangeShapeType="1"/>
            </p:cNvSpPr>
            <p:nvPr/>
          </p:nvSpPr>
          <p:spPr bwMode="auto">
            <a:xfrm flipH="1" flipV="1">
              <a:off x="1283" y="1479"/>
              <a:ext cx="89" cy="172"/>
            </a:xfrm>
            <a:prstGeom prst="line">
              <a:avLst/>
            </a:prstGeom>
            <a:noFill/>
            <a:ln w="38100">
              <a:solidFill>
                <a:srgbClr val="FF0033"/>
              </a:solidFill>
              <a:miter lim="800000"/>
              <a:headEnd/>
              <a:tailEnd/>
            </a:ln>
            <a:effectLst/>
          </p:spPr>
          <p:txBody>
            <a:bodyPr wrap="none"/>
            <a:lstStyle/>
            <a:p>
              <a:endParaRPr lang="en-US"/>
            </a:p>
          </p:txBody>
        </p:sp>
        <p:sp>
          <p:nvSpPr>
            <p:cNvPr id="77873" name="Line 46"/>
            <p:cNvSpPr>
              <a:spLocks noChangeShapeType="1"/>
            </p:cNvSpPr>
            <p:nvPr/>
          </p:nvSpPr>
          <p:spPr bwMode="auto">
            <a:xfrm flipV="1">
              <a:off x="1284" y="1310"/>
              <a:ext cx="1" cy="176"/>
            </a:xfrm>
            <a:prstGeom prst="line">
              <a:avLst/>
            </a:prstGeom>
            <a:noFill/>
            <a:ln w="38100">
              <a:solidFill>
                <a:srgbClr val="FF0033"/>
              </a:solidFill>
              <a:miter lim="800000"/>
              <a:headEnd/>
              <a:tailEnd type="stealth" w="med" len="med"/>
            </a:ln>
            <a:effectLst/>
          </p:spPr>
          <p:txBody>
            <a:bodyPr wrap="none"/>
            <a:lstStyle/>
            <a:p>
              <a:endParaRPr lang="en-US"/>
            </a:p>
          </p:txBody>
        </p:sp>
        <p:sp>
          <p:nvSpPr>
            <p:cNvPr id="77874" name="Line 47"/>
            <p:cNvSpPr>
              <a:spLocks noChangeShapeType="1"/>
            </p:cNvSpPr>
            <p:nvPr/>
          </p:nvSpPr>
          <p:spPr bwMode="auto">
            <a:xfrm>
              <a:off x="3443" y="1071"/>
              <a:ext cx="0" cy="122"/>
            </a:xfrm>
            <a:prstGeom prst="line">
              <a:avLst/>
            </a:prstGeom>
            <a:noFill/>
            <a:ln w="38100">
              <a:solidFill>
                <a:srgbClr val="FF0033"/>
              </a:solidFill>
              <a:miter lim="800000"/>
              <a:headEnd/>
              <a:tailEnd/>
            </a:ln>
            <a:effectLst/>
          </p:spPr>
          <p:txBody>
            <a:bodyPr wrap="none"/>
            <a:lstStyle/>
            <a:p>
              <a:endParaRPr lang="en-US"/>
            </a:p>
          </p:txBody>
        </p:sp>
        <p:sp>
          <p:nvSpPr>
            <p:cNvPr id="77875" name="Rectangle 48"/>
            <p:cNvSpPr>
              <a:spLocks noChangeArrowheads="1"/>
            </p:cNvSpPr>
            <p:nvPr/>
          </p:nvSpPr>
          <p:spPr bwMode="auto">
            <a:xfrm>
              <a:off x="1276" y="1299"/>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sp>
          <p:nvSpPr>
            <p:cNvPr id="77876" name="Rectangle 49"/>
            <p:cNvSpPr>
              <a:spLocks noChangeArrowheads="1"/>
            </p:cNvSpPr>
            <p:nvPr/>
          </p:nvSpPr>
          <p:spPr bwMode="auto">
            <a:xfrm>
              <a:off x="1980" y="1523"/>
              <a:ext cx="264" cy="284"/>
            </a:xfrm>
            <a:prstGeom prst="rect">
              <a:avLst/>
            </a:prstGeom>
            <a:noFill/>
            <a:ln w="9525">
              <a:noFill/>
              <a:miter lim="800000"/>
              <a:headEnd/>
              <a:tailEnd/>
            </a:ln>
            <a:effectLst/>
          </p:spPr>
          <p:txBody>
            <a:bodyPr wrap="none">
              <a:spAutoFit/>
            </a:bodyPr>
            <a:lstStyle/>
            <a:p>
              <a:pPr algn="ctr" eaLnBrk="0" hangingPunct="0"/>
              <a:r>
                <a:rPr lang="en-US" sz="1600" b="1">
                  <a:solidFill>
                    <a:srgbClr val="FF0033"/>
                  </a:solidFill>
                  <a:latin typeface="Arial Narrow" pitchFamily="34" charset="0"/>
                </a:rPr>
                <a:t>PC</a:t>
              </a:r>
            </a:p>
          </p:txBody>
        </p:sp>
      </p:grpSp>
      <p:sp>
        <p:nvSpPr>
          <p:cNvPr id="77896" name="AutoShape 72"/>
          <p:cNvSpPr>
            <a:spLocks noChangeArrowheads="1"/>
          </p:cNvSpPr>
          <p:nvPr/>
        </p:nvSpPr>
        <p:spPr bwMode="auto">
          <a:xfrm>
            <a:off x="4383089" y="2515792"/>
            <a:ext cx="1793875" cy="467915"/>
          </a:xfrm>
          <a:prstGeom prst="wedgeRoundRectCallout">
            <a:avLst>
              <a:gd name="adj1" fmla="val -23894"/>
              <a:gd name="adj2" fmla="val -223028"/>
              <a:gd name="adj3" fmla="val 16667"/>
            </a:avLst>
          </a:prstGeom>
          <a:solidFill>
            <a:schemeClr val="bg1"/>
          </a:solidFill>
          <a:ln w="28575">
            <a:solidFill>
              <a:schemeClr val="hlink"/>
            </a:solidFill>
            <a:miter lim="800000"/>
            <a:headEnd/>
            <a:tailEnd/>
          </a:ln>
          <a:effectLst/>
        </p:spPr>
        <p:txBody>
          <a:bodyPr/>
          <a:lstStyle/>
          <a:p>
            <a:pPr algn="ctr"/>
            <a:r>
              <a:rPr lang="en-US" sz="1000" b="1">
                <a:solidFill>
                  <a:schemeClr val="hlink"/>
                </a:solidFill>
              </a:rPr>
              <a:t>Use PC to obtain absolute address, use #0 for base register</a:t>
            </a:r>
          </a:p>
        </p:txBody>
      </p:sp>
      <p:grpSp>
        <p:nvGrpSpPr>
          <p:cNvPr id="6" name="Group 32"/>
          <p:cNvGrpSpPr>
            <a:grpSpLocks/>
          </p:cNvGrpSpPr>
          <p:nvPr/>
        </p:nvGrpSpPr>
        <p:grpSpPr bwMode="auto">
          <a:xfrm>
            <a:off x="884239" y="2297907"/>
            <a:ext cx="4664075" cy="2251472"/>
            <a:chOff x="556" y="1778"/>
            <a:chExt cx="2938" cy="1891"/>
          </a:xfrm>
        </p:grpSpPr>
        <p:sp>
          <p:nvSpPr>
            <p:cNvPr id="77899" name="Line 33"/>
            <p:cNvSpPr>
              <a:spLocks noChangeShapeType="1"/>
            </p:cNvSpPr>
            <p:nvPr/>
          </p:nvSpPr>
          <p:spPr bwMode="auto">
            <a:xfrm flipH="1" flipV="1">
              <a:off x="3482" y="3242"/>
              <a:ext cx="0" cy="425"/>
            </a:xfrm>
            <a:prstGeom prst="line">
              <a:avLst/>
            </a:prstGeom>
            <a:noFill/>
            <a:ln w="38100">
              <a:solidFill>
                <a:srgbClr val="FF0033"/>
              </a:solidFill>
              <a:miter lim="800000"/>
              <a:headEnd/>
              <a:tailEnd type="stealth" w="med" len="med"/>
            </a:ln>
            <a:effectLst/>
          </p:spPr>
          <p:txBody>
            <a:bodyPr wrap="none"/>
            <a:lstStyle/>
            <a:p>
              <a:endParaRPr lang="en-US"/>
            </a:p>
          </p:txBody>
        </p:sp>
        <p:sp>
          <p:nvSpPr>
            <p:cNvPr id="77900" name="Line 34"/>
            <p:cNvSpPr>
              <a:spLocks noChangeShapeType="1"/>
            </p:cNvSpPr>
            <p:nvPr/>
          </p:nvSpPr>
          <p:spPr bwMode="auto">
            <a:xfrm>
              <a:off x="556" y="3659"/>
              <a:ext cx="2938" cy="1"/>
            </a:xfrm>
            <a:prstGeom prst="line">
              <a:avLst/>
            </a:prstGeom>
            <a:noFill/>
            <a:ln w="38100">
              <a:solidFill>
                <a:srgbClr val="FF0033"/>
              </a:solidFill>
              <a:miter lim="800000"/>
              <a:headEnd/>
              <a:tailEnd/>
            </a:ln>
            <a:effectLst/>
          </p:spPr>
          <p:txBody>
            <a:bodyPr wrap="none"/>
            <a:lstStyle/>
            <a:p>
              <a:endParaRPr lang="en-US"/>
            </a:p>
          </p:txBody>
        </p:sp>
        <p:sp>
          <p:nvSpPr>
            <p:cNvPr id="77901" name="Line 35"/>
            <p:cNvSpPr>
              <a:spLocks noChangeShapeType="1"/>
            </p:cNvSpPr>
            <p:nvPr/>
          </p:nvSpPr>
          <p:spPr bwMode="auto">
            <a:xfrm flipH="1">
              <a:off x="567" y="1846"/>
              <a:ext cx="6" cy="1823"/>
            </a:xfrm>
            <a:prstGeom prst="line">
              <a:avLst/>
            </a:prstGeom>
            <a:noFill/>
            <a:ln w="38100">
              <a:solidFill>
                <a:srgbClr val="FF0033"/>
              </a:solidFill>
              <a:miter lim="800000"/>
              <a:headEnd/>
              <a:tailEnd/>
            </a:ln>
            <a:effectLst/>
          </p:spPr>
          <p:txBody>
            <a:bodyPr wrap="none"/>
            <a:lstStyle/>
            <a:p>
              <a:endParaRPr lang="en-US"/>
            </a:p>
          </p:txBody>
        </p:sp>
        <p:sp>
          <p:nvSpPr>
            <p:cNvPr id="77902" name="Line 36"/>
            <p:cNvSpPr>
              <a:spLocks noChangeShapeType="1"/>
            </p:cNvSpPr>
            <p:nvPr/>
          </p:nvSpPr>
          <p:spPr bwMode="auto">
            <a:xfrm flipH="1" flipV="1">
              <a:off x="561" y="1851"/>
              <a:ext cx="532" cy="1"/>
            </a:xfrm>
            <a:prstGeom prst="line">
              <a:avLst/>
            </a:prstGeom>
            <a:noFill/>
            <a:ln w="38100">
              <a:solidFill>
                <a:srgbClr val="FF0033"/>
              </a:solidFill>
              <a:miter lim="800000"/>
              <a:headEnd/>
              <a:tailEnd/>
            </a:ln>
            <a:effectLst/>
          </p:spPr>
          <p:txBody>
            <a:bodyPr wrap="none"/>
            <a:lstStyle/>
            <a:p>
              <a:endParaRPr lang="en-US"/>
            </a:p>
          </p:txBody>
        </p:sp>
        <p:sp>
          <p:nvSpPr>
            <p:cNvPr id="77903" name="Line 37"/>
            <p:cNvSpPr>
              <a:spLocks noChangeShapeType="1"/>
            </p:cNvSpPr>
            <p:nvPr/>
          </p:nvSpPr>
          <p:spPr bwMode="auto">
            <a:xfrm flipV="1">
              <a:off x="1488" y="1778"/>
              <a:ext cx="0" cy="507"/>
            </a:xfrm>
            <a:prstGeom prst="line">
              <a:avLst/>
            </a:prstGeom>
            <a:noFill/>
            <a:ln w="38100">
              <a:solidFill>
                <a:srgbClr val="FF0033"/>
              </a:solidFill>
              <a:miter lim="800000"/>
              <a:headEnd/>
              <a:tailEnd/>
            </a:ln>
            <a:effectLst/>
          </p:spPr>
          <p:txBody>
            <a:bodyPr wrap="none"/>
            <a:lstStyle/>
            <a:p>
              <a:endParaRPr lang="en-US"/>
            </a:p>
          </p:txBody>
        </p:sp>
        <p:sp>
          <p:nvSpPr>
            <p:cNvPr id="77904" name="Line 38"/>
            <p:cNvSpPr>
              <a:spLocks noChangeShapeType="1"/>
            </p:cNvSpPr>
            <p:nvPr/>
          </p:nvSpPr>
          <p:spPr bwMode="auto">
            <a:xfrm flipH="1" flipV="1">
              <a:off x="1285" y="2178"/>
              <a:ext cx="0" cy="113"/>
            </a:xfrm>
            <a:prstGeom prst="line">
              <a:avLst/>
            </a:prstGeom>
            <a:noFill/>
            <a:ln w="38100">
              <a:solidFill>
                <a:srgbClr val="FF0033"/>
              </a:solidFill>
              <a:miter lim="800000"/>
              <a:headEnd/>
              <a:tailEnd/>
            </a:ln>
            <a:effectLst/>
          </p:spPr>
          <p:txBody>
            <a:bodyPr wrap="none"/>
            <a:lstStyle/>
            <a:p>
              <a:endParaRPr lang="en-US"/>
            </a:p>
          </p:txBody>
        </p:sp>
        <p:sp>
          <p:nvSpPr>
            <p:cNvPr id="77905" name="Line 39"/>
            <p:cNvSpPr>
              <a:spLocks noChangeShapeType="1"/>
            </p:cNvSpPr>
            <p:nvPr/>
          </p:nvSpPr>
          <p:spPr bwMode="auto">
            <a:xfrm flipV="1">
              <a:off x="1079" y="1840"/>
              <a:ext cx="3" cy="139"/>
            </a:xfrm>
            <a:prstGeom prst="line">
              <a:avLst/>
            </a:prstGeom>
            <a:noFill/>
            <a:ln w="38100">
              <a:solidFill>
                <a:srgbClr val="FF0033"/>
              </a:solidFill>
              <a:miter lim="800000"/>
              <a:headEnd/>
              <a:tailEnd/>
            </a:ln>
            <a:effectLst/>
          </p:spPr>
          <p:txBody>
            <a:bodyPr wrap="none"/>
            <a:lstStyle/>
            <a:p>
              <a:endParaRPr lang="en-US"/>
            </a:p>
          </p:txBody>
        </p:sp>
        <p:sp>
          <p:nvSpPr>
            <p:cNvPr id="77906" name="Line 40"/>
            <p:cNvSpPr>
              <a:spLocks noChangeShapeType="1"/>
            </p:cNvSpPr>
            <p:nvPr/>
          </p:nvSpPr>
          <p:spPr bwMode="auto">
            <a:xfrm flipH="1">
              <a:off x="1273" y="2279"/>
              <a:ext cx="227" cy="0"/>
            </a:xfrm>
            <a:prstGeom prst="line">
              <a:avLst/>
            </a:prstGeom>
            <a:noFill/>
            <a:ln w="38100">
              <a:solidFill>
                <a:srgbClr val="FF0033"/>
              </a:solidFill>
              <a:miter lim="800000"/>
              <a:headEnd/>
              <a:tailEnd/>
            </a:ln>
            <a:effectLst/>
          </p:spPr>
          <p:txBody>
            <a:bodyPr wrap="none"/>
            <a:lstStyle/>
            <a:p>
              <a:endParaRPr lang="en-US"/>
            </a:p>
          </p:txBody>
        </p:sp>
        <p:sp>
          <p:nvSpPr>
            <p:cNvPr id="77907" name="Line 41"/>
            <p:cNvSpPr>
              <a:spLocks noChangeShapeType="1"/>
            </p:cNvSpPr>
            <p:nvPr/>
          </p:nvSpPr>
          <p:spPr bwMode="auto">
            <a:xfrm flipV="1">
              <a:off x="976" y="2180"/>
              <a:ext cx="0" cy="525"/>
            </a:xfrm>
            <a:prstGeom prst="line">
              <a:avLst/>
            </a:prstGeom>
            <a:noFill/>
            <a:ln w="38100">
              <a:solidFill>
                <a:srgbClr val="FF0033"/>
              </a:solidFill>
              <a:miter lim="800000"/>
              <a:headEnd/>
              <a:tailEnd/>
            </a:ln>
            <a:effectLst/>
          </p:spPr>
          <p:txBody>
            <a:bodyPr wrap="none"/>
            <a:lstStyle/>
            <a:p>
              <a:endParaRPr lang="en-US"/>
            </a:p>
          </p:txBody>
        </p:sp>
        <p:sp>
          <p:nvSpPr>
            <p:cNvPr id="77908" name="Line 42"/>
            <p:cNvSpPr>
              <a:spLocks noChangeShapeType="1"/>
            </p:cNvSpPr>
            <p:nvPr/>
          </p:nvSpPr>
          <p:spPr bwMode="auto">
            <a:xfrm flipV="1">
              <a:off x="973" y="1973"/>
              <a:ext cx="108" cy="218"/>
            </a:xfrm>
            <a:prstGeom prst="line">
              <a:avLst/>
            </a:prstGeom>
            <a:noFill/>
            <a:ln w="38100">
              <a:solidFill>
                <a:srgbClr val="FF0033"/>
              </a:solidFill>
              <a:miter lim="800000"/>
              <a:headEnd/>
              <a:tailEnd/>
            </a:ln>
            <a:effectLst/>
          </p:spPr>
          <p:txBody>
            <a:bodyPr wrap="none"/>
            <a:lstStyle/>
            <a:p>
              <a:endParaRPr lang="en-US"/>
            </a:p>
          </p:txBody>
        </p:sp>
        <p:sp>
          <p:nvSpPr>
            <p:cNvPr id="77909" name="Line 43"/>
            <p:cNvSpPr>
              <a:spLocks noChangeShapeType="1"/>
            </p:cNvSpPr>
            <p:nvPr/>
          </p:nvSpPr>
          <p:spPr bwMode="auto">
            <a:xfrm flipH="1" flipV="1">
              <a:off x="1081" y="1983"/>
              <a:ext cx="207" cy="205"/>
            </a:xfrm>
            <a:prstGeom prst="line">
              <a:avLst/>
            </a:prstGeom>
            <a:noFill/>
            <a:ln w="38100">
              <a:solidFill>
                <a:srgbClr val="FF0033"/>
              </a:solidFill>
              <a:miter lim="800000"/>
              <a:headEnd/>
              <a:tailEnd/>
            </a:ln>
            <a:effectLst/>
          </p:spPr>
          <p:txBody>
            <a:bodyPr wrap="none"/>
            <a:lstStyle/>
            <a:p>
              <a:endParaRPr lang="en-US"/>
            </a:p>
          </p:txBody>
        </p:sp>
      </p:grpSp>
      <p:sp>
        <p:nvSpPr>
          <p:cNvPr id="77910" name="AutoShape 86"/>
          <p:cNvSpPr>
            <a:spLocks noChangeArrowheads="1"/>
          </p:cNvSpPr>
          <p:nvPr/>
        </p:nvSpPr>
        <p:spPr bwMode="auto">
          <a:xfrm>
            <a:off x="131764" y="1528763"/>
            <a:ext cx="1323975" cy="570310"/>
          </a:xfrm>
          <a:prstGeom prst="wedgeRoundRectCallout">
            <a:avLst>
              <a:gd name="adj1" fmla="val 49519"/>
              <a:gd name="adj2" fmla="val 93843"/>
              <a:gd name="adj3" fmla="val 16667"/>
            </a:avLst>
          </a:prstGeom>
          <a:solidFill>
            <a:schemeClr val="bg1"/>
          </a:solidFill>
          <a:ln w="28575">
            <a:solidFill>
              <a:schemeClr val="hlink"/>
            </a:solidFill>
            <a:miter lim="800000"/>
            <a:headEnd/>
            <a:tailEnd/>
          </a:ln>
          <a:effectLst/>
        </p:spPr>
        <p:txBody>
          <a:bodyPr/>
          <a:lstStyle/>
          <a:p>
            <a:pPr algn="ctr"/>
            <a:r>
              <a:rPr lang="en-US" sz="1000" b="1">
                <a:solidFill>
                  <a:schemeClr val="hlink"/>
                </a:solidFill>
              </a:rPr>
              <a:t>PC can be incremented anytime during the phase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910"/>
                                        </p:tgtEl>
                                        <p:attrNameLst>
                                          <p:attrName>style.visibility</p:attrName>
                                        </p:attrNameLst>
                                      </p:cBhvr>
                                      <p:to>
                                        <p:strVal val="visible"/>
                                      </p:to>
                                    </p:set>
                                    <p:animEffect transition="in" filter="dissolve">
                                      <p:cBhvr>
                                        <p:cTn id="17" dur="500"/>
                                        <p:tgtEl>
                                          <p:spTgt spid="779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7896"/>
                                        </p:tgtEl>
                                        <p:attrNameLst>
                                          <p:attrName>style.visibility</p:attrName>
                                        </p:attrNameLst>
                                      </p:cBhvr>
                                      <p:to>
                                        <p:strVal val="visible"/>
                                      </p:to>
                                    </p:set>
                                    <p:animEffect transition="in" filter="dissolve">
                                      <p:cBhvr>
                                        <p:cTn id="32" dur="500"/>
                                        <p:tgtEl>
                                          <p:spTgt spid="7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96" grpId="0" animBg="1"/>
      <p:bldP spid="779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36972"/>
          </a:xfrm>
        </p:spPr>
        <p:txBody>
          <a:bodyPr>
            <a:normAutofit fontScale="90000"/>
          </a:bodyPr>
          <a:lstStyle/>
          <a:p>
            <a:pPr algn="ctr">
              <a:defRPr/>
            </a:pPr>
            <a:r>
              <a:rPr lang="en-US" dirty="0" smtClean="0">
                <a:solidFill>
                  <a:srgbClr val="0070C0"/>
                </a:solidFill>
              </a:rPr>
              <a:t/>
            </a:r>
            <a:br>
              <a:rPr lang="en-US" dirty="0" smtClean="0">
                <a:solidFill>
                  <a:srgbClr val="0070C0"/>
                </a:solidFill>
              </a:rPr>
            </a:br>
            <a:r>
              <a:rPr lang="en-US" dirty="0" smtClean="0">
                <a:solidFill>
                  <a:srgbClr val="0070C0"/>
                </a:solidFill>
              </a:rPr>
              <a:t>Indirect Register Addressing mode</a:t>
            </a:r>
            <a:endParaRPr lang="en-US" dirty="0">
              <a:solidFill>
                <a:srgbClr val="0070C0"/>
              </a:solidFill>
            </a:endParaRPr>
          </a:p>
        </p:txBody>
      </p:sp>
      <p:sp>
        <p:nvSpPr>
          <p:cNvPr id="54275" name="Content Placeholder 2"/>
          <p:cNvSpPr>
            <a:spLocks noGrp="1"/>
          </p:cNvSpPr>
          <p:nvPr>
            <p:ph idx="1"/>
          </p:nvPr>
        </p:nvSpPr>
        <p:spPr>
          <a:xfrm>
            <a:off x="457200" y="914400"/>
            <a:ext cx="8229600" cy="3817144"/>
          </a:xfrm>
        </p:spPr>
        <p:txBody>
          <a:bodyPr>
            <a:normAutofit/>
          </a:bodyPr>
          <a:lstStyle/>
          <a:p>
            <a:pPr algn="just"/>
            <a:r>
              <a:rPr lang="en-US" dirty="0" smtClean="0"/>
              <a:t>The data word addressed is located in the memory location pointed  to by </a:t>
            </a:r>
            <a:r>
              <a:rPr lang="en-US" dirty="0" err="1" smtClean="0"/>
              <a:t>Rn</a:t>
            </a:r>
            <a:r>
              <a:rPr lang="en-US" dirty="0" smtClean="0"/>
              <a:t>. </a:t>
            </a:r>
          </a:p>
          <a:p>
            <a:pPr algn="just"/>
            <a:r>
              <a:rPr lang="en-US" dirty="0" smtClean="0"/>
              <a:t>Indirect mode is not valid for destination operands, but can be emulated with the indexed mode format @(</a:t>
            </a:r>
            <a:r>
              <a:rPr lang="en-US" dirty="0" err="1" smtClean="0"/>
              <a:t>Rn</a:t>
            </a:r>
            <a:r>
              <a:rPr lang="en-US" dirty="0" smtClean="0"/>
              <a:t>). Here </a:t>
            </a:r>
            <a:r>
              <a:rPr lang="en-US" dirty="0" err="1" smtClean="0"/>
              <a:t>Rn</a:t>
            </a:r>
            <a:r>
              <a:rPr lang="en-US" dirty="0" smtClean="0"/>
              <a:t> is used as a pointer to the operand. </a:t>
            </a:r>
          </a:p>
          <a:p>
            <a:pPr lvl="1" algn="just"/>
            <a:r>
              <a:rPr lang="en-US" dirty="0" smtClean="0"/>
              <a:t>MOV @(R4), R5 </a:t>
            </a:r>
          </a:p>
          <a:p>
            <a:pPr algn="just"/>
            <a:r>
              <a:rPr lang="en-US" dirty="0" smtClean="0"/>
              <a:t>Move the contents of the source address (contents of R4) to the destination (register R5). Register R4 is not modified</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a:xfrm>
            <a:off x="1179513" y="155973"/>
            <a:ext cx="7791450" cy="650081"/>
          </a:xfrm>
        </p:spPr>
        <p:txBody>
          <a:bodyPr>
            <a:normAutofit fontScale="90000"/>
          </a:bodyPr>
          <a:lstStyle/>
          <a:p>
            <a:pPr algn="ctr" eaLnBrk="1" hangingPunct="1"/>
            <a:r>
              <a:rPr lang="en-US" dirty="0" smtClean="0">
                <a:solidFill>
                  <a:srgbClr val="0070C0"/>
                </a:solidFill>
              </a:rPr>
              <a:t>Register Indirect Addressing Mode</a:t>
            </a:r>
          </a:p>
        </p:txBody>
      </p:sp>
      <p:pic>
        <p:nvPicPr>
          <p:cNvPr id="24582" name="Picture 3"/>
          <p:cNvPicPr>
            <a:picLocks noChangeAspect="1" noChangeArrowheads="1"/>
          </p:cNvPicPr>
          <p:nvPr/>
        </p:nvPicPr>
        <p:blipFill>
          <a:blip r:embed="rId3"/>
          <a:srcRect/>
          <a:stretch>
            <a:fillRect/>
          </a:stretch>
        </p:blipFill>
        <p:spPr bwMode="auto">
          <a:xfrm>
            <a:off x="1123950" y="900113"/>
            <a:ext cx="6896100" cy="3343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4"/>
          <p:cNvSpPr>
            <a:spLocks noGrp="1"/>
          </p:cNvSpPr>
          <p:nvPr>
            <p:ph type="sldNum" sz="quarter" idx="12"/>
          </p:nvPr>
        </p:nvSpPr>
        <p:spPr>
          <a:noFill/>
          <a:ln>
            <a:miter lim="800000"/>
            <a:headEnd/>
            <a:tailEnd/>
          </a:ln>
        </p:spPr>
        <p:txBody>
          <a:bodyPr/>
          <a:lstStyle/>
          <a:p>
            <a:fld id="{89886B4F-7E4A-4861-8A7D-634173D75990}" type="slidenum">
              <a:rPr lang="en-US"/>
              <a:pPr/>
              <a:t>53</a:t>
            </a:fld>
            <a:endParaRPr lang="en-US"/>
          </a:p>
        </p:txBody>
      </p:sp>
      <p:pic>
        <p:nvPicPr>
          <p:cNvPr id="25605" name="Picture 2" descr="MSP430_02a"/>
          <p:cNvPicPr>
            <a:picLocks noChangeAspect="1" noChangeArrowheads="1"/>
          </p:cNvPicPr>
          <p:nvPr/>
        </p:nvPicPr>
        <p:blipFill>
          <a:blip r:embed="rId2"/>
          <a:srcRect/>
          <a:stretch>
            <a:fillRect/>
          </a:stretch>
        </p:blipFill>
        <p:spPr bwMode="auto">
          <a:xfrm>
            <a:off x="573088" y="1122760"/>
            <a:ext cx="8020050" cy="3695700"/>
          </a:xfrm>
          <a:prstGeom prst="rect">
            <a:avLst/>
          </a:prstGeom>
          <a:noFill/>
          <a:ln w="9525">
            <a:noFill/>
            <a:miter lim="800000"/>
            <a:headEnd/>
            <a:tailEnd/>
          </a:ln>
        </p:spPr>
      </p:pic>
      <p:sp>
        <p:nvSpPr>
          <p:cNvPr id="25606" name="Rectangle 3"/>
          <p:cNvSpPr>
            <a:spLocks noGrp="1" noChangeArrowheads="1"/>
          </p:cNvSpPr>
          <p:nvPr>
            <p:ph type="title"/>
          </p:nvPr>
        </p:nvSpPr>
        <p:spPr/>
        <p:txBody>
          <a:bodyPr/>
          <a:lstStyle/>
          <a:p>
            <a:pPr algn="ctr" eaLnBrk="1" hangingPunct="1"/>
            <a:r>
              <a:rPr lang="en-US" dirty="0" smtClean="0">
                <a:solidFill>
                  <a:srgbClr val="0070C0"/>
                </a:solidFill>
                <a:latin typeface="Arial Narrow" pitchFamily="34" charset="0"/>
              </a:rPr>
              <a:t>Source: Indirect Mode</a:t>
            </a:r>
            <a:r>
              <a:rPr lang="en-US" dirty="0" smtClean="0">
                <a:solidFill>
                  <a:srgbClr val="0070C0"/>
                </a:solidFill>
              </a:rPr>
              <a:t> – </a:t>
            </a:r>
            <a:r>
              <a:rPr lang="en-US" i="1" dirty="0" smtClean="0">
                <a:solidFill>
                  <a:srgbClr val="0070C0"/>
                </a:solidFill>
              </a:rPr>
              <a:t>@Rs</a:t>
            </a:r>
          </a:p>
        </p:txBody>
      </p:sp>
      <p:grpSp>
        <p:nvGrpSpPr>
          <p:cNvPr id="2" name="Group 4"/>
          <p:cNvGrpSpPr>
            <a:grpSpLocks/>
          </p:cNvGrpSpPr>
          <p:nvPr/>
        </p:nvGrpSpPr>
        <p:grpSpPr bwMode="auto">
          <a:xfrm>
            <a:off x="2030413" y="1284685"/>
            <a:ext cx="5027612" cy="3398044"/>
            <a:chOff x="1279" y="929"/>
            <a:chExt cx="3167" cy="2854"/>
          </a:xfrm>
        </p:grpSpPr>
        <p:sp>
          <p:nvSpPr>
            <p:cNvPr id="25620" name="Line 5"/>
            <p:cNvSpPr>
              <a:spLocks noChangeShapeType="1"/>
            </p:cNvSpPr>
            <p:nvPr/>
          </p:nvSpPr>
          <p:spPr bwMode="auto">
            <a:xfrm>
              <a:off x="1745" y="3767"/>
              <a:ext cx="2701" cy="4"/>
            </a:xfrm>
            <a:prstGeom prst="line">
              <a:avLst/>
            </a:prstGeom>
            <a:noFill/>
            <a:ln w="38100">
              <a:solidFill>
                <a:srgbClr val="0033CC"/>
              </a:solidFill>
              <a:miter lim="800000"/>
              <a:headEnd/>
              <a:tailEnd/>
            </a:ln>
            <a:effectLst/>
          </p:spPr>
          <p:txBody>
            <a:bodyPr wrap="none"/>
            <a:lstStyle/>
            <a:p>
              <a:endParaRPr lang="en-US"/>
            </a:p>
          </p:txBody>
        </p:sp>
        <p:sp>
          <p:nvSpPr>
            <p:cNvPr id="25621" name="Line 6"/>
            <p:cNvSpPr>
              <a:spLocks noChangeShapeType="1"/>
            </p:cNvSpPr>
            <p:nvPr/>
          </p:nvSpPr>
          <p:spPr bwMode="auto">
            <a:xfrm flipV="1">
              <a:off x="4434" y="3020"/>
              <a:ext cx="1" cy="763"/>
            </a:xfrm>
            <a:prstGeom prst="line">
              <a:avLst/>
            </a:prstGeom>
            <a:noFill/>
            <a:ln w="38100">
              <a:solidFill>
                <a:srgbClr val="0033CC"/>
              </a:solidFill>
              <a:miter lim="800000"/>
              <a:headEnd/>
              <a:tailEnd/>
            </a:ln>
            <a:effectLst/>
          </p:spPr>
          <p:txBody>
            <a:bodyPr wrap="none"/>
            <a:lstStyle/>
            <a:p>
              <a:endParaRPr lang="en-US"/>
            </a:p>
          </p:txBody>
        </p:sp>
        <p:sp>
          <p:nvSpPr>
            <p:cNvPr id="25622" name="Line 7"/>
            <p:cNvSpPr>
              <a:spLocks noChangeShapeType="1"/>
            </p:cNvSpPr>
            <p:nvPr/>
          </p:nvSpPr>
          <p:spPr bwMode="auto">
            <a:xfrm flipV="1">
              <a:off x="1756" y="1978"/>
              <a:ext cx="1" cy="1800"/>
            </a:xfrm>
            <a:prstGeom prst="line">
              <a:avLst/>
            </a:prstGeom>
            <a:noFill/>
            <a:ln w="38100">
              <a:solidFill>
                <a:srgbClr val="0033CC"/>
              </a:solidFill>
              <a:miter lim="800000"/>
              <a:headEnd/>
              <a:tailEnd/>
            </a:ln>
            <a:effectLst/>
          </p:spPr>
          <p:txBody>
            <a:bodyPr wrap="none"/>
            <a:lstStyle/>
            <a:p>
              <a:endParaRPr lang="en-US"/>
            </a:p>
          </p:txBody>
        </p:sp>
        <p:sp>
          <p:nvSpPr>
            <p:cNvPr id="25623" name="Line 8"/>
            <p:cNvSpPr>
              <a:spLocks noChangeShapeType="1"/>
            </p:cNvSpPr>
            <p:nvPr/>
          </p:nvSpPr>
          <p:spPr bwMode="auto">
            <a:xfrm>
              <a:off x="2049" y="2213"/>
              <a:ext cx="1" cy="362"/>
            </a:xfrm>
            <a:prstGeom prst="line">
              <a:avLst/>
            </a:prstGeom>
            <a:noFill/>
            <a:ln w="38100">
              <a:solidFill>
                <a:srgbClr val="0033CC"/>
              </a:solidFill>
              <a:miter lim="800000"/>
              <a:headEnd/>
              <a:tailEnd type="stealth" w="med" len="med"/>
            </a:ln>
            <a:effectLst/>
          </p:spPr>
          <p:txBody>
            <a:bodyPr wrap="none"/>
            <a:lstStyle/>
            <a:p>
              <a:endParaRPr lang="en-US"/>
            </a:p>
          </p:txBody>
        </p:sp>
        <p:sp>
          <p:nvSpPr>
            <p:cNvPr id="25624" name="Line 9"/>
            <p:cNvSpPr>
              <a:spLocks noChangeShapeType="1"/>
            </p:cNvSpPr>
            <p:nvPr/>
          </p:nvSpPr>
          <p:spPr bwMode="auto">
            <a:xfrm flipV="1">
              <a:off x="1920" y="1968"/>
              <a:ext cx="1" cy="112"/>
            </a:xfrm>
            <a:prstGeom prst="line">
              <a:avLst/>
            </a:prstGeom>
            <a:noFill/>
            <a:ln w="38100">
              <a:solidFill>
                <a:srgbClr val="0033CC"/>
              </a:solidFill>
              <a:miter lim="800000"/>
              <a:headEnd/>
              <a:tailEnd/>
            </a:ln>
            <a:effectLst/>
          </p:spPr>
          <p:txBody>
            <a:bodyPr wrap="none"/>
            <a:lstStyle/>
            <a:p>
              <a:endParaRPr lang="en-US"/>
            </a:p>
          </p:txBody>
        </p:sp>
        <p:sp>
          <p:nvSpPr>
            <p:cNvPr id="25625" name="Line 10"/>
            <p:cNvSpPr>
              <a:spLocks noChangeShapeType="1"/>
            </p:cNvSpPr>
            <p:nvPr/>
          </p:nvSpPr>
          <p:spPr bwMode="auto">
            <a:xfrm flipH="1" flipV="1">
              <a:off x="1922" y="2081"/>
              <a:ext cx="126" cy="139"/>
            </a:xfrm>
            <a:prstGeom prst="line">
              <a:avLst/>
            </a:prstGeom>
            <a:noFill/>
            <a:ln w="38100">
              <a:solidFill>
                <a:srgbClr val="0033CC"/>
              </a:solidFill>
              <a:miter lim="800000"/>
              <a:headEnd/>
              <a:tailEnd/>
            </a:ln>
            <a:effectLst/>
          </p:spPr>
          <p:txBody>
            <a:bodyPr wrap="none"/>
            <a:lstStyle/>
            <a:p>
              <a:endParaRPr lang="en-US"/>
            </a:p>
          </p:txBody>
        </p:sp>
        <p:sp>
          <p:nvSpPr>
            <p:cNvPr id="25626" name="Line 11"/>
            <p:cNvSpPr>
              <a:spLocks noChangeShapeType="1"/>
            </p:cNvSpPr>
            <p:nvPr/>
          </p:nvSpPr>
          <p:spPr bwMode="auto">
            <a:xfrm>
              <a:off x="1745" y="1974"/>
              <a:ext cx="186" cy="1"/>
            </a:xfrm>
            <a:prstGeom prst="line">
              <a:avLst/>
            </a:prstGeom>
            <a:noFill/>
            <a:ln w="38100">
              <a:solidFill>
                <a:srgbClr val="0033CC"/>
              </a:solidFill>
              <a:miter lim="800000"/>
              <a:headEnd/>
              <a:tailEnd/>
            </a:ln>
            <a:effectLst/>
          </p:spPr>
          <p:txBody>
            <a:bodyPr wrap="none"/>
            <a:lstStyle/>
            <a:p>
              <a:endParaRPr lang="en-US"/>
            </a:p>
          </p:txBody>
        </p:sp>
        <p:sp>
          <p:nvSpPr>
            <p:cNvPr id="25627" name="Rectangle 12"/>
            <p:cNvSpPr>
              <a:spLocks noChangeArrowheads="1"/>
            </p:cNvSpPr>
            <p:nvPr/>
          </p:nvSpPr>
          <p:spPr bwMode="auto">
            <a:xfrm>
              <a:off x="1739" y="3331"/>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0033CC"/>
                  </a:solidFill>
                  <a:latin typeface="Times New Roman" pitchFamily="18" charset="0"/>
                  <a:sym typeface="Wingdings" pitchFamily="2" charset="2"/>
                </a:rPr>
                <a:t></a:t>
              </a:r>
            </a:p>
          </p:txBody>
        </p:sp>
        <p:sp>
          <p:nvSpPr>
            <p:cNvPr id="25628" name="Line 13"/>
            <p:cNvSpPr>
              <a:spLocks noChangeShapeType="1"/>
            </p:cNvSpPr>
            <p:nvPr/>
          </p:nvSpPr>
          <p:spPr bwMode="auto">
            <a:xfrm flipH="1" flipV="1">
              <a:off x="1291" y="929"/>
              <a:ext cx="0" cy="237"/>
            </a:xfrm>
            <a:prstGeom prst="line">
              <a:avLst/>
            </a:prstGeom>
            <a:noFill/>
            <a:ln w="38100">
              <a:solidFill>
                <a:srgbClr val="0033CC"/>
              </a:solidFill>
              <a:miter lim="800000"/>
              <a:headEnd/>
              <a:tailEnd/>
            </a:ln>
            <a:effectLst/>
          </p:spPr>
          <p:txBody>
            <a:bodyPr wrap="none"/>
            <a:lstStyle/>
            <a:p>
              <a:endParaRPr lang="en-US"/>
            </a:p>
          </p:txBody>
        </p:sp>
        <p:sp>
          <p:nvSpPr>
            <p:cNvPr id="25629" name="Line 14"/>
            <p:cNvSpPr>
              <a:spLocks noChangeShapeType="1"/>
            </p:cNvSpPr>
            <p:nvPr/>
          </p:nvSpPr>
          <p:spPr bwMode="auto">
            <a:xfrm flipV="1">
              <a:off x="1279" y="940"/>
              <a:ext cx="2969" cy="1"/>
            </a:xfrm>
            <a:prstGeom prst="line">
              <a:avLst/>
            </a:prstGeom>
            <a:noFill/>
            <a:ln w="38100">
              <a:solidFill>
                <a:srgbClr val="0033CC"/>
              </a:solidFill>
              <a:miter lim="800000"/>
              <a:headEnd/>
              <a:tailEnd/>
            </a:ln>
            <a:effectLst/>
          </p:spPr>
          <p:txBody>
            <a:bodyPr wrap="none"/>
            <a:lstStyle/>
            <a:p>
              <a:endParaRPr lang="en-US"/>
            </a:p>
          </p:txBody>
        </p:sp>
        <p:sp>
          <p:nvSpPr>
            <p:cNvPr id="25630" name="Line 15"/>
            <p:cNvSpPr>
              <a:spLocks noChangeShapeType="1"/>
            </p:cNvSpPr>
            <p:nvPr/>
          </p:nvSpPr>
          <p:spPr bwMode="auto">
            <a:xfrm flipH="1">
              <a:off x="4236" y="929"/>
              <a:ext cx="1" cy="263"/>
            </a:xfrm>
            <a:prstGeom prst="line">
              <a:avLst/>
            </a:prstGeom>
            <a:noFill/>
            <a:ln w="38100">
              <a:solidFill>
                <a:srgbClr val="0033CC"/>
              </a:solidFill>
              <a:miter lim="800000"/>
              <a:headEnd/>
              <a:tailEnd type="stealth" w="med" len="med"/>
            </a:ln>
            <a:effectLst/>
          </p:spPr>
          <p:txBody>
            <a:bodyPr wrap="none"/>
            <a:lstStyle/>
            <a:p>
              <a:endParaRPr lang="en-US"/>
            </a:p>
          </p:txBody>
        </p:sp>
      </p:grpSp>
      <p:grpSp>
        <p:nvGrpSpPr>
          <p:cNvPr id="3" name="Group 16"/>
          <p:cNvGrpSpPr>
            <a:grpSpLocks/>
          </p:cNvGrpSpPr>
          <p:nvPr/>
        </p:nvGrpSpPr>
        <p:grpSpPr bwMode="auto">
          <a:xfrm>
            <a:off x="2025650" y="1451373"/>
            <a:ext cx="3455988" cy="854869"/>
            <a:chOff x="1276" y="1069"/>
            <a:chExt cx="2177" cy="718"/>
          </a:xfrm>
        </p:grpSpPr>
        <p:grpSp>
          <p:nvGrpSpPr>
            <p:cNvPr id="4" name="Group 17"/>
            <p:cNvGrpSpPr>
              <a:grpSpLocks/>
            </p:cNvGrpSpPr>
            <p:nvPr/>
          </p:nvGrpSpPr>
          <p:grpSpPr bwMode="auto">
            <a:xfrm>
              <a:off x="1276" y="1069"/>
              <a:ext cx="2177" cy="718"/>
              <a:chOff x="1276" y="1069"/>
              <a:chExt cx="2177" cy="718"/>
            </a:xfrm>
          </p:grpSpPr>
          <p:sp>
            <p:nvSpPr>
              <p:cNvPr id="25612" name="Line 18"/>
              <p:cNvSpPr>
                <a:spLocks noChangeShapeType="1"/>
              </p:cNvSpPr>
              <p:nvPr/>
            </p:nvSpPr>
            <p:spPr bwMode="auto">
              <a:xfrm flipH="1">
                <a:off x="2688" y="1081"/>
                <a:ext cx="765" cy="0"/>
              </a:xfrm>
              <a:prstGeom prst="line">
                <a:avLst/>
              </a:prstGeom>
              <a:noFill/>
              <a:ln w="38100">
                <a:solidFill>
                  <a:srgbClr val="FF0033"/>
                </a:solidFill>
                <a:miter lim="800000"/>
                <a:headEnd/>
                <a:tailEnd/>
              </a:ln>
              <a:effectLst/>
            </p:spPr>
            <p:txBody>
              <a:bodyPr wrap="none"/>
              <a:lstStyle/>
              <a:p>
                <a:endParaRPr lang="en-US"/>
              </a:p>
            </p:txBody>
          </p:sp>
          <p:sp>
            <p:nvSpPr>
              <p:cNvPr id="25613" name="Line 19"/>
              <p:cNvSpPr>
                <a:spLocks noChangeShapeType="1"/>
              </p:cNvSpPr>
              <p:nvPr/>
            </p:nvSpPr>
            <p:spPr bwMode="auto">
              <a:xfrm flipH="1">
                <a:off x="2683" y="1069"/>
                <a:ext cx="3" cy="715"/>
              </a:xfrm>
              <a:prstGeom prst="line">
                <a:avLst/>
              </a:prstGeom>
              <a:noFill/>
              <a:ln w="38100">
                <a:solidFill>
                  <a:srgbClr val="FF0033"/>
                </a:solidFill>
                <a:miter lim="800000"/>
                <a:headEnd/>
                <a:tailEnd/>
              </a:ln>
              <a:effectLst/>
            </p:spPr>
            <p:txBody>
              <a:bodyPr wrap="none"/>
              <a:lstStyle/>
              <a:p>
                <a:endParaRPr lang="en-US"/>
              </a:p>
            </p:txBody>
          </p:sp>
          <p:sp>
            <p:nvSpPr>
              <p:cNvPr id="25614" name="Line 20"/>
              <p:cNvSpPr>
                <a:spLocks noChangeShapeType="1"/>
              </p:cNvSpPr>
              <p:nvPr/>
            </p:nvSpPr>
            <p:spPr bwMode="auto">
              <a:xfrm flipV="1">
                <a:off x="1368" y="1772"/>
                <a:ext cx="1323" cy="3"/>
              </a:xfrm>
              <a:prstGeom prst="line">
                <a:avLst/>
              </a:prstGeom>
              <a:noFill/>
              <a:ln w="38100">
                <a:solidFill>
                  <a:srgbClr val="FF0033"/>
                </a:solidFill>
                <a:miter lim="800000"/>
                <a:headEnd/>
                <a:tailEnd/>
              </a:ln>
              <a:effectLst/>
            </p:spPr>
            <p:txBody>
              <a:bodyPr wrap="none"/>
              <a:lstStyle/>
              <a:p>
                <a:endParaRPr lang="en-US"/>
              </a:p>
            </p:txBody>
          </p:sp>
          <p:sp>
            <p:nvSpPr>
              <p:cNvPr id="25615" name="Line 21"/>
              <p:cNvSpPr>
                <a:spLocks noChangeShapeType="1"/>
              </p:cNvSpPr>
              <p:nvPr/>
            </p:nvSpPr>
            <p:spPr bwMode="auto">
              <a:xfrm flipV="1">
                <a:off x="1369" y="1645"/>
                <a:ext cx="1" cy="142"/>
              </a:xfrm>
              <a:prstGeom prst="line">
                <a:avLst/>
              </a:prstGeom>
              <a:noFill/>
              <a:ln w="38100">
                <a:solidFill>
                  <a:srgbClr val="FF0033"/>
                </a:solidFill>
                <a:miter lim="800000"/>
                <a:headEnd/>
                <a:tailEnd/>
              </a:ln>
              <a:effectLst/>
            </p:spPr>
            <p:txBody>
              <a:bodyPr wrap="none"/>
              <a:lstStyle/>
              <a:p>
                <a:endParaRPr lang="en-US"/>
              </a:p>
            </p:txBody>
          </p:sp>
          <p:sp>
            <p:nvSpPr>
              <p:cNvPr id="25616" name="Line 22"/>
              <p:cNvSpPr>
                <a:spLocks noChangeShapeType="1"/>
              </p:cNvSpPr>
              <p:nvPr/>
            </p:nvSpPr>
            <p:spPr bwMode="auto">
              <a:xfrm flipH="1" flipV="1">
                <a:off x="1283" y="1479"/>
                <a:ext cx="89" cy="172"/>
              </a:xfrm>
              <a:prstGeom prst="line">
                <a:avLst/>
              </a:prstGeom>
              <a:noFill/>
              <a:ln w="38100">
                <a:solidFill>
                  <a:srgbClr val="FF0033"/>
                </a:solidFill>
                <a:miter lim="800000"/>
                <a:headEnd/>
                <a:tailEnd/>
              </a:ln>
              <a:effectLst/>
            </p:spPr>
            <p:txBody>
              <a:bodyPr wrap="none"/>
              <a:lstStyle/>
              <a:p>
                <a:endParaRPr lang="en-US"/>
              </a:p>
            </p:txBody>
          </p:sp>
          <p:sp>
            <p:nvSpPr>
              <p:cNvPr id="25617" name="Line 23"/>
              <p:cNvSpPr>
                <a:spLocks noChangeShapeType="1"/>
              </p:cNvSpPr>
              <p:nvPr/>
            </p:nvSpPr>
            <p:spPr bwMode="auto">
              <a:xfrm flipV="1">
                <a:off x="1284" y="1310"/>
                <a:ext cx="1" cy="176"/>
              </a:xfrm>
              <a:prstGeom prst="line">
                <a:avLst/>
              </a:prstGeom>
              <a:noFill/>
              <a:ln w="38100">
                <a:solidFill>
                  <a:srgbClr val="FF0033"/>
                </a:solidFill>
                <a:miter lim="800000"/>
                <a:headEnd/>
                <a:tailEnd type="stealth" w="med" len="med"/>
              </a:ln>
              <a:effectLst/>
            </p:spPr>
            <p:txBody>
              <a:bodyPr wrap="none"/>
              <a:lstStyle/>
              <a:p>
                <a:endParaRPr lang="en-US"/>
              </a:p>
            </p:txBody>
          </p:sp>
          <p:sp>
            <p:nvSpPr>
              <p:cNvPr id="25618" name="Line 24"/>
              <p:cNvSpPr>
                <a:spLocks noChangeShapeType="1"/>
              </p:cNvSpPr>
              <p:nvPr/>
            </p:nvSpPr>
            <p:spPr bwMode="auto">
              <a:xfrm>
                <a:off x="3443" y="1071"/>
                <a:ext cx="0" cy="122"/>
              </a:xfrm>
              <a:prstGeom prst="line">
                <a:avLst/>
              </a:prstGeom>
              <a:noFill/>
              <a:ln w="38100">
                <a:solidFill>
                  <a:srgbClr val="FF0033"/>
                </a:solidFill>
                <a:miter lim="800000"/>
                <a:headEnd/>
                <a:tailEnd/>
              </a:ln>
              <a:effectLst/>
            </p:spPr>
            <p:txBody>
              <a:bodyPr wrap="none"/>
              <a:lstStyle/>
              <a:p>
                <a:endParaRPr lang="en-US"/>
              </a:p>
            </p:txBody>
          </p:sp>
          <p:sp>
            <p:nvSpPr>
              <p:cNvPr id="25619" name="Rectangle 25"/>
              <p:cNvSpPr>
                <a:spLocks noChangeArrowheads="1"/>
              </p:cNvSpPr>
              <p:nvPr/>
            </p:nvSpPr>
            <p:spPr bwMode="auto">
              <a:xfrm>
                <a:off x="1276" y="1299"/>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grpSp>
        <p:sp>
          <p:nvSpPr>
            <p:cNvPr id="25611" name="Text Box 26"/>
            <p:cNvSpPr txBox="1">
              <a:spLocks noChangeArrowheads="1"/>
            </p:cNvSpPr>
            <p:nvPr/>
          </p:nvSpPr>
          <p:spPr bwMode="auto">
            <a:xfrm>
              <a:off x="2410" y="1483"/>
              <a:ext cx="295" cy="284"/>
            </a:xfrm>
            <a:prstGeom prst="rect">
              <a:avLst/>
            </a:prstGeom>
            <a:noFill/>
            <a:ln w="9525">
              <a:noFill/>
              <a:miter lim="800000"/>
              <a:headEnd/>
              <a:tailEnd/>
            </a:ln>
            <a:effectLst/>
          </p:spPr>
          <p:txBody>
            <a:bodyPr>
              <a:spAutoFit/>
            </a:bodyPr>
            <a:lstStyle/>
            <a:p>
              <a:pPr eaLnBrk="0" hangingPunct="0">
                <a:spcBef>
                  <a:spcPct val="50000"/>
                </a:spcBef>
              </a:pPr>
              <a:r>
                <a:rPr lang="en-US" sz="1600" b="1">
                  <a:solidFill>
                    <a:srgbClr val="FF0033"/>
                  </a:solidFill>
                  <a:latin typeface="Arial Narrow" pitchFamily="34" charset="0"/>
                </a:rPr>
                <a:t>Rs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algn="ctr" eaLnBrk="1" hangingPunct="1"/>
            <a:r>
              <a:rPr lang="en-US" dirty="0" smtClean="0">
                <a:solidFill>
                  <a:srgbClr val="0070C0"/>
                </a:solidFill>
              </a:rPr>
              <a:t>Register Indirect Auto-increment</a:t>
            </a:r>
          </a:p>
        </p:txBody>
      </p:sp>
      <p:pic>
        <p:nvPicPr>
          <p:cNvPr id="26630" name="Picture 3"/>
          <p:cNvPicPr>
            <a:picLocks noChangeAspect="1" noChangeArrowheads="1"/>
          </p:cNvPicPr>
          <p:nvPr/>
        </p:nvPicPr>
        <p:blipFill>
          <a:blip r:embed="rId3"/>
          <a:srcRect/>
          <a:stretch>
            <a:fillRect/>
          </a:stretch>
        </p:blipFill>
        <p:spPr bwMode="auto">
          <a:xfrm>
            <a:off x="1042989" y="1067991"/>
            <a:ext cx="7058025" cy="30075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Register Indirect Auto-increment</a:t>
            </a:r>
            <a:endParaRPr lang="en-US" dirty="0">
              <a:solidFill>
                <a:srgbClr val="0070C0"/>
              </a:solidFill>
            </a:endParaRPr>
          </a:p>
        </p:txBody>
      </p:sp>
      <p:sp>
        <p:nvSpPr>
          <p:cNvPr id="3" name="Rectangle 2"/>
          <p:cNvSpPr/>
          <p:nvPr/>
        </p:nvSpPr>
        <p:spPr>
          <a:xfrm>
            <a:off x="457200" y="1276350"/>
            <a:ext cx="8229600" cy="2308324"/>
          </a:xfrm>
          <a:prstGeom prst="rect">
            <a:avLst/>
          </a:prstGeom>
        </p:spPr>
        <p:txBody>
          <a:bodyPr wrap="square">
            <a:spAutoFit/>
          </a:bodyPr>
          <a:lstStyle/>
          <a:p>
            <a:pPr algn="just"/>
            <a:r>
              <a:rPr lang="en-US" dirty="0" smtClean="0">
                <a:latin typeface="Times New Roman" pitchFamily="18" charset="0"/>
                <a:cs typeface="Times New Roman" pitchFamily="18" charset="0"/>
              </a:rPr>
              <a:t>It uses the value in R5 as a pointer and automatically increments it afterward by 1 if a byte has been fetched or by 2 for a word. Suppose yet again that R5 contains the value 4 before this instruction: </a:t>
            </a:r>
          </a:p>
          <a:p>
            <a:pPr algn="just"/>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mov.w</a:t>
            </a:r>
            <a:r>
              <a:rPr lang="en-US" b="1" dirty="0" smtClean="0">
                <a:latin typeface="Times New Roman" pitchFamily="18" charset="0"/>
                <a:cs typeface="Times New Roman" pitchFamily="18" charset="0"/>
              </a:rPr>
              <a:t> @R5+,R6</a:t>
            </a:r>
          </a:p>
          <a:p>
            <a:pPr algn="just"/>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word is loaded from address 4 into R6 and the value in R5 is incremented to 6 because a word (2 bytes) was fetched</a:t>
            </a:r>
            <a:endParaRPr lang="en-US" b="1" dirty="0" smtClean="0">
              <a:latin typeface="Times New Roman" pitchFamily="18" charset="0"/>
              <a:cs typeface="Times New Roman" pitchFamily="18" charset="0"/>
            </a:endParaRPr>
          </a:p>
          <a:p>
            <a:pPr algn="just"/>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2"/>
          <p:cNvSpPr txBox="1">
            <a:spLocks noGrp="1"/>
          </p:cNvSpPr>
          <p:nvPr/>
        </p:nvSpPr>
        <p:spPr bwMode="auto">
          <a:xfrm>
            <a:off x="428625" y="4743450"/>
            <a:ext cx="1905000" cy="342900"/>
          </a:xfrm>
          <a:prstGeom prst="rect">
            <a:avLst/>
          </a:prstGeom>
          <a:noFill/>
          <a:ln w="9525">
            <a:noFill/>
            <a:miter lim="800000"/>
            <a:headEnd/>
            <a:tailEnd/>
          </a:ln>
          <a:effectLst/>
        </p:spPr>
        <p:txBody>
          <a:bodyPr anchor="b"/>
          <a:lstStyle/>
          <a:p>
            <a:pPr eaLnBrk="0" hangingPunct="0"/>
            <a:endParaRPr lang="en-US" sz="1400" dirty="0"/>
          </a:p>
        </p:txBody>
      </p:sp>
      <p:sp>
        <p:nvSpPr>
          <p:cNvPr id="88067" name="Footer Placeholder 3"/>
          <p:cNvSpPr txBox="1">
            <a:spLocks noGrp="1"/>
          </p:cNvSpPr>
          <p:nvPr/>
        </p:nvSpPr>
        <p:spPr bwMode="auto">
          <a:xfrm>
            <a:off x="2540001" y="4743450"/>
            <a:ext cx="4691063" cy="342900"/>
          </a:xfrm>
          <a:prstGeom prst="rect">
            <a:avLst/>
          </a:prstGeom>
          <a:noFill/>
          <a:ln w="9525">
            <a:noFill/>
            <a:miter lim="800000"/>
            <a:headEnd/>
            <a:tailEnd/>
          </a:ln>
          <a:effectLst/>
        </p:spPr>
        <p:txBody>
          <a:bodyPr anchor="b"/>
          <a:lstStyle/>
          <a:p>
            <a:pPr algn="ctr"/>
            <a:endParaRPr lang="en-US" sz="1400" dirty="0"/>
          </a:p>
        </p:txBody>
      </p:sp>
      <p:pic>
        <p:nvPicPr>
          <p:cNvPr id="88069" name="Picture 2" descr="MSP430_02a"/>
          <p:cNvPicPr>
            <a:picLocks noChangeAspect="1" noChangeArrowheads="1"/>
          </p:cNvPicPr>
          <p:nvPr/>
        </p:nvPicPr>
        <p:blipFill>
          <a:blip r:embed="rId2"/>
          <a:srcRect/>
          <a:stretch>
            <a:fillRect/>
          </a:stretch>
        </p:blipFill>
        <p:spPr bwMode="auto">
          <a:xfrm>
            <a:off x="573088" y="1125141"/>
            <a:ext cx="8020050" cy="3695700"/>
          </a:xfrm>
          <a:prstGeom prst="rect">
            <a:avLst/>
          </a:prstGeom>
          <a:noFill/>
          <a:ln w="9525">
            <a:noFill/>
            <a:miter lim="800000"/>
            <a:headEnd/>
            <a:tailEnd/>
          </a:ln>
        </p:spPr>
      </p:pic>
      <p:sp>
        <p:nvSpPr>
          <p:cNvPr id="88070" name="Rectangle 3"/>
          <p:cNvSpPr>
            <a:spLocks noGrp="1" noChangeArrowheads="1"/>
          </p:cNvSpPr>
          <p:nvPr>
            <p:ph type="title" idx="4294967295"/>
          </p:nvPr>
        </p:nvSpPr>
        <p:spPr/>
        <p:txBody>
          <a:bodyPr/>
          <a:lstStyle/>
          <a:p>
            <a:pPr algn="ctr" eaLnBrk="1" hangingPunct="1"/>
            <a:r>
              <a:rPr lang="en-US" dirty="0" smtClean="0">
                <a:solidFill>
                  <a:srgbClr val="0070C0"/>
                </a:solidFill>
                <a:latin typeface="Arial Narrow" pitchFamily="34" charset="0"/>
              </a:rPr>
              <a:t>Source: Indirect Auto Mode </a:t>
            </a:r>
            <a:r>
              <a:rPr lang="en-US" dirty="0" smtClean="0">
                <a:solidFill>
                  <a:srgbClr val="0070C0"/>
                </a:solidFill>
              </a:rPr>
              <a:t>– </a:t>
            </a:r>
            <a:r>
              <a:rPr lang="en-US" i="1" dirty="0" smtClean="0">
                <a:solidFill>
                  <a:srgbClr val="0070C0"/>
                </a:solidFill>
                <a:latin typeface="Arial Narrow" pitchFamily="34" charset="0"/>
              </a:rPr>
              <a:t>@Rs+</a:t>
            </a:r>
          </a:p>
        </p:txBody>
      </p:sp>
      <p:grpSp>
        <p:nvGrpSpPr>
          <p:cNvPr id="2" name="Group 4"/>
          <p:cNvGrpSpPr>
            <a:grpSpLocks/>
          </p:cNvGrpSpPr>
          <p:nvPr/>
        </p:nvGrpSpPr>
        <p:grpSpPr bwMode="auto">
          <a:xfrm>
            <a:off x="2030413" y="1291829"/>
            <a:ext cx="5027612" cy="3398044"/>
            <a:chOff x="1279" y="929"/>
            <a:chExt cx="3167" cy="2854"/>
          </a:xfrm>
        </p:grpSpPr>
        <p:sp>
          <p:nvSpPr>
            <p:cNvPr id="88072" name="Line 5"/>
            <p:cNvSpPr>
              <a:spLocks noChangeShapeType="1"/>
            </p:cNvSpPr>
            <p:nvPr/>
          </p:nvSpPr>
          <p:spPr bwMode="auto">
            <a:xfrm>
              <a:off x="1745" y="3767"/>
              <a:ext cx="2701" cy="4"/>
            </a:xfrm>
            <a:prstGeom prst="line">
              <a:avLst/>
            </a:prstGeom>
            <a:noFill/>
            <a:ln w="38100">
              <a:solidFill>
                <a:srgbClr val="0033CC"/>
              </a:solidFill>
              <a:miter lim="800000"/>
              <a:headEnd/>
              <a:tailEnd/>
            </a:ln>
            <a:effectLst/>
          </p:spPr>
          <p:txBody>
            <a:bodyPr wrap="none"/>
            <a:lstStyle/>
            <a:p>
              <a:endParaRPr lang="en-US"/>
            </a:p>
          </p:txBody>
        </p:sp>
        <p:sp>
          <p:nvSpPr>
            <p:cNvPr id="88073" name="Line 6"/>
            <p:cNvSpPr>
              <a:spLocks noChangeShapeType="1"/>
            </p:cNvSpPr>
            <p:nvPr/>
          </p:nvSpPr>
          <p:spPr bwMode="auto">
            <a:xfrm flipV="1">
              <a:off x="4434" y="3020"/>
              <a:ext cx="1" cy="763"/>
            </a:xfrm>
            <a:prstGeom prst="line">
              <a:avLst/>
            </a:prstGeom>
            <a:noFill/>
            <a:ln w="38100">
              <a:solidFill>
                <a:srgbClr val="0033CC"/>
              </a:solidFill>
              <a:miter lim="800000"/>
              <a:headEnd/>
              <a:tailEnd/>
            </a:ln>
            <a:effectLst/>
          </p:spPr>
          <p:txBody>
            <a:bodyPr wrap="none"/>
            <a:lstStyle/>
            <a:p>
              <a:endParaRPr lang="en-US"/>
            </a:p>
          </p:txBody>
        </p:sp>
        <p:sp>
          <p:nvSpPr>
            <p:cNvPr id="88074" name="Line 7"/>
            <p:cNvSpPr>
              <a:spLocks noChangeShapeType="1"/>
            </p:cNvSpPr>
            <p:nvPr/>
          </p:nvSpPr>
          <p:spPr bwMode="auto">
            <a:xfrm flipV="1">
              <a:off x="1756" y="1978"/>
              <a:ext cx="1" cy="1800"/>
            </a:xfrm>
            <a:prstGeom prst="line">
              <a:avLst/>
            </a:prstGeom>
            <a:noFill/>
            <a:ln w="38100">
              <a:solidFill>
                <a:srgbClr val="0033CC"/>
              </a:solidFill>
              <a:miter lim="800000"/>
              <a:headEnd/>
              <a:tailEnd/>
            </a:ln>
            <a:effectLst/>
          </p:spPr>
          <p:txBody>
            <a:bodyPr wrap="none"/>
            <a:lstStyle/>
            <a:p>
              <a:endParaRPr lang="en-US"/>
            </a:p>
          </p:txBody>
        </p:sp>
        <p:sp>
          <p:nvSpPr>
            <p:cNvPr id="88075" name="Line 8"/>
            <p:cNvSpPr>
              <a:spLocks noChangeShapeType="1"/>
            </p:cNvSpPr>
            <p:nvPr/>
          </p:nvSpPr>
          <p:spPr bwMode="auto">
            <a:xfrm>
              <a:off x="2049" y="2213"/>
              <a:ext cx="1" cy="362"/>
            </a:xfrm>
            <a:prstGeom prst="line">
              <a:avLst/>
            </a:prstGeom>
            <a:noFill/>
            <a:ln w="38100">
              <a:solidFill>
                <a:srgbClr val="0033CC"/>
              </a:solidFill>
              <a:miter lim="800000"/>
              <a:headEnd/>
              <a:tailEnd type="stealth" w="med" len="med"/>
            </a:ln>
            <a:effectLst/>
          </p:spPr>
          <p:txBody>
            <a:bodyPr wrap="none"/>
            <a:lstStyle/>
            <a:p>
              <a:endParaRPr lang="en-US"/>
            </a:p>
          </p:txBody>
        </p:sp>
        <p:sp>
          <p:nvSpPr>
            <p:cNvPr id="88076" name="Line 9"/>
            <p:cNvSpPr>
              <a:spLocks noChangeShapeType="1"/>
            </p:cNvSpPr>
            <p:nvPr/>
          </p:nvSpPr>
          <p:spPr bwMode="auto">
            <a:xfrm flipV="1">
              <a:off x="1920" y="1968"/>
              <a:ext cx="1" cy="112"/>
            </a:xfrm>
            <a:prstGeom prst="line">
              <a:avLst/>
            </a:prstGeom>
            <a:noFill/>
            <a:ln w="38100">
              <a:solidFill>
                <a:srgbClr val="0033CC"/>
              </a:solidFill>
              <a:miter lim="800000"/>
              <a:headEnd/>
              <a:tailEnd/>
            </a:ln>
            <a:effectLst/>
          </p:spPr>
          <p:txBody>
            <a:bodyPr wrap="none"/>
            <a:lstStyle/>
            <a:p>
              <a:endParaRPr lang="en-US"/>
            </a:p>
          </p:txBody>
        </p:sp>
        <p:sp>
          <p:nvSpPr>
            <p:cNvPr id="88077" name="Line 10"/>
            <p:cNvSpPr>
              <a:spLocks noChangeShapeType="1"/>
            </p:cNvSpPr>
            <p:nvPr/>
          </p:nvSpPr>
          <p:spPr bwMode="auto">
            <a:xfrm flipH="1" flipV="1">
              <a:off x="1922" y="2081"/>
              <a:ext cx="126" cy="139"/>
            </a:xfrm>
            <a:prstGeom prst="line">
              <a:avLst/>
            </a:prstGeom>
            <a:noFill/>
            <a:ln w="38100">
              <a:solidFill>
                <a:srgbClr val="0033CC"/>
              </a:solidFill>
              <a:miter lim="800000"/>
              <a:headEnd/>
              <a:tailEnd/>
            </a:ln>
            <a:effectLst/>
          </p:spPr>
          <p:txBody>
            <a:bodyPr wrap="none"/>
            <a:lstStyle/>
            <a:p>
              <a:endParaRPr lang="en-US"/>
            </a:p>
          </p:txBody>
        </p:sp>
        <p:sp>
          <p:nvSpPr>
            <p:cNvPr id="88078" name="Line 11"/>
            <p:cNvSpPr>
              <a:spLocks noChangeShapeType="1"/>
            </p:cNvSpPr>
            <p:nvPr/>
          </p:nvSpPr>
          <p:spPr bwMode="auto">
            <a:xfrm>
              <a:off x="1745" y="1974"/>
              <a:ext cx="186" cy="1"/>
            </a:xfrm>
            <a:prstGeom prst="line">
              <a:avLst/>
            </a:prstGeom>
            <a:noFill/>
            <a:ln w="38100">
              <a:solidFill>
                <a:srgbClr val="0033CC"/>
              </a:solidFill>
              <a:miter lim="800000"/>
              <a:headEnd/>
              <a:tailEnd/>
            </a:ln>
            <a:effectLst/>
          </p:spPr>
          <p:txBody>
            <a:bodyPr wrap="none"/>
            <a:lstStyle/>
            <a:p>
              <a:endParaRPr lang="en-US"/>
            </a:p>
          </p:txBody>
        </p:sp>
        <p:sp>
          <p:nvSpPr>
            <p:cNvPr id="88079" name="Rectangle 12"/>
            <p:cNvSpPr>
              <a:spLocks noChangeArrowheads="1"/>
            </p:cNvSpPr>
            <p:nvPr/>
          </p:nvSpPr>
          <p:spPr bwMode="auto">
            <a:xfrm>
              <a:off x="1739" y="3331"/>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0033CC"/>
                  </a:solidFill>
                  <a:latin typeface="Times New Roman" pitchFamily="18" charset="0"/>
                  <a:sym typeface="Wingdings" pitchFamily="2" charset="2"/>
                </a:rPr>
                <a:t></a:t>
              </a:r>
            </a:p>
          </p:txBody>
        </p:sp>
        <p:sp>
          <p:nvSpPr>
            <p:cNvPr id="88080" name="Line 13"/>
            <p:cNvSpPr>
              <a:spLocks noChangeShapeType="1"/>
            </p:cNvSpPr>
            <p:nvPr/>
          </p:nvSpPr>
          <p:spPr bwMode="auto">
            <a:xfrm flipH="1" flipV="1">
              <a:off x="1291" y="929"/>
              <a:ext cx="0" cy="237"/>
            </a:xfrm>
            <a:prstGeom prst="line">
              <a:avLst/>
            </a:prstGeom>
            <a:noFill/>
            <a:ln w="38100">
              <a:solidFill>
                <a:srgbClr val="0033CC"/>
              </a:solidFill>
              <a:miter lim="800000"/>
              <a:headEnd/>
              <a:tailEnd/>
            </a:ln>
            <a:effectLst/>
          </p:spPr>
          <p:txBody>
            <a:bodyPr wrap="none"/>
            <a:lstStyle/>
            <a:p>
              <a:endParaRPr lang="en-US"/>
            </a:p>
          </p:txBody>
        </p:sp>
        <p:sp>
          <p:nvSpPr>
            <p:cNvPr id="88081" name="Line 14"/>
            <p:cNvSpPr>
              <a:spLocks noChangeShapeType="1"/>
            </p:cNvSpPr>
            <p:nvPr/>
          </p:nvSpPr>
          <p:spPr bwMode="auto">
            <a:xfrm flipV="1">
              <a:off x="1279" y="940"/>
              <a:ext cx="2969" cy="1"/>
            </a:xfrm>
            <a:prstGeom prst="line">
              <a:avLst/>
            </a:prstGeom>
            <a:noFill/>
            <a:ln w="38100">
              <a:solidFill>
                <a:srgbClr val="0033CC"/>
              </a:solidFill>
              <a:miter lim="800000"/>
              <a:headEnd/>
              <a:tailEnd/>
            </a:ln>
            <a:effectLst/>
          </p:spPr>
          <p:txBody>
            <a:bodyPr wrap="none"/>
            <a:lstStyle/>
            <a:p>
              <a:endParaRPr lang="en-US"/>
            </a:p>
          </p:txBody>
        </p:sp>
        <p:sp>
          <p:nvSpPr>
            <p:cNvPr id="88082" name="Line 15"/>
            <p:cNvSpPr>
              <a:spLocks noChangeShapeType="1"/>
            </p:cNvSpPr>
            <p:nvPr/>
          </p:nvSpPr>
          <p:spPr bwMode="auto">
            <a:xfrm flipH="1">
              <a:off x="4236" y="929"/>
              <a:ext cx="1" cy="263"/>
            </a:xfrm>
            <a:prstGeom prst="line">
              <a:avLst/>
            </a:prstGeom>
            <a:noFill/>
            <a:ln w="38100">
              <a:solidFill>
                <a:srgbClr val="0033CC"/>
              </a:solidFill>
              <a:miter lim="800000"/>
              <a:headEnd/>
              <a:tailEnd type="stealth" w="med" len="med"/>
            </a:ln>
            <a:effectLst/>
          </p:spPr>
          <p:txBody>
            <a:bodyPr wrap="none"/>
            <a:lstStyle/>
            <a:p>
              <a:endParaRPr lang="en-US"/>
            </a:p>
          </p:txBody>
        </p:sp>
      </p:grpSp>
      <p:grpSp>
        <p:nvGrpSpPr>
          <p:cNvPr id="3" name="Group 16"/>
          <p:cNvGrpSpPr>
            <a:grpSpLocks/>
          </p:cNvGrpSpPr>
          <p:nvPr/>
        </p:nvGrpSpPr>
        <p:grpSpPr bwMode="auto">
          <a:xfrm>
            <a:off x="2025650" y="1458516"/>
            <a:ext cx="3455988" cy="854869"/>
            <a:chOff x="1276" y="1069"/>
            <a:chExt cx="2177" cy="718"/>
          </a:xfrm>
        </p:grpSpPr>
        <p:grpSp>
          <p:nvGrpSpPr>
            <p:cNvPr id="4" name="Group 17"/>
            <p:cNvGrpSpPr>
              <a:grpSpLocks/>
            </p:cNvGrpSpPr>
            <p:nvPr/>
          </p:nvGrpSpPr>
          <p:grpSpPr bwMode="auto">
            <a:xfrm>
              <a:off x="1276" y="1069"/>
              <a:ext cx="2177" cy="718"/>
              <a:chOff x="1276" y="1069"/>
              <a:chExt cx="2177" cy="718"/>
            </a:xfrm>
          </p:grpSpPr>
          <p:sp>
            <p:nvSpPr>
              <p:cNvPr id="88085" name="Line 18"/>
              <p:cNvSpPr>
                <a:spLocks noChangeShapeType="1"/>
              </p:cNvSpPr>
              <p:nvPr/>
            </p:nvSpPr>
            <p:spPr bwMode="auto">
              <a:xfrm flipH="1">
                <a:off x="2688" y="1081"/>
                <a:ext cx="765" cy="0"/>
              </a:xfrm>
              <a:prstGeom prst="line">
                <a:avLst/>
              </a:prstGeom>
              <a:noFill/>
              <a:ln w="38100">
                <a:solidFill>
                  <a:srgbClr val="FF0033"/>
                </a:solidFill>
                <a:miter lim="800000"/>
                <a:headEnd/>
                <a:tailEnd/>
              </a:ln>
              <a:effectLst/>
            </p:spPr>
            <p:txBody>
              <a:bodyPr wrap="none"/>
              <a:lstStyle/>
              <a:p>
                <a:endParaRPr lang="en-US"/>
              </a:p>
            </p:txBody>
          </p:sp>
          <p:sp>
            <p:nvSpPr>
              <p:cNvPr id="88086" name="Line 19"/>
              <p:cNvSpPr>
                <a:spLocks noChangeShapeType="1"/>
              </p:cNvSpPr>
              <p:nvPr/>
            </p:nvSpPr>
            <p:spPr bwMode="auto">
              <a:xfrm flipH="1">
                <a:off x="2683" y="1069"/>
                <a:ext cx="3" cy="715"/>
              </a:xfrm>
              <a:prstGeom prst="line">
                <a:avLst/>
              </a:prstGeom>
              <a:noFill/>
              <a:ln w="38100">
                <a:solidFill>
                  <a:srgbClr val="FF0033"/>
                </a:solidFill>
                <a:miter lim="800000"/>
                <a:headEnd/>
                <a:tailEnd/>
              </a:ln>
              <a:effectLst/>
            </p:spPr>
            <p:txBody>
              <a:bodyPr wrap="none"/>
              <a:lstStyle/>
              <a:p>
                <a:endParaRPr lang="en-US"/>
              </a:p>
            </p:txBody>
          </p:sp>
          <p:sp>
            <p:nvSpPr>
              <p:cNvPr id="88087" name="Line 20"/>
              <p:cNvSpPr>
                <a:spLocks noChangeShapeType="1"/>
              </p:cNvSpPr>
              <p:nvPr/>
            </p:nvSpPr>
            <p:spPr bwMode="auto">
              <a:xfrm flipV="1">
                <a:off x="1368" y="1772"/>
                <a:ext cx="1323" cy="3"/>
              </a:xfrm>
              <a:prstGeom prst="line">
                <a:avLst/>
              </a:prstGeom>
              <a:noFill/>
              <a:ln w="38100">
                <a:solidFill>
                  <a:srgbClr val="FF0033"/>
                </a:solidFill>
                <a:miter lim="800000"/>
                <a:headEnd/>
                <a:tailEnd/>
              </a:ln>
              <a:effectLst/>
            </p:spPr>
            <p:txBody>
              <a:bodyPr wrap="none"/>
              <a:lstStyle/>
              <a:p>
                <a:endParaRPr lang="en-US"/>
              </a:p>
            </p:txBody>
          </p:sp>
          <p:sp>
            <p:nvSpPr>
              <p:cNvPr id="88088" name="Line 21"/>
              <p:cNvSpPr>
                <a:spLocks noChangeShapeType="1"/>
              </p:cNvSpPr>
              <p:nvPr/>
            </p:nvSpPr>
            <p:spPr bwMode="auto">
              <a:xfrm flipV="1">
                <a:off x="1369" y="1645"/>
                <a:ext cx="1" cy="142"/>
              </a:xfrm>
              <a:prstGeom prst="line">
                <a:avLst/>
              </a:prstGeom>
              <a:noFill/>
              <a:ln w="38100">
                <a:solidFill>
                  <a:srgbClr val="FF0033"/>
                </a:solidFill>
                <a:miter lim="800000"/>
                <a:headEnd/>
                <a:tailEnd/>
              </a:ln>
              <a:effectLst/>
            </p:spPr>
            <p:txBody>
              <a:bodyPr wrap="none"/>
              <a:lstStyle/>
              <a:p>
                <a:endParaRPr lang="en-US"/>
              </a:p>
            </p:txBody>
          </p:sp>
          <p:sp>
            <p:nvSpPr>
              <p:cNvPr id="88089" name="Line 22"/>
              <p:cNvSpPr>
                <a:spLocks noChangeShapeType="1"/>
              </p:cNvSpPr>
              <p:nvPr/>
            </p:nvSpPr>
            <p:spPr bwMode="auto">
              <a:xfrm flipH="1" flipV="1">
                <a:off x="1283" y="1479"/>
                <a:ext cx="89" cy="172"/>
              </a:xfrm>
              <a:prstGeom prst="line">
                <a:avLst/>
              </a:prstGeom>
              <a:noFill/>
              <a:ln w="38100">
                <a:solidFill>
                  <a:srgbClr val="FF0033"/>
                </a:solidFill>
                <a:miter lim="800000"/>
                <a:headEnd/>
                <a:tailEnd/>
              </a:ln>
              <a:effectLst/>
            </p:spPr>
            <p:txBody>
              <a:bodyPr wrap="none"/>
              <a:lstStyle/>
              <a:p>
                <a:endParaRPr lang="en-US"/>
              </a:p>
            </p:txBody>
          </p:sp>
          <p:sp>
            <p:nvSpPr>
              <p:cNvPr id="88090" name="Line 23"/>
              <p:cNvSpPr>
                <a:spLocks noChangeShapeType="1"/>
              </p:cNvSpPr>
              <p:nvPr/>
            </p:nvSpPr>
            <p:spPr bwMode="auto">
              <a:xfrm flipV="1">
                <a:off x="1284" y="1310"/>
                <a:ext cx="1" cy="176"/>
              </a:xfrm>
              <a:prstGeom prst="line">
                <a:avLst/>
              </a:prstGeom>
              <a:noFill/>
              <a:ln w="38100">
                <a:solidFill>
                  <a:srgbClr val="FF0033"/>
                </a:solidFill>
                <a:miter lim="800000"/>
                <a:headEnd/>
                <a:tailEnd type="stealth" w="med" len="med"/>
              </a:ln>
              <a:effectLst/>
            </p:spPr>
            <p:txBody>
              <a:bodyPr wrap="none"/>
              <a:lstStyle/>
              <a:p>
                <a:endParaRPr lang="en-US"/>
              </a:p>
            </p:txBody>
          </p:sp>
          <p:sp>
            <p:nvSpPr>
              <p:cNvPr id="88091" name="Line 24"/>
              <p:cNvSpPr>
                <a:spLocks noChangeShapeType="1"/>
              </p:cNvSpPr>
              <p:nvPr/>
            </p:nvSpPr>
            <p:spPr bwMode="auto">
              <a:xfrm>
                <a:off x="3443" y="1071"/>
                <a:ext cx="0" cy="122"/>
              </a:xfrm>
              <a:prstGeom prst="line">
                <a:avLst/>
              </a:prstGeom>
              <a:noFill/>
              <a:ln w="38100">
                <a:solidFill>
                  <a:srgbClr val="FF0033"/>
                </a:solidFill>
                <a:miter lim="800000"/>
                <a:headEnd/>
                <a:tailEnd/>
              </a:ln>
              <a:effectLst/>
            </p:spPr>
            <p:txBody>
              <a:bodyPr wrap="none"/>
              <a:lstStyle/>
              <a:p>
                <a:endParaRPr lang="en-US"/>
              </a:p>
            </p:txBody>
          </p:sp>
          <p:sp>
            <p:nvSpPr>
              <p:cNvPr id="88092" name="Rectangle 25"/>
              <p:cNvSpPr>
                <a:spLocks noChangeArrowheads="1"/>
              </p:cNvSpPr>
              <p:nvPr/>
            </p:nvSpPr>
            <p:spPr bwMode="auto">
              <a:xfrm>
                <a:off x="1276" y="1299"/>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grpSp>
        <p:sp>
          <p:nvSpPr>
            <p:cNvPr id="88093" name="Text Box 26"/>
            <p:cNvSpPr txBox="1">
              <a:spLocks noChangeArrowheads="1"/>
            </p:cNvSpPr>
            <p:nvPr/>
          </p:nvSpPr>
          <p:spPr bwMode="auto">
            <a:xfrm>
              <a:off x="2410" y="1483"/>
              <a:ext cx="295" cy="284"/>
            </a:xfrm>
            <a:prstGeom prst="rect">
              <a:avLst/>
            </a:prstGeom>
            <a:noFill/>
            <a:ln w="9525">
              <a:noFill/>
              <a:miter lim="800000"/>
              <a:headEnd/>
              <a:tailEnd/>
            </a:ln>
            <a:effectLst/>
          </p:spPr>
          <p:txBody>
            <a:bodyPr>
              <a:spAutoFit/>
            </a:bodyPr>
            <a:lstStyle/>
            <a:p>
              <a:pPr eaLnBrk="0" hangingPunct="0">
                <a:spcBef>
                  <a:spcPct val="50000"/>
                </a:spcBef>
              </a:pPr>
              <a:r>
                <a:rPr lang="en-US" sz="1600" b="1">
                  <a:solidFill>
                    <a:srgbClr val="FF0033"/>
                  </a:solidFill>
                  <a:latin typeface="Arial Narrow" pitchFamily="34" charset="0"/>
                </a:rPr>
                <a:t>Rs</a:t>
              </a:r>
            </a:p>
          </p:txBody>
        </p:sp>
      </p:grpSp>
      <p:grpSp>
        <p:nvGrpSpPr>
          <p:cNvPr id="5" name="Group 30"/>
          <p:cNvGrpSpPr>
            <a:grpSpLocks/>
          </p:cNvGrpSpPr>
          <p:nvPr/>
        </p:nvGrpSpPr>
        <p:grpSpPr bwMode="auto">
          <a:xfrm>
            <a:off x="882651" y="2289573"/>
            <a:ext cx="4664075" cy="2264569"/>
            <a:chOff x="556" y="1923"/>
            <a:chExt cx="2938" cy="1902"/>
          </a:xfrm>
        </p:grpSpPr>
        <p:sp>
          <p:nvSpPr>
            <p:cNvPr id="88095" name="Line 28"/>
            <p:cNvSpPr>
              <a:spLocks noChangeShapeType="1"/>
            </p:cNvSpPr>
            <p:nvPr/>
          </p:nvSpPr>
          <p:spPr bwMode="auto">
            <a:xfrm flipH="1" flipV="1">
              <a:off x="3482" y="3398"/>
              <a:ext cx="0" cy="425"/>
            </a:xfrm>
            <a:prstGeom prst="line">
              <a:avLst/>
            </a:prstGeom>
            <a:noFill/>
            <a:ln w="38100">
              <a:solidFill>
                <a:schemeClr val="hlink"/>
              </a:solidFill>
              <a:miter lim="800000"/>
              <a:headEnd/>
              <a:tailEnd type="stealth" w="med" len="med"/>
            </a:ln>
            <a:effectLst/>
          </p:spPr>
          <p:txBody>
            <a:bodyPr wrap="none"/>
            <a:lstStyle/>
            <a:p>
              <a:endParaRPr lang="en-US"/>
            </a:p>
          </p:txBody>
        </p:sp>
        <p:sp>
          <p:nvSpPr>
            <p:cNvPr id="88096" name="Line 29"/>
            <p:cNvSpPr>
              <a:spLocks noChangeShapeType="1"/>
            </p:cNvSpPr>
            <p:nvPr/>
          </p:nvSpPr>
          <p:spPr bwMode="auto">
            <a:xfrm>
              <a:off x="556" y="3815"/>
              <a:ext cx="2938" cy="1"/>
            </a:xfrm>
            <a:prstGeom prst="line">
              <a:avLst/>
            </a:prstGeom>
            <a:noFill/>
            <a:ln w="38100">
              <a:solidFill>
                <a:schemeClr val="hlink"/>
              </a:solidFill>
              <a:miter lim="800000"/>
              <a:headEnd/>
              <a:tailEnd/>
            </a:ln>
            <a:effectLst/>
          </p:spPr>
          <p:txBody>
            <a:bodyPr wrap="none"/>
            <a:lstStyle/>
            <a:p>
              <a:endParaRPr lang="en-US"/>
            </a:p>
          </p:txBody>
        </p:sp>
        <p:sp>
          <p:nvSpPr>
            <p:cNvPr id="88097" name="Line 30"/>
            <p:cNvSpPr>
              <a:spLocks noChangeShapeType="1"/>
            </p:cNvSpPr>
            <p:nvPr/>
          </p:nvSpPr>
          <p:spPr bwMode="auto">
            <a:xfrm flipH="1">
              <a:off x="567" y="2002"/>
              <a:ext cx="6" cy="1823"/>
            </a:xfrm>
            <a:prstGeom prst="line">
              <a:avLst/>
            </a:prstGeom>
            <a:noFill/>
            <a:ln w="38100">
              <a:solidFill>
                <a:schemeClr val="hlink"/>
              </a:solidFill>
              <a:miter lim="800000"/>
              <a:headEnd/>
              <a:tailEnd/>
            </a:ln>
            <a:effectLst/>
          </p:spPr>
          <p:txBody>
            <a:bodyPr wrap="none"/>
            <a:lstStyle/>
            <a:p>
              <a:endParaRPr lang="en-US"/>
            </a:p>
          </p:txBody>
        </p:sp>
        <p:sp>
          <p:nvSpPr>
            <p:cNvPr id="88098" name="Line 31"/>
            <p:cNvSpPr>
              <a:spLocks noChangeShapeType="1"/>
            </p:cNvSpPr>
            <p:nvPr/>
          </p:nvSpPr>
          <p:spPr bwMode="auto">
            <a:xfrm flipH="1" flipV="1">
              <a:off x="561" y="2007"/>
              <a:ext cx="532" cy="1"/>
            </a:xfrm>
            <a:prstGeom prst="line">
              <a:avLst/>
            </a:prstGeom>
            <a:noFill/>
            <a:ln w="38100">
              <a:solidFill>
                <a:schemeClr val="hlink"/>
              </a:solidFill>
              <a:miter lim="800000"/>
              <a:headEnd/>
              <a:tailEnd/>
            </a:ln>
            <a:effectLst/>
          </p:spPr>
          <p:txBody>
            <a:bodyPr wrap="none"/>
            <a:lstStyle/>
            <a:p>
              <a:endParaRPr lang="en-US"/>
            </a:p>
          </p:txBody>
        </p:sp>
        <p:sp>
          <p:nvSpPr>
            <p:cNvPr id="88099" name="Line 32"/>
            <p:cNvSpPr>
              <a:spLocks noChangeShapeType="1"/>
            </p:cNvSpPr>
            <p:nvPr/>
          </p:nvSpPr>
          <p:spPr bwMode="auto">
            <a:xfrm flipH="1" flipV="1">
              <a:off x="1485" y="1923"/>
              <a:ext cx="3" cy="518"/>
            </a:xfrm>
            <a:prstGeom prst="line">
              <a:avLst/>
            </a:prstGeom>
            <a:noFill/>
            <a:ln w="38100">
              <a:solidFill>
                <a:schemeClr val="hlink"/>
              </a:solidFill>
              <a:miter lim="800000"/>
              <a:headEnd/>
              <a:tailEnd/>
            </a:ln>
            <a:effectLst/>
          </p:spPr>
          <p:txBody>
            <a:bodyPr wrap="none"/>
            <a:lstStyle/>
            <a:p>
              <a:endParaRPr lang="en-US"/>
            </a:p>
          </p:txBody>
        </p:sp>
        <p:sp>
          <p:nvSpPr>
            <p:cNvPr id="88100" name="Line 33"/>
            <p:cNvSpPr>
              <a:spLocks noChangeShapeType="1"/>
            </p:cNvSpPr>
            <p:nvPr/>
          </p:nvSpPr>
          <p:spPr bwMode="auto">
            <a:xfrm flipH="1" flipV="1">
              <a:off x="1285" y="2334"/>
              <a:ext cx="0" cy="113"/>
            </a:xfrm>
            <a:prstGeom prst="line">
              <a:avLst/>
            </a:prstGeom>
            <a:noFill/>
            <a:ln w="38100">
              <a:solidFill>
                <a:schemeClr val="hlink"/>
              </a:solidFill>
              <a:miter lim="800000"/>
              <a:headEnd/>
              <a:tailEnd/>
            </a:ln>
            <a:effectLst/>
          </p:spPr>
          <p:txBody>
            <a:bodyPr wrap="none"/>
            <a:lstStyle/>
            <a:p>
              <a:endParaRPr lang="en-US"/>
            </a:p>
          </p:txBody>
        </p:sp>
        <p:sp>
          <p:nvSpPr>
            <p:cNvPr id="88101" name="Line 34"/>
            <p:cNvSpPr>
              <a:spLocks noChangeShapeType="1"/>
            </p:cNvSpPr>
            <p:nvPr/>
          </p:nvSpPr>
          <p:spPr bwMode="auto">
            <a:xfrm flipV="1">
              <a:off x="1079" y="1996"/>
              <a:ext cx="3" cy="139"/>
            </a:xfrm>
            <a:prstGeom prst="line">
              <a:avLst/>
            </a:prstGeom>
            <a:noFill/>
            <a:ln w="38100">
              <a:solidFill>
                <a:schemeClr val="hlink"/>
              </a:solidFill>
              <a:miter lim="800000"/>
              <a:headEnd/>
              <a:tailEnd/>
            </a:ln>
            <a:effectLst/>
          </p:spPr>
          <p:txBody>
            <a:bodyPr wrap="none"/>
            <a:lstStyle/>
            <a:p>
              <a:endParaRPr lang="en-US"/>
            </a:p>
          </p:txBody>
        </p:sp>
        <p:sp>
          <p:nvSpPr>
            <p:cNvPr id="88102" name="Line 35"/>
            <p:cNvSpPr>
              <a:spLocks noChangeShapeType="1"/>
            </p:cNvSpPr>
            <p:nvPr/>
          </p:nvSpPr>
          <p:spPr bwMode="auto">
            <a:xfrm flipH="1">
              <a:off x="1273" y="2435"/>
              <a:ext cx="227" cy="0"/>
            </a:xfrm>
            <a:prstGeom prst="line">
              <a:avLst/>
            </a:prstGeom>
            <a:noFill/>
            <a:ln w="38100">
              <a:solidFill>
                <a:schemeClr val="hlink"/>
              </a:solidFill>
              <a:miter lim="800000"/>
              <a:headEnd/>
              <a:tailEnd/>
            </a:ln>
            <a:effectLst/>
          </p:spPr>
          <p:txBody>
            <a:bodyPr wrap="none"/>
            <a:lstStyle/>
            <a:p>
              <a:endParaRPr lang="en-US"/>
            </a:p>
          </p:txBody>
        </p:sp>
        <p:sp>
          <p:nvSpPr>
            <p:cNvPr id="88103" name="Line 36"/>
            <p:cNvSpPr>
              <a:spLocks noChangeShapeType="1"/>
            </p:cNvSpPr>
            <p:nvPr/>
          </p:nvSpPr>
          <p:spPr bwMode="auto">
            <a:xfrm flipV="1">
              <a:off x="976" y="2336"/>
              <a:ext cx="0" cy="525"/>
            </a:xfrm>
            <a:prstGeom prst="line">
              <a:avLst/>
            </a:prstGeom>
            <a:noFill/>
            <a:ln w="38100">
              <a:solidFill>
                <a:schemeClr val="hlink"/>
              </a:solidFill>
              <a:prstDash val="sysDot"/>
              <a:miter lim="800000"/>
              <a:headEnd/>
              <a:tailEnd/>
            </a:ln>
            <a:effectLst/>
          </p:spPr>
          <p:txBody>
            <a:bodyPr wrap="none"/>
            <a:lstStyle/>
            <a:p>
              <a:endParaRPr lang="en-US"/>
            </a:p>
          </p:txBody>
        </p:sp>
        <p:sp>
          <p:nvSpPr>
            <p:cNvPr id="88104" name="Line 37"/>
            <p:cNvSpPr>
              <a:spLocks noChangeShapeType="1"/>
            </p:cNvSpPr>
            <p:nvPr/>
          </p:nvSpPr>
          <p:spPr bwMode="auto">
            <a:xfrm flipV="1">
              <a:off x="973" y="2129"/>
              <a:ext cx="108" cy="218"/>
            </a:xfrm>
            <a:prstGeom prst="line">
              <a:avLst/>
            </a:prstGeom>
            <a:noFill/>
            <a:ln w="38100">
              <a:solidFill>
                <a:schemeClr val="hlink"/>
              </a:solidFill>
              <a:miter lim="800000"/>
              <a:headEnd/>
              <a:tailEnd/>
            </a:ln>
            <a:effectLst/>
          </p:spPr>
          <p:txBody>
            <a:bodyPr wrap="none"/>
            <a:lstStyle/>
            <a:p>
              <a:endParaRPr lang="en-US"/>
            </a:p>
          </p:txBody>
        </p:sp>
        <p:sp>
          <p:nvSpPr>
            <p:cNvPr id="88105" name="Line 38"/>
            <p:cNvSpPr>
              <a:spLocks noChangeShapeType="1"/>
            </p:cNvSpPr>
            <p:nvPr/>
          </p:nvSpPr>
          <p:spPr bwMode="auto">
            <a:xfrm flipH="1" flipV="1">
              <a:off x="1081" y="2139"/>
              <a:ext cx="207" cy="205"/>
            </a:xfrm>
            <a:prstGeom prst="line">
              <a:avLst/>
            </a:prstGeom>
            <a:noFill/>
            <a:ln w="38100">
              <a:solidFill>
                <a:schemeClr val="hlink"/>
              </a:solidFill>
              <a:miter lim="800000"/>
              <a:headEnd/>
              <a:tailEnd/>
            </a:ln>
            <a:effectLst/>
          </p:spPr>
          <p:txBody>
            <a:bodyPr wrap="none"/>
            <a:lstStyle/>
            <a:p>
              <a:endParaRPr lang="en-US"/>
            </a:p>
          </p:txBody>
        </p:sp>
        <p:sp>
          <p:nvSpPr>
            <p:cNvPr id="88106" name="Line 43"/>
            <p:cNvSpPr>
              <a:spLocks noChangeShapeType="1"/>
            </p:cNvSpPr>
            <p:nvPr/>
          </p:nvSpPr>
          <p:spPr bwMode="auto">
            <a:xfrm flipV="1">
              <a:off x="860" y="2335"/>
              <a:ext cx="115" cy="289"/>
            </a:xfrm>
            <a:prstGeom prst="line">
              <a:avLst/>
            </a:prstGeom>
            <a:noFill/>
            <a:ln w="38100">
              <a:solidFill>
                <a:schemeClr val="hlink"/>
              </a:solidFill>
              <a:prstDash val="sysDot"/>
              <a:miter lim="800000"/>
              <a:headEnd/>
              <a:tailEnd/>
            </a:ln>
            <a:effectLst/>
          </p:spPr>
          <p:txBody>
            <a:bodyPr wrap="none"/>
            <a:lstStyle/>
            <a:p>
              <a:endParaRPr lang="en-US"/>
            </a:p>
          </p:txBody>
        </p:sp>
        <p:sp>
          <p:nvSpPr>
            <p:cNvPr id="88107" name="Line 44"/>
            <p:cNvSpPr>
              <a:spLocks noChangeShapeType="1"/>
            </p:cNvSpPr>
            <p:nvPr/>
          </p:nvSpPr>
          <p:spPr bwMode="auto">
            <a:xfrm flipV="1">
              <a:off x="863" y="2630"/>
              <a:ext cx="0" cy="230"/>
            </a:xfrm>
            <a:prstGeom prst="line">
              <a:avLst/>
            </a:prstGeom>
            <a:noFill/>
            <a:ln w="38100">
              <a:solidFill>
                <a:schemeClr val="hlink"/>
              </a:solidFill>
              <a:prstDash val="sysDot"/>
              <a:miter lim="800000"/>
              <a:headEnd/>
              <a:tailEnd/>
            </a:ln>
            <a:effectLst/>
          </p:spPr>
          <p:txBody>
            <a:bodyPr wrap="none"/>
            <a:lstStyle/>
            <a:p>
              <a:endParaRPr lang="en-US"/>
            </a:p>
          </p:txBody>
        </p:sp>
      </p:grpSp>
      <p:sp>
        <p:nvSpPr>
          <p:cNvPr id="88109" name="AutoShape 45"/>
          <p:cNvSpPr>
            <a:spLocks noChangeArrowheads="1"/>
          </p:cNvSpPr>
          <p:nvPr/>
        </p:nvSpPr>
        <p:spPr bwMode="auto">
          <a:xfrm>
            <a:off x="377826" y="3687366"/>
            <a:ext cx="1046163" cy="339328"/>
          </a:xfrm>
          <a:prstGeom prst="wedgeRoundRectCallout">
            <a:avLst>
              <a:gd name="adj1" fmla="val 48634"/>
              <a:gd name="adj2" fmla="val -108245"/>
              <a:gd name="adj3" fmla="val 16667"/>
            </a:avLst>
          </a:prstGeom>
          <a:solidFill>
            <a:schemeClr val="bg1"/>
          </a:solidFill>
          <a:ln w="28575">
            <a:solidFill>
              <a:schemeClr val="hlink"/>
            </a:solidFill>
            <a:miter lim="800000"/>
            <a:headEnd/>
            <a:tailEnd/>
          </a:ln>
          <a:effectLst/>
        </p:spPr>
        <p:txBody>
          <a:bodyPr lIns="0" rIns="0"/>
          <a:lstStyle/>
          <a:p>
            <a:pPr algn="ctr"/>
            <a:r>
              <a:rPr lang="en-US" sz="1000" b="1">
                <a:solidFill>
                  <a:schemeClr val="hlink"/>
                </a:solidFill>
              </a:rPr>
              <a:t>Increment by 1 (.b) or 2 (.w)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8109"/>
                                        </p:tgtEl>
                                        <p:attrNameLst>
                                          <p:attrName>style.visibility</p:attrName>
                                        </p:attrNameLst>
                                      </p:cBhvr>
                                      <p:to>
                                        <p:strVal val="visible"/>
                                      </p:to>
                                    </p:set>
                                    <p:animEffect transition="in" filter="dissolve">
                                      <p:cBhvr>
                                        <p:cTn id="17" dur="500"/>
                                        <p:tgtEl>
                                          <p:spTgt spid="881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0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p>
            <a:pPr algn="ctr" eaLnBrk="1" hangingPunct="1"/>
            <a:r>
              <a:rPr lang="en-US" dirty="0" smtClean="0">
                <a:solidFill>
                  <a:srgbClr val="0070C0"/>
                </a:solidFill>
              </a:rPr>
              <a:t>Immediate Addressing Mode</a:t>
            </a:r>
          </a:p>
        </p:txBody>
      </p:sp>
      <p:pic>
        <p:nvPicPr>
          <p:cNvPr id="28678" name="Picture 3"/>
          <p:cNvPicPr>
            <a:picLocks noChangeAspect="1" noChangeArrowheads="1"/>
          </p:cNvPicPr>
          <p:nvPr/>
        </p:nvPicPr>
        <p:blipFill>
          <a:blip r:embed="rId3"/>
          <a:srcRect/>
          <a:stretch>
            <a:fillRect/>
          </a:stretch>
        </p:blipFill>
        <p:spPr bwMode="auto">
          <a:xfrm>
            <a:off x="819150" y="1035844"/>
            <a:ext cx="7848600" cy="3243263"/>
          </a:xfrm>
          <a:prstGeom prst="rect">
            <a:avLst/>
          </a:prstGeom>
          <a:noFill/>
          <a:ln w="9525">
            <a:noFill/>
            <a:miter lim="800000"/>
            <a:headEnd/>
            <a:tailEnd/>
          </a:ln>
          <a:effectLst/>
        </p:spPr>
      </p:pic>
      <p:sp>
        <p:nvSpPr>
          <p:cNvPr id="4" name="Rectangle 3"/>
          <p:cNvSpPr/>
          <p:nvPr/>
        </p:nvSpPr>
        <p:spPr>
          <a:xfrm>
            <a:off x="2133600" y="4324350"/>
            <a:ext cx="4807791" cy="369332"/>
          </a:xfrm>
          <a:prstGeom prst="rect">
            <a:avLst/>
          </a:prstGeom>
        </p:spPr>
        <p:txBody>
          <a:bodyPr wrap="none">
            <a:spAutoFit/>
          </a:bodyPr>
          <a:lstStyle/>
          <a:p>
            <a:r>
              <a:rPr lang="en-US" b="1" dirty="0" err="1" smtClean="0">
                <a:latin typeface="Times New Roman" pitchFamily="18" charset="0"/>
                <a:cs typeface="Times New Roman" pitchFamily="18" charset="0"/>
              </a:rPr>
              <a:t>mov.w</a:t>
            </a:r>
            <a:r>
              <a:rPr lang="en-US" b="1" dirty="0" smtClean="0">
                <a:latin typeface="Times New Roman" pitchFamily="18" charset="0"/>
                <a:cs typeface="Times New Roman" pitchFamily="18" charset="0"/>
              </a:rPr>
              <a:t> @PC+,R6 </a:t>
            </a:r>
            <a:r>
              <a:rPr lang="en-US" b="1" i="1" dirty="0" smtClean="0">
                <a:latin typeface="Times New Roman" pitchFamily="18" charset="0"/>
                <a:cs typeface="Times New Roman" pitchFamily="18" charset="0"/>
              </a:rPr>
              <a:t>; load immediate word into R6</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4"/>
          <p:cNvSpPr>
            <a:spLocks noGrp="1"/>
          </p:cNvSpPr>
          <p:nvPr>
            <p:ph type="sldNum" sz="quarter" idx="12"/>
          </p:nvPr>
        </p:nvSpPr>
        <p:spPr>
          <a:noFill/>
          <a:ln>
            <a:miter lim="800000"/>
            <a:headEnd/>
            <a:tailEnd/>
          </a:ln>
        </p:spPr>
        <p:txBody>
          <a:bodyPr/>
          <a:lstStyle/>
          <a:p>
            <a:fld id="{D76EE146-10C0-44FB-826B-E79EF3A722A1}" type="slidenum">
              <a:rPr lang="en-US"/>
              <a:pPr/>
              <a:t>58</a:t>
            </a:fld>
            <a:endParaRPr lang="en-US"/>
          </a:p>
        </p:txBody>
      </p:sp>
      <p:pic>
        <p:nvPicPr>
          <p:cNvPr id="29701" name="Picture 2" descr="MSP430_02a"/>
          <p:cNvPicPr>
            <a:picLocks noChangeAspect="1" noChangeArrowheads="1"/>
          </p:cNvPicPr>
          <p:nvPr/>
        </p:nvPicPr>
        <p:blipFill>
          <a:blip r:embed="rId2"/>
          <a:srcRect/>
          <a:stretch>
            <a:fillRect/>
          </a:stretch>
        </p:blipFill>
        <p:spPr bwMode="auto">
          <a:xfrm>
            <a:off x="573088" y="1129904"/>
            <a:ext cx="8020050" cy="3695700"/>
          </a:xfrm>
          <a:prstGeom prst="rect">
            <a:avLst/>
          </a:prstGeom>
          <a:noFill/>
          <a:ln w="9525">
            <a:noFill/>
            <a:miter lim="800000"/>
            <a:headEnd/>
            <a:tailEnd/>
          </a:ln>
        </p:spPr>
      </p:pic>
      <p:sp>
        <p:nvSpPr>
          <p:cNvPr id="29702" name="Rectangle 3"/>
          <p:cNvSpPr>
            <a:spLocks noGrp="1" noChangeArrowheads="1"/>
          </p:cNvSpPr>
          <p:nvPr>
            <p:ph type="title"/>
          </p:nvPr>
        </p:nvSpPr>
        <p:spPr/>
        <p:txBody>
          <a:bodyPr/>
          <a:lstStyle/>
          <a:p>
            <a:pPr algn="ctr" eaLnBrk="1" hangingPunct="1"/>
            <a:r>
              <a:rPr lang="en-US" dirty="0" smtClean="0">
                <a:solidFill>
                  <a:srgbClr val="0070C0"/>
                </a:solidFill>
                <a:latin typeface="Arial Narrow" pitchFamily="34" charset="0"/>
              </a:rPr>
              <a:t>Source: Immediate Mode</a:t>
            </a:r>
            <a:r>
              <a:rPr lang="en-US" dirty="0" smtClean="0">
                <a:solidFill>
                  <a:srgbClr val="0070C0"/>
                </a:solidFill>
              </a:rPr>
              <a:t> – </a:t>
            </a:r>
            <a:r>
              <a:rPr lang="en-US" i="1" dirty="0" smtClean="0">
                <a:solidFill>
                  <a:srgbClr val="0070C0"/>
                </a:solidFill>
                <a:latin typeface="Arial Narrow" pitchFamily="34" charset="0"/>
              </a:rPr>
              <a:t>#n</a:t>
            </a:r>
          </a:p>
        </p:txBody>
      </p:sp>
      <p:grpSp>
        <p:nvGrpSpPr>
          <p:cNvPr id="2" name="Group 4"/>
          <p:cNvGrpSpPr>
            <a:grpSpLocks/>
          </p:cNvGrpSpPr>
          <p:nvPr/>
        </p:nvGrpSpPr>
        <p:grpSpPr bwMode="auto">
          <a:xfrm>
            <a:off x="2030413" y="1291829"/>
            <a:ext cx="5027612" cy="3398044"/>
            <a:chOff x="1279" y="929"/>
            <a:chExt cx="3167" cy="2854"/>
          </a:xfrm>
        </p:grpSpPr>
        <p:sp>
          <p:nvSpPr>
            <p:cNvPr id="29728" name="Line 5"/>
            <p:cNvSpPr>
              <a:spLocks noChangeShapeType="1"/>
            </p:cNvSpPr>
            <p:nvPr/>
          </p:nvSpPr>
          <p:spPr bwMode="auto">
            <a:xfrm>
              <a:off x="1745" y="3767"/>
              <a:ext cx="2701" cy="4"/>
            </a:xfrm>
            <a:prstGeom prst="line">
              <a:avLst/>
            </a:prstGeom>
            <a:noFill/>
            <a:ln w="38100">
              <a:solidFill>
                <a:srgbClr val="0033CC"/>
              </a:solidFill>
              <a:miter lim="800000"/>
              <a:headEnd/>
              <a:tailEnd/>
            </a:ln>
            <a:effectLst/>
          </p:spPr>
          <p:txBody>
            <a:bodyPr wrap="none"/>
            <a:lstStyle/>
            <a:p>
              <a:endParaRPr lang="en-US"/>
            </a:p>
          </p:txBody>
        </p:sp>
        <p:sp>
          <p:nvSpPr>
            <p:cNvPr id="29729" name="Line 6"/>
            <p:cNvSpPr>
              <a:spLocks noChangeShapeType="1"/>
            </p:cNvSpPr>
            <p:nvPr/>
          </p:nvSpPr>
          <p:spPr bwMode="auto">
            <a:xfrm flipV="1">
              <a:off x="4434" y="3020"/>
              <a:ext cx="1" cy="763"/>
            </a:xfrm>
            <a:prstGeom prst="line">
              <a:avLst/>
            </a:prstGeom>
            <a:noFill/>
            <a:ln w="38100">
              <a:solidFill>
                <a:srgbClr val="0033CC"/>
              </a:solidFill>
              <a:miter lim="800000"/>
              <a:headEnd/>
              <a:tailEnd/>
            </a:ln>
            <a:effectLst/>
          </p:spPr>
          <p:txBody>
            <a:bodyPr wrap="none"/>
            <a:lstStyle/>
            <a:p>
              <a:endParaRPr lang="en-US"/>
            </a:p>
          </p:txBody>
        </p:sp>
        <p:sp>
          <p:nvSpPr>
            <p:cNvPr id="29730" name="Line 7"/>
            <p:cNvSpPr>
              <a:spLocks noChangeShapeType="1"/>
            </p:cNvSpPr>
            <p:nvPr/>
          </p:nvSpPr>
          <p:spPr bwMode="auto">
            <a:xfrm flipV="1">
              <a:off x="1756" y="1978"/>
              <a:ext cx="1" cy="1800"/>
            </a:xfrm>
            <a:prstGeom prst="line">
              <a:avLst/>
            </a:prstGeom>
            <a:noFill/>
            <a:ln w="38100">
              <a:solidFill>
                <a:srgbClr val="0033CC"/>
              </a:solidFill>
              <a:miter lim="800000"/>
              <a:headEnd/>
              <a:tailEnd/>
            </a:ln>
            <a:effectLst/>
          </p:spPr>
          <p:txBody>
            <a:bodyPr wrap="none"/>
            <a:lstStyle/>
            <a:p>
              <a:endParaRPr lang="en-US"/>
            </a:p>
          </p:txBody>
        </p:sp>
        <p:sp>
          <p:nvSpPr>
            <p:cNvPr id="29731" name="Line 8"/>
            <p:cNvSpPr>
              <a:spLocks noChangeShapeType="1"/>
            </p:cNvSpPr>
            <p:nvPr/>
          </p:nvSpPr>
          <p:spPr bwMode="auto">
            <a:xfrm>
              <a:off x="2049" y="2213"/>
              <a:ext cx="1" cy="362"/>
            </a:xfrm>
            <a:prstGeom prst="line">
              <a:avLst/>
            </a:prstGeom>
            <a:noFill/>
            <a:ln w="38100">
              <a:solidFill>
                <a:srgbClr val="0033CC"/>
              </a:solidFill>
              <a:miter lim="800000"/>
              <a:headEnd/>
              <a:tailEnd type="stealth" w="med" len="med"/>
            </a:ln>
            <a:effectLst/>
          </p:spPr>
          <p:txBody>
            <a:bodyPr wrap="none"/>
            <a:lstStyle/>
            <a:p>
              <a:endParaRPr lang="en-US"/>
            </a:p>
          </p:txBody>
        </p:sp>
        <p:sp>
          <p:nvSpPr>
            <p:cNvPr id="29732" name="Line 9"/>
            <p:cNvSpPr>
              <a:spLocks noChangeShapeType="1"/>
            </p:cNvSpPr>
            <p:nvPr/>
          </p:nvSpPr>
          <p:spPr bwMode="auto">
            <a:xfrm flipV="1">
              <a:off x="1920" y="1968"/>
              <a:ext cx="1" cy="112"/>
            </a:xfrm>
            <a:prstGeom prst="line">
              <a:avLst/>
            </a:prstGeom>
            <a:noFill/>
            <a:ln w="38100">
              <a:solidFill>
                <a:srgbClr val="0033CC"/>
              </a:solidFill>
              <a:miter lim="800000"/>
              <a:headEnd/>
              <a:tailEnd/>
            </a:ln>
            <a:effectLst/>
          </p:spPr>
          <p:txBody>
            <a:bodyPr wrap="none"/>
            <a:lstStyle/>
            <a:p>
              <a:endParaRPr lang="en-US"/>
            </a:p>
          </p:txBody>
        </p:sp>
        <p:sp>
          <p:nvSpPr>
            <p:cNvPr id="29733" name="Line 10"/>
            <p:cNvSpPr>
              <a:spLocks noChangeShapeType="1"/>
            </p:cNvSpPr>
            <p:nvPr/>
          </p:nvSpPr>
          <p:spPr bwMode="auto">
            <a:xfrm flipH="1" flipV="1">
              <a:off x="1922" y="2081"/>
              <a:ext cx="126" cy="139"/>
            </a:xfrm>
            <a:prstGeom prst="line">
              <a:avLst/>
            </a:prstGeom>
            <a:noFill/>
            <a:ln w="38100">
              <a:solidFill>
                <a:srgbClr val="0033CC"/>
              </a:solidFill>
              <a:miter lim="800000"/>
              <a:headEnd/>
              <a:tailEnd/>
            </a:ln>
            <a:effectLst/>
          </p:spPr>
          <p:txBody>
            <a:bodyPr wrap="none"/>
            <a:lstStyle/>
            <a:p>
              <a:endParaRPr lang="en-US"/>
            </a:p>
          </p:txBody>
        </p:sp>
        <p:sp>
          <p:nvSpPr>
            <p:cNvPr id="29734" name="Line 11"/>
            <p:cNvSpPr>
              <a:spLocks noChangeShapeType="1"/>
            </p:cNvSpPr>
            <p:nvPr/>
          </p:nvSpPr>
          <p:spPr bwMode="auto">
            <a:xfrm>
              <a:off x="1745" y="1974"/>
              <a:ext cx="186" cy="1"/>
            </a:xfrm>
            <a:prstGeom prst="line">
              <a:avLst/>
            </a:prstGeom>
            <a:noFill/>
            <a:ln w="38100">
              <a:solidFill>
                <a:srgbClr val="0033CC"/>
              </a:solidFill>
              <a:miter lim="800000"/>
              <a:headEnd/>
              <a:tailEnd/>
            </a:ln>
            <a:effectLst/>
          </p:spPr>
          <p:txBody>
            <a:bodyPr wrap="none"/>
            <a:lstStyle/>
            <a:p>
              <a:endParaRPr lang="en-US"/>
            </a:p>
          </p:txBody>
        </p:sp>
        <p:sp>
          <p:nvSpPr>
            <p:cNvPr id="29735" name="Rectangle 12"/>
            <p:cNvSpPr>
              <a:spLocks noChangeArrowheads="1"/>
            </p:cNvSpPr>
            <p:nvPr/>
          </p:nvSpPr>
          <p:spPr bwMode="auto">
            <a:xfrm>
              <a:off x="1739" y="3331"/>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0033CC"/>
                  </a:solidFill>
                  <a:latin typeface="Times New Roman" pitchFamily="18" charset="0"/>
                  <a:sym typeface="Wingdings" pitchFamily="2" charset="2"/>
                </a:rPr>
                <a:t></a:t>
              </a:r>
            </a:p>
          </p:txBody>
        </p:sp>
        <p:sp>
          <p:nvSpPr>
            <p:cNvPr id="29736" name="Line 13"/>
            <p:cNvSpPr>
              <a:spLocks noChangeShapeType="1"/>
            </p:cNvSpPr>
            <p:nvPr/>
          </p:nvSpPr>
          <p:spPr bwMode="auto">
            <a:xfrm flipH="1" flipV="1">
              <a:off x="1291" y="929"/>
              <a:ext cx="0" cy="237"/>
            </a:xfrm>
            <a:prstGeom prst="line">
              <a:avLst/>
            </a:prstGeom>
            <a:noFill/>
            <a:ln w="38100">
              <a:solidFill>
                <a:srgbClr val="0033CC"/>
              </a:solidFill>
              <a:miter lim="800000"/>
              <a:headEnd/>
              <a:tailEnd/>
            </a:ln>
            <a:effectLst/>
          </p:spPr>
          <p:txBody>
            <a:bodyPr wrap="none"/>
            <a:lstStyle/>
            <a:p>
              <a:endParaRPr lang="en-US"/>
            </a:p>
          </p:txBody>
        </p:sp>
        <p:sp>
          <p:nvSpPr>
            <p:cNvPr id="29737" name="Line 14"/>
            <p:cNvSpPr>
              <a:spLocks noChangeShapeType="1"/>
            </p:cNvSpPr>
            <p:nvPr/>
          </p:nvSpPr>
          <p:spPr bwMode="auto">
            <a:xfrm flipV="1">
              <a:off x="1279" y="940"/>
              <a:ext cx="2969" cy="1"/>
            </a:xfrm>
            <a:prstGeom prst="line">
              <a:avLst/>
            </a:prstGeom>
            <a:noFill/>
            <a:ln w="38100">
              <a:solidFill>
                <a:srgbClr val="0033CC"/>
              </a:solidFill>
              <a:miter lim="800000"/>
              <a:headEnd/>
              <a:tailEnd/>
            </a:ln>
            <a:effectLst/>
          </p:spPr>
          <p:txBody>
            <a:bodyPr wrap="none"/>
            <a:lstStyle/>
            <a:p>
              <a:endParaRPr lang="en-US"/>
            </a:p>
          </p:txBody>
        </p:sp>
        <p:sp>
          <p:nvSpPr>
            <p:cNvPr id="29738" name="Line 15"/>
            <p:cNvSpPr>
              <a:spLocks noChangeShapeType="1"/>
            </p:cNvSpPr>
            <p:nvPr/>
          </p:nvSpPr>
          <p:spPr bwMode="auto">
            <a:xfrm flipH="1">
              <a:off x="4236" y="929"/>
              <a:ext cx="1" cy="263"/>
            </a:xfrm>
            <a:prstGeom prst="line">
              <a:avLst/>
            </a:prstGeom>
            <a:noFill/>
            <a:ln w="38100">
              <a:solidFill>
                <a:srgbClr val="0033CC"/>
              </a:solidFill>
              <a:miter lim="800000"/>
              <a:headEnd/>
              <a:tailEnd type="stealth" w="med" len="med"/>
            </a:ln>
            <a:effectLst/>
          </p:spPr>
          <p:txBody>
            <a:bodyPr wrap="none"/>
            <a:lstStyle/>
            <a:p>
              <a:endParaRPr lang="en-US"/>
            </a:p>
          </p:txBody>
        </p:sp>
      </p:grpSp>
      <p:grpSp>
        <p:nvGrpSpPr>
          <p:cNvPr id="3" name="Group 16"/>
          <p:cNvGrpSpPr>
            <a:grpSpLocks/>
          </p:cNvGrpSpPr>
          <p:nvPr/>
        </p:nvGrpSpPr>
        <p:grpSpPr bwMode="auto">
          <a:xfrm>
            <a:off x="882651" y="1458516"/>
            <a:ext cx="4664075" cy="3095625"/>
            <a:chOff x="556" y="1069"/>
            <a:chExt cx="2938" cy="2600"/>
          </a:xfrm>
        </p:grpSpPr>
        <p:grpSp>
          <p:nvGrpSpPr>
            <p:cNvPr id="4" name="Group 17"/>
            <p:cNvGrpSpPr>
              <a:grpSpLocks/>
            </p:cNvGrpSpPr>
            <p:nvPr/>
          </p:nvGrpSpPr>
          <p:grpSpPr bwMode="auto">
            <a:xfrm>
              <a:off x="1276" y="1069"/>
              <a:ext cx="2177" cy="718"/>
              <a:chOff x="1276" y="1069"/>
              <a:chExt cx="2177" cy="718"/>
            </a:xfrm>
          </p:grpSpPr>
          <p:grpSp>
            <p:nvGrpSpPr>
              <p:cNvPr id="5" name="Group 18"/>
              <p:cNvGrpSpPr>
                <a:grpSpLocks/>
              </p:cNvGrpSpPr>
              <p:nvPr/>
            </p:nvGrpSpPr>
            <p:grpSpPr bwMode="auto">
              <a:xfrm>
                <a:off x="1276" y="1069"/>
                <a:ext cx="2177" cy="718"/>
                <a:chOff x="1276" y="1069"/>
                <a:chExt cx="2177" cy="718"/>
              </a:xfrm>
            </p:grpSpPr>
            <p:sp>
              <p:nvSpPr>
                <p:cNvPr id="29720" name="Line 19"/>
                <p:cNvSpPr>
                  <a:spLocks noChangeShapeType="1"/>
                </p:cNvSpPr>
                <p:nvPr/>
              </p:nvSpPr>
              <p:spPr bwMode="auto">
                <a:xfrm flipH="1">
                  <a:off x="2688" y="1081"/>
                  <a:ext cx="765" cy="0"/>
                </a:xfrm>
                <a:prstGeom prst="line">
                  <a:avLst/>
                </a:prstGeom>
                <a:noFill/>
                <a:ln w="38100">
                  <a:solidFill>
                    <a:srgbClr val="FF0033"/>
                  </a:solidFill>
                  <a:miter lim="800000"/>
                  <a:headEnd/>
                  <a:tailEnd/>
                </a:ln>
                <a:effectLst/>
              </p:spPr>
              <p:txBody>
                <a:bodyPr wrap="none"/>
                <a:lstStyle/>
                <a:p>
                  <a:endParaRPr lang="en-US"/>
                </a:p>
              </p:txBody>
            </p:sp>
            <p:sp>
              <p:nvSpPr>
                <p:cNvPr id="29721" name="Line 20"/>
                <p:cNvSpPr>
                  <a:spLocks noChangeShapeType="1"/>
                </p:cNvSpPr>
                <p:nvPr/>
              </p:nvSpPr>
              <p:spPr bwMode="auto">
                <a:xfrm flipH="1">
                  <a:off x="2683" y="1069"/>
                  <a:ext cx="3" cy="715"/>
                </a:xfrm>
                <a:prstGeom prst="line">
                  <a:avLst/>
                </a:prstGeom>
                <a:noFill/>
                <a:ln w="38100">
                  <a:solidFill>
                    <a:srgbClr val="FF0033"/>
                  </a:solidFill>
                  <a:miter lim="800000"/>
                  <a:headEnd/>
                  <a:tailEnd/>
                </a:ln>
                <a:effectLst/>
              </p:spPr>
              <p:txBody>
                <a:bodyPr wrap="none"/>
                <a:lstStyle/>
                <a:p>
                  <a:endParaRPr lang="en-US"/>
                </a:p>
              </p:txBody>
            </p:sp>
            <p:sp>
              <p:nvSpPr>
                <p:cNvPr id="29722" name="Line 21"/>
                <p:cNvSpPr>
                  <a:spLocks noChangeShapeType="1"/>
                </p:cNvSpPr>
                <p:nvPr/>
              </p:nvSpPr>
              <p:spPr bwMode="auto">
                <a:xfrm flipV="1">
                  <a:off x="1368" y="1772"/>
                  <a:ext cx="1323" cy="3"/>
                </a:xfrm>
                <a:prstGeom prst="line">
                  <a:avLst/>
                </a:prstGeom>
                <a:noFill/>
                <a:ln w="38100">
                  <a:solidFill>
                    <a:srgbClr val="FF0033"/>
                  </a:solidFill>
                  <a:miter lim="800000"/>
                  <a:headEnd/>
                  <a:tailEnd/>
                </a:ln>
                <a:effectLst/>
              </p:spPr>
              <p:txBody>
                <a:bodyPr wrap="none"/>
                <a:lstStyle/>
                <a:p>
                  <a:endParaRPr lang="en-US"/>
                </a:p>
              </p:txBody>
            </p:sp>
            <p:sp>
              <p:nvSpPr>
                <p:cNvPr id="29723" name="Line 22"/>
                <p:cNvSpPr>
                  <a:spLocks noChangeShapeType="1"/>
                </p:cNvSpPr>
                <p:nvPr/>
              </p:nvSpPr>
              <p:spPr bwMode="auto">
                <a:xfrm flipV="1">
                  <a:off x="1369" y="1645"/>
                  <a:ext cx="1" cy="142"/>
                </a:xfrm>
                <a:prstGeom prst="line">
                  <a:avLst/>
                </a:prstGeom>
                <a:noFill/>
                <a:ln w="38100">
                  <a:solidFill>
                    <a:srgbClr val="FF0033"/>
                  </a:solidFill>
                  <a:miter lim="800000"/>
                  <a:headEnd/>
                  <a:tailEnd/>
                </a:ln>
                <a:effectLst/>
              </p:spPr>
              <p:txBody>
                <a:bodyPr wrap="none"/>
                <a:lstStyle/>
                <a:p>
                  <a:endParaRPr lang="en-US"/>
                </a:p>
              </p:txBody>
            </p:sp>
            <p:sp>
              <p:nvSpPr>
                <p:cNvPr id="29724" name="Line 23"/>
                <p:cNvSpPr>
                  <a:spLocks noChangeShapeType="1"/>
                </p:cNvSpPr>
                <p:nvPr/>
              </p:nvSpPr>
              <p:spPr bwMode="auto">
                <a:xfrm flipH="1" flipV="1">
                  <a:off x="1283" y="1479"/>
                  <a:ext cx="89" cy="172"/>
                </a:xfrm>
                <a:prstGeom prst="line">
                  <a:avLst/>
                </a:prstGeom>
                <a:noFill/>
                <a:ln w="38100">
                  <a:solidFill>
                    <a:srgbClr val="FF0033"/>
                  </a:solidFill>
                  <a:miter lim="800000"/>
                  <a:headEnd/>
                  <a:tailEnd/>
                </a:ln>
                <a:effectLst/>
              </p:spPr>
              <p:txBody>
                <a:bodyPr wrap="none"/>
                <a:lstStyle/>
                <a:p>
                  <a:endParaRPr lang="en-US"/>
                </a:p>
              </p:txBody>
            </p:sp>
            <p:sp>
              <p:nvSpPr>
                <p:cNvPr id="29725" name="Line 24"/>
                <p:cNvSpPr>
                  <a:spLocks noChangeShapeType="1"/>
                </p:cNvSpPr>
                <p:nvPr/>
              </p:nvSpPr>
              <p:spPr bwMode="auto">
                <a:xfrm flipV="1">
                  <a:off x="1284" y="1310"/>
                  <a:ext cx="1" cy="176"/>
                </a:xfrm>
                <a:prstGeom prst="line">
                  <a:avLst/>
                </a:prstGeom>
                <a:noFill/>
                <a:ln w="38100">
                  <a:solidFill>
                    <a:srgbClr val="FF0033"/>
                  </a:solidFill>
                  <a:miter lim="800000"/>
                  <a:headEnd/>
                  <a:tailEnd type="stealth" w="med" len="med"/>
                </a:ln>
                <a:effectLst/>
              </p:spPr>
              <p:txBody>
                <a:bodyPr wrap="none"/>
                <a:lstStyle/>
                <a:p>
                  <a:endParaRPr lang="en-US"/>
                </a:p>
              </p:txBody>
            </p:sp>
            <p:sp>
              <p:nvSpPr>
                <p:cNvPr id="29726" name="Line 25"/>
                <p:cNvSpPr>
                  <a:spLocks noChangeShapeType="1"/>
                </p:cNvSpPr>
                <p:nvPr/>
              </p:nvSpPr>
              <p:spPr bwMode="auto">
                <a:xfrm>
                  <a:off x="3443" y="1071"/>
                  <a:ext cx="0" cy="122"/>
                </a:xfrm>
                <a:prstGeom prst="line">
                  <a:avLst/>
                </a:prstGeom>
                <a:noFill/>
                <a:ln w="38100">
                  <a:solidFill>
                    <a:srgbClr val="FF0033"/>
                  </a:solidFill>
                  <a:miter lim="800000"/>
                  <a:headEnd/>
                  <a:tailEnd/>
                </a:ln>
                <a:effectLst/>
              </p:spPr>
              <p:txBody>
                <a:bodyPr wrap="none"/>
                <a:lstStyle/>
                <a:p>
                  <a:endParaRPr lang="en-US"/>
                </a:p>
              </p:txBody>
            </p:sp>
            <p:sp>
              <p:nvSpPr>
                <p:cNvPr id="29727" name="Rectangle 26"/>
                <p:cNvSpPr>
                  <a:spLocks noChangeArrowheads="1"/>
                </p:cNvSpPr>
                <p:nvPr/>
              </p:nvSpPr>
              <p:spPr bwMode="auto">
                <a:xfrm>
                  <a:off x="1276" y="1299"/>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grpSp>
          <p:sp>
            <p:nvSpPr>
              <p:cNvPr id="29719" name="Text Box 27"/>
              <p:cNvSpPr txBox="1">
                <a:spLocks noChangeArrowheads="1"/>
              </p:cNvSpPr>
              <p:nvPr/>
            </p:nvSpPr>
            <p:spPr bwMode="auto">
              <a:xfrm>
                <a:off x="2410" y="1483"/>
                <a:ext cx="295" cy="284"/>
              </a:xfrm>
              <a:prstGeom prst="rect">
                <a:avLst/>
              </a:prstGeom>
              <a:noFill/>
              <a:ln w="9525">
                <a:noFill/>
                <a:miter lim="800000"/>
                <a:headEnd/>
                <a:tailEnd/>
              </a:ln>
              <a:effectLst/>
            </p:spPr>
            <p:txBody>
              <a:bodyPr>
                <a:spAutoFit/>
              </a:bodyPr>
              <a:lstStyle/>
              <a:p>
                <a:pPr eaLnBrk="0" hangingPunct="0">
                  <a:spcBef>
                    <a:spcPct val="50000"/>
                  </a:spcBef>
                </a:pPr>
                <a:r>
                  <a:rPr lang="en-US" sz="1600" b="1">
                    <a:solidFill>
                      <a:srgbClr val="FF0033"/>
                    </a:solidFill>
                    <a:latin typeface="Arial Narrow" pitchFamily="34" charset="0"/>
                  </a:rPr>
                  <a:t>PC</a:t>
                </a:r>
              </a:p>
            </p:txBody>
          </p:sp>
        </p:grpSp>
        <p:sp>
          <p:nvSpPr>
            <p:cNvPr id="29707" name="Line 28"/>
            <p:cNvSpPr>
              <a:spLocks noChangeShapeType="1"/>
            </p:cNvSpPr>
            <p:nvPr/>
          </p:nvSpPr>
          <p:spPr bwMode="auto">
            <a:xfrm flipH="1" flipV="1">
              <a:off x="3482" y="3242"/>
              <a:ext cx="0" cy="425"/>
            </a:xfrm>
            <a:prstGeom prst="line">
              <a:avLst/>
            </a:prstGeom>
            <a:noFill/>
            <a:ln w="38100">
              <a:solidFill>
                <a:srgbClr val="FF0033"/>
              </a:solidFill>
              <a:miter lim="800000"/>
              <a:headEnd/>
              <a:tailEnd type="stealth" w="med" len="med"/>
            </a:ln>
            <a:effectLst/>
          </p:spPr>
          <p:txBody>
            <a:bodyPr wrap="none"/>
            <a:lstStyle/>
            <a:p>
              <a:endParaRPr lang="en-US"/>
            </a:p>
          </p:txBody>
        </p:sp>
        <p:sp>
          <p:nvSpPr>
            <p:cNvPr id="29708" name="Line 29"/>
            <p:cNvSpPr>
              <a:spLocks noChangeShapeType="1"/>
            </p:cNvSpPr>
            <p:nvPr/>
          </p:nvSpPr>
          <p:spPr bwMode="auto">
            <a:xfrm>
              <a:off x="556" y="3659"/>
              <a:ext cx="2938" cy="1"/>
            </a:xfrm>
            <a:prstGeom prst="line">
              <a:avLst/>
            </a:prstGeom>
            <a:noFill/>
            <a:ln w="38100">
              <a:solidFill>
                <a:srgbClr val="FF0033"/>
              </a:solidFill>
              <a:miter lim="800000"/>
              <a:headEnd/>
              <a:tailEnd/>
            </a:ln>
            <a:effectLst/>
          </p:spPr>
          <p:txBody>
            <a:bodyPr wrap="none"/>
            <a:lstStyle/>
            <a:p>
              <a:endParaRPr lang="en-US"/>
            </a:p>
          </p:txBody>
        </p:sp>
        <p:sp>
          <p:nvSpPr>
            <p:cNvPr id="29709" name="Line 30"/>
            <p:cNvSpPr>
              <a:spLocks noChangeShapeType="1"/>
            </p:cNvSpPr>
            <p:nvPr/>
          </p:nvSpPr>
          <p:spPr bwMode="auto">
            <a:xfrm flipH="1">
              <a:off x="567" y="1846"/>
              <a:ext cx="6" cy="1823"/>
            </a:xfrm>
            <a:prstGeom prst="line">
              <a:avLst/>
            </a:prstGeom>
            <a:noFill/>
            <a:ln w="38100">
              <a:solidFill>
                <a:srgbClr val="FF0033"/>
              </a:solidFill>
              <a:miter lim="800000"/>
              <a:headEnd/>
              <a:tailEnd/>
            </a:ln>
            <a:effectLst/>
          </p:spPr>
          <p:txBody>
            <a:bodyPr wrap="none"/>
            <a:lstStyle/>
            <a:p>
              <a:endParaRPr lang="en-US"/>
            </a:p>
          </p:txBody>
        </p:sp>
        <p:sp>
          <p:nvSpPr>
            <p:cNvPr id="29710" name="Line 31"/>
            <p:cNvSpPr>
              <a:spLocks noChangeShapeType="1"/>
            </p:cNvSpPr>
            <p:nvPr/>
          </p:nvSpPr>
          <p:spPr bwMode="auto">
            <a:xfrm flipH="1" flipV="1">
              <a:off x="561" y="1851"/>
              <a:ext cx="532" cy="1"/>
            </a:xfrm>
            <a:prstGeom prst="line">
              <a:avLst/>
            </a:prstGeom>
            <a:noFill/>
            <a:ln w="38100">
              <a:solidFill>
                <a:srgbClr val="FF0033"/>
              </a:solidFill>
              <a:miter lim="800000"/>
              <a:headEnd/>
              <a:tailEnd/>
            </a:ln>
            <a:effectLst/>
          </p:spPr>
          <p:txBody>
            <a:bodyPr wrap="none"/>
            <a:lstStyle/>
            <a:p>
              <a:endParaRPr lang="en-US"/>
            </a:p>
          </p:txBody>
        </p:sp>
        <p:sp>
          <p:nvSpPr>
            <p:cNvPr id="29711" name="Line 32"/>
            <p:cNvSpPr>
              <a:spLocks noChangeShapeType="1"/>
            </p:cNvSpPr>
            <p:nvPr/>
          </p:nvSpPr>
          <p:spPr bwMode="auto">
            <a:xfrm flipV="1">
              <a:off x="1488" y="1784"/>
              <a:ext cx="0" cy="501"/>
            </a:xfrm>
            <a:prstGeom prst="line">
              <a:avLst/>
            </a:prstGeom>
            <a:noFill/>
            <a:ln w="38100">
              <a:solidFill>
                <a:srgbClr val="FF0033"/>
              </a:solidFill>
              <a:miter lim="800000"/>
              <a:headEnd/>
              <a:tailEnd/>
            </a:ln>
            <a:effectLst/>
          </p:spPr>
          <p:txBody>
            <a:bodyPr wrap="none"/>
            <a:lstStyle/>
            <a:p>
              <a:endParaRPr lang="en-US"/>
            </a:p>
          </p:txBody>
        </p:sp>
        <p:sp>
          <p:nvSpPr>
            <p:cNvPr id="29712" name="Line 33"/>
            <p:cNvSpPr>
              <a:spLocks noChangeShapeType="1"/>
            </p:cNvSpPr>
            <p:nvPr/>
          </p:nvSpPr>
          <p:spPr bwMode="auto">
            <a:xfrm flipH="1" flipV="1">
              <a:off x="1285" y="2178"/>
              <a:ext cx="0" cy="113"/>
            </a:xfrm>
            <a:prstGeom prst="line">
              <a:avLst/>
            </a:prstGeom>
            <a:noFill/>
            <a:ln w="38100">
              <a:solidFill>
                <a:srgbClr val="FF0033"/>
              </a:solidFill>
              <a:miter lim="800000"/>
              <a:headEnd/>
              <a:tailEnd/>
            </a:ln>
            <a:effectLst/>
          </p:spPr>
          <p:txBody>
            <a:bodyPr wrap="none"/>
            <a:lstStyle/>
            <a:p>
              <a:endParaRPr lang="en-US"/>
            </a:p>
          </p:txBody>
        </p:sp>
        <p:sp>
          <p:nvSpPr>
            <p:cNvPr id="29713" name="Line 34"/>
            <p:cNvSpPr>
              <a:spLocks noChangeShapeType="1"/>
            </p:cNvSpPr>
            <p:nvPr/>
          </p:nvSpPr>
          <p:spPr bwMode="auto">
            <a:xfrm flipV="1">
              <a:off x="1079" y="1840"/>
              <a:ext cx="3" cy="139"/>
            </a:xfrm>
            <a:prstGeom prst="line">
              <a:avLst/>
            </a:prstGeom>
            <a:noFill/>
            <a:ln w="38100">
              <a:solidFill>
                <a:srgbClr val="FF0033"/>
              </a:solidFill>
              <a:miter lim="800000"/>
              <a:headEnd/>
              <a:tailEnd/>
            </a:ln>
            <a:effectLst/>
          </p:spPr>
          <p:txBody>
            <a:bodyPr wrap="none"/>
            <a:lstStyle/>
            <a:p>
              <a:endParaRPr lang="en-US"/>
            </a:p>
          </p:txBody>
        </p:sp>
        <p:sp>
          <p:nvSpPr>
            <p:cNvPr id="29714" name="Line 35"/>
            <p:cNvSpPr>
              <a:spLocks noChangeShapeType="1"/>
            </p:cNvSpPr>
            <p:nvPr/>
          </p:nvSpPr>
          <p:spPr bwMode="auto">
            <a:xfrm flipH="1">
              <a:off x="1273" y="2279"/>
              <a:ext cx="227" cy="0"/>
            </a:xfrm>
            <a:prstGeom prst="line">
              <a:avLst/>
            </a:prstGeom>
            <a:noFill/>
            <a:ln w="38100">
              <a:solidFill>
                <a:srgbClr val="FF0033"/>
              </a:solidFill>
              <a:miter lim="800000"/>
              <a:headEnd/>
              <a:tailEnd/>
            </a:ln>
            <a:effectLst/>
          </p:spPr>
          <p:txBody>
            <a:bodyPr wrap="none"/>
            <a:lstStyle/>
            <a:p>
              <a:endParaRPr lang="en-US"/>
            </a:p>
          </p:txBody>
        </p:sp>
        <p:sp>
          <p:nvSpPr>
            <p:cNvPr id="29715" name="Line 36"/>
            <p:cNvSpPr>
              <a:spLocks noChangeShapeType="1"/>
            </p:cNvSpPr>
            <p:nvPr/>
          </p:nvSpPr>
          <p:spPr bwMode="auto">
            <a:xfrm flipV="1">
              <a:off x="976" y="2180"/>
              <a:ext cx="0" cy="525"/>
            </a:xfrm>
            <a:prstGeom prst="line">
              <a:avLst/>
            </a:prstGeom>
            <a:noFill/>
            <a:ln w="38100">
              <a:solidFill>
                <a:srgbClr val="FF0033"/>
              </a:solidFill>
              <a:miter lim="800000"/>
              <a:headEnd/>
              <a:tailEnd/>
            </a:ln>
            <a:effectLst/>
          </p:spPr>
          <p:txBody>
            <a:bodyPr wrap="none"/>
            <a:lstStyle/>
            <a:p>
              <a:endParaRPr lang="en-US"/>
            </a:p>
          </p:txBody>
        </p:sp>
        <p:sp>
          <p:nvSpPr>
            <p:cNvPr id="29716" name="Line 37"/>
            <p:cNvSpPr>
              <a:spLocks noChangeShapeType="1"/>
            </p:cNvSpPr>
            <p:nvPr/>
          </p:nvSpPr>
          <p:spPr bwMode="auto">
            <a:xfrm flipV="1">
              <a:off x="973" y="1973"/>
              <a:ext cx="108" cy="218"/>
            </a:xfrm>
            <a:prstGeom prst="line">
              <a:avLst/>
            </a:prstGeom>
            <a:noFill/>
            <a:ln w="38100">
              <a:solidFill>
                <a:srgbClr val="FF0033"/>
              </a:solidFill>
              <a:miter lim="800000"/>
              <a:headEnd/>
              <a:tailEnd/>
            </a:ln>
            <a:effectLst/>
          </p:spPr>
          <p:txBody>
            <a:bodyPr wrap="none"/>
            <a:lstStyle/>
            <a:p>
              <a:endParaRPr lang="en-US"/>
            </a:p>
          </p:txBody>
        </p:sp>
        <p:sp>
          <p:nvSpPr>
            <p:cNvPr id="29717" name="Line 38"/>
            <p:cNvSpPr>
              <a:spLocks noChangeShapeType="1"/>
            </p:cNvSpPr>
            <p:nvPr/>
          </p:nvSpPr>
          <p:spPr bwMode="auto">
            <a:xfrm flipH="1" flipV="1">
              <a:off x="1081" y="1983"/>
              <a:ext cx="207" cy="205"/>
            </a:xfrm>
            <a:prstGeom prst="line">
              <a:avLst/>
            </a:prstGeom>
            <a:noFill/>
            <a:ln w="38100">
              <a:solidFill>
                <a:srgbClr val="FF0033"/>
              </a:solidFill>
              <a:miter lim="800000"/>
              <a:headEnd/>
              <a:tailEnd/>
            </a:ln>
            <a:effectLst/>
          </p:spPr>
          <p:txBody>
            <a:bodyPr wrap="none"/>
            <a:lstStyle/>
            <a:p>
              <a:endParaRPr lang="en-US"/>
            </a:p>
          </p:txBody>
        </p:sp>
      </p:grpSp>
      <p:sp>
        <p:nvSpPr>
          <p:cNvPr id="29740" name="AutoShape 44"/>
          <p:cNvSpPr>
            <a:spLocks noChangeArrowheads="1"/>
          </p:cNvSpPr>
          <p:nvPr/>
        </p:nvSpPr>
        <p:spPr bwMode="auto">
          <a:xfrm>
            <a:off x="163514" y="1420416"/>
            <a:ext cx="1323975" cy="570309"/>
          </a:xfrm>
          <a:prstGeom prst="wedgeRoundRectCallout">
            <a:avLst>
              <a:gd name="adj1" fmla="val 62708"/>
              <a:gd name="adj2" fmla="val 117014"/>
              <a:gd name="adj3" fmla="val 16667"/>
            </a:avLst>
          </a:prstGeom>
          <a:solidFill>
            <a:schemeClr val="bg1"/>
          </a:solidFill>
          <a:ln w="28575">
            <a:solidFill>
              <a:schemeClr val="hlink"/>
            </a:solidFill>
            <a:miter lim="800000"/>
            <a:headEnd/>
            <a:tailEnd/>
          </a:ln>
          <a:effectLst/>
        </p:spPr>
        <p:txBody>
          <a:bodyPr/>
          <a:lstStyle/>
          <a:p>
            <a:pPr algn="ctr"/>
            <a:r>
              <a:rPr lang="en-US" sz="1000" b="1">
                <a:solidFill>
                  <a:schemeClr val="hlink"/>
                </a:solidFill>
              </a:rPr>
              <a:t>PC can be incremented anytime during the phase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740"/>
                                        </p:tgtEl>
                                        <p:attrNameLst>
                                          <p:attrName>style.visibility</p:attrName>
                                        </p:attrNameLst>
                                      </p:cBhvr>
                                      <p:to>
                                        <p:strVal val="visible"/>
                                      </p:to>
                                    </p:set>
                                    <p:animEffect transition="in" filter="dissolve">
                                      <p:cBhvr>
                                        <p:cTn id="17" dur="500"/>
                                        <p:tgtEl>
                                          <p:spTgt spid="29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2"/>
          <p:cNvSpPr>
            <a:spLocks noGrp="1" noChangeArrowheads="1"/>
          </p:cNvSpPr>
          <p:nvPr>
            <p:ph type="title" idx="4294967295"/>
          </p:nvPr>
        </p:nvSpPr>
        <p:spPr/>
        <p:txBody>
          <a:bodyPr/>
          <a:lstStyle/>
          <a:p>
            <a:pPr algn="ctr" eaLnBrk="1" hangingPunct="1"/>
            <a:r>
              <a:rPr lang="en-US" b="1" dirty="0" smtClean="0">
                <a:solidFill>
                  <a:srgbClr val="0070C0"/>
                </a:solidFill>
              </a:rPr>
              <a:t>MSP430 Source Constants</a:t>
            </a:r>
          </a:p>
        </p:txBody>
      </p:sp>
      <p:sp>
        <p:nvSpPr>
          <p:cNvPr id="2715651" name="Rectangle 3"/>
          <p:cNvSpPr>
            <a:spLocks noGrp="1" noChangeArrowheads="1"/>
          </p:cNvSpPr>
          <p:nvPr>
            <p:ph type="body" idx="4294967295"/>
          </p:nvPr>
        </p:nvSpPr>
        <p:spPr/>
        <p:txBody>
          <a:bodyPr>
            <a:normAutofit fontScale="92500" lnSpcReduction="20000"/>
          </a:bodyPr>
          <a:lstStyle/>
          <a:p>
            <a:pPr eaLnBrk="1" hangingPunct="1">
              <a:lnSpc>
                <a:spcPct val="90000"/>
              </a:lnSpc>
            </a:pPr>
            <a:r>
              <a:rPr lang="en-US" sz="2800" smtClean="0"/>
              <a:t>To improve code efficiency, the MSP430 "hardwires" six register/addressing mode combinations to commonly used source values: </a:t>
            </a:r>
          </a:p>
          <a:p>
            <a:pPr lvl="1" eaLnBrk="1" hangingPunct="1">
              <a:lnSpc>
                <a:spcPct val="90000"/>
              </a:lnSpc>
            </a:pPr>
            <a:r>
              <a:rPr lang="en-US" sz="2400" b="1" smtClean="0">
                <a:latin typeface="Courier New" pitchFamily="49" charset="0"/>
              </a:rPr>
              <a:t>#0</a:t>
            </a:r>
            <a:r>
              <a:rPr lang="en-US" sz="2400" b="1" smtClean="0"/>
              <a:t> - R3 in register mode </a:t>
            </a:r>
          </a:p>
          <a:p>
            <a:pPr lvl="1" eaLnBrk="1" hangingPunct="1">
              <a:lnSpc>
                <a:spcPct val="90000"/>
              </a:lnSpc>
            </a:pPr>
            <a:r>
              <a:rPr lang="en-US" sz="2400" b="1" smtClean="0">
                <a:latin typeface="Courier New" pitchFamily="49" charset="0"/>
              </a:rPr>
              <a:t>#1</a:t>
            </a:r>
            <a:r>
              <a:rPr lang="en-US" sz="2400" b="1" smtClean="0"/>
              <a:t> - R3 in indexed mode </a:t>
            </a:r>
          </a:p>
          <a:p>
            <a:pPr lvl="1" eaLnBrk="1" hangingPunct="1">
              <a:lnSpc>
                <a:spcPct val="90000"/>
              </a:lnSpc>
            </a:pPr>
            <a:r>
              <a:rPr lang="en-US" sz="2400" b="1" smtClean="0">
                <a:latin typeface="Courier New" pitchFamily="49" charset="0"/>
              </a:rPr>
              <a:t>#4</a:t>
            </a:r>
            <a:r>
              <a:rPr lang="en-US" sz="2400" b="1" smtClean="0"/>
              <a:t> - R2 in indirect mode </a:t>
            </a:r>
          </a:p>
          <a:p>
            <a:pPr lvl="1" eaLnBrk="1" hangingPunct="1">
              <a:lnSpc>
                <a:spcPct val="90000"/>
              </a:lnSpc>
            </a:pPr>
            <a:r>
              <a:rPr lang="en-US" sz="2400" b="1" smtClean="0">
                <a:latin typeface="Courier New" pitchFamily="49" charset="0"/>
              </a:rPr>
              <a:t>#2</a:t>
            </a:r>
            <a:r>
              <a:rPr lang="en-US" sz="2400" b="1" smtClean="0"/>
              <a:t> - R3 in indirect mode </a:t>
            </a:r>
          </a:p>
          <a:p>
            <a:pPr lvl="1" eaLnBrk="1" hangingPunct="1">
              <a:lnSpc>
                <a:spcPct val="90000"/>
              </a:lnSpc>
            </a:pPr>
            <a:r>
              <a:rPr lang="en-US" sz="2400" b="1" smtClean="0">
                <a:latin typeface="Courier New" pitchFamily="49" charset="0"/>
              </a:rPr>
              <a:t>#8</a:t>
            </a:r>
            <a:r>
              <a:rPr lang="en-US" sz="2400" b="1" smtClean="0"/>
              <a:t> - R2 in indirect auto-increment mode </a:t>
            </a:r>
          </a:p>
          <a:p>
            <a:pPr lvl="1" eaLnBrk="1" hangingPunct="1">
              <a:lnSpc>
                <a:spcPct val="90000"/>
              </a:lnSpc>
            </a:pPr>
            <a:r>
              <a:rPr lang="en-US" sz="2400" b="1" smtClean="0">
                <a:latin typeface="Courier New" pitchFamily="49" charset="0"/>
              </a:rPr>
              <a:t>#-1</a:t>
            </a:r>
            <a:r>
              <a:rPr lang="en-US" sz="2400" b="1" smtClean="0"/>
              <a:t> - R3 in indirect auto-increment mode</a:t>
            </a:r>
          </a:p>
          <a:p>
            <a:pPr eaLnBrk="1" hangingPunct="1">
              <a:lnSpc>
                <a:spcPct val="90000"/>
              </a:lnSpc>
            </a:pPr>
            <a:r>
              <a:rPr lang="en-US" sz="2800" smtClean="0"/>
              <a:t>Eliminates the need to use a memory location for the immediate value - commonly reduces code size by 30%.</a:t>
            </a:r>
          </a:p>
          <a:p>
            <a:pPr eaLnBrk="1" hangingPunct="1">
              <a:lnSpc>
                <a:spcPct val="90000"/>
              </a:lnSpc>
            </a:pP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15651">
                                            <p:txEl>
                                              <p:pRg st="0" end="0"/>
                                            </p:txEl>
                                          </p:spTgt>
                                        </p:tgtEl>
                                        <p:attrNameLst>
                                          <p:attrName>style.visibility</p:attrName>
                                        </p:attrNameLst>
                                      </p:cBhvr>
                                      <p:to>
                                        <p:strVal val="visible"/>
                                      </p:to>
                                    </p:set>
                                    <p:animEffect transition="in" filter="dissolve">
                                      <p:cBhvr>
                                        <p:cTn id="7" dur="500"/>
                                        <p:tgtEl>
                                          <p:spTgt spid="271565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15651">
                                            <p:txEl>
                                              <p:pRg st="1" end="1"/>
                                            </p:txEl>
                                          </p:spTgt>
                                        </p:tgtEl>
                                        <p:attrNameLst>
                                          <p:attrName>style.visibility</p:attrName>
                                        </p:attrNameLst>
                                      </p:cBhvr>
                                      <p:to>
                                        <p:strVal val="visible"/>
                                      </p:to>
                                    </p:set>
                                    <p:animEffect transition="in" filter="dissolve">
                                      <p:cBhvr>
                                        <p:cTn id="10" dur="500"/>
                                        <p:tgtEl>
                                          <p:spTgt spid="271565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15651">
                                            <p:txEl>
                                              <p:pRg st="2" end="2"/>
                                            </p:txEl>
                                          </p:spTgt>
                                        </p:tgtEl>
                                        <p:attrNameLst>
                                          <p:attrName>style.visibility</p:attrName>
                                        </p:attrNameLst>
                                      </p:cBhvr>
                                      <p:to>
                                        <p:strVal val="visible"/>
                                      </p:to>
                                    </p:set>
                                    <p:animEffect transition="in" filter="dissolve">
                                      <p:cBhvr>
                                        <p:cTn id="13" dur="500"/>
                                        <p:tgtEl>
                                          <p:spTgt spid="271565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15651">
                                            <p:txEl>
                                              <p:pRg st="3" end="3"/>
                                            </p:txEl>
                                          </p:spTgt>
                                        </p:tgtEl>
                                        <p:attrNameLst>
                                          <p:attrName>style.visibility</p:attrName>
                                        </p:attrNameLst>
                                      </p:cBhvr>
                                      <p:to>
                                        <p:strVal val="visible"/>
                                      </p:to>
                                    </p:set>
                                    <p:animEffect transition="in" filter="dissolve">
                                      <p:cBhvr>
                                        <p:cTn id="16" dur="500"/>
                                        <p:tgtEl>
                                          <p:spTgt spid="271565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715651">
                                            <p:txEl>
                                              <p:pRg st="4" end="4"/>
                                            </p:txEl>
                                          </p:spTgt>
                                        </p:tgtEl>
                                        <p:attrNameLst>
                                          <p:attrName>style.visibility</p:attrName>
                                        </p:attrNameLst>
                                      </p:cBhvr>
                                      <p:to>
                                        <p:strVal val="visible"/>
                                      </p:to>
                                    </p:set>
                                    <p:animEffect transition="in" filter="dissolve">
                                      <p:cBhvr>
                                        <p:cTn id="19" dur="500"/>
                                        <p:tgtEl>
                                          <p:spTgt spid="2715651">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715651">
                                            <p:txEl>
                                              <p:pRg st="5" end="5"/>
                                            </p:txEl>
                                          </p:spTgt>
                                        </p:tgtEl>
                                        <p:attrNameLst>
                                          <p:attrName>style.visibility</p:attrName>
                                        </p:attrNameLst>
                                      </p:cBhvr>
                                      <p:to>
                                        <p:strVal val="visible"/>
                                      </p:to>
                                    </p:set>
                                    <p:animEffect transition="in" filter="dissolve">
                                      <p:cBhvr>
                                        <p:cTn id="22" dur="500"/>
                                        <p:tgtEl>
                                          <p:spTgt spid="2715651">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715651">
                                            <p:txEl>
                                              <p:pRg st="6" end="6"/>
                                            </p:txEl>
                                          </p:spTgt>
                                        </p:tgtEl>
                                        <p:attrNameLst>
                                          <p:attrName>style.visibility</p:attrName>
                                        </p:attrNameLst>
                                      </p:cBhvr>
                                      <p:to>
                                        <p:strVal val="visible"/>
                                      </p:to>
                                    </p:set>
                                    <p:animEffect transition="in" filter="dissolve">
                                      <p:cBhvr>
                                        <p:cTn id="25" dur="500"/>
                                        <p:tgtEl>
                                          <p:spTgt spid="2715651">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715651">
                                            <p:txEl>
                                              <p:pRg st="7" end="7"/>
                                            </p:txEl>
                                          </p:spTgt>
                                        </p:tgtEl>
                                        <p:attrNameLst>
                                          <p:attrName>style.visibility</p:attrName>
                                        </p:attrNameLst>
                                      </p:cBhvr>
                                      <p:to>
                                        <p:strVal val="visible"/>
                                      </p:to>
                                    </p:set>
                                    <p:animEffect transition="in" filter="dissolve">
                                      <p:cBhvr>
                                        <p:cTn id="30" dur="500"/>
                                        <p:tgtEl>
                                          <p:spTgt spid="27156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56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2.Where Does MSP430 Fit </a:t>
            </a:r>
            <a:endParaRPr lang="en-US" dirty="0">
              <a:solidFill>
                <a:schemeClr val="accent2">
                  <a:lumMod val="50000"/>
                </a:schemeClr>
              </a:solidFill>
            </a:endParaRPr>
          </a:p>
        </p:txBody>
      </p:sp>
      <p:sp>
        <p:nvSpPr>
          <p:cNvPr id="3" name="Content Placeholder 2"/>
          <p:cNvSpPr>
            <a:spLocks noGrp="1"/>
          </p:cNvSpPr>
          <p:nvPr>
            <p:ph sz="quarter" idx="1"/>
          </p:nvPr>
        </p:nvSpPr>
        <p:spPr>
          <a:xfrm>
            <a:off x="381000" y="1085850"/>
            <a:ext cx="8534400" cy="3429000"/>
          </a:xfrm>
        </p:spPr>
        <p:txBody>
          <a:bodyPr>
            <a:normAutofit fontScale="92500" lnSpcReduction="20000"/>
          </a:bodyPr>
          <a:lstStyle/>
          <a:p>
            <a:pPr algn="just"/>
            <a:r>
              <a:rPr lang="en-US" sz="1600" dirty="0" smtClean="0">
                <a:latin typeface="Times New Roman" pitchFamily="18" charset="0"/>
                <a:cs typeface="Times New Roman" pitchFamily="18" charset="0"/>
              </a:rPr>
              <a:t>The MSP430 is the simplest microcontroller in TI’s current portfolio. Its more powerful siblings include the TMS470, which is based on the 32/16-bit ARM7, and the C2000, which incorporates a digital signal processor. </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It supports both the address and data buses are 16-bits wide.</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registers in the CPU are also all 16 bits wide and can be used interchangeably for either data or addresses. </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This makes the MSP430 simpler than an 8-bit processor with 16-bit addresses. </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It can address 2</a:t>
            </a:r>
            <a:r>
              <a:rPr lang="en-US" sz="1600" baseline="30000" dirty="0" smtClean="0">
                <a:latin typeface="Times New Roman" pitchFamily="18" charset="0"/>
                <a:cs typeface="Times New Roman" pitchFamily="18" charset="0"/>
              </a:rPr>
              <a:t>16 </a:t>
            </a:r>
            <a:r>
              <a:rPr lang="en-US" sz="1600" dirty="0" smtClean="0">
                <a:latin typeface="Times New Roman" pitchFamily="18" charset="0"/>
                <a:cs typeface="Times New Roman" pitchFamily="18" charset="0"/>
              </a:rPr>
              <a:t>= 64KB of memory. </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MSP430X  has extended register and wider address bus that handle up to 1MB of memory </a:t>
            </a:r>
          </a:p>
          <a:p>
            <a:pPr algn="just"/>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2"/>
          <p:cNvSpPr txBox="1">
            <a:spLocks noGrp="1"/>
          </p:cNvSpPr>
          <p:nvPr/>
        </p:nvSpPr>
        <p:spPr bwMode="auto">
          <a:xfrm>
            <a:off x="428625" y="4743450"/>
            <a:ext cx="1905000" cy="342900"/>
          </a:xfrm>
          <a:prstGeom prst="rect">
            <a:avLst/>
          </a:prstGeom>
          <a:noFill/>
          <a:ln w="9525">
            <a:noFill/>
            <a:miter lim="800000"/>
            <a:headEnd/>
            <a:tailEnd/>
          </a:ln>
          <a:effectLst/>
        </p:spPr>
        <p:txBody>
          <a:bodyPr anchor="b"/>
          <a:lstStyle/>
          <a:p>
            <a:pPr eaLnBrk="0" hangingPunct="0"/>
            <a:endParaRPr lang="en-US" sz="1400" dirty="0"/>
          </a:p>
        </p:txBody>
      </p:sp>
      <p:sp>
        <p:nvSpPr>
          <p:cNvPr id="71683" name="Footer Placeholder 3"/>
          <p:cNvSpPr txBox="1">
            <a:spLocks noGrp="1"/>
          </p:cNvSpPr>
          <p:nvPr/>
        </p:nvSpPr>
        <p:spPr bwMode="auto">
          <a:xfrm>
            <a:off x="2540001" y="4743450"/>
            <a:ext cx="4691063" cy="342900"/>
          </a:xfrm>
          <a:prstGeom prst="rect">
            <a:avLst/>
          </a:prstGeom>
          <a:noFill/>
          <a:ln w="9525">
            <a:noFill/>
            <a:miter lim="800000"/>
            <a:headEnd/>
            <a:tailEnd/>
          </a:ln>
          <a:effectLst/>
        </p:spPr>
        <p:txBody>
          <a:bodyPr anchor="b"/>
          <a:lstStyle/>
          <a:p>
            <a:pPr algn="ctr"/>
            <a:endParaRPr lang="en-US" sz="1400" dirty="0"/>
          </a:p>
        </p:txBody>
      </p:sp>
      <p:pic>
        <p:nvPicPr>
          <p:cNvPr id="71685" name="Picture 2" descr="MSP430_02a"/>
          <p:cNvPicPr>
            <a:picLocks noChangeAspect="1" noChangeArrowheads="1"/>
          </p:cNvPicPr>
          <p:nvPr/>
        </p:nvPicPr>
        <p:blipFill>
          <a:blip r:embed="rId2"/>
          <a:srcRect/>
          <a:stretch>
            <a:fillRect/>
          </a:stretch>
        </p:blipFill>
        <p:spPr bwMode="auto">
          <a:xfrm>
            <a:off x="574675" y="1126331"/>
            <a:ext cx="8020050" cy="3695700"/>
          </a:xfrm>
          <a:prstGeom prst="rect">
            <a:avLst/>
          </a:prstGeom>
          <a:noFill/>
          <a:ln w="9525">
            <a:noFill/>
            <a:miter lim="800000"/>
            <a:headEnd/>
            <a:tailEnd/>
          </a:ln>
        </p:spPr>
      </p:pic>
      <p:sp>
        <p:nvSpPr>
          <p:cNvPr id="71686" name="Rectangle 3"/>
          <p:cNvSpPr>
            <a:spLocks noGrp="1" noChangeArrowheads="1"/>
          </p:cNvSpPr>
          <p:nvPr>
            <p:ph type="title" idx="4294967295"/>
          </p:nvPr>
        </p:nvSpPr>
        <p:spPr>
          <a:xfrm>
            <a:off x="1179513" y="155973"/>
            <a:ext cx="7847012" cy="650081"/>
          </a:xfrm>
        </p:spPr>
        <p:txBody>
          <a:bodyPr/>
          <a:lstStyle/>
          <a:p>
            <a:pPr algn="ctr" eaLnBrk="1" hangingPunct="1"/>
            <a:r>
              <a:rPr lang="en-US" sz="3200" dirty="0" smtClean="0">
                <a:solidFill>
                  <a:srgbClr val="0070C0"/>
                </a:solidFill>
                <a:latin typeface="Arial Narrow" pitchFamily="34" charset="0"/>
              </a:rPr>
              <a:t>Source: Constant Mode </a:t>
            </a:r>
            <a:r>
              <a:rPr lang="en-US" sz="3200" dirty="0" smtClean="0">
                <a:solidFill>
                  <a:srgbClr val="0070C0"/>
                </a:solidFill>
              </a:rPr>
              <a:t>– </a:t>
            </a:r>
            <a:r>
              <a:rPr lang="en-US" sz="3200" i="1" dirty="0" smtClean="0">
                <a:solidFill>
                  <a:srgbClr val="0070C0"/>
                </a:solidFill>
              </a:rPr>
              <a:t>#1 (-1,0,1,2,4,8)</a:t>
            </a:r>
          </a:p>
        </p:txBody>
      </p:sp>
      <p:grpSp>
        <p:nvGrpSpPr>
          <p:cNvPr id="2" name="Group 4"/>
          <p:cNvGrpSpPr>
            <a:grpSpLocks/>
          </p:cNvGrpSpPr>
          <p:nvPr/>
        </p:nvGrpSpPr>
        <p:grpSpPr bwMode="auto">
          <a:xfrm>
            <a:off x="3459163" y="1447800"/>
            <a:ext cx="2030412" cy="1806179"/>
            <a:chOff x="2179" y="1060"/>
            <a:chExt cx="1279" cy="1517"/>
          </a:xfrm>
        </p:grpSpPr>
        <p:sp>
          <p:nvSpPr>
            <p:cNvPr id="71688" name="Line 5"/>
            <p:cNvSpPr>
              <a:spLocks noChangeShapeType="1"/>
            </p:cNvSpPr>
            <p:nvPr/>
          </p:nvSpPr>
          <p:spPr bwMode="auto">
            <a:xfrm flipH="1">
              <a:off x="2667" y="1071"/>
              <a:ext cx="791" cy="0"/>
            </a:xfrm>
            <a:prstGeom prst="line">
              <a:avLst/>
            </a:prstGeom>
            <a:noFill/>
            <a:ln w="38100">
              <a:solidFill>
                <a:srgbClr val="FF0033"/>
              </a:solidFill>
              <a:miter lim="800000"/>
              <a:headEnd/>
              <a:tailEnd/>
            </a:ln>
            <a:effectLst/>
          </p:spPr>
          <p:txBody>
            <a:bodyPr wrap="none"/>
            <a:lstStyle/>
            <a:p>
              <a:endParaRPr lang="en-US"/>
            </a:p>
          </p:txBody>
        </p:sp>
        <p:sp>
          <p:nvSpPr>
            <p:cNvPr id="71689" name="Line 6"/>
            <p:cNvSpPr>
              <a:spLocks noChangeShapeType="1"/>
            </p:cNvSpPr>
            <p:nvPr/>
          </p:nvSpPr>
          <p:spPr bwMode="auto">
            <a:xfrm flipH="1">
              <a:off x="2675" y="1061"/>
              <a:ext cx="3" cy="719"/>
            </a:xfrm>
            <a:prstGeom prst="line">
              <a:avLst/>
            </a:prstGeom>
            <a:noFill/>
            <a:ln w="38100">
              <a:solidFill>
                <a:srgbClr val="FF0033"/>
              </a:solidFill>
              <a:miter lim="800000"/>
              <a:headEnd/>
              <a:tailEnd/>
            </a:ln>
            <a:effectLst/>
          </p:spPr>
          <p:txBody>
            <a:bodyPr wrap="none"/>
            <a:lstStyle/>
            <a:p>
              <a:endParaRPr lang="en-US"/>
            </a:p>
          </p:txBody>
        </p:sp>
        <p:sp>
          <p:nvSpPr>
            <p:cNvPr id="71690" name="Line 7"/>
            <p:cNvSpPr>
              <a:spLocks noChangeShapeType="1"/>
            </p:cNvSpPr>
            <p:nvPr/>
          </p:nvSpPr>
          <p:spPr bwMode="auto">
            <a:xfrm flipV="1">
              <a:off x="2268" y="1767"/>
              <a:ext cx="420" cy="0"/>
            </a:xfrm>
            <a:prstGeom prst="line">
              <a:avLst/>
            </a:prstGeom>
            <a:noFill/>
            <a:ln w="38100">
              <a:solidFill>
                <a:srgbClr val="FF0033"/>
              </a:solidFill>
              <a:miter lim="800000"/>
              <a:headEnd/>
              <a:tailEnd/>
            </a:ln>
            <a:effectLst/>
          </p:spPr>
          <p:txBody>
            <a:bodyPr wrap="none"/>
            <a:lstStyle/>
            <a:p>
              <a:endParaRPr lang="en-US"/>
            </a:p>
          </p:txBody>
        </p:sp>
        <p:sp>
          <p:nvSpPr>
            <p:cNvPr id="71691" name="Line 8"/>
            <p:cNvSpPr>
              <a:spLocks noChangeShapeType="1"/>
            </p:cNvSpPr>
            <p:nvPr/>
          </p:nvSpPr>
          <p:spPr bwMode="auto">
            <a:xfrm flipV="1">
              <a:off x="2279" y="1761"/>
              <a:ext cx="1" cy="305"/>
            </a:xfrm>
            <a:prstGeom prst="line">
              <a:avLst/>
            </a:prstGeom>
            <a:noFill/>
            <a:ln w="38100">
              <a:solidFill>
                <a:srgbClr val="FF0033"/>
              </a:solidFill>
              <a:miter lim="800000"/>
              <a:headEnd/>
              <a:tailEnd/>
            </a:ln>
            <a:effectLst/>
          </p:spPr>
          <p:txBody>
            <a:bodyPr wrap="none"/>
            <a:lstStyle/>
            <a:p>
              <a:endParaRPr lang="en-US"/>
            </a:p>
          </p:txBody>
        </p:sp>
        <p:sp>
          <p:nvSpPr>
            <p:cNvPr id="71692" name="Line 9"/>
            <p:cNvSpPr>
              <a:spLocks noChangeShapeType="1"/>
            </p:cNvSpPr>
            <p:nvPr/>
          </p:nvSpPr>
          <p:spPr bwMode="auto">
            <a:xfrm flipV="1">
              <a:off x="2179" y="2060"/>
              <a:ext cx="101" cy="170"/>
            </a:xfrm>
            <a:prstGeom prst="line">
              <a:avLst/>
            </a:prstGeom>
            <a:noFill/>
            <a:ln w="38100">
              <a:solidFill>
                <a:srgbClr val="FF0033"/>
              </a:solidFill>
              <a:miter lim="800000"/>
              <a:headEnd/>
              <a:tailEnd/>
            </a:ln>
            <a:effectLst/>
          </p:spPr>
          <p:txBody>
            <a:bodyPr wrap="none"/>
            <a:lstStyle/>
            <a:p>
              <a:endParaRPr lang="en-US"/>
            </a:p>
          </p:txBody>
        </p:sp>
        <p:sp>
          <p:nvSpPr>
            <p:cNvPr id="71693" name="Line 10"/>
            <p:cNvSpPr>
              <a:spLocks noChangeShapeType="1"/>
            </p:cNvSpPr>
            <p:nvPr/>
          </p:nvSpPr>
          <p:spPr bwMode="auto">
            <a:xfrm>
              <a:off x="2180" y="2223"/>
              <a:ext cx="2" cy="354"/>
            </a:xfrm>
            <a:prstGeom prst="line">
              <a:avLst/>
            </a:prstGeom>
            <a:noFill/>
            <a:ln w="38100">
              <a:solidFill>
                <a:srgbClr val="FF0033"/>
              </a:solidFill>
              <a:miter lim="800000"/>
              <a:headEnd/>
              <a:tailEnd type="stealth" w="med" len="med"/>
            </a:ln>
            <a:effectLst/>
          </p:spPr>
          <p:txBody>
            <a:bodyPr wrap="none"/>
            <a:lstStyle/>
            <a:p>
              <a:endParaRPr lang="en-US"/>
            </a:p>
          </p:txBody>
        </p:sp>
        <p:sp>
          <p:nvSpPr>
            <p:cNvPr id="71694" name="Line 11"/>
            <p:cNvSpPr>
              <a:spLocks noChangeShapeType="1"/>
            </p:cNvSpPr>
            <p:nvPr/>
          </p:nvSpPr>
          <p:spPr bwMode="auto">
            <a:xfrm flipH="1">
              <a:off x="3446" y="1060"/>
              <a:ext cx="1" cy="133"/>
            </a:xfrm>
            <a:prstGeom prst="line">
              <a:avLst/>
            </a:prstGeom>
            <a:noFill/>
            <a:ln w="38100">
              <a:solidFill>
                <a:srgbClr val="FF0033"/>
              </a:solidFill>
              <a:miter lim="800000"/>
              <a:headEnd/>
              <a:tailEnd/>
            </a:ln>
            <a:effectLst/>
          </p:spPr>
          <p:txBody>
            <a:bodyPr wrap="none"/>
            <a:lstStyle/>
            <a:p>
              <a:endParaRPr lang="en-US"/>
            </a:p>
          </p:txBody>
        </p:sp>
        <p:sp>
          <p:nvSpPr>
            <p:cNvPr id="71695" name="Rectangle 12"/>
            <p:cNvSpPr>
              <a:spLocks noChangeArrowheads="1"/>
            </p:cNvSpPr>
            <p:nvPr/>
          </p:nvSpPr>
          <p:spPr bwMode="auto">
            <a:xfrm>
              <a:off x="2418" y="1545"/>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sp>
          <p:nvSpPr>
            <p:cNvPr id="71696" name="Rectangle 13"/>
            <p:cNvSpPr>
              <a:spLocks noChangeArrowheads="1"/>
            </p:cNvSpPr>
            <p:nvPr/>
          </p:nvSpPr>
          <p:spPr bwMode="auto">
            <a:xfrm>
              <a:off x="2443" y="1226"/>
              <a:ext cx="252" cy="284"/>
            </a:xfrm>
            <a:prstGeom prst="rect">
              <a:avLst/>
            </a:prstGeom>
            <a:noFill/>
            <a:ln w="9525">
              <a:noFill/>
              <a:miter lim="800000"/>
              <a:headEnd/>
              <a:tailEnd/>
            </a:ln>
            <a:effectLst/>
          </p:spPr>
          <p:txBody>
            <a:bodyPr wrap="none">
              <a:spAutoFit/>
            </a:bodyPr>
            <a:lstStyle/>
            <a:p>
              <a:pPr algn="ctr" eaLnBrk="0" hangingPunct="0"/>
              <a:r>
                <a:rPr lang="en-US" sz="1600" b="1">
                  <a:solidFill>
                    <a:srgbClr val="FF0033"/>
                  </a:solidFill>
                  <a:latin typeface="Arial Narrow" pitchFamily="34" charset="0"/>
                </a:rPr>
                <a:t>R3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p:cNvSpPr>
            <a:spLocks noGrp="1" noChangeArrowheads="1"/>
          </p:cNvSpPr>
          <p:nvPr>
            <p:ph type="title" idx="4294967295"/>
          </p:nvPr>
        </p:nvSpPr>
        <p:spPr/>
        <p:txBody>
          <a:bodyPr/>
          <a:lstStyle/>
          <a:p>
            <a:pPr algn="ctr" eaLnBrk="1" hangingPunct="1"/>
            <a:r>
              <a:rPr lang="en-US" dirty="0" smtClean="0">
                <a:solidFill>
                  <a:srgbClr val="0070C0"/>
                </a:solidFill>
              </a:rPr>
              <a:t>Destination Addressing Modes</a:t>
            </a:r>
          </a:p>
        </p:txBody>
      </p:sp>
      <p:sp>
        <p:nvSpPr>
          <p:cNvPr id="2713603" name="Rectangle 3"/>
          <p:cNvSpPr>
            <a:spLocks noGrp="1" noChangeArrowheads="1"/>
          </p:cNvSpPr>
          <p:nvPr>
            <p:ph type="body" idx="4294967295"/>
          </p:nvPr>
        </p:nvSpPr>
        <p:spPr>
          <a:xfrm>
            <a:off x="431801" y="1056085"/>
            <a:ext cx="8164513" cy="3368278"/>
          </a:xfrm>
        </p:spPr>
        <p:txBody>
          <a:bodyPr/>
          <a:lstStyle/>
          <a:p>
            <a:pPr eaLnBrk="1" hangingPunct="1"/>
            <a:r>
              <a:rPr lang="en-US" sz="2800" smtClean="0"/>
              <a:t>There are two basic modes for the destination address: </a:t>
            </a:r>
          </a:p>
          <a:p>
            <a:pPr lvl="1" eaLnBrk="1" hangingPunct="1"/>
            <a:r>
              <a:rPr lang="en-US" sz="2400" b="1" smtClean="0">
                <a:latin typeface="Arial Narrow" pitchFamily="34" charset="0"/>
              </a:rPr>
              <a:t>Rd</a:t>
            </a:r>
            <a:r>
              <a:rPr lang="en-US" sz="2400" smtClean="0"/>
              <a:t> - Register </a:t>
            </a:r>
          </a:p>
          <a:p>
            <a:pPr lvl="1" eaLnBrk="1" hangingPunct="1"/>
            <a:r>
              <a:rPr lang="en-US" sz="2400" b="1" smtClean="0">
                <a:latin typeface="Arial Narrow" pitchFamily="34" charset="0"/>
              </a:rPr>
              <a:t>x(Rd)</a:t>
            </a:r>
            <a:r>
              <a:rPr lang="en-US" sz="2400" smtClean="0"/>
              <a:t> - Indexed Register </a:t>
            </a:r>
          </a:p>
          <a:p>
            <a:pPr eaLnBrk="1" hangingPunct="1"/>
            <a:r>
              <a:rPr lang="en-US" sz="2800" smtClean="0"/>
              <a:t>In combination with registers R0/R2, two additional destination addressing modes are available:</a:t>
            </a:r>
          </a:p>
          <a:p>
            <a:pPr lvl="1" eaLnBrk="1" hangingPunct="1"/>
            <a:r>
              <a:rPr lang="en-US" sz="2400" b="1" smtClean="0">
                <a:latin typeface="Arial Narrow" pitchFamily="34" charset="0"/>
              </a:rPr>
              <a:t>label</a:t>
            </a:r>
            <a:r>
              <a:rPr lang="en-US" sz="2400" smtClean="0"/>
              <a:t> - PC Relative, </a:t>
            </a:r>
            <a:r>
              <a:rPr lang="en-US" sz="2400" b="1" smtClean="0">
                <a:latin typeface="Arial Narrow" pitchFamily="34" charset="0"/>
              </a:rPr>
              <a:t>x(PC)</a:t>
            </a:r>
            <a:endParaRPr lang="en-US" sz="2400" smtClean="0"/>
          </a:p>
          <a:p>
            <a:pPr lvl="1" eaLnBrk="1" hangingPunct="1"/>
            <a:r>
              <a:rPr lang="en-US" sz="2400" b="1" smtClean="0">
                <a:latin typeface="Arial Narrow" pitchFamily="34" charset="0"/>
              </a:rPr>
              <a:t>&amp;label</a:t>
            </a:r>
            <a:r>
              <a:rPr lang="en-US" sz="2400" smtClean="0"/>
              <a:t> – Absolute, </a:t>
            </a:r>
            <a:r>
              <a:rPr lang="en-US" sz="2400" b="1" smtClean="0">
                <a:latin typeface="Arial Narrow" pitchFamily="34" charset="0"/>
              </a:rPr>
              <a:t>x(SR)</a:t>
            </a: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13603">
                                            <p:txEl>
                                              <p:pRg st="0" end="0"/>
                                            </p:txEl>
                                          </p:spTgt>
                                        </p:tgtEl>
                                        <p:attrNameLst>
                                          <p:attrName>style.visibility</p:attrName>
                                        </p:attrNameLst>
                                      </p:cBhvr>
                                      <p:to>
                                        <p:strVal val="visible"/>
                                      </p:to>
                                    </p:set>
                                    <p:animEffect transition="in" filter="dissolve">
                                      <p:cBhvr>
                                        <p:cTn id="7" dur="500"/>
                                        <p:tgtEl>
                                          <p:spTgt spid="271360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13603">
                                            <p:txEl>
                                              <p:pRg st="1" end="1"/>
                                            </p:txEl>
                                          </p:spTgt>
                                        </p:tgtEl>
                                        <p:attrNameLst>
                                          <p:attrName>style.visibility</p:attrName>
                                        </p:attrNameLst>
                                      </p:cBhvr>
                                      <p:to>
                                        <p:strVal val="visible"/>
                                      </p:to>
                                    </p:set>
                                    <p:animEffect transition="in" filter="dissolve">
                                      <p:cBhvr>
                                        <p:cTn id="10" dur="500"/>
                                        <p:tgtEl>
                                          <p:spTgt spid="271360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13603">
                                            <p:txEl>
                                              <p:pRg st="2" end="2"/>
                                            </p:txEl>
                                          </p:spTgt>
                                        </p:tgtEl>
                                        <p:attrNameLst>
                                          <p:attrName>style.visibility</p:attrName>
                                        </p:attrNameLst>
                                      </p:cBhvr>
                                      <p:to>
                                        <p:strVal val="visible"/>
                                      </p:to>
                                    </p:set>
                                    <p:animEffect transition="in" filter="dissolve">
                                      <p:cBhvr>
                                        <p:cTn id="13" dur="500"/>
                                        <p:tgtEl>
                                          <p:spTgt spid="271360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713603">
                                            <p:txEl>
                                              <p:pRg st="3" end="3"/>
                                            </p:txEl>
                                          </p:spTgt>
                                        </p:tgtEl>
                                        <p:attrNameLst>
                                          <p:attrName>style.visibility</p:attrName>
                                        </p:attrNameLst>
                                      </p:cBhvr>
                                      <p:to>
                                        <p:strVal val="visible"/>
                                      </p:to>
                                    </p:set>
                                    <p:animEffect transition="in" filter="dissolve">
                                      <p:cBhvr>
                                        <p:cTn id="18" dur="500"/>
                                        <p:tgtEl>
                                          <p:spTgt spid="271360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13603">
                                            <p:txEl>
                                              <p:pRg st="4" end="4"/>
                                            </p:txEl>
                                          </p:spTgt>
                                        </p:tgtEl>
                                        <p:attrNameLst>
                                          <p:attrName>style.visibility</p:attrName>
                                        </p:attrNameLst>
                                      </p:cBhvr>
                                      <p:to>
                                        <p:strVal val="visible"/>
                                      </p:to>
                                    </p:set>
                                    <p:animEffect transition="in" filter="dissolve">
                                      <p:cBhvr>
                                        <p:cTn id="21" dur="500"/>
                                        <p:tgtEl>
                                          <p:spTgt spid="271360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13603">
                                            <p:txEl>
                                              <p:pRg st="5" end="5"/>
                                            </p:txEl>
                                          </p:spTgt>
                                        </p:tgtEl>
                                        <p:attrNameLst>
                                          <p:attrName>style.visibility</p:attrName>
                                        </p:attrNameLst>
                                      </p:cBhvr>
                                      <p:to>
                                        <p:strVal val="visible"/>
                                      </p:to>
                                    </p:set>
                                    <p:animEffect transition="in" filter="dissolve">
                                      <p:cBhvr>
                                        <p:cTn id="24" dur="500"/>
                                        <p:tgtEl>
                                          <p:spTgt spid="2713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0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2"/>
          <p:cNvSpPr txBox="1">
            <a:spLocks noGrp="1"/>
          </p:cNvSpPr>
          <p:nvPr/>
        </p:nvSpPr>
        <p:spPr bwMode="auto">
          <a:xfrm>
            <a:off x="428625" y="4743450"/>
            <a:ext cx="1905000" cy="342900"/>
          </a:xfrm>
          <a:prstGeom prst="rect">
            <a:avLst/>
          </a:prstGeom>
          <a:noFill/>
          <a:ln w="9525">
            <a:noFill/>
            <a:miter lim="800000"/>
            <a:headEnd/>
            <a:tailEnd/>
          </a:ln>
          <a:effectLst/>
        </p:spPr>
        <p:txBody>
          <a:bodyPr anchor="b"/>
          <a:lstStyle/>
          <a:p>
            <a:pPr eaLnBrk="0" hangingPunct="0"/>
            <a:endParaRPr lang="en-US" sz="1400" dirty="0"/>
          </a:p>
        </p:txBody>
      </p:sp>
      <p:sp>
        <p:nvSpPr>
          <p:cNvPr id="63491" name="Footer Placeholder 3"/>
          <p:cNvSpPr txBox="1">
            <a:spLocks noGrp="1"/>
          </p:cNvSpPr>
          <p:nvPr/>
        </p:nvSpPr>
        <p:spPr bwMode="auto">
          <a:xfrm>
            <a:off x="2540001" y="4743450"/>
            <a:ext cx="4691063" cy="342900"/>
          </a:xfrm>
          <a:prstGeom prst="rect">
            <a:avLst/>
          </a:prstGeom>
          <a:noFill/>
          <a:ln w="9525">
            <a:noFill/>
            <a:miter lim="800000"/>
            <a:headEnd/>
            <a:tailEnd/>
          </a:ln>
          <a:effectLst/>
        </p:spPr>
        <p:txBody>
          <a:bodyPr anchor="b"/>
          <a:lstStyle/>
          <a:p>
            <a:pPr algn="ctr"/>
            <a:endParaRPr lang="en-US" sz="1400" dirty="0"/>
          </a:p>
        </p:txBody>
      </p:sp>
      <p:pic>
        <p:nvPicPr>
          <p:cNvPr id="63493" name="Picture 2" descr="MSP430_02a"/>
          <p:cNvPicPr>
            <a:picLocks noChangeAspect="1" noChangeArrowheads="1"/>
          </p:cNvPicPr>
          <p:nvPr/>
        </p:nvPicPr>
        <p:blipFill>
          <a:blip r:embed="rId2"/>
          <a:srcRect/>
          <a:stretch>
            <a:fillRect/>
          </a:stretch>
        </p:blipFill>
        <p:spPr bwMode="auto">
          <a:xfrm>
            <a:off x="574675" y="1126331"/>
            <a:ext cx="8020050" cy="3695700"/>
          </a:xfrm>
          <a:prstGeom prst="rect">
            <a:avLst/>
          </a:prstGeom>
          <a:noFill/>
          <a:ln w="9525">
            <a:noFill/>
            <a:miter lim="800000"/>
            <a:headEnd/>
            <a:tailEnd/>
          </a:ln>
        </p:spPr>
      </p:pic>
      <p:sp>
        <p:nvSpPr>
          <p:cNvPr id="63494" name="Rectangle 3"/>
          <p:cNvSpPr>
            <a:spLocks noGrp="1" noChangeArrowheads="1"/>
          </p:cNvSpPr>
          <p:nvPr>
            <p:ph type="title" idx="4294967295"/>
          </p:nvPr>
        </p:nvSpPr>
        <p:spPr/>
        <p:txBody>
          <a:bodyPr/>
          <a:lstStyle/>
          <a:p>
            <a:pPr algn="ctr" eaLnBrk="1" hangingPunct="1"/>
            <a:r>
              <a:rPr lang="en-US" dirty="0" smtClean="0">
                <a:solidFill>
                  <a:srgbClr val="0070C0"/>
                </a:solidFill>
                <a:latin typeface="Arial Narrow" pitchFamily="34" charset="0"/>
              </a:rPr>
              <a:t>Destination: Register Mode </a:t>
            </a:r>
            <a:r>
              <a:rPr lang="en-US" dirty="0" smtClean="0">
                <a:solidFill>
                  <a:srgbClr val="0070C0"/>
                </a:solidFill>
              </a:rPr>
              <a:t>– </a:t>
            </a:r>
            <a:r>
              <a:rPr lang="en-US" i="1" dirty="0" smtClean="0">
                <a:solidFill>
                  <a:srgbClr val="0070C0"/>
                </a:solidFill>
                <a:latin typeface="Arial Narrow" pitchFamily="34" charset="0"/>
              </a:rPr>
              <a:t>Rd</a:t>
            </a:r>
          </a:p>
        </p:txBody>
      </p:sp>
      <p:grpSp>
        <p:nvGrpSpPr>
          <p:cNvPr id="2" name="Group 4"/>
          <p:cNvGrpSpPr>
            <a:grpSpLocks/>
          </p:cNvGrpSpPr>
          <p:nvPr/>
        </p:nvGrpSpPr>
        <p:grpSpPr bwMode="auto">
          <a:xfrm>
            <a:off x="3455989" y="1447800"/>
            <a:ext cx="2033587" cy="1808560"/>
            <a:chOff x="2177" y="1060"/>
            <a:chExt cx="1281" cy="1519"/>
          </a:xfrm>
        </p:grpSpPr>
        <p:sp>
          <p:nvSpPr>
            <p:cNvPr id="63496" name="Line 5"/>
            <p:cNvSpPr>
              <a:spLocks noChangeShapeType="1"/>
            </p:cNvSpPr>
            <p:nvPr/>
          </p:nvSpPr>
          <p:spPr bwMode="auto">
            <a:xfrm flipH="1">
              <a:off x="2667" y="1071"/>
              <a:ext cx="791" cy="0"/>
            </a:xfrm>
            <a:prstGeom prst="line">
              <a:avLst/>
            </a:prstGeom>
            <a:noFill/>
            <a:ln w="38100">
              <a:solidFill>
                <a:srgbClr val="FF0033"/>
              </a:solidFill>
              <a:miter lim="800000"/>
              <a:headEnd/>
              <a:tailEnd/>
            </a:ln>
            <a:effectLst/>
          </p:spPr>
          <p:txBody>
            <a:bodyPr wrap="none"/>
            <a:lstStyle/>
            <a:p>
              <a:endParaRPr lang="en-US"/>
            </a:p>
          </p:txBody>
        </p:sp>
        <p:sp>
          <p:nvSpPr>
            <p:cNvPr id="63497" name="Line 6"/>
            <p:cNvSpPr>
              <a:spLocks noChangeShapeType="1"/>
            </p:cNvSpPr>
            <p:nvPr/>
          </p:nvSpPr>
          <p:spPr bwMode="auto">
            <a:xfrm flipH="1">
              <a:off x="2675" y="1061"/>
              <a:ext cx="3" cy="719"/>
            </a:xfrm>
            <a:prstGeom prst="line">
              <a:avLst/>
            </a:prstGeom>
            <a:noFill/>
            <a:ln w="38100">
              <a:solidFill>
                <a:srgbClr val="FF0033"/>
              </a:solidFill>
              <a:miter lim="800000"/>
              <a:headEnd/>
              <a:tailEnd/>
            </a:ln>
            <a:effectLst/>
          </p:spPr>
          <p:txBody>
            <a:bodyPr wrap="none"/>
            <a:lstStyle/>
            <a:p>
              <a:endParaRPr lang="en-US"/>
            </a:p>
          </p:txBody>
        </p:sp>
        <p:sp>
          <p:nvSpPr>
            <p:cNvPr id="63498" name="Line 7"/>
            <p:cNvSpPr>
              <a:spLocks noChangeShapeType="1"/>
            </p:cNvSpPr>
            <p:nvPr/>
          </p:nvSpPr>
          <p:spPr bwMode="auto">
            <a:xfrm flipV="1">
              <a:off x="2268" y="1767"/>
              <a:ext cx="420" cy="0"/>
            </a:xfrm>
            <a:prstGeom prst="line">
              <a:avLst/>
            </a:prstGeom>
            <a:noFill/>
            <a:ln w="38100">
              <a:solidFill>
                <a:srgbClr val="FF0033"/>
              </a:solidFill>
              <a:miter lim="800000"/>
              <a:headEnd/>
              <a:tailEnd/>
            </a:ln>
            <a:effectLst/>
          </p:spPr>
          <p:txBody>
            <a:bodyPr wrap="none"/>
            <a:lstStyle/>
            <a:p>
              <a:endParaRPr lang="en-US"/>
            </a:p>
          </p:txBody>
        </p:sp>
        <p:sp>
          <p:nvSpPr>
            <p:cNvPr id="63499" name="Line 8"/>
            <p:cNvSpPr>
              <a:spLocks noChangeShapeType="1"/>
            </p:cNvSpPr>
            <p:nvPr/>
          </p:nvSpPr>
          <p:spPr bwMode="auto">
            <a:xfrm flipV="1">
              <a:off x="2279" y="1761"/>
              <a:ext cx="1" cy="305"/>
            </a:xfrm>
            <a:prstGeom prst="line">
              <a:avLst/>
            </a:prstGeom>
            <a:noFill/>
            <a:ln w="38100">
              <a:solidFill>
                <a:srgbClr val="FF0033"/>
              </a:solidFill>
              <a:miter lim="800000"/>
              <a:headEnd/>
              <a:tailEnd/>
            </a:ln>
            <a:effectLst/>
          </p:spPr>
          <p:txBody>
            <a:bodyPr wrap="none"/>
            <a:lstStyle/>
            <a:p>
              <a:endParaRPr lang="en-US"/>
            </a:p>
          </p:txBody>
        </p:sp>
        <p:sp>
          <p:nvSpPr>
            <p:cNvPr id="63500" name="Line 9"/>
            <p:cNvSpPr>
              <a:spLocks noChangeShapeType="1"/>
            </p:cNvSpPr>
            <p:nvPr/>
          </p:nvSpPr>
          <p:spPr bwMode="auto">
            <a:xfrm flipV="1">
              <a:off x="2179" y="2060"/>
              <a:ext cx="101" cy="170"/>
            </a:xfrm>
            <a:prstGeom prst="line">
              <a:avLst/>
            </a:prstGeom>
            <a:noFill/>
            <a:ln w="38100">
              <a:solidFill>
                <a:srgbClr val="FF0033"/>
              </a:solidFill>
              <a:miter lim="800000"/>
              <a:headEnd/>
              <a:tailEnd/>
            </a:ln>
            <a:effectLst/>
          </p:spPr>
          <p:txBody>
            <a:bodyPr wrap="none"/>
            <a:lstStyle/>
            <a:p>
              <a:endParaRPr lang="en-US"/>
            </a:p>
          </p:txBody>
        </p:sp>
        <p:sp>
          <p:nvSpPr>
            <p:cNvPr id="63501" name="Line 10"/>
            <p:cNvSpPr>
              <a:spLocks noChangeShapeType="1"/>
            </p:cNvSpPr>
            <p:nvPr/>
          </p:nvSpPr>
          <p:spPr bwMode="auto">
            <a:xfrm>
              <a:off x="2676" y="2311"/>
              <a:ext cx="1" cy="268"/>
            </a:xfrm>
            <a:prstGeom prst="line">
              <a:avLst/>
            </a:prstGeom>
            <a:noFill/>
            <a:ln w="38100">
              <a:solidFill>
                <a:srgbClr val="FF0033"/>
              </a:solidFill>
              <a:miter lim="800000"/>
              <a:headEnd/>
              <a:tailEnd type="stealth" w="med" len="med"/>
            </a:ln>
            <a:effectLst/>
          </p:spPr>
          <p:txBody>
            <a:bodyPr wrap="none"/>
            <a:lstStyle/>
            <a:p>
              <a:endParaRPr lang="en-US"/>
            </a:p>
          </p:txBody>
        </p:sp>
        <p:sp>
          <p:nvSpPr>
            <p:cNvPr id="63502" name="Line 11"/>
            <p:cNvSpPr>
              <a:spLocks noChangeShapeType="1"/>
            </p:cNvSpPr>
            <p:nvPr/>
          </p:nvSpPr>
          <p:spPr bwMode="auto">
            <a:xfrm flipH="1">
              <a:off x="3446" y="1060"/>
              <a:ext cx="1" cy="133"/>
            </a:xfrm>
            <a:prstGeom prst="line">
              <a:avLst/>
            </a:prstGeom>
            <a:noFill/>
            <a:ln w="38100">
              <a:solidFill>
                <a:srgbClr val="FF0033"/>
              </a:solidFill>
              <a:miter lim="800000"/>
              <a:headEnd/>
              <a:tailEnd/>
            </a:ln>
            <a:effectLst/>
          </p:spPr>
          <p:txBody>
            <a:bodyPr wrap="none"/>
            <a:lstStyle/>
            <a:p>
              <a:endParaRPr lang="en-US"/>
            </a:p>
          </p:txBody>
        </p:sp>
        <p:sp>
          <p:nvSpPr>
            <p:cNvPr id="63503" name="Rectangle 12"/>
            <p:cNvSpPr>
              <a:spLocks noChangeArrowheads="1"/>
            </p:cNvSpPr>
            <p:nvPr/>
          </p:nvSpPr>
          <p:spPr bwMode="auto">
            <a:xfrm>
              <a:off x="2418" y="1545"/>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sp>
          <p:nvSpPr>
            <p:cNvPr id="63504" name="Rectangle 13"/>
            <p:cNvSpPr>
              <a:spLocks noChangeArrowheads="1"/>
            </p:cNvSpPr>
            <p:nvPr/>
          </p:nvSpPr>
          <p:spPr bwMode="auto">
            <a:xfrm>
              <a:off x="2440" y="1226"/>
              <a:ext cx="258" cy="284"/>
            </a:xfrm>
            <a:prstGeom prst="rect">
              <a:avLst/>
            </a:prstGeom>
            <a:noFill/>
            <a:ln w="9525">
              <a:noFill/>
              <a:miter lim="800000"/>
              <a:headEnd/>
              <a:tailEnd/>
            </a:ln>
            <a:effectLst/>
          </p:spPr>
          <p:txBody>
            <a:bodyPr wrap="none">
              <a:spAutoFit/>
            </a:bodyPr>
            <a:lstStyle/>
            <a:p>
              <a:pPr algn="ctr" eaLnBrk="0" hangingPunct="0"/>
              <a:r>
                <a:rPr lang="en-US" sz="1600" b="1">
                  <a:solidFill>
                    <a:srgbClr val="FF0033"/>
                  </a:solidFill>
                  <a:latin typeface="Arial Narrow" pitchFamily="34" charset="0"/>
                </a:rPr>
                <a:t>Rd</a:t>
              </a:r>
            </a:p>
          </p:txBody>
        </p:sp>
        <p:sp>
          <p:nvSpPr>
            <p:cNvPr id="63505" name="Line 14"/>
            <p:cNvSpPr>
              <a:spLocks noChangeShapeType="1"/>
            </p:cNvSpPr>
            <p:nvPr/>
          </p:nvSpPr>
          <p:spPr bwMode="auto">
            <a:xfrm flipV="1">
              <a:off x="2177" y="2323"/>
              <a:ext cx="507" cy="0"/>
            </a:xfrm>
            <a:prstGeom prst="line">
              <a:avLst/>
            </a:prstGeom>
            <a:noFill/>
            <a:ln w="38100">
              <a:solidFill>
                <a:srgbClr val="FF0033"/>
              </a:solidFill>
              <a:miter lim="800000"/>
              <a:headEnd/>
              <a:tailEnd/>
            </a:ln>
            <a:effectLst/>
          </p:spPr>
          <p:txBody>
            <a:bodyPr wrap="none"/>
            <a:lstStyle/>
            <a:p>
              <a:endParaRPr lang="en-US"/>
            </a:p>
          </p:txBody>
        </p:sp>
        <p:sp>
          <p:nvSpPr>
            <p:cNvPr id="63506" name="Line 15"/>
            <p:cNvSpPr>
              <a:spLocks noChangeShapeType="1"/>
            </p:cNvSpPr>
            <p:nvPr/>
          </p:nvSpPr>
          <p:spPr bwMode="auto">
            <a:xfrm flipH="1" flipV="1">
              <a:off x="2182" y="2205"/>
              <a:ext cx="1" cy="129"/>
            </a:xfrm>
            <a:prstGeom prst="line">
              <a:avLst/>
            </a:prstGeom>
            <a:noFill/>
            <a:ln w="38100">
              <a:solidFill>
                <a:srgbClr val="FF0033"/>
              </a:solidFill>
              <a:miter lim="800000"/>
              <a:headEnd/>
              <a:tailEnd/>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2"/>
          <p:cNvSpPr txBox="1">
            <a:spLocks noGrp="1"/>
          </p:cNvSpPr>
          <p:nvPr/>
        </p:nvSpPr>
        <p:spPr bwMode="auto">
          <a:xfrm>
            <a:off x="428625" y="4743450"/>
            <a:ext cx="1905000" cy="342900"/>
          </a:xfrm>
          <a:prstGeom prst="rect">
            <a:avLst/>
          </a:prstGeom>
          <a:noFill/>
          <a:ln w="9525">
            <a:noFill/>
            <a:miter lim="800000"/>
            <a:headEnd/>
            <a:tailEnd/>
          </a:ln>
          <a:effectLst/>
        </p:spPr>
        <p:txBody>
          <a:bodyPr anchor="b"/>
          <a:lstStyle/>
          <a:p>
            <a:pPr eaLnBrk="0" hangingPunct="0"/>
            <a:endParaRPr lang="en-US" sz="1400" dirty="0"/>
          </a:p>
        </p:txBody>
      </p:sp>
      <p:pic>
        <p:nvPicPr>
          <p:cNvPr id="66565" name="Picture 2" descr="MSP430_02a"/>
          <p:cNvPicPr>
            <a:picLocks noChangeAspect="1" noChangeArrowheads="1"/>
          </p:cNvPicPr>
          <p:nvPr/>
        </p:nvPicPr>
        <p:blipFill>
          <a:blip r:embed="rId2"/>
          <a:srcRect/>
          <a:stretch>
            <a:fillRect/>
          </a:stretch>
        </p:blipFill>
        <p:spPr bwMode="auto">
          <a:xfrm>
            <a:off x="577850" y="1121569"/>
            <a:ext cx="8020050" cy="3695700"/>
          </a:xfrm>
          <a:prstGeom prst="rect">
            <a:avLst/>
          </a:prstGeom>
          <a:noFill/>
          <a:ln w="9525">
            <a:noFill/>
            <a:miter lim="800000"/>
            <a:headEnd/>
            <a:tailEnd/>
          </a:ln>
        </p:spPr>
      </p:pic>
      <p:sp>
        <p:nvSpPr>
          <p:cNvPr id="66566" name="Rectangle 3"/>
          <p:cNvSpPr>
            <a:spLocks noGrp="1" noChangeArrowheads="1"/>
          </p:cNvSpPr>
          <p:nvPr>
            <p:ph type="title" idx="4294967295"/>
          </p:nvPr>
        </p:nvSpPr>
        <p:spPr/>
        <p:txBody>
          <a:bodyPr/>
          <a:lstStyle/>
          <a:p>
            <a:pPr algn="ctr" eaLnBrk="1" hangingPunct="1"/>
            <a:r>
              <a:rPr lang="en-US" dirty="0" smtClean="0">
                <a:solidFill>
                  <a:srgbClr val="0070C0"/>
                </a:solidFill>
                <a:latin typeface="Arial Narrow" pitchFamily="34" charset="0"/>
              </a:rPr>
              <a:t>Destination: Indexed Mode </a:t>
            </a:r>
            <a:r>
              <a:rPr lang="en-US" dirty="0" smtClean="0">
                <a:solidFill>
                  <a:srgbClr val="0070C0"/>
                </a:solidFill>
              </a:rPr>
              <a:t>– </a:t>
            </a:r>
            <a:r>
              <a:rPr lang="en-US" i="1" dirty="0" smtClean="0">
                <a:solidFill>
                  <a:srgbClr val="0070C0"/>
                </a:solidFill>
                <a:latin typeface="Arial Narrow" pitchFamily="34" charset="0"/>
              </a:rPr>
              <a:t>x(Rd)</a:t>
            </a:r>
          </a:p>
        </p:txBody>
      </p:sp>
      <p:grpSp>
        <p:nvGrpSpPr>
          <p:cNvPr id="2" name="Group 16"/>
          <p:cNvGrpSpPr>
            <a:grpSpLocks/>
          </p:cNvGrpSpPr>
          <p:nvPr/>
        </p:nvGrpSpPr>
        <p:grpSpPr bwMode="auto">
          <a:xfrm>
            <a:off x="1685925" y="1284685"/>
            <a:ext cx="5600700" cy="3465909"/>
            <a:chOff x="1062" y="929"/>
            <a:chExt cx="3528" cy="2911"/>
          </a:xfrm>
        </p:grpSpPr>
        <p:grpSp>
          <p:nvGrpSpPr>
            <p:cNvPr id="3" name="Group 17"/>
            <p:cNvGrpSpPr>
              <a:grpSpLocks/>
            </p:cNvGrpSpPr>
            <p:nvPr/>
          </p:nvGrpSpPr>
          <p:grpSpPr bwMode="auto">
            <a:xfrm>
              <a:off x="1062" y="929"/>
              <a:ext cx="3528" cy="2911"/>
              <a:chOff x="1062" y="929"/>
              <a:chExt cx="3528" cy="2911"/>
            </a:xfrm>
          </p:grpSpPr>
          <p:sp>
            <p:nvSpPr>
              <p:cNvPr id="66581" name="Line 18"/>
              <p:cNvSpPr>
                <a:spLocks noChangeShapeType="1"/>
              </p:cNvSpPr>
              <p:nvPr/>
            </p:nvSpPr>
            <p:spPr bwMode="auto">
              <a:xfrm flipV="1">
                <a:off x="1178" y="1310"/>
                <a:ext cx="1" cy="683"/>
              </a:xfrm>
              <a:prstGeom prst="line">
                <a:avLst/>
              </a:prstGeom>
              <a:noFill/>
              <a:ln w="38100">
                <a:solidFill>
                  <a:schemeClr val="accent2"/>
                </a:solidFill>
                <a:miter lim="800000"/>
                <a:headEnd/>
                <a:tailEnd type="stealth" w="med" len="med"/>
              </a:ln>
              <a:effectLst/>
            </p:spPr>
            <p:txBody>
              <a:bodyPr wrap="none"/>
              <a:lstStyle/>
              <a:p>
                <a:endParaRPr lang="en-US"/>
              </a:p>
            </p:txBody>
          </p:sp>
          <p:sp>
            <p:nvSpPr>
              <p:cNvPr id="66582" name="Line 19"/>
              <p:cNvSpPr>
                <a:spLocks noChangeShapeType="1"/>
              </p:cNvSpPr>
              <p:nvPr/>
            </p:nvSpPr>
            <p:spPr bwMode="auto">
              <a:xfrm flipV="1">
                <a:off x="4578" y="3020"/>
                <a:ext cx="1" cy="820"/>
              </a:xfrm>
              <a:prstGeom prst="line">
                <a:avLst/>
              </a:prstGeom>
              <a:noFill/>
              <a:ln w="38100">
                <a:solidFill>
                  <a:schemeClr val="accent2"/>
                </a:solidFill>
                <a:miter lim="800000"/>
                <a:headEnd/>
                <a:tailEnd/>
              </a:ln>
              <a:effectLst/>
            </p:spPr>
            <p:txBody>
              <a:bodyPr wrap="none"/>
              <a:lstStyle/>
              <a:p>
                <a:endParaRPr lang="en-US"/>
              </a:p>
            </p:txBody>
          </p:sp>
          <p:sp>
            <p:nvSpPr>
              <p:cNvPr id="66583" name="Line 20"/>
              <p:cNvSpPr>
                <a:spLocks noChangeShapeType="1"/>
              </p:cNvSpPr>
              <p:nvPr/>
            </p:nvSpPr>
            <p:spPr bwMode="auto">
              <a:xfrm flipV="1">
                <a:off x="2762" y="1139"/>
                <a:ext cx="1" cy="715"/>
              </a:xfrm>
              <a:prstGeom prst="line">
                <a:avLst/>
              </a:prstGeom>
              <a:noFill/>
              <a:ln w="38100">
                <a:solidFill>
                  <a:schemeClr val="accent2"/>
                </a:solidFill>
                <a:miter lim="800000"/>
                <a:headEnd/>
                <a:tailEnd/>
              </a:ln>
              <a:effectLst/>
            </p:spPr>
            <p:txBody>
              <a:bodyPr wrap="none"/>
              <a:lstStyle/>
              <a:p>
                <a:endParaRPr lang="en-US"/>
              </a:p>
            </p:txBody>
          </p:sp>
          <p:sp>
            <p:nvSpPr>
              <p:cNvPr id="66584" name="Line 21"/>
              <p:cNvSpPr>
                <a:spLocks noChangeShapeType="1"/>
              </p:cNvSpPr>
              <p:nvPr/>
            </p:nvSpPr>
            <p:spPr bwMode="auto">
              <a:xfrm flipV="1">
                <a:off x="2753" y="1147"/>
                <a:ext cx="603" cy="0"/>
              </a:xfrm>
              <a:prstGeom prst="line">
                <a:avLst/>
              </a:prstGeom>
              <a:noFill/>
              <a:ln w="38100">
                <a:solidFill>
                  <a:schemeClr val="accent2"/>
                </a:solidFill>
                <a:miter lim="800000"/>
                <a:headEnd/>
                <a:tailEnd/>
              </a:ln>
              <a:effectLst/>
            </p:spPr>
            <p:txBody>
              <a:bodyPr wrap="none"/>
              <a:lstStyle/>
              <a:p>
                <a:endParaRPr lang="en-US"/>
              </a:p>
            </p:txBody>
          </p:sp>
          <p:sp>
            <p:nvSpPr>
              <p:cNvPr id="66585" name="Line 22"/>
              <p:cNvSpPr>
                <a:spLocks noChangeShapeType="1"/>
              </p:cNvSpPr>
              <p:nvPr/>
            </p:nvSpPr>
            <p:spPr bwMode="auto">
              <a:xfrm flipH="1" flipV="1">
                <a:off x="3361" y="1135"/>
                <a:ext cx="1" cy="57"/>
              </a:xfrm>
              <a:prstGeom prst="line">
                <a:avLst/>
              </a:prstGeom>
              <a:noFill/>
              <a:ln w="38100">
                <a:solidFill>
                  <a:schemeClr val="accent2"/>
                </a:solidFill>
                <a:miter lim="800000"/>
                <a:headEnd/>
                <a:tailEnd/>
              </a:ln>
              <a:effectLst/>
            </p:spPr>
            <p:txBody>
              <a:bodyPr wrap="none"/>
              <a:lstStyle/>
              <a:p>
                <a:endParaRPr lang="en-US"/>
              </a:p>
            </p:txBody>
          </p:sp>
          <p:sp>
            <p:nvSpPr>
              <p:cNvPr id="66586" name="Line 23"/>
              <p:cNvSpPr>
                <a:spLocks noChangeShapeType="1"/>
              </p:cNvSpPr>
              <p:nvPr/>
            </p:nvSpPr>
            <p:spPr bwMode="auto">
              <a:xfrm>
                <a:off x="1579" y="1844"/>
                <a:ext cx="1191" cy="2"/>
              </a:xfrm>
              <a:prstGeom prst="line">
                <a:avLst/>
              </a:prstGeom>
              <a:noFill/>
              <a:ln w="38100">
                <a:solidFill>
                  <a:schemeClr val="accent2"/>
                </a:solidFill>
                <a:miter lim="800000"/>
                <a:headEnd/>
                <a:tailEnd/>
              </a:ln>
              <a:effectLst/>
            </p:spPr>
            <p:txBody>
              <a:bodyPr wrap="none"/>
              <a:lstStyle/>
              <a:p>
                <a:endParaRPr lang="en-US"/>
              </a:p>
            </p:txBody>
          </p:sp>
          <p:sp>
            <p:nvSpPr>
              <p:cNvPr id="66587" name="Line 24"/>
              <p:cNvSpPr>
                <a:spLocks noChangeShapeType="1"/>
              </p:cNvSpPr>
              <p:nvPr/>
            </p:nvSpPr>
            <p:spPr bwMode="auto">
              <a:xfrm flipV="1">
                <a:off x="1590" y="1831"/>
                <a:ext cx="1" cy="538"/>
              </a:xfrm>
              <a:prstGeom prst="line">
                <a:avLst/>
              </a:prstGeom>
              <a:noFill/>
              <a:ln w="38100">
                <a:solidFill>
                  <a:schemeClr val="accent2"/>
                </a:solidFill>
                <a:miter lim="800000"/>
                <a:headEnd/>
                <a:tailEnd/>
              </a:ln>
              <a:effectLst/>
            </p:spPr>
            <p:txBody>
              <a:bodyPr wrap="none"/>
              <a:lstStyle/>
              <a:p>
                <a:endParaRPr lang="en-US"/>
              </a:p>
            </p:txBody>
          </p:sp>
          <p:sp>
            <p:nvSpPr>
              <p:cNvPr id="66588" name="Line 25"/>
              <p:cNvSpPr>
                <a:spLocks noChangeShapeType="1"/>
              </p:cNvSpPr>
              <p:nvPr/>
            </p:nvSpPr>
            <p:spPr bwMode="auto">
              <a:xfrm flipV="1">
                <a:off x="1185" y="2364"/>
                <a:ext cx="418" cy="0"/>
              </a:xfrm>
              <a:prstGeom prst="line">
                <a:avLst/>
              </a:prstGeom>
              <a:noFill/>
              <a:ln w="38100">
                <a:solidFill>
                  <a:schemeClr val="accent2"/>
                </a:solidFill>
                <a:miter lim="800000"/>
                <a:headEnd/>
                <a:tailEnd/>
              </a:ln>
              <a:effectLst/>
            </p:spPr>
            <p:txBody>
              <a:bodyPr wrap="none"/>
              <a:lstStyle/>
              <a:p>
                <a:endParaRPr lang="en-US"/>
              </a:p>
            </p:txBody>
          </p:sp>
          <p:sp>
            <p:nvSpPr>
              <p:cNvPr id="66589" name="Line 26"/>
              <p:cNvSpPr>
                <a:spLocks noChangeShapeType="1"/>
              </p:cNvSpPr>
              <p:nvPr/>
            </p:nvSpPr>
            <p:spPr bwMode="auto">
              <a:xfrm flipH="1" flipV="1">
                <a:off x="1197" y="2170"/>
                <a:ext cx="1" cy="195"/>
              </a:xfrm>
              <a:prstGeom prst="line">
                <a:avLst/>
              </a:prstGeom>
              <a:noFill/>
              <a:ln w="38100">
                <a:solidFill>
                  <a:schemeClr val="accent2"/>
                </a:solidFill>
                <a:miter lim="800000"/>
                <a:headEnd/>
                <a:tailEnd/>
              </a:ln>
              <a:effectLst/>
            </p:spPr>
            <p:txBody>
              <a:bodyPr wrap="none"/>
              <a:lstStyle/>
              <a:p>
                <a:endParaRPr lang="en-US"/>
              </a:p>
            </p:txBody>
          </p:sp>
          <p:sp>
            <p:nvSpPr>
              <p:cNvPr id="66590" name="Line 27"/>
              <p:cNvSpPr>
                <a:spLocks noChangeShapeType="1"/>
              </p:cNvSpPr>
              <p:nvPr/>
            </p:nvSpPr>
            <p:spPr bwMode="auto">
              <a:xfrm flipH="1" flipV="1">
                <a:off x="1063" y="2363"/>
                <a:ext cx="183" cy="117"/>
              </a:xfrm>
              <a:prstGeom prst="line">
                <a:avLst/>
              </a:prstGeom>
              <a:noFill/>
              <a:ln w="38100">
                <a:solidFill>
                  <a:schemeClr val="accent2"/>
                </a:solidFill>
                <a:miter lim="800000"/>
                <a:headEnd/>
                <a:tailEnd/>
              </a:ln>
              <a:effectLst/>
            </p:spPr>
            <p:txBody>
              <a:bodyPr wrap="none"/>
              <a:lstStyle/>
              <a:p>
                <a:endParaRPr lang="en-US"/>
              </a:p>
            </p:txBody>
          </p:sp>
          <p:sp>
            <p:nvSpPr>
              <p:cNvPr id="66591" name="Line 28"/>
              <p:cNvSpPr>
                <a:spLocks noChangeShapeType="1"/>
              </p:cNvSpPr>
              <p:nvPr/>
            </p:nvSpPr>
            <p:spPr bwMode="auto">
              <a:xfrm flipH="1" flipV="1">
                <a:off x="1065" y="2177"/>
                <a:ext cx="1" cy="195"/>
              </a:xfrm>
              <a:prstGeom prst="line">
                <a:avLst/>
              </a:prstGeom>
              <a:noFill/>
              <a:ln w="38100">
                <a:solidFill>
                  <a:schemeClr val="accent2"/>
                </a:solidFill>
                <a:miter lim="800000"/>
                <a:headEnd/>
                <a:tailEnd/>
              </a:ln>
              <a:effectLst/>
            </p:spPr>
            <p:txBody>
              <a:bodyPr wrap="none"/>
              <a:lstStyle/>
              <a:p>
                <a:endParaRPr lang="en-US"/>
              </a:p>
            </p:txBody>
          </p:sp>
          <p:sp>
            <p:nvSpPr>
              <p:cNvPr id="66592" name="Line 29"/>
              <p:cNvSpPr>
                <a:spLocks noChangeShapeType="1"/>
              </p:cNvSpPr>
              <p:nvPr/>
            </p:nvSpPr>
            <p:spPr bwMode="auto">
              <a:xfrm flipV="1">
                <a:off x="1062" y="1991"/>
                <a:ext cx="114" cy="193"/>
              </a:xfrm>
              <a:prstGeom prst="line">
                <a:avLst/>
              </a:prstGeom>
              <a:noFill/>
              <a:ln w="38100">
                <a:solidFill>
                  <a:schemeClr val="accent2"/>
                </a:solidFill>
                <a:miter lim="800000"/>
                <a:headEnd/>
                <a:tailEnd/>
              </a:ln>
              <a:effectLst/>
            </p:spPr>
            <p:txBody>
              <a:bodyPr wrap="none"/>
              <a:lstStyle/>
              <a:p>
                <a:endParaRPr lang="en-US"/>
              </a:p>
            </p:txBody>
          </p:sp>
          <p:sp>
            <p:nvSpPr>
              <p:cNvPr id="66593" name="Line 30"/>
              <p:cNvSpPr>
                <a:spLocks noChangeShapeType="1"/>
              </p:cNvSpPr>
              <p:nvPr/>
            </p:nvSpPr>
            <p:spPr bwMode="auto">
              <a:xfrm flipH="1" flipV="1">
                <a:off x="1176" y="1991"/>
                <a:ext cx="25" cy="191"/>
              </a:xfrm>
              <a:prstGeom prst="line">
                <a:avLst/>
              </a:prstGeom>
              <a:noFill/>
              <a:ln w="38100">
                <a:solidFill>
                  <a:schemeClr val="accent2"/>
                </a:solidFill>
                <a:miter lim="800000"/>
                <a:headEnd/>
                <a:tailEnd/>
              </a:ln>
              <a:effectLst/>
            </p:spPr>
            <p:txBody>
              <a:bodyPr wrap="none"/>
              <a:lstStyle/>
              <a:p>
                <a:endParaRPr lang="en-US"/>
              </a:p>
            </p:txBody>
          </p:sp>
          <p:sp>
            <p:nvSpPr>
              <p:cNvPr id="66594" name="Line 31"/>
              <p:cNvSpPr>
                <a:spLocks noChangeShapeType="1"/>
              </p:cNvSpPr>
              <p:nvPr/>
            </p:nvSpPr>
            <p:spPr bwMode="auto">
              <a:xfrm flipH="1" flipV="1">
                <a:off x="1245" y="2472"/>
                <a:ext cx="1" cy="437"/>
              </a:xfrm>
              <a:prstGeom prst="line">
                <a:avLst/>
              </a:prstGeom>
              <a:noFill/>
              <a:ln w="38100">
                <a:solidFill>
                  <a:schemeClr val="accent2"/>
                </a:solidFill>
                <a:miter lim="800000"/>
                <a:headEnd/>
                <a:tailEnd/>
              </a:ln>
              <a:effectLst/>
            </p:spPr>
            <p:txBody>
              <a:bodyPr wrap="none"/>
              <a:lstStyle/>
              <a:p>
                <a:endParaRPr lang="en-US"/>
              </a:p>
            </p:txBody>
          </p:sp>
          <p:sp>
            <p:nvSpPr>
              <p:cNvPr id="66595" name="Line 32"/>
              <p:cNvSpPr>
                <a:spLocks noChangeShapeType="1"/>
              </p:cNvSpPr>
              <p:nvPr/>
            </p:nvSpPr>
            <p:spPr bwMode="auto">
              <a:xfrm flipV="1">
                <a:off x="1236" y="2901"/>
                <a:ext cx="418" cy="0"/>
              </a:xfrm>
              <a:prstGeom prst="line">
                <a:avLst/>
              </a:prstGeom>
              <a:noFill/>
              <a:ln w="38100">
                <a:solidFill>
                  <a:schemeClr val="accent2"/>
                </a:solidFill>
                <a:miter lim="800000"/>
                <a:headEnd/>
                <a:tailEnd/>
              </a:ln>
              <a:effectLst/>
            </p:spPr>
            <p:txBody>
              <a:bodyPr wrap="none"/>
              <a:lstStyle/>
              <a:p>
                <a:endParaRPr lang="en-US"/>
              </a:p>
            </p:txBody>
          </p:sp>
          <p:sp>
            <p:nvSpPr>
              <p:cNvPr id="66596" name="Line 33"/>
              <p:cNvSpPr>
                <a:spLocks noChangeShapeType="1"/>
              </p:cNvSpPr>
              <p:nvPr/>
            </p:nvSpPr>
            <p:spPr bwMode="auto">
              <a:xfrm flipV="1">
                <a:off x="1649" y="2887"/>
                <a:ext cx="1" cy="953"/>
              </a:xfrm>
              <a:prstGeom prst="line">
                <a:avLst/>
              </a:prstGeom>
              <a:noFill/>
              <a:ln w="38100">
                <a:solidFill>
                  <a:schemeClr val="accent2"/>
                </a:solidFill>
                <a:miter lim="800000"/>
                <a:headEnd/>
                <a:tailEnd/>
              </a:ln>
              <a:effectLst/>
            </p:spPr>
            <p:txBody>
              <a:bodyPr wrap="none"/>
              <a:lstStyle/>
              <a:p>
                <a:endParaRPr lang="en-US"/>
              </a:p>
            </p:txBody>
          </p:sp>
          <p:sp>
            <p:nvSpPr>
              <p:cNvPr id="66597" name="Rectangle 34"/>
              <p:cNvSpPr>
                <a:spLocks noChangeArrowheads="1"/>
              </p:cNvSpPr>
              <p:nvPr/>
            </p:nvSpPr>
            <p:spPr bwMode="auto">
              <a:xfrm>
                <a:off x="1408" y="3042"/>
                <a:ext cx="261" cy="336"/>
              </a:xfrm>
              <a:prstGeom prst="rect">
                <a:avLst/>
              </a:prstGeom>
              <a:noFill/>
              <a:ln w="9525">
                <a:noFill/>
                <a:miter lim="800000"/>
                <a:headEnd/>
                <a:tailEnd/>
              </a:ln>
              <a:effectLst/>
            </p:spPr>
            <p:txBody>
              <a:bodyPr wrap="none">
                <a:spAutoFit/>
              </a:bodyPr>
              <a:lstStyle/>
              <a:p>
                <a:pPr algn="ctr" eaLnBrk="0" hangingPunct="0"/>
                <a:r>
                  <a:rPr lang="en-US" sz="2000">
                    <a:solidFill>
                      <a:schemeClr val="accent2"/>
                    </a:solidFill>
                    <a:latin typeface="Times New Roman" pitchFamily="18" charset="0"/>
                    <a:sym typeface="Wingdings" pitchFamily="2" charset="2"/>
                  </a:rPr>
                  <a:t></a:t>
                </a:r>
              </a:p>
            </p:txBody>
          </p:sp>
          <p:sp>
            <p:nvSpPr>
              <p:cNvPr id="66598" name="Line 35"/>
              <p:cNvSpPr>
                <a:spLocks noChangeShapeType="1"/>
              </p:cNvSpPr>
              <p:nvPr/>
            </p:nvSpPr>
            <p:spPr bwMode="auto">
              <a:xfrm flipH="1" flipV="1">
                <a:off x="1291" y="929"/>
                <a:ext cx="0" cy="237"/>
              </a:xfrm>
              <a:prstGeom prst="line">
                <a:avLst/>
              </a:prstGeom>
              <a:noFill/>
              <a:ln w="38100">
                <a:solidFill>
                  <a:schemeClr val="accent2"/>
                </a:solidFill>
                <a:miter lim="800000"/>
                <a:headEnd/>
                <a:tailEnd/>
              </a:ln>
              <a:effectLst/>
            </p:spPr>
            <p:txBody>
              <a:bodyPr wrap="none"/>
              <a:lstStyle/>
              <a:p>
                <a:endParaRPr lang="en-US"/>
              </a:p>
            </p:txBody>
          </p:sp>
          <p:sp>
            <p:nvSpPr>
              <p:cNvPr id="66599" name="Line 36"/>
              <p:cNvSpPr>
                <a:spLocks noChangeShapeType="1"/>
              </p:cNvSpPr>
              <p:nvPr/>
            </p:nvSpPr>
            <p:spPr bwMode="auto">
              <a:xfrm flipV="1">
                <a:off x="1279" y="940"/>
                <a:ext cx="2969" cy="1"/>
              </a:xfrm>
              <a:prstGeom prst="line">
                <a:avLst/>
              </a:prstGeom>
              <a:noFill/>
              <a:ln w="38100">
                <a:solidFill>
                  <a:schemeClr val="accent2"/>
                </a:solidFill>
                <a:miter lim="800000"/>
                <a:headEnd/>
                <a:tailEnd/>
              </a:ln>
              <a:effectLst/>
            </p:spPr>
            <p:txBody>
              <a:bodyPr wrap="none"/>
              <a:lstStyle/>
              <a:p>
                <a:endParaRPr lang="en-US"/>
              </a:p>
            </p:txBody>
          </p:sp>
          <p:sp>
            <p:nvSpPr>
              <p:cNvPr id="66600" name="Line 37"/>
              <p:cNvSpPr>
                <a:spLocks noChangeShapeType="1"/>
              </p:cNvSpPr>
              <p:nvPr/>
            </p:nvSpPr>
            <p:spPr bwMode="auto">
              <a:xfrm flipH="1">
                <a:off x="4236" y="929"/>
                <a:ext cx="1" cy="263"/>
              </a:xfrm>
              <a:prstGeom prst="line">
                <a:avLst/>
              </a:prstGeom>
              <a:noFill/>
              <a:ln w="38100">
                <a:solidFill>
                  <a:schemeClr val="accent2"/>
                </a:solidFill>
                <a:miter lim="800000"/>
                <a:headEnd/>
                <a:tailEnd type="stealth" w="med" len="med"/>
              </a:ln>
              <a:effectLst/>
            </p:spPr>
            <p:txBody>
              <a:bodyPr wrap="none"/>
              <a:lstStyle/>
              <a:p>
                <a:endParaRPr lang="en-US"/>
              </a:p>
            </p:txBody>
          </p:sp>
          <p:sp>
            <p:nvSpPr>
              <p:cNvPr id="66601" name="Line 38"/>
              <p:cNvSpPr>
                <a:spLocks noChangeShapeType="1"/>
              </p:cNvSpPr>
              <p:nvPr/>
            </p:nvSpPr>
            <p:spPr bwMode="auto">
              <a:xfrm flipV="1">
                <a:off x="1643" y="3827"/>
                <a:ext cx="2947" cy="1"/>
              </a:xfrm>
              <a:prstGeom prst="line">
                <a:avLst/>
              </a:prstGeom>
              <a:noFill/>
              <a:ln w="38100">
                <a:solidFill>
                  <a:schemeClr val="accent2"/>
                </a:solidFill>
                <a:miter lim="800000"/>
                <a:headEnd/>
                <a:tailEnd/>
              </a:ln>
              <a:effectLst/>
            </p:spPr>
            <p:txBody>
              <a:bodyPr wrap="none"/>
              <a:lstStyle/>
              <a:p>
                <a:endParaRPr lang="en-US"/>
              </a:p>
            </p:txBody>
          </p:sp>
        </p:grpSp>
        <p:sp>
          <p:nvSpPr>
            <p:cNvPr id="66602" name="Text Box 39"/>
            <p:cNvSpPr txBox="1">
              <a:spLocks noChangeArrowheads="1"/>
            </p:cNvSpPr>
            <p:nvPr/>
          </p:nvSpPr>
          <p:spPr bwMode="auto">
            <a:xfrm>
              <a:off x="2759" y="1483"/>
              <a:ext cx="262" cy="284"/>
            </a:xfrm>
            <a:prstGeom prst="rect">
              <a:avLst/>
            </a:prstGeom>
            <a:noFill/>
            <a:ln w="9525">
              <a:noFill/>
              <a:miter lim="800000"/>
              <a:headEnd/>
              <a:tailEnd/>
            </a:ln>
            <a:effectLst/>
          </p:spPr>
          <p:txBody>
            <a:bodyPr>
              <a:spAutoFit/>
            </a:bodyPr>
            <a:lstStyle/>
            <a:p>
              <a:pPr eaLnBrk="0" hangingPunct="0">
                <a:spcBef>
                  <a:spcPct val="50000"/>
                </a:spcBef>
              </a:pPr>
              <a:r>
                <a:rPr lang="en-US" sz="1600" b="1">
                  <a:solidFill>
                    <a:schemeClr val="accent2"/>
                  </a:solidFill>
                  <a:latin typeface="Arial Narrow" pitchFamily="34" charset="0"/>
                </a:rPr>
                <a:t>Rs</a:t>
              </a:r>
            </a:p>
          </p:txBody>
        </p:sp>
      </p:grpSp>
      <p:grpSp>
        <p:nvGrpSpPr>
          <p:cNvPr id="4" name="Group 40"/>
          <p:cNvGrpSpPr>
            <a:grpSpLocks/>
          </p:cNvGrpSpPr>
          <p:nvPr/>
        </p:nvGrpSpPr>
        <p:grpSpPr bwMode="auto">
          <a:xfrm>
            <a:off x="2025650" y="1451374"/>
            <a:ext cx="3455988" cy="878682"/>
            <a:chOff x="1276" y="1069"/>
            <a:chExt cx="2177" cy="738"/>
          </a:xfrm>
        </p:grpSpPr>
        <p:sp>
          <p:nvSpPr>
            <p:cNvPr id="66604" name="Line 41"/>
            <p:cNvSpPr>
              <a:spLocks noChangeShapeType="1"/>
            </p:cNvSpPr>
            <p:nvPr/>
          </p:nvSpPr>
          <p:spPr bwMode="auto">
            <a:xfrm flipH="1">
              <a:off x="2688" y="1081"/>
              <a:ext cx="765" cy="0"/>
            </a:xfrm>
            <a:prstGeom prst="line">
              <a:avLst/>
            </a:prstGeom>
            <a:noFill/>
            <a:ln w="38100">
              <a:solidFill>
                <a:srgbClr val="FF0033"/>
              </a:solidFill>
              <a:miter lim="800000"/>
              <a:headEnd/>
              <a:tailEnd/>
            </a:ln>
            <a:effectLst/>
          </p:spPr>
          <p:txBody>
            <a:bodyPr wrap="none"/>
            <a:lstStyle/>
            <a:p>
              <a:endParaRPr lang="en-US"/>
            </a:p>
          </p:txBody>
        </p:sp>
        <p:sp>
          <p:nvSpPr>
            <p:cNvPr id="66605" name="Line 42"/>
            <p:cNvSpPr>
              <a:spLocks noChangeShapeType="1"/>
            </p:cNvSpPr>
            <p:nvPr/>
          </p:nvSpPr>
          <p:spPr bwMode="auto">
            <a:xfrm flipH="1">
              <a:off x="2683" y="1069"/>
              <a:ext cx="3" cy="715"/>
            </a:xfrm>
            <a:prstGeom prst="line">
              <a:avLst/>
            </a:prstGeom>
            <a:noFill/>
            <a:ln w="38100">
              <a:solidFill>
                <a:srgbClr val="FF0033"/>
              </a:solidFill>
              <a:miter lim="800000"/>
              <a:headEnd/>
              <a:tailEnd/>
            </a:ln>
            <a:effectLst/>
          </p:spPr>
          <p:txBody>
            <a:bodyPr wrap="none"/>
            <a:lstStyle/>
            <a:p>
              <a:endParaRPr lang="en-US"/>
            </a:p>
          </p:txBody>
        </p:sp>
        <p:sp>
          <p:nvSpPr>
            <p:cNvPr id="66606" name="Line 43"/>
            <p:cNvSpPr>
              <a:spLocks noChangeShapeType="1"/>
            </p:cNvSpPr>
            <p:nvPr/>
          </p:nvSpPr>
          <p:spPr bwMode="auto">
            <a:xfrm flipV="1">
              <a:off x="1368" y="1772"/>
              <a:ext cx="1323" cy="3"/>
            </a:xfrm>
            <a:prstGeom prst="line">
              <a:avLst/>
            </a:prstGeom>
            <a:noFill/>
            <a:ln w="38100">
              <a:solidFill>
                <a:srgbClr val="FF0033"/>
              </a:solidFill>
              <a:miter lim="800000"/>
              <a:headEnd/>
              <a:tailEnd/>
            </a:ln>
            <a:effectLst/>
          </p:spPr>
          <p:txBody>
            <a:bodyPr wrap="none"/>
            <a:lstStyle/>
            <a:p>
              <a:endParaRPr lang="en-US"/>
            </a:p>
          </p:txBody>
        </p:sp>
        <p:sp>
          <p:nvSpPr>
            <p:cNvPr id="66607" name="Line 44"/>
            <p:cNvSpPr>
              <a:spLocks noChangeShapeType="1"/>
            </p:cNvSpPr>
            <p:nvPr/>
          </p:nvSpPr>
          <p:spPr bwMode="auto">
            <a:xfrm flipV="1">
              <a:off x="1369" y="1645"/>
              <a:ext cx="1" cy="142"/>
            </a:xfrm>
            <a:prstGeom prst="line">
              <a:avLst/>
            </a:prstGeom>
            <a:noFill/>
            <a:ln w="38100">
              <a:solidFill>
                <a:srgbClr val="FF0033"/>
              </a:solidFill>
              <a:miter lim="800000"/>
              <a:headEnd/>
              <a:tailEnd/>
            </a:ln>
            <a:effectLst/>
          </p:spPr>
          <p:txBody>
            <a:bodyPr wrap="none"/>
            <a:lstStyle/>
            <a:p>
              <a:endParaRPr lang="en-US"/>
            </a:p>
          </p:txBody>
        </p:sp>
        <p:sp>
          <p:nvSpPr>
            <p:cNvPr id="66608" name="Line 45"/>
            <p:cNvSpPr>
              <a:spLocks noChangeShapeType="1"/>
            </p:cNvSpPr>
            <p:nvPr/>
          </p:nvSpPr>
          <p:spPr bwMode="auto">
            <a:xfrm flipH="1" flipV="1">
              <a:off x="1283" y="1479"/>
              <a:ext cx="89" cy="172"/>
            </a:xfrm>
            <a:prstGeom prst="line">
              <a:avLst/>
            </a:prstGeom>
            <a:noFill/>
            <a:ln w="38100">
              <a:solidFill>
                <a:srgbClr val="FF0033"/>
              </a:solidFill>
              <a:miter lim="800000"/>
              <a:headEnd/>
              <a:tailEnd/>
            </a:ln>
            <a:effectLst/>
          </p:spPr>
          <p:txBody>
            <a:bodyPr wrap="none"/>
            <a:lstStyle/>
            <a:p>
              <a:endParaRPr lang="en-US"/>
            </a:p>
          </p:txBody>
        </p:sp>
        <p:sp>
          <p:nvSpPr>
            <p:cNvPr id="66609" name="Line 46"/>
            <p:cNvSpPr>
              <a:spLocks noChangeShapeType="1"/>
            </p:cNvSpPr>
            <p:nvPr/>
          </p:nvSpPr>
          <p:spPr bwMode="auto">
            <a:xfrm flipV="1">
              <a:off x="1284" y="1310"/>
              <a:ext cx="1" cy="176"/>
            </a:xfrm>
            <a:prstGeom prst="line">
              <a:avLst/>
            </a:prstGeom>
            <a:noFill/>
            <a:ln w="38100">
              <a:solidFill>
                <a:srgbClr val="FF0033"/>
              </a:solidFill>
              <a:miter lim="800000"/>
              <a:headEnd/>
              <a:tailEnd type="stealth" w="med" len="med"/>
            </a:ln>
            <a:effectLst/>
          </p:spPr>
          <p:txBody>
            <a:bodyPr wrap="none"/>
            <a:lstStyle/>
            <a:p>
              <a:endParaRPr lang="en-US"/>
            </a:p>
          </p:txBody>
        </p:sp>
        <p:sp>
          <p:nvSpPr>
            <p:cNvPr id="66610" name="Line 47"/>
            <p:cNvSpPr>
              <a:spLocks noChangeShapeType="1"/>
            </p:cNvSpPr>
            <p:nvPr/>
          </p:nvSpPr>
          <p:spPr bwMode="auto">
            <a:xfrm>
              <a:off x="3443" y="1071"/>
              <a:ext cx="0" cy="122"/>
            </a:xfrm>
            <a:prstGeom prst="line">
              <a:avLst/>
            </a:prstGeom>
            <a:noFill/>
            <a:ln w="38100">
              <a:solidFill>
                <a:srgbClr val="FF0033"/>
              </a:solidFill>
              <a:miter lim="800000"/>
              <a:headEnd/>
              <a:tailEnd/>
            </a:ln>
            <a:effectLst/>
          </p:spPr>
          <p:txBody>
            <a:bodyPr wrap="none"/>
            <a:lstStyle/>
            <a:p>
              <a:endParaRPr lang="en-US"/>
            </a:p>
          </p:txBody>
        </p:sp>
        <p:sp>
          <p:nvSpPr>
            <p:cNvPr id="66611" name="Rectangle 48"/>
            <p:cNvSpPr>
              <a:spLocks noChangeArrowheads="1"/>
            </p:cNvSpPr>
            <p:nvPr/>
          </p:nvSpPr>
          <p:spPr bwMode="auto">
            <a:xfrm>
              <a:off x="1276" y="1299"/>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sp>
          <p:nvSpPr>
            <p:cNvPr id="66612" name="Rectangle 49"/>
            <p:cNvSpPr>
              <a:spLocks noChangeArrowheads="1"/>
            </p:cNvSpPr>
            <p:nvPr/>
          </p:nvSpPr>
          <p:spPr bwMode="auto">
            <a:xfrm>
              <a:off x="1980" y="1523"/>
              <a:ext cx="264" cy="284"/>
            </a:xfrm>
            <a:prstGeom prst="rect">
              <a:avLst/>
            </a:prstGeom>
            <a:noFill/>
            <a:ln w="9525">
              <a:noFill/>
              <a:miter lim="800000"/>
              <a:headEnd/>
              <a:tailEnd/>
            </a:ln>
            <a:effectLst/>
          </p:spPr>
          <p:txBody>
            <a:bodyPr wrap="none">
              <a:spAutoFit/>
            </a:bodyPr>
            <a:lstStyle/>
            <a:p>
              <a:pPr algn="ctr" eaLnBrk="0" hangingPunct="0"/>
              <a:r>
                <a:rPr lang="en-US" sz="1600" b="1">
                  <a:solidFill>
                    <a:srgbClr val="FF0033"/>
                  </a:solidFill>
                  <a:latin typeface="Arial Narrow" pitchFamily="34" charset="0"/>
                </a:rPr>
                <a:t>PC</a:t>
              </a:r>
            </a:p>
          </p:txBody>
        </p:sp>
      </p:grpSp>
      <p:grpSp>
        <p:nvGrpSpPr>
          <p:cNvPr id="5" name="Group 50"/>
          <p:cNvGrpSpPr>
            <a:grpSpLocks/>
          </p:cNvGrpSpPr>
          <p:nvPr/>
        </p:nvGrpSpPr>
        <p:grpSpPr bwMode="auto">
          <a:xfrm>
            <a:off x="882650" y="1394222"/>
            <a:ext cx="4686300" cy="3152775"/>
            <a:chOff x="556" y="1021"/>
            <a:chExt cx="2952" cy="2648"/>
          </a:xfrm>
        </p:grpSpPr>
        <p:sp>
          <p:nvSpPr>
            <p:cNvPr id="66614" name="Line 51"/>
            <p:cNvSpPr>
              <a:spLocks noChangeShapeType="1"/>
            </p:cNvSpPr>
            <p:nvPr/>
          </p:nvSpPr>
          <p:spPr bwMode="auto">
            <a:xfrm flipH="1" flipV="1">
              <a:off x="3482" y="3242"/>
              <a:ext cx="0" cy="425"/>
            </a:xfrm>
            <a:prstGeom prst="line">
              <a:avLst/>
            </a:prstGeom>
            <a:noFill/>
            <a:ln w="38100">
              <a:solidFill>
                <a:srgbClr val="00FF00"/>
              </a:solidFill>
              <a:miter lim="800000"/>
              <a:headEnd/>
              <a:tailEnd type="stealth" w="med" len="med"/>
            </a:ln>
            <a:effectLst/>
          </p:spPr>
          <p:txBody>
            <a:bodyPr wrap="none"/>
            <a:lstStyle/>
            <a:p>
              <a:endParaRPr lang="en-US"/>
            </a:p>
          </p:txBody>
        </p:sp>
        <p:sp>
          <p:nvSpPr>
            <p:cNvPr id="66615" name="Line 52"/>
            <p:cNvSpPr>
              <a:spLocks noChangeShapeType="1"/>
            </p:cNvSpPr>
            <p:nvPr/>
          </p:nvSpPr>
          <p:spPr bwMode="auto">
            <a:xfrm>
              <a:off x="556" y="3659"/>
              <a:ext cx="2938" cy="1"/>
            </a:xfrm>
            <a:prstGeom prst="line">
              <a:avLst/>
            </a:prstGeom>
            <a:noFill/>
            <a:ln w="38100">
              <a:solidFill>
                <a:srgbClr val="00FF00"/>
              </a:solidFill>
              <a:miter lim="800000"/>
              <a:headEnd/>
              <a:tailEnd/>
            </a:ln>
            <a:effectLst/>
          </p:spPr>
          <p:txBody>
            <a:bodyPr wrap="none"/>
            <a:lstStyle/>
            <a:p>
              <a:endParaRPr lang="en-US"/>
            </a:p>
          </p:txBody>
        </p:sp>
        <p:sp>
          <p:nvSpPr>
            <p:cNvPr id="66616" name="Line 53"/>
            <p:cNvSpPr>
              <a:spLocks noChangeShapeType="1"/>
            </p:cNvSpPr>
            <p:nvPr/>
          </p:nvSpPr>
          <p:spPr bwMode="auto">
            <a:xfrm flipH="1">
              <a:off x="567" y="1846"/>
              <a:ext cx="6" cy="1823"/>
            </a:xfrm>
            <a:prstGeom prst="line">
              <a:avLst/>
            </a:prstGeom>
            <a:noFill/>
            <a:ln w="38100">
              <a:solidFill>
                <a:srgbClr val="00FF00"/>
              </a:solidFill>
              <a:miter lim="800000"/>
              <a:headEnd/>
              <a:tailEnd/>
            </a:ln>
            <a:effectLst/>
          </p:spPr>
          <p:txBody>
            <a:bodyPr wrap="none"/>
            <a:lstStyle/>
            <a:p>
              <a:endParaRPr lang="en-US"/>
            </a:p>
          </p:txBody>
        </p:sp>
        <p:sp>
          <p:nvSpPr>
            <p:cNvPr id="66617" name="Line 54"/>
            <p:cNvSpPr>
              <a:spLocks noChangeShapeType="1"/>
            </p:cNvSpPr>
            <p:nvPr/>
          </p:nvSpPr>
          <p:spPr bwMode="auto">
            <a:xfrm flipH="1" flipV="1">
              <a:off x="561" y="1851"/>
              <a:ext cx="532" cy="1"/>
            </a:xfrm>
            <a:prstGeom prst="line">
              <a:avLst/>
            </a:prstGeom>
            <a:noFill/>
            <a:ln w="38100">
              <a:solidFill>
                <a:srgbClr val="00FF00"/>
              </a:solidFill>
              <a:miter lim="800000"/>
              <a:headEnd/>
              <a:tailEnd/>
            </a:ln>
            <a:effectLst/>
          </p:spPr>
          <p:txBody>
            <a:bodyPr wrap="none"/>
            <a:lstStyle/>
            <a:p>
              <a:endParaRPr lang="en-US"/>
            </a:p>
          </p:txBody>
        </p:sp>
        <p:sp>
          <p:nvSpPr>
            <p:cNvPr id="66618" name="Line 55"/>
            <p:cNvSpPr>
              <a:spLocks noChangeShapeType="1"/>
            </p:cNvSpPr>
            <p:nvPr/>
          </p:nvSpPr>
          <p:spPr bwMode="auto">
            <a:xfrm flipV="1">
              <a:off x="1488" y="1707"/>
              <a:ext cx="0" cy="578"/>
            </a:xfrm>
            <a:prstGeom prst="line">
              <a:avLst/>
            </a:prstGeom>
            <a:noFill/>
            <a:ln w="38100">
              <a:solidFill>
                <a:srgbClr val="00FF00"/>
              </a:solidFill>
              <a:miter lim="800000"/>
              <a:headEnd/>
              <a:tailEnd/>
            </a:ln>
            <a:effectLst/>
          </p:spPr>
          <p:txBody>
            <a:bodyPr wrap="none"/>
            <a:lstStyle/>
            <a:p>
              <a:endParaRPr lang="en-US"/>
            </a:p>
          </p:txBody>
        </p:sp>
        <p:sp>
          <p:nvSpPr>
            <p:cNvPr id="66619" name="Line 56"/>
            <p:cNvSpPr>
              <a:spLocks noChangeShapeType="1"/>
            </p:cNvSpPr>
            <p:nvPr/>
          </p:nvSpPr>
          <p:spPr bwMode="auto">
            <a:xfrm flipH="1" flipV="1">
              <a:off x="1285" y="2178"/>
              <a:ext cx="0" cy="113"/>
            </a:xfrm>
            <a:prstGeom prst="line">
              <a:avLst/>
            </a:prstGeom>
            <a:noFill/>
            <a:ln w="38100">
              <a:solidFill>
                <a:srgbClr val="00FF00"/>
              </a:solidFill>
              <a:miter lim="800000"/>
              <a:headEnd/>
              <a:tailEnd/>
            </a:ln>
            <a:effectLst/>
          </p:spPr>
          <p:txBody>
            <a:bodyPr wrap="none"/>
            <a:lstStyle/>
            <a:p>
              <a:endParaRPr lang="en-US"/>
            </a:p>
          </p:txBody>
        </p:sp>
        <p:sp>
          <p:nvSpPr>
            <p:cNvPr id="66620" name="Line 57"/>
            <p:cNvSpPr>
              <a:spLocks noChangeShapeType="1"/>
            </p:cNvSpPr>
            <p:nvPr/>
          </p:nvSpPr>
          <p:spPr bwMode="auto">
            <a:xfrm flipV="1">
              <a:off x="1079" y="1840"/>
              <a:ext cx="3" cy="139"/>
            </a:xfrm>
            <a:prstGeom prst="line">
              <a:avLst/>
            </a:prstGeom>
            <a:noFill/>
            <a:ln w="38100">
              <a:solidFill>
                <a:srgbClr val="00FF00"/>
              </a:solidFill>
              <a:miter lim="800000"/>
              <a:headEnd/>
              <a:tailEnd/>
            </a:ln>
            <a:effectLst/>
          </p:spPr>
          <p:txBody>
            <a:bodyPr wrap="none"/>
            <a:lstStyle/>
            <a:p>
              <a:endParaRPr lang="en-US"/>
            </a:p>
          </p:txBody>
        </p:sp>
        <p:sp>
          <p:nvSpPr>
            <p:cNvPr id="66621" name="Line 58"/>
            <p:cNvSpPr>
              <a:spLocks noChangeShapeType="1"/>
            </p:cNvSpPr>
            <p:nvPr/>
          </p:nvSpPr>
          <p:spPr bwMode="auto">
            <a:xfrm flipH="1">
              <a:off x="1273" y="2279"/>
              <a:ext cx="227" cy="0"/>
            </a:xfrm>
            <a:prstGeom prst="line">
              <a:avLst/>
            </a:prstGeom>
            <a:noFill/>
            <a:ln w="38100">
              <a:solidFill>
                <a:srgbClr val="00FF00"/>
              </a:solidFill>
              <a:miter lim="800000"/>
              <a:headEnd/>
              <a:tailEnd/>
            </a:ln>
            <a:effectLst/>
          </p:spPr>
          <p:txBody>
            <a:bodyPr wrap="none"/>
            <a:lstStyle/>
            <a:p>
              <a:endParaRPr lang="en-US"/>
            </a:p>
          </p:txBody>
        </p:sp>
        <p:sp>
          <p:nvSpPr>
            <p:cNvPr id="66622" name="Line 59"/>
            <p:cNvSpPr>
              <a:spLocks noChangeShapeType="1"/>
            </p:cNvSpPr>
            <p:nvPr/>
          </p:nvSpPr>
          <p:spPr bwMode="auto">
            <a:xfrm flipV="1">
              <a:off x="976" y="2180"/>
              <a:ext cx="0" cy="525"/>
            </a:xfrm>
            <a:prstGeom prst="line">
              <a:avLst/>
            </a:prstGeom>
            <a:noFill/>
            <a:ln w="38100">
              <a:solidFill>
                <a:srgbClr val="00FF00"/>
              </a:solidFill>
              <a:miter lim="800000"/>
              <a:headEnd/>
              <a:tailEnd/>
            </a:ln>
            <a:effectLst/>
          </p:spPr>
          <p:txBody>
            <a:bodyPr wrap="none"/>
            <a:lstStyle/>
            <a:p>
              <a:endParaRPr lang="en-US"/>
            </a:p>
          </p:txBody>
        </p:sp>
        <p:sp>
          <p:nvSpPr>
            <p:cNvPr id="66623" name="Line 60"/>
            <p:cNvSpPr>
              <a:spLocks noChangeShapeType="1"/>
            </p:cNvSpPr>
            <p:nvPr/>
          </p:nvSpPr>
          <p:spPr bwMode="auto">
            <a:xfrm flipV="1">
              <a:off x="973" y="1973"/>
              <a:ext cx="108" cy="218"/>
            </a:xfrm>
            <a:prstGeom prst="line">
              <a:avLst/>
            </a:prstGeom>
            <a:noFill/>
            <a:ln w="38100">
              <a:solidFill>
                <a:srgbClr val="00FF00"/>
              </a:solidFill>
              <a:miter lim="800000"/>
              <a:headEnd/>
              <a:tailEnd/>
            </a:ln>
            <a:effectLst/>
          </p:spPr>
          <p:txBody>
            <a:bodyPr wrap="none"/>
            <a:lstStyle/>
            <a:p>
              <a:endParaRPr lang="en-US"/>
            </a:p>
          </p:txBody>
        </p:sp>
        <p:sp>
          <p:nvSpPr>
            <p:cNvPr id="66624" name="Line 61"/>
            <p:cNvSpPr>
              <a:spLocks noChangeShapeType="1"/>
            </p:cNvSpPr>
            <p:nvPr/>
          </p:nvSpPr>
          <p:spPr bwMode="auto">
            <a:xfrm flipH="1" flipV="1">
              <a:off x="1081" y="1983"/>
              <a:ext cx="207" cy="205"/>
            </a:xfrm>
            <a:prstGeom prst="line">
              <a:avLst/>
            </a:prstGeom>
            <a:noFill/>
            <a:ln w="38100">
              <a:solidFill>
                <a:srgbClr val="00FF00"/>
              </a:solidFill>
              <a:miter lim="800000"/>
              <a:headEnd/>
              <a:tailEnd/>
            </a:ln>
            <a:effectLst/>
          </p:spPr>
          <p:txBody>
            <a:bodyPr wrap="none"/>
            <a:lstStyle/>
            <a:p>
              <a:endParaRPr lang="en-US"/>
            </a:p>
          </p:txBody>
        </p:sp>
        <p:sp>
          <p:nvSpPr>
            <p:cNvPr id="66625" name="Rectangle 62"/>
            <p:cNvSpPr>
              <a:spLocks noChangeArrowheads="1"/>
            </p:cNvSpPr>
            <p:nvPr/>
          </p:nvSpPr>
          <p:spPr bwMode="auto">
            <a:xfrm>
              <a:off x="574" y="2974"/>
              <a:ext cx="261" cy="336"/>
            </a:xfrm>
            <a:prstGeom prst="rect">
              <a:avLst/>
            </a:prstGeom>
            <a:noFill/>
            <a:ln w="9525">
              <a:noFill/>
              <a:miter lim="800000"/>
              <a:headEnd/>
              <a:tailEnd/>
            </a:ln>
            <a:effectLst/>
          </p:spPr>
          <p:txBody>
            <a:bodyPr wrap="none">
              <a:spAutoFit/>
            </a:bodyPr>
            <a:lstStyle/>
            <a:p>
              <a:pPr eaLnBrk="0" hangingPunct="0"/>
              <a:r>
                <a:rPr lang="en-US" sz="2000">
                  <a:solidFill>
                    <a:srgbClr val="00FF00"/>
                  </a:solidFill>
                  <a:latin typeface="Times New Roman" pitchFamily="18" charset="0"/>
                  <a:sym typeface="SymbolPS" pitchFamily="66" charset="2"/>
                </a:rPr>
                <a:t></a:t>
              </a:r>
            </a:p>
          </p:txBody>
        </p:sp>
        <p:sp>
          <p:nvSpPr>
            <p:cNvPr id="66626" name="Line 63"/>
            <p:cNvSpPr>
              <a:spLocks noChangeShapeType="1"/>
            </p:cNvSpPr>
            <p:nvPr/>
          </p:nvSpPr>
          <p:spPr bwMode="auto">
            <a:xfrm flipH="1" flipV="1">
              <a:off x="1477" y="1718"/>
              <a:ext cx="1150" cy="3"/>
            </a:xfrm>
            <a:prstGeom prst="line">
              <a:avLst/>
            </a:prstGeom>
            <a:noFill/>
            <a:ln w="38100">
              <a:solidFill>
                <a:srgbClr val="00FF00"/>
              </a:solidFill>
              <a:miter lim="800000"/>
              <a:headEnd/>
              <a:tailEnd/>
            </a:ln>
            <a:effectLst/>
          </p:spPr>
          <p:txBody>
            <a:bodyPr wrap="none"/>
            <a:lstStyle/>
            <a:p>
              <a:endParaRPr lang="en-US"/>
            </a:p>
          </p:txBody>
        </p:sp>
        <p:sp>
          <p:nvSpPr>
            <p:cNvPr id="66627" name="Line 64"/>
            <p:cNvSpPr>
              <a:spLocks noChangeShapeType="1"/>
            </p:cNvSpPr>
            <p:nvPr/>
          </p:nvSpPr>
          <p:spPr bwMode="auto">
            <a:xfrm flipH="1" flipV="1">
              <a:off x="2614" y="1024"/>
              <a:ext cx="1" cy="708"/>
            </a:xfrm>
            <a:prstGeom prst="line">
              <a:avLst/>
            </a:prstGeom>
            <a:noFill/>
            <a:ln w="38100">
              <a:solidFill>
                <a:srgbClr val="00FF00"/>
              </a:solidFill>
              <a:miter lim="800000"/>
              <a:headEnd/>
              <a:tailEnd/>
            </a:ln>
            <a:effectLst/>
          </p:spPr>
          <p:txBody>
            <a:bodyPr wrap="none"/>
            <a:lstStyle/>
            <a:p>
              <a:endParaRPr lang="en-US"/>
            </a:p>
          </p:txBody>
        </p:sp>
        <p:sp>
          <p:nvSpPr>
            <p:cNvPr id="66628" name="Line 65"/>
            <p:cNvSpPr>
              <a:spLocks noChangeShapeType="1"/>
            </p:cNvSpPr>
            <p:nvPr/>
          </p:nvSpPr>
          <p:spPr bwMode="auto">
            <a:xfrm flipH="1" flipV="1">
              <a:off x="2602" y="1029"/>
              <a:ext cx="906" cy="2"/>
            </a:xfrm>
            <a:prstGeom prst="line">
              <a:avLst/>
            </a:prstGeom>
            <a:noFill/>
            <a:ln w="38100">
              <a:solidFill>
                <a:srgbClr val="00FF00"/>
              </a:solidFill>
              <a:miter lim="800000"/>
              <a:headEnd/>
              <a:tailEnd/>
            </a:ln>
            <a:effectLst/>
          </p:spPr>
          <p:txBody>
            <a:bodyPr wrap="none"/>
            <a:lstStyle/>
            <a:p>
              <a:endParaRPr lang="en-US"/>
            </a:p>
          </p:txBody>
        </p:sp>
        <p:sp>
          <p:nvSpPr>
            <p:cNvPr id="66629" name="Line 66"/>
            <p:cNvSpPr>
              <a:spLocks noChangeShapeType="1"/>
            </p:cNvSpPr>
            <p:nvPr/>
          </p:nvSpPr>
          <p:spPr bwMode="auto">
            <a:xfrm flipV="1">
              <a:off x="3497" y="1021"/>
              <a:ext cx="0" cy="168"/>
            </a:xfrm>
            <a:prstGeom prst="line">
              <a:avLst/>
            </a:prstGeom>
            <a:noFill/>
            <a:ln w="38100">
              <a:solidFill>
                <a:srgbClr val="00FF00"/>
              </a:solidFill>
              <a:miter lim="800000"/>
              <a:headEnd/>
              <a:tailEnd/>
            </a:ln>
            <a:effectLst/>
          </p:spPr>
          <p:txBody>
            <a:bodyPr wrap="none"/>
            <a:lstStyle/>
            <a:p>
              <a:endParaRPr lang="en-US"/>
            </a:p>
          </p:txBody>
        </p:sp>
        <p:sp>
          <p:nvSpPr>
            <p:cNvPr id="66630" name="Rectangle 67"/>
            <p:cNvSpPr>
              <a:spLocks noChangeArrowheads="1"/>
            </p:cNvSpPr>
            <p:nvPr/>
          </p:nvSpPr>
          <p:spPr bwMode="auto">
            <a:xfrm>
              <a:off x="2356" y="1524"/>
              <a:ext cx="264" cy="284"/>
            </a:xfrm>
            <a:prstGeom prst="rect">
              <a:avLst/>
            </a:prstGeom>
            <a:noFill/>
            <a:ln w="9525">
              <a:noFill/>
              <a:miter lim="800000"/>
              <a:headEnd/>
              <a:tailEnd/>
            </a:ln>
            <a:effectLst/>
          </p:spPr>
          <p:txBody>
            <a:bodyPr wrap="none">
              <a:spAutoFit/>
            </a:bodyPr>
            <a:lstStyle/>
            <a:p>
              <a:pPr algn="ctr" eaLnBrk="0" hangingPunct="0"/>
              <a:r>
                <a:rPr lang="en-US" sz="1600" b="1">
                  <a:solidFill>
                    <a:srgbClr val="33CC33"/>
                  </a:solidFill>
                  <a:latin typeface="Arial Narrow" pitchFamily="34" charset="0"/>
                </a:rPr>
                <a:t>PC</a:t>
              </a:r>
            </a:p>
          </p:txBody>
        </p:sp>
      </p:grpSp>
      <p:sp>
        <p:nvSpPr>
          <p:cNvPr id="66632" name="AutoShape 72"/>
          <p:cNvSpPr>
            <a:spLocks noChangeArrowheads="1"/>
          </p:cNvSpPr>
          <p:nvPr/>
        </p:nvSpPr>
        <p:spPr bwMode="auto">
          <a:xfrm>
            <a:off x="117476" y="1562100"/>
            <a:ext cx="1350963" cy="333375"/>
          </a:xfrm>
          <a:prstGeom prst="wedgeRoundRectCallout">
            <a:avLst>
              <a:gd name="adj1" fmla="val 63866"/>
              <a:gd name="adj2" fmla="val 193213"/>
              <a:gd name="adj3" fmla="val 16667"/>
            </a:avLst>
          </a:prstGeom>
          <a:solidFill>
            <a:schemeClr val="bg1"/>
          </a:solidFill>
          <a:ln w="28575">
            <a:solidFill>
              <a:srgbClr val="00FF00"/>
            </a:solidFill>
            <a:miter lim="800000"/>
            <a:headEnd/>
            <a:tailEnd/>
          </a:ln>
          <a:effectLst/>
        </p:spPr>
        <p:txBody>
          <a:bodyPr/>
          <a:lstStyle/>
          <a:p>
            <a:pPr algn="ctr"/>
            <a:r>
              <a:rPr lang="en-US" sz="1000" b="1">
                <a:solidFill>
                  <a:srgbClr val="00FF00"/>
                </a:solidFill>
              </a:rPr>
              <a:t>PC incremented at end of phase</a:t>
            </a:r>
          </a:p>
        </p:txBody>
      </p:sp>
      <p:grpSp>
        <p:nvGrpSpPr>
          <p:cNvPr id="6" name="Group 77"/>
          <p:cNvGrpSpPr>
            <a:grpSpLocks/>
          </p:cNvGrpSpPr>
          <p:nvPr/>
        </p:nvGrpSpPr>
        <p:grpSpPr bwMode="auto">
          <a:xfrm>
            <a:off x="1865313" y="1223963"/>
            <a:ext cx="5192712" cy="3458766"/>
            <a:chOff x="1175" y="1028"/>
            <a:chExt cx="3271" cy="2905"/>
          </a:xfrm>
        </p:grpSpPr>
        <p:sp>
          <p:nvSpPr>
            <p:cNvPr id="66569" name="Line 6"/>
            <p:cNvSpPr>
              <a:spLocks noChangeShapeType="1"/>
            </p:cNvSpPr>
            <p:nvPr/>
          </p:nvSpPr>
          <p:spPr bwMode="auto">
            <a:xfrm flipH="1" flipV="1">
              <a:off x="1187" y="1030"/>
              <a:ext cx="0" cy="287"/>
            </a:xfrm>
            <a:prstGeom prst="line">
              <a:avLst/>
            </a:prstGeom>
            <a:noFill/>
            <a:ln w="38100">
              <a:solidFill>
                <a:srgbClr val="0033CC"/>
              </a:solidFill>
              <a:miter lim="800000"/>
              <a:headEnd/>
              <a:tailEnd/>
            </a:ln>
            <a:effectLst/>
          </p:spPr>
          <p:txBody>
            <a:bodyPr wrap="none"/>
            <a:lstStyle/>
            <a:p>
              <a:endParaRPr lang="en-US"/>
            </a:p>
          </p:txBody>
        </p:sp>
        <p:sp>
          <p:nvSpPr>
            <p:cNvPr id="66570" name="Line 7"/>
            <p:cNvSpPr>
              <a:spLocks noChangeShapeType="1"/>
            </p:cNvSpPr>
            <p:nvPr/>
          </p:nvSpPr>
          <p:spPr bwMode="auto">
            <a:xfrm flipV="1">
              <a:off x="1175" y="1039"/>
              <a:ext cx="3227" cy="2"/>
            </a:xfrm>
            <a:prstGeom prst="line">
              <a:avLst/>
            </a:prstGeom>
            <a:noFill/>
            <a:ln w="38100">
              <a:solidFill>
                <a:srgbClr val="0033CC"/>
              </a:solidFill>
              <a:miter lim="800000"/>
              <a:headEnd/>
              <a:tailEnd/>
            </a:ln>
            <a:effectLst/>
          </p:spPr>
          <p:txBody>
            <a:bodyPr wrap="none"/>
            <a:lstStyle/>
            <a:p>
              <a:endParaRPr lang="en-US"/>
            </a:p>
          </p:txBody>
        </p:sp>
        <p:sp>
          <p:nvSpPr>
            <p:cNvPr id="66571" name="Line 8"/>
            <p:cNvSpPr>
              <a:spLocks noChangeShapeType="1"/>
            </p:cNvSpPr>
            <p:nvPr/>
          </p:nvSpPr>
          <p:spPr bwMode="auto">
            <a:xfrm flipH="1">
              <a:off x="4392" y="1028"/>
              <a:ext cx="1" cy="315"/>
            </a:xfrm>
            <a:prstGeom prst="line">
              <a:avLst/>
            </a:prstGeom>
            <a:noFill/>
            <a:ln w="38100">
              <a:solidFill>
                <a:srgbClr val="0033CC"/>
              </a:solidFill>
              <a:miter lim="800000"/>
              <a:headEnd/>
              <a:tailEnd type="stealth" w="med" len="med"/>
            </a:ln>
            <a:effectLst/>
          </p:spPr>
          <p:txBody>
            <a:bodyPr wrap="none"/>
            <a:lstStyle/>
            <a:p>
              <a:endParaRPr lang="en-US"/>
            </a:p>
          </p:txBody>
        </p:sp>
        <p:grpSp>
          <p:nvGrpSpPr>
            <p:cNvPr id="7" name="Group 74"/>
            <p:cNvGrpSpPr>
              <a:grpSpLocks/>
            </p:cNvGrpSpPr>
            <p:nvPr/>
          </p:nvGrpSpPr>
          <p:grpSpPr bwMode="auto">
            <a:xfrm>
              <a:off x="1745" y="2118"/>
              <a:ext cx="2701" cy="1815"/>
              <a:chOff x="1745" y="2118"/>
              <a:chExt cx="2701" cy="1815"/>
            </a:xfrm>
          </p:grpSpPr>
          <p:sp>
            <p:nvSpPr>
              <p:cNvPr id="66568" name="Line 5"/>
              <p:cNvSpPr>
                <a:spLocks noChangeShapeType="1"/>
              </p:cNvSpPr>
              <p:nvPr/>
            </p:nvSpPr>
            <p:spPr bwMode="auto">
              <a:xfrm>
                <a:off x="1745" y="3917"/>
                <a:ext cx="2701" cy="4"/>
              </a:xfrm>
              <a:prstGeom prst="line">
                <a:avLst/>
              </a:prstGeom>
              <a:noFill/>
              <a:ln w="38100">
                <a:solidFill>
                  <a:srgbClr val="0033CC"/>
                </a:solidFill>
                <a:miter lim="800000"/>
                <a:headEnd/>
                <a:tailEnd/>
              </a:ln>
              <a:effectLst/>
            </p:spPr>
            <p:txBody>
              <a:bodyPr wrap="none"/>
              <a:lstStyle/>
              <a:p>
                <a:endParaRPr lang="en-US"/>
              </a:p>
            </p:txBody>
          </p:sp>
          <p:sp>
            <p:nvSpPr>
              <p:cNvPr id="66572" name="Line 9"/>
              <p:cNvSpPr>
                <a:spLocks noChangeShapeType="1"/>
              </p:cNvSpPr>
              <p:nvPr/>
            </p:nvSpPr>
            <p:spPr bwMode="auto">
              <a:xfrm flipV="1">
                <a:off x="4434" y="3170"/>
                <a:ext cx="1" cy="763"/>
              </a:xfrm>
              <a:prstGeom prst="line">
                <a:avLst/>
              </a:prstGeom>
              <a:noFill/>
              <a:ln w="38100">
                <a:solidFill>
                  <a:srgbClr val="0033CC"/>
                </a:solidFill>
                <a:miter lim="800000"/>
                <a:headEnd/>
                <a:tailEnd/>
              </a:ln>
              <a:effectLst/>
            </p:spPr>
            <p:txBody>
              <a:bodyPr wrap="none"/>
              <a:lstStyle/>
              <a:p>
                <a:endParaRPr lang="en-US"/>
              </a:p>
            </p:txBody>
          </p:sp>
          <p:sp>
            <p:nvSpPr>
              <p:cNvPr id="66573" name="Line 10"/>
              <p:cNvSpPr>
                <a:spLocks noChangeShapeType="1"/>
              </p:cNvSpPr>
              <p:nvPr/>
            </p:nvSpPr>
            <p:spPr bwMode="auto">
              <a:xfrm flipV="1">
                <a:off x="1756" y="2128"/>
                <a:ext cx="1" cy="1800"/>
              </a:xfrm>
              <a:prstGeom prst="line">
                <a:avLst/>
              </a:prstGeom>
              <a:noFill/>
              <a:ln w="38100">
                <a:solidFill>
                  <a:srgbClr val="0033CC"/>
                </a:solidFill>
                <a:miter lim="800000"/>
                <a:headEnd/>
                <a:tailEnd/>
              </a:ln>
              <a:effectLst/>
            </p:spPr>
            <p:txBody>
              <a:bodyPr wrap="none"/>
              <a:lstStyle/>
              <a:p>
                <a:endParaRPr lang="en-US"/>
              </a:p>
            </p:txBody>
          </p:sp>
          <p:sp>
            <p:nvSpPr>
              <p:cNvPr id="66574" name="Line 11"/>
              <p:cNvSpPr>
                <a:spLocks noChangeShapeType="1"/>
              </p:cNvSpPr>
              <p:nvPr/>
            </p:nvSpPr>
            <p:spPr bwMode="auto">
              <a:xfrm>
                <a:off x="2535" y="2418"/>
                <a:ext cx="1" cy="307"/>
              </a:xfrm>
              <a:prstGeom prst="line">
                <a:avLst/>
              </a:prstGeom>
              <a:noFill/>
              <a:ln w="38100">
                <a:solidFill>
                  <a:srgbClr val="0033CC"/>
                </a:solidFill>
                <a:miter lim="800000"/>
                <a:headEnd/>
                <a:tailEnd type="stealth" w="med" len="med"/>
              </a:ln>
              <a:effectLst/>
            </p:spPr>
            <p:txBody>
              <a:bodyPr wrap="none"/>
              <a:lstStyle/>
              <a:p>
                <a:endParaRPr lang="en-US"/>
              </a:p>
            </p:txBody>
          </p:sp>
          <p:sp>
            <p:nvSpPr>
              <p:cNvPr id="66575" name="Line 12"/>
              <p:cNvSpPr>
                <a:spLocks noChangeShapeType="1"/>
              </p:cNvSpPr>
              <p:nvPr/>
            </p:nvSpPr>
            <p:spPr bwMode="auto">
              <a:xfrm flipV="1">
                <a:off x="1920" y="2118"/>
                <a:ext cx="1" cy="112"/>
              </a:xfrm>
              <a:prstGeom prst="line">
                <a:avLst/>
              </a:prstGeom>
              <a:noFill/>
              <a:ln w="38100">
                <a:solidFill>
                  <a:srgbClr val="0033CC"/>
                </a:solidFill>
                <a:miter lim="800000"/>
                <a:headEnd/>
                <a:tailEnd/>
              </a:ln>
              <a:effectLst/>
            </p:spPr>
            <p:txBody>
              <a:bodyPr wrap="none"/>
              <a:lstStyle/>
              <a:p>
                <a:endParaRPr lang="en-US"/>
              </a:p>
            </p:txBody>
          </p:sp>
          <p:sp>
            <p:nvSpPr>
              <p:cNvPr id="66576" name="Line 13"/>
              <p:cNvSpPr>
                <a:spLocks noChangeShapeType="1"/>
              </p:cNvSpPr>
              <p:nvPr/>
            </p:nvSpPr>
            <p:spPr bwMode="auto">
              <a:xfrm flipH="1" flipV="1">
                <a:off x="1915" y="2216"/>
                <a:ext cx="159" cy="220"/>
              </a:xfrm>
              <a:prstGeom prst="line">
                <a:avLst/>
              </a:prstGeom>
              <a:noFill/>
              <a:ln w="38100">
                <a:solidFill>
                  <a:srgbClr val="0033CC"/>
                </a:solidFill>
                <a:miter lim="800000"/>
                <a:headEnd/>
                <a:tailEnd/>
              </a:ln>
              <a:effectLst/>
            </p:spPr>
            <p:txBody>
              <a:bodyPr wrap="none"/>
              <a:lstStyle/>
              <a:p>
                <a:endParaRPr lang="en-US"/>
              </a:p>
            </p:txBody>
          </p:sp>
          <p:sp>
            <p:nvSpPr>
              <p:cNvPr id="66577" name="Line 14"/>
              <p:cNvSpPr>
                <a:spLocks noChangeShapeType="1"/>
              </p:cNvSpPr>
              <p:nvPr/>
            </p:nvSpPr>
            <p:spPr bwMode="auto">
              <a:xfrm>
                <a:off x="1745" y="2124"/>
                <a:ext cx="186" cy="1"/>
              </a:xfrm>
              <a:prstGeom prst="line">
                <a:avLst/>
              </a:prstGeom>
              <a:noFill/>
              <a:ln w="38100">
                <a:solidFill>
                  <a:srgbClr val="0033CC"/>
                </a:solidFill>
                <a:miter lim="800000"/>
                <a:headEnd/>
                <a:tailEnd/>
              </a:ln>
              <a:effectLst/>
            </p:spPr>
            <p:txBody>
              <a:bodyPr wrap="none"/>
              <a:lstStyle/>
              <a:p>
                <a:endParaRPr lang="en-US"/>
              </a:p>
            </p:txBody>
          </p:sp>
          <p:sp>
            <p:nvSpPr>
              <p:cNvPr id="66578" name="Rectangle 15"/>
              <p:cNvSpPr>
                <a:spLocks noChangeArrowheads="1"/>
              </p:cNvSpPr>
              <p:nvPr/>
            </p:nvSpPr>
            <p:spPr bwMode="auto">
              <a:xfrm>
                <a:off x="1750" y="3514"/>
                <a:ext cx="261" cy="336"/>
              </a:xfrm>
              <a:prstGeom prst="rect">
                <a:avLst/>
              </a:prstGeom>
              <a:noFill/>
              <a:ln w="9525">
                <a:noFill/>
                <a:miter lim="800000"/>
                <a:headEnd/>
                <a:tailEnd/>
              </a:ln>
              <a:effectLst/>
            </p:spPr>
            <p:txBody>
              <a:bodyPr wrap="none">
                <a:spAutoFit/>
              </a:bodyPr>
              <a:lstStyle/>
              <a:p>
                <a:pPr eaLnBrk="0" hangingPunct="0"/>
                <a:r>
                  <a:rPr lang="en-US" sz="2000">
                    <a:solidFill>
                      <a:srgbClr val="0033CC"/>
                    </a:solidFill>
                    <a:latin typeface="Times New Roman" pitchFamily="18" charset="0"/>
                    <a:sym typeface="SymbolPS" pitchFamily="66" charset="2"/>
                  </a:rPr>
                  <a:t></a:t>
                </a:r>
              </a:p>
            </p:txBody>
          </p:sp>
          <p:sp>
            <p:nvSpPr>
              <p:cNvPr id="66633" name="Line 14"/>
              <p:cNvSpPr>
                <a:spLocks noChangeShapeType="1"/>
              </p:cNvSpPr>
              <p:nvPr/>
            </p:nvSpPr>
            <p:spPr bwMode="auto">
              <a:xfrm>
                <a:off x="2062" y="2430"/>
                <a:ext cx="483" cy="1"/>
              </a:xfrm>
              <a:prstGeom prst="line">
                <a:avLst/>
              </a:prstGeom>
              <a:noFill/>
              <a:ln w="38100">
                <a:solidFill>
                  <a:srgbClr val="0033CC"/>
                </a:solidFill>
                <a:miter lim="800000"/>
                <a:headEnd/>
                <a:tailEnd/>
              </a:ln>
              <a:effectLst/>
            </p:spPr>
            <p:txBody>
              <a:bodyPr wrap="none"/>
              <a:lstStyle/>
              <a:p>
                <a:endParaRPr lang="en-US"/>
              </a:p>
            </p:txBody>
          </p:sp>
        </p:grpSp>
      </p:grpSp>
      <p:sp>
        <p:nvSpPr>
          <p:cNvPr id="66638" name="AutoShape 78"/>
          <p:cNvSpPr>
            <a:spLocks noChangeArrowheads="1"/>
          </p:cNvSpPr>
          <p:nvPr/>
        </p:nvSpPr>
        <p:spPr bwMode="auto">
          <a:xfrm>
            <a:off x="4559300" y="2515791"/>
            <a:ext cx="1525588" cy="461963"/>
          </a:xfrm>
          <a:prstGeom prst="wedgeRoundRectCallout">
            <a:avLst>
              <a:gd name="adj1" fmla="val -30852"/>
              <a:gd name="adj2" fmla="val -225259"/>
              <a:gd name="adj3" fmla="val 16667"/>
            </a:avLst>
          </a:prstGeom>
          <a:solidFill>
            <a:schemeClr val="bg1"/>
          </a:solidFill>
          <a:ln w="28575">
            <a:solidFill>
              <a:schemeClr val="hlink"/>
            </a:solidFill>
            <a:miter lim="800000"/>
            <a:headEnd/>
            <a:tailEnd/>
          </a:ln>
          <a:effectLst/>
        </p:spPr>
        <p:txBody>
          <a:bodyPr/>
          <a:lstStyle/>
          <a:p>
            <a:pPr algn="ctr"/>
            <a:r>
              <a:rPr lang="en-US" sz="1000" b="1">
                <a:solidFill>
                  <a:schemeClr val="hlink"/>
                </a:solidFill>
              </a:rPr>
              <a:t>Use PC to obtain index, use Rs for base register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6638"/>
                                        </p:tgtEl>
                                        <p:attrNameLst>
                                          <p:attrName>style.visibility</p:attrName>
                                        </p:attrNameLst>
                                      </p:cBhvr>
                                      <p:to>
                                        <p:strVal val="visible"/>
                                      </p:to>
                                    </p:set>
                                    <p:animEffect transition="in" filter="dissolve">
                                      <p:cBhvr>
                                        <p:cTn id="22" dur="500"/>
                                        <p:tgtEl>
                                          <p:spTgt spid="666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6632"/>
                                        </p:tgtEl>
                                        <p:attrNameLst>
                                          <p:attrName>style.visibility</p:attrName>
                                        </p:attrNameLst>
                                      </p:cBhvr>
                                      <p:to>
                                        <p:strVal val="visible"/>
                                      </p:to>
                                    </p:set>
                                    <p:animEffect transition="in" filter="dissolve">
                                      <p:cBhvr>
                                        <p:cTn id="32" dur="500"/>
                                        <p:tgtEl>
                                          <p:spTgt spid="6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32" grpId="0" animBg="1"/>
      <p:bldP spid="6663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2"/>
          <p:cNvSpPr txBox="1">
            <a:spLocks noGrp="1"/>
          </p:cNvSpPr>
          <p:nvPr/>
        </p:nvSpPr>
        <p:spPr bwMode="auto">
          <a:xfrm>
            <a:off x="428625" y="4743450"/>
            <a:ext cx="1905000" cy="342900"/>
          </a:xfrm>
          <a:prstGeom prst="rect">
            <a:avLst/>
          </a:prstGeom>
          <a:noFill/>
          <a:ln w="9525">
            <a:noFill/>
            <a:miter lim="800000"/>
            <a:headEnd/>
            <a:tailEnd/>
          </a:ln>
          <a:effectLst/>
        </p:spPr>
        <p:txBody>
          <a:bodyPr anchor="b"/>
          <a:lstStyle/>
          <a:p>
            <a:pPr eaLnBrk="0" hangingPunct="0"/>
            <a:endParaRPr lang="en-US" sz="1400" dirty="0"/>
          </a:p>
        </p:txBody>
      </p:sp>
      <p:sp>
        <p:nvSpPr>
          <p:cNvPr id="81923" name="Footer Placeholder 3"/>
          <p:cNvSpPr txBox="1">
            <a:spLocks noGrp="1"/>
          </p:cNvSpPr>
          <p:nvPr/>
        </p:nvSpPr>
        <p:spPr bwMode="auto">
          <a:xfrm>
            <a:off x="2540001" y="4743450"/>
            <a:ext cx="4691063" cy="342900"/>
          </a:xfrm>
          <a:prstGeom prst="rect">
            <a:avLst/>
          </a:prstGeom>
          <a:noFill/>
          <a:ln w="9525">
            <a:noFill/>
            <a:miter lim="800000"/>
            <a:headEnd/>
            <a:tailEnd/>
          </a:ln>
          <a:effectLst/>
        </p:spPr>
        <p:txBody>
          <a:bodyPr anchor="b"/>
          <a:lstStyle/>
          <a:p>
            <a:pPr algn="ctr"/>
            <a:endParaRPr lang="en-US" sz="1400" dirty="0"/>
          </a:p>
        </p:txBody>
      </p:sp>
      <p:pic>
        <p:nvPicPr>
          <p:cNvPr id="81925" name="Picture 2" descr="MSP430_02a"/>
          <p:cNvPicPr>
            <a:picLocks noChangeAspect="1" noChangeArrowheads="1"/>
          </p:cNvPicPr>
          <p:nvPr/>
        </p:nvPicPr>
        <p:blipFill>
          <a:blip r:embed="rId2"/>
          <a:srcRect/>
          <a:stretch>
            <a:fillRect/>
          </a:stretch>
        </p:blipFill>
        <p:spPr bwMode="auto">
          <a:xfrm>
            <a:off x="571500" y="1122760"/>
            <a:ext cx="8020050" cy="3695700"/>
          </a:xfrm>
          <a:prstGeom prst="rect">
            <a:avLst/>
          </a:prstGeom>
          <a:noFill/>
          <a:ln w="9525">
            <a:noFill/>
            <a:miter lim="800000"/>
            <a:headEnd/>
            <a:tailEnd/>
          </a:ln>
        </p:spPr>
      </p:pic>
      <p:sp>
        <p:nvSpPr>
          <p:cNvPr id="81926" name="Rectangle 3"/>
          <p:cNvSpPr>
            <a:spLocks noGrp="1" noChangeArrowheads="1"/>
          </p:cNvSpPr>
          <p:nvPr>
            <p:ph type="title" idx="4294967295"/>
          </p:nvPr>
        </p:nvSpPr>
        <p:spPr/>
        <p:txBody>
          <a:bodyPr/>
          <a:lstStyle/>
          <a:p>
            <a:pPr algn="ctr" eaLnBrk="1" hangingPunct="1"/>
            <a:r>
              <a:rPr lang="en-US" dirty="0" smtClean="0">
                <a:solidFill>
                  <a:srgbClr val="0070C0"/>
                </a:solidFill>
                <a:latin typeface="Arial Narrow" pitchFamily="34" charset="0"/>
              </a:rPr>
              <a:t>Destination: Absolute Mode</a:t>
            </a:r>
            <a:r>
              <a:rPr lang="en-US" dirty="0" smtClean="0">
                <a:solidFill>
                  <a:srgbClr val="0070C0"/>
                </a:solidFill>
              </a:rPr>
              <a:t> – </a:t>
            </a:r>
            <a:r>
              <a:rPr lang="en-US" i="1" dirty="0" smtClean="0">
                <a:solidFill>
                  <a:srgbClr val="0070C0"/>
                </a:solidFill>
                <a:latin typeface="Arial Narrow" pitchFamily="34" charset="0"/>
              </a:rPr>
              <a:t>&amp;Address</a:t>
            </a:r>
          </a:p>
        </p:txBody>
      </p:sp>
      <p:grpSp>
        <p:nvGrpSpPr>
          <p:cNvPr id="2" name="Group 16"/>
          <p:cNvGrpSpPr>
            <a:grpSpLocks/>
          </p:cNvGrpSpPr>
          <p:nvPr/>
        </p:nvGrpSpPr>
        <p:grpSpPr bwMode="auto">
          <a:xfrm>
            <a:off x="1685925" y="1284685"/>
            <a:ext cx="5600700" cy="3465909"/>
            <a:chOff x="1062" y="929"/>
            <a:chExt cx="3528" cy="2911"/>
          </a:xfrm>
        </p:grpSpPr>
        <p:grpSp>
          <p:nvGrpSpPr>
            <p:cNvPr id="3" name="Group 17"/>
            <p:cNvGrpSpPr>
              <a:grpSpLocks/>
            </p:cNvGrpSpPr>
            <p:nvPr/>
          </p:nvGrpSpPr>
          <p:grpSpPr bwMode="auto">
            <a:xfrm>
              <a:off x="1062" y="929"/>
              <a:ext cx="3528" cy="2911"/>
              <a:chOff x="1062" y="929"/>
              <a:chExt cx="3528" cy="2911"/>
            </a:xfrm>
          </p:grpSpPr>
          <p:sp>
            <p:nvSpPr>
              <p:cNvPr id="81941" name="Line 18"/>
              <p:cNvSpPr>
                <a:spLocks noChangeShapeType="1"/>
              </p:cNvSpPr>
              <p:nvPr/>
            </p:nvSpPr>
            <p:spPr bwMode="auto">
              <a:xfrm flipV="1">
                <a:off x="1178" y="1310"/>
                <a:ext cx="1" cy="683"/>
              </a:xfrm>
              <a:prstGeom prst="line">
                <a:avLst/>
              </a:prstGeom>
              <a:noFill/>
              <a:ln w="38100">
                <a:solidFill>
                  <a:schemeClr val="accent2"/>
                </a:solidFill>
                <a:miter lim="800000"/>
                <a:headEnd/>
                <a:tailEnd type="stealth" w="med" len="med"/>
              </a:ln>
              <a:effectLst/>
            </p:spPr>
            <p:txBody>
              <a:bodyPr wrap="none"/>
              <a:lstStyle/>
              <a:p>
                <a:endParaRPr lang="en-US"/>
              </a:p>
            </p:txBody>
          </p:sp>
          <p:sp>
            <p:nvSpPr>
              <p:cNvPr id="81942" name="Line 19"/>
              <p:cNvSpPr>
                <a:spLocks noChangeShapeType="1"/>
              </p:cNvSpPr>
              <p:nvPr/>
            </p:nvSpPr>
            <p:spPr bwMode="auto">
              <a:xfrm flipV="1">
                <a:off x="4578" y="3020"/>
                <a:ext cx="1" cy="820"/>
              </a:xfrm>
              <a:prstGeom prst="line">
                <a:avLst/>
              </a:prstGeom>
              <a:noFill/>
              <a:ln w="38100">
                <a:solidFill>
                  <a:schemeClr val="accent2"/>
                </a:solidFill>
                <a:miter lim="800000"/>
                <a:headEnd/>
                <a:tailEnd/>
              </a:ln>
              <a:effectLst/>
            </p:spPr>
            <p:txBody>
              <a:bodyPr wrap="none"/>
              <a:lstStyle/>
              <a:p>
                <a:endParaRPr lang="en-US"/>
              </a:p>
            </p:txBody>
          </p:sp>
          <p:sp>
            <p:nvSpPr>
              <p:cNvPr id="81943" name="Line 20"/>
              <p:cNvSpPr>
                <a:spLocks noChangeShapeType="1"/>
              </p:cNvSpPr>
              <p:nvPr/>
            </p:nvSpPr>
            <p:spPr bwMode="auto">
              <a:xfrm flipV="1">
                <a:off x="2762" y="1139"/>
                <a:ext cx="1" cy="715"/>
              </a:xfrm>
              <a:prstGeom prst="line">
                <a:avLst/>
              </a:prstGeom>
              <a:noFill/>
              <a:ln w="38100">
                <a:solidFill>
                  <a:schemeClr val="accent2"/>
                </a:solidFill>
                <a:miter lim="800000"/>
                <a:headEnd/>
                <a:tailEnd/>
              </a:ln>
              <a:effectLst/>
            </p:spPr>
            <p:txBody>
              <a:bodyPr wrap="none"/>
              <a:lstStyle/>
              <a:p>
                <a:endParaRPr lang="en-US"/>
              </a:p>
            </p:txBody>
          </p:sp>
          <p:sp>
            <p:nvSpPr>
              <p:cNvPr id="81944" name="Line 21"/>
              <p:cNvSpPr>
                <a:spLocks noChangeShapeType="1"/>
              </p:cNvSpPr>
              <p:nvPr/>
            </p:nvSpPr>
            <p:spPr bwMode="auto">
              <a:xfrm flipV="1">
                <a:off x="2753" y="1147"/>
                <a:ext cx="603" cy="0"/>
              </a:xfrm>
              <a:prstGeom prst="line">
                <a:avLst/>
              </a:prstGeom>
              <a:noFill/>
              <a:ln w="38100">
                <a:solidFill>
                  <a:schemeClr val="accent2"/>
                </a:solidFill>
                <a:miter lim="800000"/>
                <a:headEnd/>
                <a:tailEnd/>
              </a:ln>
              <a:effectLst/>
            </p:spPr>
            <p:txBody>
              <a:bodyPr wrap="none"/>
              <a:lstStyle/>
              <a:p>
                <a:endParaRPr lang="en-US"/>
              </a:p>
            </p:txBody>
          </p:sp>
          <p:sp>
            <p:nvSpPr>
              <p:cNvPr id="81945" name="Line 22"/>
              <p:cNvSpPr>
                <a:spLocks noChangeShapeType="1"/>
              </p:cNvSpPr>
              <p:nvPr/>
            </p:nvSpPr>
            <p:spPr bwMode="auto">
              <a:xfrm flipH="1" flipV="1">
                <a:off x="3361" y="1135"/>
                <a:ext cx="1" cy="57"/>
              </a:xfrm>
              <a:prstGeom prst="line">
                <a:avLst/>
              </a:prstGeom>
              <a:noFill/>
              <a:ln w="38100">
                <a:solidFill>
                  <a:schemeClr val="accent2"/>
                </a:solidFill>
                <a:miter lim="800000"/>
                <a:headEnd/>
                <a:tailEnd/>
              </a:ln>
              <a:effectLst/>
            </p:spPr>
            <p:txBody>
              <a:bodyPr wrap="none"/>
              <a:lstStyle/>
              <a:p>
                <a:endParaRPr lang="en-US"/>
              </a:p>
            </p:txBody>
          </p:sp>
          <p:sp>
            <p:nvSpPr>
              <p:cNvPr id="81946" name="Line 23"/>
              <p:cNvSpPr>
                <a:spLocks noChangeShapeType="1"/>
              </p:cNvSpPr>
              <p:nvPr/>
            </p:nvSpPr>
            <p:spPr bwMode="auto">
              <a:xfrm>
                <a:off x="1579" y="1844"/>
                <a:ext cx="1191" cy="2"/>
              </a:xfrm>
              <a:prstGeom prst="line">
                <a:avLst/>
              </a:prstGeom>
              <a:noFill/>
              <a:ln w="38100">
                <a:solidFill>
                  <a:schemeClr val="accent2"/>
                </a:solidFill>
                <a:miter lim="800000"/>
                <a:headEnd/>
                <a:tailEnd/>
              </a:ln>
              <a:effectLst/>
            </p:spPr>
            <p:txBody>
              <a:bodyPr wrap="none"/>
              <a:lstStyle/>
              <a:p>
                <a:endParaRPr lang="en-US"/>
              </a:p>
            </p:txBody>
          </p:sp>
          <p:sp>
            <p:nvSpPr>
              <p:cNvPr id="81947" name="Line 24"/>
              <p:cNvSpPr>
                <a:spLocks noChangeShapeType="1"/>
              </p:cNvSpPr>
              <p:nvPr/>
            </p:nvSpPr>
            <p:spPr bwMode="auto">
              <a:xfrm flipV="1">
                <a:off x="1590" y="1831"/>
                <a:ext cx="1" cy="538"/>
              </a:xfrm>
              <a:prstGeom prst="line">
                <a:avLst/>
              </a:prstGeom>
              <a:noFill/>
              <a:ln w="38100">
                <a:solidFill>
                  <a:schemeClr val="accent2"/>
                </a:solidFill>
                <a:miter lim="800000"/>
                <a:headEnd/>
                <a:tailEnd/>
              </a:ln>
              <a:effectLst/>
            </p:spPr>
            <p:txBody>
              <a:bodyPr wrap="none"/>
              <a:lstStyle/>
              <a:p>
                <a:endParaRPr lang="en-US"/>
              </a:p>
            </p:txBody>
          </p:sp>
          <p:sp>
            <p:nvSpPr>
              <p:cNvPr id="81948" name="Line 25"/>
              <p:cNvSpPr>
                <a:spLocks noChangeShapeType="1"/>
              </p:cNvSpPr>
              <p:nvPr/>
            </p:nvSpPr>
            <p:spPr bwMode="auto">
              <a:xfrm flipV="1">
                <a:off x="1185" y="2364"/>
                <a:ext cx="418" cy="0"/>
              </a:xfrm>
              <a:prstGeom prst="line">
                <a:avLst/>
              </a:prstGeom>
              <a:noFill/>
              <a:ln w="38100">
                <a:solidFill>
                  <a:schemeClr val="accent2"/>
                </a:solidFill>
                <a:miter lim="800000"/>
                <a:headEnd/>
                <a:tailEnd/>
              </a:ln>
              <a:effectLst/>
            </p:spPr>
            <p:txBody>
              <a:bodyPr wrap="none"/>
              <a:lstStyle/>
              <a:p>
                <a:endParaRPr lang="en-US"/>
              </a:p>
            </p:txBody>
          </p:sp>
          <p:sp>
            <p:nvSpPr>
              <p:cNvPr id="81949" name="Line 26"/>
              <p:cNvSpPr>
                <a:spLocks noChangeShapeType="1"/>
              </p:cNvSpPr>
              <p:nvPr/>
            </p:nvSpPr>
            <p:spPr bwMode="auto">
              <a:xfrm flipH="1" flipV="1">
                <a:off x="1197" y="2170"/>
                <a:ext cx="1" cy="195"/>
              </a:xfrm>
              <a:prstGeom prst="line">
                <a:avLst/>
              </a:prstGeom>
              <a:noFill/>
              <a:ln w="38100">
                <a:solidFill>
                  <a:schemeClr val="accent2"/>
                </a:solidFill>
                <a:miter lim="800000"/>
                <a:headEnd/>
                <a:tailEnd/>
              </a:ln>
              <a:effectLst/>
            </p:spPr>
            <p:txBody>
              <a:bodyPr wrap="none"/>
              <a:lstStyle/>
              <a:p>
                <a:endParaRPr lang="en-US"/>
              </a:p>
            </p:txBody>
          </p:sp>
          <p:sp>
            <p:nvSpPr>
              <p:cNvPr id="81950" name="Line 27"/>
              <p:cNvSpPr>
                <a:spLocks noChangeShapeType="1"/>
              </p:cNvSpPr>
              <p:nvPr/>
            </p:nvSpPr>
            <p:spPr bwMode="auto">
              <a:xfrm flipH="1" flipV="1">
                <a:off x="1063" y="2363"/>
                <a:ext cx="183" cy="117"/>
              </a:xfrm>
              <a:prstGeom prst="line">
                <a:avLst/>
              </a:prstGeom>
              <a:noFill/>
              <a:ln w="38100">
                <a:solidFill>
                  <a:schemeClr val="accent2"/>
                </a:solidFill>
                <a:miter lim="800000"/>
                <a:headEnd/>
                <a:tailEnd/>
              </a:ln>
              <a:effectLst/>
            </p:spPr>
            <p:txBody>
              <a:bodyPr wrap="none"/>
              <a:lstStyle/>
              <a:p>
                <a:endParaRPr lang="en-US"/>
              </a:p>
            </p:txBody>
          </p:sp>
          <p:sp>
            <p:nvSpPr>
              <p:cNvPr id="81951" name="Line 28"/>
              <p:cNvSpPr>
                <a:spLocks noChangeShapeType="1"/>
              </p:cNvSpPr>
              <p:nvPr/>
            </p:nvSpPr>
            <p:spPr bwMode="auto">
              <a:xfrm flipH="1" flipV="1">
                <a:off x="1065" y="2177"/>
                <a:ext cx="1" cy="195"/>
              </a:xfrm>
              <a:prstGeom prst="line">
                <a:avLst/>
              </a:prstGeom>
              <a:noFill/>
              <a:ln w="38100">
                <a:solidFill>
                  <a:schemeClr val="accent2"/>
                </a:solidFill>
                <a:miter lim="800000"/>
                <a:headEnd/>
                <a:tailEnd/>
              </a:ln>
              <a:effectLst/>
            </p:spPr>
            <p:txBody>
              <a:bodyPr wrap="none"/>
              <a:lstStyle/>
              <a:p>
                <a:endParaRPr lang="en-US"/>
              </a:p>
            </p:txBody>
          </p:sp>
          <p:sp>
            <p:nvSpPr>
              <p:cNvPr id="81952" name="Line 29"/>
              <p:cNvSpPr>
                <a:spLocks noChangeShapeType="1"/>
              </p:cNvSpPr>
              <p:nvPr/>
            </p:nvSpPr>
            <p:spPr bwMode="auto">
              <a:xfrm flipV="1">
                <a:off x="1062" y="1991"/>
                <a:ext cx="114" cy="193"/>
              </a:xfrm>
              <a:prstGeom prst="line">
                <a:avLst/>
              </a:prstGeom>
              <a:noFill/>
              <a:ln w="38100">
                <a:solidFill>
                  <a:schemeClr val="accent2"/>
                </a:solidFill>
                <a:miter lim="800000"/>
                <a:headEnd/>
                <a:tailEnd/>
              </a:ln>
              <a:effectLst/>
            </p:spPr>
            <p:txBody>
              <a:bodyPr wrap="none"/>
              <a:lstStyle/>
              <a:p>
                <a:endParaRPr lang="en-US"/>
              </a:p>
            </p:txBody>
          </p:sp>
          <p:sp>
            <p:nvSpPr>
              <p:cNvPr id="81953" name="Line 30"/>
              <p:cNvSpPr>
                <a:spLocks noChangeShapeType="1"/>
              </p:cNvSpPr>
              <p:nvPr/>
            </p:nvSpPr>
            <p:spPr bwMode="auto">
              <a:xfrm flipH="1" flipV="1">
                <a:off x="1176" y="1991"/>
                <a:ext cx="25" cy="191"/>
              </a:xfrm>
              <a:prstGeom prst="line">
                <a:avLst/>
              </a:prstGeom>
              <a:noFill/>
              <a:ln w="38100">
                <a:solidFill>
                  <a:schemeClr val="accent2"/>
                </a:solidFill>
                <a:miter lim="800000"/>
                <a:headEnd/>
                <a:tailEnd/>
              </a:ln>
              <a:effectLst/>
            </p:spPr>
            <p:txBody>
              <a:bodyPr wrap="none"/>
              <a:lstStyle/>
              <a:p>
                <a:endParaRPr lang="en-US"/>
              </a:p>
            </p:txBody>
          </p:sp>
          <p:sp>
            <p:nvSpPr>
              <p:cNvPr id="81954" name="Line 31"/>
              <p:cNvSpPr>
                <a:spLocks noChangeShapeType="1"/>
              </p:cNvSpPr>
              <p:nvPr/>
            </p:nvSpPr>
            <p:spPr bwMode="auto">
              <a:xfrm flipH="1" flipV="1">
                <a:off x="1245" y="2472"/>
                <a:ext cx="1" cy="437"/>
              </a:xfrm>
              <a:prstGeom prst="line">
                <a:avLst/>
              </a:prstGeom>
              <a:noFill/>
              <a:ln w="38100">
                <a:solidFill>
                  <a:schemeClr val="accent2"/>
                </a:solidFill>
                <a:miter lim="800000"/>
                <a:headEnd/>
                <a:tailEnd/>
              </a:ln>
              <a:effectLst/>
            </p:spPr>
            <p:txBody>
              <a:bodyPr wrap="none"/>
              <a:lstStyle/>
              <a:p>
                <a:endParaRPr lang="en-US"/>
              </a:p>
            </p:txBody>
          </p:sp>
          <p:sp>
            <p:nvSpPr>
              <p:cNvPr id="81955" name="Line 32"/>
              <p:cNvSpPr>
                <a:spLocks noChangeShapeType="1"/>
              </p:cNvSpPr>
              <p:nvPr/>
            </p:nvSpPr>
            <p:spPr bwMode="auto">
              <a:xfrm flipV="1">
                <a:off x="1236" y="2901"/>
                <a:ext cx="418" cy="0"/>
              </a:xfrm>
              <a:prstGeom prst="line">
                <a:avLst/>
              </a:prstGeom>
              <a:noFill/>
              <a:ln w="38100">
                <a:solidFill>
                  <a:schemeClr val="accent2"/>
                </a:solidFill>
                <a:miter lim="800000"/>
                <a:headEnd/>
                <a:tailEnd/>
              </a:ln>
              <a:effectLst/>
            </p:spPr>
            <p:txBody>
              <a:bodyPr wrap="none"/>
              <a:lstStyle/>
              <a:p>
                <a:endParaRPr lang="en-US"/>
              </a:p>
            </p:txBody>
          </p:sp>
          <p:sp>
            <p:nvSpPr>
              <p:cNvPr id="81956" name="Line 33"/>
              <p:cNvSpPr>
                <a:spLocks noChangeShapeType="1"/>
              </p:cNvSpPr>
              <p:nvPr/>
            </p:nvSpPr>
            <p:spPr bwMode="auto">
              <a:xfrm flipV="1">
                <a:off x="1649" y="2887"/>
                <a:ext cx="1" cy="953"/>
              </a:xfrm>
              <a:prstGeom prst="line">
                <a:avLst/>
              </a:prstGeom>
              <a:noFill/>
              <a:ln w="38100">
                <a:solidFill>
                  <a:schemeClr val="accent2"/>
                </a:solidFill>
                <a:miter lim="800000"/>
                <a:headEnd/>
                <a:tailEnd/>
              </a:ln>
              <a:effectLst/>
            </p:spPr>
            <p:txBody>
              <a:bodyPr wrap="none"/>
              <a:lstStyle/>
              <a:p>
                <a:endParaRPr lang="en-US"/>
              </a:p>
            </p:txBody>
          </p:sp>
          <p:sp>
            <p:nvSpPr>
              <p:cNvPr id="81957" name="Rectangle 34"/>
              <p:cNvSpPr>
                <a:spLocks noChangeArrowheads="1"/>
              </p:cNvSpPr>
              <p:nvPr/>
            </p:nvSpPr>
            <p:spPr bwMode="auto">
              <a:xfrm>
                <a:off x="1408" y="3042"/>
                <a:ext cx="261" cy="336"/>
              </a:xfrm>
              <a:prstGeom prst="rect">
                <a:avLst/>
              </a:prstGeom>
              <a:noFill/>
              <a:ln w="9525">
                <a:noFill/>
                <a:miter lim="800000"/>
                <a:headEnd/>
                <a:tailEnd/>
              </a:ln>
              <a:effectLst/>
            </p:spPr>
            <p:txBody>
              <a:bodyPr wrap="none">
                <a:spAutoFit/>
              </a:bodyPr>
              <a:lstStyle/>
              <a:p>
                <a:pPr algn="ctr" eaLnBrk="0" hangingPunct="0"/>
                <a:r>
                  <a:rPr lang="en-US" sz="2000">
                    <a:solidFill>
                      <a:schemeClr val="accent2"/>
                    </a:solidFill>
                    <a:latin typeface="Times New Roman" pitchFamily="18" charset="0"/>
                    <a:sym typeface="Wingdings" pitchFamily="2" charset="2"/>
                  </a:rPr>
                  <a:t></a:t>
                </a:r>
              </a:p>
            </p:txBody>
          </p:sp>
          <p:sp>
            <p:nvSpPr>
              <p:cNvPr id="81958" name="Line 35"/>
              <p:cNvSpPr>
                <a:spLocks noChangeShapeType="1"/>
              </p:cNvSpPr>
              <p:nvPr/>
            </p:nvSpPr>
            <p:spPr bwMode="auto">
              <a:xfrm flipH="1" flipV="1">
                <a:off x="1291" y="929"/>
                <a:ext cx="0" cy="237"/>
              </a:xfrm>
              <a:prstGeom prst="line">
                <a:avLst/>
              </a:prstGeom>
              <a:noFill/>
              <a:ln w="38100">
                <a:solidFill>
                  <a:schemeClr val="accent2"/>
                </a:solidFill>
                <a:miter lim="800000"/>
                <a:headEnd/>
                <a:tailEnd/>
              </a:ln>
              <a:effectLst/>
            </p:spPr>
            <p:txBody>
              <a:bodyPr wrap="none"/>
              <a:lstStyle/>
              <a:p>
                <a:endParaRPr lang="en-US"/>
              </a:p>
            </p:txBody>
          </p:sp>
          <p:sp>
            <p:nvSpPr>
              <p:cNvPr id="81959" name="Line 36"/>
              <p:cNvSpPr>
                <a:spLocks noChangeShapeType="1"/>
              </p:cNvSpPr>
              <p:nvPr/>
            </p:nvSpPr>
            <p:spPr bwMode="auto">
              <a:xfrm flipV="1">
                <a:off x="1279" y="940"/>
                <a:ext cx="2969" cy="1"/>
              </a:xfrm>
              <a:prstGeom prst="line">
                <a:avLst/>
              </a:prstGeom>
              <a:noFill/>
              <a:ln w="38100">
                <a:solidFill>
                  <a:schemeClr val="accent2"/>
                </a:solidFill>
                <a:miter lim="800000"/>
                <a:headEnd/>
                <a:tailEnd/>
              </a:ln>
              <a:effectLst/>
            </p:spPr>
            <p:txBody>
              <a:bodyPr wrap="none"/>
              <a:lstStyle/>
              <a:p>
                <a:endParaRPr lang="en-US"/>
              </a:p>
            </p:txBody>
          </p:sp>
          <p:sp>
            <p:nvSpPr>
              <p:cNvPr id="81960" name="Line 37"/>
              <p:cNvSpPr>
                <a:spLocks noChangeShapeType="1"/>
              </p:cNvSpPr>
              <p:nvPr/>
            </p:nvSpPr>
            <p:spPr bwMode="auto">
              <a:xfrm flipH="1">
                <a:off x="4236" y="929"/>
                <a:ext cx="1" cy="263"/>
              </a:xfrm>
              <a:prstGeom prst="line">
                <a:avLst/>
              </a:prstGeom>
              <a:noFill/>
              <a:ln w="38100">
                <a:solidFill>
                  <a:schemeClr val="accent2"/>
                </a:solidFill>
                <a:miter lim="800000"/>
                <a:headEnd/>
                <a:tailEnd type="stealth" w="med" len="med"/>
              </a:ln>
              <a:effectLst/>
            </p:spPr>
            <p:txBody>
              <a:bodyPr wrap="none"/>
              <a:lstStyle/>
              <a:p>
                <a:endParaRPr lang="en-US"/>
              </a:p>
            </p:txBody>
          </p:sp>
          <p:sp>
            <p:nvSpPr>
              <p:cNvPr id="81961" name="Line 38"/>
              <p:cNvSpPr>
                <a:spLocks noChangeShapeType="1"/>
              </p:cNvSpPr>
              <p:nvPr/>
            </p:nvSpPr>
            <p:spPr bwMode="auto">
              <a:xfrm flipV="1">
                <a:off x="1643" y="3827"/>
                <a:ext cx="2947" cy="1"/>
              </a:xfrm>
              <a:prstGeom prst="line">
                <a:avLst/>
              </a:prstGeom>
              <a:noFill/>
              <a:ln w="38100">
                <a:solidFill>
                  <a:schemeClr val="accent2"/>
                </a:solidFill>
                <a:miter lim="800000"/>
                <a:headEnd/>
                <a:tailEnd/>
              </a:ln>
              <a:effectLst/>
            </p:spPr>
            <p:txBody>
              <a:bodyPr wrap="none"/>
              <a:lstStyle/>
              <a:p>
                <a:endParaRPr lang="en-US"/>
              </a:p>
            </p:txBody>
          </p:sp>
        </p:grpSp>
        <p:sp>
          <p:nvSpPr>
            <p:cNvPr id="81962" name="Text Box 39"/>
            <p:cNvSpPr txBox="1">
              <a:spLocks noChangeArrowheads="1"/>
            </p:cNvSpPr>
            <p:nvPr/>
          </p:nvSpPr>
          <p:spPr bwMode="auto">
            <a:xfrm>
              <a:off x="2759" y="1483"/>
              <a:ext cx="358" cy="284"/>
            </a:xfrm>
            <a:prstGeom prst="rect">
              <a:avLst/>
            </a:prstGeom>
            <a:noFill/>
            <a:ln w="9525">
              <a:noFill/>
              <a:miter lim="800000"/>
              <a:headEnd/>
              <a:tailEnd/>
            </a:ln>
            <a:effectLst/>
          </p:spPr>
          <p:txBody>
            <a:bodyPr>
              <a:spAutoFit/>
            </a:bodyPr>
            <a:lstStyle/>
            <a:p>
              <a:pPr eaLnBrk="0" hangingPunct="0">
                <a:spcBef>
                  <a:spcPct val="50000"/>
                </a:spcBef>
              </a:pPr>
              <a:r>
                <a:rPr lang="en-US" sz="1600" b="1">
                  <a:solidFill>
                    <a:schemeClr val="accent2"/>
                  </a:solidFill>
                  <a:latin typeface="Arial Narrow" pitchFamily="34" charset="0"/>
                </a:rPr>
                <a:t>#0</a:t>
              </a:r>
            </a:p>
          </p:txBody>
        </p:sp>
      </p:grpSp>
      <p:grpSp>
        <p:nvGrpSpPr>
          <p:cNvPr id="4" name="Group 40"/>
          <p:cNvGrpSpPr>
            <a:grpSpLocks/>
          </p:cNvGrpSpPr>
          <p:nvPr/>
        </p:nvGrpSpPr>
        <p:grpSpPr bwMode="auto">
          <a:xfrm>
            <a:off x="2025650" y="1451374"/>
            <a:ext cx="3455988" cy="878682"/>
            <a:chOff x="1276" y="1069"/>
            <a:chExt cx="2177" cy="738"/>
          </a:xfrm>
        </p:grpSpPr>
        <p:sp>
          <p:nvSpPr>
            <p:cNvPr id="81964" name="Line 41"/>
            <p:cNvSpPr>
              <a:spLocks noChangeShapeType="1"/>
            </p:cNvSpPr>
            <p:nvPr/>
          </p:nvSpPr>
          <p:spPr bwMode="auto">
            <a:xfrm flipH="1">
              <a:off x="2688" y="1081"/>
              <a:ext cx="765" cy="0"/>
            </a:xfrm>
            <a:prstGeom prst="line">
              <a:avLst/>
            </a:prstGeom>
            <a:noFill/>
            <a:ln w="38100">
              <a:solidFill>
                <a:srgbClr val="FF0033"/>
              </a:solidFill>
              <a:miter lim="800000"/>
              <a:headEnd/>
              <a:tailEnd/>
            </a:ln>
            <a:effectLst/>
          </p:spPr>
          <p:txBody>
            <a:bodyPr wrap="none"/>
            <a:lstStyle/>
            <a:p>
              <a:endParaRPr lang="en-US"/>
            </a:p>
          </p:txBody>
        </p:sp>
        <p:sp>
          <p:nvSpPr>
            <p:cNvPr id="81965" name="Line 42"/>
            <p:cNvSpPr>
              <a:spLocks noChangeShapeType="1"/>
            </p:cNvSpPr>
            <p:nvPr/>
          </p:nvSpPr>
          <p:spPr bwMode="auto">
            <a:xfrm flipH="1">
              <a:off x="2683" y="1069"/>
              <a:ext cx="3" cy="715"/>
            </a:xfrm>
            <a:prstGeom prst="line">
              <a:avLst/>
            </a:prstGeom>
            <a:noFill/>
            <a:ln w="38100">
              <a:solidFill>
                <a:srgbClr val="FF0033"/>
              </a:solidFill>
              <a:miter lim="800000"/>
              <a:headEnd/>
              <a:tailEnd/>
            </a:ln>
            <a:effectLst/>
          </p:spPr>
          <p:txBody>
            <a:bodyPr wrap="none"/>
            <a:lstStyle/>
            <a:p>
              <a:endParaRPr lang="en-US"/>
            </a:p>
          </p:txBody>
        </p:sp>
        <p:sp>
          <p:nvSpPr>
            <p:cNvPr id="81966" name="Line 43"/>
            <p:cNvSpPr>
              <a:spLocks noChangeShapeType="1"/>
            </p:cNvSpPr>
            <p:nvPr/>
          </p:nvSpPr>
          <p:spPr bwMode="auto">
            <a:xfrm flipV="1">
              <a:off x="1368" y="1772"/>
              <a:ext cx="1323" cy="3"/>
            </a:xfrm>
            <a:prstGeom prst="line">
              <a:avLst/>
            </a:prstGeom>
            <a:noFill/>
            <a:ln w="38100">
              <a:solidFill>
                <a:srgbClr val="FF0033"/>
              </a:solidFill>
              <a:miter lim="800000"/>
              <a:headEnd/>
              <a:tailEnd/>
            </a:ln>
            <a:effectLst/>
          </p:spPr>
          <p:txBody>
            <a:bodyPr wrap="none"/>
            <a:lstStyle/>
            <a:p>
              <a:endParaRPr lang="en-US"/>
            </a:p>
          </p:txBody>
        </p:sp>
        <p:sp>
          <p:nvSpPr>
            <p:cNvPr id="81967" name="Line 44"/>
            <p:cNvSpPr>
              <a:spLocks noChangeShapeType="1"/>
            </p:cNvSpPr>
            <p:nvPr/>
          </p:nvSpPr>
          <p:spPr bwMode="auto">
            <a:xfrm flipV="1">
              <a:off x="1369" y="1645"/>
              <a:ext cx="1" cy="142"/>
            </a:xfrm>
            <a:prstGeom prst="line">
              <a:avLst/>
            </a:prstGeom>
            <a:noFill/>
            <a:ln w="38100">
              <a:solidFill>
                <a:srgbClr val="FF0033"/>
              </a:solidFill>
              <a:miter lim="800000"/>
              <a:headEnd/>
              <a:tailEnd/>
            </a:ln>
            <a:effectLst/>
          </p:spPr>
          <p:txBody>
            <a:bodyPr wrap="none"/>
            <a:lstStyle/>
            <a:p>
              <a:endParaRPr lang="en-US"/>
            </a:p>
          </p:txBody>
        </p:sp>
        <p:sp>
          <p:nvSpPr>
            <p:cNvPr id="81968" name="Line 45"/>
            <p:cNvSpPr>
              <a:spLocks noChangeShapeType="1"/>
            </p:cNvSpPr>
            <p:nvPr/>
          </p:nvSpPr>
          <p:spPr bwMode="auto">
            <a:xfrm flipH="1" flipV="1">
              <a:off x="1283" y="1479"/>
              <a:ext cx="89" cy="172"/>
            </a:xfrm>
            <a:prstGeom prst="line">
              <a:avLst/>
            </a:prstGeom>
            <a:noFill/>
            <a:ln w="38100">
              <a:solidFill>
                <a:srgbClr val="FF0033"/>
              </a:solidFill>
              <a:miter lim="800000"/>
              <a:headEnd/>
              <a:tailEnd/>
            </a:ln>
            <a:effectLst/>
          </p:spPr>
          <p:txBody>
            <a:bodyPr wrap="none"/>
            <a:lstStyle/>
            <a:p>
              <a:endParaRPr lang="en-US"/>
            </a:p>
          </p:txBody>
        </p:sp>
        <p:sp>
          <p:nvSpPr>
            <p:cNvPr id="81969" name="Line 46"/>
            <p:cNvSpPr>
              <a:spLocks noChangeShapeType="1"/>
            </p:cNvSpPr>
            <p:nvPr/>
          </p:nvSpPr>
          <p:spPr bwMode="auto">
            <a:xfrm flipV="1">
              <a:off x="1284" y="1310"/>
              <a:ext cx="1" cy="176"/>
            </a:xfrm>
            <a:prstGeom prst="line">
              <a:avLst/>
            </a:prstGeom>
            <a:noFill/>
            <a:ln w="38100">
              <a:solidFill>
                <a:srgbClr val="FF0033"/>
              </a:solidFill>
              <a:miter lim="800000"/>
              <a:headEnd/>
              <a:tailEnd type="stealth" w="med" len="med"/>
            </a:ln>
            <a:effectLst/>
          </p:spPr>
          <p:txBody>
            <a:bodyPr wrap="none"/>
            <a:lstStyle/>
            <a:p>
              <a:endParaRPr lang="en-US"/>
            </a:p>
          </p:txBody>
        </p:sp>
        <p:sp>
          <p:nvSpPr>
            <p:cNvPr id="81970" name="Line 47"/>
            <p:cNvSpPr>
              <a:spLocks noChangeShapeType="1"/>
            </p:cNvSpPr>
            <p:nvPr/>
          </p:nvSpPr>
          <p:spPr bwMode="auto">
            <a:xfrm>
              <a:off x="3443" y="1071"/>
              <a:ext cx="0" cy="122"/>
            </a:xfrm>
            <a:prstGeom prst="line">
              <a:avLst/>
            </a:prstGeom>
            <a:noFill/>
            <a:ln w="38100">
              <a:solidFill>
                <a:srgbClr val="FF0033"/>
              </a:solidFill>
              <a:miter lim="800000"/>
              <a:headEnd/>
              <a:tailEnd/>
            </a:ln>
            <a:effectLst/>
          </p:spPr>
          <p:txBody>
            <a:bodyPr wrap="none"/>
            <a:lstStyle/>
            <a:p>
              <a:endParaRPr lang="en-US"/>
            </a:p>
          </p:txBody>
        </p:sp>
        <p:sp>
          <p:nvSpPr>
            <p:cNvPr id="81971" name="Rectangle 48"/>
            <p:cNvSpPr>
              <a:spLocks noChangeArrowheads="1"/>
            </p:cNvSpPr>
            <p:nvPr/>
          </p:nvSpPr>
          <p:spPr bwMode="auto">
            <a:xfrm>
              <a:off x="1276" y="1299"/>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sp>
          <p:nvSpPr>
            <p:cNvPr id="81972" name="Rectangle 49"/>
            <p:cNvSpPr>
              <a:spLocks noChangeArrowheads="1"/>
            </p:cNvSpPr>
            <p:nvPr/>
          </p:nvSpPr>
          <p:spPr bwMode="auto">
            <a:xfrm>
              <a:off x="1980" y="1523"/>
              <a:ext cx="264" cy="284"/>
            </a:xfrm>
            <a:prstGeom prst="rect">
              <a:avLst/>
            </a:prstGeom>
            <a:noFill/>
            <a:ln w="9525">
              <a:noFill/>
              <a:miter lim="800000"/>
              <a:headEnd/>
              <a:tailEnd/>
            </a:ln>
            <a:effectLst/>
          </p:spPr>
          <p:txBody>
            <a:bodyPr wrap="none">
              <a:spAutoFit/>
            </a:bodyPr>
            <a:lstStyle/>
            <a:p>
              <a:pPr algn="ctr" eaLnBrk="0" hangingPunct="0"/>
              <a:r>
                <a:rPr lang="en-US" sz="1600" b="1">
                  <a:solidFill>
                    <a:srgbClr val="FF0033"/>
                  </a:solidFill>
                  <a:latin typeface="Arial Narrow" pitchFamily="34" charset="0"/>
                </a:rPr>
                <a:t>PC</a:t>
              </a:r>
            </a:p>
          </p:txBody>
        </p:sp>
      </p:grpSp>
      <p:sp>
        <p:nvSpPr>
          <p:cNvPr id="81974" name="AutoShape 54"/>
          <p:cNvSpPr>
            <a:spLocks noChangeArrowheads="1"/>
          </p:cNvSpPr>
          <p:nvPr/>
        </p:nvSpPr>
        <p:spPr bwMode="auto">
          <a:xfrm>
            <a:off x="4383089" y="2515792"/>
            <a:ext cx="1793875" cy="467915"/>
          </a:xfrm>
          <a:prstGeom prst="wedgeRoundRectCallout">
            <a:avLst>
              <a:gd name="adj1" fmla="val -23894"/>
              <a:gd name="adj2" fmla="val -223028"/>
              <a:gd name="adj3" fmla="val 16667"/>
            </a:avLst>
          </a:prstGeom>
          <a:solidFill>
            <a:schemeClr val="bg1"/>
          </a:solidFill>
          <a:ln w="28575">
            <a:solidFill>
              <a:schemeClr val="hlink"/>
            </a:solidFill>
            <a:miter lim="800000"/>
            <a:headEnd/>
            <a:tailEnd/>
          </a:ln>
          <a:effectLst/>
        </p:spPr>
        <p:txBody>
          <a:bodyPr/>
          <a:lstStyle/>
          <a:p>
            <a:pPr algn="ctr"/>
            <a:r>
              <a:rPr lang="en-US" sz="1000" b="1">
                <a:solidFill>
                  <a:schemeClr val="hlink"/>
                </a:solidFill>
              </a:rPr>
              <a:t>Use PC to obtain absolute address, use #0 for base register</a:t>
            </a:r>
          </a:p>
        </p:txBody>
      </p:sp>
      <p:grpSp>
        <p:nvGrpSpPr>
          <p:cNvPr id="5" name="Group 32"/>
          <p:cNvGrpSpPr>
            <a:grpSpLocks/>
          </p:cNvGrpSpPr>
          <p:nvPr/>
        </p:nvGrpSpPr>
        <p:grpSpPr bwMode="auto">
          <a:xfrm>
            <a:off x="884239" y="2297907"/>
            <a:ext cx="4664075" cy="2251472"/>
            <a:chOff x="556" y="1778"/>
            <a:chExt cx="2938" cy="1891"/>
          </a:xfrm>
        </p:grpSpPr>
        <p:sp>
          <p:nvSpPr>
            <p:cNvPr id="81976" name="Line 33"/>
            <p:cNvSpPr>
              <a:spLocks noChangeShapeType="1"/>
            </p:cNvSpPr>
            <p:nvPr/>
          </p:nvSpPr>
          <p:spPr bwMode="auto">
            <a:xfrm flipH="1" flipV="1">
              <a:off x="3482" y="3242"/>
              <a:ext cx="0" cy="425"/>
            </a:xfrm>
            <a:prstGeom prst="line">
              <a:avLst/>
            </a:prstGeom>
            <a:noFill/>
            <a:ln w="38100">
              <a:solidFill>
                <a:srgbClr val="FF0033"/>
              </a:solidFill>
              <a:miter lim="800000"/>
              <a:headEnd/>
              <a:tailEnd type="stealth" w="med" len="med"/>
            </a:ln>
            <a:effectLst/>
          </p:spPr>
          <p:txBody>
            <a:bodyPr wrap="none"/>
            <a:lstStyle/>
            <a:p>
              <a:endParaRPr lang="en-US"/>
            </a:p>
          </p:txBody>
        </p:sp>
        <p:sp>
          <p:nvSpPr>
            <p:cNvPr id="81977" name="Line 34"/>
            <p:cNvSpPr>
              <a:spLocks noChangeShapeType="1"/>
            </p:cNvSpPr>
            <p:nvPr/>
          </p:nvSpPr>
          <p:spPr bwMode="auto">
            <a:xfrm>
              <a:off x="556" y="3659"/>
              <a:ext cx="2938" cy="1"/>
            </a:xfrm>
            <a:prstGeom prst="line">
              <a:avLst/>
            </a:prstGeom>
            <a:noFill/>
            <a:ln w="38100">
              <a:solidFill>
                <a:srgbClr val="FF0033"/>
              </a:solidFill>
              <a:miter lim="800000"/>
              <a:headEnd/>
              <a:tailEnd/>
            </a:ln>
            <a:effectLst/>
          </p:spPr>
          <p:txBody>
            <a:bodyPr wrap="none"/>
            <a:lstStyle/>
            <a:p>
              <a:endParaRPr lang="en-US"/>
            </a:p>
          </p:txBody>
        </p:sp>
        <p:sp>
          <p:nvSpPr>
            <p:cNvPr id="81978" name="Line 35"/>
            <p:cNvSpPr>
              <a:spLocks noChangeShapeType="1"/>
            </p:cNvSpPr>
            <p:nvPr/>
          </p:nvSpPr>
          <p:spPr bwMode="auto">
            <a:xfrm flipH="1">
              <a:off x="567" y="1846"/>
              <a:ext cx="6" cy="1823"/>
            </a:xfrm>
            <a:prstGeom prst="line">
              <a:avLst/>
            </a:prstGeom>
            <a:noFill/>
            <a:ln w="38100">
              <a:solidFill>
                <a:srgbClr val="FF0033"/>
              </a:solidFill>
              <a:miter lim="800000"/>
              <a:headEnd/>
              <a:tailEnd/>
            </a:ln>
            <a:effectLst/>
          </p:spPr>
          <p:txBody>
            <a:bodyPr wrap="none"/>
            <a:lstStyle/>
            <a:p>
              <a:endParaRPr lang="en-US"/>
            </a:p>
          </p:txBody>
        </p:sp>
        <p:sp>
          <p:nvSpPr>
            <p:cNvPr id="81979" name="Line 36"/>
            <p:cNvSpPr>
              <a:spLocks noChangeShapeType="1"/>
            </p:cNvSpPr>
            <p:nvPr/>
          </p:nvSpPr>
          <p:spPr bwMode="auto">
            <a:xfrm flipH="1" flipV="1">
              <a:off x="561" y="1851"/>
              <a:ext cx="532" cy="1"/>
            </a:xfrm>
            <a:prstGeom prst="line">
              <a:avLst/>
            </a:prstGeom>
            <a:noFill/>
            <a:ln w="38100">
              <a:solidFill>
                <a:srgbClr val="FF0033"/>
              </a:solidFill>
              <a:miter lim="800000"/>
              <a:headEnd/>
              <a:tailEnd/>
            </a:ln>
            <a:effectLst/>
          </p:spPr>
          <p:txBody>
            <a:bodyPr wrap="none"/>
            <a:lstStyle/>
            <a:p>
              <a:endParaRPr lang="en-US"/>
            </a:p>
          </p:txBody>
        </p:sp>
        <p:sp>
          <p:nvSpPr>
            <p:cNvPr id="81980" name="Line 37"/>
            <p:cNvSpPr>
              <a:spLocks noChangeShapeType="1"/>
            </p:cNvSpPr>
            <p:nvPr/>
          </p:nvSpPr>
          <p:spPr bwMode="auto">
            <a:xfrm flipV="1">
              <a:off x="1488" y="1778"/>
              <a:ext cx="0" cy="507"/>
            </a:xfrm>
            <a:prstGeom prst="line">
              <a:avLst/>
            </a:prstGeom>
            <a:noFill/>
            <a:ln w="38100">
              <a:solidFill>
                <a:srgbClr val="FF0033"/>
              </a:solidFill>
              <a:miter lim="800000"/>
              <a:headEnd/>
              <a:tailEnd/>
            </a:ln>
            <a:effectLst/>
          </p:spPr>
          <p:txBody>
            <a:bodyPr wrap="none"/>
            <a:lstStyle/>
            <a:p>
              <a:endParaRPr lang="en-US"/>
            </a:p>
          </p:txBody>
        </p:sp>
        <p:sp>
          <p:nvSpPr>
            <p:cNvPr id="81981" name="Line 38"/>
            <p:cNvSpPr>
              <a:spLocks noChangeShapeType="1"/>
            </p:cNvSpPr>
            <p:nvPr/>
          </p:nvSpPr>
          <p:spPr bwMode="auto">
            <a:xfrm flipH="1" flipV="1">
              <a:off x="1285" y="2178"/>
              <a:ext cx="0" cy="113"/>
            </a:xfrm>
            <a:prstGeom prst="line">
              <a:avLst/>
            </a:prstGeom>
            <a:noFill/>
            <a:ln w="38100">
              <a:solidFill>
                <a:srgbClr val="FF0033"/>
              </a:solidFill>
              <a:miter lim="800000"/>
              <a:headEnd/>
              <a:tailEnd/>
            </a:ln>
            <a:effectLst/>
          </p:spPr>
          <p:txBody>
            <a:bodyPr wrap="none"/>
            <a:lstStyle/>
            <a:p>
              <a:endParaRPr lang="en-US"/>
            </a:p>
          </p:txBody>
        </p:sp>
        <p:sp>
          <p:nvSpPr>
            <p:cNvPr id="81982" name="Line 39"/>
            <p:cNvSpPr>
              <a:spLocks noChangeShapeType="1"/>
            </p:cNvSpPr>
            <p:nvPr/>
          </p:nvSpPr>
          <p:spPr bwMode="auto">
            <a:xfrm flipV="1">
              <a:off x="1079" y="1840"/>
              <a:ext cx="3" cy="139"/>
            </a:xfrm>
            <a:prstGeom prst="line">
              <a:avLst/>
            </a:prstGeom>
            <a:noFill/>
            <a:ln w="38100">
              <a:solidFill>
                <a:srgbClr val="FF0033"/>
              </a:solidFill>
              <a:miter lim="800000"/>
              <a:headEnd/>
              <a:tailEnd/>
            </a:ln>
            <a:effectLst/>
          </p:spPr>
          <p:txBody>
            <a:bodyPr wrap="none"/>
            <a:lstStyle/>
            <a:p>
              <a:endParaRPr lang="en-US"/>
            </a:p>
          </p:txBody>
        </p:sp>
        <p:sp>
          <p:nvSpPr>
            <p:cNvPr id="81983" name="Line 40"/>
            <p:cNvSpPr>
              <a:spLocks noChangeShapeType="1"/>
            </p:cNvSpPr>
            <p:nvPr/>
          </p:nvSpPr>
          <p:spPr bwMode="auto">
            <a:xfrm flipH="1">
              <a:off x="1273" y="2279"/>
              <a:ext cx="227" cy="0"/>
            </a:xfrm>
            <a:prstGeom prst="line">
              <a:avLst/>
            </a:prstGeom>
            <a:noFill/>
            <a:ln w="38100">
              <a:solidFill>
                <a:srgbClr val="FF0033"/>
              </a:solidFill>
              <a:miter lim="800000"/>
              <a:headEnd/>
              <a:tailEnd/>
            </a:ln>
            <a:effectLst/>
          </p:spPr>
          <p:txBody>
            <a:bodyPr wrap="none"/>
            <a:lstStyle/>
            <a:p>
              <a:endParaRPr lang="en-US"/>
            </a:p>
          </p:txBody>
        </p:sp>
        <p:sp>
          <p:nvSpPr>
            <p:cNvPr id="81984" name="Line 41"/>
            <p:cNvSpPr>
              <a:spLocks noChangeShapeType="1"/>
            </p:cNvSpPr>
            <p:nvPr/>
          </p:nvSpPr>
          <p:spPr bwMode="auto">
            <a:xfrm flipV="1">
              <a:off x="976" y="2180"/>
              <a:ext cx="0" cy="525"/>
            </a:xfrm>
            <a:prstGeom prst="line">
              <a:avLst/>
            </a:prstGeom>
            <a:noFill/>
            <a:ln w="38100">
              <a:solidFill>
                <a:srgbClr val="FF0033"/>
              </a:solidFill>
              <a:miter lim="800000"/>
              <a:headEnd/>
              <a:tailEnd/>
            </a:ln>
            <a:effectLst/>
          </p:spPr>
          <p:txBody>
            <a:bodyPr wrap="none"/>
            <a:lstStyle/>
            <a:p>
              <a:endParaRPr lang="en-US"/>
            </a:p>
          </p:txBody>
        </p:sp>
        <p:sp>
          <p:nvSpPr>
            <p:cNvPr id="81985" name="Line 42"/>
            <p:cNvSpPr>
              <a:spLocks noChangeShapeType="1"/>
            </p:cNvSpPr>
            <p:nvPr/>
          </p:nvSpPr>
          <p:spPr bwMode="auto">
            <a:xfrm flipV="1">
              <a:off x="973" y="1973"/>
              <a:ext cx="108" cy="218"/>
            </a:xfrm>
            <a:prstGeom prst="line">
              <a:avLst/>
            </a:prstGeom>
            <a:noFill/>
            <a:ln w="38100">
              <a:solidFill>
                <a:srgbClr val="FF0033"/>
              </a:solidFill>
              <a:miter lim="800000"/>
              <a:headEnd/>
              <a:tailEnd/>
            </a:ln>
            <a:effectLst/>
          </p:spPr>
          <p:txBody>
            <a:bodyPr wrap="none"/>
            <a:lstStyle/>
            <a:p>
              <a:endParaRPr lang="en-US"/>
            </a:p>
          </p:txBody>
        </p:sp>
        <p:sp>
          <p:nvSpPr>
            <p:cNvPr id="81986" name="Line 43"/>
            <p:cNvSpPr>
              <a:spLocks noChangeShapeType="1"/>
            </p:cNvSpPr>
            <p:nvPr/>
          </p:nvSpPr>
          <p:spPr bwMode="auto">
            <a:xfrm flipH="1" flipV="1">
              <a:off x="1081" y="1983"/>
              <a:ext cx="207" cy="205"/>
            </a:xfrm>
            <a:prstGeom prst="line">
              <a:avLst/>
            </a:prstGeom>
            <a:noFill/>
            <a:ln w="38100">
              <a:solidFill>
                <a:srgbClr val="FF0033"/>
              </a:solidFill>
              <a:miter lim="800000"/>
              <a:headEnd/>
              <a:tailEnd/>
            </a:ln>
            <a:effectLst/>
          </p:spPr>
          <p:txBody>
            <a:bodyPr wrap="none"/>
            <a:lstStyle/>
            <a:p>
              <a:endParaRPr lang="en-US"/>
            </a:p>
          </p:txBody>
        </p:sp>
      </p:grpSp>
      <p:sp>
        <p:nvSpPr>
          <p:cNvPr id="81987" name="AutoShape 67"/>
          <p:cNvSpPr>
            <a:spLocks noChangeArrowheads="1"/>
          </p:cNvSpPr>
          <p:nvPr/>
        </p:nvSpPr>
        <p:spPr bwMode="auto">
          <a:xfrm>
            <a:off x="131764" y="1528763"/>
            <a:ext cx="1323975" cy="570310"/>
          </a:xfrm>
          <a:prstGeom prst="wedgeRoundRectCallout">
            <a:avLst>
              <a:gd name="adj1" fmla="val 49519"/>
              <a:gd name="adj2" fmla="val 93843"/>
              <a:gd name="adj3" fmla="val 16667"/>
            </a:avLst>
          </a:prstGeom>
          <a:solidFill>
            <a:schemeClr val="bg1"/>
          </a:solidFill>
          <a:ln w="28575">
            <a:solidFill>
              <a:schemeClr val="hlink"/>
            </a:solidFill>
            <a:miter lim="800000"/>
            <a:headEnd/>
            <a:tailEnd/>
          </a:ln>
          <a:effectLst/>
        </p:spPr>
        <p:txBody>
          <a:bodyPr/>
          <a:lstStyle/>
          <a:p>
            <a:pPr algn="ctr"/>
            <a:r>
              <a:rPr lang="en-US" sz="1000" b="1">
                <a:solidFill>
                  <a:schemeClr val="hlink"/>
                </a:solidFill>
              </a:rPr>
              <a:t>PC can be incremented anytime during the phase</a:t>
            </a:r>
          </a:p>
        </p:txBody>
      </p:sp>
      <p:grpSp>
        <p:nvGrpSpPr>
          <p:cNvPr id="6" name="Group 82"/>
          <p:cNvGrpSpPr>
            <a:grpSpLocks/>
          </p:cNvGrpSpPr>
          <p:nvPr/>
        </p:nvGrpSpPr>
        <p:grpSpPr bwMode="auto">
          <a:xfrm>
            <a:off x="1865313" y="1223963"/>
            <a:ext cx="5192712" cy="3458766"/>
            <a:chOff x="1175" y="1028"/>
            <a:chExt cx="3271" cy="2905"/>
          </a:xfrm>
        </p:grpSpPr>
        <p:grpSp>
          <p:nvGrpSpPr>
            <p:cNvPr id="7" name="Group 83"/>
            <p:cNvGrpSpPr>
              <a:grpSpLocks/>
            </p:cNvGrpSpPr>
            <p:nvPr/>
          </p:nvGrpSpPr>
          <p:grpSpPr bwMode="auto">
            <a:xfrm>
              <a:off x="1745" y="2118"/>
              <a:ext cx="2701" cy="1815"/>
              <a:chOff x="1745" y="2118"/>
              <a:chExt cx="2701" cy="1815"/>
            </a:xfrm>
          </p:grpSpPr>
          <p:sp>
            <p:nvSpPr>
              <p:cNvPr id="82004" name="Line 5"/>
              <p:cNvSpPr>
                <a:spLocks noChangeShapeType="1"/>
              </p:cNvSpPr>
              <p:nvPr/>
            </p:nvSpPr>
            <p:spPr bwMode="auto">
              <a:xfrm>
                <a:off x="1745" y="3917"/>
                <a:ext cx="2701" cy="4"/>
              </a:xfrm>
              <a:prstGeom prst="line">
                <a:avLst/>
              </a:prstGeom>
              <a:noFill/>
              <a:ln w="38100">
                <a:solidFill>
                  <a:srgbClr val="0033CC"/>
                </a:solidFill>
                <a:miter lim="800000"/>
                <a:headEnd/>
                <a:tailEnd/>
              </a:ln>
              <a:effectLst/>
            </p:spPr>
            <p:txBody>
              <a:bodyPr wrap="none"/>
              <a:lstStyle/>
              <a:p>
                <a:endParaRPr lang="en-US"/>
              </a:p>
            </p:txBody>
          </p:sp>
          <p:sp>
            <p:nvSpPr>
              <p:cNvPr id="82005" name="Line 9"/>
              <p:cNvSpPr>
                <a:spLocks noChangeShapeType="1"/>
              </p:cNvSpPr>
              <p:nvPr/>
            </p:nvSpPr>
            <p:spPr bwMode="auto">
              <a:xfrm flipV="1">
                <a:off x="4434" y="3170"/>
                <a:ext cx="1" cy="763"/>
              </a:xfrm>
              <a:prstGeom prst="line">
                <a:avLst/>
              </a:prstGeom>
              <a:noFill/>
              <a:ln w="38100">
                <a:solidFill>
                  <a:srgbClr val="0033CC"/>
                </a:solidFill>
                <a:miter lim="800000"/>
                <a:headEnd/>
                <a:tailEnd/>
              </a:ln>
              <a:effectLst/>
            </p:spPr>
            <p:txBody>
              <a:bodyPr wrap="none"/>
              <a:lstStyle/>
              <a:p>
                <a:endParaRPr lang="en-US"/>
              </a:p>
            </p:txBody>
          </p:sp>
          <p:sp>
            <p:nvSpPr>
              <p:cNvPr id="82006" name="Line 10"/>
              <p:cNvSpPr>
                <a:spLocks noChangeShapeType="1"/>
              </p:cNvSpPr>
              <p:nvPr/>
            </p:nvSpPr>
            <p:spPr bwMode="auto">
              <a:xfrm flipV="1">
                <a:off x="1756" y="2128"/>
                <a:ext cx="1" cy="1800"/>
              </a:xfrm>
              <a:prstGeom prst="line">
                <a:avLst/>
              </a:prstGeom>
              <a:noFill/>
              <a:ln w="38100">
                <a:solidFill>
                  <a:srgbClr val="0033CC"/>
                </a:solidFill>
                <a:miter lim="800000"/>
                <a:headEnd/>
                <a:tailEnd/>
              </a:ln>
              <a:effectLst/>
            </p:spPr>
            <p:txBody>
              <a:bodyPr wrap="none"/>
              <a:lstStyle/>
              <a:p>
                <a:endParaRPr lang="en-US"/>
              </a:p>
            </p:txBody>
          </p:sp>
          <p:sp>
            <p:nvSpPr>
              <p:cNvPr id="82007" name="Line 11"/>
              <p:cNvSpPr>
                <a:spLocks noChangeShapeType="1"/>
              </p:cNvSpPr>
              <p:nvPr/>
            </p:nvSpPr>
            <p:spPr bwMode="auto">
              <a:xfrm>
                <a:off x="2535" y="2418"/>
                <a:ext cx="1" cy="307"/>
              </a:xfrm>
              <a:prstGeom prst="line">
                <a:avLst/>
              </a:prstGeom>
              <a:noFill/>
              <a:ln w="38100">
                <a:solidFill>
                  <a:srgbClr val="0033CC"/>
                </a:solidFill>
                <a:miter lim="800000"/>
                <a:headEnd/>
                <a:tailEnd type="stealth" w="med" len="med"/>
              </a:ln>
              <a:effectLst/>
            </p:spPr>
            <p:txBody>
              <a:bodyPr wrap="none"/>
              <a:lstStyle/>
              <a:p>
                <a:endParaRPr lang="en-US"/>
              </a:p>
            </p:txBody>
          </p:sp>
          <p:sp>
            <p:nvSpPr>
              <p:cNvPr id="82008" name="Line 12"/>
              <p:cNvSpPr>
                <a:spLocks noChangeShapeType="1"/>
              </p:cNvSpPr>
              <p:nvPr/>
            </p:nvSpPr>
            <p:spPr bwMode="auto">
              <a:xfrm flipV="1">
                <a:off x="1920" y="2118"/>
                <a:ext cx="1" cy="112"/>
              </a:xfrm>
              <a:prstGeom prst="line">
                <a:avLst/>
              </a:prstGeom>
              <a:noFill/>
              <a:ln w="38100">
                <a:solidFill>
                  <a:srgbClr val="0033CC"/>
                </a:solidFill>
                <a:miter lim="800000"/>
                <a:headEnd/>
                <a:tailEnd/>
              </a:ln>
              <a:effectLst/>
            </p:spPr>
            <p:txBody>
              <a:bodyPr wrap="none"/>
              <a:lstStyle/>
              <a:p>
                <a:endParaRPr lang="en-US"/>
              </a:p>
            </p:txBody>
          </p:sp>
          <p:sp>
            <p:nvSpPr>
              <p:cNvPr id="82009" name="Line 13"/>
              <p:cNvSpPr>
                <a:spLocks noChangeShapeType="1"/>
              </p:cNvSpPr>
              <p:nvPr/>
            </p:nvSpPr>
            <p:spPr bwMode="auto">
              <a:xfrm flipH="1" flipV="1">
                <a:off x="1915" y="2216"/>
                <a:ext cx="159" cy="220"/>
              </a:xfrm>
              <a:prstGeom prst="line">
                <a:avLst/>
              </a:prstGeom>
              <a:noFill/>
              <a:ln w="38100">
                <a:solidFill>
                  <a:srgbClr val="0033CC"/>
                </a:solidFill>
                <a:miter lim="800000"/>
                <a:headEnd/>
                <a:tailEnd/>
              </a:ln>
              <a:effectLst/>
            </p:spPr>
            <p:txBody>
              <a:bodyPr wrap="none"/>
              <a:lstStyle/>
              <a:p>
                <a:endParaRPr lang="en-US"/>
              </a:p>
            </p:txBody>
          </p:sp>
          <p:sp>
            <p:nvSpPr>
              <p:cNvPr id="82010" name="Line 14"/>
              <p:cNvSpPr>
                <a:spLocks noChangeShapeType="1"/>
              </p:cNvSpPr>
              <p:nvPr/>
            </p:nvSpPr>
            <p:spPr bwMode="auto">
              <a:xfrm>
                <a:off x="1745" y="2124"/>
                <a:ext cx="186" cy="1"/>
              </a:xfrm>
              <a:prstGeom prst="line">
                <a:avLst/>
              </a:prstGeom>
              <a:noFill/>
              <a:ln w="38100">
                <a:solidFill>
                  <a:srgbClr val="0033CC"/>
                </a:solidFill>
                <a:miter lim="800000"/>
                <a:headEnd/>
                <a:tailEnd/>
              </a:ln>
              <a:effectLst/>
            </p:spPr>
            <p:txBody>
              <a:bodyPr wrap="none"/>
              <a:lstStyle/>
              <a:p>
                <a:endParaRPr lang="en-US"/>
              </a:p>
            </p:txBody>
          </p:sp>
          <p:sp>
            <p:nvSpPr>
              <p:cNvPr id="82011" name="Rectangle 15"/>
              <p:cNvSpPr>
                <a:spLocks noChangeArrowheads="1"/>
              </p:cNvSpPr>
              <p:nvPr/>
            </p:nvSpPr>
            <p:spPr bwMode="auto">
              <a:xfrm>
                <a:off x="1750" y="3514"/>
                <a:ext cx="261" cy="336"/>
              </a:xfrm>
              <a:prstGeom prst="rect">
                <a:avLst/>
              </a:prstGeom>
              <a:noFill/>
              <a:ln w="9525">
                <a:noFill/>
                <a:miter lim="800000"/>
                <a:headEnd/>
                <a:tailEnd/>
              </a:ln>
              <a:effectLst/>
            </p:spPr>
            <p:txBody>
              <a:bodyPr wrap="none">
                <a:spAutoFit/>
              </a:bodyPr>
              <a:lstStyle/>
              <a:p>
                <a:pPr eaLnBrk="0" hangingPunct="0"/>
                <a:r>
                  <a:rPr lang="en-US" sz="2000">
                    <a:solidFill>
                      <a:srgbClr val="0033CC"/>
                    </a:solidFill>
                    <a:latin typeface="Times New Roman" pitchFamily="18" charset="0"/>
                    <a:sym typeface="SymbolPS" pitchFamily="66" charset="2"/>
                  </a:rPr>
                  <a:t></a:t>
                </a:r>
              </a:p>
            </p:txBody>
          </p:sp>
          <p:sp>
            <p:nvSpPr>
              <p:cNvPr id="82012" name="Line 14"/>
              <p:cNvSpPr>
                <a:spLocks noChangeShapeType="1"/>
              </p:cNvSpPr>
              <p:nvPr/>
            </p:nvSpPr>
            <p:spPr bwMode="auto">
              <a:xfrm>
                <a:off x="2062" y="2430"/>
                <a:ext cx="483" cy="1"/>
              </a:xfrm>
              <a:prstGeom prst="line">
                <a:avLst/>
              </a:prstGeom>
              <a:noFill/>
              <a:ln w="38100">
                <a:solidFill>
                  <a:srgbClr val="0033CC"/>
                </a:solidFill>
                <a:miter lim="800000"/>
                <a:headEnd/>
                <a:tailEnd/>
              </a:ln>
              <a:effectLst/>
            </p:spPr>
            <p:txBody>
              <a:bodyPr wrap="none"/>
              <a:lstStyle/>
              <a:p>
                <a:endParaRPr lang="en-US"/>
              </a:p>
            </p:txBody>
          </p:sp>
        </p:grpSp>
        <p:sp>
          <p:nvSpPr>
            <p:cNvPr id="82013" name="Line 6"/>
            <p:cNvSpPr>
              <a:spLocks noChangeShapeType="1"/>
            </p:cNvSpPr>
            <p:nvPr/>
          </p:nvSpPr>
          <p:spPr bwMode="auto">
            <a:xfrm flipH="1" flipV="1">
              <a:off x="1187" y="1030"/>
              <a:ext cx="0" cy="287"/>
            </a:xfrm>
            <a:prstGeom prst="line">
              <a:avLst/>
            </a:prstGeom>
            <a:noFill/>
            <a:ln w="38100">
              <a:solidFill>
                <a:srgbClr val="0033CC"/>
              </a:solidFill>
              <a:miter lim="800000"/>
              <a:headEnd/>
              <a:tailEnd/>
            </a:ln>
            <a:effectLst/>
          </p:spPr>
          <p:txBody>
            <a:bodyPr wrap="none"/>
            <a:lstStyle/>
            <a:p>
              <a:endParaRPr lang="en-US"/>
            </a:p>
          </p:txBody>
        </p:sp>
        <p:sp>
          <p:nvSpPr>
            <p:cNvPr id="82014" name="Line 7"/>
            <p:cNvSpPr>
              <a:spLocks noChangeShapeType="1"/>
            </p:cNvSpPr>
            <p:nvPr/>
          </p:nvSpPr>
          <p:spPr bwMode="auto">
            <a:xfrm flipV="1">
              <a:off x="1175" y="1039"/>
              <a:ext cx="3227" cy="2"/>
            </a:xfrm>
            <a:prstGeom prst="line">
              <a:avLst/>
            </a:prstGeom>
            <a:noFill/>
            <a:ln w="38100">
              <a:solidFill>
                <a:srgbClr val="0033CC"/>
              </a:solidFill>
              <a:miter lim="800000"/>
              <a:headEnd/>
              <a:tailEnd/>
            </a:ln>
            <a:effectLst/>
          </p:spPr>
          <p:txBody>
            <a:bodyPr wrap="none"/>
            <a:lstStyle/>
            <a:p>
              <a:endParaRPr lang="en-US"/>
            </a:p>
          </p:txBody>
        </p:sp>
        <p:sp>
          <p:nvSpPr>
            <p:cNvPr id="82015" name="Line 8"/>
            <p:cNvSpPr>
              <a:spLocks noChangeShapeType="1"/>
            </p:cNvSpPr>
            <p:nvPr/>
          </p:nvSpPr>
          <p:spPr bwMode="auto">
            <a:xfrm flipH="1">
              <a:off x="4392" y="1028"/>
              <a:ext cx="1" cy="315"/>
            </a:xfrm>
            <a:prstGeom prst="line">
              <a:avLst/>
            </a:prstGeom>
            <a:noFill/>
            <a:ln w="38100">
              <a:solidFill>
                <a:srgbClr val="0033CC"/>
              </a:solidFill>
              <a:miter lim="800000"/>
              <a:headEnd/>
              <a:tailEnd type="stealth" w="med" len="med"/>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987"/>
                                        </p:tgtEl>
                                        <p:attrNameLst>
                                          <p:attrName>style.visibility</p:attrName>
                                        </p:attrNameLst>
                                      </p:cBhvr>
                                      <p:to>
                                        <p:strVal val="visible"/>
                                      </p:to>
                                    </p:set>
                                    <p:animEffect transition="in" filter="dissolve">
                                      <p:cBhvr>
                                        <p:cTn id="17" dur="500"/>
                                        <p:tgtEl>
                                          <p:spTgt spid="819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1974"/>
                                        </p:tgtEl>
                                        <p:attrNameLst>
                                          <p:attrName>style.visibility</p:attrName>
                                        </p:attrNameLst>
                                      </p:cBhvr>
                                      <p:to>
                                        <p:strVal val="visible"/>
                                      </p:to>
                                    </p:set>
                                    <p:animEffect transition="in" filter="dissolve">
                                      <p:cBhvr>
                                        <p:cTn id="27" dur="500"/>
                                        <p:tgtEl>
                                          <p:spTgt spid="819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4" grpId="0" animBg="1"/>
      <p:bldP spid="8198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2"/>
          <p:cNvSpPr txBox="1">
            <a:spLocks noGrp="1"/>
          </p:cNvSpPr>
          <p:nvPr/>
        </p:nvSpPr>
        <p:spPr bwMode="auto">
          <a:xfrm>
            <a:off x="428625" y="4743450"/>
            <a:ext cx="1905000" cy="342900"/>
          </a:xfrm>
          <a:prstGeom prst="rect">
            <a:avLst/>
          </a:prstGeom>
          <a:noFill/>
          <a:ln w="9525">
            <a:noFill/>
            <a:miter lim="800000"/>
            <a:headEnd/>
            <a:tailEnd/>
          </a:ln>
          <a:effectLst/>
        </p:spPr>
        <p:txBody>
          <a:bodyPr anchor="b"/>
          <a:lstStyle/>
          <a:p>
            <a:pPr eaLnBrk="0" hangingPunct="0"/>
            <a:endParaRPr lang="en-US" sz="1400" dirty="0"/>
          </a:p>
        </p:txBody>
      </p:sp>
      <p:sp>
        <p:nvSpPr>
          <p:cNvPr id="68611" name="Footer Placeholder 3"/>
          <p:cNvSpPr txBox="1">
            <a:spLocks noGrp="1"/>
          </p:cNvSpPr>
          <p:nvPr/>
        </p:nvSpPr>
        <p:spPr bwMode="auto">
          <a:xfrm>
            <a:off x="2540001" y="4743450"/>
            <a:ext cx="4691063" cy="342900"/>
          </a:xfrm>
          <a:prstGeom prst="rect">
            <a:avLst/>
          </a:prstGeom>
          <a:noFill/>
          <a:ln w="9525">
            <a:noFill/>
            <a:miter lim="800000"/>
            <a:headEnd/>
            <a:tailEnd/>
          </a:ln>
          <a:effectLst/>
        </p:spPr>
        <p:txBody>
          <a:bodyPr anchor="b"/>
          <a:lstStyle/>
          <a:p>
            <a:pPr algn="ctr"/>
            <a:endParaRPr lang="en-US" sz="1400" dirty="0"/>
          </a:p>
        </p:txBody>
      </p:sp>
      <p:pic>
        <p:nvPicPr>
          <p:cNvPr id="68613" name="Picture 2" descr="MSP430_02a"/>
          <p:cNvPicPr>
            <a:picLocks noChangeAspect="1" noChangeArrowheads="1"/>
          </p:cNvPicPr>
          <p:nvPr/>
        </p:nvPicPr>
        <p:blipFill>
          <a:blip r:embed="rId2"/>
          <a:srcRect/>
          <a:stretch>
            <a:fillRect/>
          </a:stretch>
        </p:blipFill>
        <p:spPr bwMode="auto">
          <a:xfrm>
            <a:off x="577850" y="1127522"/>
            <a:ext cx="8020050" cy="3695700"/>
          </a:xfrm>
          <a:prstGeom prst="rect">
            <a:avLst/>
          </a:prstGeom>
          <a:noFill/>
          <a:ln w="9525">
            <a:noFill/>
            <a:miter lim="800000"/>
            <a:headEnd/>
            <a:tailEnd/>
          </a:ln>
        </p:spPr>
      </p:pic>
      <p:sp>
        <p:nvSpPr>
          <p:cNvPr id="68614" name="Rectangle 3"/>
          <p:cNvSpPr>
            <a:spLocks noGrp="1" noChangeArrowheads="1"/>
          </p:cNvSpPr>
          <p:nvPr>
            <p:ph type="title" idx="4294967295"/>
          </p:nvPr>
        </p:nvSpPr>
        <p:spPr/>
        <p:txBody>
          <a:bodyPr/>
          <a:lstStyle/>
          <a:p>
            <a:pPr algn="ctr" eaLnBrk="1" hangingPunct="1"/>
            <a:r>
              <a:rPr lang="en-US" dirty="0" smtClean="0">
                <a:solidFill>
                  <a:srgbClr val="0070C0"/>
                </a:solidFill>
                <a:latin typeface="Arial Narrow" pitchFamily="34" charset="0"/>
              </a:rPr>
              <a:t>Destination: Symbolic Mode</a:t>
            </a:r>
            <a:r>
              <a:rPr lang="en-US" dirty="0" smtClean="0">
                <a:solidFill>
                  <a:srgbClr val="0070C0"/>
                </a:solidFill>
              </a:rPr>
              <a:t> – </a:t>
            </a:r>
            <a:r>
              <a:rPr lang="en-US" i="1" dirty="0" smtClean="0">
                <a:solidFill>
                  <a:srgbClr val="0070C0"/>
                </a:solidFill>
              </a:rPr>
              <a:t>Address</a:t>
            </a:r>
          </a:p>
        </p:txBody>
      </p:sp>
      <p:grpSp>
        <p:nvGrpSpPr>
          <p:cNvPr id="2" name="Group 16"/>
          <p:cNvGrpSpPr>
            <a:grpSpLocks/>
          </p:cNvGrpSpPr>
          <p:nvPr/>
        </p:nvGrpSpPr>
        <p:grpSpPr bwMode="auto">
          <a:xfrm>
            <a:off x="1685925" y="1291829"/>
            <a:ext cx="5600700" cy="3465909"/>
            <a:chOff x="1062" y="929"/>
            <a:chExt cx="3528" cy="2911"/>
          </a:xfrm>
        </p:grpSpPr>
        <p:grpSp>
          <p:nvGrpSpPr>
            <p:cNvPr id="3" name="Group 17"/>
            <p:cNvGrpSpPr>
              <a:grpSpLocks/>
            </p:cNvGrpSpPr>
            <p:nvPr/>
          </p:nvGrpSpPr>
          <p:grpSpPr bwMode="auto">
            <a:xfrm>
              <a:off x="1062" y="929"/>
              <a:ext cx="3528" cy="2911"/>
              <a:chOff x="1062" y="929"/>
              <a:chExt cx="3528" cy="2911"/>
            </a:xfrm>
          </p:grpSpPr>
          <p:sp>
            <p:nvSpPr>
              <p:cNvPr id="68629" name="Line 18"/>
              <p:cNvSpPr>
                <a:spLocks noChangeShapeType="1"/>
              </p:cNvSpPr>
              <p:nvPr/>
            </p:nvSpPr>
            <p:spPr bwMode="auto">
              <a:xfrm flipV="1">
                <a:off x="1178" y="1310"/>
                <a:ext cx="1" cy="683"/>
              </a:xfrm>
              <a:prstGeom prst="line">
                <a:avLst/>
              </a:prstGeom>
              <a:noFill/>
              <a:ln w="38100">
                <a:solidFill>
                  <a:schemeClr val="accent2"/>
                </a:solidFill>
                <a:miter lim="800000"/>
                <a:headEnd/>
                <a:tailEnd type="stealth" w="med" len="med"/>
              </a:ln>
              <a:effectLst/>
            </p:spPr>
            <p:txBody>
              <a:bodyPr wrap="none"/>
              <a:lstStyle/>
              <a:p>
                <a:endParaRPr lang="en-US"/>
              </a:p>
            </p:txBody>
          </p:sp>
          <p:sp>
            <p:nvSpPr>
              <p:cNvPr id="68630" name="Line 19"/>
              <p:cNvSpPr>
                <a:spLocks noChangeShapeType="1"/>
              </p:cNvSpPr>
              <p:nvPr/>
            </p:nvSpPr>
            <p:spPr bwMode="auto">
              <a:xfrm flipV="1">
                <a:off x="4578" y="3020"/>
                <a:ext cx="1" cy="820"/>
              </a:xfrm>
              <a:prstGeom prst="line">
                <a:avLst/>
              </a:prstGeom>
              <a:noFill/>
              <a:ln w="38100">
                <a:solidFill>
                  <a:schemeClr val="accent2"/>
                </a:solidFill>
                <a:miter lim="800000"/>
                <a:headEnd/>
                <a:tailEnd/>
              </a:ln>
              <a:effectLst/>
            </p:spPr>
            <p:txBody>
              <a:bodyPr wrap="none"/>
              <a:lstStyle/>
              <a:p>
                <a:endParaRPr lang="en-US"/>
              </a:p>
            </p:txBody>
          </p:sp>
          <p:sp>
            <p:nvSpPr>
              <p:cNvPr id="68631" name="Line 20"/>
              <p:cNvSpPr>
                <a:spLocks noChangeShapeType="1"/>
              </p:cNvSpPr>
              <p:nvPr/>
            </p:nvSpPr>
            <p:spPr bwMode="auto">
              <a:xfrm flipV="1">
                <a:off x="2762" y="1139"/>
                <a:ext cx="1" cy="715"/>
              </a:xfrm>
              <a:prstGeom prst="line">
                <a:avLst/>
              </a:prstGeom>
              <a:noFill/>
              <a:ln w="38100">
                <a:solidFill>
                  <a:schemeClr val="accent2"/>
                </a:solidFill>
                <a:miter lim="800000"/>
                <a:headEnd/>
                <a:tailEnd/>
              </a:ln>
              <a:effectLst/>
            </p:spPr>
            <p:txBody>
              <a:bodyPr wrap="none"/>
              <a:lstStyle/>
              <a:p>
                <a:endParaRPr lang="en-US"/>
              </a:p>
            </p:txBody>
          </p:sp>
          <p:sp>
            <p:nvSpPr>
              <p:cNvPr id="68632" name="Line 21"/>
              <p:cNvSpPr>
                <a:spLocks noChangeShapeType="1"/>
              </p:cNvSpPr>
              <p:nvPr/>
            </p:nvSpPr>
            <p:spPr bwMode="auto">
              <a:xfrm flipV="1">
                <a:off x="2753" y="1147"/>
                <a:ext cx="603" cy="0"/>
              </a:xfrm>
              <a:prstGeom prst="line">
                <a:avLst/>
              </a:prstGeom>
              <a:noFill/>
              <a:ln w="38100">
                <a:solidFill>
                  <a:schemeClr val="accent2"/>
                </a:solidFill>
                <a:miter lim="800000"/>
                <a:headEnd/>
                <a:tailEnd/>
              </a:ln>
              <a:effectLst/>
            </p:spPr>
            <p:txBody>
              <a:bodyPr wrap="none"/>
              <a:lstStyle/>
              <a:p>
                <a:endParaRPr lang="en-US"/>
              </a:p>
            </p:txBody>
          </p:sp>
          <p:sp>
            <p:nvSpPr>
              <p:cNvPr id="68633" name="Line 22"/>
              <p:cNvSpPr>
                <a:spLocks noChangeShapeType="1"/>
              </p:cNvSpPr>
              <p:nvPr/>
            </p:nvSpPr>
            <p:spPr bwMode="auto">
              <a:xfrm flipH="1" flipV="1">
                <a:off x="3361" y="1135"/>
                <a:ext cx="1" cy="57"/>
              </a:xfrm>
              <a:prstGeom prst="line">
                <a:avLst/>
              </a:prstGeom>
              <a:noFill/>
              <a:ln w="38100">
                <a:solidFill>
                  <a:schemeClr val="accent2"/>
                </a:solidFill>
                <a:miter lim="800000"/>
                <a:headEnd/>
                <a:tailEnd/>
              </a:ln>
              <a:effectLst/>
            </p:spPr>
            <p:txBody>
              <a:bodyPr wrap="none"/>
              <a:lstStyle/>
              <a:p>
                <a:endParaRPr lang="en-US"/>
              </a:p>
            </p:txBody>
          </p:sp>
          <p:sp>
            <p:nvSpPr>
              <p:cNvPr id="68634" name="Line 23"/>
              <p:cNvSpPr>
                <a:spLocks noChangeShapeType="1"/>
              </p:cNvSpPr>
              <p:nvPr/>
            </p:nvSpPr>
            <p:spPr bwMode="auto">
              <a:xfrm>
                <a:off x="1579" y="1844"/>
                <a:ext cx="1191" cy="2"/>
              </a:xfrm>
              <a:prstGeom prst="line">
                <a:avLst/>
              </a:prstGeom>
              <a:noFill/>
              <a:ln w="38100">
                <a:solidFill>
                  <a:schemeClr val="accent2"/>
                </a:solidFill>
                <a:miter lim="800000"/>
                <a:headEnd/>
                <a:tailEnd/>
              </a:ln>
              <a:effectLst/>
            </p:spPr>
            <p:txBody>
              <a:bodyPr wrap="none"/>
              <a:lstStyle/>
              <a:p>
                <a:endParaRPr lang="en-US"/>
              </a:p>
            </p:txBody>
          </p:sp>
          <p:sp>
            <p:nvSpPr>
              <p:cNvPr id="68635" name="Line 24"/>
              <p:cNvSpPr>
                <a:spLocks noChangeShapeType="1"/>
              </p:cNvSpPr>
              <p:nvPr/>
            </p:nvSpPr>
            <p:spPr bwMode="auto">
              <a:xfrm flipV="1">
                <a:off x="1590" y="1831"/>
                <a:ext cx="1" cy="538"/>
              </a:xfrm>
              <a:prstGeom prst="line">
                <a:avLst/>
              </a:prstGeom>
              <a:noFill/>
              <a:ln w="38100">
                <a:solidFill>
                  <a:schemeClr val="accent2"/>
                </a:solidFill>
                <a:miter lim="800000"/>
                <a:headEnd/>
                <a:tailEnd/>
              </a:ln>
              <a:effectLst/>
            </p:spPr>
            <p:txBody>
              <a:bodyPr wrap="none"/>
              <a:lstStyle/>
              <a:p>
                <a:endParaRPr lang="en-US"/>
              </a:p>
            </p:txBody>
          </p:sp>
          <p:sp>
            <p:nvSpPr>
              <p:cNvPr id="68636" name="Line 25"/>
              <p:cNvSpPr>
                <a:spLocks noChangeShapeType="1"/>
              </p:cNvSpPr>
              <p:nvPr/>
            </p:nvSpPr>
            <p:spPr bwMode="auto">
              <a:xfrm flipV="1">
                <a:off x="1185" y="2364"/>
                <a:ext cx="418" cy="0"/>
              </a:xfrm>
              <a:prstGeom prst="line">
                <a:avLst/>
              </a:prstGeom>
              <a:noFill/>
              <a:ln w="38100">
                <a:solidFill>
                  <a:schemeClr val="accent2"/>
                </a:solidFill>
                <a:miter lim="800000"/>
                <a:headEnd/>
                <a:tailEnd/>
              </a:ln>
              <a:effectLst/>
            </p:spPr>
            <p:txBody>
              <a:bodyPr wrap="none"/>
              <a:lstStyle/>
              <a:p>
                <a:endParaRPr lang="en-US"/>
              </a:p>
            </p:txBody>
          </p:sp>
          <p:sp>
            <p:nvSpPr>
              <p:cNvPr id="68637" name="Line 26"/>
              <p:cNvSpPr>
                <a:spLocks noChangeShapeType="1"/>
              </p:cNvSpPr>
              <p:nvPr/>
            </p:nvSpPr>
            <p:spPr bwMode="auto">
              <a:xfrm flipH="1" flipV="1">
                <a:off x="1197" y="2170"/>
                <a:ext cx="1" cy="195"/>
              </a:xfrm>
              <a:prstGeom prst="line">
                <a:avLst/>
              </a:prstGeom>
              <a:noFill/>
              <a:ln w="38100">
                <a:solidFill>
                  <a:schemeClr val="accent2"/>
                </a:solidFill>
                <a:miter lim="800000"/>
                <a:headEnd/>
                <a:tailEnd/>
              </a:ln>
              <a:effectLst/>
            </p:spPr>
            <p:txBody>
              <a:bodyPr wrap="none"/>
              <a:lstStyle/>
              <a:p>
                <a:endParaRPr lang="en-US"/>
              </a:p>
            </p:txBody>
          </p:sp>
          <p:sp>
            <p:nvSpPr>
              <p:cNvPr id="68638" name="Line 27"/>
              <p:cNvSpPr>
                <a:spLocks noChangeShapeType="1"/>
              </p:cNvSpPr>
              <p:nvPr/>
            </p:nvSpPr>
            <p:spPr bwMode="auto">
              <a:xfrm flipH="1" flipV="1">
                <a:off x="1063" y="2363"/>
                <a:ext cx="183" cy="117"/>
              </a:xfrm>
              <a:prstGeom prst="line">
                <a:avLst/>
              </a:prstGeom>
              <a:noFill/>
              <a:ln w="38100">
                <a:solidFill>
                  <a:schemeClr val="accent2"/>
                </a:solidFill>
                <a:miter lim="800000"/>
                <a:headEnd/>
                <a:tailEnd/>
              </a:ln>
              <a:effectLst/>
            </p:spPr>
            <p:txBody>
              <a:bodyPr wrap="none"/>
              <a:lstStyle/>
              <a:p>
                <a:endParaRPr lang="en-US"/>
              </a:p>
            </p:txBody>
          </p:sp>
          <p:sp>
            <p:nvSpPr>
              <p:cNvPr id="68639" name="Line 28"/>
              <p:cNvSpPr>
                <a:spLocks noChangeShapeType="1"/>
              </p:cNvSpPr>
              <p:nvPr/>
            </p:nvSpPr>
            <p:spPr bwMode="auto">
              <a:xfrm flipH="1" flipV="1">
                <a:off x="1065" y="2177"/>
                <a:ext cx="1" cy="195"/>
              </a:xfrm>
              <a:prstGeom prst="line">
                <a:avLst/>
              </a:prstGeom>
              <a:noFill/>
              <a:ln w="38100">
                <a:solidFill>
                  <a:schemeClr val="accent2"/>
                </a:solidFill>
                <a:miter lim="800000"/>
                <a:headEnd/>
                <a:tailEnd/>
              </a:ln>
              <a:effectLst/>
            </p:spPr>
            <p:txBody>
              <a:bodyPr wrap="none"/>
              <a:lstStyle/>
              <a:p>
                <a:endParaRPr lang="en-US"/>
              </a:p>
            </p:txBody>
          </p:sp>
          <p:sp>
            <p:nvSpPr>
              <p:cNvPr id="68640" name="Line 29"/>
              <p:cNvSpPr>
                <a:spLocks noChangeShapeType="1"/>
              </p:cNvSpPr>
              <p:nvPr/>
            </p:nvSpPr>
            <p:spPr bwMode="auto">
              <a:xfrm flipV="1">
                <a:off x="1062" y="1991"/>
                <a:ext cx="114" cy="193"/>
              </a:xfrm>
              <a:prstGeom prst="line">
                <a:avLst/>
              </a:prstGeom>
              <a:noFill/>
              <a:ln w="38100">
                <a:solidFill>
                  <a:schemeClr val="accent2"/>
                </a:solidFill>
                <a:miter lim="800000"/>
                <a:headEnd/>
                <a:tailEnd/>
              </a:ln>
              <a:effectLst/>
            </p:spPr>
            <p:txBody>
              <a:bodyPr wrap="none"/>
              <a:lstStyle/>
              <a:p>
                <a:endParaRPr lang="en-US"/>
              </a:p>
            </p:txBody>
          </p:sp>
          <p:sp>
            <p:nvSpPr>
              <p:cNvPr id="68641" name="Line 30"/>
              <p:cNvSpPr>
                <a:spLocks noChangeShapeType="1"/>
              </p:cNvSpPr>
              <p:nvPr/>
            </p:nvSpPr>
            <p:spPr bwMode="auto">
              <a:xfrm flipH="1" flipV="1">
                <a:off x="1176" y="1991"/>
                <a:ext cx="25" cy="191"/>
              </a:xfrm>
              <a:prstGeom prst="line">
                <a:avLst/>
              </a:prstGeom>
              <a:noFill/>
              <a:ln w="38100">
                <a:solidFill>
                  <a:schemeClr val="accent2"/>
                </a:solidFill>
                <a:miter lim="800000"/>
                <a:headEnd/>
                <a:tailEnd/>
              </a:ln>
              <a:effectLst/>
            </p:spPr>
            <p:txBody>
              <a:bodyPr wrap="none"/>
              <a:lstStyle/>
              <a:p>
                <a:endParaRPr lang="en-US"/>
              </a:p>
            </p:txBody>
          </p:sp>
          <p:sp>
            <p:nvSpPr>
              <p:cNvPr id="68642" name="Line 31"/>
              <p:cNvSpPr>
                <a:spLocks noChangeShapeType="1"/>
              </p:cNvSpPr>
              <p:nvPr/>
            </p:nvSpPr>
            <p:spPr bwMode="auto">
              <a:xfrm flipH="1" flipV="1">
                <a:off x="1245" y="2472"/>
                <a:ext cx="1" cy="437"/>
              </a:xfrm>
              <a:prstGeom prst="line">
                <a:avLst/>
              </a:prstGeom>
              <a:noFill/>
              <a:ln w="38100">
                <a:solidFill>
                  <a:schemeClr val="accent2"/>
                </a:solidFill>
                <a:miter lim="800000"/>
                <a:headEnd/>
                <a:tailEnd/>
              </a:ln>
              <a:effectLst/>
            </p:spPr>
            <p:txBody>
              <a:bodyPr wrap="none"/>
              <a:lstStyle/>
              <a:p>
                <a:endParaRPr lang="en-US"/>
              </a:p>
            </p:txBody>
          </p:sp>
          <p:sp>
            <p:nvSpPr>
              <p:cNvPr id="68643" name="Line 32"/>
              <p:cNvSpPr>
                <a:spLocks noChangeShapeType="1"/>
              </p:cNvSpPr>
              <p:nvPr/>
            </p:nvSpPr>
            <p:spPr bwMode="auto">
              <a:xfrm flipV="1">
                <a:off x="1236" y="2901"/>
                <a:ext cx="418" cy="0"/>
              </a:xfrm>
              <a:prstGeom prst="line">
                <a:avLst/>
              </a:prstGeom>
              <a:noFill/>
              <a:ln w="38100">
                <a:solidFill>
                  <a:schemeClr val="accent2"/>
                </a:solidFill>
                <a:miter lim="800000"/>
                <a:headEnd/>
                <a:tailEnd/>
              </a:ln>
              <a:effectLst/>
            </p:spPr>
            <p:txBody>
              <a:bodyPr wrap="none"/>
              <a:lstStyle/>
              <a:p>
                <a:endParaRPr lang="en-US"/>
              </a:p>
            </p:txBody>
          </p:sp>
          <p:sp>
            <p:nvSpPr>
              <p:cNvPr id="68644" name="Line 33"/>
              <p:cNvSpPr>
                <a:spLocks noChangeShapeType="1"/>
              </p:cNvSpPr>
              <p:nvPr/>
            </p:nvSpPr>
            <p:spPr bwMode="auto">
              <a:xfrm flipV="1">
                <a:off x="1649" y="2887"/>
                <a:ext cx="1" cy="953"/>
              </a:xfrm>
              <a:prstGeom prst="line">
                <a:avLst/>
              </a:prstGeom>
              <a:noFill/>
              <a:ln w="38100">
                <a:solidFill>
                  <a:schemeClr val="accent2"/>
                </a:solidFill>
                <a:miter lim="800000"/>
                <a:headEnd/>
                <a:tailEnd/>
              </a:ln>
              <a:effectLst/>
            </p:spPr>
            <p:txBody>
              <a:bodyPr wrap="none"/>
              <a:lstStyle/>
              <a:p>
                <a:endParaRPr lang="en-US"/>
              </a:p>
            </p:txBody>
          </p:sp>
          <p:sp>
            <p:nvSpPr>
              <p:cNvPr id="68645" name="Rectangle 34"/>
              <p:cNvSpPr>
                <a:spLocks noChangeArrowheads="1"/>
              </p:cNvSpPr>
              <p:nvPr/>
            </p:nvSpPr>
            <p:spPr bwMode="auto">
              <a:xfrm>
                <a:off x="1408" y="3042"/>
                <a:ext cx="261" cy="336"/>
              </a:xfrm>
              <a:prstGeom prst="rect">
                <a:avLst/>
              </a:prstGeom>
              <a:noFill/>
              <a:ln w="9525">
                <a:noFill/>
                <a:miter lim="800000"/>
                <a:headEnd/>
                <a:tailEnd/>
              </a:ln>
              <a:effectLst/>
            </p:spPr>
            <p:txBody>
              <a:bodyPr wrap="none">
                <a:spAutoFit/>
              </a:bodyPr>
              <a:lstStyle/>
              <a:p>
                <a:pPr algn="ctr" eaLnBrk="0" hangingPunct="0"/>
                <a:r>
                  <a:rPr lang="en-US" sz="2000">
                    <a:solidFill>
                      <a:schemeClr val="accent2"/>
                    </a:solidFill>
                    <a:latin typeface="Times New Roman" pitchFamily="18" charset="0"/>
                    <a:sym typeface="Wingdings" pitchFamily="2" charset="2"/>
                  </a:rPr>
                  <a:t></a:t>
                </a:r>
              </a:p>
            </p:txBody>
          </p:sp>
          <p:sp>
            <p:nvSpPr>
              <p:cNvPr id="68646" name="Line 35"/>
              <p:cNvSpPr>
                <a:spLocks noChangeShapeType="1"/>
              </p:cNvSpPr>
              <p:nvPr/>
            </p:nvSpPr>
            <p:spPr bwMode="auto">
              <a:xfrm flipH="1" flipV="1">
                <a:off x="1291" y="929"/>
                <a:ext cx="0" cy="237"/>
              </a:xfrm>
              <a:prstGeom prst="line">
                <a:avLst/>
              </a:prstGeom>
              <a:noFill/>
              <a:ln w="38100">
                <a:solidFill>
                  <a:schemeClr val="accent2"/>
                </a:solidFill>
                <a:miter lim="800000"/>
                <a:headEnd/>
                <a:tailEnd/>
              </a:ln>
              <a:effectLst/>
            </p:spPr>
            <p:txBody>
              <a:bodyPr wrap="none"/>
              <a:lstStyle/>
              <a:p>
                <a:endParaRPr lang="en-US"/>
              </a:p>
            </p:txBody>
          </p:sp>
          <p:sp>
            <p:nvSpPr>
              <p:cNvPr id="68647" name="Line 36"/>
              <p:cNvSpPr>
                <a:spLocks noChangeShapeType="1"/>
              </p:cNvSpPr>
              <p:nvPr/>
            </p:nvSpPr>
            <p:spPr bwMode="auto">
              <a:xfrm flipV="1">
                <a:off x="1279" y="940"/>
                <a:ext cx="2969" cy="1"/>
              </a:xfrm>
              <a:prstGeom prst="line">
                <a:avLst/>
              </a:prstGeom>
              <a:noFill/>
              <a:ln w="38100">
                <a:solidFill>
                  <a:schemeClr val="accent2"/>
                </a:solidFill>
                <a:miter lim="800000"/>
                <a:headEnd/>
                <a:tailEnd/>
              </a:ln>
              <a:effectLst/>
            </p:spPr>
            <p:txBody>
              <a:bodyPr wrap="none"/>
              <a:lstStyle/>
              <a:p>
                <a:endParaRPr lang="en-US"/>
              </a:p>
            </p:txBody>
          </p:sp>
          <p:sp>
            <p:nvSpPr>
              <p:cNvPr id="68648" name="Line 37"/>
              <p:cNvSpPr>
                <a:spLocks noChangeShapeType="1"/>
              </p:cNvSpPr>
              <p:nvPr/>
            </p:nvSpPr>
            <p:spPr bwMode="auto">
              <a:xfrm flipH="1">
                <a:off x="4236" y="929"/>
                <a:ext cx="1" cy="263"/>
              </a:xfrm>
              <a:prstGeom prst="line">
                <a:avLst/>
              </a:prstGeom>
              <a:noFill/>
              <a:ln w="38100">
                <a:solidFill>
                  <a:schemeClr val="accent2"/>
                </a:solidFill>
                <a:miter lim="800000"/>
                <a:headEnd/>
                <a:tailEnd type="stealth" w="med" len="med"/>
              </a:ln>
              <a:effectLst/>
            </p:spPr>
            <p:txBody>
              <a:bodyPr wrap="none"/>
              <a:lstStyle/>
              <a:p>
                <a:endParaRPr lang="en-US"/>
              </a:p>
            </p:txBody>
          </p:sp>
          <p:sp>
            <p:nvSpPr>
              <p:cNvPr id="68649" name="Line 38"/>
              <p:cNvSpPr>
                <a:spLocks noChangeShapeType="1"/>
              </p:cNvSpPr>
              <p:nvPr/>
            </p:nvSpPr>
            <p:spPr bwMode="auto">
              <a:xfrm flipV="1">
                <a:off x="1643" y="3827"/>
                <a:ext cx="2947" cy="1"/>
              </a:xfrm>
              <a:prstGeom prst="line">
                <a:avLst/>
              </a:prstGeom>
              <a:noFill/>
              <a:ln w="38100">
                <a:solidFill>
                  <a:schemeClr val="accent2"/>
                </a:solidFill>
                <a:miter lim="800000"/>
                <a:headEnd/>
                <a:tailEnd/>
              </a:ln>
              <a:effectLst/>
            </p:spPr>
            <p:txBody>
              <a:bodyPr wrap="none"/>
              <a:lstStyle/>
              <a:p>
                <a:endParaRPr lang="en-US"/>
              </a:p>
            </p:txBody>
          </p:sp>
        </p:grpSp>
        <p:sp>
          <p:nvSpPr>
            <p:cNvPr id="68650" name="Text Box 39"/>
            <p:cNvSpPr txBox="1">
              <a:spLocks noChangeArrowheads="1"/>
            </p:cNvSpPr>
            <p:nvPr/>
          </p:nvSpPr>
          <p:spPr bwMode="auto">
            <a:xfrm>
              <a:off x="2759" y="1483"/>
              <a:ext cx="262" cy="284"/>
            </a:xfrm>
            <a:prstGeom prst="rect">
              <a:avLst/>
            </a:prstGeom>
            <a:noFill/>
            <a:ln w="9525">
              <a:noFill/>
              <a:miter lim="800000"/>
              <a:headEnd/>
              <a:tailEnd/>
            </a:ln>
            <a:effectLst/>
          </p:spPr>
          <p:txBody>
            <a:bodyPr>
              <a:spAutoFit/>
            </a:bodyPr>
            <a:lstStyle/>
            <a:p>
              <a:pPr eaLnBrk="0" hangingPunct="0">
                <a:spcBef>
                  <a:spcPct val="50000"/>
                </a:spcBef>
              </a:pPr>
              <a:r>
                <a:rPr lang="en-US" sz="1600" b="1">
                  <a:solidFill>
                    <a:schemeClr val="accent2"/>
                  </a:solidFill>
                  <a:latin typeface="Arial Narrow" pitchFamily="34" charset="0"/>
                </a:rPr>
                <a:t>PC</a:t>
              </a:r>
            </a:p>
          </p:txBody>
        </p:sp>
      </p:grpSp>
      <p:grpSp>
        <p:nvGrpSpPr>
          <p:cNvPr id="4" name="Group 40"/>
          <p:cNvGrpSpPr>
            <a:grpSpLocks/>
          </p:cNvGrpSpPr>
          <p:nvPr/>
        </p:nvGrpSpPr>
        <p:grpSpPr bwMode="auto">
          <a:xfrm>
            <a:off x="2025650" y="1458517"/>
            <a:ext cx="3455988" cy="878682"/>
            <a:chOff x="1276" y="1069"/>
            <a:chExt cx="2177" cy="738"/>
          </a:xfrm>
        </p:grpSpPr>
        <p:sp>
          <p:nvSpPr>
            <p:cNvPr id="68652" name="Line 41"/>
            <p:cNvSpPr>
              <a:spLocks noChangeShapeType="1"/>
            </p:cNvSpPr>
            <p:nvPr/>
          </p:nvSpPr>
          <p:spPr bwMode="auto">
            <a:xfrm flipH="1">
              <a:off x="2688" y="1081"/>
              <a:ext cx="765" cy="0"/>
            </a:xfrm>
            <a:prstGeom prst="line">
              <a:avLst/>
            </a:prstGeom>
            <a:noFill/>
            <a:ln w="38100">
              <a:solidFill>
                <a:srgbClr val="FF0033"/>
              </a:solidFill>
              <a:miter lim="800000"/>
              <a:headEnd/>
              <a:tailEnd/>
            </a:ln>
            <a:effectLst/>
          </p:spPr>
          <p:txBody>
            <a:bodyPr wrap="none"/>
            <a:lstStyle/>
            <a:p>
              <a:endParaRPr lang="en-US"/>
            </a:p>
          </p:txBody>
        </p:sp>
        <p:sp>
          <p:nvSpPr>
            <p:cNvPr id="68653" name="Line 42"/>
            <p:cNvSpPr>
              <a:spLocks noChangeShapeType="1"/>
            </p:cNvSpPr>
            <p:nvPr/>
          </p:nvSpPr>
          <p:spPr bwMode="auto">
            <a:xfrm flipH="1">
              <a:off x="2683" y="1069"/>
              <a:ext cx="3" cy="715"/>
            </a:xfrm>
            <a:prstGeom prst="line">
              <a:avLst/>
            </a:prstGeom>
            <a:noFill/>
            <a:ln w="38100">
              <a:solidFill>
                <a:srgbClr val="FF0033"/>
              </a:solidFill>
              <a:miter lim="800000"/>
              <a:headEnd/>
              <a:tailEnd/>
            </a:ln>
            <a:effectLst/>
          </p:spPr>
          <p:txBody>
            <a:bodyPr wrap="none"/>
            <a:lstStyle/>
            <a:p>
              <a:endParaRPr lang="en-US"/>
            </a:p>
          </p:txBody>
        </p:sp>
        <p:sp>
          <p:nvSpPr>
            <p:cNvPr id="68654" name="Line 43"/>
            <p:cNvSpPr>
              <a:spLocks noChangeShapeType="1"/>
            </p:cNvSpPr>
            <p:nvPr/>
          </p:nvSpPr>
          <p:spPr bwMode="auto">
            <a:xfrm flipV="1">
              <a:off x="1368" y="1772"/>
              <a:ext cx="1323" cy="3"/>
            </a:xfrm>
            <a:prstGeom prst="line">
              <a:avLst/>
            </a:prstGeom>
            <a:noFill/>
            <a:ln w="38100">
              <a:solidFill>
                <a:srgbClr val="FF0033"/>
              </a:solidFill>
              <a:miter lim="800000"/>
              <a:headEnd/>
              <a:tailEnd/>
            </a:ln>
            <a:effectLst/>
          </p:spPr>
          <p:txBody>
            <a:bodyPr wrap="none"/>
            <a:lstStyle/>
            <a:p>
              <a:endParaRPr lang="en-US"/>
            </a:p>
          </p:txBody>
        </p:sp>
        <p:sp>
          <p:nvSpPr>
            <p:cNvPr id="68655" name="Line 44"/>
            <p:cNvSpPr>
              <a:spLocks noChangeShapeType="1"/>
            </p:cNvSpPr>
            <p:nvPr/>
          </p:nvSpPr>
          <p:spPr bwMode="auto">
            <a:xfrm flipV="1">
              <a:off x="1369" y="1645"/>
              <a:ext cx="1" cy="142"/>
            </a:xfrm>
            <a:prstGeom prst="line">
              <a:avLst/>
            </a:prstGeom>
            <a:noFill/>
            <a:ln w="38100">
              <a:solidFill>
                <a:srgbClr val="FF0033"/>
              </a:solidFill>
              <a:miter lim="800000"/>
              <a:headEnd/>
              <a:tailEnd/>
            </a:ln>
            <a:effectLst/>
          </p:spPr>
          <p:txBody>
            <a:bodyPr wrap="none"/>
            <a:lstStyle/>
            <a:p>
              <a:endParaRPr lang="en-US"/>
            </a:p>
          </p:txBody>
        </p:sp>
        <p:sp>
          <p:nvSpPr>
            <p:cNvPr id="68656" name="Line 45"/>
            <p:cNvSpPr>
              <a:spLocks noChangeShapeType="1"/>
            </p:cNvSpPr>
            <p:nvPr/>
          </p:nvSpPr>
          <p:spPr bwMode="auto">
            <a:xfrm flipH="1" flipV="1">
              <a:off x="1283" y="1479"/>
              <a:ext cx="89" cy="172"/>
            </a:xfrm>
            <a:prstGeom prst="line">
              <a:avLst/>
            </a:prstGeom>
            <a:noFill/>
            <a:ln w="38100">
              <a:solidFill>
                <a:srgbClr val="FF0033"/>
              </a:solidFill>
              <a:miter lim="800000"/>
              <a:headEnd/>
              <a:tailEnd/>
            </a:ln>
            <a:effectLst/>
          </p:spPr>
          <p:txBody>
            <a:bodyPr wrap="none"/>
            <a:lstStyle/>
            <a:p>
              <a:endParaRPr lang="en-US"/>
            </a:p>
          </p:txBody>
        </p:sp>
        <p:sp>
          <p:nvSpPr>
            <p:cNvPr id="68657" name="Line 46"/>
            <p:cNvSpPr>
              <a:spLocks noChangeShapeType="1"/>
            </p:cNvSpPr>
            <p:nvPr/>
          </p:nvSpPr>
          <p:spPr bwMode="auto">
            <a:xfrm flipV="1">
              <a:off x="1284" y="1310"/>
              <a:ext cx="1" cy="176"/>
            </a:xfrm>
            <a:prstGeom prst="line">
              <a:avLst/>
            </a:prstGeom>
            <a:noFill/>
            <a:ln w="38100">
              <a:solidFill>
                <a:srgbClr val="FF0033"/>
              </a:solidFill>
              <a:miter lim="800000"/>
              <a:headEnd/>
              <a:tailEnd type="stealth" w="med" len="med"/>
            </a:ln>
            <a:effectLst/>
          </p:spPr>
          <p:txBody>
            <a:bodyPr wrap="none"/>
            <a:lstStyle/>
            <a:p>
              <a:endParaRPr lang="en-US"/>
            </a:p>
          </p:txBody>
        </p:sp>
        <p:sp>
          <p:nvSpPr>
            <p:cNvPr id="68658" name="Line 47"/>
            <p:cNvSpPr>
              <a:spLocks noChangeShapeType="1"/>
            </p:cNvSpPr>
            <p:nvPr/>
          </p:nvSpPr>
          <p:spPr bwMode="auto">
            <a:xfrm>
              <a:off x="3443" y="1071"/>
              <a:ext cx="0" cy="122"/>
            </a:xfrm>
            <a:prstGeom prst="line">
              <a:avLst/>
            </a:prstGeom>
            <a:noFill/>
            <a:ln w="38100">
              <a:solidFill>
                <a:srgbClr val="FF0033"/>
              </a:solidFill>
              <a:miter lim="800000"/>
              <a:headEnd/>
              <a:tailEnd/>
            </a:ln>
            <a:effectLst/>
          </p:spPr>
          <p:txBody>
            <a:bodyPr wrap="none"/>
            <a:lstStyle/>
            <a:p>
              <a:endParaRPr lang="en-US"/>
            </a:p>
          </p:txBody>
        </p:sp>
        <p:sp>
          <p:nvSpPr>
            <p:cNvPr id="68659" name="Rectangle 48"/>
            <p:cNvSpPr>
              <a:spLocks noChangeArrowheads="1"/>
            </p:cNvSpPr>
            <p:nvPr/>
          </p:nvSpPr>
          <p:spPr bwMode="auto">
            <a:xfrm>
              <a:off x="1276" y="1299"/>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sp>
          <p:nvSpPr>
            <p:cNvPr id="68660" name="Rectangle 49"/>
            <p:cNvSpPr>
              <a:spLocks noChangeArrowheads="1"/>
            </p:cNvSpPr>
            <p:nvPr/>
          </p:nvSpPr>
          <p:spPr bwMode="auto">
            <a:xfrm>
              <a:off x="1980" y="1523"/>
              <a:ext cx="264" cy="284"/>
            </a:xfrm>
            <a:prstGeom prst="rect">
              <a:avLst/>
            </a:prstGeom>
            <a:noFill/>
            <a:ln w="9525">
              <a:noFill/>
              <a:miter lim="800000"/>
              <a:headEnd/>
              <a:tailEnd/>
            </a:ln>
            <a:effectLst/>
          </p:spPr>
          <p:txBody>
            <a:bodyPr wrap="none">
              <a:spAutoFit/>
            </a:bodyPr>
            <a:lstStyle/>
            <a:p>
              <a:pPr algn="ctr" eaLnBrk="0" hangingPunct="0"/>
              <a:r>
                <a:rPr lang="en-US" sz="1600" b="1">
                  <a:solidFill>
                    <a:srgbClr val="FF0033"/>
                  </a:solidFill>
                  <a:latin typeface="Arial Narrow" pitchFamily="34" charset="0"/>
                </a:rPr>
                <a:t>PC</a:t>
              </a:r>
            </a:p>
          </p:txBody>
        </p:sp>
      </p:grpSp>
      <p:grpSp>
        <p:nvGrpSpPr>
          <p:cNvPr id="5" name="Group 50"/>
          <p:cNvGrpSpPr>
            <a:grpSpLocks/>
          </p:cNvGrpSpPr>
          <p:nvPr/>
        </p:nvGrpSpPr>
        <p:grpSpPr bwMode="auto">
          <a:xfrm>
            <a:off x="882650" y="1401366"/>
            <a:ext cx="4686300" cy="3152775"/>
            <a:chOff x="556" y="1021"/>
            <a:chExt cx="2952" cy="2648"/>
          </a:xfrm>
        </p:grpSpPr>
        <p:sp>
          <p:nvSpPr>
            <p:cNvPr id="68662" name="Line 51"/>
            <p:cNvSpPr>
              <a:spLocks noChangeShapeType="1"/>
            </p:cNvSpPr>
            <p:nvPr/>
          </p:nvSpPr>
          <p:spPr bwMode="auto">
            <a:xfrm flipH="1" flipV="1">
              <a:off x="3482" y="3242"/>
              <a:ext cx="0" cy="425"/>
            </a:xfrm>
            <a:prstGeom prst="line">
              <a:avLst/>
            </a:prstGeom>
            <a:noFill/>
            <a:ln w="38100">
              <a:solidFill>
                <a:srgbClr val="00FF00"/>
              </a:solidFill>
              <a:miter lim="800000"/>
              <a:headEnd/>
              <a:tailEnd type="stealth" w="med" len="med"/>
            </a:ln>
            <a:effectLst/>
          </p:spPr>
          <p:txBody>
            <a:bodyPr wrap="none"/>
            <a:lstStyle/>
            <a:p>
              <a:endParaRPr lang="en-US"/>
            </a:p>
          </p:txBody>
        </p:sp>
        <p:sp>
          <p:nvSpPr>
            <p:cNvPr id="68663" name="Line 52"/>
            <p:cNvSpPr>
              <a:spLocks noChangeShapeType="1"/>
            </p:cNvSpPr>
            <p:nvPr/>
          </p:nvSpPr>
          <p:spPr bwMode="auto">
            <a:xfrm>
              <a:off x="556" y="3659"/>
              <a:ext cx="2938" cy="1"/>
            </a:xfrm>
            <a:prstGeom prst="line">
              <a:avLst/>
            </a:prstGeom>
            <a:noFill/>
            <a:ln w="38100">
              <a:solidFill>
                <a:srgbClr val="00FF00"/>
              </a:solidFill>
              <a:miter lim="800000"/>
              <a:headEnd/>
              <a:tailEnd/>
            </a:ln>
            <a:effectLst/>
          </p:spPr>
          <p:txBody>
            <a:bodyPr wrap="none"/>
            <a:lstStyle/>
            <a:p>
              <a:endParaRPr lang="en-US"/>
            </a:p>
          </p:txBody>
        </p:sp>
        <p:sp>
          <p:nvSpPr>
            <p:cNvPr id="68664" name="Line 53"/>
            <p:cNvSpPr>
              <a:spLocks noChangeShapeType="1"/>
            </p:cNvSpPr>
            <p:nvPr/>
          </p:nvSpPr>
          <p:spPr bwMode="auto">
            <a:xfrm flipH="1">
              <a:off x="567" y="1846"/>
              <a:ext cx="6" cy="1823"/>
            </a:xfrm>
            <a:prstGeom prst="line">
              <a:avLst/>
            </a:prstGeom>
            <a:noFill/>
            <a:ln w="38100">
              <a:solidFill>
                <a:srgbClr val="00FF00"/>
              </a:solidFill>
              <a:miter lim="800000"/>
              <a:headEnd/>
              <a:tailEnd/>
            </a:ln>
            <a:effectLst/>
          </p:spPr>
          <p:txBody>
            <a:bodyPr wrap="none"/>
            <a:lstStyle/>
            <a:p>
              <a:endParaRPr lang="en-US"/>
            </a:p>
          </p:txBody>
        </p:sp>
        <p:sp>
          <p:nvSpPr>
            <p:cNvPr id="68665" name="Line 54"/>
            <p:cNvSpPr>
              <a:spLocks noChangeShapeType="1"/>
            </p:cNvSpPr>
            <p:nvPr/>
          </p:nvSpPr>
          <p:spPr bwMode="auto">
            <a:xfrm flipH="1" flipV="1">
              <a:off x="561" y="1851"/>
              <a:ext cx="532" cy="1"/>
            </a:xfrm>
            <a:prstGeom prst="line">
              <a:avLst/>
            </a:prstGeom>
            <a:noFill/>
            <a:ln w="38100">
              <a:solidFill>
                <a:srgbClr val="00FF00"/>
              </a:solidFill>
              <a:miter lim="800000"/>
              <a:headEnd/>
              <a:tailEnd/>
            </a:ln>
            <a:effectLst/>
          </p:spPr>
          <p:txBody>
            <a:bodyPr wrap="none"/>
            <a:lstStyle/>
            <a:p>
              <a:endParaRPr lang="en-US"/>
            </a:p>
          </p:txBody>
        </p:sp>
        <p:sp>
          <p:nvSpPr>
            <p:cNvPr id="68666" name="Line 55"/>
            <p:cNvSpPr>
              <a:spLocks noChangeShapeType="1"/>
            </p:cNvSpPr>
            <p:nvPr/>
          </p:nvSpPr>
          <p:spPr bwMode="auto">
            <a:xfrm flipV="1">
              <a:off x="1488" y="1707"/>
              <a:ext cx="0" cy="578"/>
            </a:xfrm>
            <a:prstGeom prst="line">
              <a:avLst/>
            </a:prstGeom>
            <a:noFill/>
            <a:ln w="38100">
              <a:solidFill>
                <a:srgbClr val="00FF00"/>
              </a:solidFill>
              <a:miter lim="800000"/>
              <a:headEnd/>
              <a:tailEnd/>
            </a:ln>
            <a:effectLst/>
          </p:spPr>
          <p:txBody>
            <a:bodyPr wrap="none"/>
            <a:lstStyle/>
            <a:p>
              <a:endParaRPr lang="en-US"/>
            </a:p>
          </p:txBody>
        </p:sp>
        <p:sp>
          <p:nvSpPr>
            <p:cNvPr id="68667" name="Line 56"/>
            <p:cNvSpPr>
              <a:spLocks noChangeShapeType="1"/>
            </p:cNvSpPr>
            <p:nvPr/>
          </p:nvSpPr>
          <p:spPr bwMode="auto">
            <a:xfrm flipH="1" flipV="1">
              <a:off x="1285" y="2178"/>
              <a:ext cx="0" cy="113"/>
            </a:xfrm>
            <a:prstGeom prst="line">
              <a:avLst/>
            </a:prstGeom>
            <a:noFill/>
            <a:ln w="38100">
              <a:solidFill>
                <a:srgbClr val="00FF00"/>
              </a:solidFill>
              <a:miter lim="800000"/>
              <a:headEnd/>
              <a:tailEnd/>
            </a:ln>
            <a:effectLst/>
          </p:spPr>
          <p:txBody>
            <a:bodyPr wrap="none"/>
            <a:lstStyle/>
            <a:p>
              <a:endParaRPr lang="en-US"/>
            </a:p>
          </p:txBody>
        </p:sp>
        <p:sp>
          <p:nvSpPr>
            <p:cNvPr id="68668" name="Line 57"/>
            <p:cNvSpPr>
              <a:spLocks noChangeShapeType="1"/>
            </p:cNvSpPr>
            <p:nvPr/>
          </p:nvSpPr>
          <p:spPr bwMode="auto">
            <a:xfrm flipV="1">
              <a:off x="1079" y="1840"/>
              <a:ext cx="3" cy="139"/>
            </a:xfrm>
            <a:prstGeom prst="line">
              <a:avLst/>
            </a:prstGeom>
            <a:noFill/>
            <a:ln w="38100">
              <a:solidFill>
                <a:srgbClr val="00FF00"/>
              </a:solidFill>
              <a:miter lim="800000"/>
              <a:headEnd/>
              <a:tailEnd/>
            </a:ln>
            <a:effectLst/>
          </p:spPr>
          <p:txBody>
            <a:bodyPr wrap="none"/>
            <a:lstStyle/>
            <a:p>
              <a:endParaRPr lang="en-US"/>
            </a:p>
          </p:txBody>
        </p:sp>
        <p:sp>
          <p:nvSpPr>
            <p:cNvPr id="68669" name="Line 58"/>
            <p:cNvSpPr>
              <a:spLocks noChangeShapeType="1"/>
            </p:cNvSpPr>
            <p:nvPr/>
          </p:nvSpPr>
          <p:spPr bwMode="auto">
            <a:xfrm flipH="1">
              <a:off x="1273" y="2279"/>
              <a:ext cx="227" cy="0"/>
            </a:xfrm>
            <a:prstGeom prst="line">
              <a:avLst/>
            </a:prstGeom>
            <a:noFill/>
            <a:ln w="38100">
              <a:solidFill>
                <a:srgbClr val="00FF00"/>
              </a:solidFill>
              <a:miter lim="800000"/>
              <a:headEnd/>
              <a:tailEnd/>
            </a:ln>
            <a:effectLst/>
          </p:spPr>
          <p:txBody>
            <a:bodyPr wrap="none"/>
            <a:lstStyle/>
            <a:p>
              <a:endParaRPr lang="en-US"/>
            </a:p>
          </p:txBody>
        </p:sp>
        <p:sp>
          <p:nvSpPr>
            <p:cNvPr id="68670" name="Line 59"/>
            <p:cNvSpPr>
              <a:spLocks noChangeShapeType="1"/>
            </p:cNvSpPr>
            <p:nvPr/>
          </p:nvSpPr>
          <p:spPr bwMode="auto">
            <a:xfrm flipV="1">
              <a:off x="976" y="2180"/>
              <a:ext cx="0" cy="525"/>
            </a:xfrm>
            <a:prstGeom prst="line">
              <a:avLst/>
            </a:prstGeom>
            <a:noFill/>
            <a:ln w="38100">
              <a:solidFill>
                <a:srgbClr val="00FF00"/>
              </a:solidFill>
              <a:miter lim="800000"/>
              <a:headEnd/>
              <a:tailEnd/>
            </a:ln>
            <a:effectLst/>
          </p:spPr>
          <p:txBody>
            <a:bodyPr wrap="none"/>
            <a:lstStyle/>
            <a:p>
              <a:endParaRPr lang="en-US"/>
            </a:p>
          </p:txBody>
        </p:sp>
        <p:sp>
          <p:nvSpPr>
            <p:cNvPr id="68671" name="Line 60"/>
            <p:cNvSpPr>
              <a:spLocks noChangeShapeType="1"/>
            </p:cNvSpPr>
            <p:nvPr/>
          </p:nvSpPr>
          <p:spPr bwMode="auto">
            <a:xfrm flipV="1">
              <a:off x="973" y="1973"/>
              <a:ext cx="108" cy="218"/>
            </a:xfrm>
            <a:prstGeom prst="line">
              <a:avLst/>
            </a:prstGeom>
            <a:noFill/>
            <a:ln w="38100">
              <a:solidFill>
                <a:srgbClr val="00FF00"/>
              </a:solidFill>
              <a:miter lim="800000"/>
              <a:headEnd/>
              <a:tailEnd/>
            </a:ln>
            <a:effectLst/>
          </p:spPr>
          <p:txBody>
            <a:bodyPr wrap="none"/>
            <a:lstStyle/>
            <a:p>
              <a:endParaRPr lang="en-US"/>
            </a:p>
          </p:txBody>
        </p:sp>
        <p:sp>
          <p:nvSpPr>
            <p:cNvPr id="68672" name="Line 61"/>
            <p:cNvSpPr>
              <a:spLocks noChangeShapeType="1"/>
            </p:cNvSpPr>
            <p:nvPr/>
          </p:nvSpPr>
          <p:spPr bwMode="auto">
            <a:xfrm flipH="1" flipV="1">
              <a:off x="1081" y="1983"/>
              <a:ext cx="207" cy="205"/>
            </a:xfrm>
            <a:prstGeom prst="line">
              <a:avLst/>
            </a:prstGeom>
            <a:noFill/>
            <a:ln w="38100">
              <a:solidFill>
                <a:srgbClr val="00FF00"/>
              </a:solidFill>
              <a:miter lim="800000"/>
              <a:headEnd/>
              <a:tailEnd/>
            </a:ln>
            <a:effectLst/>
          </p:spPr>
          <p:txBody>
            <a:bodyPr wrap="none"/>
            <a:lstStyle/>
            <a:p>
              <a:endParaRPr lang="en-US"/>
            </a:p>
          </p:txBody>
        </p:sp>
        <p:sp>
          <p:nvSpPr>
            <p:cNvPr id="68673" name="Rectangle 62"/>
            <p:cNvSpPr>
              <a:spLocks noChangeArrowheads="1"/>
            </p:cNvSpPr>
            <p:nvPr/>
          </p:nvSpPr>
          <p:spPr bwMode="auto">
            <a:xfrm>
              <a:off x="574" y="2974"/>
              <a:ext cx="261" cy="336"/>
            </a:xfrm>
            <a:prstGeom prst="rect">
              <a:avLst/>
            </a:prstGeom>
            <a:noFill/>
            <a:ln w="9525">
              <a:noFill/>
              <a:miter lim="800000"/>
              <a:headEnd/>
              <a:tailEnd/>
            </a:ln>
            <a:effectLst/>
          </p:spPr>
          <p:txBody>
            <a:bodyPr wrap="none">
              <a:spAutoFit/>
            </a:bodyPr>
            <a:lstStyle/>
            <a:p>
              <a:pPr eaLnBrk="0" hangingPunct="0"/>
              <a:r>
                <a:rPr lang="en-US" sz="2000">
                  <a:solidFill>
                    <a:srgbClr val="00FF00"/>
                  </a:solidFill>
                  <a:latin typeface="Times New Roman" pitchFamily="18" charset="0"/>
                  <a:sym typeface="SymbolPS" pitchFamily="66" charset="2"/>
                </a:rPr>
                <a:t></a:t>
              </a:r>
            </a:p>
          </p:txBody>
        </p:sp>
        <p:sp>
          <p:nvSpPr>
            <p:cNvPr id="68674" name="Line 63"/>
            <p:cNvSpPr>
              <a:spLocks noChangeShapeType="1"/>
            </p:cNvSpPr>
            <p:nvPr/>
          </p:nvSpPr>
          <p:spPr bwMode="auto">
            <a:xfrm flipH="1" flipV="1">
              <a:off x="1477" y="1718"/>
              <a:ext cx="1150" cy="3"/>
            </a:xfrm>
            <a:prstGeom prst="line">
              <a:avLst/>
            </a:prstGeom>
            <a:noFill/>
            <a:ln w="38100">
              <a:solidFill>
                <a:srgbClr val="00FF00"/>
              </a:solidFill>
              <a:miter lim="800000"/>
              <a:headEnd/>
              <a:tailEnd/>
            </a:ln>
            <a:effectLst/>
          </p:spPr>
          <p:txBody>
            <a:bodyPr wrap="none"/>
            <a:lstStyle/>
            <a:p>
              <a:endParaRPr lang="en-US"/>
            </a:p>
          </p:txBody>
        </p:sp>
        <p:sp>
          <p:nvSpPr>
            <p:cNvPr id="68675" name="Line 64"/>
            <p:cNvSpPr>
              <a:spLocks noChangeShapeType="1"/>
            </p:cNvSpPr>
            <p:nvPr/>
          </p:nvSpPr>
          <p:spPr bwMode="auto">
            <a:xfrm flipH="1" flipV="1">
              <a:off x="2614" y="1024"/>
              <a:ext cx="1" cy="708"/>
            </a:xfrm>
            <a:prstGeom prst="line">
              <a:avLst/>
            </a:prstGeom>
            <a:noFill/>
            <a:ln w="38100">
              <a:solidFill>
                <a:srgbClr val="00FF00"/>
              </a:solidFill>
              <a:miter lim="800000"/>
              <a:headEnd/>
              <a:tailEnd/>
            </a:ln>
            <a:effectLst/>
          </p:spPr>
          <p:txBody>
            <a:bodyPr wrap="none"/>
            <a:lstStyle/>
            <a:p>
              <a:endParaRPr lang="en-US"/>
            </a:p>
          </p:txBody>
        </p:sp>
        <p:sp>
          <p:nvSpPr>
            <p:cNvPr id="68676" name="Line 65"/>
            <p:cNvSpPr>
              <a:spLocks noChangeShapeType="1"/>
            </p:cNvSpPr>
            <p:nvPr/>
          </p:nvSpPr>
          <p:spPr bwMode="auto">
            <a:xfrm flipH="1" flipV="1">
              <a:off x="2602" y="1029"/>
              <a:ext cx="906" cy="2"/>
            </a:xfrm>
            <a:prstGeom prst="line">
              <a:avLst/>
            </a:prstGeom>
            <a:noFill/>
            <a:ln w="38100">
              <a:solidFill>
                <a:srgbClr val="00FF00"/>
              </a:solidFill>
              <a:miter lim="800000"/>
              <a:headEnd/>
              <a:tailEnd/>
            </a:ln>
            <a:effectLst/>
          </p:spPr>
          <p:txBody>
            <a:bodyPr wrap="none"/>
            <a:lstStyle/>
            <a:p>
              <a:endParaRPr lang="en-US"/>
            </a:p>
          </p:txBody>
        </p:sp>
        <p:sp>
          <p:nvSpPr>
            <p:cNvPr id="68677" name="Line 66"/>
            <p:cNvSpPr>
              <a:spLocks noChangeShapeType="1"/>
            </p:cNvSpPr>
            <p:nvPr/>
          </p:nvSpPr>
          <p:spPr bwMode="auto">
            <a:xfrm flipV="1">
              <a:off x="3497" y="1021"/>
              <a:ext cx="0" cy="168"/>
            </a:xfrm>
            <a:prstGeom prst="line">
              <a:avLst/>
            </a:prstGeom>
            <a:noFill/>
            <a:ln w="38100">
              <a:solidFill>
                <a:srgbClr val="00FF00"/>
              </a:solidFill>
              <a:miter lim="800000"/>
              <a:headEnd/>
              <a:tailEnd/>
            </a:ln>
            <a:effectLst/>
          </p:spPr>
          <p:txBody>
            <a:bodyPr wrap="none"/>
            <a:lstStyle/>
            <a:p>
              <a:endParaRPr lang="en-US"/>
            </a:p>
          </p:txBody>
        </p:sp>
        <p:sp>
          <p:nvSpPr>
            <p:cNvPr id="68678" name="Rectangle 67"/>
            <p:cNvSpPr>
              <a:spLocks noChangeArrowheads="1"/>
            </p:cNvSpPr>
            <p:nvPr/>
          </p:nvSpPr>
          <p:spPr bwMode="auto">
            <a:xfrm>
              <a:off x="2356" y="1524"/>
              <a:ext cx="264" cy="284"/>
            </a:xfrm>
            <a:prstGeom prst="rect">
              <a:avLst/>
            </a:prstGeom>
            <a:noFill/>
            <a:ln w="9525">
              <a:noFill/>
              <a:miter lim="800000"/>
              <a:headEnd/>
              <a:tailEnd/>
            </a:ln>
            <a:effectLst/>
          </p:spPr>
          <p:txBody>
            <a:bodyPr wrap="none">
              <a:spAutoFit/>
            </a:bodyPr>
            <a:lstStyle/>
            <a:p>
              <a:pPr algn="ctr" eaLnBrk="0" hangingPunct="0"/>
              <a:r>
                <a:rPr lang="en-US" sz="1600" b="1">
                  <a:solidFill>
                    <a:srgbClr val="33CC33"/>
                  </a:solidFill>
                  <a:latin typeface="Arial Narrow" pitchFamily="34" charset="0"/>
                </a:rPr>
                <a:t>PC</a:t>
              </a:r>
            </a:p>
          </p:txBody>
        </p:sp>
      </p:grpSp>
      <p:sp>
        <p:nvSpPr>
          <p:cNvPr id="68680" name="AutoShape 72"/>
          <p:cNvSpPr>
            <a:spLocks noChangeArrowheads="1"/>
          </p:cNvSpPr>
          <p:nvPr/>
        </p:nvSpPr>
        <p:spPr bwMode="auto">
          <a:xfrm>
            <a:off x="117476" y="1562100"/>
            <a:ext cx="1350963" cy="333375"/>
          </a:xfrm>
          <a:prstGeom prst="wedgeRoundRectCallout">
            <a:avLst>
              <a:gd name="adj1" fmla="val 63866"/>
              <a:gd name="adj2" fmla="val 193213"/>
              <a:gd name="adj3" fmla="val 16667"/>
            </a:avLst>
          </a:prstGeom>
          <a:solidFill>
            <a:schemeClr val="bg1"/>
          </a:solidFill>
          <a:ln w="28575">
            <a:solidFill>
              <a:srgbClr val="00FF00"/>
            </a:solidFill>
            <a:miter lim="800000"/>
            <a:headEnd/>
            <a:tailEnd/>
          </a:ln>
          <a:effectLst/>
        </p:spPr>
        <p:txBody>
          <a:bodyPr/>
          <a:lstStyle/>
          <a:p>
            <a:pPr algn="ctr"/>
            <a:r>
              <a:rPr lang="en-US" sz="1000" b="1">
                <a:solidFill>
                  <a:srgbClr val="00FF00"/>
                </a:solidFill>
              </a:rPr>
              <a:t>PC incremented at end of phase</a:t>
            </a:r>
          </a:p>
        </p:txBody>
      </p:sp>
      <p:sp>
        <p:nvSpPr>
          <p:cNvPr id="68692" name="AutoShape 84"/>
          <p:cNvSpPr>
            <a:spLocks noChangeArrowheads="1"/>
          </p:cNvSpPr>
          <p:nvPr/>
        </p:nvSpPr>
        <p:spPr bwMode="auto">
          <a:xfrm>
            <a:off x="4559300" y="2515792"/>
            <a:ext cx="1525588" cy="467915"/>
          </a:xfrm>
          <a:prstGeom prst="wedgeRoundRectCallout">
            <a:avLst>
              <a:gd name="adj1" fmla="val -30852"/>
              <a:gd name="adj2" fmla="val -223028"/>
              <a:gd name="adj3" fmla="val 16667"/>
            </a:avLst>
          </a:prstGeom>
          <a:solidFill>
            <a:schemeClr val="bg1"/>
          </a:solidFill>
          <a:ln w="28575">
            <a:solidFill>
              <a:schemeClr val="hlink"/>
            </a:solidFill>
            <a:miter lim="800000"/>
            <a:headEnd/>
            <a:tailEnd/>
          </a:ln>
          <a:effectLst/>
        </p:spPr>
        <p:txBody>
          <a:bodyPr/>
          <a:lstStyle/>
          <a:p>
            <a:pPr algn="ctr"/>
            <a:r>
              <a:rPr lang="en-US" sz="1000" b="1">
                <a:solidFill>
                  <a:schemeClr val="hlink"/>
                </a:solidFill>
              </a:rPr>
              <a:t>Use PC to obtain relative index and for base register</a:t>
            </a:r>
          </a:p>
        </p:txBody>
      </p:sp>
      <p:grpSp>
        <p:nvGrpSpPr>
          <p:cNvPr id="6" name="Group 85"/>
          <p:cNvGrpSpPr>
            <a:grpSpLocks/>
          </p:cNvGrpSpPr>
          <p:nvPr/>
        </p:nvGrpSpPr>
        <p:grpSpPr bwMode="auto">
          <a:xfrm>
            <a:off x="1865313" y="1223963"/>
            <a:ext cx="5192712" cy="3458766"/>
            <a:chOff x="1175" y="1028"/>
            <a:chExt cx="3271" cy="2905"/>
          </a:xfrm>
        </p:grpSpPr>
        <p:grpSp>
          <p:nvGrpSpPr>
            <p:cNvPr id="7" name="Group 86"/>
            <p:cNvGrpSpPr>
              <a:grpSpLocks/>
            </p:cNvGrpSpPr>
            <p:nvPr/>
          </p:nvGrpSpPr>
          <p:grpSpPr bwMode="auto">
            <a:xfrm>
              <a:off x="1745" y="2118"/>
              <a:ext cx="2701" cy="1815"/>
              <a:chOff x="1745" y="2118"/>
              <a:chExt cx="2701" cy="1815"/>
            </a:xfrm>
          </p:grpSpPr>
          <p:sp>
            <p:nvSpPr>
              <p:cNvPr id="68695" name="Line 5"/>
              <p:cNvSpPr>
                <a:spLocks noChangeShapeType="1"/>
              </p:cNvSpPr>
              <p:nvPr/>
            </p:nvSpPr>
            <p:spPr bwMode="auto">
              <a:xfrm>
                <a:off x="1745" y="3917"/>
                <a:ext cx="2701" cy="4"/>
              </a:xfrm>
              <a:prstGeom prst="line">
                <a:avLst/>
              </a:prstGeom>
              <a:noFill/>
              <a:ln w="38100">
                <a:solidFill>
                  <a:srgbClr val="0033CC"/>
                </a:solidFill>
                <a:miter lim="800000"/>
                <a:headEnd/>
                <a:tailEnd/>
              </a:ln>
              <a:effectLst/>
            </p:spPr>
            <p:txBody>
              <a:bodyPr wrap="none"/>
              <a:lstStyle/>
              <a:p>
                <a:endParaRPr lang="en-US"/>
              </a:p>
            </p:txBody>
          </p:sp>
          <p:sp>
            <p:nvSpPr>
              <p:cNvPr id="68696" name="Line 9"/>
              <p:cNvSpPr>
                <a:spLocks noChangeShapeType="1"/>
              </p:cNvSpPr>
              <p:nvPr/>
            </p:nvSpPr>
            <p:spPr bwMode="auto">
              <a:xfrm flipV="1">
                <a:off x="4434" y="3170"/>
                <a:ext cx="1" cy="763"/>
              </a:xfrm>
              <a:prstGeom prst="line">
                <a:avLst/>
              </a:prstGeom>
              <a:noFill/>
              <a:ln w="38100">
                <a:solidFill>
                  <a:srgbClr val="0033CC"/>
                </a:solidFill>
                <a:miter lim="800000"/>
                <a:headEnd/>
                <a:tailEnd/>
              </a:ln>
              <a:effectLst/>
            </p:spPr>
            <p:txBody>
              <a:bodyPr wrap="none"/>
              <a:lstStyle/>
              <a:p>
                <a:endParaRPr lang="en-US"/>
              </a:p>
            </p:txBody>
          </p:sp>
          <p:sp>
            <p:nvSpPr>
              <p:cNvPr id="68697" name="Line 10"/>
              <p:cNvSpPr>
                <a:spLocks noChangeShapeType="1"/>
              </p:cNvSpPr>
              <p:nvPr/>
            </p:nvSpPr>
            <p:spPr bwMode="auto">
              <a:xfrm flipV="1">
                <a:off x="1756" y="2128"/>
                <a:ext cx="1" cy="1800"/>
              </a:xfrm>
              <a:prstGeom prst="line">
                <a:avLst/>
              </a:prstGeom>
              <a:noFill/>
              <a:ln w="38100">
                <a:solidFill>
                  <a:srgbClr val="0033CC"/>
                </a:solidFill>
                <a:miter lim="800000"/>
                <a:headEnd/>
                <a:tailEnd/>
              </a:ln>
              <a:effectLst/>
            </p:spPr>
            <p:txBody>
              <a:bodyPr wrap="none"/>
              <a:lstStyle/>
              <a:p>
                <a:endParaRPr lang="en-US"/>
              </a:p>
            </p:txBody>
          </p:sp>
          <p:sp>
            <p:nvSpPr>
              <p:cNvPr id="68698" name="Line 11"/>
              <p:cNvSpPr>
                <a:spLocks noChangeShapeType="1"/>
              </p:cNvSpPr>
              <p:nvPr/>
            </p:nvSpPr>
            <p:spPr bwMode="auto">
              <a:xfrm>
                <a:off x="2535" y="2418"/>
                <a:ext cx="1" cy="307"/>
              </a:xfrm>
              <a:prstGeom prst="line">
                <a:avLst/>
              </a:prstGeom>
              <a:noFill/>
              <a:ln w="38100">
                <a:solidFill>
                  <a:srgbClr val="0033CC"/>
                </a:solidFill>
                <a:miter lim="800000"/>
                <a:headEnd/>
                <a:tailEnd type="stealth" w="med" len="med"/>
              </a:ln>
              <a:effectLst/>
            </p:spPr>
            <p:txBody>
              <a:bodyPr wrap="none"/>
              <a:lstStyle/>
              <a:p>
                <a:endParaRPr lang="en-US"/>
              </a:p>
            </p:txBody>
          </p:sp>
          <p:sp>
            <p:nvSpPr>
              <p:cNvPr id="68699" name="Line 12"/>
              <p:cNvSpPr>
                <a:spLocks noChangeShapeType="1"/>
              </p:cNvSpPr>
              <p:nvPr/>
            </p:nvSpPr>
            <p:spPr bwMode="auto">
              <a:xfrm flipV="1">
                <a:off x="1920" y="2118"/>
                <a:ext cx="1" cy="112"/>
              </a:xfrm>
              <a:prstGeom prst="line">
                <a:avLst/>
              </a:prstGeom>
              <a:noFill/>
              <a:ln w="38100">
                <a:solidFill>
                  <a:srgbClr val="0033CC"/>
                </a:solidFill>
                <a:miter lim="800000"/>
                <a:headEnd/>
                <a:tailEnd/>
              </a:ln>
              <a:effectLst/>
            </p:spPr>
            <p:txBody>
              <a:bodyPr wrap="none"/>
              <a:lstStyle/>
              <a:p>
                <a:endParaRPr lang="en-US"/>
              </a:p>
            </p:txBody>
          </p:sp>
          <p:sp>
            <p:nvSpPr>
              <p:cNvPr id="68700" name="Line 13"/>
              <p:cNvSpPr>
                <a:spLocks noChangeShapeType="1"/>
              </p:cNvSpPr>
              <p:nvPr/>
            </p:nvSpPr>
            <p:spPr bwMode="auto">
              <a:xfrm flipH="1" flipV="1">
                <a:off x="1915" y="2216"/>
                <a:ext cx="159" cy="220"/>
              </a:xfrm>
              <a:prstGeom prst="line">
                <a:avLst/>
              </a:prstGeom>
              <a:noFill/>
              <a:ln w="38100">
                <a:solidFill>
                  <a:srgbClr val="0033CC"/>
                </a:solidFill>
                <a:miter lim="800000"/>
                <a:headEnd/>
                <a:tailEnd/>
              </a:ln>
              <a:effectLst/>
            </p:spPr>
            <p:txBody>
              <a:bodyPr wrap="none"/>
              <a:lstStyle/>
              <a:p>
                <a:endParaRPr lang="en-US"/>
              </a:p>
            </p:txBody>
          </p:sp>
          <p:sp>
            <p:nvSpPr>
              <p:cNvPr id="68701" name="Line 14"/>
              <p:cNvSpPr>
                <a:spLocks noChangeShapeType="1"/>
              </p:cNvSpPr>
              <p:nvPr/>
            </p:nvSpPr>
            <p:spPr bwMode="auto">
              <a:xfrm>
                <a:off x="1745" y="2124"/>
                <a:ext cx="186" cy="1"/>
              </a:xfrm>
              <a:prstGeom prst="line">
                <a:avLst/>
              </a:prstGeom>
              <a:noFill/>
              <a:ln w="38100">
                <a:solidFill>
                  <a:srgbClr val="0033CC"/>
                </a:solidFill>
                <a:miter lim="800000"/>
                <a:headEnd/>
                <a:tailEnd/>
              </a:ln>
              <a:effectLst/>
            </p:spPr>
            <p:txBody>
              <a:bodyPr wrap="none"/>
              <a:lstStyle/>
              <a:p>
                <a:endParaRPr lang="en-US"/>
              </a:p>
            </p:txBody>
          </p:sp>
          <p:sp>
            <p:nvSpPr>
              <p:cNvPr id="68702" name="Rectangle 15"/>
              <p:cNvSpPr>
                <a:spLocks noChangeArrowheads="1"/>
              </p:cNvSpPr>
              <p:nvPr/>
            </p:nvSpPr>
            <p:spPr bwMode="auto">
              <a:xfrm>
                <a:off x="1750" y="3514"/>
                <a:ext cx="261" cy="336"/>
              </a:xfrm>
              <a:prstGeom prst="rect">
                <a:avLst/>
              </a:prstGeom>
              <a:noFill/>
              <a:ln w="9525">
                <a:noFill/>
                <a:miter lim="800000"/>
                <a:headEnd/>
                <a:tailEnd/>
              </a:ln>
              <a:effectLst/>
            </p:spPr>
            <p:txBody>
              <a:bodyPr wrap="none">
                <a:spAutoFit/>
              </a:bodyPr>
              <a:lstStyle/>
              <a:p>
                <a:pPr eaLnBrk="0" hangingPunct="0"/>
                <a:r>
                  <a:rPr lang="en-US" sz="2000">
                    <a:solidFill>
                      <a:srgbClr val="0033CC"/>
                    </a:solidFill>
                    <a:latin typeface="Times New Roman" pitchFamily="18" charset="0"/>
                    <a:sym typeface="SymbolPS" pitchFamily="66" charset="2"/>
                  </a:rPr>
                  <a:t></a:t>
                </a:r>
              </a:p>
            </p:txBody>
          </p:sp>
          <p:sp>
            <p:nvSpPr>
              <p:cNvPr id="68703" name="Line 14"/>
              <p:cNvSpPr>
                <a:spLocks noChangeShapeType="1"/>
              </p:cNvSpPr>
              <p:nvPr/>
            </p:nvSpPr>
            <p:spPr bwMode="auto">
              <a:xfrm>
                <a:off x="2062" y="2430"/>
                <a:ext cx="483" cy="1"/>
              </a:xfrm>
              <a:prstGeom prst="line">
                <a:avLst/>
              </a:prstGeom>
              <a:noFill/>
              <a:ln w="38100">
                <a:solidFill>
                  <a:srgbClr val="0033CC"/>
                </a:solidFill>
                <a:miter lim="800000"/>
                <a:headEnd/>
                <a:tailEnd/>
              </a:ln>
              <a:effectLst/>
            </p:spPr>
            <p:txBody>
              <a:bodyPr wrap="none"/>
              <a:lstStyle/>
              <a:p>
                <a:endParaRPr lang="en-US"/>
              </a:p>
            </p:txBody>
          </p:sp>
        </p:grpSp>
        <p:sp>
          <p:nvSpPr>
            <p:cNvPr id="68704" name="Line 6"/>
            <p:cNvSpPr>
              <a:spLocks noChangeShapeType="1"/>
            </p:cNvSpPr>
            <p:nvPr/>
          </p:nvSpPr>
          <p:spPr bwMode="auto">
            <a:xfrm flipH="1" flipV="1">
              <a:off x="1187" y="1030"/>
              <a:ext cx="0" cy="287"/>
            </a:xfrm>
            <a:prstGeom prst="line">
              <a:avLst/>
            </a:prstGeom>
            <a:noFill/>
            <a:ln w="38100">
              <a:solidFill>
                <a:srgbClr val="0033CC"/>
              </a:solidFill>
              <a:miter lim="800000"/>
              <a:headEnd/>
              <a:tailEnd/>
            </a:ln>
            <a:effectLst/>
          </p:spPr>
          <p:txBody>
            <a:bodyPr wrap="none"/>
            <a:lstStyle/>
            <a:p>
              <a:endParaRPr lang="en-US"/>
            </a:p>
          </p:txBody>
        </p:sp>
        <p:sp>
          <p:nvSpPr>
            <p:cNvPr id="68705" name="Line 7"/>
            <p:cNvSpPr>
              <a:spLocks noChangeShapeType="1"/>
            </p:cNvSpPr>
            <p:nvPr/>
          </p:nvSpPr>
          <p:spPr bwMode="auto">
            <a:xfrm flipV="1">
              <a:off x="1175" y="1039"/>
              <a:ext cx="3227" cy="2"/>
            </a:xfrm>
            <a:prstGeom prst="line">
              <a:avLst/>
            </a:prstGeom>
            <a:noFill/>
            <a:ln w="38100">
              <a:solidFill>
                <a:srgbClr val="0033CC"/>
              </a:solidFill>
              <a:miter lim="800000"/>
              <a:headEnd/>
              <a:tailEnd/>
            </a:ln>
            <a:effectLst/>
          </p:spPr>
          <p:txBody>
            <a:bodyPr wrap="none"/>
            <a:lstStyle/>
            <a:p>
              <a:endParaRPr lang="en-US"/>
            </a:p>
          </p:txBody>
        </p:sp>
        <p:sp>
          <p:nvSpPr>
            <p:cNvPr id="68706" name="Line 8"/>
            <p:cNvSpPr>
              <a:spLocks noChangeShapeType="1"/>
            </p:cNvSpPr>
            <p:nvPr/>
          </p:nvSpPr>
          <p:spPr bwMode="auto">
            <a:xfrm flipH="1">
              <a:off x="4392" y="1028"/>
              <a:ext cx="1" cy="315"/>
            </a:xfrm>
            <a:prstGeom prst="line">
              <a:avLst/>
            </a:prstGeom>
            <a:noFill/>
            <a:ln w="38100">
              <a:solidFill>
                <a:srgbClr val="0033CC"/>
              </a:solidFill>
              <a:miter lim="800000"/>
              <a:headEnd/>
              <a:tailEnd type="stealth" w="med" len="med"/>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8692"/>
                                        </p:tgtEl>
                                        <p:attrNameLst>
                                          <p:attrName>style.visibility</p:attrName>
                                        </p:attrNameLst>
                                      </p:cBhvr>
                                      <p:to>
                                        <p:strVal val="visible"/>
                                      </p:to>
                                    </p:set>
                                    <p:animEffect transition="in" filter="dissolve">
                                      <p:cBhvr>
                                        <p:cTn id="17" dur="500"/>
                                        <p:tgtEl>
                                          <p:spTgt spid="686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8680"/>
                                        </p:tgtEl>
                                        <p:attrNameLst>
                                          <p:attrName>style.visibility</p:attrName>
                                        </p:attrNameLst>
                                      </p:cBhvr>
                                      <p:to>
                                        <p:strVal val="visible"/>
                                      </p:to>
                                    </p:set>
                                    <p:animEffect transition="in" filter="dissolve">
                                      <p:cBhvr>
                                        <p:cTn id="32" dur="500"/>
                                        <p:tgtEl>
                                          <p:spTgt spid="6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80" grpId="0" animBg="1"/>
      <p:bldP spid="6869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7150"/>
            <a:ext cx="3886200" cy="830997"/>
          </a:xfrm>
          <a:prstGeom prst="rect">
            <a:avLst/>
          </a:prstGeom>
          <a:noFill/>
        </p:spPr>
        <p:txBody>
          <a:bodyPr wrap="square" rtlCol="0">
            <a:spAutoFit/>
          </a:bodyPr>
          <a:lstStyle/>
          <a:p>
            <a:r>
              <a:rPr lang="en-US" sz="2400" dirty="0" smtClean="0">
                <a:solidFill>
                  <a:schemeClr val="accent2">
                    <a:lumMod val="60000"/>
                    <a:lumOff val="40000"/>
                  </a:schemeClr>
                </a:solidFill>
              </a:rPr>
              <a:t>Addressing modes Examples :</a:t>
            </a:r>
          </a:p>
          <a:p>
            <a:endParaRPr lang="en-US" sz="2400" dirty="0">
              <a:solidFill>
                <a:schemeClr val="accent2">
                  <a:lumMod val="60000"/>
                  <a:lumOff val="40000"/>
                </a:schemeClr>
              </a:solidFill>
            </a:endParaRPr>
          </a:p>
        </p:txBody>
      </p:sp>
      <p:sp>
        <p:nvSpPr>
          <p:cNvPr id="3" name="TextBox 2"/>
          <p:cNvSpPr txBox="1"/>
          <p:nvPr/>
        </p:nvSpPr>
        <p:spPr>
          <a:xfrm>
            <a:off x="381000" y="471190"/>
            <a:ext cx="8534400" cy="4462760"/>
          </a:xfrm>
          <a:prstGeom prst="rect">
            <a:avLst/>
          </a:prstGeom>
          <a:noFill/>
        </p:spPr>
        <p:txBody>
          <a:bodyPr wrap="square" rtlCol="0">
            <a:spAutoFit/>
          </a:bodyPr>
          <a:lstStyle/>
          <a:p>
            <a:pPr marL="342900" indent="-342900">
              <a:buAutoNum type="arabicPeriod"/>
            </a:pPr>
            <a:r>
              <a:rPr lang="en-US" b="1" dirty="0" smtClean="0"/>
              <a:t>Register Mode : </a:t>
            </a:r>
          </a:p>
          <a:p>
            <a:r>
              <a:rPr lang="en-US" b="1" dirty="0" smtClean="0"/>
              <a:t>Example 1: Move (copy) the contents of source (register R4) to </a:t>
            </a:r>
            <a:r>
              <a:rPr lang="en-US" dirty="0" smtClean="0"/>
              <a:t>destination (register R5). Register R4 is not affected.</a:t>
            </a:r>
          </a:p>
          <a:p>
            <a:endParaRPr lang="en-US" dirty="0" smtClean="0"/>
          </a:p>
          <a:p>
            <a:r>
              <a:rPr lang="pt-BR" dirty="0" smtClean="0"/>
              <a:t>Before operation: 	R4=A002h 	R5=F50Ah 	PC = PCpos</a:t>
            </a:r>
          </a:p>
          <a:p>
            <a:r>
              <a:rPr lang="en-US" dirty="0" smtClean="0"/>
              <a:t>Operation: 	MOV R4, R5</a:t>
            </a:r>
          </a:p>
          <a:p>
            <a:r>
              <a:rPr lang="pt-BR" dirty="0" smtClean="0"/>
              <a:t>After operation: R4=A002h 	R5=A002h 	PC = PCpos + 2</a:t>
            </a:r>
          </a:p>
          <a:p>
            <a:endParaRPr lang="pt-BR" dirty="0" smtClean="0"/>
          </a:p>
          <a:p>
            <a:r>
              <a:rPr lang="pt-BR" sz="2000" b="1" dirty="0" smtClean="0"/>
              <a:t>2. </a:t>
            </a:r>
            <a:r>
              <a:rPr lang="en-US" sz="2000" b="1" dirty="0" smtClean="0"/>
              <a:t>Indexed mode</a:t>
            </a:r>
          </a:p>
          <a:p>
            <a:r>
              <a:rPr lang="en-US" sz="2000" b="1" dirty="0" smtClean="0"/>
              <a:t>Example 2: Move (copy) the contents at source address (F000h + </a:t>
            </a:r>
            <a:r>
              <a:rPr lang="pt-BR" sz="2000" dirty="0" smtClean="0"/>
              <a:t>R5) to destination (register R4).</a:t>
            </a:r>
          </a:p>
          <a:p>
            <a:endParaRPr lang="pt-BR" sz="2000" dirty="0" smtClean="0"/>
          </a:p>
          <a:p>
            <a:r>
              <a:rPr lang="pt-BR" sz="2000" dirty="0" smtClean="0"/>
              <a:t>Before operation: 	R4=A002h 	R5=050Ah 	Loc:0xF50A=0123h</a:t>
            </a:r>
          </a:p>
          <a:p>
            <a:r>
              <a:rPr lang="en-US" sz="2000" dirty="0" smtClean="0"/>
              <a:t>Operation: 	MOV F000h(R5), R4</a:t>
            </a:r>
          </a:p>
          <a:p>
            <a:r>
              <a:rPr lang="pt-BR" sz="2000" dirty="0" smtClean="0"/>
              <a:t>After operation: 	R4=0123h 	R5=050Ah 	Loc:0xF50A=0123h</a:t>
            </a:r>
            <a:endParaRPr lang="en-US" sz="2000" b="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33350"/>
            <a:ext cx="8534400" cy="4462760"/>
          </a:xfrm>
          <a:prstGeom prst="rect">
            <a:avLst/>
          </a:prstGeom>
          <a:noFill/>
        </p:spPr>
        <p:txBody>
          <a:bodyPr wrap="square" rtlCol="0">
            <a:spAutoFit/>
          </a:bodyPr>
          <a:lstStyle/>
          <a:p>
            <a:pPr marL="342900" indent="-342900"/>
            <a:r>
              <a:rPr lang="en-US" b="1" dirty="0" smtClean="0"/>
              <a:t>3. Symbolic mode :</a:t>
            </a:r>
          </a:p>
          <a:p>
            <a:r>
              <a:rPr lang="en-US" b="1" dirty="0" smtClean="0"/>
              <a:t>Example 3: Move the content of source address XPT (x pointer) to </a:t>
            </a:r>
            <a:r>
              <a:rPr lang="en-US" dirty="0" smtClean="0"/>
              <a:t>the destination address YPT (y pointer).</a:t>
            </a:r>
          </a:p>
          <a:p>
            <a:endParaRPr lang="en-US" dirty="0" smtClean="0"/>
          </a:p>
          <a:p>
            <a:r>
              <a:rPr lang="en-US" dirty="0" smtClean="0"/>
              <a:t>Before operation: 	XPT=A002h 	Location   YPT=050Ah</a:t>
            </a:r>
          </a:p>
          <a:p>
            <a:r>
              <a:rPr lang="en-US" dirty="0" smtClean="0"/>
              <a:t>Operation: 	MOV XPT, YPT</a:t>
            </a:r>
          </a:p>
          <a:p>
            <a:r>
              <a:rPr lang="en-US" dirty="0" smtClean="0"/>
              <a:t>After operation: 	XPT= A002h 	Location YPT=A002h</a:t>
            </a:r>
            <a:endParaRPr lang="pt-BR" dirty="0" smtClean="0"/>
          </a:p>
          <a:p>
            <a:endParaRPr lang="pt-BR" dirty="0" smtClean="0"/>
          </a:p>
          <a:p>
            <a:r>
              <a:rPr lang="pt-BR" sz="2000" b="1" dirty="0" smtClean="0"/>
              <a:t>4. </a:t>
            </a:r>
            <a:r>
              <a:rPr lang="en-US" sz="2000" b="1" dirty="0" smtClean="0"/>
              <a:t>Absolute mode</a:t>
            </a:r>
          </a:p>
          <a:p>
            <a:r>
              <a:rPr lang="en-US" sz="2000" b="1" dirty="0" smtClean="0"/>
              <a:t>Example 4: Move the content of source address XPT to the </a:t>
            </a:r>
            <a:r>
              <a:rPr lang="en-US" sz="2000" dirty="0" smtClean="0"/>
              <a:t>destination address YPT.</a:t>
            </a:r>
          </a:p>
          <a:p>
            <a:endParaRPr lang="en-US" sz="2000" dirty="0" smtClean="0"/>
          </a:p>
          <a:p>
            <a:r>
              <a:rPr lang="en-US" sz="2000" dirty="0" smtClean="0"/>
              <a:t>Before operation: 	Location XPT=A002h 	Location YPT=050Ah</a:t>
            </a:r>
          </a:p>
          <a:p>
            <a:r>
              <a:rPr lang="en-US" sz="2000" dirty="0" smtClean="0"/>
              <a:t>Operation: 	MOV &amp;XPT, &amp;YPT</a:t>
            </a:r>
          </a:p>
          <a:p>
            <a:r>
              <a:rPr lang="en-US" sz="2000" dirty="0" smtClean="0"/>
              <a:t>After operation: 	Location XPT= A002h 	Location YPT=A002h</a:t>
            </a:r>
            <a:endParaRPr lang="en-US" sz="2000"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85750"/>
            <a:ext cx="8686800" cy="4493538"/>
          </a:xfrm>
          <a:prstGeom prst="rect">
            <a:avLst/>
          </a:prstGeom>
        </p:spPr>
        <p:txBody>
          <a:bodyPr wrap="square">
            <a:spAutoFit/>
          </a:bodyPr>
          <a:lstStyle/>
          <a:p>
            <a:pPr marL="342900" indent="-342900"/>
            <a:r>
              <a:rPr lang="en-US" b="1" dirty="0" smtClean="0"/>
              <a:t>5. Indirect register mode</a:t>
            </a:r>
          </a:p>
          <a:p>
            <a:r>
              <a:rPr lang="en-US" b="1" dirty="0" smtClean="0"/>
              <a:t>Example 5: Move the contents of the source address (contents of </a:t>
            </a:r>
            <a:r>
              <a:rPr lang="en-US" dirty="0" smtClean="0"/>
              <a:t>R4) to the destination (register R5). Register R4 is not modified.</a:t>
            </a:r>
          </a:p>
          <a:p>
            <a:endParaRPr lang="en-US" dirty="0" smtClean="0"/>
          </a:p>
          <a:p>
            <a:r>
              <a:rPr lang="pt-BR" dirty="0" smtClean="0"/>
              <a:t>Before operation: 	R4=A002h 	R5=050Ah 	Loc:0xA002=0123h</a:t>
            </a:r>
          </a:p>
          <a:p>
            <a:r>
              <a:rPr lang="en-US" dirty="0" smtClean="0"/>
              <a:t>Operation: 	MOV @(R4), R5</a:t>
            </a:r>
          </a:p>
          <a:p>
            <a:r>
              <a:rPr lang="pt-BR" dirty="0" smtClean="0"/>
              <a:t>After operation: 	R4= A002h 	R5=0123h 	Loc:0xA002=0123h</a:t>
            </a:r>
          </a:p>
          <a:p>
            <a:endParaRPr lang="pt-BR" sz="2000" b="1" dirty="0" smtClean="0"/>
          </a:p>
          <a:p>
            <a:r>
              <a:rPr lang="pt-BR" sz="2000" b="1" dirty="0" smtClean="0"/>
              <a:t>6. </a:t>
            </a:r>
            <a:r>
              <a:rPr lang="en-US" sz="2000" b="1" dirty="0" smtClean="0"/>
              <a:t>Indirect auto increment mode</a:t>
            </a:r>
          </a:p>
          <a:p>
            <a:r>
              <a:rPr lang="en-US" sz="2000" b="1" dirty="0" smtClean="0"/>
              <a:t>Example 6: Move the contents of the source address (contents of </a:t>
            </a:r>
            <a:r>
              <a:rPr lang="en-US" sz="2000" dirty="0" smtClean="0"/>
              <a:t>R4) to the destination (register R5), then increment the value in register R4 to point to the next word.</a:t>
            </a:r>
          </a:p>
          <a:p>
            <a:endParaRPr lang="en-US" sz="2000" dirty="0" smtClean="0"/>
          </a:p>
          <a:p>
            <a:r>
              <a:rPr lang="pt-BR" sz="2000" dirty="0" smtClean="0"/>
              <a:t>Before operation: 	R4=A002h 	R5=050Ah 	Loc:0xA002=0123h</a:t>
            </a:r>
          </a:p>
          <a:p>
            <a:r>
              <a:rPr lang="en-US" sz="2000" dirty="0" smtClean="0"/>
              <a:t>Operation: 	MOV @R4+, R5</a:t>
            </a:r>
          </a:p>
          <a:p>
            <a:r>
              <a:rPr lang="pt-BR" sz="2000" dirty="0" smtClean="0"/>
              <a:t>After operation: 	R4= A004h 	R5=0123h 	Loc:0xA002=0123h</a:t>
            </a:r>
            <a:endParaRPr lang="en-US" sz="2000" b="1"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95350"/>
            <a:ext cx="8534400" cy="2031325"/>
          </a:xfrm>
          <a:prstGeom prst="rect">
            <a:avLst/>
          </a:prstGeom>
        </p:spPr>
        <p:txBody>
          <a:bodyPr wrap="square">
            <a:spAutoFit/>
          </a:bodyPr>
          <a:lstStyle/>
          <a:p>
            <a:r>
              <a:rPr lang="en-US" b="1" dirty="0" smtClean="0"/>
              <a:t>7. Immediate mode</a:t>
            </a:r>
          </a:p>
          <a:p>
            <a:r>
              <a:rPr lang="en-US" b="1" dirty="0" smtClean="0"/>
              <a:t>Example 7: Move the immediate constant E2h to the destination </a:t>
            </a:r>
            <a:r>
              <a:rPr lang="en-US" dirty="0" smtClean="0"/>
              <a:t>(register R5).</a:t>
            </a:r>
          </a:p>
          <a:p>
            <a:endParaRPr lang="en-US" dirty="0" smtClean="0"/>
          </a:p>
          <a:p>
            <a:r>
              <a:rPr lang="en-US" dirty="0" smtClean="0"/>
              <a:t>Before operation: 	R4=A002h 	R5=050Ah</a:t>
            </a:r>
          </a:p>
          <a:p>
            <a:r>
              <a:rPr lang="en-US" dirty="0" smtClean="0"/>
              <a:t>Operation: 	MOV #E2h, R5</a:t>
            </a:r>
          </a:p>
          <a:p>
            <a:r>
              <a:rPr lang="pt-BR" dirty="0" smtClean="0"/>
              <a:t>After operation: 	R4= A002h 	R5=00E2h</a:t>
            </a:r>
            <a:endParaRPr lang="en-US" b="1"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819150"/>
            <a:ext cx="7772400" cy="3429000"/>
          </a:xfrm>
        </p:spPr>
        <p:txBody>
          <a:bodyPr>
            <a:normAutofit/>
          </a:bodyPr>
          <a:lstStyle/>
          <a:p>
            <a:pPr algn="just"/>
            <a:r>
              <a:rPr lang="en-US" sz="1800" dirty="0" smtClean="0">
                <a:latin typeface="Times New Roman" pitchFamily="18" charset="0"/>
                <a:cs typeface="Times New Roman" pitchFamily="18" charset="0"/>
              </a:rPr>
              <a:t>In many ways, the MSP430 fits between traditional 8- bit and 16-bit processors. </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MSP430 has 16 registers in its CPU, which enhances efficiency because they can be used for local variables, parameters passed to subroutines, and either addresses or data.</a:t>
            </a:r>
          </a:p>
          <a:p>
            <a:endParaRPr lang="en-US" sz="1800" dirty="0" smtClean="0">
              <a:latin typeface="Times New Roman" pitchFamily="18" charset="0"/>
              <a:cs typeface="Times New Roman" pitchFamily="18" charset="0"/>
            </a:endParaRPr>
          </a:p>
          <a:p>
            <a:r>
              <a:rPr lang="en-US" sz="1800" dirty="0" smtClean="0"/>
              <a:t>Its more powerful siblings include the TMS470, which is based on the 32/16-bit ARM7, and the C2000, which incorporates a digital signal processor</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dirty="0" smtClean="0">
                <a:solidFill>
                  <a:srgbClr val="92D050"/>
                </a:solidFill>
              </a:rPr>
              <a:t>Final Instruction Phases</a:t>
            </a:r>
          </a:p>
        </p:txBody>
      </p:sp>
      <p:sp>
        <p:nvSpPr>
          <p:cNvPr id="69635" name="Rectangle 3"/>
          <p:cNvSpPr>
            <a:spLocks noGrp="1" noChangeArrowheads="1"/>
          </p:cNvSpPr>
          <p:nvPr>
            <p:ph type="body" idx="1"/>
          </p:nvPr>
        </p:nvSpPr>
        <p:spPr/>
        <p:txBody>
          <a:bodyPr>
            <a:normAutofit lnSpcReduction="10000"/>
          </a:bodyPr>
          <a:lstStyle/>
          <a:p>
            <a:r>
              <a:rPr lang="en-US" dirty="0" smtClean="0"/>
              <a:t>Execute</a:t>
            </a:r>
          </a:p>
          <a:p>
            <a:pPr lvl="1"/>
            <a:r>
              <a:rPr lang="en-US" dirty="0" smtClean="0"/>
              <a:t>PUSH</a:t>
            </a:r>
          </a:p>
          <a:p>
            <a:pPr lvl="2"/>
            <a:r>
              <a:rPr lang="en-US" dirty="0" smtClean="0"/>
              <a:t>Decrement stack pointer (R1)</a:t>
            </a:r>
          </a:p>
          <a:p>
            <a:pPr lvl="2"/>
            <a:r>
              <a:rPr lang="en-US" dirty="0" smtClean="0"/>
              <a:t>Ready address for store phase</a:t>
            </a:r>
          </a:p>
          <a:p>
            <a:pPr lvl="1"/>
            <a:r>
              <a:rPr lang="en-US" dirty="0" smtClean="0"/>
              <a:t>JUMP</a:t>
            </a:r>
          </a:p>
          <a:p>
            <a:pPr lvl="2"/>
            <a:r>
              <a:rPr lang="en-US" dirty="0" smtClean="0"/>
              <a:t>Compute 10-bit, 2’s complement, sign extended</a:t>
            </a:r>
          </a:p>
          <a:p>
            <a:pPr lvl="2"/>
            <a:r>
              <a:rPr lang="en-US" dirty="0" smtClean="0"/>
              <a:t>Add to program counter (R0)</a:t>
            </a:r>
          </a:p>
          <a:p>
            <a:r>
              <a:rPr lang="en-US" dirty="0" smtClean="0"/>
              <a:t>Store</a:t>
            </a:r>
          </a:p>
          <a:p>
            <a:pPr lvl="1"/>
            <a:r>
              <a:rPr lang="en-US" dirty="0" smtClean="0"/>
              <a:t>Move data from ALU to register, memory, or I/O port</a:t>
            </a:r>
          </a:p>
        </p:txBody>
      </p:sp>
      <p:sp>
        <p:nvSpPr>
          <p:cNvPr id="69636" name="Date Placeholder 2"/>
          <p:cNvSpPr txBox="1">
            <a:spLocks noGrp="1"/>
          </p:cNvSpPr>
          <p:nvPr/>
        </p:nvSpPr>
        <p:spPr bwMode="auto">
          <a:xfrm>
            <a:off x="428625" y="4743450"/>
            <a:ext cx="1905000" cy="342900"/>
          </a:xfrm>
          <a:prstGeom prst="rect">
            <a:avLst/>
          </a:prstGeom>
          <a:noFill/>
          <a:ln w="9525">
            <a:noFill/>
            <a:miter lim="800000"/>
            <a:headEnd/>
            <a:tailEnd/>
          </a:ln>
          <a:effectLst/>
        </p:spPr>
        <p:txBody>
          <a:bodyPr anchor="b"/>
          <a:lstStyle/>
          <a:p>
            <a:pPr eaLnBrk="0" hangingPunct="0"/>
            <a:endParaRPr lang="en-US" sz="1400" dirty="0"/>
          </a:p>
        </p:txBody>
      </p:sp>
      <p:sp>
        <p:nvSpPr>
          <p:cNvPr id="69637" name="Footer Placeholder 3"/>
          <p:cNvSpPr txBox="1">
            <a:spLocks noGrp="1"/>
          </p:cNvSpPr>
          <p:nvPr/>
        </p:nvSpPr>
        <p:spPr bwMode="auto">
          <a:xfrm>
            <a:off x="2540001" y="4743450"/>
            <a:ext cx="4691063" cy="342900"/>
          </a:xfrm>
          <a:prstGeom prst="rect">
            <a:avLst/>
          </a:prstGeom>
          <a:noFill/>
          <a:ln w="9525">
            <a:noFill/>
            <a:miter lim="800000"/>
            <a:headEnd/>
            <a:tailEnd/>
          </a:ln>
          <a:effectLst/>
        </p:spPr>
        <p:txBody>
          <a:bodyPr anchor="b"/>
          <a:lstStyle/>
          <a:p>
            <a:pPr algn="ctr"/>
            <a:endParaRPr lang="en-US" sz="14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2"/>
          <p:cNvSpPr txBox="1">
            <a:spLocks noGrp="1"/>
          </p:cNvSpPr>
          <p:nvPr/>
        </p:nvSpPr>
        <p:spPr bwMode="auto">
          <a:xfrm>
            <a:off x="428625" y="4743450"/>
            <a:ext cx="1905000" cy="342900"/>
          </a:xfrm>
          <a:prstGeom prst="rect">
            <a:avLst/>
          </a:prstGeom>
          <a:noFill/>
          <a:ln w="9525">
            <a:noFill/>
            <a:miter lim="800000"/>
            <a:headEnd/>
            <a:tailEnd/>
          </a:ln>
          <a:effectLst/>
        </p:spPr>
        <p:txBody>
          <a:bodyPr anchor="b"/>
          <a:lstStyle/>
          <a:p>
            <a:pPr eaLnBrk="0" hangingPunct="0"/>
            <a:endParaRPr lang="en-US" sz="1400" dirty="0"/>
          </a:p>
        </p:txBody>
      </p:sp>
      <p:sp>
        <p:nvSpPr>
          <p:cNvPr id="87043" name="Footer Placeholder 3"/>
          <p:cNvSpPr txBox="1">
            <a:spLocks noGrp="1"/>
          </p:cNvSpPr>
          <p:nvPr/>
        </p:nvSpPr>
        <p:spPr bwMode="auto">
          <a:xfrm>
            <a:off x="2540001" y="4743450"/>
            <a:ext cx="4691063" cy="342900"/>
          </a:xfrm>
          <a:prstGeom prst="rect">
            <a:avLst/>
          </a:prstGeom>
          <a:noFill/>
          <a:ln w="9525">
            <a:noFill/>
            <a:miter lim="800000"/>
            <a:headEnd/>
            <a:tailEnd/>
          </a:ln>
          <a:effectLst/>
        </p:spPr>
        <p:txBody>
          <a:bodyPr anchor="b"/>
          <a:lstStyle/>
          <a:p>
            <a:pPr algn="ctr"/>
            <a:endParaRPr lang="en-US" sz="1400" dirty="0"/>
          </a:p>
        </p:txBody>
      </p:sp>
      <p:pic>
        <p:nvPicPr>
          <p:cNvPr id="87045" name="Picture 2" descr="MSP430_02a"/>
          <p:cNvPicPr>
            <a:picLocks noChangeAspect="1" noChangeArrowheads="1"/>
          </p:cNvPicPr>
          <p:nvPr/>
        </p:nvPicPr>
        <p:blipFill>
          <a:blip r:embed="rId2"/>
          <a:srcRect/>
          <a:stretch>
            <a:fillRect/>
          </a:stretch>
        </p:blipFill>
        <p:spPr bwMode="auto">
          <a:xfrm>
            <a:off x="571500" y="1127522"/>
            <a:ext cx="8020050" cy="3695700"/>
          </a:xfrm>
          <a:prstGeom prst="rect">
            <a:avLst/>
          </a:prstGeom>
          <a:noFill/>
          <a:ln w="9525">
            <a:noFill/>
            <a:miter lim="800000"/>
            <a:headEnd/>
            <a:tailEnd/>
          </a:ln>
        </p:spPr>
      </p:pic>
      <p:sp>
        <p:nvSpPr>
          <p:cNvPr id="87046" name="Rectangle 3"/>
          <p:cNvSpPr>
            <a:spLocks noGrp="1" noChangeArrowheads="1"/>
          </p:cNvSpPr>
          <p:nvPr>
            <p:ph type="title" idx="4294967295"/>
          </p:nvPr>
        </p:nvSpPr>
        <p:spPr/>
        <p:txBody>
          <a:bodyPr/>
          <a:lstStyle/>
          <a:p>
            <a:pPr eaLnBrk="1" hangingPunct="1"/>
            <a:r>
              <a:rPr lang="en-US" dirty="0" smtClean="0">
                <a:solidFill>
                  <a:schemeClr val="accent1">
                    <a:lumMod val="75000"/>
                  </a:schemeClr>
                </a:solidFill>
              </a:rPr>
              <a:t>Execute Phase: </a:t>
            </a:r>
            <a:r>
              <a:rPr lang="en-US" i="1" dirty="0" smtClean="0">
                <a:solidFill>
                  <a:schemeClr val="accent1">
                    <a:lumMod val="75000"/>
                  </a:schemeClr>
                </a:solidFill>
                <a:latin typeface="Arial Narrow" pitchFamily="34" charset="0"/>
              </a:rPr>
              <a:t>PUSH.W</a:t>
            </a:r>
          </a:p>
        </p:txBody>
      </p:sp>
      <p:sp>
        <p:nvSpPr>
          <p:cNvPr id="87047" name="Text Box 33"/>
          <p:cNvSpPr txBox="1">
            <a:spLocks noChangeArrowheads="1"/>
          </p:cNvSpPr>
          <p:nvPr/>
        </p:nvSpPr>
        <p:spPr bwMode="auto">
          <a:xfrm>
            <a:off x="5418139" y="57150"/>
            <a:ext cx="3678237" cy="369332"/>
          </a:xfrm>
          <a:prstGeom prst="rect">
            <a:avLst/>
          </a:prstGeom>
          <a:noFill/>
          <a:ln w="9525">
            <a:noFill/>
            <a:miter lim="800000"/>
            <a:headEnd/>
            <a:tailEnd/>
          </a:ln>
          <a:effectLst/>
        </p:spPr>
        <p:txBody>
          <a:bodyPr>
            <a:spAutoFit/>
          </a:bodyPr>
          <a:lstStyle/>
          <a:p>
            <a:pPr algn="r" eaLnBrk="0" hangingPunct="0">
              <a:spcBef>
                <a:spcPct val="50000"/>
              </a:spcBef>
            </a:pPr>
            <a:endParaRPr lang="en-US" sz="1800" b="1" dirty="0">
              <a:latin typeface="Arial" charset="0"/>
            </a:endParaRPr>
          </a:p>
        </p:txBody>
      </p:sp>
      <p:grpSp>
        <p:nvGrpSpPr>
          <p:cNvPr id="2" name="Group 8"/>
          <p:cNvGrpSpPr>
            <a:grpSpLocks/>
          </p:cNvGrpSpPr>
          <p:nvPr/>
        </p:nvGrpSpPr>
        <p:grpSpPr bwMode="auto">
          <a:xfrm>
            <a:off x="884239" y="1451372"/>
            <a:ext cx="4664075" cy="3109913"/>
            <a:chOff x="557" y="1219"/>
            <a:chExt cx="2938" cy="2612"/>
          </a:xfrm>
        </p:grpSpPr>
        <p:sp>
          <p:nvSpPr>
            <p:cNvPr id="87049" name="Line 41"/>
            <p:cNvSpPr>
              <a:spLocks noChangeShapeType="1"/>
            </p:cNvSpPr>
            <p:nvPr/>
          </p:nvSpPr>
          <p:spPr bwMode="auto">
            <a:xfrm flipH="1">
              <a:off x="2666" y="1231"/>
              <a:ext cx="787" cy="0"/>
            </a:xfrm>
            <a:prstGeom prst="line">
              <a:avLst/>
            </a:prstGeom>
            <a:noFill/>
            <a:ln w="38100">
              <a:solidFill>
                <a:srgbClr val="FF0033"/>
              </a:solidFill>
              <a:miter lim="800000"/>
              <a:headEnd/>
              <a:tailEnd/>
            </a:ln>
            <a:effectLst/>
          </p:spPr>
          <p:txBody>
            <a:bodyPr wrap="none"/>
            <a:lstStyle/>
            <a:p>
              <a:endParaRPr lang="en-US"/>
            </a:p>
          </p:txBody>
        </p:sp>
        <p:sp>
          <p:nvSpPr>
            <p:cNvPr id="87050" name="Line 42"/>
            <p:cNvSpPr>
              <a:spLocks noChangeShapeType="1"/>
            </p:cNvSpPr>
            <p:nvPr/>
          </p:nvSpPr>
          <p:spPr bwMode="auto">
            <a:xfrm flipH="1">
              <a:off x="2669" y="1219"/>
              <a:ext cx="3" cy="715"/>
            </a:xfrm>
            <a:prstGeom prst="line">
              <a:avLst/>
            </a:prstGeom>
            <a:noFill/>
            <a:ln w="38100">
              <a:solidFill>
                <a:srgbClr val="FF0033"/>
              </a:solidFill>
              <a:miter lim="800000"/>
              <a:headEnd/>
              <a:tailEnd/>
            </a:ln>
            <a:effectLst/>
          </p:spPr>
          <p:txBody>
            <a:bodyPr wrap="none"/>
            <a:lstStyle/>
            <a:p>
              <a:endParaRPr lang="en-US"/>
            </a:p>
          </p:txBody>
        </p:sp>
        <p:sp>
          <p:nvSpPr>
            <p:cNvPr id="87051" name="Line 43"/>
            <p:cNvSpPr>
              <a:spLocks noChangeShapeType="1"/>
            </p:cNvSpPr>
            <p:nvPr/>
          </p:nvSpPr>
          <p:spPr bwMode="auto">
            <a:xfrm flipV="1">
              <a:off x="1477" y="1922"/>
              <a:ext cx="1196" cy="1"/>
            </a:xfrm>
            <a:prstGeom prst="line">
              <a:avLst/>
            </a:prstGeom>
            <a:noFill/>
            <a:ln w="38100">
              <a:solidFill>
                <a:srgbClr val="FF0033"/>
              </a:solidFill>
              <a:miter lim="800000"/>
              <a:headEnd/>
              <a:tailEnd/>
            </a:ln>
            <a:effectLst/>
          </p:spPr>
          <p:txBody>
            <a:bodyPr wrap="none"/>
            <a:lstStyle/>
            <a:p>
              <a:endParaRPr lang="en-US"/>
            </a:p>
          </p:txBody>
        </p:sp>
        <p:sp>
          <p:nvSpPr>
            <p:cNvPr id="87052" name="Line 45"/>
            <p:cNvSpPr>
              <a:spLocks noChangeShapeType="1"/>
            </p:cNvSpPr>
            <p:nvPr/>
          </p:nvSpPr>
          <p:spPr bwMode="auto">
            <a:xfrm flipV="1">
              <a:off x="1075" y="1634"/>
              <a:ext cx="97" cy="170"/>
            </a:xfrm>
            <a:prstGeom prst="line">
              <a:avLst/>
            </a:prstGeom>
            <a:noFill/>
            <a:ln w="38100">
              <a:solidFill>
                <a:srgbClr val="FF0033"/>
              </a:solidFill>
              <a:miter lim="800000"/>
              <a:headEnd/>
              <a:tailEnd/>
            </a:ln>
            <a:effectLst/>
          </p:spPr>
          <p:txBody>
            <a:bodyPr wrap="none"/>
            <a:lstStyle/>
            <a:p>
              <a:endParaRPr lang="en-US"/>
            </a:p>
          </p:txBody>
        </p:sp>
        <p:sp>
          <p:nvSpPr>
            <p:cNvPr id="87053" name="Line 46"/>
            <p:cNvSpPr>
              <a:spLocks noChangeShapeType="1"/>
            </p:cNvSpPr>
            <p:nvPr/>
          </p:nvSpPr>
          <p:spPr bwMode="auto">
            <a:xfrm flipV="1">
              <a:off x="1170" y="1466"/>
              <a:ext cx="1" cy="176"/>
            </a:xfrm>
            <a:prstGeom prst="line">
              <a:avLst/>
            </a:prstGeom>
            <a:noFill/>
            <a:ln w="38100">
              <a:solidFill>
                <a:srgbClr val="FF0033"/>
              </a:solidFill>
              <a:miter lim="800000"/>
              <a:headEnd/>
              <a:tailEnd type="stealth" w="med" len="med"/>
            </a:ln>
            <a:effectLst/>
          </p:spPr>
          <p:txBody>
            <a:bodyPr wrap="none"/>
            <a:lstStyle/>
            <a:p>
              <a:endParaRPr lang="en-US"/>
            </a:p>
          </p:txBody>
        </p:sp>
        <p:sp>
          <p:nvSpPr>
            <p:cNvPr id="87054" name="Line 47"/>
            <p:cNvSpPr>
              <a:spLocks noChangeShapeType="1"/>
            </p:cNvSpPr>
            <p:nvPr/>
          </p:nvSpPr>
          <p:spPr bwMode="auto">
            <a:xfrm>
              <a:off x="3443" y="1221"/>
              <a:ext cx="0" cy="129"/>
            </a:xfrm>
            <a:prstGeom prst="line">
              <a:avLst/>
            </a:prstGeom>
            <a:noFill/>
            <a:ln w="38100">
              <a:solidFill>
                <a:srgbClr val="FF0033"/>
              </a:solidFill>
              <a:miter lim="800000"/>
              <a:headEnd/>
              <a:tailEnd/>
            </a:ln>
            <a:effectLst/>
          </p:spPr>
          <p:txBody>
            <a:bodyPr wrap="none"/>
            <a:lstStyle/>
            <a:p>
              <a:endParaRPr lang="en-US"/>
            </a:p>
          </p:txBody>
        </p:sp>
        <p:sp>
          <p:nvSpPr>
            <p:cNvPr id="87055" name="Rectangle 48"/>
            <p:cNvSpPr>
              <a:spLocks noChangeArrowheads="1"/>
            </p:cNvSpPr>
            <p:nvPr/>
          </p:nvSpPr>
          <p:spPr bwMode="auto">
            <a:xfrm>
              <a:off x="600" y="2039"/>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sp>
          <p:nvSpPr>
            <p:cNvPr id="87056" name="Rectangle 49"/>
            <p:cNvSpPr>
              <a:spLocks noChangeArrowheads="1"/>
            </p:cNvSpPr>
            <p:nvPr/>
          </p:nvSpPr>
          <p:spPr bwMode="auto">
            <a:xfrm>
              <a:off x="2395" y="1687"/>
              <a:ext cx="258" cy="284"/>
            </a:xfrm>
            <a:prstGeom prst="rect">
              <a:avLst/>
            </a:prstGeom>
            <a:noFill/>
            <a:ln w="9525">
              <a:noFill/>
              <a:miter lim="800000"/>
              <a:headEnd/>
              <a:tailEnd/>
            </a:ln>
            <a:effectLst/>
          </p:spPr>
          <p:txBody>
            <a:bodyPr wrap="none">
              <a:spAutoFit/>
            </a:bodyPr>
            <a:lstStyle/>
            <a:p>
              <a:pPr algn="ctr" eaLnBrk="0" hangingPunct="0"/>
              <a:r>
                <a:rPr lang="en-US" sz="1600" b="1">
                  <a:solidFill>
                    <a:srgbClr val="FF0033"/>
                  </a:solidFill>
                  <a:latin typeface="Arial Narrow" pitchFamily="34" charset="0"/>
                </a:rPr>
                <a:t>SP</a:t>
              </a:r>
            </a:p>
          </p:txBody>
        </p:sp>
        <p:sp>
          <p:nvSpPr>
            <p:cNvPr id="87057" name="Line 33"/>
            <p:cNvSpPr>
              <a:spLocks noChangeShapeType="1"/>
            </p:cNvSpPr>
            <p:nvPr/>
          </p:nvSpPr>
          <p:spPr bwMode="auto">
            <a:xfrm flipH="1" flipV="1">
              <a:off x="3483" y="3404"/>
              <a:ext cx="0" cy="425"/>
            </a:xfrm>
            <a:prstGeom prst="line">
              <a:avLst/>
            </a:prstGeom>
            <a:noFill/>
            <a:ln w="38100">
              <a:solidFill>
                <a:srgbClr val="FF0033"/>
              </a:solidFill>
              <a:miter lim="800000"/>
              <a:headEnd/>
              <a:tailEnd type="stealth" w="med" len="med"/>
            </a:ln>
            <a:effectLst/>
          </p:spPr>
          <p:txBody>
            <a:bodyPr wrap="none"/>
            <a:lstStyle/>
            <a:p>
              <a:endParaRPr lang="en-US"/>
            </a:p>
          </p:txBody>
        </p:sp>
        <p:sp>
          <p:nvSpPr>
            <p:cNvPr id="87058" name="Line 34"/>
            <p:cNvSpPr>
              <a:spLocks noChangeShapeType="1"/>
            </p:cNvSpPr>
            <p:nvPr/>
          </p:nvSpPr>
          <p:spPr bwMode="auto">
            <a:xfrm>
              <a:off x="557" y="3821"/>
              <a:ext cx="2938" cy="1"/>
            </a:xfrm>
            <a:prstGeom prst="line">
              <a:avLst/>
            </a:prstGeom>
            <a:noFill/>
            <a:ln w="38100">
              <a:solidFill>
                <a:srgbClr val="FF0033"/>
              </a:solidFill>
              <a:miter lim="800000"/>
              <a:headEnd/>
              <a:tailEnd/>
            </a:ln>
            <a:effectLst/>
          </p:spPr>
          <p:txBody>
            <a:bodyPr wrap="none"/>
            <a:lstStyle/>
            <a:p>
              <a:endParaRPr lang="en-US"/>
            </a:p>
          </p:txBody>
        </p:sp>
        <p:sp>
          <p:nvSpPr>
            <p:cNvPr id="87059" name="Line 35"/>
            <p:cNvSpPr>
              <a:spLocks noChangeShapeType="1"/>
            </p:cNvSpPr>
            <p:nvPr/>
          </p:nvSpPr>
          <p:spPr bwMode="auto">
            <a:xfrm flipH="1">
              <a:off x="568" y="2008"/>
              <a:ext cx="6" cy="1823"/>
            </a:xfrm>
            <a:prstGeom prst="line">
              <a:avLst/>
            </a:prstGeom>
            <a:noFill/>
            <a:ln w="38100">
              <a:solidFill>
                <a:srgbClr val="FF0033"/>
              </a:solidFill>
              <a:miter lim="800000"/>
              <a:headEnd/>
              <a:tailEnd/>
            </a:ln>
            <a:effectLst/>
          </p:spPr>
          <p:txBody>
            <a:bodyPr wrap="none"/>
            <a:lstStyle/>
            <a:p>
              <a:endParaRPr lang="en-US"/>
            </a:p>
          </p:txBody>
        </p:sp>
        <p:sp>
          <p:nvSpPr>
            <p:cNvPr id="87060" name="Line 36"/>
            <p:cNvSpPr>
              <a:spLocks noChangeShapeType="1"/>
            </p:cNvSpPr>
            <p:nvPr/>
          </p:nvSpPr>
          <p:spPr bwMode="auto">
            <a:xfrm flipH="1" flipV="1">
              <a:off x="562" y="2013"/>
              <a:ext cx="532" cy="1"/>
            </a:xfrm>
            <a:prstGeom prst="line">
              <a:avLst/>
            </a:prstGeom>
            <a:noFill/>
            <a:ln w="38100">
              <a:solidFill>
                <a:srgbClr val="FF0033"/>
              </a:solidFill>
              <a:miter lim="800000"/>
              <a:headEnd/>
              <a:tailEnd/>
            </a:ln>
            <a:effectLst/>
          </p:spPr>
          <p:txBody>
            <a:bodyPr wrap="none"/>
            <a:lstStyle/>
            <a:p>
              <a:endParaRPr lang="en-US"/>
            </a:p>
          </p:txBody>
        </p:sp>
        <p:sp>
          <p:nvSpPr>
            <p:cNvPr id="87061" name="Line 37"/>
            <p:cNvSpPr>
              <a:spLocks noChangeShapeType="1"/>
            </p:cNvSpPr>
            <p:nvPr/>
          </p:nvSpPr>
          <p:spPr bwMode="auto">
            <a:xfrm flipV="1">
              <a:off x="1489" y="1914"/>
              <a:ext cx="0" cy="533"/>
            </a:xfrm>
            <a:prstGeom prst="line">
              <a:avLst/>
            </a:prstGeom>
            <a:noFill/>
            <a:ln w="38100">
              <a:solidFill>
                <a:srgbClr val="FF0033"/>
              </a:solidFill>
              <a:miter lim="800000"/>
              <a:headEnd/>
              <a:tailEnd/>
            </a:ln>
            <a:effectLst/>
          </p:spPr>
          <p:txBody>
            <a:bodyPr wrap="none"/>
            <a:lstStyle/>
            <a:p>
              <a:endParaRPr lang="en-US"/>
            </a:p>
          </p:txBody>
        </p:sp>
        <p:sp>
          <p:nvSpPr>
            <p:cNvPr id="87062" name="Line 38"/>
            <p:cNvSpPr>
              <a:spLocks noChangeShapeType="1"/>
            </p:cNvSpPr>
            <p:nvPr/>
          </p:nvSpPr>
          <p:spPr bwMode="auto">
            <a:xfrm flipH="1" flipV="1">
              <a:off x="1286" y="2340"/>
              <a:ext cx="0" cy="113"/>
            </a:xfrm>
            <a:prstGeom prst="line">
              <a:avLst/>
            </a:prstGeom>
            <a:noFill/>
            <a:ln w="38100">
              <a:solidFill>
                <a:srgbClr val="FF0033"/>
              </a:solidFill>
              <a:miter lim="800000"/>
              <a:headEnd/>
              <a:tailEnd/>
            </a:ln>
            <a:effectLst/>
          </p:spPr>
          <p:txBody>
            <a:bodyPr wrap="none"/>
            <a:lstStyle/>
            <a:p>
              <a:endParaRPr lang="en-US"/>
            </a:p>
          </p:txBody>
        </p:sp>
        <p:sp>
          <p:nvSpPr>
            <p:cNvPr id="87063" name="Line 39"/>
            <p:cNvSpPr>
              <a:spLocks noChangeShapeType="1"/>
            </p:cNvSpPr>
            <p:nvPr/>
          </p:nvSpPr>
          <p:spPr bwMode="auto">
            <a:xfrm flipV="1">
              <a:off x="1080" y="1788"/>
              <a:ext cx="1" cy="353"/>
            </a:xfrm>
            <a:prstGeom prst="line">
              <a:avLst/>
            </a:prstGeom>
            <a:noFill/>
            <a:ln w="38100">
              <a:solidFill>
                <a:srgbClr val="FF0033"/>
              </a:solidFill>
              <a:miter lim="800000"/>
              <a:headEnd/>
              <a:tailEnd/>
            </a:ln>
            <a:effectLst/>
          </p:spPr>
          <p:txBody>
            <a:bodyPr wrap="none"/>
            <a:lstStyle/>
            <a:p>
              <a:endParaRPr lang="en-US"/>
            </a:p>
          </p:txBody>
        </p:sp>
        <p:sp>
          <p:nvSpPr>
            <p:cNvPr id="87064" name="Line 40"/>
            <p:cNvSpPr>
              <a:spLocks noChangeShapeType="1"/>
            </p:cNvSpPr>
            <p:nvPr/>
          </p:nvSpPr>
          <p:spPr bwMode="auto">
            <a:xfrm flipH="1">
              <a:off x="1274" y="2441"/>
              <a:ext cx="227" cy="0"/>
            </a:xfrm>
            <a:prstGeom prst="line">
              <a:avLst/>
            </a:prstGeom>
            <a:noFill/>
            <a:ln w="38100">
              <a:solidFill>
                <a:srgbClr val="FF0033"/>
              </a:solidFill>
              <a:miter lim="800000"/>
              <a:headEnd/>
              <a:tailEnd/>
            </a:ln>
            <a:effectLst/>
          </p:spPr>
          <p:txBody>
            <a:bodyPr wrap="none"/>
            <a:lstStyle/>
            <a:p>
              <a:endParaRPr lang="en-US"/>
            </a:p>
          </p:txBody>
        </p:sp>
        <p:sp>
          <p:nvSpPr>
            <p:cNvPr id="87065" name="Line 41"/>
            <p:cNvSpPr>
              <a:spLocks noChangeShapeType="1"/>
            </p:cNvSpPr>
            <p:nvPr/>
          </p:nvSpPr>
          <p:spPr bwMode="auto">
            <a:xfrm flipH="1" flipV="1">
              <a:off x="965" y="2557"/>
              <a:ext cx="63" cy="104"/>
            </a:xfrm>
            <a:prstGeom prst="line">
              <a:avLst/>
            </a:prstGeom>
            <a:noFill/>
            <a:ln w="38100">
              <a:solidFill>
                <a:srgbClr val="FF0033"/>
              </a:solidFill>
              <a:miter lim="800000"/>
              <a:headEnd/>
              <a:tailEnd/>
            </a:ln>
            <a:effectLst/>
          </p:spPr>
          <p:txBody>
            <a:bodyPr wrap="none"/>
            <a:lstStyle/>
            <a:p>
              <a:endParaRPr lang="en-US"/>
            </a:p>
          </p:txBody>
        </p:sp>
        <p:sp>
          <p:nvSpPr>
            <p:cNvPr id="87066" name="Line 42"/>
            <p:cNvSpPr>
              <a:spLocks noChangeShapeType="1"/>
            </p:cNvSpPr>
            <p:nvPr/>
          </p:nvSpPr>
          <p:spPr bwMode="auto">
            <a:xfrm flipV="1">
              <a:off x="966" y="2135"/>
              <a:ext cx="116" cy="218"/>
            </a:xfrm>
            <a:prstGeom prst="line">
              <a:avLst/>
            </a:prstGeom>
            <a:noFill/>
            <a:ln w="38100">
              <a:solidFill>
                <a:srgbClr val="FF0033"/>
              </a:solidFill>
              <a:miter lim="800000"/>
              <a:headEnd/>
              <a:tailEnd/>
            </a:ln>
            <a:effectLst/>
          </p:spPr>
          <p:txBody>
            <a:bodyPr wrap="none"/>
            <a:lstStyle/>
            <a:p>
              <a:endParaRPr lang="en-US"/>
            </a:p>
          </p:txBody>
        </p:sp>
        <p:sp>
          <p:nvSpPr>
            <p:cNvPr id="87067" name="Line 43"/>
            <p:cNvSpPr>
              <a:spLocks noChangeShapeType="1"/>
            </p:cNvSpPr>
            <p:nvPr/>
          </p:nvSpPr>
          <p:spPr bwMode="auto">
            <a:xfrm flipH="1" flipV="1">
              <a:off x="1082" y="2145"/>
              <a:ext cx="207" cy="205"/>
            </a:xfrm>
            <a:prstGeom prst="line">
              <a:avLst/>
            </a:prstGeom>
            <a:noFill/>
            <a:ln w="38100">
              <a:solidFill>
                <a:srgbClr val="FF0033"/>
              </a:solidFill>
              <a:miter lim="800000"/>
              <a:headEnd/>
              <a:tailEnd/>
            </a:ln>
            <a:effectLst/>
          </p:spPr>
          <p:txBody>
            <a:bodyPr wrap="none"/>
            <a:lstStyle/>
            <a:p>
              <a:endParaRPr lang="en-US"/>
            </a:p>
          </p:txBody>
        </p:sp>
        <p:sp>
          <p:nvSpPr>
            <p:cNvPr id="87068" name="Rectangle 5"/>
            <p:cNvSpPr>
              <a:spLocks noChangeArrowheads="1"/>
            </p:cNvSpPr>
            <p:nvPr/>
          </p:nvSpPr>
          <p:spPr bwMode="auto">
            <a:xfrm>
              <a:off x="2103" y="3446"/>
              <a:ext cx="116" cy="336"/>
            </a:xfrm>
            <a:prstGeom prst="rect">
              <a:avLst/>
            </a:prstGeom>
            <a:noFill/>
            <a:ln w="9525">
              <a:noFill/>
              <a:miter lim="800000"/>
              <a:headEnd/>
              <a:tailEnd/>
            </a:ln>
            <a:effectLst/>
          </p:spPr>
          <p:txBody>
            <a:bodyPr wrap="none">
              <a:spAutoFit/>
            </a:bodyPr>
            <a:lstStyle/>
            <a:p>
              <a:pPr algn="ctr" eaLnBrk="0" hangingPunct="0"/>
              <a:endParaRPr lang="en-US" sz="2000">
                <a:solidFill>
                  <a:srgbClr val="00FF00"/>
                </a:solidFill>
                <a:latin typeface="Times New Roman" pitchFamily="18" charset="0"/>
                <a:sym typeface="SymbolPS" pitchFamily="66" charset="2"/>
              </a:endParaRPr>
            </a:p>
          </p:txBody>
        </p:sp>
        <p:sp>
          <p:nvSpPr>
            <p:cNvPr id="87069" name="Line 41"/>
            <p:cNvSpPr>
              <a:spLocks noChangeShapeType="1"/>
            </p:cNvSpPr>
            <p:nvPr/>
          </p:nvSpPr>
          <p:spPr bwMode="auto">
            <a:xfrm flipV="1">
              <a:off x="965" y="2344"/>
              <a:ext cx="3" cy="219"/>
            </a:xfrm>
            <a:prstGeom prst="line">
              <a:avLst/>
            </a:prstGeom>
            <a:noFill/>
            <a:ln w="38100">
              <a:solidFill>
                <a:srgbClr val="FF0033"/>
              </a:solidFill>
              <a:miter lim="800000"/>
              <a:headEnd/>
              <a:tailEnd/>
            </a:ln>
            <a:effectLst/>
          </p:spPr>
          <p:txBody>
            <a:bodyPr wrap="none"/>
            <a:lstStyle/>
            <a:p>
              <a:endParaRPr lang="en-US"/>
            </a:p>
          </p:txBody>
        </p:sp>
        <p:sp>
          <p:nvSpPr>
            <p:cNvPr id="87070" name="Line 41"/>
            <p:cNvSpPr>
              <a:spLocks noChangeShapeType="1"/>
            </p:cNvSpPr>
            <p:nvPr/>
          </p:nvSpPr>
          <p:spPr bwMode="auto">
            <a:xfrm flipV="1">
              <a:off x="1024" y="2646"/>
              <a:ext cx="3" cy="219"/>
            </a:xfrm>
            <a:prstGeom prst="line">
              <a:avLst/>
            </a:prstGeom>
            <a:noFill/>
            <a:ln w="38100">
              <a:solidFill>
                <a:srgbClr val="FF0033"/>
              </a:solidFill>
              <a:miter lim="800000"/>
              <a:headEnd/>
              <a:tailEnd/>
            </a:ln>
            <a:effectLst/>
          </p:spPr>
          <p:txBody>
            <a:bodyPr wrap="none"/>
            <a:lstStyle/>
            <a:p>
              <a:endParaRPr lang="en-US"/>
            </a:p>
          </p:txBody>
        </p:sp>
      </p:grpSp>
      <p:sp>
        <p:nvSpPr>
          <p:cNvPr id="87071" name="AutoShape 31"/>
          <p:cNvSpPr>
            <a:spLocks noChangeArrowheads="1"/>
          </p:cNvSpPr>
          <p:nvPr/>
        </p:nvSpPr>
        <p:spPr bwMode="auto">
          <a:xfrm>
            <a:off x="614363" y="1782367"/>
            <a:ext cx="925512" cy="201215"/>
          </a:xfrm>
          <a:prstGeom prst="wedgeRoundRectCallout">
            <a:avLst>
              <a:gd name="adj1" fmla="val 59949"/>
              <a:gd name="adj2" fmla="val 219824"/>
              <a:gd name="adj3" fmla="val 16667"/>
            </a:avLst>
          </a:prstGeom>
          <a:solidFill>
            <a:schemeClr val="bg1"/>
          </a:solidFill>
          <a:ln w="28575">
            <a:solidFill>
              <a:schemeClr val="hlink"/>
            </a:solidFill>
            <a:miter lim="800000"/>
            <a:headEnd/>
            <a:tailEnd/>
          </a:ln>
          <a:effectLst/>
        </p:spPr>
        <p:txBody>
          <a:bodyPr lIns="0" rIns="0"/>
          <a:lstStyle/>
          <a:p>
            <a:pPr algn="ctr"/>
            <a:r>
              <a:rPr lang="en-US" sz="1000" b="1">
                <a:solidFill>
                  <a:schemeClr val="hlink"/>
                </a:solidFill>
                <a:latin typeface="Arial" charset="0"/>
              </a:rPr>
              <a:t>SP = SP - 2</a:t>
            </a:r>
          </a:p>
        </p:txBody>
      </p:sp>
      <p:grpSp>
        <p:nvGrpSpPr>
          <p:cNvPr id="3" name="Group 32"/>
          <p:cNvGrpSpPr>
            <a:grpSpLocks/>
          </p:cNvGrpSpPr>
          <p:nvPr/>
        </p:nvGrpSpPr>
        <p:grpSpPr bwMode="auto">
          <a:xfrm>
            <a:off x="2073276" y="3780235"/>
            <a:ext cx="4346575" cy="1017984"/>
            <a:chOff x="1306" y="3175"/>
            <a:chExt cx="2738" cy="855"/>
          </a:xfrm>
        </p:grpSpPr>
        <p:sp>
          <p:nvSpPr>
            <p:cNvPr id="87073" name="Line 6"/>
            <p:cNvSpPr>
              <a:spLocks noChangeShapeType="1"/>
            </p:cNvSpPr>
            <p:nvPr/>
          </p:nvSpPr>
          <p:spPr bwMode="auto">
            <a:xfrm flipH="1" flipV="1">
              <a:off x="4032" y="3175"/>
              <a:ext cx="0" cy="760"/>
            </a:xfrm>
            <a:prstGeom prst="line">
              <a:avLst/>
            </a:prstGeom>
            <a:noFill/>
            <a:ln w="38100">
              <a:solidFill>
                <a:srgbClr val="00FF00"/>
              </a:solidFill>
              <a:prstDash val="sysDot"/>
              <a:miter lim="800000"/>
              <a:headEnd/>
              <a:tailEnd type="stealth" w="med" len="med"/>
            </a:ln>
            <a:effectLst/>
          </p:spPr>
          <p:txBody>
            <a:bodyPr wrap="none"/>
            <a:lstStyle/>
            <a:p>
              <a:endParaRPr lang="en-US"/>
            </a:p>
          </p:txBody>
        </p:sp>
        <p:sp>
          <p:nvSpPr>
            <p:cNvPr id="87074" name="Line 7"/>
            <p:cNvSpPr>
              <a:spLocks noChangeShapeType="1"/>
            </p:cNvSpPr>
            <p:nvPr/>
          </p:nvSpPr>
          <p:spPr bwMode="auto">
            <a:xfrm>
              <a:off x="2269" y="3933"/>
              <a:ext cx="1775" cy="1"/>
            </a:xfrm>
            <a:prstGeom prst="line">
              <a:avLst/>
            </a:prstGeom>
            <a:noFill/>
            <a:ln w="38100">
              <a:solidFill>
                <a:srgbClr val="00FF00"/>
              </a:solidFill>
              <a:prstDash val="sysDot"/>
              <a:miter lim="800000"/>
              <a:headEnd/>
              <a:tailEnd/>
            </a:ln>
            <a:effectLst/>
          </p:spPr>
          <p:txBody>
            <a:bodyPr wrap="none"/>
            <a:lstStyle/>
            <a:p>
              <a:endParaRPr lang="en-US"/>
            </a:p>
          </p:txBody>
        </p:sp>
        <p:sp>
          <p:nvSpPr>
            <p:cNvPr id="87075" name="Line 8"/>
            <p:cNvSpPr>
              <a:spLocks noChangeShapeType="1"/>
            </p:cNvSpPr>
            <p:nvPr/>
          </p:nvSpPr>
          <p:spPr bwMode="auto">
            <a:xfrm flipH="1">
              <a:off x="2281" y="3443"/>
              <a:ext cx="1" cy="500"/>
            </a:xfrm>
            <a:prstGeom prst="line">
              <a:avLst/>
            </a:prstGeom>
            <a:noFill/>
            <a:ln w="38100">
              <a:solidFill>
                <a:srgbClr val="00FF00"/>
              </a:solidFill>
              <a:prstDash val="sysDot"/>
              <a:miter lim="800000"/>
              <a:headEnd/>
              <a:tailEnd/>
            </a:ln>
            <a:effectLst/>
          </p:spPr>
          <p:txBody>
            <a:bodyPr wrap="none"/>
            <a:lstStyle/>
            <a:p>
              <a:endParaRPr lang="en-US"/>
            </a:p>
          </p:txBody>
        </p:sp>
        <p:sp>
          <p:nvSpPr>
            <p:cNvPr id="87076" name="AutoShape 36"/>
            <p:cNvSpPr>
              <a:spLocks noChangeArrowheads="1"/>
            </p:cNvSpPr>
            <p:nvPr/>
          </p:nvSpPr>
          <p:spPr bwMode="auto">
            <a:xfrm>
              <a:off x="1306" y="3772"/>
              <a:ext cx="850" cy="258"/>
            </a:xfrm>
            <a:prstGeom prst="wedgeRoundRectCallout">
              <a:avLst>
                <a:gd name="adj1" fmla="val 58352"/>
                <a:gd name="adj2" fmla="val -92250"/>
                <a:gd name="adj3" fmla="val 16667"/>
              </a:avLst>
            </a:prstGeom>
            <a:solidFill>
              <a:schemeClr val="bg1"/>
            </a:solidFill>
            <a:ln w="28575">
              <a:solidFill>
                <a:srgbClr val="00FF00"/>
              </a:solidFill>
              <a:prstDash val="sysDot"/>
              <a:miter lim="800000"/>
              <a:headEnd/>
              <a:tailEnd/>
            </a:ln>
            <a:effectLst/>
          </p:spPr>
          <p:txBody>
            <a:bodyPr/>
            <a:lstStyle/>
            <a:p>
              <a:pPr algn="ctr">
                <a:lnSpc>
                  <a:spcPct val="90000"/>
                </a:lnSpc>
              </a:pPr>
              <a:r>
                <a:rPr lang="en-US" sz="1000" b="1">
                  <a:solidFill>
                    <a:srgbClr val="00FF00"/>
                  </a:solidFill>
                  <a:latin typeface="Arial" charset="0"/>
                </a:rPr>
                <a:t>Use Store Phase to push on stack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7071"/>
                                        </p:tgtEl>
                                        <p:attrNameLst>
                                          <p:attrName>style.visibility</p:attrName>
                                        </p:attrNameLst>
                                      </p:cBhvr>
                                      <p:to>
                                        <p:strVal val="visible"/>
                                      </p:to>
                                    </p:set>
                                    <p:animEffect transition="in" filter="dissolve">
                                      <p:cBhvr>
                                        <p:cTn id="12" dur="500"/>
                                        <p:tgtEl>
                                          <p:spTgt spid="8707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7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Slide Number Placeholder 4"/>
          <p:cNvSpPr>
            <a:spLocks noGrp="1"/>
          </p:cNvSpPr>
          <p:nvPr>
            <p:ph type="sldNum" sz="quarter" idx="12"/>
          </p:nvPr>
        </p:nvSpPr>
        <p:spPr>
          <a:noFill/>
          <a:ln>
            <a:miter lim="800000"/>
            <a:headEnd/>
            <a:tailEnd/>
          </a:ln>
        </p:spPr>
        <p:txBody>
          <a:bodyPr/>
          <a:lstStyle/>
          <a:p>
            <a:fld id="{9F72802F-E7A4-456B-B464-7681E2042462}" type="slidenum">
              <a:rPr lang="en-US"/>
              <a:pPr/>
              <a:t>72</a:t>
            </a:fld>
            <a:endParaRPr lang="en-US"/>
          </a:p>
        </p:txBody>
      </p:sp>
      <p:pic>
        <p:nvPicPr>
          <p:cNvPr id="31749" name="Picture 2" descr="MSP430_02a"/>
          <p:cNvPicPr>
            <a:picLocks noChangeAspect="1" noChangeArrowheads="1"/>
          </p:cNvPicPr>
          <p:nvPr/>
        </p:nvPicPr>
        <p:blipFill>
          <a:blip r:embed="rId2"/>
          <a:srcRect/>
          <a:stretch>
            <a:fillRect/>
          </a:stretch>
        </p:blipFill>
        <p:spPr bwMode="auto">
          <a:xfrm>
            <a:off x="573088" y="1125141"/>
            <a:ext cx="8020050" cy="3695700"/>
          </a:xfrm>
          <a:prstGeom prst="rect">
            <a:avLst/>
          </a:prstGeom>
          <a:noFill/>
          <a:ln w="9525">
            <a:noFill/>
            <a:miter lim="800000"/>
            <a:headEnd/>
            <a:tailEnd/>
          </a:ln>
        </p:spPr>
      </p:pic>
      <p:sp>
        <p:nvSpPr>
          <p:cNvPr id="31750" name="Rectangle 3"/>
          <p:cNvSpPr>
            <a:spLocks noGrp="1" noChangeArrowheads="1"/>
          </p:cNvSpPr>
          <p:nvPr>
            <p:ph type="title"/>
          </p:nvPr>
        </p:nvSpPr>
        <p:spPr/>
        <p:txBody>
          <a:bodyPr/>
          <a:lstStyle/>
          <a:p>
            <a:pPr eaLnBrk="1" hangingPunct="1"/>
            <a:r>
              <a:rPr lang="en-US" dirty="0" smtClean="0">
                <a:solidFill>
                  <a:schemeClr val="accent1">
                    <a:lumMod val="75000"/>
                  </a:schemeClr>
                </a:solidFill>
              </a:rPr>
              <a:t>Execute Phase: </a:t>
            </a:r>
            <a:r>
              <a:rPr lang="en-US" i="1" dirty="0" smtClean="0">
                <a:solidFill>
                  <a:schemeClr val="accent1">
                    <a:lumMod val="75000"/>
                  </a:schemeClr>
                </a:solidFill>
                <a:latin typeface="Arial Narrow" pitchFamily="34" charset="0"/>
              </a:rPr>
              <a:t>Jump</a:t>
            </a:r>
          </a:p>
        </p:txBody>
      </p:sp>
      <p:grpSp>
        <p:nvGrpSpPr>
          <p:cNvPr id="2" name="Group 32"/>
          <p:cNvGrpSpPr>
            <a:grpSpLocks/>
          </p:cNvGrpSpPr>
          <p:nvPr/>
        </p:nvGrpSpPr>
        <p:grpSpPr bwMode="auto">
          <a:xfrm>
            <a:off x="922338" y="1425179"/>
            <a:ext cx="4578350" cy="3225403"/>
            <a:chOff x="581" y="1212"/>
            <a:chExt cx="2884" cy="2709"/>
          </a:xfrm>
        </p:grpSpPr>
        <p:grpSp>
          <p:nvGrpSpPr>
            <p:cNvPr id="3" name="Group 5"/>
            <p:cNvGrpSpPr>
              <a:grpSpLocks/>
            </p:cNvGrpSpPr>
            <p:nvPr/>
          </p:nvGrpSpPr>
          <p:grpSpPr bwMode="auto">
            <a:xfrm>
              <a:off x="581" y="1212"/>
              <a:ext cx="2884" cy="2709"/>
              <a:chOff x="581" y="1056"/>
              <a:chExt cx="2884" cy="2709"/>
            </a:xfrm>
          </p:grpSpPr>
          <p:sp>
            <p:nvSpPr>
              <p:cNvPr id="31754" name="Rectangle 6"/>
              <p:cNvSpPr>
                <a:spLocks noChangeArrowheads="1"/>
              </p:cNvSpPr>
              <p:nvPr/>
            </p:nvSpPr>
            <p:spPr bwMode="auto">
              <a:xfrm>
                <a:off x="2699" y="3429"/>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sp>
            <p:nvSpPr>
              <p:cNvPr id="31755" name="Line 7"/>
              <p:cNvSpPr>
                <a:spLocks noChangeShapeType="1"/>
              </p:cNvSpPr>
              <p:nvPr/>
            </p:nvSpPr>
            <p:spPr bwMode="auto">
              <a:xfrm flipH="1" flipV="1">
                <a:off x="3309" y="3241"/>
                <a:ext cx="0" cy="416"/>
              </a:xfrm>
              <a:prstGeom prst="line">
                <a:avLst/>
              </a:prstGeom>
              <a:noFill/>
              <a:ln w="38100">
                <a:solidFill>
                  <a:srgbClr val="FF0033"/>
                </a:solidFill>
                <a:miter lim="800000"/>
                <a:headEnd/>
                <a:tailEnd type="stealth" w="med" len="med"/>
              </a:ln>
              <a:effectLst/>
            </p:spPr>
            <p:txBody>
              <a:bodyPr wrap="none"/>
              <a:lstStyle/>
              <a:p>
                <a:endParaRPr lang="en-US"/>
              </a:p>
            </p:txBody>
          </p:sp>
          <p:sp>
            <p:nvSpPr>
              <p:cNvPr id="31756" name="Line 8"/>
              <p:cNvSpPr>
                <a:spLocks noChangeShapeType="1"/>
              </p:cNvSpPr>
              <p:nvPr/>
            </p:nvSpPr>
            <p:spPr bwMode="auto">
              <a:xfrm>
                <a:off x="587" y="3647"/>
                <a:ext cx="2728" cy="1"/>
              </a:xfrm>
              <a:prstGeom prst="line">
                <a:avLst/>
              </a:prstGeom>
              <a:noFill/>
              <a:ln w="38100">
                <a:solidFill>
                  <a:srgbClr val="FF0033"/>
                </a:solidFill>
                <a:miter lim="800000"/>
                <a:headEnd/>
                <a:tailEnd/>
              </a:ln>
              <a:effectLst/>
            </p:spPr>
            <p:txBody>
              <a:bodyPr wrap="none"/>
              <a:lstStyle/>
              <a:p>
                <a:endParaRPr lang="en-US"/>
              </a:p>
            </p:txBody>
          </p:sp>
          <p:sp>
            <p:nvSpPr>
              <p:cNvPr id="31757" name="Line 9"/>
              <p:cNvSpPr>
                <a:spLocks noChangeShapeType="1"/>
              </p:cNvSpPr>
              <p:nvPr/>
            </p:nvSpPr>
            <p:spPr bwMode="auto">
              <a:xfrm>
                <a:off x="1220" y="2570"/>
                <a:ext cx="3" cy="767"/>
              </a:xfrm>
              <a:prstGeom prst="line">
                <a:avLst/>
              </a:prstGeom>
              <a:noFill/>
              <a:ln w="38100">
                <a:solidFill>
                  <a:srgbClr val="FF0033"/>
                </a:solidFill>
                <a:miter lim="800000"/>
                <a:headEnd/>
                <a:tailEnd/>
              </a:ln>
              <a:effectLst/>
            </p:spPr>
            <p:txBody>
              <a:bodyPr wrap="none"/>
              <a:lstStyle/>
              <a:p>
                <a:endParaRPr lang="en-US"/>
              </a:p>
            </p:txBody>
          </p:sp>
          <p:sp>
            <p:nvSpPr>
              <p:cNvPr id="31758" name="Line 10"/>
              <p:cNvSpPr>
                <a:spLocks noChangeShapeType="1"/>
              </p:cNvSpPr>
              <p:nvPr/>
            </p:nvSpPr>
            <p:spPr bwMode="auto">
              <a:xfrm>
                <a:off x="581" y="1862"/>
                <a:ext cx="504" cy="0"/>
              </a:xfrm>
              <a:prstGeom prst="line">
                <a:avLst/>
              </a:prstGeom>
              <a:noFill/>
              <a:ln w="38100">
                <a:solidFill>
                  <a:srgbClr val="FF0033"/>
                </a:solidFill>
                <a:miter lim="800000"/>
                <a:headEnd/>
                <a:tailEnd/>
              </a:ln>
              <a:effectLst/>
            </p:spPr>
            <p:txBody>
              <a:bodyPr wrap="none"/>
              <a:lstStyle/>
              <a:p>
                <a:endParaRPr lang="en-US"/>
              </a:p>
            </p:txBody>
          </p:sp>
          <p:sp>
            <p:nvSpPr>
              <p:cNvPr id="31759" name="Line 11"/>
              <p:cNvSpPr>
                <a:spLocks noChangeShapeType="1"/>
              </p:cNvSpPr>
              <p:nvPr/>
            </p:nvSpPr>
            <p:spPr bwMode="auto">
              <a:xfrm>
                <a:off x="1049" y="2409"/>
                <a:ext cx="172" cy="175"/>
              </a:xfrm>
              <a:prstGeom prst="line">
                <a:avLst/>
              </a:prstGeom>
              <a:noFill/>
              <a:ln w="38100">
                <a:solidFill>
                  <a:srgbClr val="FF0033"/>
                </a:solidFill>
                <a:miter lim="800000"/>
                <a:headEnd/>
                <a:tailEnd/>
              </a:ln>
              <a:effectLst/>
            </p:spPr>
            <p:txBody>
              <a:bodyPr wrap="none"/>
              <a:lstStyle/>
              <a:p>
                <a:endParaRPr lang="en-US"/>
              </a:p>
            </p:txBody>
          </p:sp>
          <p:sp>
            <p:nvSpPr>
              <p:cNvPr id="31760" name="Line 12"/>
              <p:cNvSpPr>
                <a:spLocks noChangeShapeType="1"/>
              </p:cNvSpPr>
              <p:nvPr/>
            </p:nvSpPr>
            <p:spPr bwMode="auto">
              <a:xfrm>
                <a:off x="1054" y="2174"/>
                <a:ext cx="0" cy="247"/>
              </a:xfrm>
              <a:prstGeom prst="line">
                <a:avLst/>
              </a:prstGeom>
              <a:noFill/>
              <a:ln w="38100">
                <a:solidFill>
                  <a:srgbClr val="FF0033"/>
                </a:solidFill>
                <a:miter lim="800000"/>
                <a:headEnd/>
                <a:tailEnd/>
              </a:ln>
              <a:effectLst/>
            </p:spPr>
            <p:txBody>
              <a:bodyPr wrap="none"/>
              <a:lstStyle/>
              <a:p>
                <a:endParaRPr lang="en-US"/>
              </a:p>
            </p:txBody>
          </p:sp>
          <p:sp>
            <p:nvSpPr>
              <p:cNvPr id="31761" name="Line 13"/>
              <p:cNvSpPr>
                <a:spLocks noChangeShapeType="1"/>
              </p:cNvSpPr>
              <p:nvPr/>
            </p:nvSpPr>
            <p:spPr bwMode="auto">
              <a:xfrm>
                <a:off x="1073" y="1850"/>
                <a:ext cx="0" cy="171"/>
              </a:xfrm>
              <a:prstGeom prst="line">
                <a:avLst/>
              </a:prstGeom>
              <a:noFill/>
              <a:ln w="38100">
                <a:solidFill>
                  <a:srgbClr val="FF0033"/>
                </a:solidFill>
                <a:miter lim="800000"/>
                <a:headEnd/>
                <a:tailEnd/>
              </a:ln>
              <a:effectLst/>
            </p:spPr>
            <p:txBody>
              <a:bodyPr wrap="none"/>
              <a:lstStyle/>
              <a:p>
                <a:endParaRPr lang="en-US"/>
              </a:p>
            </p:txBody>
          </p:sp>
          <p:sp>
            <p:nvSpPr>
              <p:cNvPr id="31762" name="Line 14"/>
              <p:cNvSpPr>
                <a:spLocks noChangeShapeType="1"/>
              </p:cNvSpPr>
              <p:nvPr/>
            </p:nvSpPr>
            <p:spPr bwMode="auto">
              <a:xfrm flipH="1">
                <a:off x="1054" y="2017"/>
                <a:ext cx="20" cy="162"/>
              </a:xfrm>
              <a:prstGeom prst="line">
                <a:avLst/>
              </a:prstGeom>
              <a:noFill/>
              <a:ln w="38100">
                <a:solidFill>
                  <a:srgbClr val="FF0033"/>
                </a:solidFill>
                <a:miter lim="800000"/>
                <a:headEnd/>
                <a:tailEnd/>
              </a:ln>
              <a:effectLst/>
            </p:spPr>
            <p:txBody>
              <a:bodyPr wrap="none"/>
              <a:lstStyle/>
              <a:p>
                <a:endParaRPr lang="en-US"/>
              </a:p>
            </p:txBody>
          </p:sp>
          <p:sp>
            <p:nvSpPr>
              <p:cNvPr id="31763" name="Line 15"/>
              <p:cNvSpPr>
                <a:spLocks noChangeShapeType="1"/>
              </p:cNvSpPr>
              <p:nvPr/>
            </p:nvSpPr>
            <p:spPr bwMode="auto">
              <a:xfrm>
                <a:off x="593" y="1854"/>
                <a:ext cx="3" cy="1801"/>
              </a:xfrm>
              <a:prstGeom prst="line">
                <a:avLst/>
              </a:prstGeom>
              <a:noFill/>
              <a:ln w="38100">
                <a:solidFill>
                  <a:srgbClr val="FF0033"/>
                </a:solidFill>
                <a:miter lim="800000"/>
                <a:headEnd/>
                <a:tailEnd/>
              </a:ln>
              <a:effectLst/>
            </p:spPr>
            <p:txBody>
              <a:bodyPr wrap="none"/>
              <a:lstStyle/>
              <a:p>
                <a:endParaRPr lang="en-US"/>
              </a:p>
            </p:txBody>
          </p:sp>
          <p:sp>
            <p:nvSpPr>
              <p:cNvPr id="31764" name="Line 16"/>
              <p:cNvSpPr>
                <a:spLocks noChangeShapeType="1"/>
              </p:cNvSpPr>
              <p:nvPr/>
            </p:nvSpPr>
            <p:spPr bwMode="auto">
              <a:xfrm>
                <a:off x="2643" y="1060"/>
                <a:ext cx="822" cy="0"/>
              </a:xfrm>
              <a:prstGeom prst="line">
                <a:avLst/>
              </a:prstGeom>
              <a:noFill/>
              <a:ln w="38100">
                <a:solidFill>
                  <a:srgbClr val="FF0033"/>
                </a:solidFill>
                <a:miter lim="800000"/>
                <a:headEnd/>
                <a:tailEnd/>
              </a:ln>
              <a:effectLst/>
            </p:spPr>
            <p:txBody>
              <a:bodyPr wrap="none"/>
              <a:lstStyle/>
              <a:p>
                <a:endParaRPr lang="en-US"/>
              </a:p>
            </p:txBody>
          </p:sp>
          <p:sp>
            <p:nvSpPr>
              <p:cNvPr id="31765" name="Line 17"/>
              <p:cNvSpPr>
                <a:spLocks noChangeShapeType="1"/>
              </p:cNvSpPr>
              <p:nvPr/>
            </p:nvSpPr>
            <p:spPr bwMode="auto">
              <a:xfrm>
                <a:off x="2655" y="1056"/>
                <a:ext cx="0" cy="694"/>
              </a:xfrm>
              <a:prstGeom prst="line">
                <a:avLst/>
              </a:prstGeom>
              <a:noFill/>
              <a:ln w="38100">
                <a:solidFill>
                  <a:srgbClr val="FF0033"/>
                </a:solidFill>
                <a:miter lim="800000"/>
                <a:headEnd/>
                <a:tailEnd/>
              </a:ln>
              <a:effectLst/>
            </p:spPr>
            <p:txBody>
              <a:bodyPr wrap="none"/>
              <a:lstStyle/>
              <a:p>
                <a:endParaRPr lang="en-US"/>
              </a:p>
            </p:txBody>
          </p:sp>
          <p:sp>
            <p:nvSpPr>
              <p:cNvPr id="31766" name="Line 18"/>
              <p:cNvSpPr>
                <a:spLocks noChangeShapeType="1"/>
              </p:cNvSpPr>
              <p:nvPr/>
            </p:nvSpPr>
            <p:spPr bwMode="auto">
              <a:xfrm>
                <a:off x="1580" y="1748"/>
                <a:ext cx="1084" cy="0"/>
              </a:xfrm>
              <a:prstGeom prst="line">
                <a:avLst/>
              </a:prstGeom>
              <a:noFill/>
              <a:ln w="38100">
                <a:solidFill>
                  <a:srgbClr val="FF0033"/>
                </a:solidFill>
                <a:miter lim="800000"/>
                <a:headEnd/>
                <a:tailEnd/>
              </a:ln>
              <a:effectLst/>
            </p:spPr>
            <p:txBody>
              <a:bodyPr wrap="none"/>
              <a:lstStyle/>
              <a:p>
                <a:endParaRPr lang="en-US"/>
              </a:p>
            </p:txBody>
          </p:sp>
          <p:sp>
            <p:nvSpPr>
              <p:cNvPr id="31767" name="Line 19"/>
              <p:cNvSpPr>
                <a:spLocks noChangeShapeType="1"/>
              </p:cNvSpPr>
              <p:nvPr/>
            </p:nvSpPr>
            <p:spPr bwMode="auto">
              <a:xfrm>
                <a:off x="1202" y="2176"/>
                <a:ext cx="0" cy="200"/>
              </a:xfrm>
              <a:prstGeom prst="line">
                <a:avLst/>
              </a:prstGeom>
              <a:noFill/>
              <a:ln w="38100">
                <a:solidFill>
                  <a:srgbClr val="FF0033"/>
                </a:solidFill>
                <a:miter lim="800000"/>
                <a:headEnd/>
                <a:tailEnd/>
              </a:ln>
              <a:effectLst/>
            </p:spPr>
            <p:txBody>
              <a:bodyPr wrap="none"/>
              <a:lstStyle/>
              <a:p>
                <a:endParaRPr lang="en-US"/>
              </a:p>
            </p:txBody>
          </p:sp>
          <p:sp>
            <p:nvSpPr>
              <p:cNvPr id="31768" name="Line 20"/>
              <p:cNvSpPr>
                <a:spLocks noChangeShapeType="1"/>
              </p:cNvSpPr>
              <p:nvPr/>
            </p:nvSpPr>
            <p:spPr bwMode="auto">
              <a:xfrm>
                <a:off x="1074" y="2026"/>
                <a:ext cx="132" cy="162"/>
              </a:xfrm>
              <a:prstGeom prst="line">
                <a:avLst/>
              </a:prstGeom>
              <a:noFill/>
              <a:ln w="38100">
                <a:solidFill>
                  <a:srgbClr val="FF0033"/>
                </a:solidFill>
                <a:miter lim="800000"/>
                <a:headEnd/>
                <a:tailEnd/>
              </a:ln>
              <a:effectLst/>
            </p:spPr>
            <p:txBody>
              <a:bodyPr wrap="none"/>
              <a:lstStyle/>
              <a:p>
                <a:endParaRPr lang="en-US"/>
              </a:p>
            </p:txBody>
          </p:sp>
          <p:sp>
            <p:nvSpPr>
              <p:cNvPr id="31769" name="Line 21"/>
              <p:cNvSpPr>
                <a:spLocks noChangeShapeType="1"/>
              </p:cNvSpPr>
              <p:nvPr/>
            </p:nvSpPr>
            <p:spPr bwMode="auto">
              <a:xfrm>
                <a:off x="3454" y="1059"/>
                <a:ext cx="0" cy="126"/>
              </a:xfrm>
              <a:prstGeom prst="line">
                <a:avLst/>
              </a:prstGeom>
              <a:noFill/>
              <a:ln w="38100">
                <a:solidFill>
                  <a:srgbClr val="FF0033"/>
                </a:solidFill>
                <a:miter lim="800000"/>
                <a:headEnd/>
                <a:tailEnd/>
              </a:ln>
              <a:effectLst/>
            </p:spPr>
            <p:txBody>
              <a:bodyPr wrap="none"/>
              <a:lstStyle/>
              <a:p>
                <a:endParaRPr lang="en-US"/>
              </a:p>
            </p:txBody>
          </p:sp>
          <p:sp>
            <p:nvSpPr>
              <p:cNvPr id="31770" name="Line 22"/>
              <p:cNvSpPr>
                <a:spLocks noChangeShapeType="1"/>
              </p:cNvSpPr>
              <p:nvPr/>
            </p:nvSpPr>
            <p:spPr bwMode="auto">
              <a:xfrm>
                <a:off x="1584" y="1737"/>
                <a:ext cx="0" cy="635"/>
              </a:xfrm>
              <a:prstGeom prst="line">
                <a:avLst/>
              </a:prstGeom>
              <a:noFill/>
              <a:ln w="38100">
                <a:solidFill>
                  <a:srgbClr val="FF0033"/>
                </a:solidFill>
                <a:miter lim="800000"/>
                <a:headEnd/>
                <a:tailEnd/>
              </a:ln>
              <a:effectLst/>
            </p:spPr>
            <p:txBody>
              <a:bodyPr wrap="none"/>
              <a:lstStyle/>
              <a:p>
                <a:endParaRPr lang="en-US"/>
              </a:p>
            </p:txBody>
          </p:sp>
          <p:sp>
            <p:nvSpPr>
              <p:cNvPr id="31771" name="Line 23"/>
              <p:cNvSpPr>
                <a:spLocks noChangeShapeType="1"/>
              </p:cNvSpPr>
              <p:nvPr/>
            </p:nvSpPr>
            <p:spPr bwMode="auto">
              <a:xfrm flipV="1">
                <a:off x="1200" y="2364"/>
                <a:ext cx="394" cy="0"/>
              </a:xfrm>
              <a:prstGeom prst="line">
                <a:avLst/>
              </a:prstGeom>
              <a:noFill/>
              <a:ln w="38100">
                <a:solidFill>
                  <a:srgbClr val="FF0033"/>
                </a:solidFill>
                <a:miter lim="800000"/>
                <a:headEnd/>
                <a:tailEnd/>
              </a:ln>
              <a:effectLst/>
            </p:spPr>
            <p:txBody>
              <a:bodyPr wrap="none"/>
              <a:lstStyle/>
              <a:p>
                <a:endParaRPr lang="en-US"/>
              </a:p>
            </p:txBody>
          </p:sp>
        </p:grpSp>
        <p:sp>
          <p:nvSpPr>
            <p:cNvPr id="31774" name="Rectangle 30"/>
            <p:cNvSpPr>
              <a:spLocks noChangeArrowheads="1"/>
            </p:cNvSpPr>
            <p:nvPr/>
          </p:nvSpPr>
          <p:spPr bwMode="auto">
            <a:xfrm>
              <a:off x="2355" y="1679"/>
              <a:ext cx="266" cy="284"/>
            </a:xfrm>
            <a:prstGeom prst="rect">
              <a:avLst/>
            </a:prstGeom>
            <a:noFill/>
            <a:ln w="9525">
              <a:noFill/>
              <a:miter lim="800000"/>
              <a:headEnd/>
              <a:tailEnd/>
            </a:ln>
            <a:effectLst/>
          </p:spPr>
          <p:txBody>
            <a:bodyPr wrap="none">
              <a:spAutoFit/>
            </a:bodyPr>
            <a:lstStyle/>
            <a:p>
              <a:r>
                <a:rPr lang="en-US" sz="1600" b="1">
                  <a:solidFill>
                    <a:schemeClr val="hlink"/>
                  </a:solidFill>
                </a:rPr>
                <a:t>PC</a:t>
              </a:r>
            </a:p>
          </p:txBody>
        </p:sp>
      </p:grpSp>
      <p:sp>
        <p:nvSpPr>
          <p:cNvPr id="31773" name="AutoShape 29"/>
          <p:cNvSpPr>
            <a:spLocks noChangeArrowheads="1"/>
          </p:cNvSpPr>
          <p:nvPr/>
        </p:nvSpPr>
        <p:spPr bwMode="auto">
          <a:xfrm>
            <a:off x="117475" y="3559969"/>
            <a:ext cx="1366838" cy="339329"/>
          </a:xfrm>
          <a:prstGeom prst="wedgeRoundRectCallout">
            <a:avLst>
              <a:gd name="adj1" fmla="val 70676"/>
              <a:gd name="adj2" fmla="val -132806"/>
              <a:gd name="adj3" fmla="val 16667"/>
            </a:avLst>
          </a:prstGeom>
          <a:solidFill>
            <a:schemeClr val="bg1"/>
          </a:solidFill>
          <a:ln w="28575">
            <a:solidFill>
              <a:schemeClr val="hlink"/>
            </a:solidFill>
            <a:miter lim="800000"/>
            <a:headEnd/>
            <a:tailEnd/>
          </a:ln>
          <a:effectLst/>
        </p:spPr>
        <p:txBody>
          <a:bodyPr/>
          <a:lstStyle/>
          <a:p>
            <a:pPr algn="ctr"/>
            <a:r>
              <a:rPr lang="en-US" sz="1000" b="1">
                <a:solidFill>
                  <a:schemeClr val="hlink"/>
                </a:solidFill>
                <a:latin typeface="Arial" charset="0"/>
              </a:rPr>
              <a:t>2’s complement, sign-extended</a:t>
            </a:r>
          </a:p>
        </p:txBody>
      </p:sp>
      <p:sp>
        <p:nvSpPr>
          <p:cNvPr id="31778" name="AutoShape 34"/>
          <p:cNvSpPr>
            <a:spLocks noChangeArrowheads="1"/>
          </p:cNvSpPr>
          <p:nvPr/>
        </p:nvSpPr>
        <p:spPr bwMode="auto">
          <a:xfrm>
            <a:off x="2733676" y="3477816"/>
            <a:ext cx="1812925" cy="339328"/>
          </a:xfrm>
          <a:prstGeom prst="wedgeRoundRectCallout">
            <a:avLst>
              <a:gd name="adj1" fmla="val 66463"/>
              <a:gd name="adj2" fmla="val 175264"/>
              <a:gd name="adj3" fmla="val 16667"/>
            </a:avLst>
          </a:prstGeom>
          <a:solidFill>
            <a:schemeClr val="bg1"/>
          </a:solidFill>
          <a:ln w="28575">
            <a:solidFill>
              <a:schemeClr val="hlink"/>
            </a:solidFill>
            <a:miter lim="800000"/>
            <a:headEnd/>
            <a:tailEnd/>
          </a:ln>
          <a:effectLst/>
        </p:spPr>
        <p:txBody>
          <a:bodyPr/>
          <a:lstStyle/>
          <a:p>
            <a:pPr algn="ctr"/>
            <a:r>
              <a:rPr lang="en-US" sz="1000" b="1">
                <a:solidFill>
                  <a:schemeClr val="hlink"/>
                </a:solidFill>
                <a:latin typeface="Arial" charset="0"/>
              </a:rPr>
              <a:t>Select “COND” to conditionally change PC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73"/>
                                        </p:tgtEl>
                                        <p:attrNameLst>
                                          <p:attrName>style.visibility</p:attrName>
                                        </p:attrNameLst>
                                      </p:cBhvr>
                                      <p:to>
                                        <p:strVal val="visible"/>
                                      </p:to>
                                    </p:set>
                                    <p:animEffect transition="in" filter="dissolve">
                                      <p:cBhvr>
                                        <p:cTn id="12" dur="500"/>
                                        <p:tgtEl>
                                          <p:spTgt spid="3177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778"/>
                                        </p:tgtEl>
                                        <p:attrNameLst>
                                          <p:attrName>style.visibility</p:attrName>
                                        </p:attrNameLst>
                                      </p:cBhvr>
                                      <p:to>
                                        <p:strVal val="visible"/>
                                      </p:to>
                                    </p:set>
                                    <p:animEffect transition="in" filter="dissolve">
                                      <p:cBhvr>
                                        <p:cTn id="17" dur="500"/>
                                        <p:tgtEl>
                                          <p:spTgt spid="31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3" grpId="0" animBg="1"/>
      <p:bldP spid="3177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Slide Number Placeholder 4"/>
          <p:cNvSpPr>
            <a:spLocks noGrp="1"/>
          </p:cNvSpPr>
          <p:nvPr>
            <p:ph type="sldNum" sz="quarter" idx="12"/>
          </p:nvPr>
        </p:nvSpPr>
        <p:spPr>
          <a:noFill/>
          <a:ln>
            <a:miter lim="800000"/>
            <a:headEnd/>
            <a:tailEnd/>
          </a:ln>
        </p:spPr>
        <p:txBody>
          <a:bodyPr/>
          <a:lstStyle/>
          <a:p>
            <a:fld id="{1DF02B1A-070B-497D-AF53-ACA7884FCC99}" type="slidenum">
              <a:rPr lang="en-US"/>
              <a:pPr/>
              <a:t>73</a:t>
            </a:fld>
            <a:endParaRPr lang="en-US"/>
          </a:p>
        </p:txBody>
      </p:sp>
      <p:pic>
        <p:nvPicPr>
          <p:cNvPr id="32773" name="Picture 2" descr="MSP430_02a"/>
          <p:cNvPicPr>
            <a:picLocks noChangeAspect="1" noChangeArrowheads="1"/>
          </p:cNvPicPr>
          <p:nvPr/>
        </p:nvPicPr>
        <p:blipFill>
          <a:blip r:embed="rId2"/>
          <a:srcRect/>
          <a:stretch>
            <a:fillRect/>
          </a:stretch>
        </p:blipFill>
        <p:spPr bwMode="auto">
          <a:xfrm>
            <a:off x="573088" y="1121569"/>
            <a:ext cx="8020050" cy="3695700"/>
          </a:xfrm>
          <a:prstGeom prst="rect">
            <a:avLst/>
          </a:prstGeom>
          <a:noFill/>
          <a:ln w="9525">
            <a:noFill/>
            <a:miter lim="800000"/>
            <a:headEnd/>
            <a:tailEnd/>
          </a:ln>
        </p:spPr>
      </p:pic>
      <p:sp>
        <p:nvSpPr>
          <p:cNvPr id="32774" name="Rectangle 3"/>
          <p:cNvSpPr>
            <a:spLocks noGrp="1" noChangeArrowheads="1"/>
          </p:cNvSpPr>
          <p:nvPr>
            <p:ph type="title"/>
          </p:nvPr>
        </p:nvSpPr>
        <p:spPr/>
        <p:txBody>
          <a:bodyPr/>
          <a:lstStyle/>
          <a:p>
            <a:pPr eaLnBrk="1" hangingPunct="1"/>
            <a:r>
              <a:rPr lang="en-US" dirty="0" smtClean="0">
                <a:solidFill>
                  <a:schemeClr val="accent1">
                    <a:lumMod val="75000"/>
                  </a:schemeClr>
                </a:solidFill>
              </a:rPr>
              <a:t>Store Phase: </a:t>
            </a:r>
            <a:r>
              <a:rPr lang="en-US" dirty="0" smtClean="0">
                <a:solidFill>
                  <a:schemeClr val="accent1">
                    <a:lumMod val="75000"/>
                  </a:schemeClr>
                </a:solidFill>
                <a:latin typeface="Arial Narrow" pitchFamily="34" charset="0"/>
              </a:rPr>
              <a:t>Rd</a:t>
            </a:r>
          </a:p>
        </p:txBody>
      </p:sp>
      <p:grpSp>
        <p:nvGrpSpPr>
          <p:cNvPr id="2" name="Group 4"/>
          <p:cNvGrpSpPr>
            <a:grpSpLocks/>
          </p:cNvGrpSpPr>
          <p:nvPr/>
        </p:nvGrpSpPr>
        <p:grpSpPr bwMode="auto">
          <a:xfrm>
            <a:off x="3602039" y="4037412"/>
            <a:ext cx="1944687" cy="646509"/>
            <a:chOff x="2269" y="3242"/>
            <a:chExt cx="1225" cy="543"/>
          </a:xfrm>
        </p:grpSpPr>
        <p:sp>
          <p:nvSpPr>
            <p:cNvPr id="32777" name="Rectangle 5"/>
            <p:cNvSpPr>
              <a:spLocks noChangeArrowheads="1"/>
            </p:cNvSpPr>
            <p:nvPr/>
          </p:nvSpPr>
          <p:spPr bwMode="auto">
            <a:xfrm>
              <a:off x="2764" y="3449"/>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sp>
          <p:nvSpPr>
            <p:cNvPr id="32778" name="Line 6"/>
            <p:cNvSpPr>
              <a:spLocks noChangeShapeType="1"/>
            </p:cNvSpPr>
            <p:nvPr/>
          </p:nvSpPr>
          <p:spPr bwMode="auto">
            <a:xfrm flipH="1" flipV="1">
              <a:off x="3482" y="3242"/>
              <a:ext cx="0" cy="425"/>
            </a:xfrm>
            <a:prstGeom prst="line">
              <a:avLst/>
            </a:prstGeom>
            <a:noFill/>
            <a:ln w="38100">
              <a:solidFill>
                <a:srgbClr val="FF0033"/>
              </a:solidFill>
              <a:miter lim="800000"/>
              <a:headEnd/>
              <a:tailEnd type="stealth" w="med" len="med"/>
            </a:ln>
            <a:effectLst/>
          </p:spPr>
          <p:txBody>
            <a:bodyPr wrap="none"/>
            <a:lstStyle/>
            <a:p>
              <a:endParaRPr lang="en-US"/>
            </a:p>
          </p:txBody>
        </p:sp>
        <p:sp>
          <p:nvSpPr>
            <p:cNvPr id="32779" name="Line 7"/>
            <p:cNvSpPr>
              <a:spLocks noChangeShapeType="1"/>
            </p:cNvSpPr>
            <p:nvPr/>
          </p:nvSpPr>
          <p:spPr bwMode="auto">
            <a:xfrm>
              <a:off x="2269" y="3659"/>
              <a:ext cx="1225" cy="1"/>
            </a:xfrm>
            <a:prstGeom prst="line">
              <a:avLst/>
            </a:prstGeom>
            <a:noFill/>
            <a:ln w="38100">
              <a:solidFill>
                <a:srgbClr val="FF0033"/>
              </a:solidFill>
              <a:miter lim="800000"/>
              <a:headEnd/>
              <a:tailEnd/>
            </a:ln>
            <a:effectLst/>
          </p:spPr>
          <p:txBody>
            <a:bodyPr wrap="none"/>
            <a:lstStyle/>
            <a:p>
              <a:endParaRPr lang="en-US"/>
            </a:p>
          </p:txBody>
        </p:sp>
        <p:sp>
          <p:nvSpPr>
            <p:cNvPr id="32780" name="Line 8"/>
            <p:cNvSpPr>
              <a:spLocks noChangeShapeType="1"/>
            </p:cNvSpPr>
            <p:nvPr/>
          </p:nvSpPr>
          <p:spPr bwMode="auto">
            <a:xfrm>
              <a:off x="2280" y="3279"/>
              <a:ext cx="1" cy="390"/>
            </a:xfrm>
            <a:prstGeom prst="line">
              <a:avLst/>
            </a:prstGeom>
            <a:noFill/>
            <a:ln w="38100">
              <a:solidFill>
                <a:srgbClr val="FF0033"/>
              </a:solidFill>
              <a:miter lim="800000"/>
              <a:headEnd/>
              <a:tailEnd/>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Slide Number Placeholder 4"/>
          <p:cNvSpPr>
            <a:spLocks noGrp="1"/>
          </p:cNvSpPr>
          <p:nvPr>
            <p:ph type="sldNum" sz="quarter" idx="12"/>
          </p:nvPr>
        </p:nvSpPr>
        <p:spPr>
          <a:noFill/>
          <a:ln>
            <a:miter lim="800000"/>
            <a:headEnd/>
            <a:tailEnd/>
          </a:ln>
        </p:spPr>
        <p:txBody>
          <a:bodyPr/>
          <a:lstStyle/>
          <a:p>
            <a:fld id="{783011C4-5A29-4F73-9C4C-5FB985C47B86}" type="slidenum">
              <a:rPr lang="en-US"/>
              <a:pPr/>
              <a:t>74</a:t>
            </a:fld>
            <a:endParaRPr lang="en-US"/>
          </a:p>
        </p:txBody>
      </p:sp>
      <p:pic>
        <p:nvPicPr>
          <p:cNvPr id="33797" name="Picture 2" descr="MSP430_02a"/>
          <p:cNvPicPr>
            <a:picLocks noChangeAspect="1" noChangeArrowheads="1"/>
          </p:cNvPicPr>
          <p:nvPr/>
        </p:nvPicPr>
        <p:blipFill>
          <a:blip r:embed="rId2"/>
          <a:srcRect/>
          <a:stretch>
            <a:fillRect/>
          </a:stretch>
        </p:blipFill>
        <p:spPr bwMode="auto">
          <a:xfrm>
            <a:off x="573088" y="1125141"/>
            <a:ext cx="8020050" cy="3695700"/>
          </a:xfrm>
          <a:prstGeom prst="rect">
            <a:avLst/>
          </a:prstGeom>
          <a:noFill/>
          <a:ln w="9525">
            <a:noFill/>
            <a:miter lim="800000"/>
            <a:headEnd/>
            <a:tailEnd/>
          </a:ln>
        </p:spPr>
      </p:pic>
      <p:sp>
        <p:nvSpPr>
          <p:cNvPr id="33798" name="Rectangle 3"/>
          <p:cNvSpPr>
            <a:spLocks noGrp="1" noChangeArrowheads="1"/>
          </p:cNvSpPr>
          <p:nvPr>
            <p:ph type="title"/>
          </p:nvPr>
        </p:nvSpPr>
        <p:spPr/>
        <p:txBody>
          <a:bodyPr/>
          <a:lstStyle/>
          <a:p>
            <a:pPr eaLnBrk="1" hangingPunct="1"/>
            <a:r>
              <a:rPr lang="en-US" dirty="0" smtClean="0">
                <a:solidFill>
                  <a:schemeClr val="accent1">
                    <a:lumMod val="75000"/>
                  </a:schemeClr>
                </a:solidFill>
              </a:rPr>
              <a:t>Store Phase: </a:t>
            </a:r>
            <a:r>
              <a:rPr lang="en-US" dirty="0" smtClean="0">
                <a:solidFill>
                  <a:schemeClr val="accent1">
                    <a:lumMod val="75000"/>
                  </a:schemeClr>
                </a:solidFill>
                <a:latin typeface="Arial Narrow" pitchFamily="34" charset="0"/>
              </a:rPr>
              <a:t>Other…</a:t>
            </a:r>
          </a:p>
        </p:txBody>
      </p:sp>
      <p:grpSp>
        <p:nvGrpSpPr>
          <p:cNvPr id="2" name="Group 4"/>
          <p:cNvGrpSpPr>
            <a:grpSpLocks/>
          </p:cNvGrpSpPr>
          <p:nvPr/>
        </p:nvGrpSpPr>
        <p:grpSpPr bwMode="auto">
          <a:xfrm>
            <a:off x="3602038" y="3780236"/>
            <a:ext cx="4057650" cy="912019"/>
            <a:chOff x="2269" y="3019"/>
            <a:chExt cx="2556" cy="766"/>
          </a:xfrm>
        </p:grpSpPr>
        <p:sp>
          <p:nvSpPr>
            <p:cNvPr id="33801" name="Rectangle 5"/>
            <p:cNvSpPr>
              <a:spLocks noChangeArrowheads="1"/>
            </p:cNvSpPr>
            <p:nvPr/>
          </p:nvSpPr>
          <p:spPr bwMode="auto">
            <a:xfrm>
              <a:off x="2764" y="3449"/>
              <a:ext cx="261" cy="336"/>
            </a:xfrm>
            <a:prstGeom prst="rect">
              <a:avLst/>
            </a:prstGeom>
            <a:noFill/>
            <a:ln w="9525">
              <a:noFill/>
              <a:miter lim="800000"/>
              <a:headEnd/>
              <a:tailEnd/>
            </a:ln>
            <a:effectLst/>
          </p:spPr>
          <p:txBody>
            <a:bodyPr wrap="none">
              <a:spAutoFit/>
            </a:bodyPr>
            <a:lstStyle/>
            <a:p>
              <a:pPr algn="ctr" eaLnBrk="0" hangingPunct="0"/>
              <a:r>
                <a:rPr lang="en-US" sz="2000">
                  <a:solidFill>
                    <a:srgbClr val="FF0033"/>
                  </a:solidFill>
                  <a:latin typeface="Times New Roman" pitchFamily="18" charset="0"/>
                  <a:sym typeface="SymbolPS" pitchFamily="66" charset="2"/>
                </a:rPr>
                <a:t></a:t>
              </a:r>
            </a:p>
          </p:txBody>
        </p:sp>
        <p:sp>
          <p:nvSpPr>
            <p:cNvPr id="33802" name="Line 6"/>
            <p:cNvSpPr>
              <a:spLocks noChangeShapeType="1"/>
            </p:cNvSpPr>
            <p:nvPr/>
          </p:nvSpPr>
          <p:spPr bwMode="auto">
            <a:xfrm flipH="1" flipV="1">
              <a:off x="4032" y="3019"/>
              <a:ext cx="0" cy="642"/>
            </a:xfrm>
            <a:prstGeom prst="line">
              <a:avLst/>
            </a:prstGeom>
            <a:noFill/>
            <a:ln w="38100">
              <a:solidFill>
                <a:srgbClr val="FF0033"/>
              </a:solidFill>
              <a:miter lim="800000"/>
              <a:headEnd/>
              <a:tailEnd type="stealth" w="med" len="med"/>
            </a:ln>
            <a:effectLst/>
          </p:spPr>
          <p:txBody>
            <a:bodyPr wrap="none"/>
            <a:lstStyle/>
            <a:p>
              <a:endParaRPr lang="en-US"/>
            </a:p>
          </p:txBody>
        </p:sp>
        <p:sp>
          <p:nvSpPr>
            <p:cNvPr id="33803" name="Line 7"/>
            <p:cNvSpPr>
              <a:spLocks noChangeShapeType="1"/>
            </p:cNvSpPr>
            <p:nvPr/>
          </p:nvSpPr>
          <p:spPr bwMode="auto">
            <a:xfrm>
              <a:off x="2269" y="3659"/>
              <a:ext cx="1775" cy="1"/>
            </a:xfrm>
            <a:prstGeom prst="line">
              <a:avLst/>
            </a:prstGeom>
            <a:noFill/>
            <a:ln w="38100">
              <a:solidFill>
                <a:srgbClr val="FF0033"/>
              </a:solidFill>
              <a:miter lim="800000"/>
              <a:headEnd/>
              <a:tailEnd/>
            </a:ln>
            <a:effectLst/>
          </p:spPr>
          <p:txBody>
            <a:bodyPr wrap="none"/>
            <a:lstStyle/>
            <a:p>
              <a:endParaRPr lang="en-US"/>
            </a:p>
          </p:txBody>
        </p:sp>
        <p:sp>
          <p:nvSpPr>
            <p:cNvPr id="33804" name="Line 8"/>
            <p:cNvSpPr>
              <a:spLocks noChangeShapeType="1"/>
            </p:cNvSpPr>
            <p:nvPr/>
          </p:nvSpPr>
          <p:spPr bwMode="auto">
            <a:xfrm>
              <a:off x="2280" y="3279"/>
              <a:ext cx="1" cy="390"/>
            </a:xfrm>
            <a:prstGeom prst="line">
              <a:avLst/>
            </a:prstGeom>
            <a:noFill/>
            <a:ln w="38100">
              <a:solidFill>
                <a:srgbClr val="FF0033"/>
              </a:solidFill>
              <a:miter lim="800000"/>
              <a:headEnd/>
              <a:tailEnd/>
            </a:ln>
            <a:effectLst/>
          </p:spPr>
          <p:txBody>
            <a:bodyPr wrap="none"/>
            <a:lstStyle/>
            <a:p>
              <a:endParaRPr lang="en-US"/>
            </a:p>
          </p:txBody>
        </p:sp>
        <p:sp>
          <p:nvSpPr>
            <p:cNvPr id="33805" name="Line 9"/>
            <p:cNvSpPr>
              <a:spLocks noChangeShapeType="1"/>
            </p:cNvSpPr>
            <p:nvPr/>
          </p:nvSpPr>
          <p:spPr bwMode="auto">
            <a:xfrm flipH="1" flipV="1">
              <a:off x="4813" y="3019"/>
              <a:ext cx="0" cy="642"/>
            </a:xfrm>
            <a:prstGeom prst="line">
              <a:avLst/>
            </a:prstGeom>
            <a:noFill/>
            <a:ln w="38100">
              <a:solidFill>
                <a:srgbClr val="FF0033"/>
              </a:solidFill>
              <a:prstDash val="sysDot"/>
              <a:miter lim="800000"/>
              <a:headEnd/>
              <a:tailEnd type="stealth" w="med" len="med"/>
            </a:ln>
            <a:effectLst/>
          </p:spPr>
          <p:txBody>
            <a:bodyPr wrap="none"/>
            <a:lstStyle/>
            <a:p>
              <a:endParaRPr lang="en-US"/>
            </a:p>
          </p:txBody>
        </p:sp>
        <p:sp>
          <p:nvSpPr>
            <p:cNvPr id="33806" name="Line 10"/>
            <p:cNvSpPr>
              <a:spLocks noChangeShapeType="1"/>
            </p:cNvSpPr>
            <p:nvPr/>
          </p:nvSpPr>
          <p:spPr bwMode="auto">
            <a:xfrm>
              <a:off x="4039" y="3660"/>
              <a:ext cx="786" cy="0"/>
            </a:xfrm>
            <a:prstGeom prst="line">
              <a:avLst/>
            </a:prstGeom>
            <a:noFill/>
            <a:ln w="38100">
              <a:solidFill>
                <a:srgbClr val="FF0033"/>
              </a:solidFill>
              <a:prstDash val="sysDot"/>
              <a:miter lim="800000"/>
              <a:headEnd/>
              <a:tailEnd/>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Instruction set</a:t>
            </a:r>
            <a:endParaRPr lang="en-US" dirty="0"/>
          </a:p>
        </p:txBody>
      </p:sp>
      <p:sp>
        <p:nvSpPr>
          <p:cNvPr id="3" name="Content Placeholder 2"/>
          <p:cNvSpPr>
            <a:spLocks noGrp="1"/>
          </p:cNvSpPr>
          <p:nvPr>
            <p:ph sz="quarter" idx="1"/>
          </p:nvPr>
        </p:nvSpPr>
        <p:spPr>
          <a:xfrm>
            <a:off x="381000" y="1085850"/>
            <a:ext cx="8458200" cy="3429000"/>
          </a:xfrm>
        </p:spPr>
        <p:txBody>
          <a:bodyPr>
            <a:normAutofit fontScale="85000" lnSpcReduction="20000"/>
          </a:bodyPr>
          <a:lstStyle/>
          <a:p>
            <a:pPr algn="just"/>
            <a:r>
              <a:rPr lang="en-US" dirty="0" smtClean="0"/>
              <a:t>The MSP430 instruction set consists of 27 core instructions. Additionally, it supports 24 emulated instructions. The core instructions have unique op-codes decoded by the CPU, while the emulated ones need assemblers and compilers to generate their mnemonics.</a:t>
            </a:r>
          </a:p>
          <a:p>
            <a:pPr algn="just"/>
            <a:r>
              <a:rPr lang="en-US" dirty="0" smtClean="0"/>
              <a:t>There are three core-instruction formats:</a:t>
            </a:r>
          </a:p>
          <a:p>
            <a:pPr algn="just"/>
            <a:r>
              <a:rPr lang="en-US" dirty="0" smtClean="0"/>
              <a:t> Double operand;</a:t>
            </a:r>
          </a:p>
          <a:p>
            <a:pPr algn="just"/>
            <a:r>
              <a:rPr lang="en-US" dirty="0" smtClean="0"/>
              <a:t> Single operand;</a:t>
            </a:r>
          </a:p>
          <a:p>
            <a:pPr algn="just"/>
            <a:r>
              <a:rPr lang="en-US" dirty="0" smtClean="0"/>
              <a:t> Program flow control - Jump.</a:t>
            </a:r>
          </a:p>
          <a:p>
            <a:pPr algn="just"/>
            <a:r>
              <a:rPr lang="en-US" dirty="0" smtClean="0"/>
              <a:t>Byte, word and address instructions are accessed using the .B, .W or .A extensions.</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dirty="0" smtClean="0">
                <a:solidFill>
                  <a:schemeClr val="accent1">
                    <a:lumMod val="75000"/>
                  </a:schemeClr>
                </a:solidFill>
              </a:rPr>
              <a:t>Instruction Timing</a:t>
            </a:r>
          </a:p>
        </p:txBody>
      </p:sp>
      <p:sp>
        <p:nvSpPr>
          <p:cNvPr id="34822" name="Rectangle 3"/>
          <p:cNvSpPr>
            <a:spLocks noGrp="1" noChangeArrowheads="1"/>
          </p:cNvSpPr>
          <p:nvPr>
            <p:ph type="body" idx="1"/>
          </p:nvPr>
        </p:nvSpPr>
        <p:spPr/>
        <p:txBody>
          <a:bodyPr>
            <a:normAutofit fontScale="92500" lnSpcReduction="10000"/>
          </a:bodyPr>
          <a:lstStyle/>
          <a:p>
            <a:pPr eaLnBrk="1" hangingPunct="1">
              <a:lnSpc>
                <a:spcPct val="90000"/>
              </a:lnSpc>
            </a:pPr>
            <a:r>
              <a:rPr lang="en-US" smtClean="0"/>
              <a:t>Instruction cycles = Power consumption</a:t>
            </a:r>
          </a:p>
          <a:p>
            <a:pPr eaLnBrk="1" hangingPunct="1">
              <a:lnSpc>
                <a:spcPct val="90000"/>
              </a:lnSpc>
            </a:pPr>
            <a:r>
              <a:rPr lang="en-US" smtClean="0"/>
              <a:t>Most instruction cycles limited by access to memory (von Neumann bottleneck)</a:t>
            </a:r>
          </a:p>
          <a:p>
            <a:pPr eaLnBrk="1" hangingPunct="1">
              <a:lnSpc>
                <a:spcPct val="90000"/>
              </a:lnSpc>
            </a:pPr>
            <a:r>
              <a:rPr lang="en-US" smtClean="0"/>
              <a:t>In general</a:t>
            </a:r>
          </a:p>
          <a:p>
            <a:pPr lvl="1" eaLnBrk="1" hangingPunct="1">
              <a:lnSpc>
                <a:spcPct val="90000"/>
              </a:lnSpc>
            </a:pPr>
            <a:r>
              <a:rPr lang="en-US" smtClean="0"/>
              <a:t>1 cycle to fetch instruction</a:t>
            </a:r>
          </a:p>
          <a:p>
            <a:pPr lvl="1" eaLnBrk="1" hangingPunct="1">
              <a:lnSpc>
                <a:spcPct val="90000"/>
              </a:lnSpc>
            </a:pPr>
            <a:r>
              <a:rPr lang="en-US" smtClean="0"/>
              <a:t>+1 cycle for @Rn, @Rn+, or immediate</a:t>
            </a:r>
          </a:p>
          <a:p>
            <a:pPr lvl="1" eaLnBrk="1" hangingPunct="1">
              <a:lnSpc>
                <a:spcPct val="90000"/>
              </a:lnSpc>
            </a:pPr>
            <a:r>
              <a:rPr lang="en-US" smtClean="0"/>
              <a:t>+2 cycles for indexed, absolute, or symbolic</a:t>
            </a:r>
          </a:p>
          <a:p>
            <a:pPr lvl="1" eaLnBrk="1" hangingPunct="1">
              <a:lnSpc>
                <a:spcPct val="90000"/>
              </a:lnSpc>
            </a:pPr>
            <a:r>
              <a:rPr lang="en-US" smtClean="0"/>
              <a:t>+1 to write destination back to memory</a:t>
            </a:r>
          </a:p>
          <a:p>
            <a:pPr lvl="1" eaLnBrk="1" hangingPunct="1">
              <a:lnSpc>
                <a:spcPct val="90000"/>
              </a:lnSpc>
            </a:pPr>
            <a:r>
              <a:rPr lang="en-US" smtClean="0"/>
              <a:t>2 cycles for any jump</a:t>
            </a:r>
          </a:p>
          <a:p>
            <a:pPr lvl="1" eaLnBrk="1" hangingPunct="1">
              <a:lnSpc>
                <a:spcPct val="90000"/>
              </a:lnSpc>
            </a:pPr>
            <a:r>
              <a:rPr lang="en-US" smtClean="0"/>
              <a:t>No difference between byte and word</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solidFill>
                  <a:schemeClr val="accent1">
                    <a:lumMod val="75000"/>
                  </a:schemeClr>
                </a:solidFill>
              </a:rPr>
              <a:t>Cycles Per Instruction...</a:t>
            </a:r>
          </a:p>
        </p:txBody>
      </p:sp>
      <p:sp>
        <p:nvSpPr>
          <p:cNvPr id="72707" name="Rectangle 3"/>
          <p:cNvSpPr>
            <a:spLocks noGrp="1" noChangeArrowheads="1"/>
          </p:cNvSpPr>
          <p:nvPr>
            <p:ph type="body" idx="1"/>
          </p:nvPr>
        </p:nvSpPr>
        <p:spPr/>
        <p:txBody>
          <a:bodyPr>
            <a:normAutofit lnSpcReduction="10000"/>
          </a:bodyPr>
          <a:lstStyle/>
          <a:p>
            <a:r>
              <a:rPr lang="en-US" smtClean="0"/>
              <a:t>Instruction timing:</a:t>
            </a:r>
          </a:p>
          <a:p>
            <a:pPr lvl="1"/>
            <a:r>
              <a:rPr lang="en-US" smtClean="0"/>
              <a:t>1 cycle to fetch instruction word</a:t>
            </a:r>
          </a:p>
          <a:p>
            <a:pPr lvl="1"/>
            <a:r>
              <a:rPr lang="en-US" smtClean="0"/>
              <a:t>+1 cycle if source is @Rn, @Rn+, or #Imm</a:t>
            </a:r>
          </a:p>
          <a:p>
            <a:pPr lvl="1"/>
            <a:r>
              <a:rPr lang="en-US" smtClean="0"/>
              <a:t>+2 cycles if source uses indexed mode</a:t>
            </a:r>
          </a:p>
          <a:p>
            <a:pPr lvl="2"/>
            <a:r>
              <a:rPr lang="en-US" smtClean="0"/>
              <a:t>1</a:t>
            </a:r>
            <a:r>
              <a:rPr lang="en-US" baseline="30000" smtClean="0"/>
              <a:t>st</a:t>
            </a:r>
            <a:r>
              <a:rPr lang="en-US" smtClean="0"/>
              <a:t> to fetch base address</a:t>
            </a:r>
          </a:p>
          <a:p>
            <a:pPr lvl="2"/>
            <a:r>
              <a:rPr lang="en-US" smtClean="0"/>
              <a:t>2</a:t>
            </a:r>
            <a:r>
              <a:rPr lang="en-US" baseline="30000" smtClean="0"/>
              <a:t>nd</a:t>
            </a:r>
            <a:r>
              <a:rPr lang="en-US" smtClean="0"/>
              <a:t> to fetch source</a:t>
            </a:r>
          </a:p>
          <a:p>
            <a:pPr lvl="2"/>
            <a:r>
              <a:rPr lang="en-US" smtClean="0"/>
              <a:t>Includes absolute and symbolic modes</a:t>
            </a:r>
          </a:p>
          <a:p>
            <a:pPr lvl="1"/>
            <a:r>
              <a:rPr lang="en-US" smtClean="0"/>
              <a:t>+2 cycles if destination uses indexed mode</a:t>
            </a:r>
          </a:p>
          <a:p>
            <a:pPr lvl="1"/>
            <a:r>
              <a:rPr lang="en-US" smtClean="0"/>
              <a:t>+1 cycle if writing destination back to memory</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85750"/>
            <a:ext cx="8763000" cy="4724400"/>
          </a:xfrm>
        </p:spPr>
        <p:txBody>
          <a:bodyPr>
            <a:noAutofit/>
          </a:bodyPr>
          <a:lstStyle/>
          <a:p>
            <a:pPr algn="just"/>
            <a:r>
              <a:rPr lang="en-US" sz="2400" b="1" dirty="0" smtClean="0"/>
              <a:t>Mnemonic Operation Description</a:t>
            </a:r>
          </a:p>
          <a:p>
            <a:pPr algn="just"/>
            <a:endParaRPr lang="en-US" sz="1800" b="1" dirty="0" smtClean="0"/>
          </a:p>
          <a:p>
            <a:pPr algn="just"/>
            <a:r>
              <a:rPr lang="en-US" sz="1800" b="1" dirty="0" smtClean="0"/>
              <a:t>Arithmetic instructions</a:t>
            </a:r>
          </a:p>
          <a:p>
            <a:pPr algn="just"/>
            <a:r>
              <a:rPr lang="en-US" sz="1800" dirty="0" smtClean="0"/>
              <a:t>ADD(.B or .W) 	</a:t>
            </a:r>
            <a:r>
              <a:rPr lang="en-US" sz="1800" dirty="0" err="1" smtClean="0"/>
              <a:t>src,dst</a:t>
            </a:r>
            <a:r>
              <a:rPr lang="en-US" sz="1800" dirty="0" smtClean="0"/>
              <a:t>   	 </a:t>
            </a:r>
            <a:r>
              <a:rPr lang="en-US" sz="1800" dirty="0" err="1" smtClean="0"/>
              <a:t>src+dst</a:t>
            </a:r>
            <a:r>
              <a:rPr lang="en-US" sz="1800" dirty="0" err="1" smtClean="0">
                <a:sym typeface="Wingdings" pitchFamily="2" charset="2"/>
              </a:rPr>
              <a:t></a:t>
            </a:r>
            <a:r>
              <a:rPr lang="en-US" sz="1800" dirty="0" err="1" smtClean="0"/>
              <a:t>dst</a:t>
            </a:r>
            <a:r>
              <a:rPr lang="en-US" sz="1800" dirty="0" smtClean="0"/>
              <a:t> 		//Add source to destination</a:t>
            </a:r>
          </a:p>
          <a:p>
            <a:pPr algn="just"/>
            <a:r>
              <a:rPr lang="en-US" sz="1800" dirty="0" smtClean="0"/>
              <a:t>ADDC(.B or .W) 	</a:t>
            </a:r>
            <a:r>
              <a:rPr lang="en-US" sz="1800" dirty="0" err="1" smtClean="0"/>
              <a:t>src,dst</a:t>
            </a:r>
            <a:r>
              <a:rPr lang="en-US" sz="1800" dirty="0" smtClean="0"/>
              <a:t>	 </a:t>
            </a:r>
            <a:r>
              <a:rPr lang="en-US" sz="1800" dirty="0" err="1" smtClean="0"/>
              <a:t>src+dst+C</a:t>
            </a:r>
            <a:r>
              <a:rPr lang="en-US" sz="1800" dirty="0" err="1" smtClean="0">
                <a:sym typeface="Wingdings" pitchFamily="2" charset="2"/>
              </a:rPr>
              <a:t></a:t>
            </a:r>
            <a:r>
              <a:rPr lang="en-US" sz="1800" dirty="0" err="1" smtClean="0"/>
              <a:t>dst</a:t>
            </a:r>
            <a:r>
              <a:rPr lang="en-US" sz="1800" dirty="0" smtClean="0"/>
              <a:t> 		//Add source and carry to 							     destination</a:t>
            </a:r>
          </a:p>
          <a:p>
            <a:pPr algn="just"/>
            <a:r>
              <a:rPr lang="en-US" sz="1800" dirty="0" smtClean="0"/>
              <a:t>DADD(.B or .W) 	</a:t>
            </a:r>
            <a:r>
              <a:rPr lang="en-US" sz="1800" dirty="0" err="1" smtClean="0"/>
              <a:t>src,dst</a:t>
            </a:r>
            <a:r>
              <a:rPr lang="en-US" sz="1800" dirty="0" smtClean="0"/>
              <a:t> 	</a:t>
            </a:r>
            <a:r>
              <a:rPr lang="en-US" sz="1800" dirty="0" err="1" smtClean="0"/>
              <a:t>src+dst+C</a:t>
            </a:r>
            <a:r>
              <a:rPr lang="en-US" sz="1800" dirty="0" err="1" smtClean="0">
                <a:sym typeface="Wingdings" pitchFamily="2" charset="2"/>
              </a:rPr>
              <a:t></a:t>
            </a:r>
            <a:r>
              <a:rPr lang="en-US" sz="1800" dirty="0" err="1" smtClean="0"/>
              <a:t>dst</a:t>
            </a:r>
            <a:r>
              <a:rPr lang="en-US" sz="1800" dirty="0" smtClean="0"/>
              <a:t> (</a:t>
            </a:r>
            <a:r>
              <a:rPr lang="en-US" sz="1800" dirty="0" err="1" smtClean="0"/>
              <a:t>dec</a:t>
            </a:r>
            <a:r>
              <a:rPr lang="en-US" sz="1800" dirty="0" smtClean="0"/>
              <a:t>) 	//Decimal add source and carry 							     to destination</a:t>
            </a:r>
          </a:p>
          <a:p>
            <a:pPr algn="just"/>
            <a:r>
              <a:rPr lang="en-US" sz="1800" dirty="0" smtClean="0"/>
              <a:t>SUB(.B or .W) 	</a:t>
            </a:r>
            <a:r>
              <a:rPr lang="en-US" sz="1800" dirty="0" err="1" smtClean="0"/>
              <a:t>src,dst</a:t>
            </a:r>
            <a:r>
              <a:rPr lang="en-US" sz="1800" dirty="0" smtClean="0"/>
              <a:t> 	dst+.not.src+1</a:t>
            </a:r>
            <a:r>
              <a:rPr lang="en-US" sz="1800" dirty="0" smtClean="0">
                <a:sym typeface="Wingdings" pitchFamily="2" charset="2"/>
              </a:rPr>
              <a:t></a:t>
            </a:r>
            <a:r>
              <a:rPr lang="en-US" sz="1800" dirty="0" smtClean="0"/>
              <a:t>dst	 	//Subtract source from 							     destination</a:t>
            </a:r>
          </a:p>
          <a:p>
            <a:pPr algn="just"/>
            <a:r>
              <a:rPr lang="en-US" sz="1800" dirty="0" smtClean="0"/>
              <a:t>SUBC(.B or .W) 	</a:t>
            </a:r>
            <a:r>
              <a:rPr lang="en-US" sz="1800" dirty="0" err="1" smtClean="0"/>
              <a:t>src,dst</a:t>
            </a:r>
            <a:r>
              <a:rPr lang="en-US" sz="1800" dirty="0" smtClean="0"/>
              <a:t> 	</a:t>
            </a:r>
            <a:r>
              <a:rPr lang="en-US" sz="1800" dirty="0" err="1" smtClean="0"/>
              <a:t>dst+.not.src+C</a:t>
            </a:r>
            <a:r>
              <a:rPr lang="en-US" sz="1800" dirty="0" err="1" smtClean="0">
                <a:sym typeface="Wingdings" pitchFamily="2" charset="2"/>
              </a:rPr>
              <a:t></a:t>
            </a:r>
            <a:r>
              <a:rPr lang="en-US" sz="1800" dirty="0" err="1" smtClean="0"/>
              <a:t>dst</a:t>
            </a:r>
            <a:r>
              <a:rPr lang="en-US" sz="1800" dirty="0" smtClean="0"/>
              <a:t> 	//Subtract source and not carry 							     from destination</a:t>
            </a:r>
            <a:endParaRPr lang="en-US" sz="18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09550"/>
            <a:ext cx="8686800" cy="4419600"/>
          </a:xfrm>
        </p:spPr>
        <p:txBody>
          <a:bodyPr>
            <a:normAutofit fontScale="85000" lnSpcReduction="10000"/>
          </a:bodyPr>
          <a:lstStyle/>
          <a:p>
            <a:r>
              <a:rPr lang="en-US" b="1" dirty="0" smtClean="0"/>
              <a:t>Logical and register control instructions</a:t>
            </a:r>
          </a:p>
          <a:p>
            <a:endParaRPr lang="en-US" b="1" dirty="0" smtClean="0"/>
          </a:p>
          <a:p>
            <a:pPr algn="just"/>
            <a:r>
              <a:rPr lang="en-US" dirty="0" smtClean="0"/>
              <a:t>AND(.B or .W) </a:t>
            </a:r>
            <a:r>
              <a:rPr lang="en-US" dirty="0" err="1" smtClean="0"/>
              <a:t>src,dst</a:t>
            </a:r>
            <a:r>
              <a:rPr lang="en-US" dirty="0" smtClean="0"/>
              <a:t>		 </a:t>
            </a:r>
            <a:r>
              <a:rPr lang="en-US" dirty="0" err="1" smtClean="0"/>
              <a:t>src.and.dst</a:t>
            </a:r>
            <a:r>
              <a:rPr lang="en-US" dirty="0" err="1" smtClean="0">
                <a:sym typeface="Wingdings" pitchFamily="2" charset="2"/>
              </a:rPr>
              <a:t></a:t>
            </a:r>
            <a:r>
              <a:rPr lang="en-US" dirty="0" err="1" smtClean="0"/>
              <a:t>dst</a:t>
            </a:r>
            <a:r>
              <a:rPr lang="en-US" dirty="0" smtClean="0"/>
              <a:t> 		//AND source with 							destination</a:t>
            </a:r>
          </a:p>
          <a:p>
            <a:pPr algn="just"/>
            <a:r>
              <a:rPr lang="en-US" dirty="0" smtClean="0"/>
              <a:t>BIC(.B or .W) 	</a:t>
            </a:r>
            <a:r>
              <a:rPr lang="en-US" dirty="0" err="1" smtClean="0"/>
              <a:t>src,dst</a:t>
            </a:r>
            <a:r>
              <a:rPr lang="en-US" dirty="0" smtClean="0"/>
              <a:t> 		.</a:t>
            </a:r>
            <a:r>
              <a:rPr lang="en-US" dirty="0" err="1" smtClean="0"/>
              <a:t>not.src.and.dst</a:t>
            </a:r>
            <a:r>
              <a:rPr lang="en-US" dirty="0" err="1" smtClean="0">
                <a:sym typeface="Wingdings" pitchFamily="2" charset="2"/>
              </a:rPr>
              <a:t></a:t>
            </a:r>
            <a:r>
              <a:rPr lang="en-US" dirty="0" err="1" smtClean="0"/>
              <a:t>dst</a:t>
            </a:r>
            <a:r>
              <a:rPr lang="en-US" dirty="0" smtClean="0"/>
              <a:t> 	//Clear bits in 								destination</a:t>
            </a:r>
          </a:p>
          <a:p>
            <a:pPr algn="just"/>
            <a:r>
              <a:rPr lang="en-US" dirty="0" smtClean="0"/>
              <a:t>BIS(.B or .W) 	</a:t>
            </a:r>
            <a:r>
              <a:rPr lang="en-US" dirty="0" err="1" smtClean="0"/>
              <a:t>src,dst</a:t>
            </a:r>
            <a:r>
              <a:rPr lang="en-US" dirty="0" smtClean="0"/>
              <a:t> 		</a:t>
            </a:r>
            <a:r>
              <a:rPr lang="en-US" dirty="0" err="1" smtClean="0"/>
              <a:t>src.or.dst</a:t>
            </a:r>
            <a:r>
              <a:rPr lang="en-US" dirty="0" err="1" smtClean="0">
                <a:sym typeface="Wingdings" pitchFamily="2" charset="2"/>
              </a:rPr>
              <a:t></a:t>
            </a:r>
            <a:r>
              <a:rPr lang="en-US" dirty="0" err="1" smtClean="0"/>
              <a:t>dst</a:t>
            </a:r>
            <a:r>
              <a:rPr lang="en-US" dirty="0" smtClean="0"/>
              <a:t> 		//Set bits in 								destination</a:t>
            </a:r>
          </a:p>
          <a:p>
            <a:pPr algn="just"/>
            <a:r>
              <a:rPr lang="en-US" dirty="0" smtClean="0"/>
              <a:t>BIT(.B or .W) 	</a:t>
            </a:r>
            <a:r>
              <a:rPr lang="en-US" dirty="0" err="1" smtClean="0"/>
              <a:t>src,dst</a:t>
            </a:r>
            <a:r>
              <a:rPr lang="en-US" dirty="0" smtClean="0"/>
              <a:t> 		</a:t>
            </a:r>
            <a:r>
              <a:rPr lang="en-US" dirty="0" err="1" smtClean="0"/>
              <a:t>src.and.dst</a:t>
            </a:r>
            <a:r>
              <a:rPr lang="en-US" dirty="0" smtClean="0"/>
              <a:t> 		//Test bits in 								destination</a:t>
            </a:r>
          </a:p>
          <a:p>
            <a:pPr algn="just"/>
            <a:r>
              <a:rPr lang="en-US" dirty="0" smtClean="0"/>
              <a:t>XOR(.B or .W) </a:t>
            </a:r>
            <a:r>
              <a:rPr lang="en-US" dirty="0" err="1" smtClean="0"/>
              <a:t>src,dst</a:t>
            </a:r>
            <a:r>
              <a:rPr lang="en-US" dirty="0" smtClean="0"/>
              <a:t> 		</a:t>
            </a:r>
            <a:r>
              <a:rPr lang="en-US" dirty="0" err="1" smtClean="0"/>
              <a:t>src.xor.dst</a:t>
            </a:r>
            <a:r>
              <a:rPr lang="en-US" dirty="0" err="1" smtClean="0">
                <a:sym typeface="Wingdings" pitchFamily="2" charset="2"/>
              </a:rPr>
              <a:t></a:t>
            </a:r>
            <a:r>
              <a:rPr lang="en-US" dirty="0" err="1" smtClean="0"/>
              <a:t>dst</a:t>
            </a:r>
            <a:r>
              <a:rPr lang="en-US" dirty="0" smtClean="0"/>
              <a:t> 		//XOR source with 							destination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chemeClr val="accent1">
                    <a:lumMod val="75000"/>
                  </a:schemeClr>
                </a:solidFill>
                <a:latin typeface="Times New Roman" pitchFamily="18" charset="0"/>
                <a:cs typeface="Times New Roman" pitchFamily="18" charset="0"/>
              </a:rPr>
              <a:t>2.1.Features make the MSP430 suitable for low-power : </a:t>
            </a:r>
            <a:endParaRPr lang="en-US" sz="2800" dirty="0">
              <a:solidFill>
                <a:schemeClr val="accent1">
                  <a:lumMod val="75000"/>
                </a:schemeClr>
              </a:solidFill>
            </a:endParaRPr>
          </a:p>
        </p:txBody>
      </p:sp>
      <p:sp>
        <p:nvSpPr>
          <p:cNvPr id="3" name="Content Placeholder 2"/>
          <p:cNvSpPr>
            <a:spLocks noGrp="1"/>
          </p:cNvSpPr>
          <p:nvPr>
            <p:ph sz="quarter" idx="1"/>
          </p:nvPr>
        </p:nvSpPr>
        <p:spPr>
          <a:xfrm>
            <a:off x="533400" y="1085850"/>
            <a:ext cx="8305800" cy="3429000"/>
          </a:xfrm>
        </p:spPr>
        <p:txBody>
          <a:bodyPr>
            <a:normAutofit fontScale="70000" lnSpcReduction="20000"/>
          </a:bodyPr>
          <a:lstStyle/>
          <a:p>
            <a:pPr algn="just"/>
            <a:r>
              <a:rPr lang="en-US" sz="2800" dirty="0" smtClean="0">
                <a:latin typeface="Times New Roman" pitchFamily="18" charset="0"/>
                <a:cs typeface="Times New Roman" pitchFamily="18" charset="0"/>
              </a:rPr>
              <a:t>The CPU is small and efficient, with a large number of registers.  </a:t>
            </a:r>
          </a:p>
          <a:p>
            <a:pPr algn="just"/>
            <a:endParaRPr lang="en-US" sz="2800" dirty="0" smtClean="0">
              <a:latin typeface="Times New Roman" pitchFamily="18" charset="0"/>
              <a:cs typeface="Times New Roman" pitchFamily="18" charset="0"/>
            </a:endParaRPr>
          </a:p>
          <a:p>
            <a:pPr algn="just"/>
            <a:r>
              <a:rPr lang="en-US" sz="2800" dirty="0" smtClean="0">
                <a:solidFill>
                  <a:srgbClr val="FF0000"/>
                </a:solidFill>
                <a:latin typeface="Times New Roman" pitchFamily="18" charset="0"/>
                <a:cs typeface="Times New Roman" pitchFamily="18" charset="0"/>
              </a:rPr>
              <a:t>Easy to put the device into a low-power mode:</a:t>
            </a:r>
            <a:r>
              <a:rPr lang="en-US" sz="2800" dirty="0" smtClean="0">
                <a:latin typeface="Times New Roman" pitchFamily="18" charset="0"/>
                <a:cs typeface="Times New Roman" pitchFamily="18" charset="0"/>
              </a:rPr>
              <a:t> No special instruction is needed: The mode is controlled by bits in the status register.</a:t>
            </a:r>
          </a:p>
          <a:p>
            <a:pPr algn="just">
              <a:buNone/>
            </a:pPr>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The MSP430 is awakened by an interrupt and returns automatically to its low-power mode after handling the interrupt.</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There are several low-power modes, depending on how much of the device should remain active and how quickly it should return to full-speed operation.</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b="1" dirty="0" smtClean="0"/>
              <a:t>Data instructions</a:t>
            </a:r>
          </a:p>
          <a:p>
            <a:r>
              <a:rPr lang="en-US" dirty="0" smtClean="0"/>
              <a:t>CMP(.B or .W) </a:t>
            </a:r>
            <a:r>
              <a:rPr lang="en-US" dirty="0" err="1" smtClean="0"/>
              <a:t>src,dst</a:t>
            </a:r>
            <a:r>
              <a:rPr lang="en-US" dirty="0" smtClean="0"/>
              <a:t> 	</a:t>
            </a:r>
            <a:r>
              <a:rPr lang="en-US" dirty="0" err="1" smtClean="0"/>
              <a:t>dst-src</a:t>
            </a:r>
            <a:r>
              <a:rPr lang="en-US" dirty="0" smtClean="0"/>
              <a:t> 		Compare source 						to destination</a:t>
            </a:r>
          </a:p>
          <a:p>
            <a:r>
              <a:rPr lang="en-US" dirty="0" smtClean="0"/>
              <a:t>MOV(.B or .W) </a:t>
            </a:r>
            <a:r>
              <a:rPr lang="en-US" dirty="0" err="1" smtClean="0"/>
              <a:t>src,dst</a:t>
            </a:r>
            <a:r>
              <a:rPr lang="en-US" dirty="0" smtClean="0"/>
              <a:t> 	</a:t>
            </a:r>
            <a:r>
              <a:rPr lang="en-US" dirty="0" err="1" smtClean="0"/>
              <a:t>src</a:t>
            </a:r>
            <a:r>
              <a:rPr lang="en-US" dirty="0" err="1" smtClean="0">
                <a:sym typeface="Wingdings" pitchFamily="2" charset="2"/>
              </a:rPr>
              <a:t></a:t>
            </a:r>
            <a:r>
              <a:rPr lang="en-US" dirty="0" err="1" smtClean="0"/>
              <a:t>dst</a:t>
            </a:r>
            <a:r>
              <a:rPr lang="en-US" dirty="0" smtClean="0"/>
              <a:t> 	Move source to 						destination</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a:xfrm>
            <a:off x="838200" y="-95250"/>
            <a:ext cx="7772400" cy="857250"/>
          </a:xfrm>
        </p:spPr>
        <p:txBody>
          <a:bodyPr/>
          <a:lstStyle/>
          <a:p>
            <a:pPr algn="ctr" eaLnBrk="1" hangingPunct="1"/>
            <a:r>
              <a:rPr lang="en-US" dirty="0" smtClean="0">
                <a:solidFill>
                  <a:schemeClr val="accent1">
                    <a:lumMod val="75000"/>
                  </a:schemeClr>
                </a:solidFill>
              </a:rPr>
              <a:t>Digital I/O</a:t>
            </a:r>
          </a:p>
        </p:txBody>
      </p:sp>
      <p:sp>
        <p:nvSpPr>
          <p:cNvPr id="35846" name="Rectangle 3"/>
          <p:cNvSpPr>
            <a:spLocks noGrp="1" noChangeArrowheads="1"/>
          </p:cNvSpPr>
          <p:nvPr>
            <p:ph type="body" idx="1"/>
          </p:nvPr>
        </p:nvSpPr>
        <p:spPr>
          <a:xfrm>
            <a:off x="228600" y="742950"/>
            <a:ext cx="8610600" cy="3962400"/>
          </a:xfrm>
        </p:spPr>
        <p:txBody>
          <a:bodyPr>
            <a:normAutofit/>
          </a:bodyPr>
          <a:lstStyle/>
          <a:p>
            <a:pPr eaLnBrk="1" hangingPunct="1">
              <a:lnSpc>
                <a:spcPct val="90000"/>
              </a:lnSpc>
            </a:pPr>
            <a:r>
              <a:rPr lang="en-US" sz="2400" smtClean="0"/>
              <a:t>Digital I/O grouped in 8 bit memory locations called ports</a:t>
            </a:r>
          </a:p>
          <a:p>
            <a:pPr eaLnBrk="1" hangingPunct="1">
              <a:lnSpc>
                <a:spcPct val="90000"/>
              </a:lnSpc>
            </a:pPr>
            <a:r>
              <a:rPr lang="en-US" sz="2400" smtClean="0"/>
              <a:t>Each I/O port can be:</a:t>
            </a:r>
          </a:p>
          <a:p>
            <a:pPr lvl="1" eaLnBrk="1" hangingPunct="1">
              <a:lnSpc>
                <a:spcPct val="90000"/>
              </a:lnSpc>
            </a:pPr>
            <a:r>
              <a:rPr lang="en-US" sz="2000" smtClean="0"/>
              <a:t>programmed independently for each bit</a:t>
            </a:r>
          </a:p>
          <a:p>
            <a:pPr lvl="1" eaLnBrk="1" hangingPunct="1">
              <a:lnSpc>
                <a:spcPct val="90000"/>
              </a:lnSpc>
              <a:spcBef>
                <a:spcPct val="10000"/>
              </a:spcBef>
            </a:pPr>
            <a:r>
              <a:rPr lang="en-US" sz="2000" smtClean="0"/>
              <a:t>combined for input, output, and interrupt functionality</a:t>
            </a:r>
          </a:p>
          <a:p>
            <a:pPr eaLnBrk="1" hangingPunct="1">
              <a:lnSpc>
                <a:spcPct val="90000"/>
              </a:lnSpc>
            </a:pPr>
            <a:r>
              <a:rPr lang="en-US" sz="2400" smtClean="0"/>
              <a:t>Edge-selectable input interrupt capability for all 8 bits of ports P1 and P2</a:t>
            </a:r>
          </a:p>
          <a:p>
            <a:pPr eaLnBrk="1" hangingPunct="1">
              <a:lnSpc>
                <a:spcPct val="90000"/>
              </a:lnSpc>
            </a:pPr>
            <a:r>
              <a:rPr lang="en-US" sz="2400" smtClean="0"/>
              <a:t>Read/write access using regular MSP430 byte instructions</a:t>
            </a:r>
          </a:p>
          <a:p>
            <a:pPr eaLnBrk="1" hangingPunct="1">
              <a:lnSpc>
                <a:spcPct val="90000"/>
              </a:lnSpc>
            </a:pPr>
            <a:r>
              <a:rPr lang="en-US" sz="2400" smtClean="0"/>
              <a:t>Individually programmable pull-up/pull-down resistors</a:t>
            </a:r>
          </a:p>
          <a:p>
            <a:pPr eaLnBrk="1" hangingPunct="1">
              <a:lnSpc>
                <a:spcPct val="90000"/>
              </a:lnSpc>
            </a:pPr>
            <a:r>
              <a:rPr lang="en-US" sz="2400" smtClean="0"/>
              <a:t>The available digital I/O pins for the hardware development tools:</a:t>
            </a:r>
          </a:p>
          <a:p>
            <a:pPr lvl="1" eaLnBrk="1" hangingPunct="1">
              <a:lnSpc>
                <a:spcPct val="90000"/>
              </a:lnSpc>
            </a:pPr>
            <a:r>
              <a:rPr lang="en-US" sz="2000" smtClean="0"/>
              <a:t>eZ430-F2013: 10 pins - P1 (8 bits)  and  P2 (2 bits);</a:t>
            </a:r>
          </a:p>
          <a:p>
            <a:pPr lvl="1" eaLnBrk="1" hangingPunct="1">
              <a:lnSpc>
                <a:spcPct val="90000"/>
              </a:lnSpc>
            </a:pPr>
            <a:r>
              <a:rPr lang="en-US" sz="2000" smtClean="0"/>
              <a:t>eZ430-F2274: 32 pins – P1, P2, P3, and P4</a:t>
            </a:r>
          </a:p>
          <a:p>
            <a:pPr eaLnBrk="1" hangingPunct="1">
              <a:lnSpc>
                <a:spcPct val="90000"/>
              </a:lnSpc>
            </a:pPr>
            <a:endParaRPr lang="en-US" sz="240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smtClean="0"/>
              <a:t>8-bit Digital I/O Registers</a:t>
            </a:r>
          </a:p>
        </p:txBody>
      </p:sp>
      <p:sp>
        <p:nvSpPr>
          <p:cNvPr id="36870" name="Rectangle 3"/>
          <p:cNvSpPr>
            <a:spLocks noGrp="1" noChangeArrowheads="1"/>
          </p:cNvSpPr>
          <p:nvPr>
            <p:ph type="body" idx="1"/>
          </p:nvPr>
        </p:nvSpPr>
        <p:spPr>
          <a:xfrm>
            <a:off x="431801" y="1056085"/>
            <a:ext cx="8207375" cy="3770709"/>
          </a:xfrm>
        </p:spPr>
        <p:txBody>
          <a:bodyPr>
            <a:normAutofit fontScale="92500" lnSpcReduction="20000"/>
          </a:bodyPr>
          <a:lstStyle/>
          <a:p>
            <a:pPr eaLnBrk="1" hangingPunct="1">
              <a:lnSpc>
                <a:spcPct val="80000"/>
              </a:lnSpc>
            </a:pPr>
            <a:r>
              <a:rPr lang="en-US" sz="2400" smtClean="0"/>
              <a:t>Direction Register (</a:t>
            </a:r>
            <a:r>
              <a:rPr lang="en-US" sz="2400" b="1" smtClean="0"/>
              <a:t>PxDIR</a:t>
            </a:r>
            <a:r>
              <a:rPr lang="en-US" sz="2400" smtClean="0"/>
              <a:t>):</a:t>
            </a:r>
          </a:p>
          <a:p>
            <a:pPr lvl="1" eaLnBrk="1" hangingPunct="1">
              <a:lnSpc>
                <a:spcPct val="80000"/>
              </a:lnSpc>
            </a:pPr>
            <a:r>
              <a:rPr lang="en-US" sz="2000" smtClean="0"/>
              <a:t>Bit = 1: the individual port pin is set as an output</a:t>
            </a:r>
          </a:p>
          <a:p>
            <a:pPr lvl="1" eaLnBrk="1" hangingPunct="1">
              <a:lnSpc>
                <a:spcPct val="80000"/>
              </a:lnSpc>
            </a:pPr>
            <a:r>
              <a:rPr lang="en-US" sz="2000" smtClean="0"/>
              <a:t>Bit = 0: the individual port pin is set as an input</a:t>
            </a:r>
          </a:p>
          <a:p>
            <a:pPr eaLnBrk="1" hangingPunct="1">
              <a:lnSpc>
                <a:spcPct val="80000"/>
              </a:lnSpc>
              <a:spcBef>
                <a:spcPct val="50000"/>
              </a:spcBef>
            </a:pPr>
            <a:r>
              <a:rPr lang="en-US" sz="2400" smtClean="0"/>
              <a:t>Input Register (</a:t>
            </a:r>
            <a:r>
              <a:rPr lang="en-US" sz="2400" b="1" smtClean="0"/>
              <a:t>PxIN</a:t>
            </a:r>
            <a:r>
              <a:rPr lang="en-US" sz="2400" smtClean="0"/>
              <a:t>):</a:t>
            </a:r>
          </a:p>
          <a:p>
            <a:pPr lvl="1" eaLnBrk="1" hangingPunct="1">
              <a:lnSpc>
                <a:spcPct val="80000"/>
              </a:lnSpc>
            </a:pPr>
            <a:r>
              <a:rPr lang="en-US" sz="2000" smtClean="0"/>
              <a:t>When pins are configured as GPIO, each bit of these read-only registers reflects the input signal at the corresponding I/O pin</a:t>
            </a:r>
          </a:p>
          <a:p>
            <a:pPr lvl="1" eaLnBrk="1" hangingPunct="1">
              <a:lnSpc>
                <a:spcPct val="80000"/>
              </a:lnSpc>
            </a:pPr>
            <a:r>
              <a:rPr lang="en-US" sz="2000" smtClean="0"/>
              <a:t>Bit = 1: The input is high</a:t>
            </a:r>
          </a:p>
          <a:p>
            <a:pPr lvl="1" eaLnBrk="1" hangingPunct="1">
              <a:lnSpc>
                <a:spcPct val="80000"/>
              </a:lnSpc>
            </a:pPr>
            <a:r>
              <a:rPr lang="en-US" sz="2000" smtClean="0"/>
              <a:t>Bit = 0: The input is low</a:t>
            </a:r>
          </a:p>
          <a:p>
            <a:pPr eaLnBrk="1" hangingPunct="1">
              <a:lnSpc>
                <a:spcPct val="80000"/>
              </a:lnSpc>
              <a:spcBef>
                <a:spcPct val="50000"/>
              </a:spcBef>
            </a:pPr>
            <a:r>
              <a:rPr lang="en-US" sz="2400" smtClean="0"/>
              <a:t>Output Register (</a:t>
            </a:r>
            <a:r>
              <a:rPr lang="en-US" sz="2400" b="1" smtClean="0"/>
              <a:t>PxOUT</a:t>
            </a:r>
            <a:r>
              <a:rPr lang="en-US" sz="2400" smtClean="0"/>
              <a:t>):</a:t>
            </a:r>
          </a:p>
          <a:p>
            <a:pPr lvl="1" eaLnBrk="1" hangingPunct="1">
              <a:lnSpc>
                <a:spcPct val="80000"/>
              </a:lnSpc>
            </a:pPr>
            <a:r>
              <a:rPr lang="en-US" sz="2000" smtClean="0"/>
              <a:t>Each bit of these registers reflects the value written to the corresponding output pin.</a:t>
            </a:r>
          </a:p>
          <a:p>
            <a:pPr lvl="1" eaLnBrk="1" hangingPunct="1">
              <a:lnSpc>
                <a:spcPct val="80000"/>
              </a:lnSpc>
            </a:pPr>
            <a:r>
              <a:rPr lang="en-US" sz="2000" smtClean="0"/>
              <a:t>Bit = 1: The output is high;</a:t>
            </a:r>
          </a:p>
          <a:p>
            <a:pPr lvl="1" eaLnBrk="1" hangingPunct="1">
              <a:lnSpc>
                <a:spcPct val="80000"/>
              </a:lnSpc>
            </a:pPr>
            <a:r>
              <a:rPr lang="en-US" sz="2000" smtClean="0"/>
              <a:t>Bit = 0: The output is low.</a:t>
            </a:r>
          </a:p>
          <a:p>
            <a:pPr lvl="1" eaLnBrk="1" hangingPunct="1">
              <a:lnSpc>
                <a:spcPct val="80000"/>
              </a:lnSpc>
            </a:pPr>
            <a:r>
              <a:rPr lang="en-US" sz="2000" smtClean="0"/>
              <a:t>Note: the PxOUT is a read-write register which means previously written values can be read, modified, and written back</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Slide Number Placeholder 7"/>
          <p:cNvSpPr>
            <a:spLocks noGrp="1"/>
          </p:cNvSpPr>
          <p:nvPr>
            <p:ph type="sldNum" sz="quarter" idx="12"/>
          </p:nvPr>
        </p:nvSpPr>
        <p:spPr>
          <a:noFill/>
          <a:ln>
            <a:miter lim="800000"/>
            <a:headEnd/>
            <a:tailEnd/>
          </a:ln>
        </p:spPr>
        <p:txBody>
          <a:bodyPr/>
          <a:lstStyle/>
          <a:p>
            <a:fld id="{3C111E69-1BBB-495B-B00F-D2BABCBD2F46}" type="slidenum">
              <a:rPr lang="en-US"/>
              <a:pPr/>
              <a:t>83</a:t>
            </a:fld>
            <a:endParaRPr lang="en-US"/>
          </a:p>
        </p:txBody>
      </p:sp>
      <p:sp>
        <p:nvSpPr>
          <p:cNvPr id="37893" name="Rectangle 2"/>
          <p:cNvSpPr>
            <a:spLocks noGrp="1" noChangeArrowheads="1"/>
          </p:cNvSpPr>
          <p:nvPr>
            <p:ph type="title"/>
          </p:nvPr>
        </p:nvSpPr>
        <p:spPr/>
        <p:txBody>
          <a:bodyPr>
            <a:normAutofit fontScale="90000"/>
          </a:bodyPr>
          <a:lstStyle/>
          <a:p>
            <a:pPr eaLnBrk="1" hangingPunct="1"/>
            <a:r>
              <a:rPr lang="en-US" smtClean="0"/>
              <a:t>Select Digital I/O Registers</a:t>
            </a:r>
          </a:p>
        </p:txBody>
      </p:sp>
      <p:sp>
        <p:nvSpPr>
          <p:cNvPr id="37894" name="Rectangle 3"/>
          <p:cNvSpPr>
            <a:spLocks noGrp="1" noChangeArrowheads="1"/>
          </p:cNvSpPr>
          <p:nvPr>
            <p:ph type="body" sz="half" idx="1"/>
          </p:nvPr>
        </p:nvSpPr>
        <p:spPr>
          <a:xfrm>
            <a:off x="442913" y="1056085"/>
            <a:ext cx="8147050" cy="367903"/>
          </a:xfrm>
        </p:spPr>
        <p:txBody>
          <a:bodyPr>
            <a:normAutofit fontScale="92500" lnSpcReduction="20000"/>
          </a:bodyPr>
          <a:lstStyle/>
          <a:p>
            <a:pPr eaLnBrk="1" hangingPunct="1"/>
            <a:r>
              <a:rPr lang="en-US" sz="2400" smtClean="0"/>
              <a:t>Function Select Registers: (</a:t>
            </a:r>
            <a:r>
              <a:rPr lang="en-US" sz="2400" b="1" smtClean="0"/>
              <a:t>PxSEL</a:t>
            </a:r>
            <a:r>
              <a:rPr lang="en-US" sz="2400" smtClean="0"/>
              <a:t>) and (</a:t>
            </a:r>
            <a:r>
              <a:rPr lang="en-US" sz="2400" b="1" smtClean="0"/>
              <a:t>PxSEL2</a:t>
            </a:r>
            <a:r>
              <a:rPr lang="en-US" sz="2400" smtClean="0"/>
              <a:t>):</a:t>
            </a:r>
          </a:p>
        </p:txBody>
      </p:sp>
      <p:graphicFrame>
        <p:nvGraphicFramePr>
          <p:cNvPr id="2736235" name="Group 107"/>
          <p:cNvGraphicFramePr>
            <a:graphicFrameLocks noGrp="1"/>
          </p:cNvGraphicFramePr>
          <p:nvPr>
            <p:ph sz="quarter" idx="2"/>
          </p:nvPr>
        </p:nvGraphicFramePr>
        <p:xfrm>
          <a:off x="915989" y="1501379"/>
          <a:ext cx="7373937" cy="1257300"/>
        </p:xfrm>
        <a:graphic>
          <a:graphicData uri="http://schemas.openxmlformats.org/drawingml/2006/table">
            <a:tbl>
              <a:tblPr/>
              <a:tblGrid>
                <a:gridCol w="942975">
                  <a:extLst>
                    <a:ext uri="{9D8B030D-6E8A-4147-A177-3AD203B41FA5}">
                      <a16:colId xmlns:a16="http://schemas.microsoft.com/office/drawing/2014/main" val="20000"/>
                    </a:ext>
                  </a:extLst>
                </a:gridCol>
                <a:gridCol w="1042987">
                  <a:extLst>
                    <a:ext uri="{9D8B030D-6E8A-4147-A177-3AD203B41FA5}">
                      <a16:colId xmlns:a16="http://schemas.microsoft.com/office/drawing/2014/main" val="20001"/>
                    </a:ext>
                  </a:extLst>
                </a:gridCol>
                <a:gridCol w="5387975">
                  <a:extLst>
                    <a:ext uri="{9D8B030D-6E8A-4147-A177-3AD203B41FA5}">
                      <a16:colId xmlns:a16="http://schemas.microsoft.com/office/drawing/2014/main" val="20002"/>
                    </a:ext>
                  </a:extLst>
                </a:gridCol>
              </a:tblGrid>
              <a:tr h="25146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PxSEL</a:t>
                      </a:r>
                      <a:endParaRPr kumimoji="0" lang="en-GB" sz="1200" b="1" i="0" u="none" strike="noStrike" cap="none" normalizeH="0" baseline="0" smtClean="0">
                        <a:ln>
                          <a:noFill/>
                        </a:ln>
                        <a:solidFill>
                          <a:schemeClr val="tx1"/>
                        </a:solidFill>
                        <a:effectLst/>
                        <a:latin typeface="Arial" charset="0"/>
                      </a:endParaRPr>
                    </a:p>
                  </a:txBody>
                  <a:tcPr marT="34290" marB="34290" horzOverflow="overflow">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PxSEL2</a:t>
                      </a:r>
                      <a:endParaRPr kumimoji="0" lang="en-GB" sz="1200" b="1" i="0" u="none" strike="noStrike" cap="none" normalizeH="0" baseline="0" smtClean="0">
                        <a:ln>
                          <a:noFill/>
                        </a:ln>
                        <a:solidFill>
                          <a:schemeClr val="tx1"/>
                        </a:solidFill>
                        <a:effectLst/>
                        <a:latin typeface="Arial" charset="0"/>
                      </a:endParaRPr>
                    </a:p>
                  </a:txBody>
                  <a:tcPr marT="34290" marB="34290" horzOverflow="overflow">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Pin Function</a:t>
                      </a:r>
                      <a:endParaRPr kumimoji="0" lang="en-GB" sz="1200" b="1" i="0" u="none" strike="noStrike" cap="none" normalizeH="0" baseline="0" smtClean="0">
                        <a:ln>
                          <a:noFill/>
                        </a:ln>
                        <a:solidFill>
                          <a:schemeClr val="tx1"/>
                        </a:solidFill>
                        <a:effectLst/>
                        <a:latin typeface="Arial" charset="0"/>
                      </a:endParaRPr>
                    </a:p>
                  </a:txBody>
                  <a:tcPr marT="34290" marB="34290" horzOverflow="overflow">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146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0</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0</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Selects general purpose I/O function</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5146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0</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1</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Selects the primary peripheral module function</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25146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1</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0</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Reserved (See device-specific data sheet)</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25146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1</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1</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Selects the secondary peripheral module function</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7915" name="Rectangle 26"/>
          <p:cNvSpPr>
            <a:spLocks noChangeArrowheads="1"/>
          </p:cNvSpPr>
          <p:nvPr/>
        </p:nvSpPr>
        <p:spPr bwMode="auto">
          <a:xfrm>
            <a:off x="442914" y="2982516"/>
            <a:ext cx="8067675" cy="355997"/>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Char char="n"/>
            </a:pPr>
            <a:r>
              <a:rPr lang="en-US">
                <a:latin typeface="Arial" charset="0"/>
              </a:rPr>
              <a:t>Port P2.0 Example:</a:t>
            </a:r>
          </a:p>
        </p:txBody>
      </p:sp>
      <p:graphicFrame>
        <p:nvGraphicFramePr>
          <p:cNvPr id="2736242" name="Group 114"/>
          <p:cNvGraphicFramePr>
            <a:graphicFrameLocks noGrp="1"/>
          </p:cNvGraphicFramePr>
          <p:nvPr>
            <p:ph sz="quarter" idx="3"/>
          </p:nvPr>
        </p:nvGraphicFramePr>
        <p:xfrm>
          <a:off x="925513" y="3437335"/>
          <a:ext cx="7364412" cy="1005840"/>
        </p:xfrm>
        <a:graphic>
          <a:graphicData uri="http://schemas.openxmlformats.org/drawingml/2006/table">
            <a:tbl>
              <a:tblPr/>
              <a:tblGrid>
                <a:gridCol w="1184275">
                  <a:extLst>
                    <a:ext uri="{9D8B030D-6E8A-4147-A177-3AD203B41FA5}">
                      <a16:colId xmlns:a16="http://schemas.microsoft.com/office/drawing/2014/main" val="20000"/>
                    </a:ext>
                  </a:extLst>
                </a:gridCol>
                <a:gridCol w="1592262">
                  <a:extLst>
                    <a:ext uri="{9D8B030D-6E8A-4147-A177-3AD203B41FA5}">
                      <a16:colId xmlns:a16="http://schemas.microsoft.com/office/drawing/2014/main" val="20001"/>
                    </a:ext>
                  </a:extLst>
                </a:gridCol>
                <a:gridCol w="4587875">
                  <a:extLst>
                    <a:ext uri="{9D8B030D-6E8A-4147-A177-3AD203B41FA5}">
                      <a16:colId xmlns:a16="http://schemas.microsoft.com/office/drawing/2014/main" val="20002"/>
                    </a:ext>
                  </a:extLst>
                </a:gridCol>
              </a:tblGrid>
              <a:tr h="25146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dirty="0" smtClean="0">
                          <a:ln>
                            <a:noFill/>
                          </a:ln>
                          <a:solidFill>
                            <a:schemeClr val="tx1"/>
                          </a:solidFill>
                          <a:effectLst/>
                          <a:latin typeface="Arial" charset="0"/>
                          <a:cs typeface="Times New Roman" pitchFamily="18" charset="0"/>
                        </a:rPr>
                        <a:t>P2SEL.0</a:t>
                      </a:r>
                      <a:endParaRPr kumimoji="0" lang="en-GB" sz="1200" b="1" i="0" u="none" strike="noStrike" cap="none" normalizeH="0" baseline="0" dirty="0" smtClean="0">
                        <a:ln>
                          <a:noFill/>
                        </a:ln>
                        <a:solidFill>
                          <a:schemeClr val="tx1"/>
                        </a:solidFill>
                        <a:effectLst/>
                        <a:latin typeface="Arial" charset="0"/>
                      </a:endParaRPr>
                    </a:p>
                  </a:txBody>
                  <a:tcPr marT="34290" marB="34290" horzOverflow="overflow">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ADC10AE0.0</a:t>
                      </a:r>
                      <a:endParaRPr kumimoji="0" lang="en-GB" sz="1200" b="1" i="0" u="none" strike="noStrike" cap="none" normalizeH="0" baseline="0" smtClean="0">
                        <a:ln>
                          <a:noFill/>
                        </a:ln>
                        <a:solidFill>
                          <a:schemeClr val="tx1"/>
                        </a:solidFill>
                        <a:effectLst/>
                        <a:latin typeface="Arial" charset="0"/>
                      </a:endParaRPr>
                    </a:p>
                  </a:txBody>
                  <a:tcPr marT="34290" marB="34290" horzOverflow="overflow">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Pin Function</a:t>
                      </a:r>
                      <a:endParaRPr kumimoji="0" lang="en-GB" sz="1200" b="1" i="0" u="none" strike="noStrike" cap="none" normalizeH="0" baseline="0" smtClean="0">
                        <a:ln>
                          <a:noFill/>
                        </a:ln>
                        <a:solidFill>
                          <a:schemeClr val="tx1"/>
                        </a:solidFill>
                        <a:effectLst/>
                        <a:latin typeface="Arial" charset="0"/>
                      </a:endParaRPr>
                    </a:p>
                  </a:txBody>
                  <a:tcPr marT="34290" marB="34290" horzOverflow="overflow">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146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0</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0</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General-purpose digital I/O pin</a:t>
                      </a:r>
                    </a:p>
                  </a:txBody>
                  <a:tcPr marT="34290" marB="3429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5146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1</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0</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ACLK output</a:t>
                      </a:r>
                    </a:p>
                  </a:txBody>
                  <a:tcPr marT="34290" marB="3429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25146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X</a:t>
                      </a:r>
                      <a:endParaRPr kumimoji="0" lang="en-GB" sz="1200" b="0" i="0" u="none" strike="noStrike" cap="none" normalizeH="0" baseline="0" smtClean="0">
                        <a:ln>
                          <a:noFill/>
                        </a:ln>
                        <a:solidFill>
                          <a:schemeClr val="tx1"/>
                        </a:solidFill>
                        <a:effectLst/>
                        <a:latin typeface="Arial" charset="0"/>
                      </a:endParaRPr>
                    </a:p>
                  </a:txBody>
                  <a:tcPr marT="34290" marB="3429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dirty="0" smtClean="0">
                          <a:ln>
                            <a:noFill/>
                          </a:ln>
                          <a:solidFill>
                            <a:schemeClr val="tx1"/>
                          </a:solidFill>
                          <a:effectLst/>
                          <a:latin typeface="Arial" charset="0"/>
                          <a:cs typeface="Times New Roman" pitchFamily="18" charset="0"/>
                        </a:rPr>
                        <a:t>1</a:t>
                      </a:r>
                      <a:endParaRPr kumimoji="0" lang="en-GB" sz="1200" b="0" i="0" u="none" strike="noStrike" cap="none" normalizeH="0" baseline="0" dirty="0" smtClean="0">
                        <a:ln>
                          <a:noFill/>
                        </a:ln>
                        <a:solidFill>
                          <a:schemeClr val="tx1"/>
                        </a:solidFill>
                        <a:effectLst/>
                        <a:latin typeface="Arial" charset="0"/>
                      </a:endParaRPr>
                    </a:p>
                  </a:txBody>
                  <a:tcPr marT="34290" marB="3429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GB" sz="1200" b="0" i="0" u="none" strike="noStrike" cap="none" normalizeH="0" baseline="0" smtClean="0">
                          <a:ln>
                            <a:noFill/>
                          </a:ln>
                          <a:solidFill>
                            <a:schemeClr val="tx1"/>
                          </a:solidFill>
                          <a:effectLst/>
                          <a:latin typeface="Arial" charset="0"/>
                          <a:cs typeface="Times New Roman" pitchFamily="18" charset="0"/>
                        </a:rPr>
                        <a:t>ADC10, analog input A0 / OA0, analog input I0</a:t>
                      </a:r>
                    </a:p>
                  </a:txBody>
                  <a:tcPr marT="34290" marB="3429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6"/>
          <p:cNvSpPr>
            <a:spLocks noGrp="1"/>
          </p:cNvSpPr>
          <p:nvPr>
            <p:ph type="sldNum" sz="quarter" idx="12"/>
          </p:nvPr>
        </p:nvSpPr>
        <p:spPr>
          <a:noFill/>
          <a:ln>
            <a:miter lim="800000"/>
            <a:headEnd/>
            <a:tailEnd/>
          </a:ln>
        </p:spPr>
        <p:txBody>
          <a:bodyPr/>
          <a:lstStyle/>
          <a:p>
            <a:fld id="{17192D9B-61C4-4D02-B234-A7B220B19452}" type="slidenum">
              <a:rPr lang="en-US"/>
              <a:pPr/>
              <a:t>84</a:t>
            </a:fld>
            <a:endParaRPr lang="en-US"/>
          </a:p>
        </p:txBody>
      </p:sp>
      <p:sp>
        <p:nvSpPr>
          <p:cNvPr id="38917" name="Rectangle 2"/>
          <p:cNvSpPr>
            <a:spLocks noGrp="1" noChangeArrowheads="1"/>
          </p:cNvSpPr>
          <p:nvPr>
            <p:ph type="title"/>
          </p:nvPr>
        </p:nvSpPr>
        <p:spPr/>
        <p:txBody>
          <a:bodyPr>
            <a:normAutofit fontScale="90000"/>
          </a:bodyPr>
          <a:lstStyle/>
          <a:p>
            <a:pPr eaLnBrk="1" hangingPunct="1"/>
            <a:r>
              <a:rPr lang="en-US" smtClean="0"/>
              <a:t>Interrupt Digital I/O Registers</a:t>
            </a:r>
          </a:p>
        </p:txBody>
      </p:sp>
      <p:sp>
        <p:nvSpPr>
          <p:cNvPr id="38918" name="Rectangle 3"/>
          <p:cNvSpPr>
            <a:spLocks noGrp="1" noChangeArrowheads="1"/>
          </p:cNvSpPr>
          <p:nvPr>
            <p:ph type="body" sz="half" idx="1"/>
          </p:nvPr>
        </p:nvSpPr>
        <p:spPr>
          <a:xfrm>
            <a:off x="431800" y="819150"/>
            <a:ext cx="8428038" cy="3832622"/>
          </a:xfrm>
        </p:spPr>
        <p:txBody>
          <a:bodyPr>
            <a:normAutofit fontScale="92500" lnSpcReduction="10000"/>
          </a:bodyPr>
          <a:lstStyle/>
          <a:p>
            <a:pPr eaLnBrk="1" hangingPunct="1">
              <a:lnSpc>
                <a:spcPct val="90000"/>
              </a:lnSpc>
            </a:pPr>
            <a:r>
              <a:rPr lang="en-US" sz="2000" dirty="0" smtClean="0"/>
              <a:t>Interrupt Enable (</a:t>
            </a:r>
            <a:r>
              <a:rPr lang="en-US" sz="2000" b="1" dirty="0" err="1" smtClean="0"/>
              <a:t>PxIE</a:t>
            </a:r>
            <a:r>
              <a:rPr lang="en-US" sz="2000" dirty="0" smtClean="0"/>
              <a:t>):</a:t>
            </a:r>
          </a:p>
          <a:p>
            <a:pPr lvl="1" eaLnBrk="1" hangingPunct="1">
              <a:lnSpc>
                <a:spcPct val="90000"/>
              </a:lnSpc>
            </a:pPr>
            <a:r>
              <a:rPr lang="en-US" sz="1800" dirty="0" smtClean="0"/>
              <a:t>Read-write register to enable interrupts on individual pins on ports P1/P2</a:t>
            </a:r>
          </a:p>
          <a:p>
            <a:pPr lvl="1" eaLnBrk="1" hangingPunct="1">
              <a:lnSpc>
                <a:spcPct val="80000"/>
              </a:lnSpc>
            </a:pPr>
            <a:r>
              <a:rPr lang="en-US" sz="1800" dirty="0" smtClean="0"/>
              <a:t>Bit = 1: The interrupt is enabled</a:t>
            </a:r>
          </a:p>
          <a:p>
            <a:pPr lvl="1" eaLnBrk="1" hangingPunct="1">
              <a:lnSpc>
                <a:spcPct val="80000"/>
              </a:lnSpc>
            </a:pPr>
            <a:r>
              <a:rPr lang="en-US" sz="1800" dirty="0" smtClean="0"/>
              <a:t>Bit = 0: The interrupt is disabled</a:t>
            </a:r>
          </a:p>
          <a:p>
            <a:pPr lvl="1" eaLnBrk="1" hangingPunct="1">
              <a:lnSpc>
                <a:spcPct val="80000"/>
              </a:lnSpc>
            </a:pPr>
            <a:r>
              <a:rPr lang="en-US" sz="1800" dirty="0" smtClean="0"/>
              <a:t>Each </a:t>
            </a:r>
            <a:r>
              <a:rPr lang="en-US" sz="1800" dirty="0" err="1" smtClean="0"/>
              <a:t>PxIE</a:t>
            </a:r>
            <a:r>
              <a:rPr lang="en-US" sz="1800" dirty="0" smtClean="0"/>
              <a:t> bit enables the interrupt request associated with the corresponding </a:t>
            </a:r>
            <a:r>
              <a:rPr lang="en-US" sz="1800" dirty="0" err="1" smtClean="0"/>
              <a:t>PxIFG</a:t>
            </a:r>
            <a:r>
              <a:rPr lang="en-US" sz="1800" dirty="0" smtClean="0"/>
              <a:t> interrupt flag</a:t>
            </a:r>
          </a:p>
          <a:p>
            <a:pPr eaLnBrk="1" hangingPunct="1">
              <a:lnSpc>
                <a:spcPct val="90000"/>
              </a:lnSpc>
              <a:spcBef>
                <a:spcPct val="50000"/>
              </a:spcBef>
            </a:pPr>
            <a:r>
              <a:rPr lang="en-US" sz="2000" dirty="0" smtClean="0"/>
              <a:t>Interrupt Edge Select Registers (</a:t>
            </a:r>
            <a:r>
              <a:rPr lang="en-US" sz="2000" b="1" dirty="0" err="1" smtClean="0"/>
              <a:t>PxIES</a:t>
            </a:r>
            <a:r>
              <a:rPr lang="en-US" sz="2000" dirty="0" smtClean="0"/>
              <a:t>):</a:t>
            </a:r>
          </a:p>
          <a:p>
            <a:pPr lvl="1" eaLnBrk="1" hangingPunct="1">
              <a:lnSpc>
                <a:spcPct val="90000"/>
              </a:lnSpc>
            </a:pPr>
            <a:r>
              <a:rPr lang="en-US" sz="1800" dirty="0" smtClean="0"/>
              <a:t>Selects the transition on which an interrupt occurs</a:t>
            </a:r>
          </a:p>
          <a:p>
            <a:pPr lvl="1" eaLnBrk="1" hangingPunct="1">
              <a:lnSpc>
                <a:spcPct val="80000"/>
              </a:lnSpc>
            </a:pPr>
            <a:r>
              <a:rPr lang="en-US" sz="1800" dirty="0" smtClean="0"/>
              <a:t>Bit = 1: Interrupt flag is set on a high-to-low transition</a:t>
            </a:r>
          </a:p>
          <a:p>
            <a:pPr lvl="1" eaLnBrk="1" hangingPunct="1">
              <a:lnSpc>
                <a:spcPct val="80000"/>
              </a:lnSpc>
            </a:pPr>
            <a:r>
              <a:rPr lang="en-US" sz="1800" dirty="0" smtClean="0"/>
              <a:t>Bit = 0: Interrupt flag is set on a low-to-high transition</a:t>
            </a:r>
          </a:p>
          <a:p>
            <a:pPr eaLnBrk="1" hangingPunct="1">
              <a:lnSpc>
                <a:spcPct val="90000"/>
              </a:lnSpc>
              <a:spcBef>
                <a:spcPct val="50000"/>
              </a:spcBef>
            </a:pPr>
            <a:r>
              <a:rPr lang="en-US" sz="2000" dirty="0" smtClean="0"/>
              <a:t>Interrupt Flag Registers (</a:t>
            </a:r>
            <a:r>
              <a:rPr lang="en-US" sz="2000" b="1" dirty="0" err="1" smtClean="0"/>
              <a:t>PxIFG</a:t>
            </a:r>
            <a:r>
              <a:rPr lang="en-US" sz="2000" dirty="0" smtClean="0"/>
              <a:t>)</a:t>
            </a:r>
          </a:p>
          <a:p>
            <a:pPr lvl="1" eaLnBrk="1" hangingPunct="1">
              <a:lnSpc>
                <a:spcPct val="90000"/>
              </a:lnSpc>
            </a:pPr>
            <a:r>
              <a:rPr lang="en-US" sz="1800" dirty="0" smtClean="0"/>
              <a:t>Set automatically when the programmed signal transition (edge) occurs</a:t>
            </a:r>
          </a:p>
          <a:p>
            <a:pPr lvl="1" eaLnBrk="1" hangingPunct="1">
              <a:lnSpc>
                <a:spcPct val="80000"/>
              </a:lnSpc>
            </a:pPr>
            <a:r>
              <a:rPr lang="en-US" sz="1800" dirty="0" err="1" smtClean="0"/>
              <a:t>PxIFG</a:t>
            </a:r>
            <a:r>
              <a:rPr lang="en-US" sz="1800" dirty="0" smtClean="0"/>
              <a:t> flag can be set and must be reset by software</a:t>
            </a:r>
          </a:p>
          <a:p>
            <a:pPr lvl="1" eaLnBrk="1" hangingPunct="1">
              <a:lnSpc>
                <a:spcPct val="80000"/>
              </a:lnSpc>
            </a:pPr>
            <a:r>
              <a:rPr lang="en-US" sz="1800" dirty="0" smtClean="0"/>
              <a:t>Bit = 0: No interrupt is pending</a:t>
            </a:r>
          </a:p>
          <a:p>
            <a:pPr lvl="1" eaLnBrk="1" hangingPunct="1">
              <a:lnSpc>
                <a:spcPct val="80000"/>
              </a:lnSpc>
            </a:pPr>
            <a:r>
              <a:rPr lang="en-US" sz="1800" dirty="0" smtClean="0"/>
              <a:t>Bit = 1: An interrupt is pending</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a:ln>
            <a:miter lim="800000"/>
            <a:headEnd/>
            <a:tailEnd/>
          </a:ln>
        </p:spPr>
        <p:txBody>
          <a:bodyPr/>
          <a:lstStyle/>
          <a:p>
            <a:r>
              <a:rPr lang="en-US"/>
              <a:t>BYU CS/ECEn 124</a:t>
            </a:r>
          </a:p>
        </p:txBody>
      </p:sp>
      <p:sp>
        <p:nvSpPr>
          <p:cNvPr id="39940" name="Slide Number Placeholder 5"/>
          <p:cNvSpPr>
            <a:spLocks noGrp="1"/>
          </p:cNvSpPr>
          <p:nvPr>
            <p:ph type="sldNum" sz="quarter" idx="12"/>
          </p:nvPr>
        </p:nvSpPr>
        <p:spPr>
          <a:noFill/>
          <a:ln>
            <a:miter lim="800000"/>
            <a:headEnd/>
            <a:tailEnd/>
          </a:ln>
        </p:spPr>
        <p:txBody>
          <a:bodyPr/>
          <a:lstStyle/>
          <a:p>
            <a:fld id="{BA4E678F-EC7B-47A2-85FF-BFCFD18CE5AF}" type="slidenum">
              <a:rPr lang="en-US"/>
              <a:pPr/>
              <a:t>85</a:t>
            </a:fld>
            <a:endParaRPr lang="en-US"/>
          </a:p>
        </p:txBody>
      </p:sp>
      <p:sp>
        <p:nvSpPr>
          <p:cNvPr id="39941" name="Rectangle 2"/>
          <p:cNvSpPr>
            <a:spLocks noGrp="1" noChangeArrowheads="1"/>
          </p:cNvSpPr>
          <p:nvPr>
            <p:ph type="title"/>
          </p:nvPr>
        </p:nvSpPr>
        <p:spPr/>
        <p:txBody>
          <a:bodyPr/>
          <a:lstStyle/>
          <a:p>
            <a:pPr eaLnBrk="1" hangingPunct="1"/>
            <a:r>
              <a:rPr lang="en-US" smtClean="0"/>
              <a:t>Pull-up/down Register</a:t>
            </a:r>
          </a:p>
        </p:txBody>
      </p:sp>
      <p:sp>
        <p:nvSpPr>
          <p:cNvPr id="39942" name="Rectangle 3"/>
          <p:cNvSpPr>
            <a:spLocks noGrp="1" noChangeArrowheads="1"/>
          </p:cNvSpPr>
          <p:nvPr>
            <p:ph type="body" idx="1"/>
          </p:nvPr>
        </p:nvSpPr>
        <p:spPr>
          <a:xfrm>
            <a:off x="431801" y="1056085"/>
            <a:ext cx="8207375" cy="3633788"/>
          </a:xfrm>
        </p:spPr>
        <p:txBody>
          <a:bodyPr/>
          <a:lstStyle/>
          <a:p>
            <a:pPr eaLnBrk="1" hangingPunct="1"/>
            <a:r>
              <a:rPr lang="en-US" sz="2400" smtClean="0"/>
              <a:t>Pull-up/down Resistor Enable Registers (</a:t>
            </a:r>
            <a:r>
              <a:rPr lang="en-US" sz="2400" b="1" smtClean="0"/>
              <a:t>PxREN</a:t>
            </a:r>
            <a:r>
              <a:rPr lang="en-US" sz="2400" smtClean="0"/>
              <a:t>):</a:t>
            </a:r>
          </a:p>
          <a:p>
            <a:pPr lvl="1" eaLnBrk="1" hangingPunct="1">
              <a:lnSpc>
                <a:spcPct val="80000"/>
              </a:lnSpc>
            </a:pPr>
            <a:r>
              <a:rPr lang="en-US" sz="2000" smtClean="0"/>
              <a:t>Each bit of this register enables or disables the pull-up/pull-down resistor of the corresponding I/O pin</a:t>
            </a:r>
          </a:p>
          <a:p>
            <a:pPr lvl="1" eaLnBrk="1" hangingPunct="1"/>
            <a:r>
              <a:rPr lang="en-US" sz="2000" smtClean="0"/>
              <a:t>Bit = 1: Pull-up/pull-down resistor enabled</a:t>
            </a:r>
          </a:p>
          <a:p>
            <a:pPr lvl="1" eaLnBrk="1" hangingPunct="1"/>
            <a:r>
              <a:rPr lang="en-US" sz="2000" smtClean="0"/>
              <a:t>Bit = 0: Pull-up/pull-down resistor disabled.</a:t>
            </a:r>
          </a:p>
          <a:p>
            <a:pPr lvl="1" eaLnBrk="1" hangingPunct="1"/>
            <a:r>
              <a:rPr lang="en-US" sz="2000" smtClean="0"/>
              <a:t>When pull-up/pull-down resistor is enabled, Output Register (PxOUT) selects:</a:t>
            </a:r>
          </a:p>
          <a:p>
            <a:pPr lvl="2" eaLnBrk="1" hangingPunct="1"/>
            <a:r>
              <a:rPr lang="en-US" sz="2000" smtClean="0"/>
              <a:t>Bit = 1: The pin is pulled up</a:t>
            </a:r>
          </a:p>
          <a:p>
            <a:pPr lvl="2" eaLnBrk="1" hangingPunct="1"/>
            <a:r>
              <a:rPr lang="en-US" sz="2000" smtClean="0"/>
              <a:t>Bit = 0: The pin is pulled down.</a:t>
            </a:r>
          </a:p>
        </p:txBody>
      </p:sp>
      <p:sp>
        <p:nvSpPr>
          <p:cNvPr id="39943" name="Text Box 4"/>
          <p:cNvSpPr txBox="1">
            <a:spLocks noChangeArrowheads="1"/>
          </p:cNvSpPr>
          <p:nvPr/>
        </p:nvSpPr>
        <p:spPr bwMode="auto">
          <a:xfrm>
            <a:off x="5418139" y="57150"/>
            <a:ext cx="3678237" cy="369332"/>
          </a:xfrm>
          <a:prstGeom prst="rect">
            <a:avLst/>
          </a:prstGeom>
          <a:noFill/>
          <a:ln w="9525">
            <a:noFill/>
            <a:miter lim="800000"/>
            <a:headEnd/>
            <a:tailEnd/>
          </a:ln>
          <a:effectLst/>
        </p:spPr>
        <p:txBody>
          <a:bodyPr>
            <a:spAutoFit/>
          </a:bodyPr>
          <a:lstStyle/>
          <a:p>
            <a:pPr algn="r" eaLnBrk="0" hangingPunct="0">
              <a:spcBef>
                <a:spcPct val="50000"/>
              </a:spcBef>
            </a:pPr>
            <a:r>
              <a:rPr lang="en-US" sz="1800" b="1">
                <a:latin typeface="Arial" charset="0"/>
              </a:rPr>
              <a:t>Digital I/O</a:t>
            </a:r>
          </a:p>
        </p:txBody>
      </p:sp>
      <p:grpSp>
        <p:nvGrpSpPr>
          <p:cNvPr id="2" name="Group 5"/>
          <p:cNvGrpSpPr>
            <a:grpSpLocks/>
          </p:cNvGrpSpPr>
          <p:nvPr/>
        </p:nvGrpSpPr>
        <p:grpSpPr bwMode="auto">
          <a:xfrm>
            <a:off x="5313364" y="2717007"/>
            <a:ext cx="3436937" cy="2141935"/>
            <a:chOff x="1565" y="1042"/>
            <a:chExt cx="2165" cy="1799"/>
          </a:xfrm>
        </p:grpSpPr>
        <p:pic>
          <p:nvPicPr>
            <p:cNvPr id="39945" name="Picture 6" descr="Pull-ups"/>
            <p:cNvPicPr>
              <a:picLocks noChangeAspect="1" noChangeArrowheads="1"/>
            </p:cNvPicPr>
            <p:nvPr/>
          </p:nvPicPr>
          <p:blipFill>
            <a:blip r:embed="rId2"/>
            <a:srcRect/>
            <a:stretch>
              <a:fillRect/>
            </a:stretch>
          </p:blipFill>
          <p:spPr bwMode="auto">
            <a:xfrm>
              <a:off x="1565" y="1240"/>
              <a:ext cx="2165" cy="1601"/>
            </a:xfrm>
            <a:prstGeom prst="rect">
              <a:avLst/>
            </a:prstGeom>
            <a:noFill/>
            <a:ln w="9525">
              <a:noFill/>
              <a:miter lim="800000"/>
              <a:headEnd/>
              <a:tailEnd/>
            </a:ln>
          </p:spPr>
        </p:pic>
        <p:sp>
          <p:nvSpPr>
            <p:cNvPr id="39946" name="Text Box 7"/>
            <p:cNvSpPr txBox="1">
              <a:spLocks noChangeArrowheads="1"/>
            </p:cNvSpPr>
            <p:nvPr/>
          </p:nvSpPr>
          <p:spPr bwMode="auto">
            <a:xfrm>
              <a:off x="2752" y="1042"/>
              <a:ext cx="435" cy="233"/>
            </a:xfrm>
            <a:prstGeom prst="rect">
              <a:avLst/>
            </a:prstGeom>
            <a:noFill/>
            <a:ln w="9525">
              <a:noFill/>
              <a:miter lim="800000"/>
              <a:headEnd/>
              <a:tailEnd/>
            </a:ln>
            <a:effectLst/>
          </p:spPr>
          <p:txBody>
            <a:bodyPr>
              <a:spAutoFit/>
            </a:bodyPr>
            <a:lstStyle/>
            <a:p>
              <a:pPr>
                <a:spcBef>
                  <a:spcPct val="50000"/>
                </a:spcBef>
              </a:pPr>
              <a:r>
                <a:rPr lang="en-US" sz="1200" b="1">
                  <a:latin typeface="Arial" charset="0"/>
                </a:rPr>
                <a:t>+3.3v</a:t>
              </a:r>
            </a:p>
          </p:txBody>
        </p:sp>
        <p:sp>
          <p:nvSpPr>
            <p:cNvPr id="39947" name="Text Box 8"/>
            <p:cNvSpPr txBox="1">
              <a:spLocks noChangeArrowheads="1"/>
            </p:cNvSpPr>
            <p:nvPr/>
          </p:nvSpPr>
          <p:spPr bwMode="auto">
            <a:xfrm>
              <a:off x="1828" y="1633"/>
              <a:ext cx="332" cy="233"/>
            </a:xfrm>
            <a:prstGeom prst="rect">
              <a:avLst/>
            </a:prstGeom>
            <a:noFill/>
            <a:ln w="9525">
              <a:noFill/>
              <a:miter lim="800000"/>
              <a:headEnd/>
              <a:tailEnd/>
            </a:ln>
            <a:effectLst/>
          </p:spPr>
          <p:txBody>
            <a:bodyPr>
              <a:spAutoFit/>
            </a:bodyPr>
            <a:lstStyle/>
            <a:p>
              <a:pPr algn="r">
                <a:spcBef>
                  <a:spcPct val="50000"/>
                </a:spcBef>
              </a:pPr>
              <a:r>
                <a:rPr lang="en-US" sz="1200" b="1">
                  <a:latin typeface="Arial" charset="0"/>
                </a:rPr>
                <a:t>P2.0</a:t>
              </a:r>
            </a:p>
          </p:txBody>
        </p:sp>
        <p:sp>
          <p:nvSpPr>
            <p:cNvPr id="39948" name="Text Box 9"/>
            <p:cNvSpPr txBox="1">
              <a:spLocks noChangeArrowheads="1"/>
            </p:cNvSpPr>
            <p:nvPr/>
          </p:nvSpPr>
          <p:spPr bwMode="auto">
            <a:xfrm>
              <a:off x="1828" y="1836"/>
              <a:ext cx="332" cy="233"/>
            </a:xfrm>
            <a:prstGeom prst="rect">
              <a:avLst/>
            </a:prstGeom>
            <a:noFill/>
            <a:ln w="9525">
              <a:noFill/>
              <a:miter lim="800000"/>
              <a:headEnd/>
              <a:tailEnd/>
            </a:ln>
            <a:effectLst/>
          </p:spPr>
          <p:txBody>
            <a:bodyPr>
              <a:spAutoFit/>
            </a:bodyPr>
            <a:lstStyle/>
            <a:p>
              <a:pPr algn="r">
                <a:spcBef>
                  <a:spcPct val="50000"/>
                </a:spcBef>
              </a:pPr>
              <a:r>
                <a:rPr lang="en-US" sz="1200" b="1">
                  <a:latin typeface="Arial" charset="0"/>
                </a:rPr>
                <a:t>P2.1</a:t>
              </a:r>
            </a:p>
          </p:txBody>
        </p:sp>
        <p:sp>
          <p:nvSpPr>
            <p:cNvPr id="39949" name="Text Box 10"/>
            <p:cNvSpPr txBox="1">
              <a:spLocks noChangeArrowheads="1"/>
            </p:cNvSpPr>
            <p:nvPr/>
          </p:nvSpPr>
          <p:spPr bwMode="auto">
            <a:xfrm>
              <a:off x="1828" y="2162"/>
              <a:ext cx="332" cy="233"/>
            </a:xfrm>
            <a:prstGeom prst="rect">
              <a:avLst/>
            </a:prstGeom>
            <a:noFill/>
            <a:ln w="9525">
              <a:noFill/>
              <a:miter lim="800000"/>
              <a:headEnd/>
              <a:tailEnd/>
            </a:ln>
            <a:effectLst/>
          </p:spPr>
          <p:txBody>
            <a:bodyPr>
              <a:spAutoFit/>
            </a:bodyPr>
            <a:lstStyle/>
            <a:p>
              <a:pPr algn="r">
                <a:spcBef>
                  <a:spcPct val="50000"/>
                </a:spcBef>
              </a:pPr>
              <a:r>
                <a:rPr lang="en-US" sz="1200" b="1">
                  <a:latin typeface="Arial" charset="0"/>
                </a:rPr>
                <a:t>P2.3</a:t>
              </a:r>
            </a:p>
          </p:txBody>
        </p:sp>
        <p:sp>
          <p:nvSpPr>
            <p:cNvPr id="39950" name="Text Box 11"/>
            <p:cNvSpPr txBox="1">
              <a:spLocks noChangeArrowheads="1"/>
            </p:cNvSpPr>
            <p:nvPr/>
          </p:nvSpPr>
          <p:spPr bwMode="auto">
            <a:xfrm>
              <a:off x="1828" y="2357"/>
              <a:ext cx="332" cy="233"/>
            </a:xfrm>
            <a:prstGeom prst="rect">
              <a:avLst/>
            </a:prstGeom>
            <a:noFill/>
            <a:ln w="9525">
              <a:noFill/>
              <a:miter lim="800000"/>
              <a:headEnd/>
              <a:tailEnd/>
            </a:ln>
            <a:effectLst/>
          </p:spPr>
          <p:txBody>
            <a:bodyPr>
              <a:spAutoFit/>
            </a:bodyPr>
            <a:lstStyle/>
            <a:p>
              <a:pPr algn="r">
                <a:spcBef>
                  <a:spcPct val="50000"/>
                </a:spcBef>
              </a:pPr>
              <a:r>
                <a:rPr lang="en-US" sz="1200" b="1">
                  <a:latin typeface="Arial" charset="0"/>
                </a:rPr>
                <a:t>P2.4</a:t>
              </a:r>
            </a:p>
          </p:txBody>
        </p:sp>
        <p:sp>
          <p:nvSpPr>
            <p:cNvPr id="39951" name="Text Box 12"/>
            <p:cNvSpPr txBox="1">
              <a:spLocks noChangeArrowheads="1"/>
            </p:cNvSpPr>
            <p:nvPr/>
          </p:nvSpPr>
          <p:spPr bwMode="auto">
            <a:xfrm>
              <a:off x="1828" y="1999"/>
              <a:ext cx="332" cy="233"/>
            </a:xfrm>
            <a:prstGeom prst="rect">
              <a:avLst/>
            </a:prstGeom>
            <a:noFill/>
            <a:ln w="9525">
              <a:noFill/>
              <a:miter lim="800000"/>
              <a:headEnd/>
              <a:tailEnd/>
            </a:ln>
            <a:effectLst/>
          </p:spPr>
          <p:txBody>
            <a:bodyPr>
              <a:spAutoFit/>
            </a:bodyPr>
            <a:lstStyle/>
            <a:p>
              <a:pPr algn="r">
                <a:spcBef>
                  <a:spcPct val="50000"/>
                </a:spcBef>
              </a:pPr>
              <a:r>
                <a:rPr lang="en-US" sz="1200" b="1">
                  <a:latin typeface="Arial" charset="0"/>
                </a:rPr>
                <a:t>P2.2</a:t>
              </a:r>
            </a:p>
          </p:txBody>
        </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normAutofit fontScale="90000"/>
          </a:bodyPr>
          <a:lstStyle/>
          <a:p>
            <a:pPr algn="ctr" eaLnBrk="1" hangingPunct="1"/>
            <a:r>
              <a:rPr lang="en-US" dirty="0" smtClean="0">
                <a:solidFill>
                  <a:schemeClr val="accent1">
                    <a:lumMod val="75000"/>
                  </a:schemeClr>
                </a:solidFill>
              </a:rPr>
              <a:t>Port P1 Registers</a:t>
            </a:r>
          </a:p>
        </p:txBody>
      </p:sp>
      <p:graphicFrame>
        <p:nvGraphicFramePr>
          <p:cNvPr id="2734270" name="Group 190"/>
          <p:cNvGraphicFramePr>
            <a:graphicFrameLocks noGrp="1"/>
          </p:cNvGraphicFramePr>
          <p:nvPr>
            <p:ph idx="1"/>
          </p:nvPr>
        </p:nvGraphicFramePr>
        <p:xfrm>
          <a:off x="588963" y="1412082"/>
          <a:ext cx="8107362" cy="3073004"/>
        </p:xfrm>
        <a:graphic>
          <a:graphicData uri="http://schemas.openxmlformats.org/drawingml/2006/table">
            <a:tbl>
              <a:tblPr/>
              <a:tblGrid>
                <a:gridCol w="2390775">
                  <a:extLst>
                    <a:ext uri="{9D8B030D-6E8A-4147-A177-3AD203B41FA5}">
                      <a16:colId xmlns:a16="http://schemas.microsoft.com/office/drawing/2014/main" val="20000"/>
                    </a:ext>
                  </a:extLst>
                </a:gridCol>
                <a:gridCol w="1090612">
                  <a:extLst>
                    <a:ext uri="{9D8B030D-6E8A-4147-A177-3AD203B41FA5}">
                      <a16:colId xmlns:a16="http://schemas.microsoft.com/office/drawing/2014/main" val="20001"/>
                    </a:ext>
                  </a:extLst>
                </a:gridCol>
                <a:gridCol w="1169988">
                  <a:extLst>
                    <a:ext uri="{9D8B030D-6E8A-4147-A177-3AD203B41FA5}">
                      <a16:colId xmlns:a16="http://schemas.microsoft.com/office/drawing/2014/main" val="20002"/>
                    </a:ext>
                  </a:extLst>
                </a:gridCol>
                <a:gridCol w="1406525">
                  <a:extLst>
                    <a:ext uri="{9D8B030D-6E8A-4147-A177-3AD203B41FA5}">
                      <a16:colId xmlns:a16="http://schemas.microsoft.com/office/drawing/2014/main" val="20003"/>
                    </a:ext>
                  </a:extLst>
                </a:gridCol>
                <a:gridCol w="2049462">
                  <a:extLst>
                    <a:ext uri="{9D8B030D-6E8A-4147-A177-3AD203B41FA5}">
                      <a16:colId xmlns:a16="http://schemas.microsoft.com/office/drawing/2014/main" val="20004"/>
                    </a:ext>
                  </a:extLst>
                </a:gridCol>
              </a:tblGrid>
              <a:tr h="4800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500" b="1" i="0" u="none" strike="noStrike" cap="none" normalizeH="0" baseline="0" smtClean="0">
                          <a:ln>
                            <a:noFill/>
                          </a:ln>
                          <a:solidFill>
                            <a:schemeClr val="tx1"/>
                          </a:solidFill>
                          <a:effectLst/>
                          <a:latin typeface="Arial" charset="0"/>
                        </a:rPr>
                        <a:t>Register Name</a:t>
                      </a:r>
                    </a:p>
                  </a:txBody>
                  <a:tcPr marT="34290" marB="34290" anchor="b" horzOverflow="overflow">
                    <a:lnL w="381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charset="0"/>
                        </a:rPr>
                        <a:t>Short Form</a:t>
                      </a:r>
                    </a:p>
                  </a:txBody>
                  <a:tcPr marT="34290" marB="34290"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charset="0"/>
                        </a:rPr>
                        <a:t>Address</a:t>
                      </a:r>
                    </a:p>
                  </a:txBody>
                  <a:tcPr marT="34290" marB="34290"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charset="0"/>
                        </a:rPr>
                        <a:t>Register Type</a:t>
                      </a:r>
                    </a:p>
                  </a:txBody>
                  <a:tcPr marT="34290" marB="34290"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smtClean="0">
                          <a:ln>
                            <a:noFill/>
                          </a:ln>
                          <a:solidFill>
                            <a:schemeClr val="tx1"/>
                          </a:solidFill>
                          <a:effectLst/>
                          <a:latin typeface="Arial" charset="0"/>
                        </a:rPr>
                        <a:t>Initial State</a:t>
                      </a:r>
                    </a:p>
                  </a:txBody>
                  <a:tcPr marT="34290" marB="34290" anchor="b" horzOverflow="overflow">
                    <a:lnL w="12700" cap="flat" cmpd="sng" algn="ctr">
                      <a:solidFill>
                        <a:schemeClr val="tx1"/>
                      </a:solidFill>
                      <a:prstDash val="solid"/>
                      <a:miter lim="800000"/>
                      <a:headEnd type="none" w="med" len="med"/>
                      <a:tailEnd type="none" w="med" len="med"/>
                    </a:lnL>
                    <a:lnR w="381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Input</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P1IN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020h</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Read only</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Output</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P1OUT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021h</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Read/write</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Unchanged</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Direction</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P1DIR</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022h</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Read/write</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Reset with PUC</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64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Interrupt Flag</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P1IFG</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023h</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Read/write</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Reset with PUC</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Interrupt Edge Select</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P1IES</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024h</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Read/write</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Unchanged</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Interrupt Enable</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P1IE</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025h</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Read/write</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Reset with PUC</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76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Port Select</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P1SEL</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026h</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Read/write</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Reset with PUC</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694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Port Select 2</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P1SEL2</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041h</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Read/write</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Reset with PUC</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694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Resistor Enable</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P1REN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027h</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Read/write</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Reset with PUC</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7772400" cy="857250"/>
          </a:xfrm>
        </p:spPr>
        <p:txBody>
          <a:bodyPr>
            <a:normAutofit/>
          </a:bodyPr>
          <a:lstStyle/>
          <a:p>
            <a:pPr algn="ctr"/>
            <a:r>
              <a:rPr lang="en-US" sz="3200" b="1" dirty="0" smtClean="0"/>
              <a:t>Core Instructions</a:t>
            </a:r>
            <a:endParaRPr lang="en-US" sz="3200" dirty="0"/>
          </a:p>
        </p:txBody>
      </p:sp>
      <p:sp>
        <p:nvSpPr>
          <p:cNvPr id="3" name="Content Placeholder 2"/>
          <p:cNvSpPr>
            <a:spLocks noGrp="1"/>
          </p:cNvSpPr>
          <p:nvPr>
            <p:ph sz="quarter" idx="1"/>
          </p:nvPr>
        </p:nvSpPr>
        <p:spPr>
          <a:xfrm>
            <a:off x="304800" y="438150"/>
            <a:ext cx="8686800" cy="4114800"/>
          </a:xfrm>
        </p:spPr>
        <p:txBody>
          <a:bodyPr>
            <a:noAutofit/>
          </a:bodyPr>
          <a:lstStyle/>
          <a:p>
            <a:pPr>
              <a:buNone/>
            </a:pPr>
            <a:r>
              <a:rPr lang="en-US" sz="2000" b="1" dirty="0" smtClean="0">
                <a:latin typeface="Times New Roman" pitchFamily="18" charset="0"/>
                <a:cs typeface="Times New Roman" pitchFamily="18" charset="0"/>
              </a:rPr>
              <a:t>1. </a:t>
            </a:r>
            <a:r>
              <a:rPr lang="en-US" sz="2000" b="1" dirty="0" smtClean="0">
                <a:solidFill>
                  <a:srgbClr val="FF0000"/>
                </a:solidFill>
                <a:latin typeface="Times New Roman" pitchFamily="18" charset="0"/>
                <a:cs typeface="Times New Roman" pitchFamily="18" charset="0"/>
              </a:rPr>
              <a:t>ADD (.B or .W)  </a:t>
            </a:r>
            <a:r>
              <a:rPr lang="en-US" sz="2000" b="1" dirty="0" err="1" smtClean="0">
                <a:solidFill>
                  <a:srgbClr val="FF0000"/>
                </a:solidFill>
                <a:latin typeface="Times New Roman" pitchFamily="18" charset="0"/>
                <a:cs typeface="Times New Roman" pitchFamily="18" charset="0"/>
              </a:rPr>
              <a:t>src,dest</a:t>
            </a:r>
            <a:r>
              <a:rPr lang="en-US" sz="2000" b="1" dirty="0" smtClean="0">
                <a:solidFill>
                  <a:srgbClr val="FF0000"/>
                </a:solidFill>
                <a:latin typeface="Times New Roman" pitchFamily="18" charset="0"/>
                <a:cs typeface="Times New Roman" pitchFamily="18" charset="0"/>
              </a:rPr>
              <a:t>   </a:t>
            </a:r>
            <a:r>
              <a:rPr lang="en-US" sz="2000" b="1" dirty="0" smtClean="0">
                <a:latin typeface="Times New Roman" pitchFamily="18" charset="0"/>
                <a:cs typeface="Times New Roman" pitchFamily="18" charset="0"/>
              </a:rPr>
              <a:t>//  Add source to destination</a:t>
            </a:r>
          </a:p>
          <a:p>
            <a:pPr>
              <a:buNone/>
            </a:pPr>
            <a:r>
              <a:rPr lang="en-US" sz="1600" dirty="0" smtClean="0">
                <a:latin typeface="Times New Roman" pitchFamily="18" charset="0"/>
                <a:cs typeface="Times New Roman" pitchFamily="18" charset="0"/>
              </a:rPr>
              <a:t>	Description: The source operand is added to the destination operand, and the result is placed in the destination. The value in source is preserved.</a:t>
            </a:r>
          </a:p>
          <a:p>
            <a:pPr>
              <a:buNone/>
            </a:pPr>
            <a:r>
              <a:rPr lang="en-US" sz="16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Operation: </a:t>
            </a:r>
            <a:r>
              <a:rPr lang="en-US" sz="2000" dirty="0" err="1" smtClean="0">
                <a:latin typeface="Times New Roman" pitchFamily="18" charset="0"/>
                <a:cs typeface="Times New Roman" pitchFamily="18" charset="0"/>
              </a:rPr>
              <a:t>dest</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dest</a:t>
            </a:r>
            <a:r>
              <a:rPr lang="en-US" sz="2000" dirty="0" smtClean="0">
                <a:latin typeface="Times New Roman" pitchFamily="18" charset="0"/>
                <a:cs typeface="Times New Roman" pitchFamily="18" charset="0"/>
              </a:rPr>
              <a:t> + source</a:t>
            </a:r>
          </a:p>
          <a:p>
            <a:pPr>
              <a:buNone/>
            </a:pPr>
            <a:r>
              <a:rPr lang="en-US" sz="2000" b="1" dirty="0" err="1" smtClean="0">
                <a:latin typeface="Times New Roman" pitchFamily="18" charset="0"/>
                <a:cs typeface="Times New Roman" pitchFamily="18" charset="0"/>
              </a:rPr>
              <a:t>Opcode</a:t>
            </a:r>
            <a:r>
              <a:rPr lang="en-US" sz="2000" b="1" dirty="0" smtClean="0">
                <a:latin typeface="Times New Roman" pitchFamily="18" charset="0"/>
                <a:cs typeface="Times New Roman" pitchFamily="18" charset="0"/>
              </a:rPr>
              <a:t> Structure:</a:t>
            </a:r>
          </a:p>
          <a:p>
            <a:endParaRPr lang="en-US" sz="16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R(S): Source Register (0 if not register operation)</a:t>
            </a:r>
          </a:p>
          <a:p>
            <a:pPr>
              <a:buNone/>
            </a:pPr>
            <a:r>
              <a:rPr lang="en-US" sz="1800" dirty="0" smtClean="0">
                <a:latin typeface="Times New Roman" pitchFamily="18" charset="0"/>
                <a:cs typeface="Times New Roman" pitchFamily="18" charset="0"/>
              </a:rPr>
              <a:t>	W(D): 1=Destination word (index, symbolic, or absolute)</a:t>
            </a:r>
          </a:p>
          <a:p>
            <a:pPr>
              <a:buNone/>
            </a:pPr>
            <a:r>
              <a:rPr lang="en-US" sz="1600" dirty="0" smtClean="0">
                <a:latin typeface="Times New Roman" pitchFamily="18" charset="0"/>
                <a:cs typeface="Times New Roman" pitchFamily="18" charset="0"/>
              </a:rPr>
              <a:t>	           : 0=No destination word (register mode)</a:t>
            </a:r>
          </a:p>
          <a:p>
            <a:pPr>
              <a:buNone/>
            </a:pPr>
            <a:r>
              <a:rPr lang="en-US" sz="1800" dirty="0" smtClean="0">
                <a:latin typeface="Times New Roman" pitchFamily="18" charset="0"/>
                <a:cs typeface="Times New Roman" pitchFamily="18" charset="0"/>
              </a:rPr>
              <a:t>	B/W: 1=Byte Instruction</a:t>
            </a:r>
          </a:p>
          <a:p>
            <a:pPr>
              <a:buNone/>
            </a:pPr>
            <a:r>
              <a:rPr lang="en-US" sz="1800" dirty="0" smtClean="0">
                <a:latin typeface="Times New Roman" pitchFamily="18" charset="0"/>
                <a:cs typeface="Times New Roman" pitchFamily="18" charset="0"/>
              </a:rPr>
              <a:t>		0=Word Instruction</a:t>
            </a:r>
          </a:p>
          <a:p>
            <a:endParaRPr lang="en-US" sz="1600" dirty="0" smtClean="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366713" y="2095500"/>
            <a:ext cx="8410575" cy="47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09550"/>
            <a:ext cx="8534400" cy="4495800"/>
          </a:xfrm>
        </p:spPr>
        <p:txBody>
          <a:bodyPr>
            <a:noAutofit/>
          </a:bodyPr>
          <a:lstStyle/>
          <a:p>
            <a:pPr>
              <a:buNone/>
            </a:pPr>
            <a:r>
              <a:rPr lang="en-US" sz="1800" dirty="0" smtClean="0">
                <a:latin typeface="Times New Roman" pitchFamily="18" charset="0"/>
                <a:cs typeface="Times New Roman" pitchFamily="18" charset="0"/>
              </a:rPr>
              <a:t>	W(S): 00=No source word (register mode)</a:t>
            </a:r>
          </a:p>
          <a:p>
            <a:pPr>
              <a:buNone/>
            </a:pPr>
            <a:r>
              <a:rPr lang="en-US" sz="1800" dirty="0" smtClean="0">
                <a:latin typeface="Times New Roman" pitchFamily="18" charset="0"/>
                <a:cs typeface="Times New Roman" pitchFamily="18" charset="0"/>
              </a:rPr>
              <a:t>		01=Index, symbolic, or absolute mode for source</a:t>
            </a:r>
          </a:p>
          <a:p>
            <a:pPr>
              <a:buNone/>
            </a:pPr>
            <a:r>
              <a:rPr lang="en-US" sz="1800" dirty="0" smtClean="0">
                <a:latin typeface="Times New Roman" pitchFamily="18" charset="0"/>
                <a:cs typeface="Times New Roman" pitchFamily="18" charset="0"/>
              </a:rPr>
              <a:t>		10=Indirect register mode</a:t>
            </a:r>
          </a:p>
          <a:p>
            <a:pPr>
              <a:buNone/>
            </a:pPr>
            <a:r>
              <a:rPr lang="en-US" sz="1800" dirty="0" smtClean="0">
                <a:latin typeface="Times New Roman" pitchFamily="18" charset="0"/>
                <a:cs typeface="Times New Roman" pitchFamily="18" charset="0"/>
              </a:rPr>
              <a:t>		11=Indirect </a:t>
            </a:r>
            <a:r>
              <a:rPr lang="en-US" sz="1800" dirty="0" err="1" smtClean="0">
                <a:latin typeface="Times New Roman" pitchFamily="18" charset="0"/>
                <a:cs typeface="Times New Roman" pitchFamily="18" charset="0"/>
              </a:rPr>
              <a:t>autoincrement</a:t>
            </a:r>
            <a:r>
              <a:rPr lang="en-US" sz="1800" dirty="0" smtClean="0">
                <a:latin typeface="Times New Roman" pitchFamily="18" charset="0"/>
                <a:cs typeface="Times New Roman" pitchFamily="18" charset="0"/>
              </a:rPr>
              <a:t> or immediate mode</a:t>
            </a:r>
          </a:p>
          <a:p>
            <a:pPr>
              <a:buNone/>
            </a:pPr>
            <a:r>
              <a:rPr lang="en-US" sz="1800" dirty="0" smtClean="0">
                <a:latin typeface="Times New Roman" pitchFamily="18" charset="0"/>
                <a:cs typeface="Times New Roman" pitchFamily="18" charset="0"/>
              </a:rPr>
              <a:t>	R(D): Destination Register (0 if not register operation)</a:t>
            </a:r>
          </a:p>
          <a:p>
            <a:pPr>
              <a:buNone/>
            </a:pPr>
            <a:r>
              <a:rPr lang="en-US" sz="1800" b="1" dirty="0" smtClean="0">
                <a:latin typeface="Times New Roman" pitchFamily="18" charset="0"/>
                <a:cs typeface="Times New Roman" pitchFamily="18" charset="0"/>
              </a:rPr>
              <a:t>Example : </a:t>
            </a:r>
          </a:p>
          <a:p>
            <a:pPr>
              <a:buNone/>
            </a:pPr>
            <a:r>
              <a:rPr lang="en-US" sz="1800" dirty="0" smtClean="0">
                <a:latin typeface="Times New Roman" pitchFamily="18" charset="0"/>
                <a:cs typeface="Times New Roman" pitchFamily="18" charset="0"/>
              </a:rPr>
              <a:t>	ADD  #3Ah,R15 ; Add the value 3A to R15</a:t>
            </a:r>
          </a:p>
          <a:p>
            <a:pPr>
              <a:buNone/>
            </a:pPr>
            <a:r>
              <a:rPr lang="en-US" sz="1800" dirty="0" smtClean="0">
                <a:latin typeface="Times New Roman" pitchFamily="18" charset="0"/>
                <a:cs typeface="Times New Roman" pitchFamily="18" charset="0"/>
              </a:rPr>
              <a:t>	ADD  R15,&amp;MAC ; Add the value in R15 to multiplier SFR(Special function Register)</a:t>
            </a:r>
          </a:p>
          <a:p>
            <a:pPr>
              <a:buNone/>
            </a:pPr>
            <a:r>
              <a:rPr lang="en-US" sz="1800" dirty="0" smtClean="0">
                <a:latin typeface="Times New Roman" pitchFamily="18" charset="0"/>
                <a:cs typeface="Times New Roman" pitchFamily="18" charset="0"/>
              </a:rPr>
              <a:t>						// MAC – Multiply and Accumulate </a:t>
            </a:r>
            <a:endParaRPr lang="en-US" sz="12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ADD @R4,R7 ; Add the contents of the location pointed to by R4 to R7</a:t>
            </a:r>
          </a:p>
          <a:p>
            <a:pPr>
              <a:buNone/>
            </a:pPr>
            <a:r>
              <a:rPr lang="en-US" sz="1800" dirty="0" smtClean="0"/>
              <a:t>	JC  FOO ; If carry flag is set by operation, jump to FOO</a:t>
            </a:r>
            <a:endParaRPr lang="en-US" sz="1800" dirty="0" smtClean="0">
              <a:latin typeface="Times New Roman" pitchFamily="18" charset="0"/>
              <a:cs typeface="Times New Roman" pitchFamily="18" charset="0"/>
            </a:endParaRPr>
          </a:p>
          <a:p>
            <a:r>
              <a:rPr lang="en-US" sz="1800" dirty="0" smtClean="0"/>
              <a:t>// FOO (or) BAR  is a metasyntactic variable in programming uses Functions or Commands from Libraries (Place a Holder name) </a:t>
            </a:r>
            <a:endParaRPr lang="en-US" sz="18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09550"/>
            <a:ext cx="8686800" cy="4648200"/>
          </a:xfrm>
        </p:spPr>
        <p:txBody>
          <a:bodyPr>
            <a:normAutofit/>
          </a:bodyPr>
          <a:lstStyle/>
          <a:p>
            <a:pPr>
              <a:buNone/>
            </a:pPr>
            <a:r>
              <a:rPr lang="en-US" sz="2400" b="1" dirty="0" smtClean="0"/>
              <a:t>2. </a:t>
            </a:r>
            <a:r>
              <a:rPr lang="en-US" sz="2400" b="1" dirty="0" smtClean="0">
                <a:solidFill>
                  <a:srgbClr val="FF0000"/>
                </a:solidFill>
              </a:rPr>
              <a:t>ADDC (.B or .W) </a:t>
            </a:r>
            <a:r>
              <a:rPr lang="en-US" sz="2400" b="1" dirty="0" err="1" smtClean="0">
                <a:solidFill>
                  <a:srgbClr val="FF0000"/>
                </a:solidFill>
              </a:rPr>
              <a:t>src,dest</a:t>
            </a:r>
            <a:r>
              <a:rPr lang="en-US" sz="2400" b="1" dirty="0" smtClean="0">
                <a:solidFill>
                  <a:srgbClr val="FF0000"/>
                </a:solidFill>
              </a:rPr>
              <a:t>  		</a:t>
            </a:r>
            <a:r>
              <a:rPr lang="en-US" sz="2400" b="1" dirty="0" smtClean="0"/>
              <a:t>//Add source and carry to 						destination</a:t>
            </a:r>
          </a:p>
          <a:p>
            <a:pPr algn="just">
              <a:buNone/>
            </a:pPr>
            <a:r>
              <a:rPr lang="en-US" sz="2000" b="1" dirty="0" smtClean="0"/>
              <a:t>Description:</a:t>
            </a:r>
            <a:r>
              <a:rPr lang="en-US" sz="2000" dirty="0" smtClean="0"/>
              <a:t>  The source operand and carry flag are added to the destination operand, and the result is placed in the destination. The value in source is preserved.</a:t>
            </a:r>
          </a:p>
          <a:p>
            <a:pPr>
              <a:buNone/>
            </a:pPr>
            <a:r>
              <a:rPr lang="fr-FR" sz="2400" dirty="0" err="1" smtClean="0"/>
              <a:t>Operation</a:t>
            </a:r>
            <a:r>
              <a:rPr lang="fr-FR" sz="2400" dirty="0" smtClean="0"/>
              <a:t>: </a:t>
            </a:r>
            <a:r>
              <a:rPr lang="fr-FR" sz="2400" dirty="0" err="1" smtClean="0"/>
              <a:t>dest</a:t>
            </a:r>
            <a:r>
              <a:rPr lang="fr-FR" sz="2400" dirty="0" smtClean="0"/>
              <a:t> = </a:t>
            </a:r>
            <a:r>
              <a:rPr lang="fr-FR" sz="2400" dirty="0" err="1" smtClean="0"/>
              <a:t>dest</a:t>
            </a:r>
            <a:r>
              <a:rPr lang="fr-FR" sz="2400" dirty="0" smtClean="0"/>
              <a:t> + source + C</a:t>
            </a:r>
          </a:p>
          <a:p>
            <a:endParaRPr lang="en-US" sz="2400" dirty="0"/>
          </a:p>
        </p:txBody>
      </p:sp>
      <p:pic>
        <p:nvPicPr>
          <p:cNvPr id="3074" name="Picture 2"/>
          <p:cNvPicPr>
            <a:picLocks noChangeAspect="1" noChangeArrowheads="1"/>
          </p:cNvPicPr>
          <p:nvPr/>
        </p:nvPicPr>
        <p:blipFill>
          <a:blip r:embed="rId2"/>
          <a:srcRect/>
          <a:stretch>
            <a:fillRect/>
          </a:stretch>
        </p:blipFill>
        <p:spPr bwMode="auto">
          <a:xfrm>
            <a:off x="323850" y="2190750"/>
            <a:ext cx="8286750" cy="819150"/>
          </a:xfrm>
          <a:prstGeom prst="rect">
            <a:avLst/>
          </a:prstGeom>
          <a:noFill/>
          <a:ln w="9525">
            <a:noFill/>
            <a:miter lim="800000"/>
            <a:headEnd/>
            <a:tailEnd/>
          </a:ln>
          <a:effectLst/>
        </p:spPr>
      </p:pic>
      <p:sp>
        <p:nvSpPr>
          <p:cNvPr id="5" name="Rectangle 4"/>
          <p:cNvSpPr/>
          <p:nvPr/>
        </p:nvSpPr>
        <p:spPr>
          <a:xfrm>
            <a:off x="152400" y="3028950"/>
            <a:ext cx="8610600" cy="1938992"/>
          </a:xfrm>
          <a:prstGeom prst="rect">
            <a:avLst/>
          </a:prstGeom>
        </p:spPr>
        <p:txBody>
          <a:bodyPr wrap="square">
            <a:spAutoFit/>
          </a:bodyPr>
          <a:lstStyle/>
          <a:p>
            <a:r>
              <a:rPr lang="en-US" sz="2400" b="1" dirty="0" smtClean="0"/>
              <a:t>Examples:</a:t>
            </a:r>
          </a:p>
          <a:p>
            <a:r>
              <a:rPr lang="en-US" sz="2400" dirty="0" smtClean="0"/>
              <a:t>	ADDC #3Ah,R15 ; 	Add the value 3A to R15</a:t>
            </a:r>
          </a:p>
          <a:p>
            <a:r>
              <a:rPr lang="en-US" sz="2400" dirty="0" smtClean="0"/>
              <a:t>	ADDC R15,&amp;MAC ; 	Add the value in R15 to multiplier SFR</a:t>
            </a:r>
          </a:p>
          <a:p>
            <a:r>
              <a:rPr lang="en-US" sz="2400" dirty="0" smtClean="0"/>
              <a:t>	ADDC @R4,R7 ; 	Add the contents of the location pointed to by R4 to R7</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67878"/>
            <a:ext cx="8458200" cy="4689872"/>
          </a:xfrm>
        </p:spPr>
        <p:txBody>
          <a:bodyPr>
            <a:noAutofit/>
          </a:bodyPr>
          <a:lstStyle/>
          <a:p>
            <a:pPr algn="just"/>
            <a:r>
              <a:rPr lang="en-US" sz="1600" dirty="0" smtClean="0">
                <a:solidFill>
                  <a:srgbClr val="FF0000"/>
                </a:solidFill>
                <a:latin typeface="Times New Roman" pitchFamily="18" charset="0"/>
                <a:cs typeface="Times New Roman" pitchFamily="18" charset="0"/>
              </a:rPr>
              <a:t>There is a wide choice of clocks</a:t>
            </a:r>
            <a:r>
              <a:rPr lang="en-US" sz="1600" dirty="0" smtClean="0">
                <a:latin typeface="Times New Roman" pitchFamily="18" charset="0"/>
                <a:cs typeface="Times New Roman" pitchFamily="18" charset="0"/>
              </a:rPr>
              <a:t>: low-frequency watch crystal runs continuously at 32 KHz and is used to wake the device periodically. </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CPU is clocked by an internal, Digitally Controlled oscillator (DCO), which restarts in less than 1s in the latest devices. </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Therefore the MSP430 can wake from a standby mode rapidly, perform its tasks, and return to a low-power mode.</a:t>
            </a:r>
          </a:p>
          <a:p>
            <a:pPr algn="just"/>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A wide range of peripherals is available, many of which can run autonomously without the CPU for most of the time.</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Many portable devices include liquid crystal displays, which the MSP430 can drive directly.</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Some MSP430 devices are classed as application-specific standard products (ASSPs) and contain specialized analog hardware for various types of measurement.</a:t>
            </a:r>
          </a:p>
          <a:p>
            <a:pPr algn="just"/>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61950"/>
            <a:ext cx="8077200" cy="4267200"/>
          </a:xfrm>
        </p:spPr>
        <p:txBody>
          <a:bodyPr>
            <a:normAutofit fontScale="85000" lnSpcReduction="10000"/>
          </a:bodyPr>
          <a:lstStyle/>
          <a:p>
            <a:pPr>
              <a:buNone/>
            </a:pPr>
            <a:r>
              <a:rPr lang="en-US" b="1" dirty="0" smtClean="0"/>
              <a:t>3. </a:t>
            </a:r>
            <a:r>
              <a:rPr lang="en-US" b="1" dirty="0" smtClean="0">
                <a:solidFill>
                  <a:srgbClr val="FF0000"/>
                </a:solidFill>
              </a:rPr>
              <a:t>AND (.B or .W) </a:t>
            </a:r>
            <a:r>
              <a:rPr lang="en-US" b="1" dirty="0" err="1" smtClean="0">
                <a:solidFill>
                  <a:srgbClr val="FF0000"/>
                </a:solidFill>
              </a:rPr>
              <a:t>src,dest</a:t>
            </a:r>
            <a:r>
              <a:rPr lang="en-US" b="1" dirty="0" smtClean="0">
                <a:solidFill>
                  <a:srgbClr val="FF0000"/>
                </a:solidFill>
              </a:rPr>
              <a:t> </a:t>
            </a:r>
            <a:r>
              <a:rPr lang="en-US" b="1" dirty="0" smtClean="0"/>
              <a:t>	//Logical AND bits in source and 				destination</a:t>
            </a:r>
          </a:p>
          <a:p>
            <a:pPr algn="ctr">
              <a:buNone/>
            </a:pPr>
            <a:r>
              <a:rPr lang="en-US" dirty="0" smtClean="0"/>
              <a:t>	</a:t>
            </a:r>
            <a:r>
              <a:rPr lang="en-US" sz="3300" dirty="0" smtClean="0"/>
              <a:t>Operation: </a:t>
            </a:r>
            <a:r>
              <a:rPr lang="en-US" sz="3300" dirty="0" err="1" smtClean="0"/>
              <a:t>dest</a:t>
            </a:r>
            <a:r>
              <a:rPr lang="en-US" sz="3300" dirty="0" smtClean="0"/>
              <a:t> = </a:t>
            </a:r>
            <a:r>
              <a:rPr lang="en-US" sz="3300" dirty="0" err="1" smtClean="0"/>
              <a:t>dest</a:t>
            </a:r>
            <a:r>
              <a:rPr lang="en-US" sz="3300" dirty="0" smtClean="0"/>
              <a:t> AND </a:t>
            </a:r>
            <a:r>
              <a:rPr lang="en-US" sz="3300" dirty="0" err="1" smtClean="0"/>
              <a:t>src</a:t>
            </a:r>
            <a:endParaRPr lang="en-US" dirty="0" smtClean="0"/>
          </a:p>
          <a:p>
            <a:pPr>
              <a:buNone/>
            </a:pPr>
            <a:r>
              <a:rPr lang="en-US" dirty="0" smtClean="0"/>
              <a:t>	Status Flags: 	Z: Set if result=0, reset otherwise</a:t>
            </a:r>
          </a:p>
          <a:p>
            <a:pPr>
              <a:buNone/>
            </a:pPr>
            <a:r>
              <a:rPr lang="en-US" dirty="0" smtClean="0"/>
              <a:t>			C: NOT Z  	N: Takes value of result MSB</a:t>
            </a:r>
          </a:p>
          <a:p>
            <a:pPr>
              <a:buNone/>
            </a:pPr>
            <a:r>
              <a:rPr lang="en-US" dirty="0" smtClean="0"/>
              <a:t>			V: Reset</a:t>
            </a:r>
          </a:p>
          <a:p>
            <a:pPr>
              <a:buNone/>
            </a:pPr>
            <a:endParaRPr lang="en-US" dirty="0" smtClean="0"/>
          </a:p>
          <a:p>
            <a:pPr>
              <a:buNone/>
            </a:pPr>
            <a:endParaRPr lang="en-US" dirty="0" smtClean="0"/>
          </a:p>
          <a:p>
            <a:pPr>
              <a:buNone/>
            </a:pPr>
            <a:r>
              <a:rPr lang="en-US" dirty="0" smtClean="0"/>
              <a:t>Examples:</a:t>
            </a:r>
          </a:p>
          <a:p>
            <a:pPr>
              <a:buNone/>
            </a:pPr>
            <a:r>
              <a:rPr lang="en-US" dirty="0" smtClean="0"/>
              <a:t>	AND  @R4,R7 ; AND the contents of the location pointed to by R4 to R7</a:t>
            </a:r>
          </a:p>
          <a:p>
            <a:pPr>
              <a:buNone/>
            </a:pPr>
            <a:r>
              <a:rPr lang="en-US" dirty="0" smtClean="0"/>
              <a:t>	AND   #00FFh,R12 ; Mask off the top byte of R12</a:t>
            </a:r>
            <a:endParaRPr lang="en-US" dirty="0"/>
          </a:p>
        </p:txBody>
      </p:sp>
      <p:pic>
        <p:nvPicPr>
          <p:cNvPr id="1027" name="Picture 3"/>
          <p:cNvPicPr>
            <a:picLocks noChangeAspect="1" noChangeArrowheads="1"/>
          </p:cNvPicPr>
          <p:nvPr/>
        </p:nvPicPr>
        <p:blipFill>
          <a:blip r:embed="rId2"/>
          <a:srcRect/>
          <a:stretch>
            <a:fillRect/>
          </a:stretch>
        </p:blipFill>
        <p:spPr bwMode="auto">
          <a:xfrm>
            <a:off x="1066800" y="2581275"/>
            <a:ext cx="7029450" cy="828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61950"/>
            <a:ext cx="8610600" cy="3429000"/>
          </a:xfrm>
        </p:spPr>
        <p:txBody>
          <a:bodyPr>
            <a:normAutofit fontScale="92500" lnSpcReduction="20000"/>
          </a:bodyPr>
          <a:lstStyle/>
          <a:p>
            <a:pPr>
              <a:buNone/>
            </a:pPr>
            <a:r>
              <a:rPr lang="en-US" b="1" dirty="0" smtClean="0"/>
              <a:t>4. </a:t>
            </a:r>
            <a:r>
              <a:rPr lang="en-US" b="1" dirty="0" smtClean="0">
                <a:solidFill>
                  <a:srgbClr val="FF0000"/>
                </a:solidFill>
              </a:rPr>
              <a:t>BIC (.B or .W) </a:t>
            </a:r>
            <a:r>
              <a:rPr lang="en-US" b="1" dirty="0" err="1" smtClean="0">
                <a:solidFill>
                  <a:srgbClr val="FF0000"/>
                </a:solidFill>
              </a:rPr>
              <a:t>src,dest</a:t>
            </a:r>
            <a:r>
              <a:rPr lang="en-US" b="1" dirty="0" smtClean="0">
                <a:solidFill>
                  <a:srgbClr val="FF0000"/>
                </a:solidFill>
              </a:rPr>
              <a:t> </a:t>
            </a:r>
            <a:r>
              <a:rPr lang="en-US" b="1" dirty="0" smtClean="0"/>
              <a:t>	// Clear selected bits in 						    destination</a:t>
            </a:r>
          </a:p>
          <a:p>
            <a:pPr>
              <a:buNone/>
            </a:pPr>
            <a:r>
              <a:rPr lang="en-US" dirty="0" smtClean="0"/>
              <a:t>Description: Specific bits in the destination, as determined by the set bits in the source, are cleared. The value in source is preserved.</a:t>
            </a:r>
          </a:p>
          <a:p>
            <a:pPr algn="ctr">
              <a:buNone/>
            </a:pPr>
            <a:r>
              <a:rPr lang="en-US" dirty="0" smtClean="0"/>
              <a:t>	Operation: </a:t>
            </a:r>
            <a:r>
              <a:rPr lang="en-US" dirty="0" err="1" smtClean="0"/>
              <a:t>dest</a:t>
            </a:r>
            <a:r>
              <a:rPr lang="en-US" dirty="0" smtClean="0"/>
              <a:t> = </a:t>
            </a:r>
            <a:r>
              <a:rPr lang="en-US" dirty="0" err="1" smtClean="0"/>
              <a:t>dest</a:t>
            </a:r>
            <a:r>
              <a:rPr lang="en-US" dirty="0" smtClean="0"/>
              <a:t> AND NOT(</a:t>
            </a:r>
            <a:r>
              <a:rPr lang="en-US" dirty="0" err="1" smtClean="0"/>
              <a:t>src</a:t>
            </a:r>
            <a:r>
              <a:rPr lang="en-US" dirty="0" smtClean="0"/>
              <a:t>)</a:t>
            </a:r>
          </a:p>
          <a:p>
            <a:pPr>
              <a:buNone/>
            </a:pPr>
            <a:r>
              <a:rPr lang="en-US" dirty="0" smtClean="0"/>
              <a:t>	Status Flags: Status flags are unaffected by this operation.</a:t>
            </a:r>
          </a:p>
          <a:p>
            <a:pPr>
              <a:buNone/>
            </a:pPr>
            <a:r>
              <a:rPr lang="en-US" dirty="0" smtClean="0"/>
              <a:t>Examples:</a:t>
            </a:r>
          </a:p>
          <a:p>
            <a:pPr>
              <a:buNone/>
            </a:pPr>
            <a:r>
              <a:rPr lang="en-US" dirty="0" smtClean="0"/>
              <a:t>	BIC  #0030h,&amp;TACTL ; Stop timer A   (absolute)</a:t>
            </a:r>
          </a:p>
          <a:p>
            <a:pPr>
              <a:buNone/>
            </a:pPr>
            <a:r>
              <a:rPr lang="en-US" dirty="0" smtClean="0"/>
              <a:t>	BIC  #00FFh,R12 ; Mask off the top byte of R12</a:t>
            </a:r>
            <a:endParaRPr lang="en-US" dirty="0"/>
          </a:p>
        </p:txBody>
      </p:sp>
      <p:pic>
        <p:nvPicPr>
          <p:cNvPr id="2050" name="Picture 2"/>
          <p:cNvPicPr>
            <a:picLocks noChangeAspect="1" noChangeArrowheads="1"/>
          </p:cNvPicPr>
          <p:nvPr/>
        </p:nvPicPr>
        <p:blipFill>
          <a:blip r:embed="rId2"/>
          <a:srcRect/>
          <a:stretch>
            <a:fillRect/>
          </a:stretch>
        </p:blipFill>
        <p:spPr bwMode="auto">
          <a:xfrm>
            <a:off x="381000" y="3533775"/>
            <a:ext cx="7372350" cy="132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85750"/>
            <a:ext cx="8534400" cy="3429000"/>
          </a:xfrm>
        </p:spPr>
        <p:txBody>
          <a:bodyPr>
            <a:normAutofit fontScale="92500" lnSpcReduction="10000"/>
          </a:bodyPr>
          <a:lstStyle/>
          <a:p>
            <a:pPr>
              <a:buNone/>
            </a:pPr>
            <a:r>
              <a:rPr lang="en-US" b="1" dirty="0" smtClean="0"/>
              <a:t>5. </a:t>
            </a:r>
            <a:r>
              <a:rPr lang="en-US" b="1" dirty="0" smtClean="0">
                <a:solidFill>
                  <a:srgbClr val="FF0000"/>
                </a:solidFill>
              </a:rPr>
              <a:t>BIS (.B or .W) </a:t>
            </a:r>
            <a:r>
              <a:rPr lang="en-US" b="1" dirty="0" err="1" smtClean="0">
                <a:solidFill>
                  <a:srgbClr val="FF0000"/>
                </a:solidFill>
              </a:rPr>
              <a:t>src,dest</a:t>
            </a:r>
            <a:r>
              <a:rPr lang="en-US" b="1" dirty="0" smtClean="0"/>
              <a:t> 	//Set selected bits in destination</a:t>
            </a:r>
          </a:p>
          <a:p>
            <a:pPr>
              <a:buNone/>
            </a:pPr>
            <a:r>
              <a:rPr lang="en-US" dirty="0" smtClean="0"/>
              <a:t>Description: Specific bits in the destination, as determined by the set bits in the source, are set. The value in source is preserved.</a:t>
            </a:r>
          </a:p>
          <a:p>
            <a:pPr>
              <a:buNone/>
            </a:pPr>
            <a:r>
              <a:rPr lang="en-US" dirty="0" smtClean="0"/>
              <a:t>	</a:t>
            </a:r>
            <a:r>
              <a:rPr lang="en-US" sz="3000" dirty="0" smtClean="0"/>
              <a:t>Operation: </a:t>
            </a:r>
            <a:r>
              <a:rPr lang="en-US" sz="3000" dirty="0" err="1" smtClean="0"/>
              <a:t>dest</a:t>
            </a:r>
            <a:r>
              <a:rPr lang="en-US" sz="3000" dirty="0" smtClean="0"/>
              <a:t> = </a:t>
            </a:r>
            <a:r>
              <a:rPr lang="en-US" sz="3000" dirty="0" err="1" smtClean="0"/>
              <a:t>dest</a:t>
            </a:r>
            <a:r>
              <a:rPr lang="en-US" sz="3000" dirty="0" smtClean="0"/>
              <a:t> OR </a:t>
            </a:r>
            <a:r>
              <a:rPr lang="en-US" sz="3000" dirty="0" err="1" smtClean="0"/>
              <a:t>src</a:t>
            </a:r>
            <a:endParaRPr lang="en-US" dirty="0" smtClean="0"/>
          </a:p>
          <a:p>
            <a:pPr>
              <a:buNone/>
            </a:pPr>
            <a:r>
              <a:rPr lang="en-US" dirty="0" smtClean="0"/>
              <a:t>	Status Flags: Status flags are unaffected by this operation.</a:t>
            </a:r>
          </a:p>
          <a:p>
            <a:pPr>
              <a:buNone/>
            </a:pPr>
            <a:r>
              <a:rPr lang="en-US" dirty="0" smtClean="0"/>
              <a:t>Examples:</a:t>
            </a:r>
          </a:p>
          <a:p>
            <a:pPr>
              <a:buNone/>
            </a:pPr>
            <a:r>
              <a:rPr lang="en-US" dirty="0" smtClean="0"/>
              <a:t>	BIS #0030h,&amp;TACTL ; Start timer A in up/down mode</a:t>
            </a:r>
          </a:p>
          <a:p>
            <a:pPr>
              <a:buNone/>
            </a:pPr>
            <a:r>
              <a:rPr lang="en-US" dirty="0" smtClean="0"/>
              <a:t>	BIS  #00FFh,R7 ; Set the low byte of R7</a:t>
            </a:r>
            <a:endParaRPr lang="en-US" dirty="0"/>
          </a:p>
        </p:txBody>
      </p:sp>
      <p:pic>
        <p:nvPicPr>
          <p:cNvPr id="3074" name="Picture 2"/>
          <p:cNvPicPr>
            <a:picLocks noChangeAspect="1" noChangeArrowheads="1"/>
          </p:cNvPicPr>
          <p:nvPr/>
        </p:nvPicPr>
        <p:blipFill>
          <a:blip r:embed="rId2"/>
          <a:srcRect/>
          <a:stretch>
            <a:fillRect/>
          </a:stretch>
        </p:blipFill>
        <p:spPr bwMode="auto">
          <a:xfrm>
            <a:off x="1143000" y="3638550"/>
            <a:ext cx="7172325"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85750"/>
            <a:ext cx="8610600" cy="3657600"/>
          </a:xfrm>
        </p:spPr>
        <p:txBody>
          <a:bodyPr>
            <a:noAutofit/>
          </a:bodyPr>
          <a:lstStyle/>
          <a:p>
            <a:pPr>
              <a:buNone/>
            </a:pPr>
            <a:r>
              <a:rPr lang="en-US" sz="2000" b="1" dirty="0" smtClean="0"/>
              <a:t>6. </a:t>
            </a:r>
            <a:r>
              <a:rPr lang="en-US" sz="2000" b="1" dirty="0" smtClean="0">
                <a:solidFill>
                  <a:srgbClr val="FF0000"/>
                </a:solidFill>
              </a:rPr>
              <a:t>BIT (.B or .W) </a:t>
            </a:r>
            <a:r>
              <a:rPr lang="en-US" sz="2000" b="1" dirty="0" err="1" smtClean="0">
                <a:solidFill>
                  <a:srgbClr val="FF0000"/>
                </a:solidFill>
              </a:rPr>
              <a:t>src,dest</a:t>
            </a:r>
            <a:r>
              <a:rPr lang="en-US" sz="2000" b="1" dirty="0" smtClean="0">
                <a:solidFill>
                  <a:srgbClr val="FF0000"/>
                </a:solidFill>
              </a:rPr>
              <a:t> </a:t>
            </a:r>
            <a:r>
              <a:rPr lang="en-US" sz="2000" b="1" dirty="0" smtClean="0"/>
              <a:t>		//Test selected bits in destination</a:t>
            </a:r>
          </a:p>
          <a:p>
            <a:pPr>
              <a:buNone/>
            </a:pPr>
            <a:r>
              <a:rPr lang="en-US" sz="2000" dirty="0" smtClean="0"/>
              <a:t>Description: Specific bits in the destination, as determined by the set bits in the source, are tested. The values in source and destination are both preserved. This operation and the AND operation affect flags identically.</a:t>
            </a:r>
          </a:p>
          <a:p>
            <a:pPr algn="ctr">
              <a:buNone/>
            </a:pPr>
            <a:r>
              <a:rPr lang="en-US" sz="2000" dirty="0" smtClean="0"/>
              <a:t>	</a:t>
            </a:r>
            <a:r>
              <a:rPr lang="en-US" sz="2400" dirty="0" smtClean="0"/>
              <a:t>Operation: </a:t>
            </a:r>
            <a:r>
              <a:rPr lang="en-US" sz="2400" dirty="0" err="1" smtClean="0"/>
              <a:t>dest</a:t>
            </a:r>
            <a:r>
              <a:rPr lang="en-US" sz="2400" dirty="0" smtClean="0"/>
              <a:t> AND </a:t>
            </a:r>
            <a:r>
              <a:rPr lang="en-US" sz="2400" dirty="0" err="1" smtClean="0"/>
              <a:t>src</a:t>
            </a:r>
            <a:endParaRPr lang="en-US" sz="2000" dirty="0" smtClean="0"/>
          </a:p>
          <a:p>
            <a:pPr>
              <a:buNone/>
            </a:pPr>
            <a:r>
              <a:rPr lang="en-US" sz="2000" dirty="0" smtClean="0"/>
              <a:t>	Status Flags:	 Z: Set if result=0, reset otherwise</a:t>
            </a:r>
          </a:p>
          <a:p>
            <a:pPr>
              <a:buNone/>
            </a:pPr>
            <a:r>
              <a:rPr lang="en-US" sz="2000" dirty="0" smtClean="0"/>
              <a:t>	C: NOT Z 	N: Takes value of result MSB   	V: Reset</a:t>
            </a:r>
          </a:p>
          <a:p>
            <a:pPr>
              <a:buNone/>
            </a:pPr>
            <a:r>
              <a:rPr lang="en-US" sz="2000" dirty="0" smtClean="0"/>
              <a:t>Example:</a:t>
            </a:r>
          </a:p>
          <a:p>
            <a:pPr>
              <a:buNone/>
            </a:pPr>
            <a:r>
              <a:rPr lang="en-US" sz="2000" dirty="0" smtClean="0"/>
              <a:t>	BIT   #0040h,R12 ; is bit 6 of R12 set?</a:t>
            </a:r>
          </a:p>
          <a:p>
            <a:pPr>
              <a:buNone/>
            </a:pPr>
            <a:r>
              <a:rPr lang="en-US" sz="2000" dirty="0" smtClean="0"/>
              <a:t>	JZ    FOO ; If yes, jump to label FOO</a:t>
            </a:r>
            <a:endParaRPr lang="en-US" sz="2000" dirty="0"/>
          </a:p>
        </p:txBody>
      </p:sp>
      <p:pic>
        <p:nvPicPr>
          <p:cNvPr id="4098" name="Picture 2"/>
          <p:cNvPicPr>
            <a:picLocks noChangeAspect="1" noChangeArrowheads="1"/>
          </p:cNvPicPr>
          <p:nvPr/>
        </p:nvPicPr>
        <p:blipFill>
          <a:blip r:embed="rId2"/>
          <a:srcRect/>
          <a:stretch>
            <a:fillRect/>
          </a:stretch>
        </p:blipFill>
        <p:spPr bwMode="auto">
          <a:xfrm>
            <a:off x="838200" y="3943350"/>
            <a:ext cx="6991350" cy="866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09550"/>
            <a:ext cx="8534400" cy="3429000"/>
          </a:xfrm>
        </p:spPr>
        <p:txBody>
          <a:bodyPr>
            <a:noAutofit/>
          </a:bodyPr>
          <a:lstStyle/>
          <a:p>
            <a:pPr>
              <a:buNone/>
            </a:pPr>
            <a:r>
              <a:rPr lang="en-US" sz="2000" b="1" dirty="0" smtClean="0"/>
              <a:t>7. </a:t>
            </a:r>
            <a:r>
              <a:rPr lang="en-US" sz="2000" b="1" dirty="0" smtClean="0">
                <a:solidFill>
                  <a:srgbClr val="FF0000"/>
                </a:solidFill>
              </a:rPr>
              <a:t>CALL  </a:t>
            </a:r>
            <a:r>
              <a:rPr lang="en-US" sz="2000" b="1" dirty="0" err="1" smtClean="0">
                <a:solidFill>
                  <a:srgbClr val="FF0000"/>
                </a:solidFill>
              </a:rPr>
              <a:t>dest</a:t>
            </a:r>
            <a:r>
              <a:rPr lang="en-US" sz="2000" b="1" dirty="0" smtClean="0">
                <a:solidFill>
                  <a:srgbClr val="FF0000"/>
                </a:solidFill>
              </a:rPr>
              <a:t>    </a:t>
            </a:r>
            <a:r>
              <a:rPr lang="en-US" sz="2000" b="1" dirty="0" smtClean="0"/>
              <a:t>// Subroutine call</a:t>
            </a:r>
          </a:p>
          <a:p>
            <a:pPr>
              <a:buNone/>
            </a:pPr>
            <a:r>
              <a:rPr lang="en-US" sz="1800" dirty="0" smtClean="0"/>
              <a:t>	</a:t>
            </a:r>
            <a:r>
              <a:rPr lang="en-US" sz="2000" dirty="0" smtClean="0"/>
              <a:t>Description: A subroutine call is made to destination, and the current program counter </a:t>
            </a:r>
            <a:r>
              <a:rPr lang="en-US" sz="2000" dirty="0" smtClean="0">
                <a:solidFill>
                  <a:schemeClr val="accent2">
                    <a:lumMod val="75000"/>
                  </a:schemeClr>
                </a:solidFill>
              </a:rPr>
              <a:t>is pushed to the stack. </a:t>
            </a:r>
            <a:r>
              <a:rPr lang="en-US" sz="2000" dirty="0" smtClean="0"/>
              <a:t>Destination can be anywhere in the 64k memory space.</a:t>
            </a:r>
          </a:p>
          <a:p>
            <a:pPr algn="ctr">
              <a:buNone/>
            </a:pPr>
            <a:r>
              <a:rPr lang="en-US" sz="2400" dirty="0" smtClean="0"/>
              <a:t>	Operation: </a:t>
            </a:r>
            <a:r>
              <a:rPr lang="en-US" sz="2400" b="1" dirty="0" smtClean="0"/>
              <a:t>PUSH PC</a:t>
            </a:r>
            <a:endParaRPr lang="en-US" sz="2000" b="1" dirty="0" smtClean="0"/>
          </a:p>
          <a:p>
            <a:pPr>
              <a:buNone/>
            </a:pPr>
            <a:r>
              <a:rPr lang="en-US" sz="2000" dirty="0" smtClean="0"/>
              <a:t>	PC = </a:t>
            </a:r>
            <a:r>
              <a:rPr lang="en-US" sz="2000" dirty="0" err="1" smtClean="0"/>
              <a:t>dest</a:t>
            </a:r>
            <a:endParaRPr lang="en-US" sz="2000" dirty="0" smtClean="0"/>
          </a:p>
          <a:p>
            <a:pPr>
              <a:buNone/>
            </a:pPr>
            <a:r>
              <a:rPr lang="en-US" sz="2000" dirty="0" smtClean="0"/>
              <a:t>	B/W: 0=Word Instruction (no byte mode for this operation)</a:t>
            </a:r>
          </a:p>
          <a:p>
            <a:pPr>
              <a:buNone/>
            </a:pPr>
            <a:r>
              <a:rPr lang="en-US" sz="2000" dirty="0" smtClean="0"/>
              <a:t>	W(S): 00=No source word (register mode)       </a:t>
            </a:r>
          </a:p>
          <a:p>
            <a:pPr>
              <a:buNone/>
            </a:pPr>
            <a:r>
              <a:rPr lang="en-US" sz="2000" dirty="0" smtClean="0"/>
              <a:t>		01=Index, symbolic, or absolute mode for source</a:t>
            </a:r>
          </a:p>
          <a:p>
            <a:pPr>
              <a:buNone/>
            </a:pPr>
            <a:r>
              <a:rPr lang="en-US" sz="2000" dirty="0" smtClean="0"/>
              <a:t>	10=Indirect register mode                                   11=Indirect auto increment or immediate mode</a:t>
            </a:r>
          </a:p>
          <a:p>
            <a:pPr>
              <a:buNone/>
            </a:pPr>
            <a:r>
              <a:rPr lang="en-US" sz="2000" dirty="0" smtClean="0"/>
              <a:t>	R(D): Destination Register (0 if not register operation)</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66950"/>
            <a:ext cx="7772400" cy="2438400"/>
          </a:xfrm>
        </p:spPr>
        <p:txBody>
          <a:bodyPr/>
          <a:lstStyle/>
          <a:p>
            <a:pPr>
              <a:buNone/>
            </a:pPr>
            <a:r>
              <a:rPr lang="en-US" dirty="0" smtClean="0"/>
              <a:t>	Status Flags: Status flags are unaffected by this operation.</a:t>
            </a:r>
          </a:p>
          <a:p>
            <a:pPr>
              <a:buNone/>
            </a:pPr>
            <a:r>
              <a:rPr lang="en-US" dirty="0" smtClean="0"/>
              <a:t>Example:</a:t>
            </a:r>
          </a:p>
          <a:p>
            <a:pPr>
              <a:buNone/>
            </a:pPr>
            <a:r>
              <a:rPr lang="en-US" dirty="0" smtClean="0"/>
              <a:t>	CALL @R7 ; Call to address in word pointed to by R7</a:t>
            </a:r>
          </a:p>
          <a:p>
            <a:pPr>
              <a:buNone/>
            </a:pPr>
            <a:r>
              <a:rPr lang="en-US" dirty="0" smtClean="0"/>
              <a:t>	CALL #FOO ; Call to label FOO</a:t>
            </a:r>
            <a:endParaRPr lang="en-US" dirty="0"/>
          </a:p>
        </p:txBody>
      </p:sp>
      <p:pic>
        <p:nvPicPr>
          <p:cNvPr id="4" name="Picture 2"/>
          <p:cNvPicPr>
            <a:picLocks noChangeAspect="1" noChangeArrowheads="1"/>
          </p:cNvPicPr>
          <p:nvPr/>
        </p:nvPicPr>
        <p:blipFill>
          <a:blip r:embed="rId2"/>
          <a:srcRect/>
          <a:stretch>
            <a:fillRect/>
          </a:stretch>
        </p:blipFill>
        <p:spPr bwMode="auto">
          <a:xfrm>
            <a:off x="609600" y="590550"/>
            <a:ext cx="7658100"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61950"/>
            <a:ext cx="8382000" cy="2514600"/>
          </a:xfrm>
        </p:spPr>
        <p:txBody>
          <a:bodyPr>
            <a:normAutofit lnSpcReduction="10000"/>
          </a:bodyPr>
          <a:lstStyle/>
          <a:p>
            <a:pPr>
              <a:buNone/>
            </a:pPr>
            <a:r>
              <a:rPr lang="en-US" b="1" dirty="0" smtClean="0"/>
              <a:t>8. </a:t>
            </a:r>
            <a:r>
              <a:rPr lang="en-US" b="1" dirty="0" smtClean="0">
                <a:solidFill>
                  <a:srgbClr val="FF0000"/>
                </a:solidFill>
              </a:rPr>
              <a:t>CMP (.B or .W) </a:t>
            </a:r>
            <a:r>
              <a:rPr lang="en-US" b="1" dirty="0" err="1" smtClean="0">
                <a:solidFill>
                  <a:srgbClr val="FF0000"/>
                </a:solidFill>
              </a:rPr>
              <a:t>src,dest</a:t>
            </a:r>
            <a:r>
              <a:rPr lang="en-US" b="1" dirty="0" smtClean="0">
                <a:solidFill>
                  <a:srgbClr val="FF0000"/>
                </a:solidFill>
              </a:rPr>
              <a:t> </a:t>
            </a:r>
            <a:r>
              <a:rPr lang="en-US" b="1" dirty="0" smtClean="0"/>
              <a:t>	//Compare source to 					destination</a:t>
            </a:r>
          </a:p>
          <a:p>
            <a:pPr>
              <a:buNone/>
            </a:pPr>
            <a:r>
              <a:rPr lang="en-US" dirty="0" smtClean="0"/>
              <a:t>	Description: The source is subtracted from the destination. The values in source and destination are both preserved. This operation and the SUB operation affect flags identically.</a:t>
            </a:r>
          </a:p>
          <a:p>
            <a:pPr algn="ctr">
              <a:buNone/>
            </a:pPr>
            <a:r>
              <a:rPr lang="en-US" dirty="0" smtClean="0"/>
              <a:t>	</a:t>
            </a:r>
            <a:r>
              <a:rPr lang="en-US" sz="2800" dirty="0" smtClean="0"/>
              <a:t>Operation: </a:t>
            </a:r>
            <a:r>
              <a:rPr lang="en-US" sz="2800" dirty="0" err="1" smtClean="0"/>
              <a:t>dest-src</a:t>
            </a:r>
            <a:endParaRPr lang="en-US" dirty="0"/>
          </a:p>
        </p:txBody>
      </p:sp>
      <p:pic>
        <p:nvPicPr>
          <p:cNvPr id="6146" name="Picture 2"/>
          <p:cNvPicPr>
            <a:picLocks noChangeAspect="1" noChangeArrowheads="1"/>
          </p:cNvPicPr>
          <p:nvPr/>
        </p:nvPicPr>
        <p:blipFill>
          <a:blip r:embed="rId2"/>
          <a:srcRect/>
          <a:stretch>
            <a:fillRect/>
          </a:stretch>
        </p:blipFill>
        <p:spPr bwMode="auto">
          <a:xfrm>
            <a:off x="685800" y="3181350"/>
            <a:ext cx="7553325"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14350"/>
            <a:ext cx="8534400" cy="3429000"/>
          </a:xfrm>
        </p:spPr>
        <p:txBody>
          <a:bodyPr>
            <a:normAutofit/>
          </a:bodyPr>
          <a:lstStyle/>
          <a:p>
            <a:r>
              <a:rPr lang="en-US" dirty="0" smtClean="0"/>
              <a:t>Status Flags: 	Z: Set if result=0, reset otherwise</a:t>
            </a:r>
          </a:p>
          <a:p>
            <a:pPr>
              <a:buNone/>
            </a:pPr>
            <a:r>
              <a:rPr lang="en-US" dirty="0" smtClean="0"/>
              <a:t>		C: Set if </a:t>
            </a:r>
            <a:r>
              <a:rPr lang="en-US" dirty="0" err="1" smtClean="0"/>
              <a:t>dest</a:t>
            </a:r>
            <a:r>
              <a:rPr lang="en-US" dirty="0" smtClean="0"/>
              <a:t>+ NOT.src +1 produces a carry, reset otherwise</a:t>
            </a:r>
          </a:p>
          <a:p>
            <a:pPr>
              <a:buNone/>
            </a:pPr>
            <a:r>
              <a:rPr lang="en-US" dirty="0" smtClean="0"/>
              <a:t>		N: Set if </a:t>
            </a:r>
            <a:r>
              <a:rPr lang="en-US" dirty="0" err="1" smtClean="0"/>
              <a:t>src</a:t>
            </a:r>
            <a:r>
              <a:rPr lang="en-US" dirty="0" smtClean="0"/>
              <a:t> &gt;= </a:t>
            </a:r>
            <a:r>
              <a:rPr lang="en-US" dirty="0" err="1" smtClean="0"/>
              <a:t>dest</a:t>
            </a:r>
            <a:r>
              <a:rPr lang="en-US" dirty="0" smtClean="0"/>
              <a:t>, reset otherwise</a:t>
            </a:r>
          </a:p>
          <a:p>
            <a:pPr>
              <a:buNone/>
            </a:pPr>
            <a:r>
              <a:rPr lang="en-US" dirty="0" smtClean="0"/>
              <a:t>		V: Set on arithmetic overflow</a:t>
            </a:r>
          </a:p>
          <a:p>
            <a:r>
              <a:rPr lang="en-US" dirty="0" smtClean="0"/>
              <a:t>Example:</a:t>
            </a:r>
          </a:p>
          <a:p>
            <a:pPr>
              <a:buNone/>
            </a:pPr>
            <a:r>
              <a:rPr lang="en-US" dirty="0" smtClean="0"/>
              <a:t>	CMP   FOO,R12 ; is R12=FOO?</a:t>
            </a:r>
          </a:p>
          <a:p>
            <a:pPr>
              <a:buNone/>
            </a:pPr>
            <a:r>
              <a:rPr lang="en-US" dirty="0" smtClean="0"/>
              <a:t>	JZ  BAR ; If yes, jump to label BAR</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85750"/>
            <a:ext cx="8610600" cy="3429000"/>
          </a:xfrm>
        </p:spPr>
        <p:txBody>
          <a:bodyPr/>
          <a:lstStyle/>
          <a:p>
            <a:pPr>
              <a:buNone/>
            </a:pPr>
            <a:r>
              <a:rPr lang="en-US" b="1" dirty="0" smtClean="0"/>
              <a:t>9. </a:t>
            </a:r>
            <a:r>
              <a:rPr lang="en-US" b="1" dirty="0" smtClean="0">
                <a:solidFill>
                  <a:srgbClr val="FF0000"/>
                </a:solidFill>
              </a:rPr>
              <a:t>DADD (.B or .W) </a:t>
            </a:r>
            <a:r>
              <a:rPr lang="en-US" b="1" dirty="0" err="1" smtClean="0">
                <a:solidFill>
                  <a:srgbClr val="FF0000"/>
                </a:solidFill>
              </a:rPr>
              <a:t>src,dest</a:t>
            </a:r>
            <a:r>
              <a:rPr lang="en-US" b="1" dirty="0" smtClean="0"/>
              <a:t>     //Decimal (BCD) add 			source and carry to destination</a:t>
            </a:r>
          </a:p>
          <a:p>
            <a:r>
              <a:rPr lang="en-US" dirty="0" smtClean="0"/>
              <a:t>Description: The source and carry flag are added, in BCD format, to the destination.</a:t>
            </a:r>
          </a:p>
          <a:p>
            <a:pPr>
              <a:buNone/>
            </a:pPr>
            <a:r>
              <a:rPr lang="en-US" dirty="0" smtClean="0"/>
              <a:t>		</a:t>
            </a:r>
            <a:r>
              <a:rPr lang="en-US" sz="2800" dirty="0" smtClean="0"/>
              <a:t>Operation: </a:t>
            </a:r>
            <a:r>
              <a:rPr lang="en-US" sz="2800" dirty="0" err="1" smtClean="0"/>
              <a:t>dest</a:t>
            </a:r>
            <a:r>
              <a:rPr lang="en-US" sz="2800" dirty="0" smtClean="0"/>
              <a:t>(BCD) = </a:t>
            </a:r>
            <a:r>
              <a:rPr lang="en-US" sz="2800" dirty="0" err="1" smtClean="0"/>
              <a:t>dest</a:t>
            </a:r>
            <a:r>
              <a:rPr lang="en-US" sz="2800" dirty="0" smtClean="0"/>
              <a:t> (BCD) + </a:t>
            </a:r>
            <a:r>
              <a:rPr lang="en-US" sz="2800" dirty="0" err="1" smtClean="0"/>
              <a:t>src</a:t>
            </a:r>
            <a:r>
              <a:rPr lang="en-US" sz="2800" dirty="0" smtClean="0"/>
              <a:t> (BCD) + C</a:t>
            </a:r>
            <a:endParaRPr lang="en-US" sz="2800" dirty="0"/>
          </a:p>
        </p:txBody>
      </p:sp>
      <p:pic>
        <p:nvPicPr>
          <p:cNvPr id="7170" name="Picture 2"/>
          <p:cNvPicPr>
            <a:picLocks noChangeAspect="1" noChangeArrowheads="1"/>
          </p:cNvPicPr>
          <p:nvPr/>
        </p:nvPicPr>
        <p:blipFill>
          <a:blip r:embed="rId2"/>
          <a:srcRect/>
          <a:stretch>
            <a:fillRect/>
          </a:stretch>
        </p:blipFill>
        <p:spPr bwMode="auto">
          <a:xfrm>
            <a:off x="609600" y="3105150"/>
            <a:ext cx="7820025"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61950"/>
            <a:ext cx="8305800" cy="4267200"/>
          </a:xfrm>
        </p:spPr>
        <p:txBody>
          <a:bodyPr/>
          <a:lstStyle/>
          <a:p>
            <a:r>
              <a:rPr lang="en-US" dirty="0" smtClean="0"/>
              <a:t>Status Flags: </a:t>
            </a:r>
          </a:p>
          <a:p>
            <a:pPr>
              <a:buNone/>
            </a:pPr>
            <a:r>
              <a:rPr lang="en-US" dirty="0" smtClean="0"/>
              <a:t>		Z: Set if result=0, reset otherwise</a:t>
            </a:r>
          </a:p>
          <a:p>
            <a:pPr>
              <a:buNone/>
            </a:pPr>
            <a:r>
              <a:rPr lang="en-US" dirty="0" smtClean="0"/>
              <a:t>		C: Set if result&gt;9999 (word) or result&gt;99 (byte)</a:t>
            </a:r>
          </a:p>
          <a:p>
            <a:pPr>
              <a:buNone/>
            </a:pPr>
            <a:r>
              <a:rPr lang="en-US" dirty="0" smtClean="0"/>
              <a:t>		N: Takes value of MSB after operation</a:t>
            </a:r>
          </a:p>
          <a:p>
            <a:pPr>
              <a:buNone/>
            </a:pPr>
            <a:r>
              <a:rPr lang="en-US" dirty="0" smtClean="0"/>
              <a:t>		V: Undefined</a:t>
            </a:r>
          </a:p>
          <a:p>
            <a:r>
              <a:rPr lang="en-US" dirty="0" smtClean="0"/>
              <a:t>Example:</a:t>
            </a:r>
          </a:p>
          <a:p>
            <a:pPr>
              <a:buNone/>
            </a:pPr>
            <a:r>
              <a:rPr lang="pt-BR" dirty="0" smtClean="0"/>
              <a:t>		DADD.B   R7,R8 ; add two decimals in R7 to R8</a:t>
            </a:r>
          </a:p>
          <a:p>
            <a:pPr>
              <a:buNone/>
            </a:pPr>
            <a:r>
              <a:rPr lang="en-US" dirty="0" smtClean="0"/>
              <a:t>		JC   BAR ; If result &gt;99, jump to BAR</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2.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3.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2110</TotalTime>
  <Words>9447</Words>
  <Application>Microsoft Office PowerPoint</Application>
  <PresentationFormat>On-screen Show (16:9)</PresentationFormat>
  <Paragraphs>1765</Paragraphs>
  <Slides>198</Slides>
  <Notes>18</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198</vt:i4>
      </vt:variant>
    </vt:vector>
  </HeadingPairs>
  <TitlesOfParts>
    <vt:vector size="211" baseType="lpstr">
      <vt:lpstr>宋体</vt:lpstr>
      <vt:lpstr>Arial</vt:lpstr>
      <vt:lpstr>Arial Narrow</vt:lpstr>
      <vt:lpstr>Calibri</vt:lpstr>
      <vt:lpstr>Courier New</vt:lpstr>
      <vt:lpstr>Franklin Gothic Book</vt:lpstr>
      <vt:lpstr>Perpetua</vt:lpstr>
      <vt:lpstr>黑体</vt:lpstr>
      <vt:lpstr>SymbolPS</vt:lpstr>
      <vt:lpstr>Times New Roman</vt:lpstr>
      <vt:lpstr>Wingdings</vt:lpstr>
      <vt:lpstr>Wingdings 2</vt:lpstr>
      <vt:lpstr>Equity</vt:lpstr>
      <vt:lpstr>MSP430</vt:lpstr>
      <vt:lpstr>1.Introduction to MSP430 </vt:lpstr>
      <vt:lpstr>PowerPoint Presentation</vt:lpstr>
      <vt:lpstr>PowerPoint Presentation</vt:lpstr>
      <vt:lpstr>PowerPoint Presentation</vt:lpstr>
      <vt:lpstr>2.Where Does MSP430 Fit </vt:lpstr>
      <vt:lpstr>PowerPoint Presentation</vt:lpstr>
      <vt:lpstr>2.1.Features make the MSP430 suitable for low-power : </vt:lpstr>
      <vt:lpstr>PowerPoint Presentation</vt:lpstr>
      <vt:lpstr>PowerPoint Presentation</vt:lpstr>
      <vt:lpstr>PowerPoint Presentation</vt:lpstr>
      <vt:lpstr>PowerPoint Presentation</vt:lpstr>
      <vt:lpstr>3.Architecture: CPU and Memory</vt:lpstr>
      <vt:lpstr>CPU Features</vt:lpstr>
      <vt:lpstr>PowerPoint Presentation</vt:lpstr>
      <vt:lpstr>Program Counter</vt:lpstr>
      <vt:lpstr>Status Register</vt:lpstr>
      <vt:lpstr>PowerPoint Presentation</vt:lpstr>
      <vt:lpstr>PowerPoint Presentation</vt:lpstr>
      <vt:lpstr>PowerPoint Presentation</vt:lpstr>
      <vt:lpstr>PowerPoint Presentation</vt:lpstr>
      <vt:lpstr>Stack Pointer</vt:lpstr>
      <vt:lpstr>4.Key Features of MSP430</vt:lpstr>
      <vt:lpstr>PowerPoint Presentation</vt:lpstr>
      <vt:lpstr>PowerPoint Presentation</vt:lpstr>
      <vt:lpstr>5.Architecture - MSP430</vt:lpstr>
      <vt:lpstr>PowerPoint Presentation</vt:lpstr>
      <vt:lpstr>PowerPoint Presentation</vt:lpstr>
      <vt:lpstr>5.1.Pin-Out</vt:lpstr>
      <vt:lpstr>PowerPoint Presentation</vt:lpstr>
      <vt:lpstr>PowerPoint Presentation</vt:lpstr>
      <vt:lpstr>PowerPoint Presentation</vt:lpstr>
      <vt:lpstr>PowerPoint Presentation</vt:lpstr>
      <vt:lpstr>5.2.MSP430 CPU Registers</vt:lpstr>
      <vt:lpstr>Registers</vt:lpstr>
      <vt:lpstr>6.The Instruction Cycle</vt:lpstr>
      <vt:lpstr>Fetching an Instruction</vt:lpstr>
      <vt:lpstr>Source Addressing Modes</vt:lpstr>
      <vt:lpstr>Register Addressing Mode</vt:lpstr>
      <vt:lpstr>PowerPoint Presentation</vt:lpstr>
      <vt:lpstr>Source: Indexed Register Mode – Rs</vt:lpstr>
      <vt:lpstr>Register-Indexed Addressing Mode</vt:lpstr>
      <vt:lpstr>PowerPoint Presentation</vt:lpstr>
      <vt:lpstr>Source: Indexed Mode – x(Rs)</vt:lpstr>
      <vt:lpstr>Symbolic Addressing Mode</vt:lpstr>
      <vt:lpstr>PowerPoint Presentation</vt:lpstr>
      <vt:lpstr>Source: Symbolic Mode – Address</vt:lpstr>
      <vt:lpstr>Absolute Addressing  mode</vt:lpstr>
      <vt:lpstr>Absolute Addressing Mode</vt:lpstr>
      <vt:lpstr>Source: Absolute Mode – &amp;Address</vt:lpstr>
      <vt:lpstr> Indirect Register Addressing mode</vt:lpstr>
      <vt:lpstr>Register Indirect Addressing Mode</vt:lpstr>
      <vt:lpstr>Source: Indirect Mode – @Rs</vt:lpstr>
      <vt:lpstr>Register Indirect Auto-increment</vt:lpstr>
      <vt:lpstr>Register Indirect Auto-increment</vt:lpstr>
      <vt:lpstr>Source: Indirect Auto Mode – @Rs+</vt:lpstr>
      <vt:lpstr>Immediate Addressing Mode</vt:lpstr>
      <vt:lpstr>Source: Immediate Mode – #n</vt:lpstr>
      <vt:lpstr>MSP430 Source Constants</vt:lpstr>
      <vt:lpstr>Source: Constant Mode – #1 (-1,0,1,2,4,8)</vt:lpstr>
      <vt:lpstr>Destination Addressing Modes</vt:lpstr>
      <vt:lpstr>Destination: Register Mode – Rd</vt:lpstr>
      <vt:lpstr>Destination: Indexed Mode – x(Rd)</vt:lpstr>
      <vt:lpstr>Destination: Absolute Mode – &amp;Address</vt:lpstr>
      <vt:lpstr>Destination: Symbolic Mode – Address</vt:lpstr>
      <vt:lpstr>PowerPoint Presentation</vt:lpstr>
      <vt:lpstr>PowerPoint Presentation</vt:lpstr>
      <vt:lpstr>PowerPoint Presentation</vt:lpstr>
      <vt:lpstr>PowerPoint Presentation</vt:lpstr>
      <vt:lpstr>Final Instruction Phases</vt:lpstr>
      <vt:lpstr>Execute Phase: PUSH.W</vt:lpstr>
      <vt:lpstr>Execute Phase: Jump</vt:lpstr>
      <vt:lpstr>Store Phase: Rd</vt:lpstr>
      <vt:lpstr>Store Phase: Other…</vt:lpstr>
      <vt:lpstr>Instruction set</vt:lpstr>
      <vt:lpstr>Instruction Timing</vt:lpstr>
      <vt:lpstr>Cycles Per Instruction...</vt:lpstr>
      <vt:lpstr>PowerPoint Presentation</vt:lpstr>
      <vt:lpstr>PowerPoint Presentation</vt:lpstr>
      <vt:lpstr>PowerPoint Presentation</vt:lpstr>
      <vt:lpstr>Digital I/O</vt:lpstr>
      <vt:lpstr>8-bit Digital I/O Registers</vt:lpstr>
      <vt:lpstr>Select Digital I/O Registers</vt:lpstr>
      <vt:lpstr>Interrupt Digital I/O Registers</vt:lpstr>
      <vt:lpstr>Pull-up/down Register</vt:lpstr>
      <vt:lpstr>Port P1 Registers</vt:lpstr>
      <vt:lpstr>Core 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Emulator </vt:lpstr>
      <vt:lpstr>Emulated 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Constant Generator</vt:lpstr>
      <vt:lpstr>PowerPoint Presentation</vt:lpstr>
      <vt:lpstr>PowerPoint Presentation</vt:lpstr>
      <vt:lpstr>Address Space</vt:lpstr>
      <vt:lpstr>PowerPoint Presentation</vt:lpstr>
      <vt:lpstr>PowerPoint Presentation</vt:lpstr>
      <vt:lpstr>Resets</vt:lpstr>
      <vt:lpstr>PowerPoint Presentation</vt:lpstr>
      <vt:lpstr>PowerPoint Presentation</vt:lpstr>
      <vt:lpstr>PowerPoint Presentation</vt:lpstr>
      <vt:lpstr>Watchdog Timer </vt:lpstr>
      <vt:lpstr>Watchdog Timer </vt:lpstr>
      <vt:lpstr>CLOCK SYSTEM </vt:lpstr>
      <vt:lpstr>PowerPoint Presentation</vt:lpstr>
      <vt:lpstr>PowerPoint Presentation</vt:lpstr>
      <vt:lpstr>PowerPoint Presentation</vt:lpstr>
      <vt:lpstr>Basic clock module with 3 oscillators </vt:lpstr>
      <vt:lpstr>Basic Clock Module with 2 Oscillators</vt:lpstr>
      <vt:lpstr>PowerPoint Presentation</vt:lpstr>
      <vt:lpstr>PowerPoint Presentation</vt:lpstr>
      <vt:lpstr>Low Power Modes                                                  </vt:lpstr>
      <vt:lpstr>PowerPoint Presentation</vt:lpstr>
      <vt:lpstr>Flexible Clocking System</vt:lpstr>
      <vt:lpstr>                         Contd..</vt:lpstr>
      <vt:lpstr>Power modes</vt:lpstr>
      <vt:lpstr>                                  Contd..</vt:lpstr>
      <vt:lpstr>PowerPoint Presentation</vt:lpstr>
      <vt:lpstr>PowerPoint Presentation</vt:lpstr>
      <vt:lpstr>Low Power Modes</vt:lpstr>
      <vt:lpstr>Power modes</vt:lpstr>
      <vt:lpstr>                                  </vt:lpstr>
      <vt:lpstr>                            </vt:lpstr>
      <vt:lpstr>Low Power Modes</vt:lpstr>
      <vt:lpstr>PowerPoint Presentation</vt:lpstr>
      <vt:lpstr>Low-Power Modes</vt:lpstr>
      <vt:lpstr>Low-Power Modes (Bit Settings)</vt:lpstr>
      <vt:lpstr>Entering Low Power Modes</vt:lpstr>
      <vt:lpstr>Entering Low Power Modes</vt:lpstr>
      <vt:lpstr>Automatically Re-entering LPM (after ISR)</vt:lpstr>
      <vt:lpstr>Automatically Re-entering LPM (after ISR)</vt:lpstr>
      <vt:lpstr>Leaving LPM (after ISR)</vt:lpstr>
      <vt:lpstr>Interrupts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RAJESH RAI</dc:creator>
  <cp:lastModifiedBy>Windows User</cp:lastModifiedBy>
  <cp:revision>703</cp:revision>
  <dcterms:created xsi:type="dcterms:W3CDTF">2006-08-16T00:00:00Z</dcterms:created>
  <dcterms:modified xsi:type="dcterms:W3CDTF">2020-04-04T06:13:38Z</dcterms:modified>
</cp:coreProperties>
</file>