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69"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300" r:id="rId23"/>
    <p:sldId id="304" r:id="rId24"/>
    <p:sldId id="305" r:id="rId25"/>
    <p:sldId id="306" r:id="rId26"/>
    <p:sldId id="307" r:id="rId27"/>
    <p:sldId id="308" r:id="rId28"/>
    <p:sldId id="309" r:id="rId29"/>
    <p:sldId id="312" r:id="rId30"/>
    <p:sldId id="313" r:id="rId31"/>
    <p:sldId id="314" r:id="rId32"/>
    <p:sldId id="315" r:id="rId33"/>
    <p:sldId id="319" r:id="rId34"/>
    <p:sldId id="320" r:id="rId35"/>
    <p:sldId id="321" r:id="rId36"/>
    <p:sldId id="322" r:id="rId37"/>
    <p:sldId id="324" r:id="rId38"/>
    <p:sldId id="325" r:id="rId39"/>
    <p:sldId id="326" r:id="rId40"/>
    <p:sldId id="336"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60742F-9A37-47FE-9DBA-C16F3F460196}" type="datetimeFigureOut">
              <a:rPr lang="en-US" smtClean="0"/>
              <a:pPr/>
              <a:t>4/10/2020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1781DB-9BA4-4612-8B4E-47C24E678AE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5"/>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6646B73-88FC-4E4B-95B1-9E5FF2CAFE97}" type="slidenum">
              <a:rPr lang="en-US" sz="1000" smtClean="0">
                <a:solidFill>
                  <a:srgbClr val="000000"/>
                </a:solidFill>
                <a:latin typeface="Times New Roman" pitchFamily="18" charset="0"/>
              </a:rPr>
              <a:pPr/>
              <a:t>16</a:t>
            </a:fld>
            <a:endParaRPr lang="en-US" sz="1000" smtClean="0">
              <a:solidFill>
                <a:srgbClr val="000000"/>
              </a:solidFill>
              <a:latin typeface="Times New Roman" pitchFamily="18" charset="0"/>
            </a:endParaRPr>
          </a:p>
        </p:txBody>
      </p:sp>
      <p:sp>
        <p:nvSpPr>
          <p:cNvPr id="328707" name="Rectangle 2"/>
          <p:cNvSpPr>
            <a:spLocks noGrp="1" noRot="1" noChangeAspect="1" noChangeArrowheads="1" noTextEdit="1"/>
          </p:cNvSpPr>
          <p:nvPr>
            <p:ph type="sldImg"/>
          </p:nvPr>
        </p:nvSpPr>
        <p:spPr bwMode="auto">
          <a:xfrm>
            <a:off x="382588" y="685800"/>
            <a:ext cx="6094412" cy="3429000"/>
          </a:xfrm>
          <a:noFill/>
          <a:ln>
            <a:solidFill>
              <a:srgbClr val="000000"/>
            </a:solidFill>
            <a:miter lim="800000"/>
            <a:headEnd/>
            <a:tailEnd/>
          </a:ln>
        </p:spPr>
      </p:sp>
      <p:sp>
        <p:nvSpPr>
          <p:cNvPr id="328708"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The MSP430F5xx is the next generation technology platform for the MSP430 family and continues to expand on MSP430’s industry leadership in the ultra-low-power 16-bit MCU space. The 5xx family offers improved ultra-low-power performance with innovative new power conserving features such as adjustable core voltage and an integrated low-power LDO. Cutting edge power efficiency is available through an innovative power management system as well as record breaking performance at 160 µA/MIPS with 256-KB flash and 16-KB RAM. The 5xx also offers increased peripheral performance, significantly higher levels of integration and many new features designed for customer ease of use, all while remaining completely compatible with existing MSP430 families.</a:t>
            </a:r>
          </a:p>
          <a:p>
            <a:endParaRPr lang="en-US" smtClean="0"/>
          </a:p>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5"/>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0834FA7-367F-4153-A45F-12923B36DECA}" type="slidenum">
              <a:rPr lang="en-US" sz="1000" smtClean="0">
                <a:solidFill>
                  <a:srgbClr val="000000"/>
                </a:solidFill>
                <a:latin typeface="Times New Roman" pitchFamily="18" charset="0"/>
              </a:rPr>
              <a:pPr/>
              <a:t>20</a:t>
            </a:fld>
            <a:endParaRPr lang="en-US" sz="1000" smtClean="0">
              <a:solidFill>
                <a:srgbClr val="000000"/>
              </a:solidFill>
              <a:latin typeface="Times New Roman" pitchFamily="18" charset="0"/>
            </a:endParaRPr>
          </a:p>
        </p:txBody>
      </p:sp>
      <p:sp>
        <p:nvSpPr>
          <p:cNvPr id="329731" name="Rectangle 2"/>
          <p:cNvSpPr>
            <a:spLocks noGrp="1" noRot="1" noChangeAspect="1" noChangeArrowheads="1" noTextEdit="1"/>
          </p:cNvSpPr>
          <p:nvPr>
            <p:ph type="sldImg"/>
          </p:nvPr>
        </p:nvSpPr>
        <p:spPr bwMode="auto">
          <a:xfrm>
            <a:off x="382588" y="685800"/>
            <a:ext cx="6094412" cy="3429000"/>
          </a:xfrm>
          <a:noFill/>
          <a:ln>
            <a:solidFill>
              <a:srgbClr val="000000"/>
            </a:solidFill>
            <a:miter lim="800000"/>
            <a:headEnd/>
            <a:tailEnd/>
          </a:ln>
        </p:spPr>
      </p:sp>
      <p:sp>
        <p:nvSpPr>
          <p:cNvPr id="329732" name="Rectangle 3"/>
          <p:cNvSpPr>
            <a:spLocks noGrp="1" noChangeArrowheads="1"/>
          </p:cNvSpPr>
          <p:nvPr>
            <p:ph type="body" idx="1"/>
          </p:nvPr>
        </p:nvSpPr>
        <p:spPr bwMode="auto">
          <a:noFill/>
        </p:spPr>
        <p:txBody>
          <a:bodyPr wrap="square" lIns="91432" tIns="45716" rIns="91432" bIns="45716" numCol="1" anchor="t" anchorCtr="0" compatLnSpc="1">
            <a:prstTxWarp prst="textNoShape">
              <a:avLst/>
            </a:prstTxWarp>
            <a:normAutofit fontScale="92500" lnSpcReduction="20000"/>
          </a:bodyPr>
          <a:lstStyle/>
          <a:p>
            <a:pPr eaLnBrk="1" hangingPunct="1"/>
            <a:r>
              <a:rPr lang="en-US" b="1" smtClean="0"/>
              <a:t>UCS </a:t>
            </a:r>
            <a:r>
              <a:rPr lang="en-US" smtClean="0"/>
              <a:t>– Compare this with the clock system of the past MSP430 devices.  With this clock system you can pretty much connect any clock source to any of the clock nets driving the CPU and peripherals (MCLK, ACLK, SMCLK) with more FLL reference capability.   A low power, low frequency oscillator has been added that has low accuracy and runs at 12KHz.  Good for non-critical applications.  </a:t>
            </a:r>
          </a:p>
          <a:p>
            <a:pPr eaLnBrk="1" hangingPunct="1"/>
            <a:r>
              <a:rPr lang="en-US" b="1" smtClean="0"/>
              <a:t>Power Management Module  (PMM)</a:t>
            </a:r>
            <a:r>
              <a:rPr lang="en-US" smtClean="0"/>
              <a:t>- Programmable core voltage conserves power when the CPU frequency can be reduced for the application.  Keep in mind there are some external LDOs from TI that allow you to change the output voltage as well for the older devices without the PMM.</a:t>
            </a:r>
          </a:p>
          <a:p>
            <a:pPr eaLnBrk="1" hangingPunct="1"/>
            <a:r>
              <a:rPr lang="en-US" b="1" smtClean="0"/>
              <a:t>CPU </a:t>
            </a:r>
            <a:r>
              <a:rPr lang="en-US" smtClean="0"/>
              <a:t>– still a 16 bit core but no paging for the extended addressing.  Core frequency is also increased.</a:t>
            </a:r>
          </a:p>
          <a:p>
            <a:pPr eaLnBrk="1" hangingPunct="1"/>
            <a:r>
              <a:rPr lang="en-US" smtClean="0"/>
              <a:t>The </a:t>
            </a:r>
            <a:r>
              <a:rPr lang="en-US" b="1" smtClean="0"/>
              <a:t>GPIO </a:t>
            </a:r>
            <a:r>
              <a:rPr lang="en-US" smtClean="0"/>
              <a:t>is more flexible/capable with the 5xx devices with pull-ups/downs and programmable drive strength.  I/Os can be 16 bits wide when combined and also provide interrupt capability.</a:t>
            </a:r>
          </a:p>
          <a:p>
            <a:pPr eaLnBrk="1" hangingPunct="1"/>
            <a:r>
              <a:rPr lang="en-US" smtClean="0"/>
              <a:t>The </a:t>
            </a:r>
            <a:r>
              <a:rPr lang="en-US" b="1" smtClean="0"/>
              <a:t>CRC</a:t>
            </a:r>
            <a:r>
              <a:rPr lang="en-US" smtClean="0"/>
              <a:t> module has been added and is a separate module.  This is a nice feature because it can be used with any peripheral.  Compare this with some competing devices where the CRC is integrated with say the SPI module or something.</a:t>
            </a:r>
          </a:p>
          <a:p>
            <a:pPr eaLnBrk="1" hangingPunct="1"/>
            <a:r>
              <a:rPr lang="en-US" smtClean="0"/>
              <a:t>No more software overhead to wake up and perform the </a:t>
            </a:r>
            <a:r>
              <a:rPr lang="en-US" b="1" smtClean="0"/>
              <a:t>RTC </a:t>
            </a:r>
            <a:r>
              <a:rPr lang="en-US" smtClean="0"/>
              <a:t>function.  The 5xx has this as a 32 bit counter.  Can also be used as an interval timer.</a:t>
            </a:r>
          </a:p>
          <a:p>
            <a:pPr eaLnBrk="1" hangingPunct="1"/>
            <a:r>
              <a:rPr lang="en-US" b="1" smtClean="0"/>
              <a:t>USB </a:t>
            </a:r>
            <a:r>
              <a:rPr lang="en-US" smtClean="0"/>
              <a:t>will be added in future devices.  This is new for the MSP430 family.</a:t>
            </a:r>
          </a:p>
          <a:p>
            <a:pPr eaLnBrk="1" hangingPunct="1"/>
            <a:r>
              <a:rPr lang="en-US" b="1" smtClean="0"/>
              <a:t>DMA </a:t>
            </a:r>
            <a:r>
              <a:rPr lang="en-US" smtClean="0"/>
              <a:t>channel capability has been increased to 7.  This is device dependent.  For example, the F5438 has three channels.</a:t>
            </a:r>
          </a:p>
          <a:p>
            <a:pPr eaLnBrk="1" hangingPunct="1"/>
            <a:r>
              <a:rPr lang="en-US" b="1" smtClean="0"/>
              <a:t>MPY32 </a:t>
            </a:r>
            <a:r>
              <a:rPr lang="en-US" smtClean="0"/>
              <a:t>– 32 bit operands with a 64 bit result via 4 output registers.  Retains backwards compatibility with the lower results registers.</a:t>
            </a:r>
          </a:p>
          <a:p>
            <a:pPr eaLnBrk="1" hangingPunct="1"/>
            <a:r>
              <a:rPr lang="en-US" b="1" smtClean="0"/>
              <a:t>ADC12_A </a:t>
            </a:r>
            <a:r>
              <a:rPr lang="en-US" smtClean="0"/>
              <a:t>– This is a much lower power ADC now (150µA instead of the 800µA from the 44x ADC).  A big improvement is also the reference settling time.  The old 44x reference stabilized in 17ms.  The new reference is stable in 35us.  A huge improvement.</a:t>
            </a:r>
          </a:p>
          <a:p>
            <a:pPr eaLnBrk="1" hangingPunct="1"/>
            <a:r>
              <a:rPr lang="en-US" b="1" smtClean="0"/>
              <a:t>JTAG – </a:t>
            </a:r>
            <a:r>
              <a:rPr lang="en-US" smtClean="0"/>
              <a:t>all 5xx devices will include a dedicated JTAG port (PJ) that will support both 4-wire JTAG and 2-wire Spy Bi-wire.  Unused pins maybe used as general GPIO.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5"/>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8514228-8B8F-4290-8F86-E173D4AA812F}" type="slidenum">
              <a:rPr lang="en-US" sz="1000" smtClean="0">
                <a:solidFill>
                  <a:srgbClr val="000000"/>
                </a:solidFill>
                <a:latin typeface="Times New Roman" pitchFamily="18" charset="0"/>
              </a:rPr>
              <a:pPr/>
              <a:t>22</a:t>
            </a:fld>
            <a:endParaRPr lang="en-US" sz="1000" smtClean="0">
              <a:solidFill>
                <a:srgbClr val="000000"/>
              </a:solidFill>
              <a:latin typeface="Times New Roman" pitchFamily="18" charset="0"/>
            </a:endParaRPr>
          </a:p>
        </p:txBody>
      </p:sp>
      <p:sp>
        <p:nvSpPr>
          <p:cNvPr id="331779" name="Rectangle 2"/>
          <p:cNvSpPr>
            <a:spLocks noGrp="1" noRot="1" noChangeAspect="1" noChangeArrowheads="1" noTextEdit="1"/>
          </p:cNvSpPr>
          <p:nvPr>
            <p:ph type="sldImg"/>
          </p:nvPr>
        </p:nvSpPr>
        <p:spPr bwMode="auto">
          <a:xfrm>
            <a:off x="350838" y="668338"/>
            <a:ext cx="6132512" cy="3451225"/>
          </a:xfrm>
          <a:noFill/>
          <a:ln>
            <a:solidFill>
              <a:srgbClr val="000000"/>
            </a:solidFill>
            <a:miter lim="800000"/>
            <a:headEnd/>
            <a:tailEnd/>
          </a:ln>
        </p:spPr>
      </p:sp>
      <p:sp>
        <p:nvSpPr>
          <p:cNvPr id="331780" name="Rectangle 3"/>
          <p:cNvSpPr>
            <a:spLocks noGrp="1" noChangeArrowheads="1"/>
          </p:cNvSpPr>
          <p:nvPr>
            <p:ph type="body" idx="1"/>
          </p:nvPr>
        </p:nvSpPr>
        <p:spPr bwMode="auto">
          <a:xfrm>
            <a:off x="687388" y="4348163"/>
            <a:ext cx="5481637" cy="4117975"/>
          </a:xfrm>
          <a:noFill/>
        </p:spPr>
        <p:txBody>
          <a:bodyPr wrap="square" numCol="1" anchor="t" anchorCtr="0" compatLnSpc="1">
            <a:prstTxWarp prst="textNoShape">
              <a:avLst/>
            </a:prstTxWarp>
          </a:bodyPr>
          <a:lstStyle/>
          <a:p>
            <a:r>
              <a:rPr lang="en-US" smtClean="0"/>
              <a:t>Modern 16-bit RISC CPU is optimized for modern programming techniques.</a:t>
            </a:r>
          </a:p>
          <a:p>
            <a:r>
              <a:rPr lang="en-US" smtClean="0"/>
              <a:t>The MSP430’s architecture provides the flexibility of 16 fully addressable, single-cycle 16-bit CPU registers. The large CPU register file eliminates what is typically a single working file or accumulator bottleneck. The CPU registers are fully accessible including the program counter, stack pointer, status register and 12 working registers. </a:t>
            </a:r>
          </a:p>
          <a:p>
            <a:r>
              <a:rPr lang="en-US" smtClean="0"/>
              <a:t>The CPU also integrates a constant generator to automatically generate the six most used immediate values. The constant generator has the effect of reducing code size by generator this common constants (or literals) using hardware, eliminating what would be immediate values embedded in code. </a:t>
            </a:r>
          </a:p>
          <a:p>
            <a:r>
              <a:rPr lang="en-US" smtClean="0"/>
              <a:t>The modern Reduced Instruction Set (RISC) design of the CPU offers versatility through simplicity using only 27 easy-to-understand instructions and seven consistent addressing modes. All memory spaces – Flash, RAM, peripherals and CPU registers - use the exact same instructions and addressing modes. All instructions can also be used in a byte format as well. The MSP430 is an orthogonal design because all instructions are used consistently though all areas of the device. </a:t>
            </a:r>
          </a:p>
          <a:p>
            <a:r>
              <a:rPr lang="en-US" smtClean="0"/>
              <a:t>Up to 8 MIPS of performance is available today, with more planned.</a:t>
            </a:r>
          </a:p>
          <a:p>
            <a:r>
              <a:rPr lang="en-US" smtClean="0"/>
              <a:t>The result is a 16-bit, ultra-low power CPU that has more effective processing throughput, is smaller in size, and more code-efficient than other 8/16-bit microcontrollers. When using the MSP430, this results in programmers writing less lines of code. Now it’s possible to develop ultra-low power, high-performance applications at a fraction of the code size previously possible.</a:t>
            </a:r>
          </a:p>
          <a:p>
            <a:endParaRPr lang="en-US" smtClean="0"/>
          </a:p>
          <a:p>
            <a:endParaRPr lang="en-US" smtClean="0"/>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5"/>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F3B0CA0-65D5-4A93-8602-42B6121CC8D1}" type="slidenum">
              <a:rPr lang="en-US" sz="1000" smtClean="0">
                <a:solidFill>
                  <a:srgbClr val="000000"/>
                </a:solidFill>
                <a:latin typeface="Times New Roman" pitchFamily="18" charset="0"/>
              </a:rPr>
              <a:pPr/>
              <a:t>23</a:t>
            </a:fld>
            <a:endParaRPr lang="en-US" sz="1000" smtClean="0">
              <a:solidFill>
                <a:srgbClr val="000000"/>
              </a:solidFill>
              <a:latin typeface="Times New Roman" pitchFamily="18" charset="0"/>
            </a:endParaRPr>
          </a:p>
        </p:txBody>
      </p:sp>
      <p:sp>
        <p:nvSpPr>
          <p:cNvPr id="335875" name="Rectangle 2"/>
          <p:cNvSpPr>
            <a:spLocks noGrp="1" noRot="1" noChangeAspect="1" noChangeArrowheads="1" noTextEdit="1"/>
          </p:cNvSpPr>
          <p:nvPr>
            <p:ph type="sldImg"/>
          </p:nvPr>
        </p:nvSpPr>
        <p:spPr bwMode="auto">
          <a:xfrm>
            <a:off x="350838" y="668338"/>
            <a:ext cx="6132512" cy="3451225"/>
          </a:xfrm>
          <a:noFill/>
          <a:ln>
            <a:solidFill>
              <a:srgbClr val="000000"/>
            </a:solidFill>
            <a:miter lim="800000"/>
            <a:headEnd/>
            <a:tailEnd/>
          </a:ln>
        </p:spPr>
      </p:sp>
      <p:sp>
        <p:nvSpPr>
          <p:cNvPr id="335876" name="Rectangle 3"/>
          <p:cNvSpPr>
            <a:spLocks noGrp="1" noChangeArrowheads="1"/>
          </p:cNvSpPr>
          <p:nvPr>
            <p:ph type="body" idx="1"/>
          </p:nvPr>
        </p:nvSpPr>
        <p:spPr bwMode="auto">
          <a:xfrm>
            <a:off x="687388" y="4348163"/>
            <a:ext cx="5481637" cy="4117975"/>
          </a:xfrm>
          <a:noFill/>
        </p:spPr>
        <p:txBody>
          <a:bodyPr wrap="square" numCol="1" anchor="t" anchorCtr="0" compatLnSpc="1">
            <a:prstTxWarp prst="textNoShape">
              <a:avLst/>
            </a:prstTxWarp>
            <a:normAutofit fontScale="92500" lnSpcReduction="10000"/>
          </a:bodyPr>
          <a:lstStyle/>
          <a:p>
            <a:r>
              <a:rPr lang="en-US" smtClean="0"/>
              <a:t>The MSP430 uses a single unified memory address map for code, data and peripherals. There is absolutely no paging with direct access to program and data anywhere throughout the entire address space which include Flash, ROM RAM and peripherals with no restrictions. Support for agile unrestricted code including branching, subroutine calls, function calls and interrupts are supported. All of the Flash and RAM memory can be addressed as either 8-bit bytes or 16-bit words. </a:t>
            </a:r>
          </a:p>
          <a:p>
            <a:r>
              <a:rPr lang="en-US" smtClean="0"/>
              <a:t>Peripheral module address are collected below 0x200. The complete instruction set and all addressing modes can be used to with peripherals.  </a:t>
            </a:r>
          </a:p>
          <a:p>
            <a:r>
              <a:rPr lang="en-US" smtClean="0"/>
              <a:t>Flash is segmented into 512B main memory segments. Additional smaller information memory segments are also available. The only difference between main and information memory is size – code and data can be located anywhere. The total number of main memory segments depends on the device - for example, a 4KB device has eight main memory segments. </a:t>
            </a:r>
          </a:p>
          <a:p>
            <a:r>
              <a:rPr lang="en-US" smtClean="0"/>
              <a:t>Flash memory operates from 1.8V – 3.6V. Programming/erase voltage is 2.7V (reduced to 2.2V on 2xx). Flash can be erased and reprogrammed 100k times with 100 year data retention typical. 60kB of Flash can be programmed in as fast as 2 seconds. </a:t>
            </a:r>
          </a:p>
          <a:p>
            <a:r>
              <a:rPr lang="en-US" smtClean="0"/>
              <a:t>There are three methods of programming Flash; Out or in-system using JTAG, a Bootstrap Loader (BSL) or in system using normal software. The bootstrap loader is a section of ROM code that resides on the device itself and allows communication using a common 9600 baud UART protocol. Information regarding the BSL is also available on the MSP430 website. </a:t>
            </a:r>
          </a:p>
          <a:p>
            <a:r>
              <a:rPr lang="en-US" smtClean="0"/>
              <a:t>The sequence to program Flash is very easy with timing controlled by hardware. For security reasons, Flash can not be programmed or erased unless a password is used when the Flash control registers are accessed.During programming and erase program execution is automatically halted. After the operation software resumes with the next instruction and any enabled interrupts that occurred during the programming or erase operation are automatically serviced.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4/10/2020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4/10/2020</a:t>
            </a:fld>
            <a:endParaRPr lang="en-US"/>
          </a:p>
        </p:txBody>
      </p:sp>
      <p:sp>
        <p:nvSpPr>
          <p:cNvPr id="5" name="Footer Placeholder 4"/>
          <p:cNvSpPr>
            <a:spLocks noGrp="1"/>
          </p:cNvSpPr>
          <p:nvPr>
            <p:ph type="ftr" sz="quarter" idx="11"/>
          </p:nvPr>
        </p:nvSpPr>
        <p:spPr>
          <a:xfrm>
            <a:off x="800100" y="4629150"/>
            <a:ext cx="4000500" cy="342900"/>
          </a:xfrm>
        </p:spPr>
        <p:txBody>
          <a:bodyPr/>
          <a:lstStyle/>
          <a:p>
            <a:endParaRPr lang="en-US"/>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4/10/2020</a:t>
            </a:fld>
            <a:endParaRPr lang="en-US"/>
          </a:p>
        </p:txBody>
      </p:sp>
      <p:sp>
        <p:nvSpPr>
          <p:cNvPr id="6" name="Footer Placeholder 5"/>
          <p:cNvSpPr>
            <a:spLocks noGrp="1"/>
          </p:cNvSpPr>
          <p:nvPr>
            <p:ph type="ftr" sz="quarter" idx="11"/>
          </p:nvPr>
        </p:nvSpPr>
        <p:spPr>
          <a:xfrm>
            <a:off x="914400" y="4629150"/>
            <a:ext cx="3886200" cy="342900"/>
          </a:xfrm>
        </p:spPr>
        <p:txBody>
          <a:bodyPr/>
          <a:lstStyle/>
          <a:p>
            <a:endParaRPr lang="en-US"/>
          </a:p>
        </p:txBody>
      </p:sp>
      <p:sp>
        <p:nvSpPr>
          <p:cNvPr id="7" name="Slide Number Placeholder 6"/>
          <p:cNvSpPr>
            <a:spLocks noGrp="1"/>
          </p:cNvSpPr>
          <p:nvPr>
            <p:ph type="sldNum" sz="quarter" idx="12"/>
          </p:nvPr>
        </p:nvSpPr>
        <p:spPr>
          <a:xfrm>
            <a:off x="146304" y="4656582"/>
            <a:ext cx="457200" cy="342900"/>
          </a:xfrm>
        </p:spPr>
        <p:txBody>
          <a:bodyPr/>
          <a:lstStyle/>
          <a:p>
            <a:fld id="{B6F15528-21DE-4FAA-801E-634DDDAF4B2B}" type="slidenum">
              <a:rPr lang="en-US" smtClean="0"/>
              <a:pPr/>
              <a:t>‹#›</a:t>
            </a:fld>
            <a:endParaRPr lang="en-US"/>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4/10/2020</a:t>
            </a:fld>
            <a:endParaRPr lang="en-US"/>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ti.com/lsds/ti/microcontrollers_16-bit_32-bit/msp/applications.page" TargetMode="External"/><Relationship Id="rId2" Type="http://schemas.openxmlformats.org/officeDocument/2006/relationships/hyperlink" Target="http://www.ti.com/capacitivetouch" TargetMode="External"/><Relationship Id="rId1" Type="http://schemas.openxmlformats.org/officeDocument/2006/relationships/slideLayout" Target="../slideLayouts/slideLayout2.xml"/><Relationship Id="rId6" Type="http://schemas.openxmlformats.org/officeDocument/2006/relationships/hyperlink" Target="http://www.ti.com/apps/docs/appcategory.tsp?appId=523&amp;DCMP=TIHeaderTracking&amp;HQS=Other+OT+hdr_a_energy" TargetMode="External"/><Relationship Id="rId5" Type="http://schemas.openxmlformats.org/officeDocument/2006/relationships/hyperlink" Target="http://www.ti.com/apps/docs/appcategory.tsp?appId=112" TargetMode="External"/><Relationship Id="rId4" Type="http://schemas.openxmlformats.org/officeDocument/2006/relationships/hyperlink" Target="http://www.ti.com/hdr_a_auto"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ti.com/430medical" TargetMode="External"/><Relationship Id="rId2" Type="http://schemas.openxmlformats.org/officeDocument/2006/relationships/hyperlink" Target="http://ti.com/430meter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ti.com/lsds/ti/microcontrollers_16-bit_32-bit/msp/applications.page" TargetMode="External"/><Relationship Id="rId2" Type="http://schemas.openxmlformats.org/officeDocument/2006/relationships/hyperlink" Target="http://www.ti.com/mcu/docs/mcuorphan.tsp?contentId=65684&amp;DCMP=USB&amp;HQS=Other+OT+430usb" TargetMode="External"/><Relationship Id="rId1" Type="http://schemas.openxmlformats.org/officeDocument/2006/relationships/slideLayout" Target="../slideLayouts/slideLayout2.xml"/><Relationship Id="rId5" Type="http://schemas.openxmlformats.org/officeDocument/2006/relationships/hyperlink" Target="http://www.ti.com/lsds/ti/apps/test/applications.page" TargetMode="External"/><Relationship Id="rId4" Type="http://schemas.openxmlformats.org/officeDocument/2006/relationships/hyperlink" Target="http://www.ti.com/mcu/docs/mcuorphan.tsp?contentId=29901&amp;DCMP=MSP430PortableMedical&amp;HQS=430medica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ti.com/lsds/ti/microcontrollers_16-bit_32-bit/msp/applications.page" TargetMode="External"/><Relationship Id="rId2" Type="http://schemas.openxmlformats.org/officeDocument/2006/relationships/hyperlink" Target="http://www.ti.com/lit/pdf/slaa494" TargetMode="External"/><Relationship Id="rId1" Type="http://schemas.openxmlformats.org/officeDocument/2006/relationships/slideLayout" Target="../slideLayouts/slideLayout2.xml"/><Relationship Id="rId6" Type="http://schemas.openxmlformats.org/officeDocument/2006/relationships/hyperlink" Target="http://www.ti.com/apps/docs/appcategory.tsp?appId=112" TargetMode="External"/><Relationship Id="rId5" Type="http://schemas.openxmlformats.org/officeDocument/2006/relationships/hyperlink" Target="http://www.ti.com/apps/docs/appcategory.tsp?appId=523&amp;DCMP=TIHeaderTracking&amp;HQS=Other+OT+hdr_a_energy" TargetMode="External"/><Relationship Id="rId4" Type="http://schemas.openxmlformats.org/officeDocument/2006/relationships/hyperlink" Target="http://www.ti.com/hdr_a_aut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715000" y="2800350"/>
            <a:ext cx="3200400" cy="1200150"/>
          </a:xfrm>
        </p:spPr>
        <p:txBody>
          <a:bodyPr>
            <a:normAutofit fontScale="92500" lnSpcReduction="20000"/>
          </a:bodyPr>
          <a:lstStyle/>
          <a:p>
            <a:pPr algn="just"/>
            <a:r>
              <a:rPr lang="en-US" dirty="0" smtClean="0"/>
              <a:t>P.RAJESH</a:t>
            </a:r>
          </a:p>
          <a:p>
            <a:pPr algn="just"/>
            <a:r>
              <a:rPr lang="en-US" dirty="0" smtClean="0"/>
              <a:t>DEPT OF E.C.E</a:t>
            </a:r>
          </a:p>
          <a:p>
            <a:pPr algn="just"/>
            <a:r>
              <a:rPr lang="en-US" dirty="0" smtClean="0"/>
              <a:t>JNTUACEA </a:t>
            </a:r>
          </a:p>
          <a:p>
            <a:endParaRPr lang="en-US" dirty="0"/>
          </a:p>
        </p:txBody>
      </p:sp>
      <p:sp>
        <p:nvSpPr>
          <p:cNvPr id="3" name="Title 2"/>
          <p:cNvSpPr>
            <a:spLocks noGrp="1"/>
          </p:cNvSpPr>
          <p:nvPr>
            <p:ph type="ctrTitle"/>
          </p:nvPr>
        </p:nvSpPr>
        <p:spPr/>
        <p:txBody>
          <a:bodyPr/>
          <a:lstStyle/>
          <a:p>
            <a:r>
              <a:rPr smtClean="0"/>
              <a:t>MSP 430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endParaRPr lang="en-US" smtClean="0"/>
          </a:p>
        </p:txBody>
      </p:sp>
      <p:pic>
        <p:nvPicPr>
          <p:cNvPr id="100355" name="Picture 2" descr="C:\Users\ECE STAFF\Desktop\varun Embedded Systems\IMAGES\g2blockdiagram.png"/>
          <p:cNvPicPr>
            <a:picLocks noGrp="1" noChangeAspect="1" noChangeArrowheads="1"/>
          </p:cNvPicPr>
          <p:nvPr>
            <p:ph idx="1"/>
          </p:nvPr>
        </p:nvPicPr>
        <p:blipFill>
          <a:blip r:embed="rId2"/>
          <a:srcRect/>
          <a:stretch>
            <a:fillRect/>
          </a:stretch>
        </p:blipFill>
        <p:spPr>
          <a:xfrm>
            <a:off x="0" y="0"/>
            <a:ext cx="9144000" cy="51435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2"/>
          <p:cNvSpPr>
            <a:spLocks noGrp="1"/>
          </p:cNvSpPr>
          <p:nvPr>
            <p:ph idx="1"/>
          </p:nvPr>
        </p:nvSpPr>
        <p:spPr>
          <a:xfrm>
            <a:off x="304800" y="285751"/>
            <a:ext cx="8229600" cy="3394472"/>
          </a:xfrm>
        </p:spPr>
        <p:txBody>
          <a:bodyPr>
            <a:normAutofit lnSpcReduction="10000"/>
          </a:bodyPr>
          <a:lstStyle/>
          <a:p>
            <a:pPr>
              <a:buFontTx/>
              <a:buNone/>
            </a:pPr>
            <a:r>
              <a:rPr lang="en-US" b="1" smtClean="0"/>
              <a:t>Applications</a:t>
            </a:r>
            <a:endParaRPr lang="en-US" sz="1800" smtClean="0"/>
          </a:p>
          <a:p>
            <a:r>
              <a:rPr lang="en-US" smtClean="0">
                <a:hlinkClick r:id="rId2"/>
              </a:rPr>
              <a:t>Capacitive touch</a:t>
            </a:r>
            <a:endParaRPr lang="en-US" sz="4400" smtClean="0"/>
          </a:p>
          <a:p>
            <a:r>
              <a:rPr lang="en-US" smtClean="0">
                <a:hlinkClick r:id="rId3"/>
              </a:rPr>
              <a:t>Industrial</a:t>
            </a:r>
            <a:endParaRPr lang="en-US" sz="4400" smtClean="0"/>
          </a:p>
          <a:p>
            <a:r>
              <a:rPr lang="en-US" smtClean="0">
                <a:hlinkClick r:id="rId3"/>
              </a:rPr>
              <a:t>Safety and security</a:t>
            </a:r>
            <a:endParaRPr lang="en-US" sz="4400" smtClean="0"/>
          </a:p>
          <a:p>
            <a:r>
              <a:rPr lang="en-US" smtClean="0"/>
              <a:t>Extended temp</a:t>
            </a:r>
            <a:endParaRPr lang="en-US" sz="4400" smtClean="0"/>
          </a:p>
          <a:p>
            <a:pPr lvl="1"/>
            <a:r>
              <a:rPr lang="en-US" smtClean="0">
                <a:hlinkClick r:id="rId4"/>
              </a:rPr>
              <a:t>Transportation/automotive</a:t>
            </a:r>
            <a:endParaRPr lang="en-US" sz="4000" smtClean="0"/>
          </a:p>
          <a:p>
            <a:pPr lvl="1"/>
            <a:r>
              <a:rPr lang="en-US" smtClean="0">
                <a:hlinkClick r:id="rId5"/>
              </a:rPr>
              <a:t>Military/space/avionics</a:t>
            </a:r>
            <a:endParaRPr lang="en-US" sz="4000" smtClean="0"/>
          </a:p>
          <a:p>
            <a:pPr lvl="1"/>
            <a:r>
              <a:rPr lang="en-US" smtClean="0">
                <a:hlinkClick r:id="rId6"/>
              </a:rPr>
              <a:t>Renewable energy</a:t>
            </a:r>
            <a:endParaRPr lang="en-US" sz="4000" smtClean="0"/>
          </a:p>
          <a:p>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endParaRPr lang="en-US" smtClean="0"/>
          </a:p>
        </p:txBody>
      </p:sp>
      <p:sp>
        <p:nvSpPr>
          <p:cNvPr id="102403" name="Content Placeholder 2"/>
          <p:cNvSpPr>
            <a:spLocks noGrp="1"/>
          </p:cNvSpPr>
          <p:nvPr>
            <p:ph idx="1"/>
          </p:nvPr>
        </p:nvSpPr>
        <p:spPr/>
        <p:txBody>
          <a:bodyPr/>
          <a:lstStyle/>
          <a:p>
            <a:endParaRPr lang="en-US" smtClean="0"/>
          </a:p>
        </p:txBody>
      </p:sp>
      <p:pic>
        <p:nvPicPr>
          <p:cNvPr id="102404" name="Picture 2" descr="C:\Users\ECE STAFF\Desktop\varun Embedded Systems\IMAGES\4x.png"/>
          <p:cNvPicPr>
            <a:picLocks noChangeAspect="1" noChangeArrowheads="1"/>
          </p:cNvPicPr>
          <p:nvPr/>
        </p:nvPicPr>
        <p:blipFill>
          <a:blip r:embed="rId2"/>
          <a:srcRect/>
          <a:stretch>
            <a:fillRect/>
          </a:stretch>
        </p:blipFill>
        <p:spPr bwMode="auto">
          <a:xfrm>
            <a:off x="228600" y="171450"/>
            <a:ext cx="8686800" cy="4972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4572000"/>
          </a:xfrm>
        </p:spPr>
        <p:txBody>
          <a:bodyPr>
            <a:normAutofit fontScale="70000" lnSpcReduction="20000"/>
          </a:bodyPr>
          <a:lstStyle/>
          <a:p>
            <a:pPr>
              <a:buFontTx/>
              <a:buNone/>
              <a:defRPr/>
            </a:pPr>
            <a:r>
              <a:rPr lang="en-US" sz="2400" b="1" dirty="0" smtClean="0"/>
              <a:t>Key Features of MSP430F4x MCUs</a:t>
            </a:r>
            <a:endParaRPr lang="en-US" sz="2400" dirty="0" smtClean="0"/>
          </a:p>
          <a:p>
            <a:pPr>
              <a:buFontTx/>
              <a:buNone/>
              <a:defRPr/>
            </a:pPr>
            <a:r>
              <a:rPr lang="en-US" sz="2000" b="1" dirty="0" smtClean="0"/>
              <a:t>Clock</a:t>
            </a:r>
            <a:endParaRPr lang="en-US" sz="2000" dirty="0" smtClean="0"/>
          </a:p>
          <a:p>
            <a:pPr>
              <a:defRPr/>
            </a:pPr>
            <a:r>
              <a:rPr lang="en-US" sz="2000" dirty="0" smtClean="0"/>
              <a:t>Up to 16 MHz CPU speed</a:t>
            </a:r>
          </a:p>
          <a:p>
            <a:pPr>
              <a:buFontTx/>
              <a:buNone/>
              <a:defRPr/>
            </a:pPr>
            <a:r>
              <a:rPr lang="en-US" sz="2000" b="1" dirty="0" smtClean="0"/>
              <a:t>Memory</a:t>
            </a:r>
            <a:endParaRPr lang="en-US" sz="2000" dirty="0" smtClean="0"/>
          </a:p>
          <a:p>
            <a:pPr>
              <a:defRPr/>
            </a:pPr>
            <a:r>
              <a:rPr lang="en-US" sz="2000" dirty="0" smtClean="0"/>
              <a:t>Up to 120 KB Flash</a:t>
            </a:r>
          </a:p>
          <a:p>
            <a:pPr>
              <a:defRPr/>
            </a:pPr>
            <a:r>
              <a:rPr lang="en-US" sz="2000" dirty="0" smtClean="0"/>
              <a:t>Up to 8 KB SRAM</a:t>
            </a:r>
          </a:p>
          <a:p>
            <a:pPr>
              <a:buFontTx/>
              <a:buNone/>
              <a:defRPr/>
            </a:pPr>
            <a:r>
              <a:rPr lang="en-US" sz="2000" b="1" dirty="0" smtClean="0"/>
              <a:t>Voltage</a:t>
            </a:r>
            <a:endParaRPr lang="en-US" sz="2000" dirty="0" smtClean="0"/>
          </a:p>
          <a:p>
            <a:pPr>
              <a:defRPr/>
            </a:pPr>
            <a:r>
              <a:rPr lang="en-US" sz="2000" dirty="0" smtClean="0"/>
              <a:t>1.8 – 3.6V operation</a:t>
            </a:r>
          </a:p>
          <a:p>
            <a:pPr>
              <a:buFontTx/>
              <a:buNone/>
              <a:defRPr/>
            </a:pPr>
            <a:r>
              <a:rPr lang="en-US" sz="2000" b="1" dirty="0" smtClean="0"/>
              <a:t>LCD</a:t>
            </a:r>
            <a:endParaRPr lang="en-US" sz="2000" dirty="0" smtClean="0"/>
          </a:p>
          <a:p>
            <a:pPr>
              <a:defRPr/>
            </a:pPr>
            <a:r>
              <a:rPr lang="en-US" sz="2000" dirty="0" smtClean="0"/>
              <a:t>Features integrated LCD controller</a:t>
            </a:r>
          </a:p>
          <a:p>
            <a:pPr>
              <a:buFontTx/>
              <a:buNone/>
              <a:defRPr/>
            </a:pPr>
            <a:r>
              <a:rPr lang="en-US" sz="2000" b="1" dirty="0" smtClean="0"/>
              <a:t>Smart Analog and digital</a:t>
            </a:r>
            <a:endParaRPr lang="en-US" sz="2000" dirty="0" smtClean="0"/>
          </a:p>
          <a:p>
            <a:pPr>
              <a:defRPr/>
            </a:pPr>
            <a:r>
              <a:rPr lang="en-US" sz="2000" dirty="0" smtClean="0"/>
              <a:t>Wide range of high-performance analog and intelligent digital peripherals</a:t>
            </a:r>
          </a:p>
          <a:p>
            <a:pPr>
              <a:buFontTx/>
              <a:buNone/>
              <a:defRPr/>
            </a:pPr>
            <a:r>
              <a:rPr lang="en-US" sz="2000" b="1" dirty="0" smtClean="0"/>
              <a:t>Low power</a:t>
            </a:r>
            <a:endParaRPr lang="en-US" sz="2000" dirty="0" smtClean="0"/>
          </a:p>
          <a:p>
            <a:pPr>
              <a:defRPr/>
            </a:pPr>
            <a:r>
              <a:rPr lang="en-US" sz="2000" dirty="0" smtClean="0"/>
              <a:t>200 </a:t>
            </a:r>
            <a:r>
              <a:rPr lang="en-US" sz="2000" dirty="0" err="1" smtClean="0"/>
              <a:t>μA</a:t>
            </a:r>
            <a:r>
              <a:rPr lang="en-US" sz="2000" dirty="0" smtClean="0"/>
              <a:t> / MHz active mode</a:t>
            </a:r>
          </a:p>
          <a:p>
            <a:pPr>
              <a:defRPr/>
            </a:pPr>
            <a:r>
              <a:rPr lang="en-US" sz="2000" dirty="0" smtClean="0"/>
              <a:t>0.7 </a:t>
            </a:r>
            <a:r>
              <a:rPr lang="en-US" sz="2000" dirty="0" err="1" smtClean="0"/>
              <a:t>μA</a:t>
            </a:r>
            <a:r>
              <a:rPr lang="en-US" sz="2000" dirty="0" smtClean="0"/>
              <a:t> real-time clock mode</a:t>
            </a:r>
          </a:p>
          <a:p>
            <a:pPr>
              <a:defRPr/>
            </a:pPr>
            <a:r>
              <a:rPr lang="en-US" sz="2000" dirty="0" smtClean="0"/>
              <a:t>0.1 </a:t>
            </a:r>
            <a:r>
              <a:rPr lang="en-US" sz="2000" dirty="0" err="1" smtClean="0"/>
              <a:t>μA</a:t>
            </a:r>
            <a:r>
              <a:rPr lang="en-US" sz="2000" dirty="0" smtClean="0"/>
              <a:t> RAM retention</a:t>
            </a:r>
          </a:p>
          <a:p>
            <a:pPr>
              <a:defRPr/>
            </a:pPr>
            <a:r>
              <a:rPr lang="en-US" sz="2000" dirty="0" smtClean="0"/>
              <a:t>Ultra-fast wake-up from standby mode in &lt;6 </a:t>
            </a:r>
            <a:r>
              <a:rPr lang="en-US" sz="2000" dirty="0" err="1" smtClean="0"/>
              <a:t>μs</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endParaRPr lang="en-US" smtClean="0"/>
          </a:p>
        </p:txBody>
      </p:sp>
      <p:sp>
        <p:nvSpPr>
          <p:cNvPr id="104451" name="Content Placeholder 2"/>
          <p:cNvSpPr>
            <a:spLocks noGrp="1"/>
          </p:cNvSpPr>
          <p:nvPr>
            <p:ph idx="1"/>
          </p:nvPr>
        </p:nvSpPr>
        <p:spPr/>
        <p:txBody>
          <a:bodyPr/>
          <a:lstStyle/>
          <a:p>
            <a:endParaRPr lang="en-US" smtClean="0"/>
          </a:p>
        </p:txBody>
      </p:sp>
      <p:pic>
        <p:nvPicPr>
          <p:cNvPr id="104452" name="Picture 2" descr="C:\Users\ECE STAFF\Desktop\varun Embedded Systems\IMAGES\f4.png"/>
          <p:cNvPicPr>
            <a:picLocks noChangeAspect="1" noChangeArrowheads="1"/>
          </p:cNvPicPr>
          <p:nvPr/>
        </p:nvPicPr>
        <p:blipFill>
          <a:blip r:embed="rId2"/>
          <a:srcRect/>
          <a:stretch>
            <a:fillRect/>
          </a:stretch>
        </p:blipFill>
        <p:spPr bwMode="auto">
          <a:xfrm>
            <a:off x="152400" y="0"/>
            <a:ext cx="8991600" cy="491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endParaRPr lang="en-US" smtClean="0"/>
          </a:p>
        </p:txBody>
      </p:sp>
      <p:sp>
        <p:nvSpPr>
          <p:cNvPr id="105475" name="Content Placeholder 2"/>
          <p:cNvSpPr>
            <a:spLocks noGrp="1"/>
          </p:cNvSpPr>
          <p:nvPr>
            <p:ph idx="1"/>
          </p:nvPr>
        </p:nvSpPr>
        <p:spPr/>
        <p:txBody>
          <a:bodyPr/>
          <a:lstStyle/>
          <a:p>
            <a:pPr>
              <a:buFontTx/>
              <a:buNone/>
            </a:pPr>
            <a:r>
              <a:rPr lang="en-US" b="1" smtClean="0"/>
              <a:t>Applications</a:t>
            </a:r>
          </a:p>
          <a:p>
            <a:r>
              <a:rPr lang="en-US" smtClean="0">
                <a:hlinkClick r:id="rId2"/>
              </a:rPr>
              <a:t>Metering</a:t>
            </a:r>
            <a:endParaRPr lang="en-US" smtClean="0"/>
          </a:p>
          <a:p>
            <a:r>
              <a:rPr lang="en-US" smtClean="0">
                <a:hlinkClick r:id="rId3"/>
              </a:rPr>
              <a:t>Portable medical</a:t>
            </a:r>
            <a:endParaRPr lang="en-US" smtClean="0"/>
          </a:p>
          <a:p>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228600" y="666750"/>
            <a:ext cx="8077200" cy="4090351"/>
          </a:xfrm>
          <a:prstGeom prst="rect">
            <a:avLst/>
          </a:prstGeom>
          <a:ln>
            <a:headEnd type="none" w="sm" len="sm"/>
            <a:tailEnd/>
          </a:ln>
          <a:extLst/>
        </p:spPr>
        <p:style>
          <a:lnRef idx="2">
            <a:schemeClr val="accent1"/>
          </a:lnRef>
          <a:fillRef idx="1">
            <a:schemeClr val="lt1"/>
          </a:fillRef>
          <a:effectRef idx="0">
            <a:schemeClr val="accent1"/>
          </a:effectRef>
          <a:fontRef idx="minor">
            <a:schemeClr val="dk1"/>
          </a:fontRef>
        </p:style>
        <p:txBody>
          <a:bodyPr wrap="square" lIns="182880" tIns="91440">
            <a:spAutoFit/>
          </a:bodyPr>
          <a:lstStyle/>
          <a:p>
            <a:pPr marL="342900" indent="-342900" fontAlgn="auto">
              <a:spcBef>
                <a:spcPct val="20000"/>
              </a:spcBef>
              <a:spcAft>
                <a:spcPts val="0"/>
              </a:spcAft>
              <a:buClr>
                <a:srgbClr val="FF0000"/>
              </a:buClr>
              <a:buSzPct val="75000"/>
              <a:defRPr/>
            </a:pPr>
            <a:r>
              <a:rPr lang="en-US" sz="1200" dirty="0">
                <a:latin typeface="Arial"/>
              </a:rPr>
              <a:t>Ultra-Low Power</a:t>
            </a:r>
          </a:p>
          <a:p>
            <a:pPr marL="742950" lvl="1" indent="-285750" fontAlgn="auto">
              <a:spcBef>
                <a:spcPct val="20000"/>
              </a:spcBef>
              <a:spcAft>
                <a:spcPts val="0"/>
              </a:spcAft>
              <a:buClr>
                <a:srgbClr val="FF0000"/>
              </a:buClr>
              <a:buSzPct val="75000"/>
              <a:buFont typeface="Wingdings" pitchFamily="2" charset="2"/>
              <a:buChar char=""/>
              <a:defRPr/>
            </a:pPr>
            <a:r>
              <a:rPr lang="en-US" sz="1200" dirty="0">
                <a:latin typeface="Arial"/>
              </a:rPr>
              <a:t>160 </a:t>
            </a:r>
            <a:r>
              <a:rPr lang="en-US" sz="1200" dirty="0" err="1">
                <a:latin typeface="Arial"/>
              </a:rPr>
              <a:t>μA</a:t>
            </a:r>
            <a:r>
              <a:rPr lang="en-US" sz="1200" dirty="0">
                <a:latin typeface="Arial"/>
              </a:rPr>
              <a:t> in active mode</a:t>
            </a:r>
          </a:p>
          <a:p>
            <a:pPr marL="742950" lvl="1" indent="-285750" fontAlgn="auto">
              <a:spcBef>
                <a:spcPct val="20000"/>
              </a:spcBef>
              <a:spcAft>
                <a:spcPts val="0"/>
              </a:spcAft>
              <a:buClr>
                <a:srgbClr val="FF0000"/>
              </a:buClr>
              <a:buSzPct val="75000"/>
              <a:buFont typeface="Wingdings" pitchFamily="2" charset="2"/>
              <a:buChar char=""/>
              <a:defRPr/>
            </a:pPr>
            <a:r>
              <a:rPr lang="en-US" sz="1200" dirty="0">
                <a:latin typeface="Arial"/>
              </a:rPr>
              <a:t>2.5 </a:t>
            </a:r>
            <a:r>
              <a:rPr lang="en-US" sz="1200" dirty="0" err="1">
                <a:latin typeface="Arial"/>
              </a:rPr>
              <a:t>μA</a:t>
            </a:r>
            <a:r>
              <a:rPr lang="en-US" sz="1200" dirty="0">
                <a:latin typeface="Arial"/>
              </a:rPr>
              <a:t> standby mode</a:t>
            </a:r>
          </a:p>
          <a:p>
            <a:pPr marL="742950" lvl="1" indent="-285750" fontAlgn="auto">
              <a:spcBef>
                <a:spcPct val="20000"/>
              </a:spcBef>
              <a:spcAft>
                <a:spcPts val="0"/>
              </a:spcAft>
              <a:buClr>
                <a:srgbClr val="FF0000"/>
              </a:buClr>
              <a:buSzPct val="75000"/>
              <a:buFont typeface="Wingdings" pitchFamily="2" charset="2"/>
              <a:buChar char=""/>
              <a:defRPr/>
            </a:pPr>
            <a:r>
              <a:rPr lang="en-US" sz="1200" dirty="0">
                <a:latin typeface="Arial"/>
              </a:rPr>
              <a:t>Integrated LDO, BOR, WDT+, RTC</a:t>
            </a:r>
          </a:p>
          <a:p>
            <a:pPr marL="742950" lvl="1" indent="-285750" fontAlgn="auto">
              <a:spcBef>
                <a:spcPct val="20000"/>
              </a:spcBef>
              <a:spcAft>
                <a:spcPts val="0"/>
              </a:spcAft>
              <a:buClr>
                <a:srgbClr val="FF0000"/>
              </a:buClr>
              <a:buSzPct val="75000"/>
              <a:buFont typeface="Wingdings" pitchFamily="2" charset="2"/>
              <a:buChar char=""/>
              <a:defRPr/>
            </a:pPr>
            <a:r>
              <a:rPr lang="en-US" sz="1200" dirty="0">
                <a:latin typeface="Arial"/>
              </a:rPr>
              <a:t>12 MHz @ 1.8V</a:t>
            </a:r>
          </a:p>
          <a:p>
            <a:pPr marL="742950" lvl="1" indent="-285750" fontAlgn="auto">
              <a:spcBef>
                <a:spcPct val="20000"/>
              </a:spcBef>
              <a:spcAft>
                <a:spcPts val="0"/>
              </a:spcAft>
              <a:buClr>
                <a:srgbClr val="FF0000"/>
              </a:buClr>
              <a:buSzPct val="75000"/>
              <a:buFont typeface="Wingdings" pitchFamily="2" charset="2"/>
              <a:buChar char=""/>
              <a:defRPr/>
            </a:pPr>
            <a:r>
              <a:rPr lang="en-US" sz="1200" dirty="0">
                <a:latin typeface="Arial"/>
              </a:rPr>
              <a:t>Wake up from standby in &lt;5 </a:t>
            </a:r>
            <a:r>
              <a:rPr lang="en-US" sz="1200" dirty="0" err="1">
                <a:latin typeface="Arial"/>
              </a:rPr>
              <a:t>μs</a:t>
            </a:r>
            <a:endParaRPr lang="en-US" sz="1200" dirty="0">
              <a:latin typeface="Arial"/>
            </a:endParaRPr>
          </a:p>
          <a:p>
            <a:pPr marL="342900" indent="-342900" fontAlgn="auto">
              <a:spcBef>
                <a:spcPct val="20000"/>
              </a:spcBef>
              <a:spcAft>
                <a:spcPts val="0"/>
              </a:spcAft>
              <a:buClr>
                <a:srgbClr val="FF0000"/>
              </a:buClr>
              <a:buSzPct val="75000"/>
              <a:defRPr/>
            </a:pPr>
            <a:r>
              <a:rPr lang="en-US" sz="1200" dirty="0">
                <a:latin typeface="Arial"/>
              </a:rPr>
              <a:t>Increased Performance</a:t>
            </a:r>
          </a:p>
          <a:p>
            <a:pPr marL="742950" lvl="1" indent="-285750" fontAlgn="auto">
              <a:spcBef>
                <a:spcPct val="20000"/>
              </a:spcBef>
              <a:spcAft>
                <a:spcPts val="0"/>
              </a:spcAft>
              <a:buClr>
                <a:srgbClr val="FF0000"/>
              </a:buClr>
              <a:buSzPct val="75000"/>
              <a:buFont typeface="Wingdings" pitchFamily="2" charset="2"/>
              <a:buChar char=""/>
              <a:defRPr/>
            </a:pPr>
            <a:r>
              <a:rPr lang="en-US" sz="1200" dirty="0">
                <a:latin typeface="+mj-lt"/>
              </a:rPr>
              <a:t>Up to 25 MHz</a:t>
            </a:r>
          </a:p>
          <a:p>
            <a:pPr marL="742950" lvl="1" indent="-285750" fontAlgn="auto">
              <a:spcBef>
                <a:spcPct val="20000"/>
              </a:spcBef>
              <a:spcAft>
                <a:spcPts val="0"/>
              </a:spcAft>
              <a:buClr>
                <a:srgbClr val="FF0000"/>
              </a:buClr>
              <a:buSzPct val="75000"/>
              <a:buFont typeface="Wingdings" pitchFamily="2" charset="2"/>
              <a:buChar char=""/>
              <a:defRPr/>
            </a:pPr>
            <a:r>
              <a:rPr lang="en-US" sz="1200" dirty="0">
                <a:latin typeface="+mj-lt"/>
              </a:rPr>
              <a:t>Up to 512 KB Flash</a:t>
            </a:r>
          </a:p>
          <a:p>
            <a:pPr marL="742950" lvl="1" indent="-285750" fontAlgn="auto">
              <a:spcBef>
                <a:spcPct val="20000"/>
              </a:spcBef>
              <a:spcAft>
                <a:spcPts val="0"/>
              </a:spcAft>
              <a:buClr>
                <a:srgbClr val="FF0000"/>
              </a:buClr>
              <a:buSzPct val="75000"/>
              <a:buFont typeface="Wingdings" pitchFamily="2" charset="2"/>
              <a:buChar char=""/>
              <a:defRPr/>
            </a:pPr>
            <a:r>
              <a:rPr lang="en-US" sz="1200" dirty="0">
                <a:latin typeface="+mj-lt"/>
              </a:rPr>
              <a:t>Up to 66 KB RAM</a:t>
            </a:r>
          </a:p>
          <a:p>
            <a:pPr marL="742950" lvl="1" indent="-285750" fontAlgn="auto">
              <a:spcBef>
                <a:spcPct val="20000"/>
              </a:spcBef>
              <a:spcAft>
                <a:spcPts val="0"/>
              </a:spcAft>
              <a:buClr>
                <a:srgbClr val="FF0000"/>
              </a:buClr>
              <a:buSzPct val="75000"/>
              <a:buFont typeface="Wingdings" pitchFamily="2" charset="2"/>
              <a:buChar char=""/>
              <a:defRPr/>
            </a:pPr>
            <a:r>
              <a:rPr lang="en-US" sz="1200" dirty="0">
                <a:latin typeface="+mj-lt"/>
              </a:rPr>
              <a:t>1.8V ISP Flash erase and write</a:t>
            </a:r>
          </a:p>
          <a:p>
            <a:pPr marL="742950" lvl="1" indent="-285750" fontAlgn="auto">
              <a:spcBef>
                <a:spcPct val="20000"/>
              </a:spcBef>
              <a:spcAft>
                <a:spcPts val="0"/>
              </a:spcAft>
              <a:buClr>
                <a:srgbClr val="FF0000"/>
              </a:buClr>
              <a:buSzPct val="75000"/>
              <a:buFont typeface="Wingdings" pitchFamily="2" charset="2"/>
              <a:buChar char=""/>
              <a:defRPr/>
            </a:pPr>
            <a:r>
              <a:rPr lang="en-US" sz="1200" dirty="0">
                <a:latin typeface="+mj-lt"/>
              </a:rPr>
              <a:t>Fail-safe, flexible clocking system</a:t>
            </a:r>
          </a:p>
          <a:p>
            <a:pPr marL="742950" lvl="1" indent="-285750" fontAlgn="auto">
              <a:spcBef>
                <a:spcPct val="20000"/>
              </a:spcBef>
              <a:spcAft>
                <a:spcPts val="0"/>
              </a:spcAft>
              <a:buClr>
                <a:srgbClr val="FF0000"/>
              </a:buClr>
              <a:buSzPct val="75000"/>
              <a:buFont typeface="Wingdings" pitchFamily="2" charset="2"/>
              <a:buChar char=""/>
              <a:defRPr/>
            </a:pPr>
            <a:r>
              <a:rPr lang="en-US" sz="1200" dirty="0">
                <a:latin typeface="+mj-lt"/>
              </a:rPr>
              <a:t>User-defined Bootstrap Loader</a:t>
            </a:r>
          </a:p>
          <a:p>
            <a:pPr marL="742950" lvl="1" indent="-285750" fontAlgn="auto">
              <a:spcBef>
                <a:spcPct val="20000"/>
              </a:spcBef>
              <a:spcAft>
                <a:spcPts val="0"/>
              </a:spcAft>
              <a:buClr>
                <a:srgbClr val="FF0000"/>
              </a:buClr>
              <a:buSzPct val="75000"/>
              <a:buFont typeface="Wingdings" pitchFamily="2" charset="2"/>
              <a:buChar char=""/>
              <a:defRPr/>
            </a:pPr>
            <a:r>
              <a:rPr lang="en-US" sz="1200" dirty="0">
                <a:latin typeface="+mj-lt"/>
              </a:rPr>
              <a:t>Up to 1MB linear memory addressing</a:t>
            </a:r>
          </a:p>
          <a:p>
            <a:pPr marL="342900" indent="-342900" fontAlgn="auto">
              <a:spcBef>
                <a:spcPct val="20000"/>
              </a:spcBef>
              <a:spcAft>
                <a:spcPts val="0"/>
              </a:spcAft>
              <a:buClr>
                <a:srgbClr val="FF0000"/>
              </a:buClr>
              <a:buSzPct val="75000"/>
              <a:defRPr/>
            </a:pPr>
            <a:r>
              <a:rPr lang="en-US" sz="1200" dirty="0">
                <a:latin typeface="Arial"/>
              </a:rPr>
              <a:t>Innovative Features</a:t>
            </a:r>
          </a:p>
          <a:p>
            <a:pPr marL="742950" lvl="1" indent="-285750" fontAlgn="auto">
              <a:spcBef>
                <a:spcPct val="20000"/>
              </a:spcBef>
              <a:spcAft>
                <a:spcPts val="0"/>
              </a:spcAft>
              <a:buClr>
                <a:srgbClr val="FF0000"/>
              </a:buClr>
              <a:buSzPct val="75000"/>
              <a:buFont typeface="Wingdings" pitchFamily="2" charset="2"/>
              <a:buChar char=""/>
              <a:defRPr/>
            </a:pPr>
            <a:r>
              <a:rPr lang="en-US" sz="1200" dirty="0">
                <a:latin typeface="Arial"/>
              </a:rPr>
              <a:t>Multi-channel DMA supports data movement in standby mode</a:t>
            </a:r>
          </a:p>
          <a:p>
            <a:pPr marL="742950" lvl="1" indent="-285750" fontAlgn="auto">
              <a:spcBef>
                <a:spcPct val="20000"/>
              </a:spcBef>
              <a:spcAft>
                <a:spcPts val="0"/>
              </a:spcAft>
              <a:buClr>
                <a:srgbClr val="FF0000"/>
              </a:buClr>
              <a:buSzPct val="75000"/>
              <a:buFont typeface="Wingdings" pitchFamily="2" charset="2"/>
              <a:buChar char=""/>
              <a:defRPr/>
            </a:pPr>
            <a:r>
              <a:rPr lang="en-US" sz="1200" dirty="0">
                <a:latin typeface="Arial"/>
              </a:rPr>
              <a:t>Industry leading code density</a:t>
            </a:r>
          </a:p>
          <a:p>
            <a:pPr marL="742950" lvl="1" indent="-285750" fontAlgn="auto">
              <a:spcBef>
                <a:spcPct val="20000"/>
              </a:spcBef>
              <a:spcAft>
                <a:spcPts val="0"/>
              </a:spcAft>
              <a:buClr>
                <a:srgbClr val="FF0000"/>
              </a:buClr>
              <a:buSzPct val="75000"/>
              <a:buFont typeface="Wingdings" pitchFamily="2" charset="2"/>
              <a:buChar char=""/>
              <a:defRPr/>
            </a:pPr>
            <a:r>
              <a:rPr lang="en-US" sz="1200" dirty="0">
                <a:latin typeface="Arial"/>
              </a:rPr>
              <a:t>More design options including USB, </a:t>
            </a:r>
            <a:r>
              <a:rPr lang="en-US" sz="1200" dirty="0">
                <a:solidFill>
                  <a:schemeClr val="accent6">
                    <a:lumMod val="20000"/>
                    <a:lumOff val="80000"/>
                  </a:schemeClr>
                </a:solidFill>
                <a:latin typeface="Arial"/>
              </a:rPr>
              <a:t>RF, encryption, LCD interface</a:t>
            </a:r>
          </a:p>
        </p:txBody>
      </p:sp>
      <p:sp>
        <p:nvSpPr>
          <p:cNvPr id="18436" name="Rectangle 2"/>
          <p:cNvSpPr>
            <a:spLocks noGrp="1" noChangeArrowheads="1"/>
          </p:cNvSpPr>
          <p:nvPr>
            <p:ph type="title"/>
          </p:nvPr>
        </p:nvSpPr>
        <p:spPr>
          <a:xfrm>
            <a:off x="0" y="109537"/>
            <a:ext cx="9144000" cy="557213"/>
          </a:xfrm>
        </p:spPr>
        <p:txBody>
          <a:bodyPr>
            <a:normAutofit fontScale="90000"/>
          </a:bodyPr>
          <a:lstStyle/>
          <a:p>
            <a:pPr>
              <a:defRPr/>
            </a:pPr>
            <a:r>
              <a:rPr lang="en-US" dirty="0" smtClean="0"/>
              <a:t>F5xx Key Features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endParaRPr lang="en-US" smtClean="0"/>
          </a:p>
        </p:txBody>
      </p:sp>
      <p:sp>
        <p:nvSpPr>
          <p:cNvPr id="107523" name="Content Placeholder 2"/>
          <p:cNvSpPr>
            <a:spLocks noGrp="1"/>
          </p:cNvSpPr>
          <p:nvPr>
            <p:ph idx="1"/>
          </p:nvPr>
        </p:nvSpPr>
        <p:spPr/>
        <p:txBody>
          <a:bodyPr/>
          <a:lstStyle/>
          <a:p>
            <a:endParaRPr lang="en-US" smtClean="0"/>
          </a:p>
        </p:txBody>
      </p:sp>
      <p:pic>
        <p:nvPicPr>
          <p:cNvPr id="107524" name="Picture 2" descr="C:\Users\ECE STAFF\Desktop\varun Embedded Systems\IMAGES\f5x.png"/>
          <p:cNvPicPr>
            <a:picLocks noChangeAspect="1" noChangeArrowheads="1"/>
          </p:cNvPicPr>
          <p:nvPr/>
        </p:nvPicPr>
        <p:blipFill>
          <a:blip r:embed="rId2"/>
          <a:srcRect/>
          <a:stretch>
            <a:fillRect/>
          </a:stretch>
        </p:blipFill>
        <p:spPr bwMode="auto">
          <a:xfrm>
            <a:off x="0" y="0"/>
            <a:ext cx="9144000" cy="5143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endParaRPr lang="en-US" smtClean="0"/>
          </a:p>
        </p:txBody>
      </p:sp>
      <p:sp>
        <p:nvSpPr>
          <p:cNvPr id="108547" name="Content Placeholder 2"/>
          <p:cNvSpPr>
            <a:spLocks noGrp="1"/>
          </p:cNvSpPr>
          <p:nvPr>
            <p:ph idx="1"/>
          </p:nvPr>
        </p:nvSpPr>
        <p:spPr/>
        <p:txBody>
          <a:bodyPr/>
          <a:lstStyle/>
          <a:p>
            <a:pPr>
              <a:buFontTx/>
              <a:buNone/>
            </a:pPr>
            <a:r>
              <a:rPr lang="en-US" b="1" smtClean="0"/>
              <a:t>Applications</a:t>
            </a:r>
          </a:p>
          <a:p>
            <a:r>
              <a:rPr lang="en-US" smtClean="0">
                <a:hlinkClick r:id="rId2"/>
              </a:rPr>
              <a:t>USB</a:t>
            </a:r>
            <a:endParaRPr lang="en-US" smtClean="0"/>
          </a:p>
          <a:p>
            <a:r>
              <a:rPr lang="en-US" smtClean="0">
                <a:hlinkClick r:id="rId3"/>
              </a:rPr>
              <a:t>Consumer &amp; portable electronics</a:t>
            </a:r>
            <a:endParaRPr lang="en-US" smtClean="0"/>
          </a:p>
          <a:p>
            <a:r>
              <a:rPr lang="en-US" smtClean="0">
                <a:hlinkClick r:id="rId4"/>
              </a:rPr>
              <a:t>Portable medical</a:t>
            </a:r>
            <a:endParaRPr lang="en-US" smtClean="0"/>
          </a:p>
          <a:p>
            <a:r>
              <a:rPr lang="en-US" smtClean="0">
                <a:hlinkClick r:id="rId5"/>
              </a:rPr>
              <a:t>Test and measurement</a:t>
            </a:r>
            <a:endParaRPr lang="en-US" smtClean="0"/>
          </a:p>
          <a:p>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9537"/>
            <a:ext cx="9144000" cy="557213"/>
          </a:xfrm>
        </p:spPr>
        <p:txBody>
          <a:bodyPr>
            <a:normAutofit fontScale="90000"/>
          </a:bodyPr>
          <a:lstStyle/>
          <a:p>
            <a:pPr>
              <a:defRPr/>
            </a:pPr>
            <a:r>
              <a:rPr lang="en-US" dirty="0" smtClean="0"/>
              <a:t>MSP430 Families</a:t>
            </a:r>
            <a:endParaRPr lang="en-US" dirty="0"/>
          </a:p>
        </p:txBody>
      </p:sp>
      <p:grpSp>
        <p:nvGrpSpPr>
          <p:cNvPr id="20" name="Group 19"/>
          <p:cNvGrpSpPr/>
          <p:nvPr/>
        </p:nvGrpSpPr>
        <p:grpSpPr>
          <a:xfrm>
            <a:off x="409575" y="624494"/>
            <a:ext cx="8201025" cy="4309456"/>
            <a:chOff x="471489" y="819150"/>
            <a:chExt cx="8201025" cy="4309456"/>
          </a:xfrm>
        </p:grpSpPr>
        <p:pic>
          <p:nvPicPr>
            <p:cNvPr id="109570" name="Picture 2"/>
            <p:cNvPicPr>
              <a:picLocks noChangeAspect="1" noChangeArrowheads="1"/>
            </p:cNvPicPr>
            <p:nvPr/>
          </p:nvPicPr>
          <p:blipFill>
            <a:blip r:embed="rId2"/>
            <a:srcRect/>
            <a:stretch>
              <a:fillRect/>
            </a:stretch>
          </p:blipFill>
          <p:spPr bwMode="auto">
            <a:xfrm>
              <a:off x="471489" y="819150"/>
              <a:ext cx="8201025" cy="4295775"/>
            </a:xfrm>
            <a:prstGeom prst="rect">
              <a:avLst/>
            </a:prstGeom>
            <a:noFill/>
            <a:ln w="9525">
              <a:noFill/>
              <a:miter lim="800000"/>
              <a:headEnd/>
              <a:tailEnd/>
            </a:ln>
          </p:spPr>
        </p:pic>
        <p:sp>
          <p:nvSpPr>
            <p:cNvPr id="109571" name="Rounded Rectangle 31"/>
            <p:cNvSpPr>
              <a:spLocks noChangeArrowheads="1"/>
            </p:cNvSpPr>
            <p:nvPr/>
          </p:nvSpPr>
          <p:spPr bwMode="auto">
            <a:xfrm>
              <a:off x="6751639" y="819150"/>
              <a:ext cx="1920875" cy="4295776"/>
            </a:xfrm>
            <a:prstGeom prst="roundRect">
              <a:avLst>
                <a:gd name="adj" fmla="val 16667"/>
              </a:avLst>
            </a:prstGeom>
            <a:noFill/>
            <a:ln w="85725" algn="ctr">
              <a:solidFill>
                <a:srgbClr val="000000"/>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109573" name="Rounded Rectangle 4"/>
            <p:cNvSpPr>
              <a:spLocks noChangeArrowheads="1"/>
            </p:cNvSpPr>
            <p:nvPr/>
          </p:nvSpPr>
          <p:spPr bwMode="auto">
            <a:xfrm>
              <a:off x="5029200" y="895350"/>
              <a:ext cx="762000" cy="4196954"/>
            </a:xfrm>
            <a:prstGeom prst="roundRect">
              <a:avLst>
                <a:gd name="adj" fmla="val 16667"/>
              </a:avLst>
            </a:prstGeom>
            <a:noFill/>
            <a:ln w="85725" algn="ctr">
              <a:solidFill>
                <a:srgbClr val="0000FF"/>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109577" name="Rectangle 28"/>
            <p:cNvSpPr>
              <a:spLocks noChangeArrowheads="1"/>
            </p:cNvSpPr>
            <p:nvPr/>
          </p:nvSpPr>
          <p:spPr bwMode="auto">
            <a:xfrm>
              <a:off x="2108200" y="3477817"/>
              <a:ext cx="2768600" cy="1621631"/>
            </a:xfrm>
            <a:prstGeom prst="rect">
              <a:avLst/>
            </a:prstGeom>
            <a:solidFill>
              <a:schemeClr val="accent1">
                <a:alpha val="72156"/>
              </a:schemeClr>
            </a:solid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nvGrpSpPr>
            <p:cNvPr id="4" name="Group 27"/>
            <p:cNvGrpSpPr>
              <a:grpSpLocks/>
            </p:cNvGrpSpPr>
            <p:nvPr/>
          </p:nvGrpSpPr>
          <p:grpSpPr bwMode="auto">
            <a:xfrm>
              <a:off x="2057400" y="3486150"/>
              <a:ext cx="2768600" cy="1642456"/>
              <a:chOff x="2133600" y="4470865"/>
              <a:chExt cx="2768810" cy="2189504"/>
            </a:xfrm>
          </p:grpSpPr>
          <p:cxnSp>
            <p:nvCxnSpPr>
              <p:cNvPr id="109579" name="Straight Arrow Connector 13"/>
              <p:cNvCxnSpPr>
                <a:cxnSpLocks noChangeShapeType="1"/>
              </p:cNvCxnSpPr>
              <p:nvPr/>
            </p:nvCxnSpPr>
            <p:spPr bwMode="auto">
              <a:xfrm flipV="1">
                <a:off x="3429000" y="5105400"/>
                <a:ext cx="0" cy="496673"/>
              </a:xfrm>
              <a:prstGeom prst="straightConnector1">
                <a:avLst/>
              </a:prstGeom>
              <a:noFill/>
              <a:ln w="28575" algn="ctr">
                <a:solidFill>
                  <a:srgbClr val="FF0000"/>
                </a:solidFill>
                <a:round/>
                <a:headEnd type="none" w="sm" len="sm"/>
                <a:tailEnd type="arrow" w="med" len="med"/>
              </a:ln>
            </p:spPr>
          </p:cxnSp>
          <p:cxnSp>
            <p:nvCxnSpPr>
              <p:cNvPr id="109580" name="Straight Arrow Connector 16"/>
              <p:cNvCxnSpPr>
                <a:cxnSpLocks noChangeShapeType="1"/>
              </p:cNvCxnSpPr>
              <p:nvPr/>
            </p:nvCxnSpPr>
            <p:spPr bwMode="auto">
              <a:xfrm>
                <a:off x="3429000" y="5602073"/>
                <a:ext cx="381000" cy="462352"/>
              </a:xfrm>
              <a:prstGeom prst="straightConnector1">
                <a:avLst/>
              </a:prstGeom>
              <a:noFill/>
              <a:ln w="28575" algn="ctr">
                <a:solidFill>
                  <a:schemeClr val="tx1"/>
                </a:solidFill>
                <a:round/>
                <a:headEnd type="none" w="sm" len="sm"/>
                <a:tailEnd type="arrow" w="med" len="med"/>
              </a:ln>
            </p:spPr>
          </p:cxnSp>
          <p:cxnSp>
            <p:nvCxnSpPr>
              <p:cNvPr id="109581" name="Straight Arrow Connector 19"/>
              <p:cNvCxnSpPr>
                <a:cxnSpLocks noChangeShapeType="1"/>
              </p:cNvCxnSpPr>
              <p:nvPr/>
            </p:nvCxnSpPr>
            <p:spPr bwMode="auto">
              <a:xfrm flipH="1">
                <a:off x="3048000" y="5602073"/>
                <a:ext cx="381002" cy="462352"/>
              </a:xfrm>
              <a:prstGeom prst="straightConnector1">
                <a:avLst/>
              </a:prstGeom>
              <a:noFill/>
              <a:ln w="28575" algn="ctr">
                <a:solidFill>
                  <a:srgbClr val="0000FF"/>
                </a:solidFill>
                <a:round/>
                <a:headEnd type="none" w="sm" len="sm"/>
                <a:tailEnd type="arrow" w="med" len="med"/>
              </a:ln>
            </p:spPr>
          </p:cxnSp>
          <p:sp>
            <p:nvSpPr>
              <p:cNvPr id="109582" name="TextBox 26"/>
              <p:cNvSpPr txBox="1">
                <a:spLocks noChangeArrowheads="1"/>
              </p:cNvSpPr>
              <p:nvPr/>
            </p:nvSpPr>
            <p:spPr bwMode="auto">
              <a:xfrm>
                <a:off x="2133600" y="6041069"/>
                <a:ext cx="1219200" cy="615430"/>
              </a:xfrm>
              <a:prstGeom prst="rect">
                <a:avLst/>
              </a:prstGeom>
              <a:noFill/>
              <a:ln w="9525">
                <a:noFill/>
                <a:miter lim="800000"/>
                <a:headEnd/>
                <a:tailEnd/>
              </a:ln>
            </p:spPr>
            <p:txBody>
              <a:bodyPr>
                <a:spAutoFit/>
              </a:bodyPr>
              <a:lstStyle/>
              <a:p>
                <a:pPr algn="ctr"/>
                <a:r>
                  <a:rPr lang="en-US" sz="1200" dirty="0">
                    <a:solidFill>
                      <a:srgbClr val="0000FF"/>
                    </a:solidFill>
                    <a:latin typeface="Rockwell" pitchFamily="18" charset="0"/>
                    <a:cs typeface="Arial" pitchFamily="34" charset="0"/>
                  </a:rPr>
                  <a:t>Ultra Low Power</a:t>
                </a:r>
              </a:p>
            </p:txBody>
          </p:sp>
          <p:sp>
            <p:nvSpPr>
              <p:cNvPr id="109583" name="TextBox 26"/>
              <p:cNvSpPr txBox="1">
                <a:spLocks noChangeArrowheads="1"/>
              </p:cNvSpPr>
              <p:nvPr/>
            </p:nvSpPr>
            <p:spPr bwMode="auto">
              <a:xfrm>
                <a:off x="3683210" y="6085968"/>
                <a:ext cx="1219200" cy="574401"/>
              </a:xfrm>
              <a:prstGeom prst="rect">
                <a:avLst/>
              </a:prstGeom>
              <a:noFill/>
              <a:ln w="9525">
                <a:noFill/>
                <a:miter lim="800000"/>
                <a:headEnd/>
                <a:tailEnd/>
              </a:ln>
            </p:spPr>
            <p:txBody>
              <a:bodyPr>
                <a:spAutoFit/>
              </a:bodyPr>
              <a:lstStyle/>
              <a:p>
                <a:pPr algn="ctr"/>
                <a:r>
                  <a:rPr lang="en-US" sz="1100" dirty="0">
                    <a:latin typeface="Rockwell" pitchFamily="18" charset="0"/>
                    <a:cs typeface="Arial" pitchFamily="34" charset="0"/>
                  </a:rPr>
                  <a:t>Security + </a:t>
                </a:r>
                <a:r>
                  <a:rPr lang="en-US" sz="1100" dirty="0" err="1">
                    <a:latin typeface="Rockwell" pitchFamily="18" charset="0"/>
                    <a:cs typeface="Arial" pitchFamily="34" charset="0"/>
                  </a:rPr>
                  <a:t>Comm</a:t>
                </a:r>
                <a:endParaRPr lang="en-US" sz="1100" dirty="0">
                  <a:latin typeface="Rockwell" pitchFamily="18" charset="0"/>
                  <a:cs typeface="Arial" pitchFamily="34" charset="0"/>
                </a:endParaRPr>
              </a:p>
            </p:txBody>
          </p:sp>
          <p:sp>
            <p:nvSpPr>
              <p:cNvPr id="109584" name="TextBox 26"/>
              <p:cNvSpPr txBox="1">
                <a:spLocks noChangeArrowheads="1"/>
              </p:cNvSpPr>
              <p:nvPr/>
            </p:nvSpPr>
            <p:spPr bwMode="auto">
              <a:xfrm>
                <a:off x="2596279" y="4470865"/>
                <a:ext cx="1823494" cy="697487"/>
              </a:xfrm>
              <a:prstGeom prst="rect">
                <a:avLst/>
              </a:prstGeom>
              <a:noFill/>
              <a:ln w="9525">
                <a:noFill/>
                <a:miter lim="800000"/>
                <a:headEnd/>
                <a:tailEnd/>
              </a:ln>
            </p:spPr>
            <p:txBody>
              <a:bodyPr wrap="square">
                <a:spAutoFit/>
              </a:bodyPr>
              <a:lstStyle/>
              <a:p>
                <a:pPr algn="ctr"/>
                <a:r>
                  <a:rPr lang="en-US" sz="1400" dirty="0">
                    <a:solidFill>
                      <a:srgbClr val="FF0000"/>
                    </a:solidFill>
                    <a:latin typeface="Rockwell" pitchFamily="18" charset="0"/>
                    <a:cs typeface="Arial" pitchFamily="34" charset="0"/>
                  </a:rPr>
                  <a:t>Low Power + Performance</a:t>
                </a:r>
              </a:p>
            </p:txBody>
          </p:sp>
        </p:grpSp>
        <p:sp>
          <p:nvSpPr>
            <p:cNvPr id="109575" name="Rounded Rectangle 2"/>
            <p:cNvSpPr>
              <a:spLocks noChangeArrowheads="1"/>
            </p:cNvSpPr>
            <p:nvPr/>
          </p:nvSpPr>
          <p:spPr bwMode="auto">
            <a:xfrm>
              <a:off x="2014539" y="819150"/>
              <a:ext cx="795337" cy="1804988"/>
            </a:xfrm>
            <a:prstGeom prst="roundRect">
              <a:avLst>
                <a:gd name="adj" fmla="val 16667"/>
              </a:avLst>
            </a:prstGeom>
            <a:noFill/>
            <a:ln w="85725" algn="ctr">
              <a:solidFill>
                <a:srgbClr val="0000FF"/>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
          <p:nvSpPr>
            <p:cNvPr id="109576" name="Rounded Rectangle 32"/>
            <p:cNvSpPr>
              <a:spLocks noChangeArrowheads="1"/>
            </p:cNvSpPr>
            <p:nvPr/>
          </p:nvSpPr>
          <p:spPr bwMode="auto">
            <a:xfrm>
              <a:off x="5791200" y="819150"/>
              <a:ext cx="960438" cy="4273154"/>
            </a:xfrm>
            <a:prstGeom prst="roundRect">
              <a:avLst>
                <a:gd name="adj" fmla="val 16667"/>
              </a:avLst>
            </a:prstGeom>
            <a:noFill/>
            <a:ln w="85725" algn="ctr">
              <a:solidFill>
                <a:srgbClr val="FF0000"/>
              </a:solid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838200" y="133350"/>
            <a:ext cx="7772400" cy="857250"/>
          </a:xfrm>
        </p:spPr>
        <p:txBody>
          <a:bodyPr/>
          <a:lstStyle/>
          <a:p>
            <a:r>
              <a:rPr lang="en-US" dirty="0" smtClean="0"/>
              <a:t>Variants of MSP430</a:t>
            </a:r>
          </a:p>
        </p:txBody>
      </p:sp>
      <p:sp>
        <p:nvSpPr>
          <p:cNvPr id="92163" name="Content Placeholder 2"/>
          <p:cNvSpPr>
            <a:spLocks noGrp="1"/>
          </p:cNvSpPr>
          <p:nvPr>
            <p:ph idx="1"/>
          </p:nvPr>
        </p:nvSpPr>
        <p:spPr/>
        <p:txBody>
          <a:bodyPr/>
          <a:lstStyle/>
          <a:p>
            <a:pPr>
              <a:buFontTx/>
              <a:buNone/>
            </a:pPr>
            <a:endParaRPr lang="en-US" sz="2000" smtClean="0"/>
          </a:p>
        </p:txBody>
      </p:sp>
      <p:pic>
        <p:nvPicPr>
          <p:cNvPr id="92164" name="Picture 2" descr="C:\Users\ECE STAFF\Desktop\varun Embedded Systems\X2XXFEATURES.png"/>
          <p:cNvPicPr>
            <a:picLocks noChangeAspect="1" noChangeArrowheads="1"/>
          </p:cNvPicPr>
          <p:nvPr/>
        </p:nvPicPr>
        <p:blipFill>
          <a:blip r:embed="rId2"/>
          <a:srcRect/>
          <a:stretch>
            <a:fillRect/>
          </a:stretch>
        </p:blipFill>
        <p:spPr bwMode="auto">
          <a:xfrm>
            <a:off x="228600" y="971550"/>
            <a:ext cx="8686800" cy="3714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4"/>
          <p:cNvSpPr>
            <a:spLocks noGrp="1" noChangeArrowheads="1"/>
          </p:cNvSpPr>
          <p:nvPr>
            <p:ph type="title" idx="4294967295"/>
          </p:nvPr>
        </p:nvSpPr>
        <p:spPr>
          <a:xfrm>
            <a:off x="152400" y="133350"/>
            <a:ext cx="9144000" cy="548879"/>
          </a:xfrm>
        </p:spPr>
        <p:txBody>
          <a:bodyPr>
            <a:noAutofit/>
          </a:bodyPr>
          <a:lstStyle/>
          <a:p>
            <a:pPr eaLnBrk="1" hangingPunct="1">
              <a:defRPr/>
            </a:pPr>
            <a:r>
              <a:rPr lang="en-US" sz="3200" dirty="0" smtClean="0"/>
              <a:t>MSP430 Peripheral Overview</a:t>
            </a:r>
          </a:p>
        </p:txBody>
      </p:sp>
      <p:graphicFrame>
        <p:nvGraphicFramePr>
          <p:cNvPr id="2077768" name="Group 72"/>
          <p:cNvGraphicFramePr>
            <a:graphicFrameLocks noGrp="1"/>
          </p:cNvGraphicFramePr>
          <p:nvPr>
            <p:ph idx="4294967295"/>
          </p:nvPr>
        </p:nvGraphicFramePr>
        <p:xfrm>
          <a:off x="76200" y="573703"/>
          <a:ext cx="8991600" cy="4184861"/>
        </p:xfrm>
        <a:graphic>
          <a:graphicData uri="http://schemas.openxmlformats.org/drawingml/2006/table">
            <a:tbl>
              <a:tblPr/>
              <a:tblGrid>
                <a:gridCol w="2113835">
                  <a:extLst>
                    <a:ext uri="{9D8B030D-6E8A-4147-A177-3AD203B41FA5}">
                      <a16:colId xmlns:a16="http://schemas.microsoft.com/office/drawing/2014/main" val="20000"/>
                    </a:ext>
                  </a:extLst>
                </a:gridCol>
                <a:gridCol w="2381965">
                  <a:extLst>
                    <a:ext uri="{9D8B030D-6E8A-4147-A177-3AD203B41FA5}">
                      <a16:colId xmlns:a16="http://schemas.microsoft.com/office/drawing/2014/main" val="20001"/>
                    </a:ext>
                  </a:extLst>
                </a:gridCol>
                <a:gridCol w="2247900">
                  <a:extLst>
                    <a:ext uri="{9D8B030D-6E8A-4147-A177-3AD203B41FA5}">
                      <a16:colId xmlns:a16="http://schemas.microsoft.com/office/drawing/2014/main" val="20002"/>
                    </a:ext>
                  </a:extLst>
                </a:gridCol>
                <a:gridCol w="2247900">
                  <a:extLst>
                    <a:ext uri="{9D8B030D-6E8A-4147-A177-3AD203B41FA5}">
                      <a16:colId xmlns:a16="http://schemas.microsoft.com/office/drawing/2014/main" val="20003"/>
                    </a:ext>
                  </a:extLst>
                </a:gridCol>
              </a:tblGrid>
              <a:tr h="398775">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2700" b="0" i="0" u="none" strike="noStrike" cap="none" normalizeH="0" baseline="0" dirty="0" smtClean="0">
                          <a:ln>
                            <a:noFill/>
                          </a:ln>
                          <a:solidFill>
                            <a:schemeClr val="bg1"/>
                          </a:solidFill>
                          <a:effectLst/>
                          <a:latin typeface="Arial" pitchFamily="34" charset="0"/>
                          <a:ea typeface="ＭＳ Ｐゴシック" pitchFamily="34" charset="-128"/>
                        </a:rPr>
                        <a:t>2xx</a:t>
                      </a:r>
                    </a:p>
                  </a:txBody>
                  <a:tcPr marL="91474" marR="91474" marT="0" marB="0"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2700" b="0" i="0" u="none" strike="noStrike" cap="none" normalizeH="0" baseline="0" dirty="0" smtClean="0">
                          <a:ln>
                            <a:noFill/>
                          </a:ln>
                          <a:solidFill>
                            <a:schemeClr val="bg1"/>
                          </a:solidFill>
                          <a:effectLst/>
                          <a:latin typeface="Arial" pitchFamily="34" charset="0"/>
                          <a:ea typeface="ＭＳ Ｐゴシック" pitchFamily="34" charset="-128"/>
                        </a:rPr>
                        <a:t>4xx</a:t>
                      </a:r>
                    </a:p>
                  </a:txBody>
                  <a:tcPr marL="91474" marR="91474"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2700" b="0" i="0" u="none" strike="noStrike" cap="none" normalizeH="0" baseline="0" dirty="0" smtClean="0">
                          <a:ln>
                            <a:noFill/>
                          </a:ln>
                          <a:solidFill>
                            <a:schemeClr val="bg1"/>
                          </a:solidFill>
                          <a:effectLst/>
                          <a:latin typeface="Arial" pitchFamily="34" charset="0"/>
                          <a:ea typeface="ＭＳ Ｐゴシック" pitchFamily="34" charset="-128"/>
                        </a:rPr>
                        <a:t>5xx</a:t>
                      </a:r>
                    </a:p>
                  </a:txBody>
                  <a:tcPr marL="91474" marR="91474"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2700" b="0" i="0" u="none" strike="noStrike" cap="none" normalizeH="0" baseline="0" dirty="0" smtClean="0">
                          <a:ln>
                            <a:noFill/>
                          </a:ln>
                          <a:solidFill>
                            <a:schemeClr val="bg1"/>
                          </a:solidFill>
                          <a:effectLst/>
                          <a:latin typeface="Arial" pitchFamily="34" charset="0"/>
                          <a:ea typeface="ＭＳ Ｐゴシック" pitchFamily="34" charset="-128"/>
                        </a:rPr>
                        <a:t>FR5xx</a:t>
                      </a:r>
                    </a:p>
                  </a:txBody>
                  <a:tcPr marL="91474" marR="91474" marT="0" marB="0"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237865">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Basic Clock System +</a:t>
                      </a:r>
                    </a:p>
                  </a:txBody>
                  <a:tcPr marL="91474" marR="91474" marT="34289" marB="3428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smtClean="0">
                          <a:ln>
                            <a:noFill/>
                          </a:ln>
                          <a:solidFill>
                            <a:schemeClr val="tx1"/>
                          </a:solidFill>
                          <a:effectLst/>
                          <a:latin typeface="Calibri" pitchFamily="34" charset="0"/>
                          <a:ea typeface="ＭＳ Ｐゴシック" pitchFamily="34" charset="-128"/>
                          <a:cs typeface="Calibri" pitchFamily="34" charset="0"/>
                        </a:rPr>
                        <a:t>FLL, FLL+</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smtClean="0">
                          <a:ln>
                            <a:noFill/>
                          </a:ln>
                          <a:solidFill>
                            <a:schemeClr val="tx1"/>
                          </a:solidFill>
                          <a:effectLst/>
                          <a:latin typeface="Calibri" pitchFamily="34" charset="0"/>
                          <a:ea typeface="ＭＳ Ｐゴシック" pitchFamily="34" charset="-128"/>
                          <a:cs typeface="Calibri" pitchFamily="34" charset="0"/>
                        </a:rPr>
                        <a:t>Unified Clock System</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endParaRPr>
                    </a:p>
                  </a:txBody>
                  <a:tcPr marL="91474" marR="91474" marT="34289" marB="3428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4830">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Core voltage same as supply voltage </a:t>
                      </a:r>
                      <a:b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b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(1.8-3.6V)</a:t>
                      </a:r>
                    </a:p>
                  </a:txBody>
                  <a:tcPr marL="91474" marR="91474" marT="34289" marB="3428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Core voltage same as supply voltage </a:t>
                      </a:r>
                      <a:b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b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(1.8-3.6V)</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Programmable core voltage with integrated PMM  </a:t>
                      </a:r>
                      <a:b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b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(1.8-3.6V)</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endParaRPr>
                    </a:p>
                  </a:txBody>
                  <a:tcPr marL="91474" marR="91474" marT="34289" marB="3428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990">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GPIO w/ pull-up and </a:t>
                      </a:r>
                      <a:b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b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pull-down</a:t>
                      </a:r>
                    </a:p>
                  </a:txBody>
                  <a:tcPr marL="91474" marR="91474" marT="34289" marB="3428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GPIO</a:t>
                      </a:r>
                      <a:endParaRPr kumimoji="0" lang="en-US" sz="1400" b="0" i="0" u="sng"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endParaRP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GPIO w/pull-up </a:t>
                      </a:r>
                      <a:b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b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and pull-down, </a:t>
                      </a:r>
                      <a:b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br>
                      <a:r>
                        <a:rPr kumimoji="0" lang="en-US" sz="1400" b="0" i="0" u="sng"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drive strength</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endParaRPr kumimoji="0" lang="en-US" sz="1400" b="0" i="0" u="sng"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endParaRPr>
                    </a:p>
                  </a:txBody>
                  <a:tcPr marL="91474" marR="91474" marT="34289" marB="3428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2270">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N/A</a:t>
                      </a:r>
                    </a:p>
                  </a:txBody>
                  <a:tcPr marL="91474" marR="91474" marT="34289" marB="3428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defRPr/>
                      </a:pPr>
                      <a:r>
                        <a:rPr kumimoji="0" lang="en-US" sz="1400" b="0" i="0" u="sng"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LCD Controller</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sng"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CRC16</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sng"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CRC16, AES256</a:t>
                      </a:r>
                    </a:p>
                  </a:txBody>
                  <a:tcPr marL="91474" marR="91474" marT="34289" marB="3428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7509">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smtClean="0">
                          <a:ln>
                            <a:noFill/>
                          </a:ln>
                          <a:solidFill>
                            <a:schemeClr val="tx1"/>
                          </a:solidFill>
                          <a:effectLst/>
                          <a:latin typeface="Calibri" pitchFamily="34" charset="0"/>
                          <a:ea typeface="ＭＳ Ｐゴシック" pitchFamily="34" charset="-128"/>
                          <a:cs typeface="Calibri" pitchFamily="34" charset="0"/>
                        </a:rPr>
                        <a:t>Software RTC</a:t>
                      </a:r>
                    </a:p>
                  </a:txBody>
                  <a:tcPr marL="91474" marR="91474" marT="34289" marB="3428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Software RTC with Basic Timer, Basic Timer + RTC</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sng"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True 32-bit RTC </a:t>
                      </a: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w/Alarms</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sng"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True 32-bit RTC </a:t>
                      </a: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w/Alarms</a:t>
                      </a:r>
                    </a:p>
                  </a:txBody>
                  <a:tcPr marL="91474" marR="91474" marT="34289" marB="3428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2270">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smtClean="0">
                          <a:ln>
                            <a:noFill/>
                          </a:ln>
                          <a:solidFill>
                            <a:schemeClr val="tx1"/>
                          </a:solidFill>
                          <a:effectLst/>
                          <a:latin typeface="Calibri" pitchFamily="34" charset="0"/>
                          <a:ea typeface="ＭＳ Ｐゴシック" pitchFamily="34" charset="-128"/>
                          <a:cs typeface="Calibri" pitchFamily="34" charset="0"/>
                        </a:rPr>
                        <a:t>USCI, USI</a:t>
                      </a:r>
                    </a:p>
                  </a:txBody>
                  <a:tcPr marL="91474" marR="91474" marT="34289" marB="3428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USART, USCI</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USCI, </a:t>
                      </a:r>
                      <a:r>
                        <a:rPr kumimoji="0" lang="en-US" sz="1400" b="0" i="0" u="sng"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USB, RF</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err="1" smtClean="0">
                          <a:ln>
                            <a:noFill/>
                          </a:ln>
                          <a:solidFill>
                            <a:schemeClr val="tx1"/>
                          </a:solidFill>
                          <a:effectLst/>
                          <a:latin typeface="Calibri" pitchFamily="34" charset="0"/>
                          <a:ea typeface="ＭＳ Ｐゴシック" pitchFamily="34" charset="-128"/>
                          <a:cs typeface="Calibri" pitchFamily="34" charset="0"/>
                        </a:rPr>
                        <a:t>eUSCI</a:t>
                      </a:r>
                      <a:endParaRPr kumimoji="0" lang="en-US" sz="1400" b="0" i="0" u="sng"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endParaRPr>
                    </a:p>
                  </a:txBody>
                  <a:tcPr marL="91474" marR="91474" marT="34289" marB="3428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31042">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smtClean="0">
                          <a:ln>
                            <a:noFill/>
                          </a:ln>
                          <a:solidFill>
                            <a:schemeClr val="tx1"/>
                          </a:solidFill>
                          <a:effectLst/>
                          <a:latin typeface="Calibri" pitchFamily="34" charset="0"/>
                          <a:ea typeface="ＭＳ Ｐゴシック" pitchFamily="34" charset="-128"/>
                          <a:cs typeface="Calibri" pitchFamily="34" charset="0"/>
                        </a:rPr>
                        <a:t>DMA up to 3-ch</a:t>
                      </a:r>
                    </a:p>
                  </a:txBody>
                  <a:tcPr marL="91474" marR="91474" marT="34289" marB="3428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DMA up to 3-ch</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DMA up to </a:t>
                      </a:r>
                      <a:r>
                        <a:rPr kumimoji="0" lang="en-US" sz="1400" b="0" i="0" u="sng"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8-ch</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endParaRPr kumimoji="0" lang="en-US" sz="1400" b="0" i="0" u="sng"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endParaRPr>
                    </a:p>
                  </a:txBody>
                  <a:tcPr marL="91474" marR="91474" marT="34289" marB="3428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2270">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smtClean="0">
                          <a:ln>
                            <a:noFill/>
                          </a:ln>
                          <a:solidFill>
                            <a:schemeClr val="tx1"/>
                          </a:solidFill>
                          <a:effectLst/>
                          <a:latin typeface="Calibri" pitchFamily="34" charset="0"/>
                          <a:ea typeface="ＭＳ Ｐゴシック" pitchFamily="34" charset="-128"/>
                          <a:cs typeface="Calibri" pitchFamily="34" charset="0"/>
                        </a:rPr>
                        <a:t>MPY16</a:t>
                      </a:r>
                    </a:p>
                  </a:txBody>
                  <a:tcPr marL="91474" marR="91474" marT="34289" marB="3428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smtClean="0">
                          <a:ln>
                            <a:noFill/>
                          </a:ln>
                          <a:solidFill>
                            <a:schemeClr val="tx1"/>
                          </a:solidFill>
                          <a:effectLst/>
                          <a:latin typeface="Calibri" pitchFamily="34" charset="0"/>
                          <a:ea typeface="ＭＳ Ｐゴシック" pitchFamily="34" charset="-128"/>
                          <a:cs typeface="Calibri" pitchFamily="34" charset="0"/>
                        </a:rPr>
                        <a:t>MPY16, MPY32</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MPY32</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endParaRPr>
                    </a:p>
                  </a:txBody>
                  <a:tcPr marL="91474" marR="91474" marT="34289" marB="3428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2270">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smtClean="0">
                          <a:ln>
                            <a:noFill/>
                          </a:ln>
                          <a:solidFill>
                            <a:schemeClr val="tx1"/>
                          </a:solidFill>
                          <a:effectLst/>
                          <a:latin typeface="Calibri" pitchFamily="34" charset="0"/>
                          <a:ea typeface="ＭＳ Ｐゴシック" pitchFamily="34" charset="-128"/>
                          <a:cs typeface="Calibri" pitchFamily="34" charset="0"/>
                        </a:rPr>
                        <a:t>ADC10,12, SD16</a:t>
                      </a:r>
                    </a:p>
                  </a:txBody>
                  <a:tcPr marL="91474" marR="91474" marT="34289" marB="3428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smtClean="0">
                          <a:ln>
                            <a:noFill/>
                          </a:ln>
                          <a:solidFill>
                            <a:schemeClr val="tx1"/>
                          </a:solidFill>
                          <a:effectLst/>
                          <a:latin typeface="Calibri" pitchFamily="34" charset="0"/>
                          <a:ea typeface="ＭＳ Ｐゴシック" pitchFamily="34" charset="-128"/>
                          <a:cs typeface="Calibri" pitchFamily="34" charset="0"/>
                        </a:rPr>
                        <a:t>ADC12, SD16, OPA</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ADC12_A</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endPar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endParaRPr>
                    </a:p>
                  </a:txBody>
                  <a:tcPr marL="91474" marR="91474" marT="34289" marB="3428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37509">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4-wire JTAG</a:t>
                      </a:r>
                      <a:b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b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(2-wire on some </a:t>
                      </a:r>
                      <a:r>
                        <a:rPr kumimoji="0" lang="en-US" sz="1400" b="0" i="0" u="none" strike="noStrike" cap="none" normalizeH="0" baseline="0" dirty="0" err="1" smtClean="0">
                          <a:ln>
                            <a:noFill/>
                          </a:ln>
                          <a:solidFill>
                            <a:schemeClr val="tx1"/>
                          </a:solidFill>
                          <a:effectLst/>
                          <a:latin typeface="Calibri" pitchFamily="34" charset="0"/>
                          <a:ea typeface="ＭＳ Ｐゴシック" pitchFamily="34" charset="-128"/>
                          <a:cs typeface="Calibri" pitchFamily="34" charset="0"/>
                        </a:rPr>
                        <a:t>dev’s</a:t>
                      </a: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a:t>
                      </a:r>
                    </a:p>
                  </a:txBody>
                  <a:tcPr marL="91474" marR="91474" marT="34289" marB="3428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smtClean="0">
                          <a:ln>
                            <a:noFill/>
                          </a:ln>
                          <a:solidFill>
                            <a:schemeClr val="tx1"/>
                          </a:solidFill>
                          <a:effectLst/>
                          <a:latin typeface="Calibri" pitchFamily="34" charset="0"/>
                          <a:ea typeface="ＭＳ Ｐゴシック" pitchFamily="34" charset="-128"/>
                          <a:cs typeface="Calibri" pitchFamily="34" charset="0"/>
                        </a:rPr>
                        <a:t>4-wire JTAG</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4-wire JTAG, </a:t>
                      </a:r>
                      <a:b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b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2-wire Spy Bi-Wire</a:t>
                      </a:r>
                    </a:p>
                  </a:txBody>
                  <a:tcPr marL="91474" marR="91474" marT="34289" marB="342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ts val="0"/>
                        </a:spcBef>
                        <a:spcAft>
                          <a:spcPct val="0"/>
                        </a:spcAft>
                        <a:buClr>
                          <a:schemeClr val="tx2"/>
                        </a:buClr>
                        <a:buSzPct val="75000"/>
                        <a:buFont typeface="Wingdings" pitchFamily="2" charset="2"/>
                        <a:buNone/>
                        <a:tabLst/>
                      </a:pP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4-wire JTAG, </a:t>
                      </a:r>
                      <a:b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br>
                      <a:r>
                        <a:rPr kumimoji="0" lang="en-US" sz="1400" b="0" i="0" u="none" strike="noStrike" cap="none" normalizeH="0" baseline="0" dirty="0" smtClean="0">
                          <a:ln>
                            <a:noFill/>
                          </a:ln>
                          <a:solidFill>
                            <a:schemeClr val="tx1"/>
                          </a:solidFill>
                          <a:effectLst/>
                          <a:latin typeface="Calibri" pitchFamily="34" charset="0"/>
                          <a:ea typeface="ＭＳ Ｐゴシック" pitchFamily="34" charset="-128"/>
                          <a:cs typeface="Calibri" pitchFamily="34" charset="0"/>
                        </a:rPr>
                        <a:t>2-wire Spy Bi-Wire</a:t>
                      </a:r>
                    </a:p>
                  </a:txBody>
                  <a:tcPr marL="91474" marR="91474" marT="34289" marB="3428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04800" y="0"/>
            <a:ext cx="8229600" cy="742950"/>
          </a:xfrm>
        </p:spPr>
        <p:txBody>
          <a:bodyPr>
            <a:normAutofit/>
          </a:bodyPr>
          <a:lstStyle/>
          <a:p>
            <a:r>
              <a:rPr lang="en-US" sz="3200" dirty="0" smtClean="0"/>
              <a:t>MSP430</a:t>
            </a:r>
            <a:r>
              <a:rPr lang="en-US" sz="3200" baseline="30000" dirty="0" smtClean="0"/>
              <a:t>™</a:t>
            </a:r>
            <a:r>
              <a:rPr lang="en-US" sz="3200" dirty="0" smtClean="0"/>
              <a:t> Series Comparison	</a:t>
            </a:r>
          </a:p>
        </p:txBody>
      </p:sp>
      <p:graphicFrame>
        <p:nvGraphicFramePr>
          <p:cNvPr id="5" name="Group 131"/>
          <p:cNvGraphicFramePr>
            <a:graphicFrameLocks/>
          </p:cNvGraphicFramePr>
          <p:nvPr/>
        </p:nvGraphicFramePr>
        <p:xfrm>
          <a:off x="228601" y="742951"/>
          <a:ext cx="8642351" cy="4233891"/>
        </p:xfrm>
        <a:graphic>
          <a:graphicData uri="http://schemas.openxmlformats.org/drawingml/2006/table">
            <a:tbl>
              <a:tblPr/>
              <a:tblGrid>
                <a:gridCol w="1676400">
                  <a:extLst>
                    <a:ext uri="{9D8B030D-6E8A-4147-A177-3AD203B41FA5}">
                      <a16:colId xmlns:a16="http://schemas.microsoft.com/office/drawing/2014/main" val="20000"/>
                    </a:ext>
                  </a:extLst>
                </a:gridCol>
                <a:gridCol w="1273175">
                  <a:extLst>
                    <a:ext uri="{9D8B030D-6E8A-4147-A177-3AD203B41FA5}">
                      <a16:colId xmlns:a16="http://schemas.microsoft.com/office/drawing/2014/main" val="20001"/>
                    </a:ext>
                  </a:extLst>
                </a:gridCol>
                <a:gridCol w="1423194">
                  <a:extLst>
                    <a:ext uri="{9D8B030D-6E8A-4147-A177-3AD203B41FA5}">
                      <a16:colId xmlns:a16="http://schemas.microsoft.com/office/drawing/2014/main" val="20002"/>
                    </a:ext>
                  </a:extLst>
                </a:gridCol>
                <a:gridCol w="1423194">
                  <a:extLst>
                    <a:ext uri="{9D8B030D-6E8A-4147-A177-3AD203B41FA5}">
                      <a16:colId xmlns:a16="http://schemas.microsoft.com/office/drawing/2014/main" val="20003"/>
                    </a:ext>
                  </a:extLst>
                </a:gridCol>
                <a:gridCol w="1423194">
                  <a:extLst>
                    <a:ext uri="{9D8B030D-6E8A-4147-A177-3AD203B41FA5}">
                      <a16:colId xmlns:a16="http://schemas.microsoft.com/office/drawing/2014/main" val="20004"/>
                    </a:ext>
                  </a:extLst>
                </a:gridCol>
                <a:gridCol w="1423194">
                  <a:extLst>
                    <a:ext uri="{9D8B030D-6E8A-4147-A177-3AD203B41FA5}">
                      <a16:colId xmlns:a16="http://schemas.microsoft.com/office/drawing/2014/main" val="20005"/>
                    </a:ext>
                  </a:extLst>
                </a:gridCol>
              </a:tblGrid>
              <a:tr h="53198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de-DE" sz="1800" b="1" i="0" u="none" strike="noStrike" cap="none" normalizeH="0" baseline="0" dirty="0" smtClean="0">
                          <a:ln>
                            <a:noFill/>
                          </a:ln>
                          <a:solidFill>
                            <a:schemeClr val="bg1"/>
                          </a:solidFill>
                          <a:effectLst/>
                          <a:latin typeface="Calibri" pitchFamily="34" charset="0"/>
                          <a:cs typeface="Calibri" pitchFamily="34" charset="0"/>
                        </a:rPr>
                        <a:t>Mode</a:t>
                      </a:r>
                    </a:p>
                  </a:txBody>
                  <a:tcPr marL="90000" marR="9000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0000"/>
                    </a:solid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de-DE" sz="2400" b="1" i="0" u="none" strike="noStrike" cap="none" normalizeH="0" baseline="0" dirty="0" smtClean="0">
                        <a:ln>
                          <a:noFill/>
                        </a:ln>
                        <a:solidFill>
                          <a:schemeClr val="bg1"/>
                        </a:solidFill>
                        <a:effectLst/>
                        <a:latin typeface="Calibri" pitchFamily="34" charset="0"/>
                        <a:cs typeface="Calibri" pitchFamily="34" charset="0"/>
                      </a:endParaRPr>
                    </a:p>
                  </a:txBody>
                  <a:tcPr marL="90000" marR="90000" marT="46800" marB="468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bg1"/>
                          </a:solidFill>
                          <a:effectLst/>
                          <a:latin typeface="Calibri" pitchFamily="34" charset="0"/>
                          <a:cs typeface="Calibri" pitchFamily="34" charset="0"/>
                        </a:rPr>
                        <a:t>G2xx</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bg1"/>
                          </a:solidFill>
                          <a:effectLst/>
                          <a:latin typeface="Calibri" pitchFamily="34" charset="0"/>
                          <a:cs typeface="Calibri" pitchFamily="34" charset="0"/>
                        </a:rPr>
                        <a:t>F5xx</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bg1"/>
                          </a:solidFill>
                          <a:effectLst/>
                          <a:latin typeface="Calibri" pitchFamily="34" charset="0"/>
                          <a:cs typeface="Calibri" pitchFamily="34" charset="0"/>
                        </a:rPr>
                        <a:t>FR57xx</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80000"/>
                        </a:lnSpc>
                        <a:spcBef>
                          <a:spcPts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Calibri" pitchFamily="34" charset="0"/>
                          <a:cs typeface="Calibri" pitchFamily="34" charset="0"/>
                        </a:rPr>
                        <a:t>FR58xx</a:t>
                      </a:r>
                      <a:br>
                        <a:rPr kumimoji="0" lang="en-US" sz="1800" b="1" i="0" u="none" strike="noStrike" cap="none" normalizeH="0" baseline="0" dirty="0" smtClean="0">
                          <a:ln>
                            <a:noFill/>
                          </a:ln>
                          <a:solidFill>
                            <a:schemeClr val="bg1"/>
                          </a:solidFill>
                          <a:effectLst/>
                          <a:latin typeface="Calibri" pitchFamily="34" charset="0"/>
                          <a:cs typeface="Calibri" pitchFamily="34" charset="0"/>
                        </a:rPr>
                      </a:br>
                      <a:r>
                        <a:rPr kumimoji="0" lang="en-US" sz="1800" b="1" i="0" u="none" strike="noStrike" cap="none" normalizeH="0" baseline="0" dirty="0" smtClean="0">
                          <a:ln>
                            <a:noFill/>
                          </a:ln>
                          <a:solidFill>
                            <a:schemeClr val="bg1"/>
                          </a:solidFill>
                          <a:effectLst/>
                          <a:latin typeface="Calibri" pitchFamily="34" charset="0"/>
                          <a:cs typeface="Calibri" pitchFamily="34" charset="0"/>
                        </a:rPr>
                        <a:t>FR59xx</a:t>
                      </a:r>
                    </a:p>
                  </a:txBody>
                  <a:tcPr marL="0" marR="0" marT="35100" marB="35100" anchor="ctr" anchorCtr="1" horzOverflow="overflow">
                    <a:lnL w="38100" cap="flat" cmpd="sng" algn="ctr">
                      <a:solidFill>
                        <a:schemeClr val="bg1"/>
                      </a:solidFill>
                      <a:prstDash val="solid"/>
                      <a:round/>
                      <a:headEnd type="none" w="med" len="med"/>
                      <a:tailEnd type="none" w="med" len="med"/>
                    </a:lnL>
                    <a:lnR cap="flat">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0"/>
                  </a:ext>
                </a:extLst>
              </a:tr>
              <a:tr h="506874">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bg1"/>
                          </a:solidFill>
                          <a:effectLst/>
                          <a:latin typeface="Calibri" pitchFamily="34" charset="0"/>
                          <a:cs typeface="Calibri" pitchFamily="34" charset="0"/>
                        </a:rPr>
                        <a:t>Performance </a:t>
                      </a:r>
                      <a:r>
                        <a:rPr kumimoji="0" lang="en-US" sz="1400" b="1" i="0" u="none" strike="noStrike" cap="none" normalizeH="0" baseline="0" dirty="0" smtClean="0">
                          <a:ln>
                            <a:noFill/>
                          </a:ln>
                          <a:solidFill>
                            <a:schemeClr val="bg1"/>
                          </a:solidFill>
                          <a:effectLst/>
                          <a:latin typeface="Calibri" pitchFamily="34" charset="0"/>
                          <a:cs typeface="Calibri" pitchFamily="34" charset="0"/>
                        </a:rPr>
                        <a:t>(max)</a:t>
                      </a:r>
                      <a:endParaRPr kumimoji="0" lang="en-US" sz="900" b="0" i="0" u="none" strike="noStrike" cap="none" normalizeH="0" baseline="0" dirty="0" smtClean="0">
                        <a:ln>
                          <a:noFill/>
                        </a:ln>
                        <a:solidFill>
                          <a:schemeClr val="bg1"/>
                        </a:solidFill>
                        <a:effectLst/>
                        <a:latin typeface="Calibri" pitchFamily="34" charset="0"/>
                        <a:cs typeface="Calibri" pitchFamily="34" charset="0"/>
                      </a:endParaRPr>
                    </a:p>
                  </a:txBody>
                  <a:tcPr marL="274320" marR="90000" marT="35100" marB="3510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en-US" sz="2000" b="1" i="0" u="none" strike="noStrike" kern="1200" cap="none" normalizeH="0" baseline="0" dirty="0" smtClean="0">
                        <a:ln>
                          <a:noFill/>
                        </a:ln>
                        <a:solidFill>
                          <a:schemeClr val="tx1"/>
                        </a:solidFill>
                        <a:effectLst/>
                        <a:latin typeface="Calibri" pitchFamily="34" charset="0"/>
                        <a:ea typeface="+mn-ea"/>
                        <a:cs typeface="Calibri" pitchFamily="34" charset="0"/>
                      </a:endParaRPr>
                    </a:p>
                  </a:txBody>
                  <a:tcPr marL="90000" marR="90000" marT="46800" marB="4680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16 MHz</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25 MHz</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24 MHz</a:t>
                      </a:r>
                      <a:r>
                        <a:rPr kumimoji="0" lang="en-US" sz="1500" b="1" i="0" u="none" strike="noStrike" cap="none" normalizeH="0" baseline="0" dirty="0" smtClean="0">
                          <a:ln>
                            <a:noFill/>
                          </a:ln>
                          <a:solidFill>
                            <a:srgbClr val="000000"/>
                          </a:solidFill>
                          <a:effectLst/>
                          <a:latin typeface="Calibri" pitchFamily="34" charset="0"/>
                          <a:cs typeface="Calibri" pitchFamily="34" charset="0"/>
                        </a:rPr>
                        <a:t/>
                      </a:r>
                      <a:br>
                        <a:rPr kumimoji="0" lang="en-US" sz="1500" b="1" i="0" u="none" strike="noStrike" cap="none" normalizeH="0" baseline="0" dirty="0" smtClean="0">
                          <a:ln>
                            <a:noFill/>
                          </a:ln>
                          <a:solidFill>
                            <a:srgbClr val="000000"/>
                          </a:solidFill>
                          <a:effectLst/>
                          <a:latin typeface="Calibri" pitchFamily="34" charset="0"/>
                          <a:cs typeface="Calibri" pitchFamily="34" charset="0"/>
                        </a:rPr>
                      </a:br>
                      <a:r>
                        <a:rPr kumimoji="0" lang="en-US" sz="900" b="1" i="0" u="none" strike="noStrike" cap="none" normalizeH="0" baseline="0" dirty="0" smtClean="0">
                          <a:ln>
                            <a:noFill/>
                          </a:ln>
                          <a:solidFill>
                            <a:srgbClr val="000000"/>
                          </a:solidFill>
                          <a:effectLst/>
                          <a:latin typeface="Calibri" pitchFamily="34" charset="0"/>
                          <a:cs typeface="Calibri" pitchFamily="34" charset="0"/>
                        </a:rPr>
                        <a:t>(FRAM at 8MHz)</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16 MHz</a:t>
                      </a:r>
                      <a:r>
                        <a:rPr kumimoji="0" lang="en-US" sz="1500" b="1" i="0" u="none" strike="noStrike" cap="none" normalizeH="0" baseline="0" dirty="0" smtClean="0">
                          <a:ln>
                            <a:noFill/>
                          </a:ln>
                          <a:solidFill>
                            <a:srgbClr val="000000"/>
                          </a:solidFill>
                          <a:effectLst/>
                          <a:latin typeface="Calibri" pitchFamily="34" charset="0"/>
                          <a:cs typeface="Calibri" pitchFamily="34" charset="0"/>
                        </a:rPr>
                        <a:t/>
                      </a:r>
                      <a:br>
                        <a:rPr kumimoji="0" lang="en-US" sz="1500" b="1" i="0" u="none" strike="noStrike" cap="none" normalizeH="0" baseline="0" dirty="0" smtClean="0">
                          <a:ln>
                            <a:noFill/>
                          </a:ln>
                          <a:solidFill>
                            <a:srgbClr val="000000"/>
                          </a:solidFill>
                          <a:effectLst/>
                          <a:latin typeface="Calibri" pitchFamily="34" charset="0"/>
                          <a:cs typeface="Calibri" pitchFamily="34" charset="0"/>
                        </a:rPr>
                      </a:br>
                      <a:r>
                        <a:rPr kumimoji="0" lang="en-US" sz="900" b="1" i="0" u="none" strike="noStrike" cap="none" normalizeH="0" baseline="0" dirty="0" smtClean="0">
                          <a:ln>
                            <a:noFill/>
                          </a:ln>
                          <a:solidFill>
                            <a:srgbClr val="000000"/>
                          </a:solidFill>
                          <a:effectLst/>
                          <a:latin typeface="Calibri" pitchFamily="34" charset="0"/>
                          <a:cs typeface="Calibri" pitchFamily="34" charset="0"/>
                        </a:rPr>
                        <a:t>(FRAM at 8MHz)</a:t>
                      </a:r>
                    </a:p>
                  </a:txBody>
                  <a:tcPr marL="0" marR="0" marT="35100" marB="35100" anchor="ctr" anchorCtr="1" horzOverflow="overflow">
                    <a:lnL w="38100" cap="flat" cmpd="sng" algn="ctr">
                      <a:solidFill>
                        <a:schemeClr val="bg1"/>
                      </a:solidFill>
                      <a:prstDash val="solid"/>
                      <a:round/>
                      <a:headEnd type="none" w="med" len="med"/>
                      <a:tailEnd type="none" w="med" len="med"/>
                    </a:lnL>
                    <a:lnR cap="flat">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90000"/>
                      </a:schemeClr>
                    </a:solidFill>
                  </a:tcPr>
                </a:tc>
                <a:extLst>
                  <a:ext uri="{0D108BD9-81ED-4DB2-BD59-A6C34878D82A}">
                    <a16:rowId xmlns:a16="http://schemas.microsoft.com/office/drawing/2014/main" val="10001"/>
                  </a:ext>
                </a:extLst>
              </a:tr>
              <a:tr h="506874">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bg1"/>
                          </a:solidFill>
                          <a:effectLst/>
                          <a:latin typeface="Calibri" pitchFamily="34" charset="0"/>
                          <a:cs typeface="Calibri" pitchFamily="34" charset="0"/>
                        </a:rPr>
                        <a:t>Flex  Unified Memory</a:t>
                      </a:r>
                    </a:p>
                  </a:txBody>
                  <a:tcPr marL="274320" marR="90000" marT="35100" marB="3510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en-US" sz="2000" b="1" i="0" u="none" strike="noStrike" kern="1200" cap="none" normalizeH="0" baseline="0" dirty="0" smtClean="0">
                        <a:ln>
                          <a:noFill/>
                        </a:ln>
                        <a:solidFill>
                          <a:schemeClr val="tx1"/>
                        </a:solidFill>
                        <a:effectLst/>
                        <a:latin typeface="Calibri" pitchFamily="34" charset="0"/>
                        <a:ea typeface="+mn-ea"/>
                        <a:cs typeface="Calibri" pitchFamily="34" charset="0"/>
                      </a:endParaRPr>
                    </a:p>
                  </a:txBody>
                  <a:tcPr marL="90000" marR="90000" marT="46800" marB="4680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No</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No</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FRAM (16K)</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FRAM (64K)</a:t>
                      </a:r>
                    </a:p>
                  </a:txBody>
                  <a:tcPr marL="0" marR="0" marT="35100" marB="35100" anchor="ctr" anchorCtr="1" horzOverflow="overflow">
                    <a:lnL w="38100" cap="flat" cmpd="sng" algn="ctr">
                      <a:solidFill>
                        <a:schemeClr val="bg1"/>
                      </a:solidFill>
                      <a:prstDash val="solid"/>
                      <a:round/>
                      <a:headEnd type="none" w="med" len="med"/>
                      <a:tailEnd type="none" w="med" len="med"/>
                    </a:lnL>
                    <a:lnR cap="flat">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2"/>
                  </a:ext>
                </a:extLst>
              </a:tr>
              <a:tr h="5068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bg1"/>
                          </a:solidFill>
                          <a:effectLst/>
                          <a:latin typeface="Calibri" pitchFamily="34" charset="0"/>
                          <a:cs typeface="Calibri" pitchFamily="34" charset="0"/>
                        </a:rPr>
                        <a:t>Active</a:t>
                      </a:r>
                    </a:p>
                  </a:txBody>
                  <a:tcPr marL="90000" marR="90000" marT="35100" marB="35100" anchor="ctr" horzOverflow="overflow">
                    <a:lnL w="38100" cap="flat" cmpd="sng" algn="ctr">
                      <a:solidFill>
                        <a:schemeClr val="bg1"/>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r>
                        <a:rPr kumimoji="0" lang="en-US" sz="1500" b="1" i="0" u="none" strike="noStrike" kern="1200" cap="none" normalizeH="0" baseline="0" dirty="0" smtClean="0">
                          <a:ln>
                            <a:noFill/>
                          </a:ln>
                          <a:solidFill>
                            <a:schemeClr val="bg1"/>
                          </a:solidFill>
                          <a:effectLst/>
                          <a:latin typeface="Calibri" pitchFamily="34" charset="0"/>
                          <a:ea typeface="+mn-ea"/>
                          <a:cs typeface="Calibri" pitchFamily="34" charset="0"/>
                        </a:rPr>
                        <a:t>AM</a:t>
                      </a:r>
                    </a:p>
                  </a:txBody>
                  <a:tcPr marL="90000" marR="90000" marT="35100" marB="35100" anchor="ctr" horzOverflow="overflow">
                    <a:lnL w="38100" cap="flat" cmpd="sng" algn="ctr">
                      <a:solidFill>
                        <a:schemeClr val="tx1">
                          <a:lumMod val="50000"/>
                          <a:lumOff val="50000"/>
                        </a:schemeClr>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230 </a:t>
                      </a:r>
                      <a:r>
                        <a:rPr kumimoji="0" lang="en-US" sz="1200" b="1" i="0" u="none" strike="noStrike" cap="none" normalizeH="0" baseline="0" dirty="0" smtClean="0">
                          <a:ln>
                            <a:noFill/>
                          </a:ln>
                          <a:solidFill>
                            <a:srgbClr val="000000"/>
                          </a:solidFill>
                          <a:effectLst/>
                          <a:latin typeface="Calibri" pitchFamily="34" charset="0"/>
                          <a:cs typeface="Calibri" pitchFamily="34" charset="0"/>
                        </a:rPr>
                        <a:t>µA (1MHz)</a:t>
                      </a:r>
                      <a:endParaRPr kumimoji="0" lang="en-US" sz="1400" b="1" i="0" u="none" strike="noStrike" cap="none" normalizeH="0" baseline="0" dirty="0" smtClean="0">
                        <a:ln>
                          <a:noFill/>
                        </a:ln>
                        <a:solidFill>
                          <a:srgbClr val="000000"/>
                        </a:solidFill>
                        <a:effectLst/>
                        <a:latin typeface="Calibri" pitchFamily="34" charset="0"/>
                        <a:cs typeface="Calibri" pitchFamily="34" charset="0"/>
                      </a:endParaRP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180</a:t>
                      </a:r>
                      <a:r>
                        <a:rPr kumimoji="0" lang="en-US" sz="1400" b="1" i="0" u="none" strike="noStrike" kern="1200" cap="none" spc="0" normalizeH="0" baseline="0" noProof="0" dirty="0" smtClean="0">
                          <a:ln>
                            <a:noFill/>
                          </a:ln>
                          <a:solidFill>
                            <a:srgbClr val="000000"/>
                          </a:solidFill>
                          <a:effectLst/>
                          <a:uLnTx/>
                          <a:uFillTx/>
                          <a:latin typeface="Calibri" pitchFamily="34" charset="0"/>
                          <a:cs typeface="Calibri" pitchFamily="34" charset="0"/>
                        </a:rPr>
                        <a:t> </a:t>
                      </a:r>
                      <a:r>
                        <a:rPr kumimoji="0" lang="en-US" sz="1200" b="1" i="0" u="none" strike="noStrike" kern="1200" cap="none" spc="0" normalizeH="0" baseline="0" noProof="0" dirty="0" smtClean="0">
                          <a:ln>
                            <a:noFill/>
                          </a:ln>
                          <a:solidFill>
                            <a:srgbClr val="000000"/>
                          </a:solidFill>
                          <a:effectLst/>
                          <a:uLnTx/>
                          <a:uFillTx/>
                          <a:latin typeface="Calibri" pitchFamily="34" charset="0"/>
                          <a:cs typeface="Calibri" pitchFamily="34" charset="0"/>
                        </a:rPr>
                        <a:t>µA/MHz</a:t>
                      </a:r>
                      <a:endParaRPr kumimoji="0" lang="en-US" sz="1400" b="1" i="0" u="none" strike="noStrike" cap="none" normalizeH="0" baseline="0" dirty="0" smtClean="0">
                        <a:ln>
                          <a:noFill/>
                        </a:ln>
                        <a:solidFill>
                          <a:srgbClr val="000000"/>
                        </a:solidFill>
                        <a:effectLst/>
                        <a:latin typeface="Calibri" pitchFamily="34" charset="0"/>
                        <a:cs typeface="Calibri" pitchFamily="34" charset="0"/>
                      </a:endParaRP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400" b="1" i="0" u="none" strike="noStrike" cap="none" normalizeH="0" baseline="0" dirty="0" smtClean="0">
                          <a:ln>
                            <a:noFill/>
                          </a:ln>
                          <a:solidFill>
                            <a:srgbClr val="000000"/>
                          </a:solidFill>
                          <a:effectLst/>
                          <a:latin typeface="Calibri" pitchFamily="34" charset="0"/>
                          <a:cs typeface="Calibri" pitchFamily="34" charset="0"/>
                        </a:rPr>
                        <a:t>100 </a:t>
                      </a:r>
                      <a:r>
                        <a:rPr kumimoji="0" lang="en-US" sz="1200" b="1" i="0" u="none" strike="noStrike" cap="none" normalizeH="0" baseline="0" dirty="0" smtClean="0">
                          <a:ln>
                            <a:noFill/>
                          </a:ln>
                          <a:solidFill>
                            <a:srgbClr val="000000"/>
                          </a:solidFill>
                          <a:effectLst/>
                          <a:latin typeface="Calibri" pitchFamily="34" charset="0"/>
                          <a:cs typeface="Calibri" pitchFamily="34" charset="0"/>
                        </a:rPr>
                        <a:t>µA/MHz</a:t>
                      </a:r>
                      <a:endParaRPr kumimoji="0" lang="en-US" sz="900" b="1" i="0" u="none" strike="noStrike" kern="1200" cap="none" spc="0" normalizeH="0" baseline="0" noProof="0" dirty="0" smtClean="0">
                        <a:ln>
                          <a:noFill/>
                        </a:ln>
                        <a:solidFill>
                          <a:srgbClr val="000000"/>
                        </a:solidFill>
                        <a:effectLst/>
                        <a:uLnTx/>
                        <a:uFillTx/>
                        <a:latin typeface="Calibri" pitchFamily="34" charset="0"/>
                        <a:cs typeface="Calibri" pitchFamily="34" charset="0"/>
                      </a:endParaRP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smtClean="0">
                          <a:ln>
                            <a:noFill/>
                          </a:ln>
                          <a:solidFill>
                            <a:srgbClr val="000000"/>
                          </a:solidFill>
                          <a:effectLst/>
                          <a:latin typeface="Calibri" pitchFamily="34" charset="0"/>
                          <a:cs typeface="Calibri" pitchFamily="34" charset="0"/>
                        </a:rPr>
                        <a:t>&lt;</a:t>
                      </a:r>
                      <a:r>
                        <a:rPr kumimoji="0" lang="en-US" sz="1400" b="1" i="0" u="none" strike="noStrike" cap="none" normalizeH="0" baseline="0" dirty="0" smtClean="0">
                          <a:ln>
                            <a:noFill/>
                          </a:ln>
                          <a:solidFill>
                            <a:srgbClr val="000000"/>
                          </a:solidFill>
                          <a:effectLst/>
                          <a:latin typeface="Calibri" pitchFamily="34" charset="0"/>
                          <a:cs typeface="Calibri" pitchFamily="34" charset="0"/>
                        </a:rPr>
                        <a:t>100 </a:t>
                      </a:r>
                      <a:r>
                        <a:rPr kumimoji="0" lang="en-US" sz="1200" b="1" i="0" u="none" strike="noStrike" cap="none" normalizeH="0" baseline="0" dirty="0" smtClean="0">
                          <a:ln>
                            <a:noFill/>
                          </a:ln>
                          <a:solidFill>
                            <a:srgbClr val="000000"/>
                          </a:solidFill>
                          <a:effectLst/>
                          <a:latin typeface="Calibri" pitchFamily="34" charset="0"/>
                          <a:cs typeface="Calibri" pitchFamily="34" charset="0"/>
                        </a:rPr>
                        <a:t>µA/MHz</a:t>
                      </a:r>
                      <a:endParaRPr kumimoji="0" lang="en-US" sz="1400" b="1" i="0" u="none" strike="noStrike" cap="none" normalizeH="0" baseline="0" dirty="0" smtClean="0">
                        <a:ln>
                          <a:noFill/>
                        </a:ln>
                        <a:solidFill>
                          <a:srgbClr val="000000"/>
                        </a:solidFill>
                        <a:effectLst/>
                        <a:latin typeface="Calibri" pitchFamily="34" charset="0"/>
                        <a:cs typeface="Calibri" pitchFamily="34" charset="0"/>
                      </a:endParaRPr>
                    </a:p>
                  </a:txBody>
                  <a:tcPr marL="0" marR="0" marT="35100" marB="35100" anchor="ctr" anchorCtr="1" horzOverflow="overflow">
                    <a:lnL w="38100" cap="flat" cmpd="sng" algn="ctr">
                      <a:solidFill>
                        <a:schemeClr val="bg1"/>
                      </a:solidFill>
                      <a:prstDash val="solid"/>
                      <a:round/>
                      <a:headEnd type="none" w="med" len="med"/>
                      <a:tailEnd type="none" w="med" len="med"/>
                    </a:lnL>
                    <a:lnR cap="flat">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90000"/>
                      </a:schemeClr>
                    </a:solidFill>
                  </a:tcPr>
                </a:tc>
                <a:extLst>
                  <a:ext uri="{0D108BD9-81ED-4DB2-BD59-A6C34878D82A}">
                    <a16:rowId xmlns:a16="http://schemas.microsoft.com/office/drawing/2014/main" val="10003"/>
                  </a:ext>
                </a:extLst>
              </a:tr>
              <a:tr h="506874">
                <a:tc>
                  <a:txBody>
                    <a:bodyPr/>
                    <a:lstStyle/>
                    <a:p>
                      <a:pPr marL="0" marR="0" lvl="0" indent="0" algn="ctr" defTabSz="914400" rtl="0" eaLnBrk="1" fontAlgn="base" latinLnBrk="0" hangingPunct="1">
                        <a:lnSpc>
                          <a:spcPct val="90000"/>
                        </a:lnSpc>
                        <a:spcBef>
                          <a:spcPts val="0"/>
                        </a:spcBef>
                        <a:spcAft>
                          <a:spcPct val="0"/>
                        </a:spcAft>
                        <a:buClrTx/>
                        <a:buSzTx/>
                        <a:buFontTx/>
                        <a:buNone/>
                        <a:tabLst>
                          <a:tab pos="1700213" algn="l"/>
                        </a:tabLst>
                      </a:pPr>
                      <a:r>
                        <a:rPr kumimoji="0" lang="en-US" sz="1500" b="1" i="0" u="none" strike="noStrike" cap="none" normalizeH="0" baseline="0" dirty="0" smtClean="0">
                          <a:ln>
                            <a:noFill/>
                          </a:ln>
                          <a:solidFill>
                            <a:schemeClr val="bg1"/>
                          </a:solidFill>
                          <a:effectLst/>
                          <a:latin typeface="Calibri" pitchFamily="34" charset="0"/>
                          <a:cs typeface="Calibri" pitchFamily="34" charset="0"/>
                        </a:rPr>
                        <a:t>Standby</a:t>
                      </a:r>
                    </a:p>
                    <a:p>
                      <a:pPr marL="0" marR="0" lvl="0" indent="0" algn="ctr" defTabSz="914400" rtl="0" eaLnBrk="1" fontAlgn="base" latinLnBrk="0" hangingPunct="1">
                        <a:lnSpc>
                          <a:spcPct val="90000"/>
                        </a:lnSpc>
                        <a:spcBef>
                          <a:spcPts val="0"/>
                        </a:spcBef>
                        <a:spcAft>
                          <a:spcPct val="0"/>
                        </a:spcAft>
                        <a:buClrTx/>
                        <a:buSzTx/>
                        <a:buFontTx/>
                        <a:buNone/>
                        <a:tabLst>
                          <a:tab pos="1700213" algn="l"/>
                        </a:tabLst>
                      </a:pPr>
                      <a:r>
                        <a:rPr kumimoji="0" lang="en-US" sz="1500" b="1" i="0" u="none" strike="noStrike" cap="none" normalizeH="0" baseline="0" dirty="0" smtClean="0">
                          <a:ln>
                            <a:noFill/>
                          </a:ln>
                          <a:solidFill>
                            <a:schemeClr val="bg1"/>
                          </a:solidFill>
                          <a:effectLst/>
                          <a:latin typeface="Calibri" pitchFamily="34" charset="0"/>
                          <a:cs typeface="Calibri" pitchFamily="34" charset="0"/>
                        </a:rPr>
                        <a:t>RTC</a:t>
                      </a:r>
                      <a:endParaRPr kumimoji="0" lang="en-US" sz="900" b="1" i="0" u="none" strike="noStrike" cap="none" normalizeH="0" baseline="0" dirty="0" smtClean="0">
                        <a:ln>
                          <a:noFill/>
                        </a:ln>
                        <a:solidFill>
                          <a:schemeClr val="bg1"/>
                        </a:solidFill>
                        <a:effectLst/>
                        <a:latin typeface="Calibri" pitchFamily="34" charset="0"/>
                        <a:cs typeface="Calibri" pitchFamily="34" charset="0"/>
                      </a:endParaRPr>
                    </a:p>
                  </a:txBody>
                  <a:tcPr marL="90000" marR="90000" marT="35100" marB="35100" anchor="ctr" horzOverflow="overflow">
                    <a:lnL w="38100" cap="flat" cmpd="sng" algn="ctr">
                      <a:solidFill>
                        <a:schemeClr val="bg1"/>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90000"/>
                        </a:lnSpc>
                        <a:spcBef>
                          <a:spcPts val="0"/>
                        </a:spcBef>
                        <a:spcAft>
                          <a:spcPct val="0"/>
                        </a:spcAft>
                        <a:buClrTx/>
                        <a:buSzTx/>
                        <a:buFontTx/>
                        <a:buNone/>
                        <a:tabLst/>
                      </a:pPr>
                      <a:r>
                        <a:rPr kumimoji="0" lang="en-US" sz="1500" b="1" i="0" u="none" strike="noStrike" kern="1200" cap="none" normalizeH="0" baseline="0" dirty="0" smtClean="0">
                          <a:ln>
                            <a:noFill/>
                          </a:ln>
                          <a:solidFill>
                            <a:schemeClr val="bg1"/>
                          </a:solidFill>
                          <a:effectLst/>
                          <a:latin typeface="Calibri" pitchFamily="34" charset="0"/>
                          <a:ea typeface="+mn-ea"/>
                          <a:cs typeface="Calibri" pitchFamily="34" charset="0"/>
                        </a:rPr>
                        <a:t>LPM3</a:t>
                      </a:r>
                    </a:p>
                    <a:p>
                      <a:pPr marL="0" marR="0" lvl="0" indent="0" algn="l" defTabSz="914400" rtl="0" eaLnBrk="1" fontAlgn="base" latinLnBrk="0" hangingPunct="1">
                        <a:lnSpc>
                          <a:spcPct val="90000"/>
                        </a:lnSpc>
                        <a:spcBef>
                          <a:spcPts val="0"/>
                        </a:spcBef>
                        <a:spcAft>
                          <a:spcPct val="0"/>
                        </a:spcAft>
                        <a:buClrTx/>
                        <a:buSzTx/>
                        <a:buFontTx/>
                        <a:buNone/>
                        <a:tabLst/>
                        <a:defRPr/>
                      </a:pPr>
                      <a:endParaRPr kumimoji="0" lang="en-US" sz="1500" b="1" i="0" u="none" strike="noStrike" kern="1200" cap="none" normalizeH="0" baseline="0" dirty="0" smtClean="0">
                        <a:ln>
                          <a:noFill/>
                        </a:ln>
                        <a:solidFill>
                          <a:schemeClr val="bg1"/>
                        </a:solidFill>
                        <a:effectLst/>
                        <a:latin typeface="Calibri" pitchFamily="34" charset="0"/>
                        <a:ea typeface="+mn-ea"/>
                        <a:cs typeface="Calibri" pitchFamily="34" charset="0"/>
                      </a:endParaRPr>
                    </a:p>
                  </a:txBody>
                  <a:tcPr marL="274320" marR="90000" marT="35100" marB="35100" anchor="ctr" horzOverflow="overflow">
                    <a:lnL w="38100" cap="flat" cmpd="sng" algn="ctr">
                      <a:solidFill>
                        <a:schemeClr val="tx1">
                          <a:lumMod val="50000"/>
                          <a:lumOff val="50000"/>
                        </a:schemeClr>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0.7 µA</a:t>
                      </a:r>
                    </a:p>
                    <a:p>
                      <a:pPr marL="0" marR="0" lvl="0" indent="0" algn="r" defTabSz="914400" rtl="0" eaLnBrk="1" fontAlgn="base" latinLnBrk="0" hangingPunct="1">
                        <a:lnSpc>
                          <a:spcPct val="90000"/>
                        </a:lnSpc>
                        <a:spcBef>
                          <a:spcPts val="0"/>
                        </a:spcBef>
                        <a:spcAft>
                          <a:spcPct val="0"/>
                        </a:spcAft>
                        <a:buClrTx/>
                        <a:buSzTx/>
                        <a:buFontTx/>
                        <a:buNone/>
                        <a:tabLst/>
                        <a:defRPr/>
                      </a:pPr>
                      <a:endParaRPr kumimoji="0" lang="en-US" sz="1400" b="1" i="0" u="none" strike="noStrike" kern="1200" cap="none" spc="0" normalizeH="0" baseline="0" noProof="0" dirty="0" smtClean="0">
                        <a:ln>
                          <a:noFill/>
                        </a:ln>
                        <a:solidFill>
                          <a:srgbClr val="000000"/>
                        </a:solidFill>
                        <a:effectLst/>
                        <a:uLnTx/>
                        <a:uFillTx/>
                        <a:latin typeface="Calibri" pitchFamily="34" charset="0"/>
                        <a:cs typeface="Calibri" pitchFamily="34" charset="0"/>
                      </a:endParaRP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1.9 µA</a:t>
                      </a:r>
                    </a:p>
                    <a:p>
                      <a:pPr marL="0" marR="0" lvl="0" indent="0" algn="r" defTabSz="914400" rtl="0" eaLnBrk="1" fontAlgn="base" latinLnBrk="0" hangingPunct="1">
                        <a:lnSpc>
                          <a:spcPct val="90000"/>
                        </a:lnSpc>
                        <a:spcBef>
                          <a:spcPts val="0"/>
                        </a:spcBef>
                        <a:spcAft>
                          <a:spcPct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Calibri" pitchFamily="34" charset="0"/>
                          <a:cs typeface="Calibri" pitchFamily="34" charset="0"/>
                        </a:rPr>
                        <a:t>2.1 µA</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6.3 µA</a:t>
                      </a:r>
                    </a:p>
                    <a:p>
                      <a:pPr marL="0" marR="0" lvl="0" indent="0" algn="r" defTabSz="914400" rtl="0" eaLnBrk="1" fontAlgn="base" latinLnBrk="0" hangingPunct="1">
                        <a:lnSpc>
                          <a:spcPct val="90000"/>
                        </a:lnSpc>
                        <a:spcBef>
                          <a:spcPts val="0"/>
                        </a:spcBef>
                        <a:spcAft>
                          <a:spcPct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Calibri" pitchFamily="34" charset="0"/>
                          <a:cs typeface="Calibri" pitchFamily="34" charset="0"/>
                        </a:rPr>
                        <a:t>1.5 µA</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0.7 µA</a:t>
                      </a:r>
                    </a:p>
                    <a:p>
                      <a:pPr marL="0" marR="0" lvl="0" indent="0" algn="r" defTabSz="914400" rtl="0" eaLnBrk="1" fontAlgn="base" latinLnBrk="0" hangingPunct="1">
                        <a:lnSpc>
                          <a:spcPct val="90000"/>
                        </a:lnSpc>
                        <a:spcBef>
                          <a:spcPts val="0"/>
                        </a:spcBef>
                        <a:spcAft>
                          <a:spcPct val="0"/>
                        </a:spcAft>
                        <a:buClrTx/>
                        <a:buSzTx/>
                        <a:buFontTx/>
                        <a:buNone/>
                        <a:tabLst/>
                        <a:defRPr/>
                      </a:pPr>
                      <a:r>
                        <a:rPr kumimoji="0" lang="en-US" sz="1400" b="1" i="0" u="none" strike="noStrike" cap="none" normalizeH="0" baseline="0" dirty="0" smtClean="0">
                          <a:ln>
                            <a:noFill/>
                          </a:ln>
                          <a:solidFill>
                            <a:srgbClr val="000000"/>
                          </a:solidFill>
                          <a:effectLst/>
                          <a:latin typeface="Calibri" pitchFamily="34" charset="0"/>
                          <a:cs typeface="Calibri" pitchFamily="34" charset="0"/>
                        </a:rPr>
                        <a:t>0.4 µA</a:t>
                      </a:r>
                    </a:p>
                  </a:txBody>
                  <a:tcPr marL="0" marR="0" marT="35100" marB="35100" anchor="ctr" anchorCtr="1" horzOverflow="overflow">
                    <a:lnL w="38100" cap="flat" cmpd="sng" algn="ctr">
                      <a:solidFill>
                        <a:schemeClr val="bg1"/>
                      </a:solidFill>
                      <a:prstDash val="solid"/>
                      <a:round/>
                      <a:headEnd type="none" w="med" len="med"/>
                      <a:tailEnd type="none" w="med" len="med"/>
                    </a:lnL>
                    <a:lnR cap="flat">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4"/>
                  </a:ext>
                </a:extLst>
              </a:tr>
              <a:tr h="660667">
                <a:tc>
                  <a:txBody>
                    <a:bodyPr/>
                    <a:lstStyle/>
                    <a:p>
                      <a:pPr marL="0" marR="0" lvl="0" indent="0" algn="ctr" defTabSz="914400" rtl="0" eaLnBrk="1" fontAlgn="base" latinLnBrk="0" hangingPunct="1">
                        <a:lnSpc>
                          <a:spcPct val="90000"/>
                        </a:lnSpc>
                        <a:spcBef>
                          <a:spcPts val="0"/>
                        </a:spcBef>
                        <a:spcAft>
                          <a:spcPct val="0"/>
                        </a:spcAft>
                        <a:buClrTx/>
                        <a:buSzTx/>
                        <a:buFontTx/>
                        <a:buNone/>
                        <a:tabLst>
                          <a:tab pos="1700213" algn="l"/>
                        </a:tabLst>
                      </a:pPr>
                      <a:r>
                        <a:rPr kumimoji="0" lang="en-US" sz="1500" b="1" i="0" u="none" strike="noStrike" cap="none" normalizeH="0" baseline="0" dirty="0" smtClean="0">
                          <a:ln>
                            <a:noFill/>
                          </a:ln>
                          <a:solidFill>
                            <a:schemeClr val="bg1"/>
                          </a:solidFill>
                          <a:effectLst/>
                          <a:latin typeface="Calibri" pitchFamily="34" charset="0"/>
                          <a:cs typeface="Calibri" pitchFamily="34" charset="0"/>
                        </a:rPr>
                        <a:t>RAM Retention mode</a:t>
                      </a:r>
                      <a:endParaRPr kumimoji="0" lang="en-US" sz="1200" b="1" i="0" u="none" strike="noStrike" cap="none" normalizeH="0" baseline="0" dirty="0" smtClean="0">
                        <a:ln>
                          <a:noFill/>
                        </a:ln>
                        <a:solidFill>
                          <a:schemeClr val="bg1"/>
                        </a:solidFill>
                        <a:effectLst/>
                        <a:latin typeface="Calibri" pitchFamily="34" charset="0"/>
                        <a:cs typeface="Calibri" pitchFamily="34" charset="0"/>
                      </a:endParaRPr>
                    </a:p>
                  </a:txBody>
                  <a:tcPr marL="90000" marR="90000" marT="35100" marB="35100" anchor="ctr" horzOverflow="overflow">
                    <a:lnL w="38100" cap="flat" cmpd="sng" algn="ctr">
                      <a:solidFill>
                        <a:schemeClr val="bg1"/>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90000"/>
                        </a:lnSpc>
                        <a:spcBef>
                          <a:spcPts val="0"/>
                        </a:spcBef>
                        <a:spcAft>
                          <a:spcPct val="0"/>
                        </a:spcAft>
                        <a:buClrTx/>
                        <a:buSzTx/>
                        <a:buFontTx/>
                        <a:buNone/>
                        <a:tabLst>
                          <a:tab pos="1700213" algn="l"/>
                        </a:tabLst>
                      </a:pPr>
                      <a:r>
                        <a:rPr kumimoji="0" lang="en-US" sz="1500" b="1" i="0" u="none" strike="noStrike" kern="1200" cap="none" normalizeH="0" baseline="0" dirty="0" smtClean="0">
                          <a:ln>
                            <a:noFill/>
                          </a:ln>
                          <a:solidFill>
                            <a:schemeClr val="bg1"/>
                          </a:solidFill>
                          <a:effectLst/>
                          <a:latin typeface="Calibri" pitchFamily="34" charset="0"/>
                          <a:ea typeface="+mn-ea"/>
                          <a:cs typeface="Calibri" pitchFamily="34" charset="0"/>
                        </a:rPr>
                        <a:t>LPM4</a:t>
                      </a:r>
                    </a:p>
                    <a:p>
                      <a:pPr marL="0" marR="0" lvl="0" indent="0" algn="l" defTabSz="914400" rtl="0" eaLnBrk="1" fontAlgn="base" latinLnBrk="0" hangingPunct="1">
                        <a:lnSpc>
                          <a:spcPct val="90000"/>
                        </a:lnSpc>
                        <a:spcBef>
                          <a:spcPts val="0"/>
                        </a:spcBef>
                        <a:spcAft>
                          <a:spcPct val="0"/>
                        </a:spcAft>
                        <a:buClrTx/>
                        <a:buSzTx/>
                        <a:buFontTx/>
                        <a:buNone/>
                        <a:tabLst>
                          <a:tab pos="1700213" algn="l"/>
                        </a:tabLst>
                      </a:pPr>
                      <a:endParaRPr kumimoji="0" lang="en-US" sz="1500" b="1" i="0" u="none" strike="noStrike" kern="1200" cap="none" normalizeH="0" baseline="0" dirty="0" smtClean="0">
                        <a:ln>
                          <a:noFill/>
                        </a:ln>
                        <a:solidFill>
                          <a:schemeClr val="bg1"/>
                        </a:solidFill>
                        <a:effectLst/>
                        <a:latin typeface="Calibri" pitchFamily="34" charset="0"/>
                        <a:ea typeface="+mn-ea"/>
                        <a:cs typeface="Calibri" pitchFamily="34" charset="0"/>
                      </a:endParaRPr>
                    </a:p>
                  </a:txBody>
                  <a:tcPr marL="274320" marR="90000" marT="35100" marB="35100" anchor="ctr" horzOverflow="overflow">
                    <a:lnL w="38100" cap="flat" cmpd="sng" algn="ctr">
                      <a:solidFill>
                        <a:schemeClr val="tx1">
                          <a:lumMod val="50000"/>
                          <a:lumOff val="50000"/>
                        </a:schemeClr>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0.1 µA</a:t>
                      </a:r>
                    </a:p>
                    <a:p>
                      <a:pPr marL="0" marR="0" lvl="0" indent="0" algn="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 </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90000"/>
                      </a:schemeClr>
                    </a:solidFill>
                  </a:tcPr>
                </a:tc>
                <a:tc>
                  <a:txBody>
                    <a:bodyPr/>
                    <a:lstStyle/>
                    <a:p>
                      <a:pPr marL="0" marR="0" lvl="0" indent="0" algn="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1.1 µA</a:t>
                      </a:r>
                      <a:br>
                        <a:rPr kumimoji="0" lang="en-US" sz="1400" b="1" i="0" u="none" strike="noStrike" cap="none" normalizeH="0" baseline="0" dirty="0" smtClean="0">
                          <a:ln>
                            <a:noFill/>
                          </a:ln>
                          <a:solidFill>
                            <a:srgbClr val="000000"/>
                          </a:solidFill>
                          <a:effectLst/>
                          <a:latin typeface="Calibri" pitchFamily="34" charset="0"/>
                          <a:cs typeface="Calibri" pitchFamily="34" charset="0"/>
                        </a:rPr>
                      </a:br>
                      <a:r>
                        <a:rPr kumimoji="0" lang="en-US" sz="1400" b="1" i="0" u="none" strike="noStrike" cap="none" normalizeH="0" baseline="0" dirty="0" smtClean="0">
                          <a:ln>
                            <a:noFill/>
                          </a:ln>
                          <a:solidFill>
                            <a:srgbClr val="000000"/>
                          </a:solidFill>
                          <a:effectLst/>
                          <a:latin typeface="Calibri" pitchFamily="34" charset="0"/>
                          <a:cs typeface="Calibri" pitchFamily="34" charset="0"/>
                        </a:rPr>
                        <a:t>0.2 µA</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90000"/>
                      </a:schemeClr>
                    </a:solidFill>
                  </a:tcPr>
                </a:tc>
                <a:tc>
                  <a:txBody>
                    <a:bodyPr/>
                    <a:lstStyle/>
                    <a:p>
                      <a:pPr marL="0" marR="0" lvl="0" indent="0" algn="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5.9 µA</a:t>
                      </a:r>
                      <a:br>
                        <a:rPr kumimoji="0" lang="en-US" sz="1400" b="1" i="0" u="none" strike="noStrike" cap="none" normalizeH="0" baseline="0" dirty="0" smtClean="0">
                          <a:ln>
                            <a:noFill/>
                          </a:ln>
                          <a:solidFill>
                            <a:srgbClr val="000000"/>
                          </a:solidFill>
                          <a:effectLst/>
                          <a:latin typeface="Calibri" pitchFamily="34" charset="0"/>
                          <a:cs typeface="Calibri" pitchFamily="34" charset="0"/>
                        </a:rPr>
                      </a:br>
                      <a:r>
                        <a:rPr kumimoji="0" lang="en-US" sz="1400" b="1" i="0" u="none" strike="noStrike" cap="none" normalizeH="0" baseline="0" dirty="0" smtClean="0">
                          <a:ln>
                            <a:noFill/>
                          </a:ln>
                          <a:solidFill>
                            <a:srgbClr val="000000"/>
                          </a:solidFill>
                          <a:effectLst/>
                          <a:latin typeface="Calibri" pitchFamily="34" charset="0"/>
                          <a:cs typeface="Calibri" pitchFamily="34" charset="0"/>
                        </a:rPr>
                        <a:t>0.3 µA</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90000"/>
                      </a:schemeClr>
                    </a:solidFill>
                  </a:tcPr>
                </a:tc>
                <a:tc>
                  <a:txBody>
                    <a:bodyPr/>
                    <a:lstStyle/>
                    <a:p>
                      <a:pPr marL="0" marR="0" lvl="0" indent="0" algn="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0.6 µA</a:t>
                      </a:r>
                      <a:br>
                        <a:rPr kumimoji="0" lang="en-US" sz="1400" b="1" i="0" u="none" strike="noStrike" cap="none" normalizeH="0" baseline="0" dirty="0" smtClean="0">
                          <a:ln>
                            <a:noFill/>
                          </a:ln>
                          <a:solidFill>
                            <a:srgbClr val="000000"/>
                          </a:solidFill>
                          <a:effectLst/>
                          <a:latin typeface="Calibri" pitchFamily="34" charset="0"/>
                          <a:cs typeface="Calibri" pitchFamily="34" charset="0"/>
                        </a:rPr>
                      </a:br>
                      <a:r>
                        <a:rPr kumimoji="0" lang="en-US" sz="1400" b="1" i="0" u="none" strike="noStrike" cap="none" normalizeH="0" baseline="0" dirty="0" smtClean="0">
                          <a:ln>
                            <a:noFill/>
                          </a:ln>
                          <a:solidFill>
                            <a:srgbClr val="000000"/>
                          </a:solidFill>
                          <a:effectLst/>
                          <a:latin typeface="Calibri" pitchFamily="34" charset="0"/>
                          <a:cs typeface="Calibri" pitchFamily="34" charset="0"/>
                        </a:rPr>
                        <a:t>0.1 µA</a:t>
                      </a:r>
                    </a:p>
                  </a:txBody>
                  <a:tcPr marL="0" marR="0" marT="35100" marB="35100" anchor="ctr" anchorCtr="1" horzOverflow="overflow">
                    <a:lnL w="38100" cap="flat" cmpd="sng" algn="ctr">
                      <a:solidFill>
                        <a:schemeClr val="bg1"/>
                      </a:solidFill>
                      <a:prstDash val="solid"/>
                      <a:round/>
                      <a:headEnd type="none" w="med" len="med"/>
                      <a:tailEnd type="none" w="med" len="med"/>
                    </a:lnL>
                    <a:lnR cap="flat">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90000"/>
                      </a:schemeClr>
                    </a:solidFill>
                  </a:tcPr>
                </a:tc>
                <a:extLst>
                  <a:ext uri="{0D108BD9-81ED-4DB2-BD59-A6C34878D82A}">
                    <a16:rowId xmlns:a16="http://schemas.microsoft.com/office/drawing/2014/main" val="10005"/>
                  </a:ext>
                </a:extLst>
              </a:tr>
              <a:tr h="506874">
                <a:tc rowSpan="2">
                  <a:txBody>
                    <a:bodyPr/>
                    <a:lstStyle/>
                    <a:p>
                      <a:pPr marL="0" marR="0" lvl="0" indent="0" algn="ctr" defTabSz="914400" rtl="0" eaLnBrk="1" fontAlgn="base" latinLnBrk="0" hangingPunct="1">
                        <a:lnSpc>
                          <a:spcPct val="90000"/>
                        </a:lnSpc>
                        <a:spcBef>
                          <a:spcPts val="0"/>
                        </a:spcBef>
                        <a:spcAft>
                          <a:spcPct val="0"/>
                        </a:spcAft>
                        <a:buClrTx/>
                        <a:buSzTx/>
                        <a:buFontTx/>
                        <a:buNone/>
                        <a:tabLst/>
                        <a:defRPr/>
                      </a:pPr>
                      <a:r>
                        <a:rPr kumimoji="0" lang="en-US" sz="1500" b="1" i="0" u="none" strike="noStrike" cap="none" normalizeH="0" baseline="0" dirty="0" smtClean="0">
                          <a:ln>
                            <a:noFill/>
                          </a:ln>
                          <a:solidFill>
                            <a:schemeClr val="bg1"/>
                          </a:solidFill>
                          <a:effectLst/>
                          <a:latin typeface="Calibri" pitchFamily="34" charset="0"/>
                          <a:cs typeface="Calibri" pitchFamily="34" charset="0"/>
                        </a:rPr>
                        <a:t>Wake-up from</a:t>
                      </a:r>
                    </a:p>
                  </a:txBody>
                  <a:tcPr marL="90000" marR="90000" marT="35100" marB="35100" anchor="ctr" horzOverflow="overflow">
                    <a:lnL w="38100" cap="flat" cmpd="sng" algn="ctr">
                      <a:solidFill>
                        <a:schemeClr val="bg1"/>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sz="1500" b="1" i="0" u="none" strike="noStrike" kern="1200" cap="none" normalizeH="0" baseline="0" dirty="0" smtClean="0">
                          <a:ln>
                            <a:noFill/>
                          </a:ln>
                          <a:solidFill>
                            <a:schemeClr val="bg1"/>
                          </a:solidFill>
                          <a:effectLst/>
                          <a:latin typeface="Calibri" pitchFamily="34" charset="0"/>
                          <a:ea typeface="+mn-ea"/>
                          <a:cs typeface="Calibri" pitchFamily="34" charset="0"/>
                        </a:rPr>
                        <a:t>Standby</a:t>
                      </a:r>
                    </a:p>
                  </a:txBody>
                  <a:tcPr marL="90000" marR="90000" marT="35100" marB="35100" anchor="ctr" horzOverflow="overflow">
                    <a:lnL w="38100" cap="flat" cmpd="sng" algn="ctr">
                      <a:solidFill>
                        <a:schemeClr val="tx1">
                          <a:lumMod val="50000"/>
                          <a:lumOff val="50000"/>
                        </a:schemeClr>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1.5 </a:t>
                      </a:r>
                      <a:r>
                        <a:rPr kumimoji="0" lang="en-US" sz="1400" b="1" i="0" u="none" strike="noStrike" cap="none" normalizeH="0" baseline="0" dirty="0" smtClean="0">
                          <a:ln>
                            <a:noFill/>
                          </a:ln>
                          <a:solidFill>
                            <a:srgbClr val="000000"/>
                          </a:solidFill>
                          <a:effectLst/>
                          <a:latin typeface="Calibri" pitchFamily="34" charset="0"/>
                          <a:cs typeface="Calibri" pitchFamily="34" charset="0"/>
                          <a:sym typeface="Symbol" pitchFamily="18" charset="2"/>
                        </a:rPr>
                        <a:t>µ</a:t>
                      </a:r>
                      <a:r>
                        <a:rPr kumimoji="0" lang="en-US" sz="1400" b="1" i="0" u="none" strike="noStrike" cap="none" normalizeH="0" baseline="0" dirty="0" smtClean="0">
                          <a:ln>
                            <a:noFill/>
                          </a:ln>
                          <a:solidFill>
                            <a:srgbClr val="000000"/>
                          </a:solidFill>
                          <a:effectLst/>
                          <a:latin typeface="Calibri" pitchFamily="34" charset="0"/>
                          <a:cs typeface="Calibri" pitchFamily="34" charset="0"/>
                        </a:rPr>
                        <a:t>s</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3.5 µs</a:t>
                      </a:r>
                      <a:br>
                        <a:rPr kumimoji="0" lang="en-US" sz="1400" b="1" i="0" u="none" strike="noStrike" cap="none" normalizeH="0" baseline="0" dirty="0" smtClean="0">
                          <a:ln>
                            <a:noFill/>
                          </a:ln>
                          <a:solidFill>
                            <a:srgbClr val="000000"/>
                          </a:solidFill>
                          <a:effectLst/>
                          <a:latin typeface="Calibri" pitchFamily="34" charset="0"/>
                          <a:cs typeface="Calibri" pitchFamily="34" charset="0"/>
                        </a:rPr>
                      </a:br>
                      <a:r>
                        <a:rPr kumimoji="0" lang="en-US" sz="1400" b="1" i="0" u="none" strike="noStrike" cap="none" normalizeH="0" baseline="0" dirty="0" smtClean="0">
                          <a:ln>
                            <a:noFill/>
                          </a:ln>
                          <a:solidFill>
                            <a:srgbClr val="000000"/>
                          </a:solidFill>
                          <a:effectLst/>
                          <a:latin typeface="Calibri" pitchFamily="34" charset="0"/>
                          <a:cs typeface="Calibri" pitchFamily="34" charset="0"/>
                        </a:rPr>
                        <a:t>or 150 µs</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78 µs</a:t>
                      </a: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Calibri" pitchFamily="34" charset="0"/>
                          <a:cs typeface="Calibri" pitchFamily="34" charset="0"/>
                        </a:rPr>
                        <a:t>&lt;10 µs</a:t>
                      </a:r>
                    </a:p>
                  </a:txBody>
                  <a:tcPr marL="0" marR="0" marT="35100" marB="35100" anchor="ctr" anchorCtr="1" horzOverflow="overflow">
                    <a:lnL w="38100" cap="flat" cmpd="sng" algn="ctr">
                      <a:solidFill>
                        <a:schemeClr val="bg1"/>
                      </a:solidFill>
                      <a:prstDash val="solid"/>
                      <a:round/>
                      <a:headEnd type="none" w="med" len="med"/>
                      <a:tailEnd type="none" w="med" len="med"/>
                    </a:lnL>
                    <a:lnR cap="flat">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6"/>
                  </a:ext>
                </a:extLst>
              </a:tr>
              <a:tr h="506874">
                <a:tc vMerge="1">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2000" b="1" i="0" u="none" strike="noStrike" cap="none" normalizeH="0" baseline="0" dirty="0" smtClean="0">
                        <a:ln>
                          <a:noFill/>
                        </a:ln>
                        <a:solidFill>
                          <a:schemeClr val="bg1"/>
                        </a:solidFill>
                        <a:effectLst/>
                        <a:latin typeface="Calibri" pitchFamily="34" charset="0"/>
                        <a:cs typeface="Calibri" pitchFamily="34" charset="0"/>
                      </a:endParaRPr>
                    </a:p>
                  </a:txBody>
                  <a:tcPr marL="90000" marR="90000" marT="46800" marB="46800"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en-US" sz="1500" b="1" i="0" u="none" strike="noStrike" kern="1200" cap="none" normalizeH="0" baseline="0" dirty="0" smtClean="0">
                        <a:ln>
                          <a:noFill/>
                        </a:ln>
                        <a:solidFill>
                          <a:schemeClr val="bg1"/>
                        </a:solidFill>
                        <a:effectLst/>
                        <a:latin typeface="Calibri" pitchFamily="34" charset="0"/>
                        <a:ea typeface="+mn-ea"/>
                        <a:cs typeface="Calibri" pitchFamily="34" charset="0"/>
                      </a:endParaRPr>
                    </a:p>
                  </a:txBody>
                  <a:tcPr marL="90000" marR="90000" marT="35100" marB="35100" anchor="ctr" horzOverflow="overflow">
                    <a:lnL w="38100" cap="flat" cmpd="sng" algn="ctr">
                      <a:solidFill>
                        <a:schemeClr val="tx1">
                          <a:lumMod val="50000"/>
                          <a:lumOff val="50000"/>
                        </a:schemeClr>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ts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Calibri" pitchFamily="34" charset="0"/>
                        <a:cs typeface="Calibri" pitchFamily="34" charset="0"/>
                      </a:endParaRP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90000"/>
                      </a:schemeClr>
                    </a:solidFill>
                  </a:tcPr>
                </a:tc>
                <a:tc>
                  <a:txBody>
                    <a:bodyPr/>
                    <a:lstStyle/>
                    <a:p>
                      <a:pPr marL="0" marR="0" lvl="0" indent="0" algn="r" defTabSz="914400" rtl="0" eaLnBrk="1" fontAlgn="base" latinLnBrk="0" hangingPunct="1">
                        <a:lnSpc>
                          <a:spcPct val="100000"/>
                        </a:lnSpc>
                        <a:spcBef>
                          <a:spcPts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Calibri" pitchFamily="34" charset="0"/>
                        <a:cs typeface="Calibri" pitchFamily="34" charset="0"/>
                      </a:endParaRP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90000"/>
                      </a:schemeClr>
                    </a:solidFill>
                  </a:tcPr>
                </a:tc>
                <a:tc>
                  <a:txBody>
                    <a:bodyPr/>
                    <a:lstStyle/>
                    <a:p>
                      <a:pPr marL="0" marR="0" lvl="0" indent="0" algn="r" defTabSz="914400" rtl="0" eaLnBrk="1" fontAlgn="base" latinLnBrk="0" hangingPunct="1">
                        <a:lnSpc>
                          <a:spcPct val="100000"/>
                        </a:lnSpc>
                        <a:spcBef>
                          <a:spcPts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Calibri" pitchFamily="34" charset="0"/>
                        <a:cs typeface="Calibri" pitchFamily="34" charset="0"/>
                      </a:endParaRPr>
                    </a:p>
                  </a:txBody>
                  <a:tcPr marL="0" marR="0" marT="35100" marB="35100" anchor="ctr" anchorCtr="1"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90000"/>
                      </a:schemeClr>
                    </a:solidFill>
                  </a:tcPr>
                </a:tc>
                <a:tc>
                  <a:txBody>
                    <a:bodyPr/>
                    <a:lstStyle/>
                    <a:p>
                      <a:pPr marL="0" marR="0" lvl="0" indent="0" algn="r" defTabSz="914400" rtl="0" eaLnBrk="1" fontAlgn="base" latinLnBrk="0" hangingPunct="1">
                        <a:lnSpc>
                          <a:spcPct val="100000"/>
                        </a:lnSpc>
                        <a:spcBef>
                          <a:spcPts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Calibri" pitchFamily="34" charset="0"/>
                        <a:cs typeface="Calibri" pitchFamily="34" charset="0"/>
                      </a:endParaRPr>
                    </a:p>
                  </a:txBody>
                  <a:tcPr marL="0" marR="0" marT="35100" marB="35100" anchor="ctr" anchorCtr="1" horzOverflow="overflow">
                    <a:lnL w="38100" cap="flat" cmpd="sng" algn="ctr">
                      <a:solidFill>
                        <a:schemeClr val="bg1"/>
                      </a:solidFill>
                      <a:prstDash val="solid"/>
                      <a:round/>
                      <a:headEnd type="none" w="med" len="med"/>
                      <a:tailEnd type="none" w="med" len="med"/>
                    </a:lnL>
                    <a:lnR cap="flat">
                      <a:noFill/>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lumMod val="90000"/>
                      </a:schemeClr>
                    </a:solidFill>
                  </a:tcPr>
                </a:tc>
                <a:extLst>
                  <a:ext uri="{0D108BD9-81ED-4DB2-BD59-A6C34878D82A}">
                    <a16:rowId xmlns:a16="http://schemas.microsoft.com/office/drawing/2014/main" val="10007"/>
                  </a:ext>
                </a:extLst>
              </a:tr>
            </a:tbl>
          </a:graphicData>
        </a:graphic>
      </p:graphicFrame>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381000" y="571500"/>
            <a:ext cx="4724400" cy="4229100"/>
          </a:xfrm>
          <a:prstGeom prst="rect">
            <a:avLst/>
          </a:prstGeom>
          <a:ln>
            <a:headEnd type="none" w="sm" len="sm"/>
            <a:tailEnd/>
          </a:ln>
        </p:spPr>
        <p:style>
          <a:lnRef idx="2">
            <a:schemeClr val="accent2"/>
          </a:lnRef>
          <a:fillRef idx="1">
            <a:schemeClr val="lt1"/>
          </a:fillRef>
          <a:effectRef idx="0">
            <a:schemeClr val="accent2"/>
          </a:effectRef>
          <a:fontRef idx="minor">
            <a:schemeClr val="dk1"/>
          </a:fontRef>
        </p:style>
        <p:txBody>
          <a:bodyPr wrap="none" anchor="ctr"/>
          <a:lstStyle/>
          <a:p>
            <a:pPr marL="342900" indent="-342900">
              <a:lnSpc>
                <a:spcPct val="90000"/>
              </a:lnSpc>
              <a:spcBef>
                <a:spcPct val="35000"/>
              </a:spcBef>
              <a:buClr>
                <a:schemeClr val="tx2"/>
              </a:buClr>
              <a:buSzPct val="75000"/>
              <a:buFont typeface="Wingdings" pitchFamily="2" charset="2"/>
              <a:buChar char=""/>
            </a:pPr>
            <a:r>
              <a:rPr lang="en-US" sz="1600" dirty="0">
                <a:solidFill>
                  <a:srgbClr val="FF0000"/>
                </a:solidFill>
                <a:latin typeface="Times New Roman" pitchFamily="18" charset="0"/>
                <a:cs typeface="Times New Roman" pitchFamily="18" charset="0"/>
              </a:rPr>
              <a:t>Efficient, ultra-low power CPU</a:t>
            </a:r>
          </a:p>
          <a:p>
            <a:pPr marL="342900" indent="-342900">
              <a:lnSpc>
                <a:spcPct val="90000"/>
              </a:lnSpc>
              <a:spcBef>
                <a:spcPct val="35000"/>
              </a:spcBef>
              <a:buClr>
                <a:schemeClr val="tx2"/>
              </a:buClr>
              <a:buSzPct val="75000"/>
              <a:buFont typeface="Wingdings" pitchFamily="2" charset="2"/>
              <a:buChar char=""/>
            </a:pPr>
            <a:r>
              <a:rPr lang="en-US" sz="1600" dirty="0">
                <a:solidFill>
                  <a:srgbClr val="000000"/>
                </a:solidFill>
                <a:latin typeface="Times New Roman" pitchFamily="18" charset="0"/>
                <a:cs typeface="Times New Roman" pitchFamily="18" charset="0"/>
              </a:rPr>
              <a:t>C-compiler friendly</a:t>
            </a:r>
          </a:p>
          <a:p>
            <a:pPr marL="342900" indent="-342900">
              <a:lnSpc>
                <a:spcPct val="90000"/>
              </a:lnSpc>
              <a:spcBef>
                <a:spcPct val="35000"/>
              </a:spcBef>
              <a:buClr>
                <a:schemeClr val="tx2"/>
              </a:buClr>
              <a:buSzPct val="75000"/>
              <a:buFont typeface="Wingdings" pitchFamily="2" charset="2"/>
              <a:buChar char=""/>
            </a:pPr>
            <a:r>
              <a:rPr lang="en-US" sz="1600" dirty="0">
                <a:solidFill>
                  <a:srgbClr val="000000"/>
                </a:solidFill>
                <a:latin typeface="Times New Roman" pitchFamily="18" charset="0"/>
                <a:cs typeface="Times New Roman" pitchFamily="18" charset="0"/>
              </a:rPr>
              <a:t>RISC architecture</a:t>
            </a:r>
          </a:p>
          <a:p>
            <a:pPr marL="800100" lvl="1" indent="-342900">
              <a:lnSpc>
                <a:spcPct val="90000"/>
              </a:lnSpc>
              <a:spcBef>
                <a:spcPct val="15000"/>
              </a:spcBef>
              <a:buClr>
                <a:schemeClr val="tx2"/>
              </a:buClr>
              <a:buSzPct val="75000"/>
              <a:buFont typeface="Wingdings" pitchFamily="2" charset="2"/>
              <a:buChar char=""/>
            </a:pPr>
            <a:r>
              <a:rPr lang="en-US" sz="1600" dirty="0">
                <a:solidFill>
                  <a:srgbClr val="000000"/>
                </a:solidFill>
                <a:latin typeface="Times New Roman" pitchFamily="18" charset="0"/>
                <a:cs typeface="Times New Roman" pitchFamily="18" charset="0"/>
              </a:rPr>
              <a:t>51 instructions</a:t>
            </a:r>
          </a:p>
          <a:p>
            <a:pPr marL="800100" lvl="1" indent="-342900">
              <a:lnSpc>
                <a:spcPct val="90000"/>
              </a:lnSpc>
              <a:spcBef>
                <a:spcPct val="15000"/>
              </a:spcBef>
              <a:buClr>
                <a:schemeClr val="tx2"/>
              </a:buClr>
              <a:buSzPct val="75000"/>
              <a:buFont typeface="Wingdings" pitchFamily="2" charset="2"/>
              <a:buChar char=""/>
            </a:pPr>
            <a:r>
              <a:rPr lang="en-US" sz="1600" dirty="0">
                <a:solidFill>
                  <a:srgbClr val="000000"/>
                </a:solidFill>
                <a:latin typeface="Times New Roman" pitchFamily="18" charset="0"/>
                <a:cs typeface="Times New Roman" pitchFamily="18" charset="0"/>
              </a:rPr>
              <a:t>7 addressing modes</a:t>
            </a:r>
          </a:p>
          <a:p>
            <a:pPr marL="800100" lvl="1" indent="-342900">
              <a:lnSpc>
                <a:spcPct val="90000"/>
              </a:lnSpc>
              <a:spcBef>
                <a:spcPct val="15000"/>
              </a:spcBef>
              <a:buClr>
                <a:schemeClr val="tx2"/>
              </a:buClr>
              <a:buSzPct val="75000"/>
              <a:buFont typeface="Wingdings" pitchFamily="2" charset="2"/>
              <a:buChar char=""/>
            </a:pPr>
            <a:r>
              <a:rPr lang="en-US" sz="1600" dirty="0">
                <a:solidFill>
                  <a:srgbClr val="000000"/>
                </a:solidFill>
                <a:latin typeface="Times New Roman" pitchFamily="18" charset="0"/>
                <a:cs typeface="Times New Roman" pitchFamily="18" charset="0"/>
              </a:rPr>
              <a:t>Constant generator</a:t>
            </a:r>
          </a:p>
          <a:p>
            <a:pPr marL="342900" indent="-342900">
              <a:lnSpc>
                <a:spcPct val="90000"/>
              </a:lnSpc>
              <a:spcBef>
                <a:spcPct val="35000"/>
              </a:spcBef>
              <a:buClr>
                <a:schemeClr val="tx2"/>
              </a:buClr>
              <a:buSzPct val="75000"/>
              <a:buFont typeface="Wingdings" pitchFamily="2" charset="2"/>
              <a:buChar char=""/>
            </a:pPr>
            <a:r>
              <a:rPr lang="en-US" sz="1600" dirty="0">
                <a:solidFill>
                  <a:srgbClr val="000000"/>
                </a:solidFill>
                <a:latin typeface="Times New Roman" pitchFamily="18" charset="0"/>
                <a:cs typeface="Times New Roman" pitchFamily="18" charset="0"/>
              </a:rPr>
              <a:t>Single-cycle register operations</a:t>
            </a:r>
          </a:p>
          <a:p>
            <a:pPr marL="342900" indent="-342900">
              <a:lnSpc>
                <a:spcPct val="90000"/>
              </a:lnSpc>
              <a:spcBef>
                <a:spcPct val="35000"/>
              </a:spcBef>
              <a:buClr>
                <a:schemeClr val="tx2"/>
              </a:buClr>
              <a:buSzPct val="75000"/>
              <a:buFont typeface="Wingdings" pitchFamily="2" charset="2"/>
              <a:buChar char=""/>
            </a:pPr>
            <a:r>
              <a:rPr lang="en-US" sz="1600" dirty="0">
                <a:solidFill>
                  <a:srgbClr val="000000"/>
                </a:solidFill>
                <a:latin typeface="Times New Roman" pitchFamily="18" charset="0"/>
                <a:cs typeface="Times New Roman" pitchFamily="18" charset="0"/>
              </a:rPr>
              <a:t>Bit, byte and word processing</a:t>
            </a:r>
          </a:p>
          <a:p>
            <a:pPr marL="342900" indent="-342900">
              <a:lnSpc>
                <a:spcPct val="90000"/>
              </a:lnSpc>
              <a:spcBef>
                <a:spcPct val="35000"/>
              </a:spcBef>
              <a:buClr>
                <a:schemeClr val="tx2"/>
              </a:buClr>
              <a:buSzPct val="75000"/>
              <a:buFont typeface="Wingdings" pitchFamily="2" charset="2"/>
              <a:buChar char=""/>
            </a:pPr>
            <a:r>
              <a:rPr lang="en-US" sz="1600" dirty="0">
                <a:solidFill>
                  <a:srgbClr val="000000"/>
                </a:solidFill>
                <a:latin typeface="Times New Roman" pitchFamily="18" charset="0"/>
                <a:cs typeface="Times New Roman" pitchFamily="18" charset="0"/>
              </a:rPr>
              <a:t>1MB unified memory map</a:t>
            </a:r>
          </a:p>
          <a:p>
            <a:pPr marL="800100" lvl="1" indent="-342900">
              <a:lnSpc>
                <a:spcPct val="90000"/>
              </a:lnSpc>
              <a:spcBef>
                <a:spcPct val="35000"/>
              </a:spcBef>
              <a:buClr>
                <a:schemeClr val="tx2"/>
              </a:buClr>
              <a:buSzPct val="75000"/>
              <a:buFont typeface="Wingdings" pitchFamily="2" charset="2"/>
              <a:buChar char=""/>
            </a:pPr>
            <a:r>
              <a:rPr lang="en-US" sz="1200" dirty="0">
                <a:solidFill>
                  <a:srgbClr val="000000"/>
                </a:solidFill>
                <a:latin typeface="Times New Roman" pitchFamily="18" charset="0"/>
                <a:cs typeface="Times New Roman" pitchFamily="18" charset="0"/>
              </a:rPr>
              <a:t>No paging</a:t>
            </a:r>
          </a:p>
          <a:p>
            <a:pPr marL="342900" indent="-342900">
              <a:lnSpc>
                <a:spcPct val="90000"/>
              </a:lnSpc>
              <a:spcBef>
                <a:spcPct val="35000"/>
              </a:spcBef>
              <a:buClr>
                <a:schemeClr val="tx2"/>
              </a:buClr>
              <a:buSzPct val="75000"/>
              <a:buFont typeface="Wingdings" pitchFamily="2" charset="2"/>
              <a:buChar char=""/>
            </a:pPr>
            <a:r>
              <a:rPr lang="en-US" sz="1600" dirty="0">
                <a:solidFill>
                  <a:srgbClr val="000000"/>
                </a:solidFill>
                <a:latin typeface="Times New Roman" pitchFamily="18" charset="0"/>
                <a:cs typeface="Times New Roman" pitchFamily="18" charset="0"/>
              </a:rPr>
              <a:t>Extended addressing modes</a:t>
            </a:r>
          </a:p>
          <a:p>
            <a:pPr marL="800100" lvl="1" indent="-342900">
              <a:lnSpc>
                <a:spcPct val="90000"/>
              </a:lnSpc>
              <a:spcBef>
                <a:spcPct val="35000"/>
              </a:spcBef>
              <a:buClr>
                <a:schemeClr val="tx2"/>
              </a:buClr>
              <a:buSzPct val="75000"/>
              <a:buFont typeface="Wingdings" pitchFamily="2" charset="2"/>
              <a:buChar char=""/>
            </a:pPr>
            <a:r>
              <a:rPr lang="en-US" sz="1200" dirty="0">
                <a:solidFill>
                  <a:srgbClr val="000000"/>
                </a:solidFill>
                <a:latin typeface="Times New Roman" pitchFamily="18" charset="0"/>
                <a:cs typeface="Times New Roman" pitchFamily="18" charset="0"/>
              </a:rPr>
              <a:t>Page-free 20-bit reach</a:t>
            </a:r>
          </a:p>
          <a:p>
            <a:pPr marL="800100" lvl="1" indent="-342900">
              <a:lnSpc>
                <a:spcPct val="90000"/>
              </a:lnSpc>
              <a:spcBef>
                <a:spcPct val="35000"/>
              </a:spcBef>
              <a:buClr>
                <a:schemeClr val="tx2"/>
              </a:buClr>
              <a:buSzPct val="75000"/>
              <a:buFont typeface="Wingdings" pitchFamily="2" charset="2"/>
              <a:buChar char=""/>
            </a:pPr>
            <a:r>
              <a:rPr lang="en-US" sz="1200" dirty="0">
                <a:solidFill>
                  <a:srgbClr val="000000"/>
                </a:solidFill>
                <a:latin typeface="Times New Roman" pitchFamily="18" charset="0"/>
                <a:cs typeface="Times New Roman" pitchFamily="18" charset="0"/>
              </a:rPr>
              <a:t>Improved code density</a:t>
            </a:r>
          </a:p>
          <a:p>
            <a:pPr marL="800100" lvl="1" indent="-342900">
              <a:lnSpc>
                <a:spcPct val="90000"/>
              </a:lnSpc>
              <a:spcBef>
                <a:spcPct val="35000"/>
              </a:spcBef>
              <a:buClr>
                <a:schemeClr val="tx2"/>
              </a:buClr>
              <a:buSzPct val="75000"/>
              <a:buFont typeface="Wingdings" pitchFamily="2" charset="2"/>
              <a:buChar char=""/>
            </a:pPr>
            <a:r>
              <a:rPr lang="en-US" sz="1200" dirty="0">
                <a:solidFill>
                  <a:srgbClr val="000000"/>
                </a:solidFill>
                <a:latin typeface="Times New Roman" pitchFamily="18" charset="0"/>
                <a:cs typeface="Times New Roman" pitchFamily="18" charset="0"/>
              </a:rPr>
              <a:t>Faster execution</a:t>
            </a:r>
          </a:p>
          <a:p>
            <a:pPr marL="342900" indent="-342900">
              <a:lnSpc>
                <a:spcPct val="90000"/>
              </a:lnSpc>
              <a:spcBef>
                <a:spcPct val="35000"/>
              </a:spcBef>
              <a:buClr>
                <a:schemeClr val="tx2"/>
              </a:buClr>
              <a:buSzPct val="75000"/>
              <a:buFont typeface="Wingdings" pitchFamily="2" charset="2"/>
              <a:buChar char=""/>
            </a:pPr>
            <a:r>
              <a:rPr lang="en-US" sz="1600" dirty="0">
                <a:solidFill>
                  <a:srgbClr val="000000"/>
                </a:solidFill>
                <a:latin typeface="Times New Roman" pitchFamily="18" charset="0"/>
                <a:cs typeface="Times New Roman" pitchFamily="18" charset="0"/>
              </a:rPr>
              <a:t>100% code compatible with</a:t>
            </a:r>
            <a:br>
              <a:rPr lang="en-US" sz="1600" dirty="0">
                <a:solidFill>
                  <a:srgbClr val="000000"/>
                </a:solidFill>
                <a:latin typeface="Times New Roman" pitchFamily="18" charset="0"/>
                <a:cs typeface="Times New Roman" pitchFamily="18" charset="0"/>
              </a:rPr>
            </a:br>
            <a:r>
              <a:rPr lang="en-US" sz="1600" dirty="0">
                <a:solidFill>
                  <a:srgbClr val="000000"/>
                </a:solidFill>
                <a:latin typeface="Times New Roman" pitchFamily="18" charset="0"/>
                <a:cs typeface="Times New Roman" pitchFamily="18" charset="0"/>
              </a:rPr>
              <a:t>earlier versions</a:t>
            </a:r>
          </a:p>
        </p:txBody>
      </p:sp>
      <p:sp>
        <p:nvSpPr>
          <p:cNvPr id="117763" name="Rectangle 4"/>
          <p:cNvSpPr>
            <a:spLocks noGrp="1" noChangeArrowheads="1"/>
          </p:cNvSpPr>
          <p:nvPr>
            <p:ph type="title"/>
          </p:nvPr>
        </p:nvSpPr>
        <p:spPr>
          <a:xfrm>
            <a:off x="152400" y="109537"/>
            <a:ext cx="5562600" cy="557213"/>
          </a:xfrm>
        </p:spPr>
        <p:txBody>
          <a:bodyPr>
            <a:normAutofit fontScale="90000"/>
          </a:bodyPr>
          <a:lstStyle/>
          <a:p>
            <a:r>
              <a:rPr lang="en-US" dirty="0" smtClean="0"/>
              <a:t>MSP430 CPU</a:t>
            </a:r>
          </a:p>
        </p:txBody>
      </p:sp>
      <p:sp>
        <p:nvSpPr>
          <p:cNvPr id="117764" name="Action Button: Forward or Next 1">
            <a:hlinkClick r:id="rId3" action="ppaction://hlinksldjump" highlightClick="1"/>
          </p:cNvPr>
          <p:cNvSpPr>
            <a:spLocks noChangeArrowheads="1"/>
          </p:cNvSpPr>
          <p:nvPr/>
        </p:nvSpPr>
        <p:spPr bwMode="auto">
          <a:xfrm>
            <a:off x="8839200" y="0"/>
            <a:ext cx="304800" cy="219075"/>
          </a:xfrm>
          <a:prstGeom prst="actionButtonForwardNext">
            <a:avLst/>
          </a:prstGeom>
          <a:solidFill>
            <a:schemeClr val="bg1"/>
          </a:solid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grpSp>
        <p:nvGrpSpPr>
          <p:cNvPr id="2" name="Group 6"/>
          <p:cNvGrpSpPr>
            <a:grpSpLocks/>
          </p:cNvGrpSpPr>
          <p:nvPr/>
        </p:nvGrpSpPr>
        <p:grpSpPr bwMode="auto">
          <a:xfrm>
            <a:off x="5257800" y="228600"/>
            <a:ext cx="3481388" cy="4711304"/>
            <a:chOff x="5257800" y="304800"/>
            <a:chExt cx="3481388" cy="6281612"/>
          </a:xfrm>
        </p:grpSpPr>
        <p:sp>
          <p:nvSpPr>
            <p:cNvPr id="4" name="Left-Up Arrow 3"/>
            <p:cNvSpPr/>
            <p:nvPr/>
          </p:nvSpPr>
          <p:spPr bwMode="auto">
            <a:xfrm flipH="1">
              <a:off x="7151688" y="5935550"/>
              <a:ext cx="1579562" cy="650862"/>
            </a:xfrm>
            <a:prstGeom prst="leftUpArrow">
              <a:avLst/>
            </a:prstGeom>
            <a:solidFill>
              <a:schemeClr val="accent1"/>
            </a:solidFill>
            <a:ln w="12700" cap="flat" cmpd="sng" algn="ctr">
              <a:solidFill>
                <a:schemeClr val="tx1"/>
              </a:solidFill>
              <a:prstDash val="solid"/>
              <a:round/>
              <a:headEnd type="none" w="sm" len="sm"/>
              <a:tailEnd type="none" w="sm" len="sm"/>
            </a:ln>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grpSp>
          <p:nvGrpSpPr>
            <p:cNvPr id="3" name="Group 4"/>
            <p:cNvGrpSpPr>
              <a:grpSpLocks/>
            </p:cNvGrpSpPr>
            <p:nvPr/>
          </p:nvGrpSpPr>
          <p:grpSpPr bwMode="auto">
            <a:xfrm>
              <a:off x="5257800" y="304800"/>
              <a:ext cx="3481388" cy="6281612"/>
              <a:chOff x="5257800" y="762000"/>
              <a:chExt cx="3481388" cy="6281612"/>
            </a:xfrm>
          </p:grpSpPr>
          <p:pic>
            <p:nvPicPr>
              <p:cNvPr id="117768" name="Picture 3" descr="P14Chart"/>
              <p:cNvPicPr>
                <a:picLocks noChangeAspect="1" noChangeArrowheads="1"/>
              </p:cNvPicPr>
              <p:nvPr/>
            </p:nvPicPr>
            <p:blipFill>
              <a:blip r:embed="rId4"/>
              <a:srcRect/>
              <a:stretch>
                <a:fillRect/>
              </a:stretch>
            </p:blipFill>
            <p:spPr bwMode="auto">
              <a:xfrm>
                <a:off x="5257800" y="762000"/>
                <a:ext cx="3481388" cy="5410200"/>
              </a:xfrm>
              <a:prstGeom prst="rect">
                <a:avLst/>
              </a:prstGeom>
              <a:noFill/>
              <a:ln w="9525">
                <a:noFill/>
                <a:miter lim="800000"/>
                <a:headEnd/>
                <a:tailEnd/>
              </a:ln>
            </p:spPr>
          </p:pic>
          <p:pic>
            <p:nvPicPr>
              <p:cNvPr id="117769" name="Picture 2" descr="C:\Users\a0159712\AppData\Local\Temp\SNAGHTML8e17f6a.PNG"/>
              <p:cNvPicPr>
                <a:picLocks noChangeAspect="1" noChangeArrowheads="1"/>
              </p:cNvPicPr>
              <p:nvPr/>
            </p:nvPicPr>
            <p:blipFill>
              <a:blip r:embed="rId5"/>
              <a:srcRect/>
              <a:stretch>
                <a:fillRect/>
              </a:stretch>
            </p:blipFill>
            <p:spPr bwMode="auto">
              <a:xfrm>
                <a:off x="5792630" y="5863917"/>
                <a:ext cx="2890062" cy="1179695"/>
              </a:xfrm>
              <a:prstGeom prst="rect">
                <a:avLst/>
              </a:prstGeom>
              <a:noFill/>
              <a:ln w="9525">
                <a:noFill/>
                <a:miter lim="800000"/>
                <a:headEnd/>
                <a:tailEnd/>
              </a:ln>
            </p:spPr>
          </p:pic>
        </p:grpSp>
      </p:gr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096000" y="630449"/>
            <a:ext cx="2819398" cy="1215717"/>
          </a:xfrm>
          <a:prstGeom prst="rect">
            <a:avLst/>
          </a:prstGeom>
          <a:gradFill flip="none" rotWithShape="1">
            <a:gsLst>
              <a:gs pos="0">
                <a:schemeClr val="accent5">
                  <a:lumMod val="20000"/>
                  <a:lumOff val="80000"/>
                </a:schemeClr>
              </a:gs>
              <a:gs pos="25000">
                <a:schemeClr val="accent5">
                  <a:lumMod val="40000"/>
                  <a:lumOff val="60000"/>
                </a:schemeClr>
              </a:gs>
              <a:gs pos="75000">
                <a:schemeClr val="accent5">
                  <a:lumMod val="60000"/>
                  <a:lumOff val="40000"/>
                </a:schemeClr>
              </a:gs>
              <a:gs pos="100000">
                <a:schemeClr val="accent5"/>
              </a:gs>
            </a:gsLst>
            <a:lin ang="2700000" scaled="1"/>
            <a:tileRect/>
          </a:gradFill>
          <a:ln w="25400">
            <a:noFill/>
            <a:miter lim="800000"/>
            <a:headEnd type="none" w="sm" len="sm"/>
            <a:tailEnd/>
          </a:ln>
          <a:effectLst>
            <a:glow rad="63500">
              <a:schemeClr val="accent5">
                <a:satMod val="175000"/>
                <a:alpha val="40000"/>
              </a:schemeClr>
            </a:glow>
            <a:outerShdw blurRad="177800" dist="76200" dir="2700000" algn="tl" rotWithShape="0">
              <a:prstClr val="black">
                <a:alpha val="40000"/>
              </a:prstClr>
            </a:outerShdw>
          </a:effectLst>
          <a:extLst/>
        </p:spPr>
        <p:txBody>
          <a:bodyPr tIns="182880" bIns="91440" anchorCtr="1">
            <a:spAutoFit/>
          </a:bodyPr>
          <a:lstStyle/>
          <a:p>
            <a:pPr>
              <a:defRPr/>
            </a:pPr>
            <a:r>
              <a:rPr lang="en-US" sz="1400" dirty="0">
                <a:solidFill>
                  <a:schemeClr val="dk1"/>
                </a:solidFill>
                <a:latin typeface="Calibri" pitchFamily="34" charset="0"/>
                <a:cs typeface="Calibri" pitchFamily="34" charset="0"/>
              </a:rPr>
              <a:t>MSP430 Memory</a:t>
            </a:r>
          </a:p>
          <a:p>
            <a:pPr marL="225425" indent="-225425">
              <a:spcBef>
                <a:spcPts val="300"/>
              </a:spcBef>
              <a:buSzPct val="75000"/>
              <a:buFont typeface="Wingdings"/>
              <a:buChar char=""/>
              <a:tabLst>
                <a:tab pos="738188" algn="l"/>
              </a:tabLst>
              <a:defRPr/>
            </a:pPr>
            <a:r>
              <a:rPr lang="en-US" sz="1400" dirty="0">
                <a:latin typeface="Calibri" pitchFamily="34" charset="0"/>
                <a:cs typeface="Calibri" pitchFamily="34" charset="0"/>
              </a:rPr>
              <a:t>Unified memory map</a:t>
            </a:r>
            <a:br>
              <a:rPr lang="en-US" sz="1400" dirty="0">
                <a:latin typeface="Calibri" pitchFamily="34" charset="0"/>
                <a:cs typeface="Calibri" pitchFamily="34" charset="0"/>
              </a:rPr>
            </a:br>
            <a:r>
              <a:rPr lang="en-US" sz="1400" dirty="0">
                <a:latin typeface="Calibri" pitchFamily="34" charset="0"/>
                <a:cs typeface="Calibri" pitchFamily="34" charset="0"/>
              </a:rPr>
              <a:t>  	(program or data)</a:t>
            </a:r>
          </a:p>
          <a:p>
            <a:pPr marL="225425" indent="-225425">
              <a:spcBef>
                <a:spcPts val="300"/>
              </a:spcBef>
              <a:buSzPct val="75000"/>
              <a:buFont typeface="Wingdings"/>
              <a:buChar char=""/>
              <a:defRPr/>
            </a:pPr>
            <a:r>
              <a:rPr lang="en-US" sz="1400" dirty="0">
                <a:latin typeface="Calibri" pitchFamily="34" charset="0"/>
                <a:cs typeface="Calibri" pitchFamily="34" charset="0"/>
              </a:rPr>
              <a:t>Absolutely no paging</a:t>
            </a:r>
          </a:p>
        </p:txBody>
      </p:sp>
      <p:sp>
        <p:nvSpPr>
          <p:cNvPr id="121861" name="Rectangle 3"/>
          <p:cNvSpPr>
            <a:spLocks noGrp="1" noChangeArrowheads="1"/>
          </p:cNvSpPr>
          <p:nvPr>
            <p:ph type="title"/>
          </p:nvPr>
        </p:nvSpPr>
        <p:spPr>
          <a:xfrm>
            <a:off x="1219200" y="-19050"/>
            <a:ext cx="6781800" cy="557213"/>
          </a:xfrm>
        </p:spPr>
        <p:txBody>
          <a:bodyPr>
            <a:noAutofit/>
          </a:bodyPr>
          <a:lstStyle/>
          <a:p>
            <a:r>
              <a:rPr lang="en-US" sz="3200" dirty="0" smtClean="0"/>
              <a:t>Unified Memory Map/Address space</a:t>
            </a:r>
          </a:p>
        </p:txBody>
      </p:sp>
      <p:graphicFrame>
        <p:nvGraphicFramePr>
          <p:cNvPr id="12" name="Table 11"/>
          <p:cNvGraphicFramePr>
            <a:graphicFrameLocks noGrp="1"/>
          </p:cNvGraphicFramePr>
          <p:nvPr/>
        </p:nvGraphicFramePr>
        <p:xfrm>
          <a:off x="3095420" y="513676"/>
          <a:ext cx="2895601" cy="4458376"/>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651511">
                  <a:extLst>
                    <a:ext uri="{9D8B030D-6E8A-4147-A177-3AD203B41FA5}">
                      <a16:colId xmlns:a16="http://schemas.microsoft.com/office/drawing/2014/main" val="20000"/>
                    </a:ext>
                  </a:extLst>
                </a:gridCol>
                <a:gridCol w="171069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00116">
                <a:tc gridSpan="3">
                  <a:txBody>
                    <a:bodyPr/>
                    <a:lstStyle/>
                    <a:p>
                      <a:pPr marL="0" marR="0" lvl="0" indent="0" algn="ctr" defTabSz="914400" rtl="0" eaLnBrk="0" fontAlgn="base" latinLnBrk="0" hangingPunct="0">
                        <a:lnSpc>
                          <a:spcPct val="80000"/>
                        </a:lnSpc>
                        <a:spcBef>
                          <a:spcPct val="50000"/>
                        </a:spcBef>
                        <a:spcAft>
                          <a:spcPct val="0"/>
                        </a:spcAft>
                        <a:buClrTx/>
                        <a:buSzTx/>
                        <a:buFontTx/>
                        <a:buNone/>
                        <a:tabLst/>
                        <a:defRPr/>
                      </a:pPr>
                      <a:r>
                        <a:rPr kumimoji="0" lang="en-US" sz="1500" b="1"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‘F5529 Memory Map</a:t>
                      </a:r>
                    </a:p>
                  </a:txBody>
                  <a:tcPr marL="0" marR="0" marT="0" marB="0" anchor="ctr">
                    <a:lnL w="28575"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1" dirty="0">
                        <a:solidFill>
                          <a:sysClr val="windowText" lastClr="000000"/>
                        </a:solidFill>
                        <a:latin typeface="Calibri" pitchFamily="34" charset="0"/>
                        <a:cs typeface="Calibri" pitchFamily="34" charset="0"/>
                      </a:endParaRPr>
                    </a:p>
                  </a:txBody>
                  <a:tcPr marL="0" marR="0" marT="0" marB="0" anchor="ctr">
                    <a:lnL w="28575"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600" dirty="0">
                        <a:solidFill>
                          <a:sysClr val="windowText" lastClr="000000"/>
                        </a:solidFill>
                        <a:latin typeface="Calibri" pitchFamily="34" charset="0"/>
                        <a:cs typeface="Calibri" pitchFamily="34" charset="0"/>
                      </a:endParaRPr>
                    </a:p>
                  </a:txBody>
                  <a:tcPr marL="0" marR="0" marT="0" marB="0" anchor="ctr">
                    <a:lnL w="635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659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0xFFFF</a:t>
                      </a: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dirty="0" smtClean="0">
                          <a:solidFill>
                            <a:sysClr val="windowText" lastClr="000000"/>
                          </a:solidFill>
                          <a:latin typeface="Calibri" pitchFamily="34" charset="0"/>
                          <a:cs typeface="Calibri" pitchFamily="34" charset="0"/>
                        </a:rPr>
                        <a:t>Flash</a:t>
                      </a:r>
                      <a:endParaRPr lang="en-US" sz="1400" b="1" dirty="0">
                        <a:solidFill>
                          <a:sysClr val="windowText" lastClr="000000"/>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a:tabLst>
                          <a:tab pos="515938" algn="r"/>
                        </a:tabLst>
                      </a:pPr>
                      <a:r>
                        <a:rPr lang="en-US" sz="1200" dirty="0" smtClean="0">
                          <a:solidFill>
                            <a:schemeClr val="tx1"/>
                          </a:solidFill>
                          <a:latin typeface="Calibri" pitchFamily="34" charset="0"/>
                          <a:cs typeface="Calibri" pitchFamily="34" charset="0"/>
                        </a:rPr>
                        <a:t>128K</a:t>
                      </a: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1381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smtClean="0">
                          <a:effectLst/>
                          <a:latin typeface="Calibri" pitchFamily="34" charset="0"/>
                          <a:cs typeface="Calibri" pitchFamily="34" charset="0"/>
                        </a:rPr>
                        <a:t>0xFF80</a:t>
                      </a: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Calibri" pitchFamily="34" charset="0"/>
                          <a:cs typeface="Calibri" pitchFamily="34" charset="0"/>
                        </a:rPr>
                        <a:t>INT Vectors</a:t>
                      </a:r>
                      <a:endParaRPr lang="en-US" sz="1400" b="1" dirty="0">
                        <a:solidFill>
                          <a:schemeClr val="bg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58738" indent="0" algn="ctr" defTabSz="914400" rtl="0" eaLnBrk="1" latinLnBrk="0" hangingPunct="1">
                        <a:tabLst>
                          <a:tab pos="457200" algn="r"/>
                        </a:tabLst>
                      </a:pPr>
                      <a:r>
                        <a:rPr lang="en-US" sz="1200" kern="1200" dirty="0" smtClean="0">
                          <a:solidFill>
                            <a:schemeClr val="tx1"/>
                          </a:solidFill>
                          <a:latin typeface="Calibri" pitchFamily="34" charset="0"/>
                          <a:ea typeface="+mn-ea"/>
                          <a:cs typeface="Calibri" pitchFamily="34" charset="0"/>
                        </a:rPr>
                        <a:t>80</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33148">
                <a:tc>
                  <a:txBody>
                    <a:bodyPr/>
                    <a:lstStyle/>
                    <a:p>
                      <a:pPr algn="ctr"/>
                      <a:endParaRPr lang="en-US" sz="1400" b="1" dirty="0">
                        <a:solidFill>
                          <a:schemeClr val="bg1"/>
                        </a:solidFill>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22052">
                <a:tc>
                  <a:txBody>
                    <a:bodyPr/>
                    <a:lstStyle/>
                    <a:p>
                      <a:pPr algn="ct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0x2400</a:t>
                      </a:r>
                      <a:endParaRPr lang="en-US" sz="1400" b="1" dirty="0">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latin typeface="Calibri" pitchFamily="34" charset="0"/>
                          <a:cs typeface="Calibri" pitchFamily="34" charset="0"/>
                        </a:rPr>
                        <a:t>RAM</a:t>
                      </a:r>
                      <a:endParaRPr lang="en-US" sz="1400" b="1" dirty="0">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58738" indent="0" algn="ctr" defTabSz="914400" rtl="0" eaLnBrk="1" latinLnBrk="0" hangingPunct="1">
                        <a:tabLst>
                          <a:tab pos="457200" algn="r"/>
                        </a:tabLst>
                      </a:pPr>
                      <a:r>
                        <a:rPr lang="en-US" sz="1200" kern="1200" dirty="0" smtClean="0">
                          <a:solidFill>
                            <a:schemeClr val="tx1"/>
                          </a:solidFill>
                          <a:latin typeface="Calibri" pitchFamily="34" charset="0"/>
                          <a:ea typeface="+mn-ea"/>
                          <a:cs typeface="Calibri" pitchFamily="34" charset="0"/>
                        </a:rPr>
                        <a:t>8K</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05829">
                <a:tc>
                  <a:txBody>
                    <a:bodyPr/>
                    <a:lstStyle/>
                    <a:p>
                      <a:pPr algn="ct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0x01C0</a:t>
                      </a:r>
                      <a:endParaRPr lang="en-US" sz="1400" b="1" dirty="0">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latin typeface="Calibri" pitchFamily="34" charset="0"/>
                          <a:cs typeface="Calibri" pitchFamily="34" charset="0"/>
                        </a:rPr>
                        <a:t>USB RAM</a:t>
                      </a:r>
                      <a:endParaRPr lang="en-US" sz="1400" b="1" dirty="0">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58738" indent="0" algn="ctr" defTabSz="914400" rtl="0" eaLnBrk="1" latinLnBrk="0" hangingPunct="1">
                        <a:tabLst>
                          <a:tab pos="398463" algn="r"/>
                        </a:tabLst>
                      </a:pPr>
                      <a:r>
                        <a:rPr lang="en-US" sz="1200" kern="1200" dirty="0" smtClean="0">
                          <a:solidFill>
                            <a:schemeClr val="tx1"/>
                          </a:solidFill>
                          <a:latin typeface="Calibri" pitchFamily="34" charset="0"/>
                          <a:ea typeface="+mn-ea"/>
                          <a:cs typeface="Calibri" pitchFamily="34" charset="0"/>
                        </a:rPr>
                        <a:t>2K</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19569">
                <a:tc>
                  <a:txBody>
                    <a:bodyPr/>
                    <a:lstStyle/>
                    <a:p>
                      <a:pPr algn="ctr"/>
                      <a:endParaRPr lang="en-US" sz="1400" b="0" dirty="0">
                        <a:solidFill>
                          <a:schemeClr val="bg1"/>
                        </a:solidFill>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latin typeface="Calibri" pitchFamily="34" charset="0"/>
                          <a:cs typeface="Calibri" pitchFamily="34" charset="0"/>
                        </a:rPr>
                        <a:t>Info Memory</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512</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05829">
                <a:tc>
                  <a:txBody>
                    <a:bodyPr/>
                    <a:lstStyle/>
                    <a:p>
                      <a:pPr algn="ctr"/>
                      <a:endParaRPr lang="en-US" sz="1400" b="0" dirty="0">
                        <a:solidFill>
                          <a:schemeClr val="bg1"/>
                        </a:solidFill>
                        <a:latin typeface="Calibri" pitchFamily="34" charset="0"/>
                        <a:cs typeface="Calibri" pitchFamily="34" charset="0"/>
                      </a:endParaRPr>
                    </a:p>
                  </a:txBody>
                  <a:tcPr marL="0" marR="0" marT="0" marB="0" anchor="ctr">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latin typeface="Calibri" pitchFamily="34" charset="0"/>
                          <a:cs typeface="Calibri" pitchFamily="34" charset="0"/>
                        </a:rPr>
                        <a:t>Boot Loader</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2K</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2088">
                <a:tc>
                  <a:txBody>
                    <a:bodyPr/>
                    <a:lstStyle/>
                    <a:p>
                      <a:pPr algn="ctr"/>
                      <a:r>
                        <a:rPr kumimoji="0" lang="en-US" sz="1200" b="0" i="0" u="none" strike="noStrike" kern="1200" cap="none" spc="0" normalizeH="0" baseline="0" dirty="0" smtClean="0">
                          <a:ln>
                            <a:noFill/>
                          </a:ln>
                          <a:solidFill>
                            <a:srgbClr val="000000"/>
                          </a:solidFill>
                          <a:effectLst/>
                          <a:uLnTx/>
                          <a:uFillTx/>
                          <a:latin typeface="Calibri" pitchFamily="34" charset="0"/>
                          <a:ea typeface="+mn-ea"/>
                          <a:cs typeface="Calibri" pitchFamily="34" charset="0"/>
                        </a:rPr>
                        <a:t>0x0000</a:t>
                      </a:r>
                      <a:endParaRPr kumimoji="0" lang="en-US" sz="1200" b="0" i="0" u="none" strike="noStrike" kern="1200" cap="none" spc="0" normalizeH="0" baseline="0" dirty="0">
                        <a:ln>
                          <a:noFill/>
                        </a:ln>
                        <a:solidFill>
                          <a:srgbClr val="000000"/>
                        </a:solidFill>
                        <a:effectLst/>
                        <a:uLnTx/>
                        <a:uFillTx/>
                        <a:latin typeface="Calibri" pitchFamily="34" charset="0"/>
                        <a:ea typeface="+mn-ea"/>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400" b="1" kern="1200" dirty="0" smtClean="0">
                          <a:solidFill>
                            <a:schemeClr val="bg1"/>
                          </a:solidFill>
                          <a:latin typeface="Calibri" pitchFamily="34" charset="0"/>
                          <a:ea typeface="+mn-ea"/>
                          <a:cs typeface="Calibri" pitchFamily="34" charset="0"/>
                        </a:rPr>
                        <a:t>Peripherals</a:t>
                      </a:r>
                      <a:endParaRPr lang="en-US" sz="1400" b="1" kern="1200" dirty="0">
                        <a:solidFill>
                          <a:schemeClr val="bg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4K</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121863" name="Rectangle 2"/>
          <p:cNvSpPr>
            <a:spLocks noChangeArrowheads="1"/>
          </p:cNvSpPr>
          <p:nvPr/>
        </p:nvSpPr>
        <p:spPr bwMode="auto">
          <a:xfrm>
            <a:off x="5457826" y="808435"/>
            <a:ext cx="638380" cy="338554"/>
          </a:xfrm>
          <a:prstGeom prst="rect">
            <a:avLst/>
          </a:prstGeom>
          <a:noFill/>
          <a:ln w="9525">
            <a:noFill/>
            <a:miter lim="800000"/>
            <a:headEnd/>
            <a:tailEnd/>
          </a:ln>
        </p:spPr>
        <p:txBody>
          <a:bodyPr wrap="none">
            <a:spAutoFit/>
          </a:bodyPr>
          <a:lstStyle/>
          <a:p>
            <a:r>
              <a:rPr lang="en-US" sz="1600">
                <a:solidFill>
                  <a:srgbClr val="000000"/>
                </a:solidFill>
                <a:latin typeface="Calibri" pitchFamily="34" charset="0"/>
                <a:ea typeface="Calibri" pitchFamily="34" charset="0"/>
                <a:cs typeface="Calibri" pitchFamily="34" charset="0"/>
              </a:rPr>
              <a:t>Bytes</a:t>
            </a:r>
            <a:endParaRPr lang="en-US"/>
          </a:p>
        </p:txBody>
      </p:sp>
      <p:sp>
        <p:nvSpPr>
          <p:cNvPr id="4" name="Line Callout 1 (Accent Bar) 3"/>
          <p:cNvSpPr/>
          <p:nvPr/>
        </p:nvSpPr>
        <p:spPr bwMode="auto">
          <a:xfrm>
            <a:off x="6400800" y="2416969"/>
            <a:ext cx="2514600" cy="1214179"/>
          </a:xfrm>
          <a:prstGeom prst="accentCallout1">
            <a:avLst>
              <a:gd name="adj1" fmla="val 18750"/>
              <a:gd name="adj2" fmla="val -8333"/>
              <a:gd name="adj3" fmla="val 76373"/>
              <a:gd name="adj4" fmla="val -43792"/>
            </a:avLst>
          </a:prstGeom>
          <a:solidFill>
            <a:schemeClr val="accent4">
              <a:lumMod val="20000"/>
              <a:lumOff val="80000"/>
            </a:schemeClr>
          </a:solidFill>
          <a:ln w="12700" cap="flat" cmpd="sng" algn="ctr">
            <a:solidFill>
              <a:srgbClr val="0000FF"/>
            </a:solidFill>
            <a:prstDash val="solid"/>
            <a:round/>
            <a:headEnd type="none" w="sm" len="sm"/>
            <a:tailEnd type="none" w="sm" len="sm"/>
          </a:ln>
          <a:effectLst>
            <a:outerShdw blurRad="50800" dist="38100" dir="2700000" algn="tl" rotWithShape="0">
              <a:prstClr val="black">
                <a:alpha val="40000"/>
              </a:prstClr>
            </a:outerShdw>
          </a:effectLst>
        </p:spPr>
        <p:txBody>
          <a:bodyPr tIns="91440">
            <a:spAutoFit/>
          </a:bodyPr>
          <a:lstStyle/>
          <a:p>
            <a:pPr eaLnBrk="0" hangingPunct="0">
              <a:lnSpc>
                <a:spcPct val="80000"/>
              </a:lnSpc>
              <a:spcBef>
                <a:spcPct val="50000"/>
              </a:spcBef>
              <a:defRPr/>
            </a:pPr>
            <a:r>
              <a:rPr lang="en-US" b="1" dirty="0">
                <a:solidFill>
                  <a:schemeClr val="dk1"/>
                </a:solidFill>
                <a:latin typeface="Calibri" pitchFamily="34" charset="0"/>
                <a:cs typeface="Calibri" pitchFamily="34" charset="0"/>
              </a:rPr>
              <a:t>RAM</a:t>
            </a:r>
          </a:p>
          <a:p>
            <a:pPr marL="225425" indent="-225425">
              <a:spcBef>
                <a:spcPts val="300"/>
              </a:spcBef>
              <a:buClr>
                <a:schemeClr val="tx2"/>
              </a:buClr>
              <a:buSzPct val="75000"/>
              <a:buFont typeface="Wingdings"/>
              <a:buChar char=""/>
              <a:defRPr/>
            </a:pPr>
            <a:r>
              <a:rPr lang="en-US" sz="1200" dirty="0">
                <a:latin typeface="Calibri" pitchFamily="34" charset="0"/>
                <a:cs typeface="Calibri" pitchFamily="34" charset="0"/>
              </a:rPr>
              <a:t>Always a contig. block</a:t>
            </a:r>
          </a:p>
          <a:p>
            <a:pPr marL="225425" indent="-225425">
              <a:spcBef>
                <a:spcPts val="300"/>
              </a:spcBef>
              <a:buClr>
                <a:schemeClr val="tx2"/>
              </a:buClr>
              <a:buSzPct val="75000"/>
              <a:buFont typeface="Wingdings"/>
              <a:buChar char=""/>
              <a:defRPr/>
            </a:pPr>
            <a:r>
              <a:rPr lang="en-US" sz="1200" dirty="0">
                <a:latin typeface="Calibri" pitchFamily="34" charset="0"/>
                <a:cs typeface="Calibri" pitchFamily="34" charset="0"/>
              </a:rPr>
              <a:t>If enabled, USB port uses first 2K</a:t>
            </a:r>
          </a:p>
          <a:p>
            <a:pPr marL="225425" indent="-225425">
              <a:spcBef>
                <a:spcPts val="300"/>
              </a:spcBef>
              <a:buClr>
                <a:schemeClr val="tx2"/>
              </a:buClr>
              <a:buSzPct val="75000"/>
              <a:buFont typeface="Wingdings"/>
              <a:buChar char=""/>
              <a:defRPr/>
            </a:pPr>
            <a:r>
              <a:rPr lang="en-US" sz="1200" dirty="0">
                <a:latin typeface="Calibri" pitchFamily="34" charset="0"/>
                <a:cs typeface="Calibri" pitchFamily="34" charset="0"/>
              </a:rPr>
              <a:t>RAM segments can be powered down</a:t>
            </a:r>
          </a:p>
        </p:txBody>
      </p:sp>
      <p:sp>
        <p:nvSpPr>
          <p:cNvPr id="18" name="Line Callout 1 (Accent Bar) 17"/>
          <p:cNvSpPr/>
          <p:nvPr/>
        </p:nvSpPr>
        <p:spPr bwMode="auto">
          <a:xfrm>
            <a:off x="6359526" y="4070748"/>
            <a:ext cx="2555875" cy="892552"/>
          </a:xfrm>
          <a:prstGeom prst="accentCallout1">
            <a:avLst>
              <a:gd name="adj1" fmla="val 18750"/>
              <a:gd name="adj2" fmla="val -8333"/>
              <a:gd name="adj3" fmla="val 76373"/>
              <a:gd name="adj4" fmla="val -43792"/>
            </a:avLst>
          </a:prstGeom>
          <a:solidFill>
            <a:schemeClr val="accent2"/>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tIns="91440">
            <a:spAutoFit/>
          </a:bodyPr>
          <a:lstStyle/>
          <a:p>
            <a:pPr marL="0" lvl="1">
              <a:spcBef>
                <a:spcPts val="600"/>
              </a:spcBef>
              <a:buClr>
                <a:schemeClr val="tx2"/>
              </a:buClr>
              <a:buSzPct val="75000"/>
              <a:defRPr/>
            </a:pPr>
            <a:r>
              <a:rPr lang="en-US" sz="1100" dirty="0">
                <a:latin typeface="Calibri" pitchFamily="34" charset="0"/>
                <a:cs typeface="Calibri" pitchFamily="34" charset="0"/>
              </a:rPr>
              <a:t>Device Descriptors (TLV)</a:t>
            </a:r>
          </a:p>
          <a:p>
            <a:pPr marL="225425" indent="-225425">
              <a:spcBef>
                <a:spcPts val="300"/>
              </a:spcBef>
              <a:buClr>
                <a:schemeClr val="tx2"/>
              </a:buClr>
              <a:buSzPct val="75000"/>
              <a:buFont typeface="Wingdings"/>
              <a:buChar char=""/>
              <a:defRPr/>
            </a:pPr>
            <a:r>
              <a:rPr lang="en-US" sz="1100" dirty="0">
                <a:latin typeface="Calibri" pitchFamily="34" charset="0"/>
                <a:cs typeface="Calibri" pitchFamily="34" charset="0"/>
              </a:rPr>
              <a:t>Factory calibration data, </a:t>
            </a:r>
            <a:r>
              <a:rPr lang="en-US" sz="1100" dirty="0" err="1">
                <a:latin typeface="Calibri" pitchFamily="34" charset="0"/>
                <a:cs typeface="Calibri" pitchFamily="34" charset="0"/>
              </a:rPr>
              <a:t>periph</a:t>
            </a:r>
            <a:r>
              <a:rPr lang="en-US" sz="1100" dirty="0">
                <a:latin typeface="Calibri" pitchFamily="34" charset="0"/>
                <a:cs typeface="Calibri" pitchFamily="34" charset="0"/>
              </a:rPr>
              <a:t> support,…</a:t>
            </a:r>
          </a:p>
          <a:p>
            <a:pPr marL="225425" indent="-225425">
              <a:spcBef>
                <a:spcPts val="300"/>
              </a:spcBef>
              <a:buClr>
                <a:schemeClr val="tx2"/>
              </a:buClr>
              <a:buSzPct val="75000"/>
              <a:buFont typeface="Wingdings"/>
              <a:buChar char=""/>
              <a:defRPr/>
            </a:pPr>
            <a:r>
              <a:rPr lang="en-US" sz="1100" dirty="0">
                <a:latin typeface="Calibri" pitchFamily="34" charset="0"/>
                <a:cs typeface="Calibri" pitchFamily="34" charset="0"/>
              </a:rPr>
              <a:t>Found in peripherals (at 0x1A00)</a:t>
            </a:r>
          </a:p>
        </p:txBody>
      </p:sp>
      <p:sp>
        <p:nvSpPr>
          <p:cNvPr id="22" name="Line Callout 1 (Accent Bar) 21"/>
          <p:cNvSpPr/>
          <p:nvPr/>
        </p:nvSpPr>
        <p:spPr bwMode="auto">
          <a:xfrm>
            <a:off x="152400" y="1744575"/>
            <a:ext cx="2667000" cy="750975"/>
          </a:xfrm>
          <a:prstGeom prst="accentCallout1">
            <a:avLst>
              <a:gd name="adj1" fmla="val 35568"/>
              <a:gd name="adj2" fmla="val 105886"/>
              <a:gd name="adj3" fmla="val 25400"/>
              <a:gd name="adj4" fmla="val 140557"/>
            </a:avLst>
          </a:prstGeom>
          <a:solidFill>
            <a:schemeClr val="accent1"/>
          </a:solidFill>
          <a:ln w="3175" cap="flat" cmpd="sng" algn="ctr">
            <a:solidFill>
              <a:schemeClr val="tx1">
                <a:lumMod val="50000"/>
                <a:lumOff val="50000"/>
              </a:schemeClr>
            </a:solidFill>
            <a:prstDash val="solid"/>
            <a:round/>
            <a:headEnd type="none" w="sm" len="sm"/>
            <a:tailEnd type="none" w="sm" len="sm"/>
          </a:ln>
          <a:effectLst>
            <a:outerShdw blurRad="50800" dist="38100" dir="2700000" algn="tl" rotWithShape="0">
              <a:prstClr val="black">
                <a:alpha val="40000"/>
              </a:prstClr>
            </a:outerShdw>
          </a:effectLst>
        </p:spPr>
        <p:txBody>
          <a:bodyPr tIns="91440">
            <a:spAutoFit/>
          </a:bodyPr>
          <a:lstStyle/>
          <a:p>
            <a:pPr eaLnBrk="0" hangingPunct="0">
              <a:lnSpc>
                <a:spcPct val="80000"/>
              </a:lnSpc>
              <a:spcBef>
                <a:spcPct val="50000"/>
              </a:spcBef>
              <a:defRPr/>
            </a:pPr>
            <a:r>
              <a:rPr lang="en-US" sz="1600" b="1" dirty="0">
                <a:solidFill>
                  <a:schemeClr val="dk1"/>
                </a:solidFill>
                <a:latin typeface="Calibri" pitchFamily="34" charset="0"/>
                <a:cs typeface="Calibri" pitchFamily="34" charset="0"/>
              </a:rPr>
              <a:t>Main Flash</a:t>
            </a:r>
          </a:p>
          <a:p>
            <a:pPr marL="225425" indent="-225425">
              <a:spcBef>
                <a:spcPts val="300"/>
              </a:spcBef>
              <a:buClr>
                <a:schemeClr val="tx2"/>
              </a:buClr>
              <a:buSzPct val="75000"/>
              <a:buFont typeface="Wingdings"/>
              <a:buChar char=""/>
              <a:defRPr/>
            </a:pPr>
            <a:r>
              <a:rPr lang="en-US" sz="1100" dirty="0">
                <a:latin typeface="Calibri" pitchFamily="34" charset="0"/>
                <a:cs typeface="Calibri" pitchFamily="34" charset="0"/>
              </a:rPr>
              <a:t>512 byte segments</a:t>
            </a:r>
          </a:p>
          <a:p>
            <a:pPr marL="225425" indent="-225425">
              <a:spcBef>
                <a:spcPts val="300"/>
              </a:spcBef>
              <a:buClr>
                <a:schemeClr val="tx2"/>
              </a:buClr>
              <a:buSzPct val="75000"/>
              <a:buFont typeface="Wingdings"/>
              <a:buChar char=""/>
              <a:defRPr/>
            </a:pPr>
            <a:r>
              <a:rPr lang="en-US" sz="1100" dirty="0">
                <a:latin typeface="Calibri" pitchFamily="34" charset="0"/>
                <a:cs typeface="Calibri" pitchFamily="34" charset="0"/>
              </a:rPr>
              <a:t>Start address moves according to RAM</a:t>
            </a:r>
          </a:p>
        </p:txBody>
      </p:sp>
      <p:sp>
        <p:nvSpPr>
          <p:cNvPr id="24" name="Line Callout 1 (Accent Bar) 23"/>
          <p:cNvSpPr/>
          <p:nvPr/>
        </p:nvSpPr>
        <p:spPr bwMode="auto">
          <a:xfrm>
            <a:off x="200025" y="2800350"/>
            <a:ext cx="2362200" cy="1128001"/>
          </a:xfrm>
          <a:prstGeom prst="accentCallout1">
            <a:avLst>
              <a:gd name="adj1" fmla="val 88459"/>
              <a:gd name="adj2" fmla="val 106326"/>
              <a:gd name="adj3" fmla="val 125008"/>
              <a:gd name="adj4" fmla="val 155101"/>
            </a:avLst>
          </a:prstGeom>
          <a:solidFill>
            <a:schemeClr val="accent1"/>
          </a:solidFill>
          <a:ln w="3175" cap="flat" cmpd="sng" algn="ctr">
            <a:solidFill>
              <a:schemeClr val="tx1">
                <a:lumMod val="50000"/>
                <a:lumOff val="50000"/>
              </a:schemeClr>
            </a:solidFill>
            <a:prstDash val="solid"/>
            <a:round/>
            <a:headEnd type="none" w="sm" len="sm"/>
            <a:tailEnd type="none" w="sm" len="sm"/>
          </a:ln>
          <a:effectLst>
            <a:outerShdw blurRad="50800" dist="38100" dir="2700000" algn="tl" rotWithShape="0">
              <a:prstClr val="black">
                <a:alpha val="40000"/>
              </a:prstClr>
            </a:outerShdw>
          </a:effectLst>
        </p:spPr>
        <p:txBody>
          <a:bodyPr tIns="91440">
            <a:spAutoFit/>
          </a:bodyPr>
          <a:lstStyle/>
          <a:p>
            <a:pPr eaLnBrk="0" hangingPunct="0">
              <a:lnSpc>
                <a:spcPct val="80000"/>
              </a:lnSpc>
              <a:spcBef>
                <a:spcPct val="50000"/>
              </a:spcBef>
              <a:defRPr/>
            </a:pPr>
            <a:r>
              <a:rPr lang="en-US" sz="1600" b="1" dirty="0">
                <a:solidFill>
                  <a:schemeClr val="dk1"/>
                </a:solidFill>
                <a:latin typeface="Calibri" pitchFamily="34" charset="0"/>
                <a:cs typeface="Calibri" pitchFamily="34" charset="0"/>
              </a:rPr>
              <a:t>Info Memory</a:t>
            </a:r>
          </a:p>
          <a:p>
            <a:pPr marL="225425" indent="-225425">
              <a:spcBef>
                <a:spcPts val="300"/>
              </a:spcBef>
              <a:buClr>
                <a:schemeClr val="tx2"/>
              </a:buClr>
              <a:buSzPct val="75000"/>
              <a:buFont typeface="Wingdings"/>
              <a:buChar char=""/>
              <a:defRPr/>
            </a:pPr>
            <a:r>
              <a:rPr lang="en-US" sz="1050" dirty="0">
                <a:latin typeface="Calibri" pitchFamily="34" charset="0"/>
                <a:cs typeface="Calibri" pitchFamily="34" charset="0"/>
              </a:rPr>
              <a:t>U</a:t>
            </a:r>
            <a:r>
              <a:rPr lang="en-US" sz="1100" dirty="0">
                <a:latin typeface="Calibri" pitchFamily="34" charset="0"/>
                <a:cs typeface="Calibri" pitchFamily="34" charset="0"/>
              </a:rPr>
              <a:t>se for your own calibration data, etc.</a:t>
            </a:r>
          </a:p>
          <a:p>
            <a:pPr marL="225425" indent="-225425">
              <a:spcBef>
                <a:spcPts val="300"/>
              </a:spcBef>
              <a:buClr>
                <a:schemeClr val="tx2"/>
              </a:buClr>
              <a:buSzPct val="75000"/>
              <a:buFont typeface="Wingdings"/>
              <a:buChar char=""/>
              <a:defRPr/>
            </a:pPr>
            <a:r>
              <a:rPr lang="en-US" sz="1100" dirty="0">
                <a:latin typeface="Calibri" pitchFamily="34" charset="0"/>
                <a:cs typeface="Calibri" pitchFamily="34" charset="0"/>
              </a:rPr>
              <a:t>4 segments (A-D)</a:t>
            </a:r>
          </a:p>
          <a:p>
            <a:pPr marL="225425" indent="-225425">
              <a:spcBef>
                <a:spcPts val="300"/>
              </a:spcBef>
              <a:buClr>
                <a:schemeClr val="tx2"/>
              </a:buClr>
              <a:buSzPct val="75000"/>
              <a:buFont typeface="Wingdings"/>
              <a:buChar char=""/>
              <a:defRPr/>
            </a:pPr>
            <a:r>
              <a:rPr lang="en-US" sz="1100" dirty="0">
                <a:latin typeface="Calibri" pitchFamily="34" charset="0"/>
                <a:cs typeface="Calibri" pitchFamily="34" charset="0"/>
              </a:rPr>
              <a:t>128 byte segments</a:t>
            </a:r>
          </a:p>
        </p:txBody>
      </p:sp>
      <p:sp>
        <p:nvSpPr>
          <p:cNvPr id="25" name="Line Callout 1 (Accent Bar) 24"/>
          <p:cNvSpPr/>
          <p:nvPr/>
        </p:nvSpPr>
        <p:spPr bwMode="auto">
          <a:xfrm>
            <a:off x="200025" y="3960019"/>
            <a:ext cx="2667000" cy="1128001"/>
          </a:xfrm>
          <a:prstGeom prst="accentCallout1">
            <a:avLst>
              <a:gd name="adj1" fmla="val 71881"/>
              <a:gd name="adj2" fmla="val 106326"/>
              <a:gd name="adj3" fmla="val 40521"/>
              <a:gd name="adj4" fmla="val 138039"/>
            </a:avLst>
          </a:prstGeom>
          <a:solidFill>
            <a:schemeClr val="accent1"/>
          </a:solidFill>
          <a:ln w="3175" cap="flat" cmpd="sng" algn="ctr">
            <a:solidFill>
              <a:schemeClr val="tx1">
                <a:lumMod val="50000"/>
                <a:lumOff val="50000"/>
              </a:schemeClr>
            </a:solidFill>
            <a:prstDash val="solid"/>
            <a:round/>
            <a:headEnd type="none" w="sm" len="sm"/>
            <a:tailEnd type="none" w="sm" len="sm"/>
          </a:ln>
          <a:effectLst>
            <a:outerShdw blurRad="50800" dist="38100" dir="2700000" algn="tl" rotWithShape="0">
              <a:prstClr val="black">
                <a:alpha val="40000"/>
              </a:prstClr>
            </a:outerShdw>
          </a:effectLst>
        </p:spPr>
        <p:txBody>
          <a:bodyPr tIns="91440">
            <a:spAutoFit/>
          </a:bodyPr>
          <a:lstStyle/>
          <a:p>
            <a:pPr eaLnBrk="0" hangingPunct="0">
              <a:lnSpc>
                <a:spcPct val="80000"/>
              </a:lnSpc>
              <a:spcBef>
                <a:spcPct val="50000"/>
              </a:spcBef>
              <a:defRPr/>
            </a:pPr>
            <a:r>
              <a:rPr lang="en-US" sz="1600" b="1" dirty="0">
                <a:solidFill>
                  <a:schemeClr val="dk1"/>
                </a:solidFill>
                <a:latin typeface="Calibri" pitchFamily="34" charset="0"/>
                <a:cs typeface="Calibri" pitchFamily="34" charset="0"/>
              </a:rPr>
              <a:t>Boot Loader </a:t>
            </a:r>
            <a:r>
              <a:rPr lang="en-US" sz="1200" b="1" dirty="0">
                <a:solidFill>
                  <a:schemeClr val="dk1"/>
                </a:solidFill>
                <a:latin typeface="Calibri" pitchFamily="34" charset="0"/>
                <a:cs typeface="Calibri" pitchFamily="34" charset="0"/>
              </a:rPr>
              <a:t>(BSL)</a:t>
            </a:r>
            <a:endParaRPr lang="en-US" sz="1600" b="1" dirty="0">
              <a:solidFill>
                <a:schemeClr val="dk1"/>
              </a:solidFill>
              <a:latin typeface="Calibri" pitchFamily="34" charset="0"/>
              <a:cs typeface="Calibri" pitchFamily="34" charset="0"/>
            </a:endParaRPr>
          </a:p>
          <a:p>
            <a:pPr marL="225425" indent="-225425">
              <a:spcBef>
                <a:spcPts val="300"/>
              </a:spcBef>
              <a:buClr>
                <a:schemeClr val="tx2"/>
              </a:buClr>
              <a:buSzPct val="75000"/>
              <a:buFont typeface="Wingdings"/>
              <a:buChar char=""/>
              <a:defRPr/>
            </a:pPr>
            <a:r>
              <a:rPr lang="en-US" sz="1100" dirty="0">
                <a:latin typeface="Calibri" pitchFamily="34" charset="0"/>
                <a:cs typeface="Calibri" pitchFamily="34" charset="0"/>
              </a:rPr>
              <a:t>Program Flash/RAM with serial  (slau319)</a:t>
            </a:r>
          </a:p>
          <a:p>
            <a:pPr marL="225425" indent="-225425">
              <a:spcBef>
                <a:spcPts val="300"/>
              </a:spcBef>
              <a:buClr>
                <a:schemeClr val="tx2"/>
              </a:buClr>
              <a:buSzPct val="75000"/>
              <a:buFont typeface="Wingdings"/>
              <a:buChar char=""/>
              <a:defRPr/>
            </a:pPr>
            <a:r>
              <a:rPr lang="en-US" sz="1100" dirty="0">
                <a:latin typeface="Calibri" pitchFamily="34" charset="0"/>
                <a:cs typeface="Calibri" pitchFamily="34" charset="0"/>
              </a:rPr>
              <a:t>Password protected</a:t>
            </a:r>
          </a:p>
          <a:p>
            <a:pPr marL="225425" indent="-225425">
              <a:spcBef>
                <a:spcPts val="300"/>
              </a:spcBef>
              <a:buClr>
                <a:schemeClr val="tx2"/>
              </a:buClr>
              <a:buSzPct val="75000"/>
              <a:buFont typeface="Wingdings"/>
              <a:buChar char=""/>
              <a:defRPr/>
            </a:pPr>
            <a:r>
              <a:rPr lang="en-US" sz="1100" dirty="0">
                <a:latin typeface="Calibri" pitchFamily="34" charset="0"/>
                <a:cs typeface="Calibri" pitchFamily="34" charset="0"/>
              </a:rPr>
              <a:t>512 byte segments</a:t>
            </a:r>
          </a:p>
        </p:txBody>
      </p:sp>
      <p:sp>
        <p:nvSpPr>
          <p:cNvPr id="28" name="Rectangle 2"/>
          <p:cNvSpPr>
            <a:spLocks noChangeArrowheads="1"/>
          </p:cNvSpPr>
          <p:nvPr/>
        </p:nvSpPr>
        <p:spPr bwMode="auto">
          <a:xfrm>
            <a:off x="276225" y="400051"/>
            <a:ext cx="2819400" cy="1192634"/>
          </a:xfrm>
          <a:prstGeom prst="rect">
            <a:avLst/>
          </a:prstGeom>
          <a:gradFill flip="none" rotWithShape="1">
            <a:gsLst>
              <a:gs pos="0">
                <a:schemeClr val="accent1"/>
              </a:gs>
              <a:gs pos="25000">
                <a:schemeClr val="accent1"/>
              </a:gs>
              <a:gs pos="75000">
                <a:schemeClr val="accent1"/>
              </a:gs>
              <a:gs pos="100000">
                <a:schemeClr val="accent1">
                  <a:lumMod val="90000"/>
                </a:schemeClr>
              </a:gs>
            </a:gsLst>
            <a:lin ang="2700000" scaled="1"/>
            <a:tileRect/>
          </a:gradFill>
          <a:ln w="25400">
            <a:noFill/>
            <a:miter lim="800000"/>
            <a:headEnd type="none" w="sm" len="sm"/>
            <a:tailEnd/>
          </a:ln>
          <a:effectLst>
            <a:outerShdw blurRad="50800" dist="38100" dir="2700000" algn="tl" rotWithShape="0">
              <a:prstClr val="black">
                <a:alpha val="40000"/>
              </a:prstClr>
            </a:outerShdw>
          </a:effectLst>
          <a:extLst/>
        </p:spPr>
        <p:txBody>
          <a:bodyPr wrap="square" tIns="182880" bIns="91440" anchorCtr="1">
            <a:spAutoFit/>
          </a:bodyPr>
          <a:lstStyle/>
          <a:p>
            <a:pPr>
              <a:defRPr/>
            </a:pPr>
            <a:r>
              <a:rPr lang="en-US" sz="1600" dirty="0">
                <a:solidFill>
                  <a:schemeClr val="dk1"/>
                </a:solidFill>
                <a:latin typeface="Calibri" pitchFamily="34" charset="0"/>
                <a:cs typeface="Calibri" pitchFamily="34" charset="0"/>
              </a:rPr>
              <a:t>In-System </a:t>
            </a:r>
            <a:r>
              <a:rPr lang="en-US" sz="1600" dirty="0" err="1">
                <a:solidFill>
                  <a:schemeClr val="dk1"/>
                </a:solidFill>
                <a:latin typeface="Calibri" pitchFamily="34" charset="0"/>
                <a:cs typeface="Calibri" pitchFamily="34" charset="0"/>
              </a:rPr>
              <a:t>Prog</a:t>
            </a:r>
            <a:r>
              <a:rPr lang="en-US" sz="1600" dirty="0">
                <a:solidFill>
                  <a:schemeClr val="dk1"/>
                </a:solidFill>
                <a:latin typeface="Calibri" pitchFamily="34" charset="0"/>
                <a:cs typeface="Calibri" pitchFamily="34" charset="0"/>
              </a:rPr>
              <a:t> (ISP)</a:t>
            </a:r>
          </a:p>
          <a:p>
            <a:pPr marL="225425" indent="-225425">
              <a:spcBef>
                <a:spcPts val="300"/>
              </a:spcBef>
              <a:buSzPct val="75000"/>
              <a:buFont typeface="Wingdings"/>
              <a:buChar char=""/>
              <a:defRPr/>
            </a:pPr>
            <a:r>
              <a:rPr lang="en-US" sz="1200" dirty="0">
                <a:latin typeface="Calibri" pitchFamily="34" charset="0"/>
                <a:cs typeface="Calibri" pitchFamily="34" charset="0"/>
              </a:rPr>
              <a:t>Write using: User program, JTAG, BSL</a:t>
            </a:r>
          </a:p>
          <a:p>
            <a:pPr marL="225425" indent="-225425">
              <a:spcBef>
                <a:spcPts val="300"/>
              </a:spcBef>
              <a:buSzPct val="75000"/>
              <a:buFont typeface="Wingdings"/>
              <a:buChar char=""/>
              <a:defRPr/>
            </a:pPr>
            <a:r>
              <a:rPr lang="en-US" sz="1200" dirty="0">
                <a:latin typeface="Calibri" pitchFamily="34" charset="0"/>
                <a:cs typeface="Calibri" pitchFamily="34" charset="0"/>
              </a:rPr>
              <a:t>Byte, word, long-word</a:t>
            </a:r>
          </a:p>
          <a:p>
            <a:pPr marL="225425" indent="-225425">
              <a:spcBef>
                <a:spcPts val="300"/>
              </a:spcBef>
              <a:buSzPct val="75000"/>
              <a:buFont typeface="Wingdings"/>
              <a:buChar char=""/>
              <a:defRPr/>
            </a:pPr>
            <a:r>
              <a:rPr lang="en-US" sz="1200" dirty="0">
                <a:latin typeface="Calibri" pitchFamily="34" charset="0"/>
                <a:cs typeface="Calibri" pitchFamily="34" charset="0"/>
              </a:rPr>
              <a:t>Erase one (or all) segments at a time</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Title 1"/>
          <p:cNvSpPr>
            <a:spLocks noGrp="1"/>
          </p:cNvSpPr>
          <p:nvPr>
            <p:ph type="title"/>
          </p:nvPr>
        </p:nvSpPr>
        <p:spPr>
          <a:xfrm>
            <a:off x="2590800" y="0"/>
            <a:ext cx="3429000" cy="557213"/>
          </a:xfrm>
        </p:spPr>
        <p:txBody>
          <a:bodyPr>
            <a:normAutofit fontScale="90000"/>
          </a:bodyPr>
          <a:lstStyle/>
          <a:p>
            <a:r>
              <a:rPr lang="en-US" dirty="0" smtClean="0"/>
              <a:t>Memory Maps</a:t>
            </a:r>
          </a:p>
        </p:txBody>
      </p:sp>
      <p:graphicFrame>
        <p:nvGraphicFramePr>
          <p:cNvPr id="4" name="Table 3"/>
          <p:cNvGraphicFramePr>
            <a:graphicFrameLocks noGrp="1"/>
          </p:cNvGraphicFramePr>
          <p:nvPr/>
        </p:nvGraphicFramePr>
        <p:xfrm>
          <a:off x="152401" y="57151"/>
          <a:ext cx="2895601" cy="4856017"/>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762000">
                  <a:extLst>
                    <a:ext uri="{9D8B030D-6E8A-4147-A177-3AD203B41FA5}">
                      <a16:colId xmlns:a16="http://schemas.microsoft.com/office/drawing/2014/main" val="20000"/>
                    </a:ext>
                  </a:extLst>
                </a:gridCol>
                <a:gridCol w="1600201">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272253">
                <a:tc gridSpan="3">
                  <a:txBody>
                    <a:bodyPr/>
                    <a:lstStyle/>
                    <a:p>
                      <a:pPr marL="0" marR="0" lvl="0" indent="0" algn="ctr" defTabSz="914400" rtl="0" eaLnBrk="0" fontAlgn="base" latinLnBrk="0" hangingPunct="0">
                        <a:lnSpc>
                          <a:spcPct val="80000"/>
                        </a:lnSpc>
                        <a:spcBef>
                          <a:spcPct val="50000"/>
                        </a:spcBef>
                        <a:spcAft>
                          <a:spcPct val="0"/>
                        </a:spcAft>
                        <a:buClrTx/>
                        <a:buSzTx/>
                        <a:buFontTx/>
                        <a:buNone/>
                        <a:tabLst/>
                        <a:defRPr/>
                      </a:pPr>
                      <a:r>
                        <a:rPr kumimoji="0" lang="en-US" sz="1500" b="1"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‘F5529</a:t>
                      </a:r>
                    </a:p>
                  </a:txBody>
                  <a:tcPr marL="0" marR="0" marT="0" marB="0" anchor="ctr">
                    <a:lnL w="28575"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1" dirty="0">
                        <a:solidFill>
                          <a:sysClr val="windowText" lastClr="000000"/>
                        </a:solidFill>
                        <a:latin typeface="Calibri" pitchFamily="34" charset="0"/>
                        <a:cs typeface="Calibri" pitchFamily="34" charset="0"/>
                      </a:endParaRPr>
                    </a:p>
                  </a:txBody>
                  <a:tcPr marL="0" marR="0" marT="0" marB="0" anchor="ctr">
                    <a:lnL w="28575"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600" dirty="0">
                        <a:solidFill>
                          <a:sysClr val="windowText" lastClr="000000"/>
                        </a:solidFill>
                        <a:latin typeface="Calibri" pitchFamily="34" charset="0"/>
                        <a:cs typeface="Calibri" pitchFamily="34" charset="0"/>
                      </a:endParaRPr>
                    </a:p>
                  </a:txBody>
                  <a:tcPr marL="0" marR="0" marT="0" marB="0" anchor="ctr">
                    <a:lnL w="635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75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0xFFFF</a:t>
                      </a: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dirty="0" smtClean="0">
                          <a:solidFill>
                            <a:sysClr val="windowText" lastClr="000000"/>
                          </a:solidFill>
                          <a:latin typeface="Calibri" pitchFamily="34" charset="0"/>
                          <a:cs typeface="Calibri" pitchFamily="34" charset="0"/>
                        </a:rPr>
                        <a:t>Main</a:t>
                      </a:r>
                      <a:br>
                        <a:rPr lang="en-US" sz="1800" b="1" dirty="0" smtClean="0">
                          <a:solidFill>
                            <a:sysClr val="windowText" lastClr="000000"/>
                          </a:solidFill>
                          <a:latin typeface="Calibri" pitchFamily="34" charset="0"/>
                          <a:cs typeface="Calibri" pitchFamily="34" charset="0"/>
                        </a:rPr>
                      </a:br>
                      <a:r>
                        <a:rPr lang="en-US" sz="1800" b="1" dirty="0" smtClean="0">
                          <a:solidFill>
                            <a:sysClr val="windowText" lastClr="000000"/>
                          </a:solidFill>
                          <a:latin typeface="Calibri" pitchFamily="34" charset="0"/>
                          <a:cs typeface="Calibri" pitchFamily="34" charset="0"/>
                        </a:rPr>
                        <a:t>Flash</a:t>
                      </a:r>
                      <a:endParaRPr lang="en-US" sz="1400" b="1" dirty="0">
                        <a:solidFill>
                          <a:sysClr val="windowText" lastClr="000000"/>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l">
                        <a:tabLst>
                          <a:tab pos="515938" algn="r"/>
                        </a:tabLst>
                      </a:pPr>
                      <a:r>
                        <a:rPr lang="en-US" sz="1200" dirty="0" smtClean="0">
                          <a:solidFill>
                            <a:schemeClr val="tx1"/>
                          </a:solidFill>
                          <a:latin typeface="Calibri" pitchFamily="34" charset="0"/>
                          <a:cs typeface="Calibri" pitchFamily="34" charset="0"/>
                        </a:rPr>
                        <a:t>81K</a:t>
                      </a: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041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smtClean="0">
                          <a:effectLst/>
                          <a:latin typeface="Calibri" pitchFamily="34" charset="0"/>
                          <a:cs typeface="Calibri" pitchFamily="34" charset="0"/>
                        </a:rPr>
                        <a:t>0xFF80</a:t>
                      </a: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Calibri" pitchFamily="34" charset="0"/>
                          <a:cs typeface="Calibri" pitchFamily="34" charset="0"/>
                        </a:rPr>
                        <a:t>INT Vectors</a:t>
                      </a:r>
                      <a:endParaRPr lang="en-US" sz="1400" b="1" dirty="0">
                        <a:solidFill>
                          <a:schemeClr val="bg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58738" indent="0" algn="l" defTabSz="914400" rtl="0" eaLnBrk="1" latinLnBrk="0" hangingPunct="1">
                        <a:tabLst>
                          <a:tab pos="457200"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56118">
                <a:tc>
                  <a:txBody>
                    <a:bodyPr/>
                    <a:lstStyle/>
                    <a:p>
                      <a:pPr algn="ct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0x4400</a:t>
                      </a:r>
                      <a:endParaRPr lang="en-US" sz="1400" b="1" dirty="0">
                        <a:solidFill>
                          <a:schemeClr val="bg1"/>
                        </a:solidFill>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1800" b="1" i="0" u="none" strike="noStrike" kern="1200" cap="none" spc="0" normalizeH="0" baseline="0" noProof="0" dirty="0" smtClean="0">
                          <a:ln>
                            <a:noFill/>
                          </a:ln>
                          <a:solidFill>
                            <a:sysClr val="windowText" lastClr="000000"/>
                          </a:solidFill>
                          <a:effectLst/>
                          <a:uLnTx/>
                          <a:uFillTx/>
                          <a:latin typeface="Calibri" pitchFamily="34" charset="0"/>
                          <a:ea typeface="+mn-ea"/>
                          <a:cs typeface="Calibri" pitchFamily="34" charset="0"/>
                        </a:rPr>
                        <a:t>Main</a:t>
                      </a:r>
                      <a:br>
                        <a:rPr kumimoji="0" lang="en-US" sz="1800" b="1" i="0" u="none" strike="noStrike" kern="1200" cap="none" spc="0" normalizeH="0" baseline="0" noProof="0" dirty="0" smtClean="0">
                          <a:ln>
                            <a:noFill/>
                          </a:ln>
                          <a:solidFill>
                            <a:sysClr val="windowText" lastClr="000000"/>
                          </a:solidFill>
                          <a:effectLst/>
                          <a:uLnTx/>
                          <a:uFillTx/>
                          <a:latin typeface="Calibri" pitchFamily="34" charset="0"/>
                          <a:ea typeface="+mn-ea"/>
                          <a:cs typeface="Calibri" pitchFamily="34" charset="0"/>
                        </a:rPr>
                      </a:br>
                      <a:r>
                        <a:rPr kumimoji="0" lang="en-US" sz="1800" b="1" i="0" u="none" strike="noStrike" kern="1200" cap="none" spc="0" normalizeH="0" baseline="0" noProof="0" dirty="0" smtClean="0">
                          <a:ln>
                            <a:noFill/>
                          </a:ln>
                          <a:solidFill>
                            <a:sysClr val="windowText" lastClr="000000"/>
                          </a:solidFill>
                          <a:effectLst/>
                          <a:uLnTx/>
                          <a:uFillTx/>
                          <a:latin typeface="Calibri" pitchFamily="34" charset="0"/>
                          <a:ea typeface="+mn-ea"/>
                          <a:cs typeface="Calibri" pitchFamily="34" charset="0"/>
                        </a:rPr>
                        <a:t>Flash</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l"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82733">
                <a:tc>
                  <a:txBody>
                    <a:bodyPr/>
                    <a:lstStyle/>
                    <a:p>
                      <a:pPr algn="ct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0x2400</a:t>
                      </a:r>
                      <a:endParaRPr lang="en-US" sz="1400" b="1" dirty="0">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latin typeface="Calibri" pitchFamily="34" charset="0"/>
                          <a:cs typeface="Calibri" pitchFamily="34" charset="0"/>
                        </a:rPr>
                        <a:t>RAM</a:t>
                      </a:r>
                      <a:endParaRPr lang="en-US" sz="1400" b="1" dirty="0">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1">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58738" indent="0" algn="ctr" defTabSz="914400" rtl="0" eaLnBrk="1" latinLnBrk="0" hangingPunct="1">
                        <a:tabLst>
                          <a:tab pos="457200"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77436">
                <a:tc>
                  <a:txBody>
                    <a:bodyPr/>
                    <a:lstStyle/>
                    <a:p>
                      <a:pPr algn="ct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0x1C00</a:t>
                      </a:r>
                      <a:endParaRPr lang="en-US" sz="1400" b="1" dirty="0">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latin typeface="Calibri" pitchFamily="34" charset="0"/>
                          <a:cs typeface="Calibri" pitchFamily="34" charset="0"/>
                        </a:rPr>
                        <a:t>USB RAM</a:t>
                      </a:r>
                      <a:endParaRPr lang="en-US" sz="1400" b="1" dirty="0">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accent1">
                          <a:lumMod val="90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58738" indent="0" algn="ctr" defTabSz="914400" rtl="0" eaLnBrk="1" latinLnBrk="0" hangingPunct="1">
                        <a:tabLst>
                          <a:tab pos="398463"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04124">
                <a:tc>
                  <a:txBody>
                    <a:bodyPr/>
                    <a:lstStyle/>
                    <a:p>
                      <a:pPr algn="ct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0x1A00</a:t>
                      </a:r>
                      <a:endParaRPr lang="en-US" sz="1400" b="0" dirty="0">
                        <a:solidFill>
                          <a:schemeClr val="bg1"/>
                        </a:solidFill>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latin typeface="Calibri" pitchFamily="34" charset="0"/>
                          <a:cs typeface="Calibri" pitchFamily="34" charset="0"/>
                        </a:rPr>
                        <a:t>TLV</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90000"/>
                      </a:schemeClr>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04124">
                <a:tc>
                  <a:txBody>
                    <a:bodyPr/>
                    <a:lstStyle/>
                    <a:p>
                      <a:pPr algn="ctr"/>
                      <a:endParaRPr lang="en-US" sz="1400" b="0" dirty="0">
                        <a:solidFill>
                          <a:schemeClr val="bg1"/>
                        </a:solidFill>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latin typeface="Calibri" pitchFamily="34" charset="0"/>
                          <a:cs typeface="Calibri" pitchFamily="34" charset="0"/>
                        </a:rPr>
                        <a:t>Info A</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04124">
                <a:tc>
                  <a:txBody>
                    <a:bodyPr/>
                    <a:lstStyle/>
                    <a:p>
                      <a:pPr algn="ctr"/>
                      <a:endParaRPr lang="en-US" sz="1400" b="0" dirty="0">
                        <a:solidFill>
                          <a:schemeClr val="bg1"/>
                        </a:solidFill>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latin typeface="Calibri" pitchFamily="34" charset="0"/>
                          <a:cs typeface="Calibri" pitchFamily="34" charset="0"/>
                        </a:rPr>
                        <a:t>Info B</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04124">
                <a:tc>
                  <a:txBody>
                    <a:bodyPr/>
                    <a:lstStyle/>
                    <a:p>
                      <a:pPr algn="ctr"/>
                      <a:endParaRPr lang="en-US" sz="1400" b="0" dirty="0">
                        <a:solidFill>
                          <a:schemeClr val="bg1"/>
                        </a:solidFill>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latin typeface="Calibri" pitchFamily="34" charset="0"/>
                          <a:cs typeface="Calibri" pitchFamily="34" charset="0"/>
                        </a:rPr>
                        <a:t>Info C</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04124">
                <a:tc>
                  <a:txBody>
                    <a:bodyPr/>
                    <a:lstStyle/>
                    <a:p>
                      <a:pPr algn="ct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0x1800</a:t>
                      </a:r>
                      <a:endParaRPr lang="en-US" sz="1400" b="0" dirty="0">
                        <a:solidFill>
                          <a:schemeClr val="bg1"/>
                        </a:solidFill>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latin typeface="Calibri" pitchFamily="34" charset="0"/>
                          <a:cs typeface="Calibri" pitchFamily="34" charset="0"/>
                        </a:rPr>
                        <a:t>Info D</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55684">
                <a:tc>
                  <a:txBody>
                    <a:bodyPr/>
                    <a:lstStyle/>
                    <a:p>
                      <a:pPr algn="ctr"/>
                      <a:endParaRPr lang="en-US" sz="1400" b="0" dirty="0">
                        <a:solidFill>
                          <a:schemeClr val="bg1"/>
                        </a:solidFill>
                        <a:latin typeface="Calibri" pitchFamily="34" charset="0"/>
                        <a:cs typeface="Calibri" pitchFamily="34" charset="0"/>
                      </a:endParaRPr>
                    </a:p>
                  </a:txBody>
                  <a:tcPr marL="0" marR="0" marT="0" marB="0" anchor="ctr">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latin typeface="Calibri" pitchFamily="34" charset="0"/>
                          <a:cs typeface="Calibri" pitchFamily="34" charset="0"/>
                        </a:rPr>
                        <a:t>Boot Loader</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55687">
                <a:tc>
                  <a:txBody>
                    <a:bodyPr/>
                    <a:lstStyle/>
                    <a:p>
                      <a:pPr algn="ctr"/>
                      <a:r>
                        <a:rPr kumimoji="0" lang="en-US" sz="1200" b="0" i="0" u="none" strike="noStrike" kern="1200" cap="none" spc="0" normalizeH="0" baseline="0" dirty="0" smtClean="0">
                          <a:ln>
                            <a:noFill/>
                          </a:ln>
                          <a:solidFill>
                            <a:srgbClr val="000000"/>
                          </a:solidFill>
                          <a:effectLst/>
                          <a:uLnTx/>
                          <a:uFillTx/>
                          <a:latin typeface="Calibri" pitchFamily="34" charset="0"/>
                          <a:ea typeface="+mn-ea"/>
                          <a:cs typeface="Calibri" pitchFamily="34" charset="0"/>
                        </a:rPr>
                        <a:t>0x0000</a:t>
                      </a:r>
                      <a:endParaRPr kumimoji="0" lang="en-US" sz="1200" b="0" i="0" u="none" strike="noStrike" kern="1200" cap="none" spc="0" normalizeH="0" baseline="0" dirty="0">
                        <a:ln>
                          <a:noFill/>
                        </a:ln>
                        <a:solidFill>
                          <a:srgbClr val="000000"/>
                        </a:solidFill>
                        <a:effectLst/>
                        <a:uLnTx/>
                        <a:uFillTx/>
                        <a:latin typeface="Calibri" pitchFamily="34" charset="0"/>
                        <a:ea typeface="+mn-ea"/>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400" b="1" kern="1200" dirty="0" smtClean="0">
                          <a:solidFill>
                            <a:schemeClr val="bg1"/>
                          </a:solidFill>
                          <a:latin typeface="Calibri" pitchFamily="34" charset="0"/>
                          <a:ea typeface="+mn-ea"/>
                          <a:cs typeface="Calibri" pitchFamily="34" charset="0"/>
                        </a:rPr>
                        <a:t>Peripherals</a:t>
                      </a:r>
                      <a:endParaRPr lang="en-US" sz="1400" b="1" kern="1200" dirty="0">
                        <a:solidFill>
                          <a:schemeClr val="bg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graphicFrame>
        <p:nvGraphicFramePr>
          <p:cNvPr id="5" name="Table 4"/>
          <p:cNvGraphicFramePr>
            <a:graphicFrameLocks noGrp="1"/>
          </p:cNvGraphicFramePr>
          <p:nvPr/>
        </p:nvGraphicFramePr>
        <p:xfrm>
          <a:off x="3048000" y="400049"/>
          <a:ext cx="2244090" cy="4417131"/>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171069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262072">
                <a:tc>
                  <a:txBody>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sz="1500" b="1"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endParaRPr>
                    </a:p>
                  </a:txBody>
                  <a:tcPr marL="0" marR="0" marT="0" marB="0" anchor="ctr">
                    <a:lnL w="28575"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ysClr val="windowText" lastClr="000000"/>
                        </a:solidFill>
                        <a:latin typeface="Calibri" pitchFamily="34" charset="0"/>
                        <a:cs typeface="Calibri" pitchFamily="34" charset="0"/>
                      </a:endParaRPr>
                    </a:p>
                  </a:txBody>
                  <a:tcPr marL="0" marR="0" marT="0" marB="0" anchor="ctr">
                    <a:lnL w="28575"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37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‘FR5969</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8738" indent="0" algn="ctr">
                        <a:tabLst>
                          <a:tab pos="515938" algn="r"/>
                        </a:tabLst>
                      </a:pPr>
                      <a:endParaRPr lang="en-US" sz="1200" dirty="0" smtClean="0">
                        <a:solidFill>
                          <a:schemeClr val="tx1"/>
                        </a:solidFill>
                        <a:latin typeface="Calibri" pitchFamily="34" charset="0"/>
                        <a:cs typeface="Calibri" pitchFamily="34" charset="0"/>
                      </a:endParaRPr>
                    </a:p>
                  </a:txBody>
                  <a:tcPr marL="0" marR="0" marT="0" marB="0" anchor="ctr">
                    <a:lnL w="6350"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37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ysClr val="windowText" lastClr="000000"/>
                          </a:solidFill>
                          <a:effectLst/>
                          <a:uLnTx/>
                          <a:uFillTx/>
                          <a:latin typeface="Calibri" pitchFamily="34" charset="0"/>
                          <a:ea typeface="+mn-ea"/>
                          <a:cs typeface="Calibri" pitchFamily="34" charset="0"/>
                        </a:rPr>
                        <a:t>Main FRAM</a:t>
                      </a:r>
                      <a:endParaRPr kumimoji="0" lang="en-US" sz="1400" b="1" i="0" u="none" strike="noStrike" kern="1200" cap="none" spc="0" normalizeH="0" baseline="0" noProof="0" dirty="0">
                        <a:ln>
                          <a:noFill/>
                        </a:ln>
                        <a:solidFill>
                          <a:sysClr val="windowText" lastClr="000000"/>
                        </a:solidFill>
                        <a:effectLst/>
                        <a:uLnTx/>
                        <a:uFillTx/>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a:tabLst>
                          <a:tab pos="515938" algn="r"/>
                        </a:tabLst>
                      </a:pPr>
                      <a:r>
                        <a:rPr lang="en-US" sz="1200" dirty="0" smtClean="0">
                          <a:solidFill>
                            <a:schemeClr val="tx1"/>
                          </a:solidFill>
                          <a:latin typeface="Calibri" pitchFamily="34" charset="0"/>
                          <a:cs typeface="Calibri" pitchFamily="34" charset="0"/>
                        </a:rPr>
                        <a:t>17K</a:t>
                      </a: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96491">
                <a:tc>
                  <a:txBody>
                    <a:bodyPr/>
                    <a:lstStyle/>
                    <a:p>
                      <a:pPr algn="ctr"/>
                      <a:r>
                        <a:rPr lang="en-US" sz="1400" b="1" dirty="0" smtClean="0">
                          <a:solidFill>
                            <a:schemeClr val="bg1"/>
                          </a:solidFill>
                          <a:latin typeface="Calibri" pitchFamily="34" charset="0"/>
                          <a:cs typeface="Calibri" pitchFamily="34" charset="0"/>
                        </a:rPr>
                        <a:t>INT Vectors</a:t>
                      </a:r>
                      <a:endParaRPr lang="en-US" sz="1400" b="1" dirty="0">
                        <a:solidFill>
                          <a:schemeClr val="bg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58738" indent="0" algn="ctr" defTabSz="914400" rtl="0" eaLnBrk="1" latinLnBrk="0" hangingPunct="1">
                        <a:tabLst>
                          <a:tab pos="457200" algn="r"/>
                        </a:tabLst>
                      </a:pPr>
                      <a:r>
                        <a:rPr lang="en-US" sz="1200" kern="1200" dirty="0" smtClean="0">
                          <a:solidFill>
                            <a:schemeClr val="tx1"/>
                          </a:solidFill>
                          <a:latin typeface="Calibri" pitchFamily="34" charset="0"/>
                          <a:ea typeface="+mn-ea"/>
                          <a:cs typeface="Calibri" pitchFamily="34" charset="0"/>
                        </a:rPr>
                        <a:t>80</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16626">
                <a:tc>
                  <a:txBody>
                    <a:bodyPr/>
                    <a:lstStyle/>
                    <a:p>
                      <a:pPr algn="ctr"/>
                      <a:r>
                        <a:rPr kumimoji="0" lang="en-US" sz="1800" b="1" i="0" u="none" strike="noStrike" kern="1200" cap="none" spc="0" normalizeH="0" baseline="0" noProof="0" dirty="0" smtClean="0">
                          <a:ln>
                            <a:noFill/>
                          </a:ln>
                          <a:solidFill>
                            <a:sysClr val="windowText" lastClr="000000"/>
                          </a:solidFill>
                          <a:effectLst/>
                          <a:uLnTx/>
                          <a:uFillTx/>
                          <a:latin typeface="Calibri" pitchFamily="34" charset="0"/>
                          <a:ea typeface="+mn-ea"/>
                          <a:cs typeface="Calibri" pitchFamily="34" charset="0"/>
                        </a:rPr>
                        <a:t>Main</a:t>
                      </a:r>
                      <a:br>
                        <a:rPr kumimoji="0" lang="en-US" sz="1800" b="1" i="0" u="none" strike="noStrike" kern="1200" cap="none" spc="0" normalizeH="0" baseline="0" noProof="0" dirty="0" smtClean="0">
                          <a:ln>
                            <a:noFill/>
                          </a:ln>
                          <a:solidFill>
                            <a:sysClr val="windowText" lastClr="000000"/>
                          </a:solidFill>
                          <a:effectLst/>
                          <a:uLnTx/>
                          <a:uFillTx/>
                          <a:latin typeface="Calibri" pitchFamily="34" charset="0"/>
                          <a:ea typeface="+mn-ea"/>
                          <a:cs typeface="Calibri" pitchFamily="34" charset="0"/>
                        </a:rPr>
                      </a:br>
                      <a:r>
                        <a:rPr kumimoji="0" lang="en-US" sz="1800" b="1" i="0" u="none" strike="noStrike" kern="1200" cap="none" spc="0" normalizeH="0" baseline="0" noProof="0" dirty="0" smtClean="0">
                          <a:ln>
                            <a:noFill/>
                          </a:ln>
                          <a:solidFill>
                            <a:sysClr val="windowText" lastClr="000000"/>
                          </a:solidFill>
                          <a:effectLst/>
                          <a:uLnTx/>
                          <a:uFillTx/>
                          <a:latin typeface="Calibri" pitchFamily="34" charset="0"/>
                          <a:ea typeface="+mn-ea"/>
                          <a:cs typeface="Calibri" pitchFamily="34" charset="0"/>
                        </a:rPr>
                        <a:t>FRAM</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47K</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8421">
                <a:tc>
                  <a:txBody>
                    <a:bodyPr/>
                    <a:lstStyle/>
                    <a:p>
                      <a:pPr algn="ctr"/>
                      <a:r>
                        <a:rPr lang="en-US" sz="1400" b="1" dirty="0" smtClean="0">
                          <a:latin typeface="Calibri" pitchFamily="34" charset="0"/>
                          <a:cs typeface="Calibri" pitchFamily="34" charset="0"/>
                        </a:rPr>
                        <a:t>Vacant</a:t>
                      </a:r>
                      <a:endParaRPr lang="en-US" sz="1400" b="1" dirty="0">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1">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58738" indent="0" algn="ctr" defTabSz="914400" rtl="0" eaLnBrk="1" latinLnBrk="0" hangingPunct="1">
                        <a:tabLst>
                          <a:tab pos="457200" algn="r"/>
                        </a:tabLst>
                      </a:pPr>
                      <a:r>
                        <a:rPr lang="en-US" sz="1200" kern="1200" dirty="0" smtClean="0">
                          <a:solidFill>
                            <a:schemeClr val="tx1"/>
                          </a:solidFill>
                          <a:latin typeface="Calibri" pitchFamily="34" charset="0"/>
                          <a:ea typeface="+mn-ea"/>
                          <a:cs typeface="Calibri" pitchFamily="34" charset="0"/>
                        </a:rPr>
                        <a:t>8K</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67062">
                <a:tc>
                  <a:txBody>
                    <a:bodyPr/>
                    <a:lstStyle/>
                    <a:p>
                      <a:pPr algn="ctr"/>
                      <a:r>
                        <a:rPr lang="en-US" sz="1400" b="1" dirty="0" smtClean="0">
                          <a:latin typeface="Calibri" pitchFamily="34" charset="0"/>
                          <a:cs typeface="Calibri" pitchFamily="34" charset="0"/>
                        </a:rPr>
                        <a:t>RAM</a:t>
                      </a:r>
                      <a:endParaRPr lang="en-US" sz="1400" b="1" dirty="0">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accent1">
                          <a:lumMod val="90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58738" indent="0" algn="ctr" defTabSz="914400" rtl="0" eaLnBrk="1" latinLnBrk="0" hangingPunct="1">
                        <a:tabLst>
                          <a:tab pos="398463" algn="r"/>
                        </a:tabLst>
                      </a:pPr>
                      <a:r>
                        <a:rPr lang="en-US" sz="1200" kern="1200" dirty="0" smtClean="0">
                          <a:solidFill>
                            <a:schemeClr val="tx1"/>
                          </a:solidFill>
                          <a:latin typeface="Calibri" pitchFamily="34" charset="0"/>
                          <a:ea typeface="+mn-ea"/>
                          <a:cs typeface="Calibri" pitchFamily="34" charset="0"/>
                        </a:rPr>
                        <a:t>2K</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96491">
                <a:tc>
                  <a:txBody>
                    <a:bodyPr/>
                    <a:lstStyle/>
                    <a:p>
                      <a:pPr algn="ctr"/>
                      <a:r>
                        <a:rPr lang="en-US" sz="1400" b="1" dirty="0" smtClean="0">
                          <a:solidFill>
                            <a:schemeClr val="tx1"/>
                          </a:solidFill>
                          <a:latin typeface="Calibri" pitchFamily="34" charset="0"/>
                          <a:cs typeface="Calibri" pitchFamily="34" charset="0"/>
                        </a:rPr>
                        <a:t>TLV</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90000"/>
                      </a:schemeClr>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96491">
                <a:tc>
                  <a:txBody>
                    <a:bodyPr/>
                    <a:lstStyle/>
                    <a:p>
                      <a:pPr algn="ctr"/>
                      <a:r>
                        <a:rPr lang="en-US" sz="1400" b="1" dirty="0" smtClean="0">
                          <a:solidFill>
                            <a:schemeClr val="tx1"/>
                          </a:solidFill>
                          <a:latin typeface="Calibri" pitchFamily="34" charset="0"/>
                          <a:cs typeface="Calibri" pitchFamily="34" charset="0"/>
                        </a:rPr>
                        <a:t>Info A</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128</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96491">
                <a:tc>
                  <a:txBody>
                    <a:bodyPr/>
                    <a:lstStyle/>
                    <a:p>
                      <a:pPr algn="ctr"/>
                      <a:r>
                        <a:rPr lang="en-US" sz="1400" b="1" dirty="0" smtClean="0">
                          <a:solidFill>
                            <a:schemeClr val="tx1"/>
                          </a:solidFill>
                          <a:latin typeface="Calibri" pitchFamily="34" charset="0"/>
                          <a:cs typeface="Calibri" pitchFamily="34" charset="0"/>
                        </a:rPr>
                        <a:t>Info B</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128</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96491">
                <a:tc>
                  <a:txBody>
                    <a:bodyPr/>
                    <a:lstStyle/>
                    <a:p>
                      <a:pPr algn="ctr"/>
                      <a:r>
                        <a:rPr lang="en-US" sz="1400" b="1" dirty="0" smtClean="0">
                          <a:solidFill>
                            <a:schemeClr val="tx1"/>
                          </a:solidFill>
                          <a:latin typeface="Calibri" pitchFamily="34" charset="0"/>
                          <a:cs typeface="Calibri" pitchFamily="34" charset="0"/>
                        </a:rPr>
                        <a:t>Info C</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128</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96491">
                <a:tc>
                  <a:txBody>
                    <a:bodyPr/>
                    <a:lstStyle/>
                    <a:p>
                      <a:pPr algn="ctr"/>
                      <a:r>
                        <a:rPr lang="en-US" sz="1400" b="1" dirty="0" smtClean="0">
                          <a:solidFill>
                            <a:schemeClr val="tx1"/>
                          </a:solidFill>
                          <a:latin typeface="Calibri" pitchFamily="34" charset="0"/>
                          <a:cs typeface="Calibri" pitchFamily="34" charset="0"/>
                        </a:rPr>
                        <a:t>Info D</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128</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42383">
                <a:tc>
                  <a:txBody>
                    <a:bodyPr/>
                    <a:lstStyle/>
                    <a:p>
                      <a:pPr algn="ctr"/>
                      <a:r>
                        <a:rPr lang="en-US" sz="1400" b="1" dirty="0" smtClean="0">
                          <a:solidFill>
                            <a:schemeClr val="tx1"/>
                          </a:solidFill>
                          <a:latin typeface="Calibri" pitchFamily="34" charset="0"/>
                          <a:cs typeface="Calibri" pitchFamily="34" charset="0"/>
                        </a:rPr>
                        <a:t>Boot Loader</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2K</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342386">
                <a:tc>
                  <a:txBody>
                    <a:bodyPr/>
                    <a:lstStyle/>
                    <a:p>
                      <a:pPr marL="0" algn="ctr" defTabSz="914400" rtl="0" eaLnBrk="1" latinLnBrk="0" hangingPunct="1"/>
                      <a:r>
                        <a:rPr lang="en-US" sz="1400" b="1" kern="1200" dirty="0" smtClean="0">
                          <a:solidFill>
                            <a:schemeClr val="bg1"/>
                          </a:solidFill>
                          <a:latin typeface="Calibri" pitchFamily="34" charset="0"/>
                          <a:ea typeface="+mn-ea"/>
                          <a:cs typeface="Calibri" pitchFamily="34" charset="0"/>
                        </a:rPr>
                        <a:t>Peripherals</a:t>
                      </a:r>
                      <a:endParaRPr lang="en-US" sz="1400" b="1" kern="1200" dirty="0">
                        <a:solidFill>
                          <a:schemeClr val="bg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4K</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bl>
          </a:graphicData>
        </a:graphic>
      </p:graphicFrame>
      <p:sp>
        <p:nvSpPr>
          <p:cNvPr id="122886" name="Rectangle 6"/>
          <p:cNvSpPr>
            <a:spLocks noChangeArrowheads="1"/>
          </p:cNvSpPr>
          <p:nvPr/>
        </p:nvSpPr>
        <p:spPr bwMode="auto">
          <a:xfrm>
            <a:off x="111126" y="342900"/>
            <a:ext cx="803275" cy="338554"/>
          </a:xfrm>
          <a:prstGeom prst="rect">
            <a:avLst/>
          </a:prstGeom>
          <a:noFill/>
          <a:ln w="9525">
            <a:noFill/>
            <a:miter lim="800000"/>
            <a:headEnd/>
            <a:tailEnd/>
          </a:ln>
        </p:spPr>
        <p:txBody>
          <a:bodyPr lIns="0" rIns="0">
            <a:spAutoFit/>
          </a:bodyPr>
          <a:lstStyle/>
          <a:p>
            <a:pPr algn="ctr"/>
            <a:r>
              <a:rPr lang="en-US" sz="1600">
                <a:solidFill>
                  <a:srgbClr val="000000"/>
                </a:solidFill>
                <a:latin typeface="Calibri" pitchFamily="34" charset="0"/>
                <a:ea typeface="Calibri" pitchFamily="34" charset="0"/>
                <a:cs typeface="Calibri" pitchFamily="34" charset="0"/>
              </a:rPr>
              <a:t>0x243FF</a:t>
            </a:r>
            <a:endParaRPr lang="en-US"/>
          </a:p>
        </p:txBody>
      </p:sp>
      <p:sp>
        <p:nvSpPr>
          <p:cNvPr id="8" name="TextBox 7"/>
          <p:cNvSpPr txBox="1"/>
          <p:nvPr/>
        </p:nvSpPr>
        <p:spPr>
          <a:xfrm>
            <a:off x="5494338" y="457201"/>
            <a:ext cx="3649662" cy="3894912"/>
          </a:xfrm>
          <a:prstGeom prst="rect">
            <a:avLst/>
          </a:prstGeom>
          <a:noFill/>
        </p:spPr>
        <p:txBody>
          <a:bodyPr>
            <a:spAutoFit/>
          </a:bodyPr>
          <a:lstStyle/>
          <a:p>
            <a:pPr>
              <a:buClr>
                <a:schemeClr val="tx2"/>
              </a:buClr>
              <a:buSzPct val="75000"/>
              <a:defRPr/>
            </a:pPr>
            <a:r>
              <a:rPr lang="en-US" sz="1400" dirty="0">
                <a:solidFill>
                  <a:schemeClr val="dk1"/>
                </a:solidFill>
                <a:latin typeface="Calibri" pitchFamily="34" charset="0"/>
                <a:cs typeface="Calibri" pitchFamily="34" charset="0"/>
              </a:rPr>
              <a:t>Most MSP430 devices have similar Memory Maps</a:t>
            </a:r>
          </a:p>
          <a:p>
            <a:pPr>
              <a:buClr>
                <a:schemeClr val="tx2"/>
              </a:buClr>
              <a:buSzPct val="75000"/>
              <a:defRPr/>
            </a:pPr>
            <a:r>
              <a:rPr lang="en-US" sz="1400" dirty="0">
                <a:solidFill>
                  <a:schemeClr val="dk1"/>
                </a:solidFill>
                <a:latin typeface="Calibri" pitchFamily="34" charset="0"/>
                <a:cs typeface="Calibri" pitchFamily="34" charset="0"/>
              </a:rPr>
              <a:t>Devices use Flash or FRAM for non-volatile storage:</a:t>
            </a:r>
          </a:p>
          <a:p>
            <a:pPr marL="342900" indent="-342900">
              <a:buClr>
                <a:schemeClr val="tx2"/>
              </a:buClr>
              <a:buSzPct val="75000"/>
              <a:buFont typeface="Wingdings"/>
              <a:buChar char=""/>
              <a:defRPr/>
            </a:pPr>
            <a:r>
              <a:rPr lang="en-US" sz="1400" u="sng" dirty="0">
                <a:solidFill>
                  <a:schemeClr val="tx2"/>
                </a:solidFill>
                <a:latin typeface="Calibri" pitchFamily="34" charset="0"/>
                <a:cs typeface="Calibri" pitchFamily="34" charset="0"/>
              </a:rPr>
              <a:t>Main</a:t>
            </a:r>
            <a:r>
              <a:rPr lang="en-US" sz="1400" dirty="0">
                <a:solidFill>
                  <a:schemeClr val="dk1"/>
                </a:solidFill>
                <a:latin typeface="Calibri" pitchFamily="34" charset="0"/>
                <a:cs typeface="Calibri" pitchFamily="34" charset="0"/>
              </a:rPr>
              <a:t> is commonly used for:</a:t>
            </a:r>
          </a:p>
          <a:p>
            <a:pPr marL="517525" lvl="1" indent="-182563">
              <a:spcBef>
                <a:spcPts val="300"/>
              </a:spcBef>
              <a:buClr>
                <a:schemeClr val="tx2"/>
              </a:buClr>
              <a:buSzPct val="75000"/>
              <a:buFont typeface="Wingdings"/>
              <a:buChar char=""/>
              <a:defRPr/>
            </a:pPr>
            <a:r>
              <a:rPr lang="en-US" sz="1200" dirty="0">
                <a:solidFill>
                  <a:schemeClr val="dk1"/>
                </a:solidFill>
                <a:latin typeface="Calibri" pitchFamily="34" charset="0"/>
                <a:cs typeface="Calibri" pitchFamily="34" charset="0"/>
              </a:rPr>
              <a:t>Program code</a:t>
            </a:r>
          </a:p>
          <a:p>
            <a:pPr marL="517525" lvl="1" indent="-182563">
              <a:spcBef>
                <a:spcPts val="0"/>
              </a:spcBef>
              <a:buClr>
                <a:schemeClr val="tx2"/>
              </a:buClr>
              <a:buSzPct val="75000"/>
              <a:buFont typeface="Wingdings"/>
              <a:buChar char=""/>
              <a:defRPr/>
            </a:pPr>
            <a:r>
              <a:rPr lang="en-US" sz="1200" dirty="0">
                <a:solidFill>
                  <a:schemeClr val="dk1"/>
                </a:solidFill>
                <a:latin typeface="Calibri" pitchFamily="34" charset="0"/>
                <a:cs typeface="Calibri" pitchFamily="34" charset="0"/>
              </a:rPr>
              <a:t>Large constant arrays/</a:t>
            </a:r>
            <a:r>
              <a:rPr lang="en-US" sz="1200" dirty="0" err="1">
                <a:solidFill>
                  <a:schemeClr val="dk1"/>
                </a:solidFill>
                <a:latin typeface="Calibri" pitchFamily="34" charset="0"/>
                <a:cs typeface="Calibri" pitchFamily="34" charset="0"/>
              </a:rPr>
              <a:t>structs</a:t>
            </a:r>
            <a:endParaRPr lang="en-US" sz="1200" dirty="0">
              <a:solidFill>
                <a:schemeClr val="dk1"/>
              </a:solidFill>
              <a:latin typeface="Calibri" pitchFamily="34" charset="0"/>
              <a:cs typeface="Calibri" pitchFamily="34" charset="0"/>
            </a:endParaRPr>
          </a:p>
          <a:p>
            <a:pPr marL="342900" indent="-342900">
              <a:lnSpc>
                <a:spcPct val="90000"/>
              </a:lnSpc>
              <a:buClr>
                <a:schemeClr val="tx2"/>
              </a:buClr>
              <a:buSzPct val="75000"/>
              <a:buFont typeface="Wingdings"/>
              <a:buChar char=""/>
              <a:defRPr/>
            </a:pPr>
            <a:r>
              <a:rPr lang="en-US" sz="1400" u="sng" dirty="0">
                <a:solidFill>
                  <a:schemeClr val="tx2"/>
                </a:solidFill>
                <a:latin typeface="Calibri" pitchFamily="34" charset="0"/>
                <a:cs typeface="Calibri" pitchFamily="34" charset="0"/>
              </a:rPr>
              <a:t>TLV</a:t>
            </a:r>
            <a:r>
              <a:rPr lang="en-US" sz="1400" dirty="0">
                <a:solidFill>
                  <a:schemeClr val="tx2"/>
                </a:solidFill>
                <a:latin typeface="Calibri" pitchFamily="34" charset="0"/>
                <a:cs typeface="Calibri" pitchFamily="34" charset="0"/>
              </a:rPr>
              <a:t> </a:t>
            </a:r>
            <a:r>
              <a:rPr lang="en-US" sz="1400" dirty="0">
                <a:solidFill>
                  <a:schemeClr val="dk1"/>
                </a:solidFill>
                <a:latin typeface="Calibri" pitchFamily="34" charset="0"/>
                <a:cs typeface="Calibri" pitchFamily="34" charset="0"/>
              </a:rPr>
              <a:t>Device Descriptor lets your program access device features (data stored in tag-length-value format)</a:t>
            </a:r>
          </a:p>
          <a:p>
            <a:pPr marL="342900" indent="-342900">
              <a:buClr>
                <a:schemeClr val="tx2"/>
              </a:buClr>
              <a:buSzPct val="75000"/>
              <a:buFont typeface="Wingdings"/>
              <a:buChar char=""/>
              <a:defRPr/>
            </a:pPr>
            <a:r>
              <a:rPr lang="en-US" sz="1400" u="sng" dirty="0">
                <a:solidFill>
                  <a:schemeClr val="tx2"/>
                </a:solidFill>
                <a:latin typeface="Calibri" pitchFamily="34" charset="0"/>
                <a:cs typeface="Calibri" pitchFamily="34" charset="0"/>
              </a:rPr>
              <a:t>Info</a:t>
            </a:r>
            <a:r>
              <a:rPr lang="en-US" sz="1400" dirty="0">
                <a:solidFill>
                  <a:schemeClr val="dk1"/>
                </a:solidFill>
                <a:latin typeface="Calibri" pitchFamily="34" charset="0"/>
                <a:cs typeface="Calibri" pitchFamily="34" charset="0"/>
              </a:rPr>
              <a:t> user memory</a:t>
            </a:r>
          </a:p>
          <a:p>
            <a:pPr marL="517525" lvl="1" indent="-182563">
              <a:spcBef>
                <a:spcPts val="600"/>
              </a:spcBef>
              <a:buClr>
                <a:schemeClr val="tx2"/>
              </a:buClr>
              <a:buSzPct val="75000"/>
              <a:buFont typeface="Wingdings"/>
              <a:buChar char=""/>
              <a:defRPr/>
            </a:pPr>
            <a:r>
              <a:rPr lang="en-US" sz="1200" dirty="0">
                <a:solidFill>
                  <a:schemeClr val="dk1"/>
                </a:solidFill>
                <a:latin typeface="Calibri" pitchFamily="34" charset="0"/>
                <a:cs typeface="Calibri" pitchFamily="34" charset="0"/>
              </a:rPr>
              <a:t>Used for non-volatile variables and calibration data</a:t>
            </a:r>
          </a:p>
          <a:p>
            <a:pPr marL="517525" lvl="1" indent="-182563">
              <a:spcBef>
                <a:spcPts val="300"/>
              </a:spcBef>
              <a:buClr>
                <a:schemeClr val="tx2"/>
              </a:buClr>
              <a:buSzPct val="75000"/>
              <a:buFont typeface="Wingdings"/>
              <a:buChar char=""/>
              <a:defRPr/>
            </a:pPr>
            <a:r>
              <a:rPr lang="en-US" sz="1200" dirty="0">
                <a:solidFill>
                  <a:schemeClr val="dk1"/>
                </a:solidFill>
                <a:latin typeface="Calibri" pitchFamily="34" charset="0"/>
                <a:cs typeface="Calibri" pitchFamily="34" charset="0"/>
              </a:rPr>
              <a:t>Broken into four 128-btye segments: Info A-D</a:t>
            </a:r>
          </a:p>
          <a:p>
            <a:pPr marL="517525" lvl="1" indent="-182563">
              <a:spcBef>
                <a:spcPts val="300"/>
              </a:spcBef>
              <a:buClr>
                <a:schemeClr val="tx2"/>
              </a:buClr>
              <a:buSzPct val="75000"/>
              <a:buFont typeface="Wingdings"/>
              <a:buChar char=""/>
              <a:defRPr/>
            </a:pPr>
            <a:r>
              <a:rPr lang="en-US" sz="1200" dirty="0">
                <a:solidFill>
                  <a:schemeClr val="dk1"/>
                </a:solidFill>
                <a:latin typeface="Calibri" pitchFamily="34" charset="0"/>
                <a:cs typeface="Calibri" pitchFamily="34" charset="0"/>
              </a:rPr>
              <a:t>Flash requires entire segment to be erased – no restrictions for FRAM devices</a:t>
            </a:r>
          </a:p>
          <a:p>
            <a:pPr marL="342900" indent="-342900">
              <a:lnSpc>
                <a:spcPct val="90000"/>
              </a:lnSpc>
              <a:buClr>
                <a:schemeClr val="tx2"/>
              </a:buClr>
              <a:buSzPct val="75000"/>
              <a:buFont typeface="Wingdings"/>
              <a:buChar char=""/>
              <a:defRPr/>
            </a:pPr>
            <a:r>
              <a:rPr lang="en-US" sz="1400" u="sng" dirty="0" err="1">
                <a:solidFill>
                  <a:schemeClr val="tx2"/>
                </a:solidFill>
                <a:latin typeface="Calibri" pitchFamily="34" charset="0"/>
                <a:cs typeface="Calibri" pitchFamily="34" charset="0"/>
              </a:rPr>
              <a:t>Bootloader</a:t>
            </a:r>
            <a:r>
              <a:rPr lang="en-US" sz="1400" dirty="0">
                <a:solidFill>
                  <a:schemeClr val="dk1"/>
                </a:solidFill>
                <a:latin typeface="Calibri" pitchFamily="34" charset="0"/>
                <a:cs typeface="Calibri" pitchFamily="34" charset="0"/>
              </a:rPr>
              <a:t> lets you program Flash/FRAM via serial/UART</a:t>
            </a:r>
          </a:p>
        </p:txBody>
      </p:sp>
    </p:spTree>
    <p:custDataLst>
      <p:tags r:id="rId1"/>
    </p:custData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a:xfrm>
            <a:off x="2362200" y="0"/>
            <a:ext cx="6781800" cy="557213"/>
          </a:xfrm>
        </p:spPr>
        <p:txBody>
          <a:bodyPr>
            <a:normAutofit fontScale="90000"/>
          </a:bodyPr>
          <a:lstStyle/>
          <a:p>
            <a:r>
              <a:rPr lang="en-US" smtClean="0"/>
              <a:t>‘</a:t>
            </a:r>
            <a:r>
              <a:rPr lang="en-US" sz="3400" smtClean="0"/>
              <a:t>F5529 vs ‘FR5969 Mem Maps</a:t>
            </a:r>
          </a:p>
        </p:txBody>
      </p:sp>
      <p:graphicFrame>
        <p:nvGraphicFramePr>
          <p:cNvPr id="4" name="Table 3"/>
          <p:cNvGraphicFramePr>
            <a:graphicFrameLocks noGrp="1"/>
          </p:cNvGraphicFramePr>
          <p:nvPr/>
        </p:nvGraphicFramePr>
        <p:xfrm>
          <a:off x="152401" y="57151"/>
          <a:ext cx="2895601" cy="4685735"/>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762000">
                  <a:extLst>
                    <a:ext uri="{9D8B030D-6E8A-4147-A177-3AD203B41FA5}">
                      <a16:colId xmlns:a16="http://schemas.microsoft.com/office/drawing/2014/main" val="20000"/>
                    </a:ext>
                  </a:extLst>
                </a:gridCol>
                <a:gridCol w="1600201">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259288">
                <a:tc gridSpan="3">
                  <a:txBody>
                    <a:bodyPr/>
                    <a:lstStyle/>
                    <a:p>
                      <a:pPr marL="0" marR="0" lvl="0" indent="0" algn="ctr" defTabSz="914400" rtl="0" eaLnBrk="0" fontAlgn="base" latinLnBrk="0" hangingPunct="0">
                        <a:lnSpc>
                          <a:spcPct val="80000"/>
                        </a:lnSpc>
                        <a:spcBef>
                          <a:spcPct val="50000"/>
                        </a:spcBef>
                        <a:spcAft>
                          <a:spcPct val="0"/>
                        </a:spcAft>
                        <a:buClrTx/>
                        <a:buSzTx/>
                        <a:buFontTx/>
                        <a:buNone/>
                        <a:tabLst/>
                        <a:defRPr/>
                      </a:pPr>
                      <a:r>
                        <a:rPr kumimoji="0" lang="en-US" sz="1500" b="1"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‘F5529</a:t>
                      </a:r>
                    </a:p>
                  </a:txBody>
                  <a:tcPr marL="0" marR="0" marT="0" marB="0" anchor="ctr">
                    <a:lnL w="28575"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b="1" dirty="0">
                        <a:solidFill>
                          <a:sysClr val="windowText" lastClr="000000"/>
                        </a:solidFill>
                        <a:latin typeface="Calibri" pitchFamily="34" charset="0"/>
                        <a:cs typeface="Calibri" pitchFamily="34" charset="0"/>
                      </a:endParaRPr>
                    </a:p>
                  </a:txBody>
                  <a:tcPr marL="0" marR="0" marT="0" marB="0" anchor="ctr">
                    <a:lnL w="28575"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600" dirty="0">
                        <a:solidFill>
                          <a:sysClr val="windowText" lastClr="000000"/>
                        </a:solidFill>
                        <a:latin typeface="Calibri" pitchFamily="34" charset="0"/>
                        <a:cs typeface="Calibri" pitchFamily="34" charset="0"/>
                      </a:endParaRPr>
                    </a:p>
                  </a:txBody>
                  <a:tcPr marL="0" marR="0" marT="0" marB="0" anchor="ctr">
                    <a:lnL w="635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342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0xFFFF</a:t>
                      </a: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dirty="0" smtClean="0">
                          <a:solidFill>
                            <a:sysClr val="windowText" lastClr="000000"/>
                          </a:solidFill>
                          <a:latin typeface="Calibri" pitchFamily="34" charset="0"/>
                          <a:cs typeface="Calibri" pitchFamily="34" charset="0"/>
                        </a:rPr>
                        <a:t>Main</a:t>
                      </a:r>
                      <a:br>
                        <a:rPr lang="en-US" sz="1800" b="1" dirty="0" smtClean="0">
                          <a:solidFill>
                            <a:sysClr val="windowText" lastClr="000000"/>
                          </a:solidFill>
                          <a:latin typeface="Calibri" pitchFamily="34" charset="0"/>
                          <a:cs typeface="Calibri" pitchFamily="34" charset="0"/>
                        </a:rPr>
                      </a:br>
                      <a:r>
                        <a:rPr lang="en-US" sz="1800" b="1" dirty="0" smtClean="0">
                          <a:solidFill>
                            <a:sysClr val="windowText" lastClr="000000"/>
                          </a:solidFill>
                          <a:latin typeface="Calibri" pitchFamily="34" charset="0"/>
                          <a:cs typeface="Calibri" pitchFamily="34" charset="0"/>
                        </a:rPr>
                        <a:t>Flash</a:t>
                      </a:r>
                      <a:endParaRPr lang="en-US" sz="1400" b="1" dirty="0">
                        <a:solidFill>
                          <a:sysClr val="windowText" lastClr="000000"/>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l">
                        <a:tabLst>
                          <a:tab pos="515938" algn="r"/>
                        </a:tabLst>
                      </a:pPr>
                      <a:r>
                        <a:rPr lang="en-US" sz="1200" dirty="0" smtClean="0">
                          <a:solidFill>
                            <a:schemeClr val="tx1"/>
                          </a:solidFill>
                          <a:latin typeface="Calibri" pitchFamily="34" charset="0"/>
                          <a:cs typeface="Calibri" pitchFamily="34" charset="0"/>
                        </a:rPr>
                        <a:t>81K</a:t>
                      </a: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9440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smtClean="0">
                          <a:effectLst/>
                          <a:latin typeface="Calibri" pitchFamily="34" charset="0"/>
                          <a:cs typeface="Calibri" pitchFamily="34" charset="0"/>
                        </a:rPr>
                        <a:t>0xFF80</a:t>
                      </a: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bg1"/>
                          </a:solidFill>
                          <a:latin typeface="Calibri" pitchFamily="34" charset="0"/>
                          <a:cs typeface="Calibri" pitchFamily="34" charset="0"/>
                        </a:rPr>
                        <a:t>INT Vectors</a:t>
                      </a:r>
                      <a:endParaRPr lang="en-US" sz="1400" b="1" dirty="0">
                        <a:solidFill>
                          <a:schemeClr val="bg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58738" indent="0" algn="l" defTabSz="914400" rtl="0" eaLnBrk="1" latinLnBrk="0" hangingPunct="1">
                        <a:tabLst>
                          <a:tab pos="457200"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05826">
                <a:tc>
                  <a:txBody>
                    <a:bodyPr/>
                    <a:lstStyle/>
                    <a:p>
                      <a:pPr algn="ct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0x4400</a:t>
                      </a:r>
                      <a:endParaRPr lang="en-US" sz="1400" b="1" dirty="0">
                        <a:solidFill>
                          <a:schemeClr val="bg1"/>
                        </a:solidFill>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1800" b="1" i="0" u="none" strike="noStrike" kern="1200" cap="none" spc="0" normalizeH="0" baseline="0" noProof="0" dirty="0" smtClean="0">
                          <a:ln>
                            <a:noFill/>
                          </a:ln>
                          <a:solidFill>
                            <a:sysClr val="windowText" lastClr="000000"/>
                          </a:solidFill>
                          <a:effectLst/>
                          <a:uLnTx/>
                          <a:uFillTx/>
                          <a:latin typeface="Calibri" pitchFamily="34" charset="0"/>
                          <a:ea typeface="+mn-ea"/>
                          <a:cs typeface="Calibri" pitchFamily="34" charset="0"/>
                        </a:rPr>
                        <a:t>Main</a:t>
                      </a:r>
                      <a:br>
                        <a:rPr kumimoji="0" lang="en-US" sz="1800" b="1" i="0" u="none" strike="noStrike" kern="1200" cap="none" spc="0" normalizeH="0" baseline="0" noProof="0" dirty="0" smtClean="0">
                          <a:ln>
                            <a:noFill/>
                          </a:ln>
                          <a:solidFill>
                            <a:sysClr val="windowText" lastClr="000000"/>
                          </a:solidFill>
                          <a:effectLst/>
                          <a:uLnTx/>
                          <a:uFillTx/>
                          <a:latin typeface="Calibri" pitchFamily="34" charset="0"/>
                          <a:ea typeface="+mn-ea"/>
                          <a:cs typeface="Calibri" pitchFamily="34" charset="0"/>
                        </a:rPr>
                      </a:br>
                      <a:r>
                        <a:rPr kumimoji="0" lang="en-US" sz="1800" b="1" i="0" u="none" strike="noStrike" kern="1200" cap="none" spc="0" normalizeH="0" baseline="0" noProof="0" dirty="0" smtClean="0">
                          <a:ln>
                            <a:noFill/>
                          </a:ln>
                          <a:solidFill>
                            <a:sysClr val="windowText" lastClr="000000"/>
                          </a:solidFill>
                          <a:effectLst/>
                          <a:uLnTx/>
                          <a:uFillTx/>
                          <a:latin typeface="Calibri" pitchFamily="34" charset="0"/>
                          <a:ea typeface="+mn-ea"/>
                          <a:cs typeface="Calibri" pitchFamily="34" charset="0"/>
                        </a:rPr>
                        <a:t>Flash</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l"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4507">
                <a:tc>
                  <a:txBody>
                    <a:bodyPr/>
                    <a:lstStyle/>
                    <a:p>
                      <a:pPr algn="ct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0x2400</a:t>
                      </a:r>
                      <a:endParaRPr lang="en-US" sz="1400" b="1" dirty="0">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latin typeface="Calibri" pitchFamily="34" charset="0"/>
                          <a:cs typeface="Calibri" pitchFamily="34" charset="0"/>
                        </a:rPr>
                        <a:t>RAM</a:t>
                      </a:r>
                      <a:endParaRPr lang="en-US" sz="1400" b="1" dirty="0">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1">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58738" indent="0" algn="ctr" defTabSz="914400" rtl="0" eaLnBrk="1" latinLnBrk="0" hangingPunct="1">
                        <a:tabLst>
                          <a:tab pos="457200"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64225">
                <a:tc>
                  <a:txBody>
                    <a:bodyPr/>
                    <a:lstStyle/>
                    <a:p>
                      <a:pPr algn="ct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0x1C00</a:t>
                      </a:r>
                      <a:endParaRPr lang="en-US" sz="1400" b="1" dirty="0">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latin typeface="Calibri" pitchFamily="34" charset="0"/>
                          <a:cs typeface="Calibri" pitchFamily="34" charset="0"/>
                        </a:rPr>
                        <a:t>USB RAM</a:t>
                      </a:r>
                      <a:endParaRPr lang="en-US" sz="1400" b="1" dirty="0">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accent1">
                          <a:lumMod val="90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58738" indent="0" algn="ctr" defTabSz="914400" rtl="0" eaLnBrk="1" latinLnBrk="0" hangingPunct="1">
                        <a:tabLst>
                          <a:tab pos="398463"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194404">
                <a:tc>
                  <a:txBody>
                    <a:bodyPr/>
                    <a:lstStyle/>
                    <a:p>
                      <a:pPr algn="ct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0x1A00</a:t>
                      </a:r>
                      <a:endParaRPr lang="en-US" sz="1400" b="0" dirty="0">
                        <a:solidFill>
                          <a:schemeClr val="bg1"/>
                        </a:solidFill>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latin typeface="Calibri" pitchFamily="34" charset="0"/>
                          <a:cs typeface="Calibri" pitchFamily="34" charset="0"/>
                        </a:rPr>
                        <a:t>TLV</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90000"/>
                      </a:schemeClr>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94404">
                <a:tc>
                  <a:txBody>
                    <a:bodyPr/>
                    <a:lstStyle/>
                    <a:p>
                      <a:pPr algn="ctr"/>
                      <a:endParaRPr lang="en-US" sz="1400" b="0" dirty="0">
                        <a:solidFill>
                          <a:schemeClr val="bg1"/>
                        </a:solidFill>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latin typeface="Calibri" pitchFamily="34" charset="0"/>
                          <a:cs typeface="Calibri" pitchFamily="34" charset="0"/>
                        </a:rPr>
                        <a:t>Info A</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94404">
                <a:tc>
                  <a:txBody>
                    <a:bodyPr/>
                    <a:lstStyle/>
                    <a:p>
                      <a:pPr algn="ctr"/>
                      <a:endParaRPr lang="en-US" sz="1400" b="0" dirty="0">
                        <a:solidFill>
                          <a:schemeClr val="bg1"/>
                        </a:solidFill>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latin typeface="Calibri" pitchFamily="34" charset="0"/>
                          <a:cs typeface="Calibri" pitchFamily="34" charset="0"/>
                        </a:rPr>
                        <a:t>Info B</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94404">
                <a:tc>
                  <a:txBody>
                    <a:bodyPr/>
                    <a:lstStyle/>
                    <a:p>
                      <a:pPr algn="ctr"/>
                      <a:endParaRPr lang="en-US" sz="1400" b="0" dirty="0">
                        <a:solidFill>
                          <a:schemeClr val="bg1"/>
                        </a:solidFill>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latin typeface="Calibri" pitchFamily="34" charset="0"/>
                          <a:cs typeface="Calibri" pitchFamily="34" charset="0"/>
                        </a:rPr>
                        <a:t>Info C</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94404">
                <a:tc>
                  <a:txBody>
                    <a:bodyPr/>
                    <a:lstStyle/>
                    <a:p>
                      <a:pPr algn="ctr"/>
                      <a:r>
                        <a:rPr kumimoji="0" lang="en-US" sz="1200" b="0"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0x1800</a:t>
                      </a:r>
                      <a:endParaRPr lang="en-US" sz="1400" b="0" dirty="0">
                        <a:solidFill>
                          <a:schemeClr val="bg1"/>
                        </a:solidFill>
                        <a:latin typeface="Calibri" pitchFamily="34" charset="0"/>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latin typeface="Calibri" pitchFamily="34" charset="0"/>
                          <a:cs typeface="Calibri" pitchFamily="34" charset="0"/>
                        </a:rPr>
                        <a:t>Info D</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38746">
                <a:tc>
                  <a:txBody>
                    <a:bodyPr/>
                    <a:lstStyle/>
                    <a:p>
                      <a:pPr algn="ctr"/>
                      <a:endParaRPr lang="en-US" sz="1400" b="0" dirty="0">
                        <a:solidFill>
                          <a:schemeClr val="bg1"/>
                        </a:solidFill>
                        <a:latin typeface="Calibri" pitchFamily="34" charset="0"/>
                        <a:cs typeface="Calibri" pitchFamily="34" charset="0"/>
                      </a:endParaRPr>
                    </a:p>
                  </a:txBody>
                  <a:tcPr marL="0" marR="0" marT="0" marB="0" anchor="ctr">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smtClean="0">
                          <a:solidFill>
                            <a:schemeClr val="tx1"/>
                          </a:solidFill>
                          <a:latin typeface="Calibri" pitchFamily="34" charset="0"/>
                          <a:cs typeface="Calibri" pitchFamily="34" charset="0"/>
                        </a:rPr>
                        <a:t>Boot Loader</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38749">
                <a:tc>
                  <a:txBody>
                    <a:bodyPr/>
                    <a:lstStyle/>
                    <a:p>
                      <a:pPr algn="ctr"/>
                      <a:r>
                        <a:rPr kumimoji="0" lang="en-US" sz="1200" b="0" i="0" u="none" strike="noStrike" kern="1200" cap="none" spc="0" normalizeH="0" baseline="0" dirty="0" smtClean="0">
                          <a:ln>
                            <a:noFill/>
                          </a:ln>
                          <a:solidFill>
                            <a:srgbClr val="000000"/>
                          </a:solidFill>
                          <a:effectLst/>
                          <a:uLnTx/>
                          <a:uFillTx/>
                          <a:latin typeface="Calibri" pitchFamily="34" charset="0"/>
                          <a:ea typeface="+mn-ea"/>
                          <a:cs typeface="Calibri" pitchFamily="34" charset="0"/>
                        </a:rPr>
                        <a:t>0x0000</a:t>
                      </a:r>
                      <a:endParaRPr kumimoji="0" lang="en-US" sz="1200" b="0" i="0" u="none" strike="noStrike" kern="1200" cap="none" spc="0" normalizeH="0" baseline="0" dirty="0">
                        <a:ln>
                          <a:noFill/>
                        </a:ln>
                        <a:solidFill>
                          <a:srgbClr val="000000"/>
                        </a:solidFill>
                        <a:effectLst/>
                        <a:uLnTx/>
                        <a:uFillTx/>
                        <a:latin typeface="Calibri" pitchFamily="34" charset="0"/>
                        <a:ea typeface="+mn-ea"/>
                        <a:cs typeface="Calibri" pitchFamily="34" charset="0"/>
                      </a:endParaRPr>
                    </a:p>
                  </a:txBody>
                  <a:tcPr marL="0" marR="0" marT="0" marB="0" anchor="b">
                    <a:lnL w="28575"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n-US" sz="1400" b="1" kern="1200" dirty="0" smtClean="0">
                          <a:solidFill>
                            <a:schemeClr val="bg1"/>
                          </a:solidFill>
                          <a:latin typeface="Calibri" pitchFamily="34" charset="0"/>
                          <a:ea typeface="+mn-ea"/>
                          <a:cs typeface="Calibri" pitchFamily="34" charset="0"/>
                        </a:rPr>
                        <a:t>Peripherals</a:t>
                      </a:r>
                      <a:endParaRPr lang="en-US" sz="1400" b="1" kern="1200" dirty="0">
                        <a:solidFill>
                          <a:schemeClr val="bg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18288"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graphicFrame>
        <p:nvGraphicFramePr>
          <p:cNvPr id="5" name="Table 4"/>
          <p:cNvGraphicFramePr>
            <a:graphicFrameLocks noGrp="1"/>
          </p:cNvGraphicFramePr>
          <p:nvPr/>
        </p:nvGraphicFramePr>
        <p:xfrm>
          <a:off x="3048000" y="438149"/>
          <a:ext cx="2244090" cy="4385430"/>
        </p:xfrm>
        <a:graphic>
          <a:graphicData uri="http://schemas.openxmlformats.org/drawingml/2006/table">
            <a:tbl>
              <a:tblPr>
                <a:effectLst>
                  <a:outerShdw blurRad="50800" dist="38100" dir="2700000" algn="tl" rotWithShape="0">
                    <a:prstClr val="black">
                      <a:alpha val="40000"/>
                    </a:prstClr>
                  </a:outerShdw>
                </a:effectLst>
                <a:tableStyleId>{5C22544A-7EE6-4342-B048-85BDC9FD1C3A}</a:tableStyleId>
              </a:tblPr>
              <a:tblGrid>
                <a:gridCol w="171069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259170">
                <a:tc>
                  <a:txBody>
                    <a:bodyPr/>
                    <a:lstStyle/>
                    <a:p>
                      <a:pPr marL="0" marR="0" lvl="0" indent="0" algn="ctr" defTabSz="914400" rtl="0" eaLnBrk="0" fontAlgn="base" latinLnBrk="0" hangingPunct="0">
                        <a:lnSpc>
                          <a:spcPct val="80000"/>
                        </a:lnSpc>
                        <a:spcBef>
                          <a:spcPct val="50000"/>
                        </a:spcBef>
                        <a:spcAft>
                          <a:spcPct val="0"/>
                        </a:spcAft>
                        <a:buClrTx/>
                        <a:buSzTx/>
                        <a:buFontTx/>
                        <a:buNone/>
                        <a:tabLst/>
                        <a:defRPr/>
                      </a:pPr>
                      <a:endParaRPr kumimoji="0" lang="en-US" sz="1500" b="1"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endParaRPr>
                    </a:p>
                  </a:txBody>
                  <a:tcPr marL="0" marR="0" marT="0" marB="0" anchor="ctr">
                    <a:lnL w="28575"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solidFill>
                          <a:sysClr val="windowText" lastClr="000000"/>
                        </a:solidFill>
                        <a:latin typeface="Calibri" pitchFamily="34" charset="0"/>
                        <a:cs typeface="Calibri" pitchFamily="34" charset="0"/>
                      </a:endParaRPr>
                    </a:p>
                  </a:txBody>
                  <a:tcPr marL="0" marR="0" marT="0" marB="0" anchor="ctr">
                    <a:lnL w="28575" cap="flat" cmpd="sng" algn="ctr">
                      <a:noFill/>
                      <a:prstDash val="solid"/>
                      <a:round/>
                      <a:headEnd type="none" w="med" len="med"/>
                      <a:tailEnd type="none" w="med" len="med"/>
                    </a:lnL>
                    <a:lnR w="6350" cap="flat" cmpd="sng" algn="ctr">
                      <a:noFill/>
                      <a:prstDash val="solid"/>
                      <a:round/>
                      <a:headEnd type="none" w="med" len="med"/>
                      <a:tailEnd type="none" w="med" len="med"/>
                    </a:lnR>
                    <a:lnT w="28575"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07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srgbClr val="000000"/>
                          </a:solidFill>
                          <a:effectLst/>
                          <a:uLnTx/>
                          <a:uFillTx/>
                          <a:latin typeface="Calibri" pitchFamily="34" charset="0"/>
                          <a:ea typeface="+mn-ea"/>
                          <a:cs typeface="Calibri" pitchFamily="34" charset="0"/>
                        </a:rPr>
                        <a:t>‘FR5969</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58738" indent="0" algn="ctr">
                        <a:tabLst>
                          <a:tab pos="515938" algn="r"/>
                        </a:tabLst>
                      </a:pPr>
                      <a:endParaRPr lang="en-US" sz="1200" dirty="0" smtClean="0">
                        <a:solidFill>
                          <a:schemeClr val="tx1"/>
                        </a:solidFill>
                        <a:latin typeface="Calibri" pitchFamily="34" charset="0"/>
                        <a:cs typeface="Calibri" pitchFamily="34" charset="0"/>
                      </a:endParaRPr>
                    </a:p>
                  </a:txBody>
                  <a:tcPr marL="0" marR="0" marT="0" marB="0" anchor="ctr">
                    <a:lnL w="6350" cap="flat" cmpd="sng" algn="ctr">
                      <a:no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07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ysClr val="windowText" lastClr="000000"/>
                          </a:solidFill>
                          <a:effectLst/>
                          <a:uLnTx/>
                          <a:uFillTx/>
                          <a:latin typeface="Calibri" pitchFamily="34" charset="0"/>
                          <a:ea typeface="+mn-ea"/>
                          <a:cs typeface="Calibri" pitchFamily="34" charset="0"/>
                        </a:rPr>
                        <a:t>Main FRAM</a:t>
                      </a:r>
                      <a:endParaRPr kumimoji="0" lang="en-US" sz="1400" b="1" i="0" u="none" strike="noStrike" kern="1200" cap="none" spc="0" normalizeH="0" baseline="0" noProof="0" dirty="0">
                        <a:ln>
                          <a:noFill/>
                        </a:ln>
                        <a:solidFill>
                          <a:sysClr val="windowText" lastClr="000000"/>
                        </a:solidFill>
                        <a:effectLst/>
                        <a:uLnTx/>
                        <a:uFillTx/>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19050" cap="flat" cmpd="sng" algn="ctr">
                      <a:solidFill>
                        <a:schemeClr val="accent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a:tabLst>
                          <a:tab pos="515938" algn="r"/>
                        </a:tabLst>
                      </a:pPr>
                      <a:r>
                        <a:rPr lang="en-US" sz="1200" dirty="0" smtClean="0">
                          <a:solidFill>
                            <a:schemeClr val="tx1"/>
                          </a:solidFill>
                          <a:latin typeface="Calibri" pitchFamily="34" charset="0"/>
                          <a:cs typeface="Calibri" pitchFamily="34" charset="0"/>
                        </a:rPr>
                        <a:t>17K</a:t>
                      </a: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95912">
                <a:tc>
                  <a:txBody>
                    <a:bodyPr/>
                    <a:lstStyle/>
                    <a:p>
                      <a:pPr algn="ctr"/>
                      <a:r>
                        <a:rPr lang="en-US" sz="1400" b="1" dirty="0" smtClean="0">
                          <a:solidFill>
                            <a:schemeClr val="bg1"/>
                          </a:solidFill>
                          <a:latin typeface="Calibri" pitchFamily="34" charset="0"/>
                          <a:cs typeface="Calibri" pitchFamily="34" charset="0"/>
                        </a:rPr>
                        <a:t>INT Vectors</a:t>
                      </a:r>
                      <a:endParaRPr lang="en-US" sz="1400" b="1" dirty="0">
                        <a:solidFill>
                          <a:schemeClr val="bg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58738" indent="0" algn="ctr" defTabSz="914400" rtl="0" eaLnBrk="1" latinLnBrk="0" hangingPunct="1">
                        <a:tabLst>
                          <a:tab pos="457200" algn="r"/>
                        </a:tabLst>
                      </a:pPr>
                      <a:r>
                        <a:rPr lang="en-US" sz="1200" kern="1200" dirty="0" smtClean="0">
                          <a:solidFill>
                            <a:schemeClr val="tx1"/>
                          </a:solidFill>
                          <a:latin typeface="Calibri" pitchFamily="34" charset="0"/>
                          <a:ea typeface="+mn-ea"/>
                          <a:cs typeface="Calibri" pitchFamily="34" charset="0"/>
                        </a:rPr>
                        <a:t>80</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005367">
                <a:tc>
                  <a:txBody>
                    <a:bodyPr/>
                    <a:lstStyle/>
                    <a:p>
                      <a:pPr algn="ctr"/>
                      <a:r>
                        <a:rPr kumimoji="0" lang="en-US" sz="1800" b="1" i="0" u="none" strike="noStrike" kern="1200" cap="none" spc="0" normalizeH="0" baseline="0" noProof="0" dirty="0" smtClean="0">
                          <a:ln>
                            <a:noFill/>
                          </a:ln>
                          <a:solidFill>
                            <a:sysClr val="windowText" lastClr="000000"/>
                          </a:solidFill>
                          <a:effectLst/>
                          <a:uLnTx/>
                          <a:uFillTx/>
                          <a:latin typeface="Calibri" pitchFamily="34" charset="0"/>
                          <a:ea typeface="+mn-ea"/>
                          <a:cs typeface="Calibri" pitchFamily="34" charset="0"/>
                        </a:rPr>
                        <a:t>Main</a:t>
                      </a:r>
                      <a:br>
                        <a:rPr kumimoji="0" lang="en-US" sz="1800" b="1" i="0" u="none" strike="noStrike" kern="1200" cap="none" spc="0" normalizeH="0" baseline="0" noProof="0" dirty="0" smtClean="0">
                          <a:ln>
                            <a:noFill/>
                          </a:ln>
                          <a:solidFill>
                            <a:sysClr val="windowText" lastClr="000000"/>
                          </a:solidFill>
                          <a:effectLst/>
                          <a:uLnTx/>
                          <a:uFillTx/>
                          <a:latin typeface="Calibri" pitchFamily="34" charset="0"/>
                          <a:ea typeface="+mn-ea"/>
                          <a:cs typeface="Calibri" pitchFamily="34" charset="0"/>
                        </a:rPr>
                      </a:br>
                      <a:r>
                        <a:rPr kumimoji="0" lang="en-US" sz="1800" b="1" i="0" u="none" strike="noStrike" kern="1200" cap="none" spc="0" normalizeH="0" baseline="0" noProof="0" dirty="0" smtClean="0">
                          <a:ln>
                            <a:noFill/>
                          </a:ln>
                          <a:solidFill>
                            <a:sysClr val="windowText" lastClr="000000"/>
                          </a:solidFill>
                          <a:effectLst/>
                          <a:uLnTx/>
                          <a:uFillTx/>
                          <a:latin typeface="Calibri" pitchFamily="34" charset="0"/>
                          <a:ea typeface="+mn-ea"/>
                          <a:cs typeface="Calibri" pitchFamily="34" charset="0"/>
                        </a:rPr>
                        <a:t>FRAM</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47K</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4341">
                <a:tc>
                  <a:txBody>
                    <a:bodyPr/>
                    <a:lstStyle/>
                    <a:p>
                      <a:pPr algn="ctr"/>
                      <a:r>
                        <a:rPr lang="en-US" sz="1400" b="1" dirty="0" smtClean="0">
                          <a:latin typeface="Calibri" pitchFamily="34" charset="0"/>
                          <a:cs typeface="Calibri" pitchFamily="34" charset="0"/>
                        </a:rPr>
                        <a:t>Vacant</a:t>
                      </a:r>
                      <a:endParaRPr lang="en-US" sz="1400" b="1" dirty="0">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1">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58738" indent="0" algn="ctr" defTabSz="914400" rtl="0" eaLnBrk="1" latinLnBrk="0" hangingPunct="1">
                        <a:tabLst>
                          <a:tab pos="457200" algn="r"/>
                        </a:tabLst>
                      </a:pPr>
                      <a:r>
                        <a:rPr lang="en-US" sz="1200" kern="1200" dirty="0" smtClean="0">
                          <a:solidFill>
                            <a:schemeClr val="tx1"/>
                          </a:solidFill>
                          <a:latin typeface="Calibri" pitchFamily="34" charset="0"/>
                          <a:ea typeface="+mn-ea"/>
                          <a:cs typeface="Calibri" pitchFamily="34" charset="0"/>
                        </a:rPr>
                        <a:t>8K</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64105">
                <a:tc>
                  <a:txBody>
                    <a:bodyPr/>
                    <a:lstStyle/>
                    <a:p>
                      <a:pPr algn="ctr"/>
                      <a:r>
                        <a:rPr lang="en-US" sz="1400" b="1" dirty="0" smtClean="0">
                          <a:latin typeface="Calibri" pitchFamily="34" charset="0"/>
                          <a:cs typeface="Calibri" pitchFamily="34" charset="0"/>
                        </a:rPr>
                        <a:t>RAM</a:t>
                      </a:r>
                      <a:endParaRPr lang="en-US" sz="1400" b="1" dirty="0">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accent1">
                          <a:lumMod val="90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58738" indent="0" algn="ctr" defTabSz="914400" rtl="0" eaLnBrk="1" latinLnBrk="0" hangingPunct="1">
                        <a:tabLst>
                          <a:tab pos="398463" algn="r"/>
                        </a:tabLst>
                      </a:pPr>
                      <a:r>
                        <a:rPr lang="en-US" sz="1200" kern="1200" dirty="0" smtClean="0">
                          <a:solidFill>
                            <a:schemeClr val="tx1"/>
                          </a:solidFill>
                          <a:latin typeface="Calibri" pitchFamily="34" charset="0"/>
                          <a:ea typeface="+mn-ea"/>
                          <a:cs typeface="Calibri" pitchFamily="34" charset="0"/>
                        </a:rPr>
                        <a:t>2K</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95912">
                <a:tc>
                  <a:txBody>
                    <a:bodyPr/>
                    <a:lstStyle/>
                    <a:p>
                      <a:pPr algn="ctr"/>
                      <a:r>
                        <a:rPr lang="en-US" sz="1400" b="1" dirty="0" smtClean="0">
                          <a:solidFill>
                            <a:schemeClr val="tx1"/>
                          </a:solidFill>
                          <a:latin typeface="Calibri" pitchFamily="34" charset="0"/>
                          <a:cs typeface="Calibri" pitchFamily="34" charset="0"/>
                        </a:rPr>
                        <a:t>TLV</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90000"/>
                      </a:schemeClr>
                    </a:solidFill>
                  </a:tcPr>
                </a:tc>
                <a:tc>
                  <a:txBody>
                    <a:bodyPr/>
                    <a:lstStyle/>
                    <a:p>
                      <a:pPr marL="58738" indent="0" algn="ctr" defTabSz="914400" rtl="0" eaLnBrk="1" latinLnBrk="0" hangingPunct="1">
                        <a:tabLst>
                          <a:tab pos="515938" algn="r"/>
                        </a:tabLst>
                      </a:pP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195912">
                <a:tc>
                  <a:txBody>
                    <a:bodyPr/>
                    <a:lstStyle/>
                    <a:p>
                      <a:pPr algn="ctr"/>
                      <a:r>
                        <a:rPr lang="en-US" sz="1400" b="1" dirty="0" smtClean="0">
                          <a:solidFill>
                            <a:schemeClr val="tx1"/>
                          </a:solidFill>
                          <a:latin typeface="Calibri" pitchFamily="34" charset="0"/>
                          <a:cs typeface="Calibri" pitchFamily="34" charset="0"/>
                        </a:rPr>
                        <a:t>Info A</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128</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95912">
                <a:tc>
                  <a:txBody>
                    <a:bodyPr/>
                    <a:lstStyle/>
                    <a:p>
                      <a:pPr algn="ctr"/>
                      <a:r>
                        <a:rPr lang="en-US" sz="1400" b="1" dirty="0" smtClean="0">
                          <a:solidFill>
                            <a:schemeClr val="tx1"/>
                          </a:solidFill>
                          <a:latin typeface="Calibri" pitchFamily="34" charset="0"/>
                          <a:cs typeface="Calibri" pitchFamily="34" charset="0"/>
                        </a:rPr>
                        <a:t>Info B</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128</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95912">
                <a:tc>
                  <a:txBody>
                    <a:bodyPr/>
                    <a:lstStyle/>
                    <a:p>
                      <a:pPr algn="ctr"/>
                      <a:r>
                        <a:rPr lang="en-US" sz="1400" b="1" dirty="0" smtClean="0">
                          <a:solidFill>
                            <a:schemeClr val="tx1"/>
                          </a:solidFill>
                          <a:latin typeface="Calibri" pitchFamily="34" charset="0"/>
                          <a:cs typeface="Calibri" pitchFamily="34" charset="0"/>
                        </a:rPr>
                        <a:t>Info C</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128</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95912">
                <a:tc>
                  <a:txBody>
                    <a:bodyPr/>
                    <a:lstStyle/>
                    <a:p>
                      <a:pPr algn="ctr"/>
                      <a:r>
                        <a:rPr lang="en-US" sz="1400" b="1" dirty="0" smtClean="0">
                          <a:solidFill>
                            <a:schemeClr val="tx1"/>
                          </a:solidFill>
                          <a:latin typeface="Calibri" pitchFamily="34" charset="0"/>
                          <a:cs typeface="Calibri" pitchFamily="34" charset="0"/>
                        </a:rPr>
                        <a:t>Info D</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128</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38592">
                <a:tc>
                  <a:txBody>
                    <a:bodyPr/>
                    <a:lstStyle/>
                    <a:p>
                      <a:pPr algn="ctr"/>
                      <a:r>
                        <a:rPr lang="en-US" sz="1400" b="1" dirty="0" smtClean="0">
                          <a:solidFill>
                            <a:schemeClr val="tx1"/>
                          </a:solidFill>
                          <a:latin typeface="Calibri" pitchFamily="34" charset="0"/>
                          <a:cs typeface="Calibri" pitchFamily="34" charset="0"/>
                        </a:rPr>
                        <a:t>Boot Loader</a:t>
                      </a:r>
                      <a:endParaRPr lang="en-US" sz="1400" b="1" dirty="0">
                        <a:solidFill>
                          <a:schemeClr val="tx1"/>
                        </a:solidFill>
                        <a:latin typeface="Calibri" pitchFamily="34" charset="0"/>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2K</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338594">
                <a:tc>
                  <a:txBody>
                    <a:bodyPr/>
                    <a:lstStyle/>
                    <a:p>
                      <a:pPr marL="0" algn="ctr" defTabSz="914400" rtl="0" eaLnBrk="1" latinLnBrk="0" hangingPunct="1"/>
                      <a:r>
                        <a:rPr lang="en-US" sz="1400" b="1" kern="1200" dirty="0" smtClean="0">
                          <a:solidFill>
                            <a:schemeClr val="bg1"/>
                          </a:solidFill>
                          <a:latin typeface="Calibri" pitchFamily="34" charset="0"/>
                          <a:ea typeface="+mn-ea"/>
                          <a:cs typeface="Calibri" pitchFamily="34" charset="0"/>
                        </a:rPr>
                        <a:t>Peripherals</a:t>
                      </a:r>
                      <a:endParaRPr lang="en-US" sz="1400" b="1" kern="1200" dirty="0">
                        <a:solidFill>
                          <a:schemeClr val="bg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marL="58738" indent="0" algn="ctr" defTabSz="914400" rtl="0" eaLnBrk="1" latinLnBrk="0" hangingPunct="1">
                        <a:tabLst>
                          <a:tab pos="515938" algn="r"/>
                        </a:tabLst>
                      </a:pPr>
                      <a:r>
                        <a:rPr lang="en-US" sz="1200" kern="1200" dirty="0" smtClean="0">
                          <a:solidFill>
                            <a:schemeClr val="tx1"/>
                          </a:solidFill>
                          <a:latin typeface="Calibri" pitchFamily="34" charset="0"/>
                          <a:ea typeface="+mn-ea"/>
                          <a:cs typeface="Calibri" pitchFamily="34" charset="0"/>
                        </a:rPr>
                        <a:t>4K</a:t>
                      </a:r>
                      <a:endParaRPr lang="en-US" sz="1200" kern="1200" dirty="0">
                        <a:solidFill>
                          <a:schemeClr val="tx1"/>
                        </a:solidFill>
                        <a:latin typeface="Calibri" pitchFamily="34" charset="0"/>
                        <a:ea typeface="+mn-ea"/>
                        <a:cs typeface="Calibri" pitchFamily="34" charset="0"/>
                      </a:endParaRPr>
                    </a:p>
                  </a:txBody>
                  <a:tcPr marL="0" marR="0" marT="0" marB="0" anchor="ctr">
                    <a:lnL w="6350" cap="flat" cmpd="sng" algn="ctr">
                      <a:solidFill>
                        <a:schemeClr val="tx1">
                          <a:lumMod val="50000"/>
                          <a:lumOff val="50000"/>
                        </a:schemeClr>
                      </a:solidFill>
                      <a:prstDash val="solid"/>
                      <a:round/>
                      <a:headEnd type="none" w="med" len="med"/>
                      <a:tailEnd type="none" w="med" len="med"/>
                    </a:lnL>
                    <a:lnR w="28575" cap="flat" cmpd="sng" algn="ctr">
                      <a:noFill/>
                      <a:prstDash val="solid"/>
                      <a:round/>
                      <a:headEnd type="none" w="med" len="med"/>
                      <a:tailEnd type="none" w="med" len="med"/>
                    </a:lnR>
                    <a:lnT w="635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bl>
          </a:graphicData>
        </a:graphic>
      </p:graphicFrame>
      <p:sp>
        <p:nvSpPr>
          <p:cNvPr id="123909" name="Rectangle 5"/>
          <p:cNvSpPr>
            <a:spLocks noChangeArrowheads="1"/>
          </p:cNvSpPr>
          <p:nvPr/>
        </p:nvSpPr>
        <p:spPr bwMode="auto">
          <a:xfrm>
            <a:off x="4779964" y="4705350"/>
            <a:ext cx="638380" cy="338554"/>
          </a:xfrm>
          <a:prstGeom prst="rect">
            <a:avLst/>
          </a:prstGeom>
          <a:noFill/>
          <a:ln w="9525">
            <a:noFill/>
            <a:miter lim="800000"/>
            <a:headEnd/>
            <a:tailEnd/>
          </a:ln>
        </p:spPr>
        <p:txBody>
          <a:bodyPr wrap="none">
            <a:spAutoFit/>
          </a:bodyPr>
          <a:lstStyle/>
          <a:p>
            <a:r>
              <a:rPr lang="en-US" sz="1600" dirty="0" smtClean="0">
                <a:solidFill>
                  <a:srgbClr val="000000"/>
                </a:solidFill>
                <a:latin typeface="Calibri" pitchFamily="34" charset="0"/>
                <a:ea typeface="Calibri" pitchFamily="34" charset="0"/>
                <a:cs typeface="Calibri" pitchFamily="34" charset="0"/>
              </a:rPr>
              <a:t>Bytes</a:t>
            </a:r>
            <a:endParaRPr lang="en-US" dirty="0">
              <a:solidFill>
                <a:srgbClr val="000000"/>
              </a:solidFill>
            </a:endParaRPr>
          </a:p>
        </p:txBody>
      </p:sp>
      <p:sp>
        <p:nvSpPr>
          <p:cNvPr id="123910" name="Rectangle 6"/>
          <p:cNvSpPr>
            <a:spLocks noChangeArrowheads="1"/>
          </p:cNvSpPr>
          <p:nvPr/>
        </p:nvSpPr>
        <p:spPr bwMode="auto">
          <a:xfrm>
            <a:off x="111126" y="342900"/>
            <a:ext cx="803275" cy="338554"/>
          </a:xfrm>
          <a:prstGeom prst="rect">
            <a:avLst/>
          </a:prstGeom>
          <a:noFill/>
          <a:ln w="9525">
            <a:noFill/>
            <a:miter lim="800000"/>
            <a:headEnd/>
            <a:tailEnd/>
          </a:ln>
        </p:spPr>
        <p:txBody>
          <a:bodyPr lIns="0" rIns="0">
            <a:spAutoFit/>
          </a:bodyPr>
          <a:lstStyle/>
          <a:p>
            <a:pPr algn="ctr"/>
            <a:r>
              <a:rPr lang="en-US" sz="1600">
                <a:solidFill>
                  <a:srgbClr val="000000"/>
                </a:solidFill>
                <a:latin typeface="Calibri" pitchFamily="34" charset="0"/>
                <a:ea typeface="Calibri" pitchFamily="34" charset="0"/>
                <a:cs typeface="Calibri" pitchFamily="34" charset="0"/>
              </a:rPr>
              <a:t>0x243FF</a:t>
            </a:r>
            <a:endParaRPr lang="en-US">
              <a:solidFill>
                <a:srgbClr val="000000"/>
              </a:solidFill>
            </a:endParaRPr>
          </a:p>
        </p:txBody>
      </p:sp>
      <p:sp>
        <p:nvSpPr>
          <p:cNvPr id="123911" name="TextBox 7"/>
          <p:cNvSpPr txBox="1">
            <a:spLocks noChangeArrowheads="1"/>
          </p:cNvSpPr>
          <p:nvPr/>
        </p:nvSpPr>
        <p:spPr bwMode="auto">
          <a:xfrm>
            <a:off x="5494338" y="706041"/>
            <a:ext cx="3573462" cy="4247317"/>
          </a:xfrm>
          <a:prstGeom prst="rect">
            <a:avLst/>
          </a:prstGeom>
          <a:noFill/>
          <a:ln w="9525">
            <a:noFill/>
            <a:miter lim="800000"/>
            <a:headEnd/>
            <a:tailEnd/>
          </a:ln>
        </p:spPr>
        <p:txBody>
          <a:bodyPr>
            <a:spAutoFit/>
          </a:bodyPr>
          <a:lstStyle/>
          <a:p>
            <a:pPr marL="342900" indent="-342900">
              <a:buClr>
                <a:schemeClr val="tx2"/>
              </a:buClr>
              <a:buSzPct val="75000"/>
              <a:buFont typeface="Wingdings" pitchFamily="2" charset="2"/>
              <a:buChar char=""/>
            </a:pPr>
            <a:r>
              <a:rPr lang="en-US" dirty="0">
                <a:solidFill>
                  <a:srgbClr val="000000"/>
                </a:solidFill>
                <a:latin typeface="Calibri" pitchFamily="34" charset="0"/>
                <a:ea typeface="Calibri" pitchFamily="34" charset="0"/>
                <a:cs typeface="Calibri" pitchFamily="34" charset="0"/>
              </a:rPr>
              <a:t>Most MSP430 devices have similar Memory Maps</a:t>
            </a:r>
          </a:p>
          <a:p>
            <a:pPr marL="342900" indent="-342900">
              <a:buClr>
                <a:schemeClr val="tx2"/>
              </a:buClr>
              <a:buSzPct val="75000"/>
              <a:buFont typeface="Wingdings" pitchFamily="2" charset="2"/>
              <a:buChar char=""/>
            </a:pPr>
            <a:r>
              <a:rPr lang="en-US" dirty="0">
                <a:solidFill>
                  <a:srgbClr val="000000"/>
                </a:solidFill>
                <a:latin typeface="Calibri" pitchFamily="34" charset="0"/>
                <a:ea typeface="Calibri" pitchFamily="34" charset="0"/>
                <a:cs typeface="Calibri" pitchFamily="34" charset="0"/>
              </a:rPr>
              <a:t>‘F5529</a:t>
            </a:r>
          </a:p>
          <a:p>
            <a:pPr marL="573088" lvl="1" indent="-225425">
              <a:buClr>
                <a:schemeClr val="tx2"/>
              </a:buClr>
              <a:buSzPct val="75000"/>
              <a:buFont typeface="Wingdings" pitchFamily="2" charset="2"/>
              <a:buChar char=""/>
            </a:pPr>
            <a:r>
              <a:rPr lang="en-US" dirty="0">
                <a:solidFill>
                  <a:srgbClr val="000000"/>
                </a:solidFill>
                <a:latin typeface="Calibri" pitchFamily="34" charset="0"/>
                <a:ea typeface="Calibri" pitchFamily="34" charset="0"/>
                <a:cs typeface="Calibri" pitchFamily="34" charset="0"/>
              </a:rPr>
              <a:t>128K of Flash non-volatile memory</a:t>
            </a:r>
          </a:p>
          <a:p>
            <a:pPr marL="573088" lvl="1" indent="-225425">
              <a:buClr>
                <a:schemeClr val="tx2"/>
              </a:buClr>
              <a:buSzPct val="75000"/>
              <a:buFont typeface="Wingdings" pitchFamily="2" charset="2"/>
              <a:buChar char=""/>
            </a:pPr>
            <a:r>
              <a:rPr lang="en-US" dirty="0">
                <a:solidFill>
                  <a:srgbClr val="000000"/>
                </a:solidFill>
                <a:latin typeface="Calibri" pitchFamily="34" charset="0"/>
                <a:ea typeface="Calibri" pitchFamily="34" charset="0"/>
                <a:cs typeface="Calibri" pitchFamily="34" charset="0"/>
              </a:rPr>
              <a:t>10K of SRAM (2K can be dedicated to USB usage) </a:t>
            </a:r>
          </a:p>
          <a:p>
            <a:pPr marL="342900" indent="-342900">
              <a:buClr>
                <a:schemeClr val="tx2"/>
              </a:buClr>
              <a:buSzPct val="75000"/>
              <a:buFont typeface="Wingdings" pitchFamily="2" charset="2"/>
              <a:buChar char=""/>
            </a:pPr>
            <a:r>
              <a:rPr lang="en-US" dirty="0">
                <a:solidFill>
                  <a:srgbClr val="000000"/>
                </a:solidFill>
                <a:latin typeface="Calibri" pitchFamily="34" charset="0"/>
                <a:ea typeface="Calibri" pitchFamily="34" charset="0"/>
                <a:cs typeface="Calibri" pitchFamily="34" charset="0"/>
              </a:rPr>
              <a:t>‘FR5969 </a:t>
            </a:r>
          </a:p>
          <a:p>
            <a:pPr marL="573088" lvl="1" indent="-225425">
              <a:buClr>
                <a:schemeClr val="tx2"/>
              </a:buClr>
              <a:buSzPct val="75000"/>
              <a:buFont typeface="Wingdings" pitchFamily="2" charset="2"/>
              <a:buChar char=""/>
            </a:pPr>
            <a:r>
              <a:rPr lang="en-US" dirty="0">
                <a:solidFill>
                  <a:srgbClr val="000000"/>
                </a:solidFill>
                <a:latin typeface="Calibri" pitchFamily="34" charset="0"/>
                <a:ea typeface="Calibri" pitchFamily="34" charset="0"/>
                <a:cs typeface="Calibri" pitchFamily="34" charset="0"/>
              </a:rPr>
              <a:t>64K of non-volatile FRAM memory</a:t>
            </a:r>
          </a:p>
          <a:p>
            <a:pPr marL="573088" lvl="1" indent="-225425">
              <a:buClr>
                <a:schemeClr val="tx2"/>
              </a:buClr>
              <a:buSzPct val="75000"/>
              <a:buFont typeface="Wingdings" pitchFamily="2" charset="2"/>
              <a:buChar char=""/>
            </a:pPr>
            <a:r>
              <a:rPr lang="en-US" dirty="0">
                <a:solidFill>
                  <a:srgbClr val="000000"/>
                </a:solidFill>
                <a:latin typeface="Calibri" pitchFamily="34" charset="0"/>
                <a:ea typeface="Calibri" pitchFamily="34" charset="0"/>
                <a:cs typeface="Calibri" pitchFamily="34" charset="0"/>
              </a:rPr>
              <a:t>2K of SRAM</a:t>
            </a:r>
          </a:p>
          <a:p>
            <a:pPr marL="573088" lvl="1" indent="-225425">
              <a:buClr>
                <a:schemeClr val="tx2"/>
              </a:buClr>
              <a:buSzPct val="75000"/>
              <a:buFont typeface="Wingdings" pitchFamily="2" charset="2"/>
              <a:buChar char=""/>
            </a:pPr>
            <a:r>
              <a:rPr lang="en-US" dirty="0">
                <a:solidFill>
                  <a:srgbClr val="000000"/>
                </a:solidFill>
                <a:latin typeface="Calibri" pitchFamily="34" charset="0"/>
                <a:ea typeface="Calibri" pitchFamily="34" charset="0"/>
                <a:cs typeface="Calibri" pitchFamily="34" charset="0"/>
              </a:rPr>
              <a:t>Though you can use FRAM like SRAM which gives you up to 64K more read/write storage)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a:xfrm>
            <a:off x="457200" y="-171450"/>
            <a:ext cx="8229600" cy="857250"/>
          </a:xfrm>
        </p:spPr>
        <p:txBody>
          <a:bodyPr/>
          <a:lstStyle/>
          <a:p>
            <a:r>
              <a:rPr lang="en-US" sz="3000" smtClean="0"/>
              <a:t>MSP430F5529 Block diagram &amp; its Peripherals </a:t>
            </a:r>
          </a:p>
        </p:txBody>
      </p:sp>
      <p:pic>
        <p:nvPicPr>
          <p:cNvPr id="124931" name="Picture 4" descr="C:\Users\a0159712\AppData\Local\Temp\SNAGHTML1189776c.PNG"/>
          <p:cNvPicPr>
            <a:picLocks noChangeAspect="1" noChangeArrowheads="1"/>
          </p:cNvPicPr>
          <p:nvPr/>
        </p:nvPicPr>
        <p:blipFill>
          <a:blip r:embed="rId3"/>
          <a:srcRect/>
          <a:stretch>
            <a:fillRect/>
          </a:stretch>
        </p:blipFill>
        <p:spPr bwMode="auto">
          <a:xfrm>
            <a:off x="1" y="1058466"/>
            <a:ext cx="9066213" cy="3257550"/>
          </a:xfrm>
          <a:prstGeom prst="rect">
            <a:avLst/>
          </a:prstGeom>
          <a:noFill/>
          <a:ln w="9525">
            <a:noFill/>
            <a:miter lim="800000"/>
            <a:headEnd/>
            <a:tailEnd/>
          </a:ln>
        </p:spPr>
      </p:pic>
      <p:sp>
        <p:nvSpPr>
          <p:cNvPr id="3" name="TextBox 2"/>
          <p:cNvSpPr txBox="1"/>
          <p:nvPr/>
        </p:nvSpPr>
        <p:spPr>
          <a:xfrm rot="16200000">
            <a:off x="3311531" y="295492"/>
            <a:ext cx="754053" cy="1148711"/>
          </a:xfrm>
          <a:prstGeom prst="accentCallout1">
            <a:avLst>
              <a:gd name="adj1" fmla="val 18750"/>
              <a:gd name="adj2" fmla="val -8333"/>
              <a:gd name="adj3" fmla="val 16727"/>
              <a:gd name="adj4" fmla="val -63967"/>
            </a:avLst>
          </a:prstGeom>
          <a:noFill/>
          <a:ln>
            <a:solidFill>
              <a:schemeClr val="tx2"/>
            </a:solidFill>
          </a:ln>
        </p:spPr>
        <p:txBody>
          <a:bodyPr vert="vert" wrap="squar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r>
              <a:rPr lang="en-US" dirty="0"/>
              <a:t>Watchdog</a:t>
            </a:r>
          </a:p>
          <a:p>
            <a:pPr>
              <a:defRPr/>
            </a:pPr>
            <a:endParaRPr lang="en-US" dirty="0"/>
          </a:p>
        </p:txBody>
      </p:sp>
      <p:sp>
        <p:nvSpPr>
          <p:cNvPr id="5" name="TextBox 4"/>
          <p:cNvSpPr txBox="1"/>
          <p:nvPr/>
        </p:nvSpPr>
        <p:spPr>
          <a:xfrm rot="16200000">
            <a:off x="2056612" y="446931"/>
            <a:ext cx="754053" cy="752385"/>
          </a:xfrm>
          <a:prstGeom prst="accentCallout1">
            <a:avLst>
              <a:gd name="adj1" fmla="val 18750"/>
              <a:gd name="adj2" fmla="val -8333"/>
              <a:gd name="adj3" fmla="val 77698"/>
              <a:gd name="adj4" fmla="val -128328"/>
            </a:avLst>
          </a:prstGeom>
          <a:noFill/>
          <a:ln>
            <a:solidFill>
              <a:schemeClr val="tx2"/>
            </a:solidFill>
          </a:ln>
        </p:spPr>
        <p:txBody>
          <a:bodyPr vert="vert" wrap="none" lIns="45720" anchor="b">
            <a:spAutoFit/>
          </a:bodyPr>
          <a:lstStyle/>
          <a:p>
            <a:pPr algn="ctr">
              <a:spcBef>
                <a:spcPts val="0"/>
              </a:spcBef>
              <a:defRPr/>
            </a:pPr>
            <a:r>
              <a:rPr lang="en-US" sz="2000" dirty="0">
                <a:solidFill>
                  <a:schemeClr val="dk1"/>
                </a:solidFill>
                <a:latin typeface="Calibri" pitchFamily="34" charset="0"/>
                <a:cs typeface="Calibri" pitchFamily="34" charset="0"/>
              </a:rPr>
              <a:t>Power</a:t>
            </a:r>
          </a:p>
          <a:p>
            <a:pPr algn="ctr">
              <a:spcBef>
                <a:spcPts val="0"/>
              </a:spcBef>
              <a:defRPr/>
            </a:pPr>
            <a:endParaRPr lang="en-US" sz="2000" dirty="0">
              <a:solidFill>
                <a:schemeClr val="dk1"/>
              </a:solidFill>
              <a:latin typeface="Calibri" pitchFamily="34" charset="0"/>
              <a:cs typeface="Calibri" pitchFamily="34" charset="0"/>
            </a:endParaRPr>
          </a:p>
        </p:txBody>
      </p:sp>
      <p:sp>
        <p:nvSpPr>
          <p:cNvPr id="6" name="TextBox 5"/>
          <p:cNvSpPr txBox="1"/>
          <p:nvPr/>
        </p:nvSpPr>
        <p:spPr>
          <a:xfrm rot="16200000">
            <a:off x="4926018" y="528700"/>
            <a:ext cx="754053" cy="621324"/>
          </a:xfrm>
          <a:prstGeom prst="accentCallout1">
            <a:avLst>
              <a:gd name="adj1" fmla="val 18750"/>
              <a:gd name="adj2" fmla="val -8333"/>
              <a:gd name="adj3" fmla="val -20471"/>
              <a:gd name="adj4" fmla="val -86921"/>
            </a:avLst>
          </a:prstGeom>
          <a:noFill/>
          <a:ln>
            <a:solidFill>
              <a:schemeClr val="tx2"/>
            </a:solidFill>
          </a:ln>
        </p:spPr>
        <p:txBody>
          <a:bodyPr vert="vert" wrap="squar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r>
              <a:rPr lang="en-US" dirty="0" smtClean="0"/>
              <a:t>GPIO</a:t>
            </a:r>
          </a:p>
          <a:p>
            <a:pPr>
              <a:defRPr/>
            </a:pPr>
            <a:endParaRPr lang="en-US" dirty="0"/>
          </a:p>
        </p:txBody>
      </p:sp>
      <p:sp>
        <p:nvSpPr>
          <p:cNvPr id="9" name="TextBox 8"/>
          <p:cNvSpPr txBox="1"/>
          <p:nvPr/>
        </p:nvSpPr>
        <p:spPr>
          <a:xfrm rot="16200000">
            <a:off x="628656" y="525727"/>
            <a:ext cx="754053" cy="747192"/>
          </a:xfrm>
          <a:prstGeom prst="accentCallout1">
            <a:avLst>
              <a:gd name="adj1" fmla="val 18750"/>
              <a:gd name="adj2" fmla="val -8333"/>
              <a:gd name="adj3" fmla="val -4566"/>
              <a:gd name="adj4" fmla="val -91631"/>
            </a:avLst>
          </a:prstGeom>
          <a:noFill/>
          <a:ln>
            <a:solidFill>
              <a:schemeClr val="tx2"/>
            </a:solidFill>
          </a:ln>
        </p:spPr>
        <p:txBody>
          <a:bodyPr vert="vert" wrap="none" lIns="45720" anchor="b">
            <a:spAutoFit/>
          </a:bodyPr>
          <a:lstStyle/>
          <a:p>
            <a:pPr algn="ctr">
              <a:spcBef>
                <a:spcPts val="0"/>
              </a:spcBef>
              <a:defRPr/>
            </a:pPr>
            <a:r>
              <a:rPr lang="en-US" sz="2000" dirty="0">
                <a:solidFill>
                  <a:schemeClr val="dk1"/>
                </a:solidFill>
                <a:latin typeface="Calibri" pitchFamily="34" charset="0"/>
                <a:cs typeface="Calibri" pitchFamily="34" charset="0"/>
              </a:rPr>
              <a:t>Clocks</a:t>
            </a:r>
          </a:p>
          <a:p>
            <a:pPr algn="ctr">
              <a:spcBef>
                <a:spcPts val="0"/>
              </a:spcBef>
              <a:defRPr/>
            </a:pPr>
            <a:endParaRPr lang="en-US" sz="2000" dirty="0">
              <a:solidFill>
                <a:schemeClr val="dk1"/>
              </a:solidFill>
              <a:latin typeface="Calibri" pitchFamily="34" charset="0"/>
              <a:cs typeface="Calibri" pitchFamily="34" charset="0"/>
            </a:endParaRPr>
          </a:p>
        </p:txBody>
      </p:sp>
      <p:sp>
        <p:nvSpPr>
          <p:cNvPr id="4" name="TextBox 3"/>
          <p:cNvSpPr txBox="1"/>
          <p:nvPr/>
        </p:nvSpPr>
        <p:spPr>
          <a:xfrm>
            <a:off x="152400" y="4313635"/>
            <a:ext cx="2407582" cy="400110"/>
          </a:xfrm>
          <a:prstGeom prst="rect">
            <a:avLst/>
          </a:prstGeom>
          <a:noFill/>
        </p:spPr>
        <p:txBody>
          <a:bodyPr wrap="none" anchor="ctr">
            <a:spAutoFit/>
          </a:bodyPr>
          <a:lstStyle/>
          <a:p>
            <a:pPr>
              <a:defRPr/>
            </a:pPr>
            <a:r>
              <a:rPr lang="en-US" sz="2000" dirty="0">
                <a:solidFill>
                  <a:schemeClr val="tx1">
                    <a:lumMod val="50000"/>
                    <a:lumOff val="50000"/>
                  </a:schemeClr>
                </a:solidFill>
                <a:latin typeface="Calibri" pitchFamily="34" charset="0"/>
                <a:cs typeface="Calibri" pitchFamily="34" charset="0"/>
              </a:rPr>
              <a:t>‘F5529 block diagram</a:t>
            </a:r>
          </a:p>
        </p:txBody>
      </p:sp>
      <p:sp>
        <p:nvSpPr>
          <p:cNvPr id="11" name="TextBox 10"/>
          <p:cNvSpPr txBox="1"/>
          <p:nvPr/>
        </p:nvSpPr>
        <p:spPr>
          <a:xfrm rot="16200000">
            <a:off x="2770987" y="4011025"/>
            <a:ext cx="754053" cy="1336263"/>
          </a:xfrm>
          <a:prstGeom prst="accentCallout1">
            <a:avLst>
              <a:gd name="adj1" fmla="val 9104"/>
              <a:gd name="adj2" fmla="val 94753"/>
              <a:gd name="adj3" fmla="val 15063"/>
              <a:gd name="adj4" fmla="val 175872"/>
            </a:avLst>
          </a:prstGeom>
          <a:noFill/>
          <a:ln>
            <a:solidFill>
              <a:schemeClr val="tx2"/>
            </a:solidFill>
          </a:ln>
        </p:spPr>
        <p:txBody>
          <a:bodyPr vert="vert" wrap="non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endParaRPr lang="en-US" dirty="0" smtClean="0"/>
          </a:p>
          <a:p>
            <a:pPr>
              <a:defRPr/>
            </a:pPr>
            <a:r>
              <a:rPr lang="en-US" dirty="0" smtClean="0"/>
              <a:t>Timer A &amp; B</a:t>
            </a:r>
            <a:endParaRPr lang="en-US" dirty="0"/>
          </a:p>
        </p:txBody>
      </p:sp>
      <p:sp>
        <p:nvSpPr>
          <p:cNvPr id="12" name="TextBox 11"/>
          <p:cNvSpPr txBox="1"/>
          <p:nvPr/>
        </p:nvSpPr>
        <p:spPr>
          <a:xfrm rot="16200000">
            <a:off x="3966375" y="4436495"/>
            <a:ext cx="754053" cy="485325"/>
          </a:xfrm>
          <a:prstGeom prst="accentCallout1">
            <a:avLst>
              <a:gd name="adj1" fmla="val 74345"/>
              <a:gd name="adj2" fmla="val 105229"/>
              <a:gd name="adj3" fmla="val 84891"/>
              <a:gd name="adj4" fmla="val 191587"/>
            </a:avLst>
          </a:prstGeom>
          <a:noFill/>
          <a:ln>
            <a:solidFill>
              <a:schemeClr val="tx2"/>
            </a:solidFill>
          </a:ln>
        </p:spPr>
        <p:txBody>
          <a:bodyPr vert="vert" wrap="non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endParaRPr lang="en-US" dirty="0" smtClean="0"/>
          </a:p>
          <a:p>
            <a:pPr>
              <a:defRPr/>
            </a:pPr>
            <a:r>
              <a:rPr lang="en-US" dirty="0" smtClean="0"/>
              <a:t>RTC</a:t>
            </a:r>
            <a:endParaRPr lang="en-US" dirty="0"/>
          </a:p>
        </p:txBody>
      </p:sp>
      <p:sp>
        <p:nvSpPr>
          <p:cNvPr id="13" name="TextBox 12"/>
          <p:cNvSpPr txBox="1"/>
          <p:nvPr/>
        </p:nvSpPr>
        <p:spPr>
          <a:xfrm rot="16200000">
            <a:off x="7455699" y="573985"/>
            <a:ext cx="754053" cy="515526"/>
          </a:xfrm>
          <a:prstGeom prst="accentCallout1">
            <a:avLst>
              <a:gd name="adj1" fmla="val 18750"/>
              <a:gd name="adj2" fmla="val -8333"/>
              <a:gd name="adj3" fmla="val -20658"/>
              <a:gd name="adj4" fmla="val -96224"/>
            </a:avLst>
          </a:prstGeom>
          <a:noFill/>
          <a:ln>
            <a:solidFill>
              <a:schemeClr val="tx2"/>
            </a:solidFill>
          </a:ln>
        </p:spPr>
        <p:txBody>
          <a:bodyPr vert="vert" wrap="squar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r>
              <a:rPr lang="en-US" dirty="0" smtClean="0"/>
              <a:t>USB</a:t>
            </a:r>
          </a:p>
          <a:p>
            <a:pPr>
              <a:defRPr/>
            </a:pPr>
            <a:endParaRPr lang="en-US" dirty="0"/>
          </a:p>
        </p:txBody>
      </p:sp>
    </p:spTree>
    <p:custDataLst>
      <p:tags r:id="rId1"/>
    </p:custData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457200" y="0"/>
            <a:ext cx="8229600" cy="857250"/>
          </a:xfrm>
        </p:spPr>
        <p:txBody>
          <a:bodyPr/>
          <a:lstStyle/>
          <a:p>
            <a:r>
              <a:rPr lang="en-US" smtClean="0"/>
              <a:t>MSP430 GPIO (GPIOs)</a:t>
            </a:r>
          </a:p>
        </p:txBody>
      </p:sp>
      <p:pic>
        <p:nvPicPr>
          <p:cNvPr id="125955" name="Picture 4" descr="C:\Users\a0159712\AppData\Local\Temp\SNAGHTML1189776c.PNG"/>
          <p:cNvPicPr>
            <a:picLocks noChangeAspect="1" noChangeArrowheads="1"/>
          </p:cNvPicPr>
          <p:nvPr/>
        </p:nvPicPr>
        <p:blipFill>
          <a:blip r:embed="rId2"/>
          <a:srcRect/>
          <a:stretch>
            <a:fillRect/>
          </a:stretch>
        </p:blipFill>
        <p:spPr bwMode="auto">
          <a:xfrm>
            <a:off x="1" y="1058466"/>
            <a:ext cx="9066213" cy="3257550"/>
          </a:xfrm>
          <a:prstGeom prst="rect">
            <a:avLst/>
          </a:prstGeom>
          <a:noFill/>
          <a:ln w="9525">
            <a:noFill/>
            <a:miter lim="800000"/>
            <a:headEnd/>
            <a:tailEnd/>
          </a:ln>
        </p:spPr>
      </p:pic>
      <p:sp>
        <p:nvSpPr>
          <p:cNvPr id="6" name="TextBox 5"/>
          <p:cNvSpPr txBox="1"/>
          <p:nvPr/>
        </p:nvSpPr>
        <p:spPr>
          <a:xfrm rot="16200000">
            <a:off x="4926018" y="385259"/>
            <a:ext cx="754053" cy="621324"/>
          </a:xfrm>
          <a:prstGeom prst="accentCallout1">
            <a:avLst>
              <a:gd name="adj1" fmla="val 18750"/>
              <a:gd name="adj2" fmla="val -8333"/>
              <a:gd name="adj3" fmla="val -13705"/>
              <a:gd name="adj4" fmla="val -149644"/>
            </a:avLst>
          </a:prstGeom>
          <a:noFill/>
          <a:ln>
            <a:solidFill>
              <a:schemeClr val="tx2"/>
            </a:solidFill>
          </a:ln>
        </p:spPr>
        <p:txBody>
          <a:bodyPr vert="vert" wrap="non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endParaRPr lang="en-US" dirty="0" smtClean="0"/>
          </a:p>
          <a:p>
            <a:pPr>
              <a:defRPr/>
            </a:pPr>
            <a:r>
              <a:rPr lang="en-US" dirty="0" smtClean="0"/>
              <a:t>GPIO</a:t>
            </a:r>
            <a:endParaRPr lang="en-US" dirty="0"/>
          </a:p>
        </p:txBody>
      </p:sp>
      <p:sp>
        <p:nvSpPr>
          <p:cNvPr id="4" name="TextBox 3"/>
          <p:cNvSpPr txBox="1"/>
          <p:nvPr/>
        </p:nvSpPr>
        <p:spPr>
          <a:xfrm>
            <a:off x="152400" y="4313635"/>
            <a:ext cx="2407582" cy="400110"/>
          </a:xfrm>
          <a:prstGeom prst="rect">
            <a:avLst/>
          </a:prstGeom>
          <a:noFill/>
        </p:spPr>
        <p:txBody>
          <a:bodyPr wrap="none" anchor="ctr">
            <a:spAutoFit/>
          </a:bodyPr>
          <a:lstStyle/>
          <a:p>
            <a:pPr>
              <a:defRPr/>
            </a:pPr>
            <a:r>
              <a:rPr lang="en-US" sz="2000" dirty="0">
                <a:solidFill>
                  <a:schemeClr val="tx1">
                    <a:lumMod val="50000"/>
                    <a:lumOff val="50000"/>
                  </a:schemeClr>
                </a:solidFill>
                <a:latin typeface="Calibri" pitchFamily="34" charset="0"/>
                <a:cs typeface="Calibri" pitchFamily="34" charset="0"/>
              </a:rPr>
              <a:t>‘F5529 block diagram</a:t>
            </a:r>
          </a:p>
        </p:txBody>
      </p:sp>
      <p:sp>
        <p:nvSpPr>
          <p:cNvPr id="10" name="Rectangle 9"/>
          <p:cNvSpPr/>
          <p:nvPr/>
        </p:nvSpPr>
        <p:spPr bwMode="auto">
          <a:xfrm>
            <a:off x="5105400" y="2457450"/>
            <a:ext cx="3886200" cy="2514600"/>
          </a:xfrm>
          <a:prstGeom prst="rect">
            <a:avLst/>
          </a:prstGeom>
          <a:solidFill>
            <a:srgbClr val="666633"/>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tIns="91440" rIns="0" bIns="91440"/>
          <a:lstStyle/>
          <a:p>
            <a:pPr eaLnBrk="0" hangingPunct="0">
              <a:lnSpc>
                <a:spcPct val="80000"/>
              </a:lnSpc>
              <a:spcBef>
                <a:spcPct val="50000"/>
              </a:spcBef>
              <a:buClr>
                <a:schemeClr val="tx2"/>
              </a:buClr>
              <a:buSzPct val="75000"/>
              <a:defRPr/>
            </a:pPr>
            <a:r>
              <a:rPr lang="en-US" b="1" u="sng" dirty="0">
                <a:solidFill>
                  <a:srgbClr val="FFFFFF"/>
                </a:solidFill>
                <a:latin typeface="Calibri" pitchFamily="34" charset="0"/>
                <a:cs typeface="Calibri" pitchFamily="34" charset="0"/>
              </a:rPr>
              <a:t>GPIO     </a:t>
            </a:r>
            <a:r>
              <a:rPr lang="en-US" b="1" dirty="0">
                <a:solidFill>
                  <a:srgbClr val="FFFFFF"/>
                </a:solidFill>
                <a:latin typeface="Calibri" pitchFamily="34" charset="0"/>
                <a:cs typeface="Calibri" pitchFamily="34" charset="0"/>
              </a:rPr>
              <a:t>                      </a:t>
            </a:r>
            <a:endParaRPr lang="en-US" sz="1600" dirty="0">
              <a:solidFill>
                <a:srgbClr val="FFFFFF"/>
              </a:solidFill>
              <a:latin typeface="Calibri" pitchFamily="34" charset="0"/>
              <a:cs typeface="Calibri" pitchFamily="34" charset="0"/>
            </a:endParaRPr>
          </a:p>
          <a:p>
            <a:pPr marL="285750" indent="-285750">
              <a:lnSpc>
                <a:spcPct val="90000"/>
              </a:lnSpc>
              <a:spcBef>
                <a:spcPts val="600"/>
              </a:spcBef>
              <a:buClr>
                <a:srgbClr val="FFFF99"/>
              </a:buClr>
              <a:buSzPct val="75000"/>
              <a:buFont typeface="Wingdings"/>
              <a:buChar char=""/>
              <a:tabLst>
                <a:tab pos="1033463" algn="l"/>
              </a:tabLst>
              <a:defRPr/>
            </a:pPr>
            <a:r>
              <a:rPr lang="en-US" sz="1400" dirty="0">
                <a:solidFill>
                  <a:srgbClr val="FFFFFF"/>
                </a:solidFill>
                <a:latin typeface="Calibri" pitchFamily="34" charset="0"/>
                <a:cs typeface="Calibri" pitchFamily="34" charset="0"/>
              </a:rPr>
              <a:t>Independently programmable</a:t>
            </a:r>
          </a:p>
          <a:p>
            <a:pPr marL="285750" indent="-285750">
              <a:lnSpc>
                <a:spcPct val="90000"/>
              </a:lnSpc>
              <a:spcBef>
                <a:spcPts val="600"/>
              </a:spcBef>
              <a:buClr>
                <a:srgbClr val="FFFF99"/>
              </a:buClr>
              <a:buSzPct val="75000"/>
              <a:buFont typeface="Wingdings"/>
              <a:buChar char=""/>
              <a:tabLst>
                <a:tab pos="1033463" algn="l"/>
              </a:tabLst>
              <a:defRPr/>
            </a:pPr>
            <a:r>
              <a:rPr lang="en-US" sz="1400" dirty="0">
                <a:solidFill>
                  <a:srgbClr val="FFFFFF"/>
                </a:solidFill>
                <a:latin typeface="Calibri" pitchFamily="34" charset="0"/>
                <a:cs typeface="Calibri" pitchFamily="34" charset="0"/>
              </a:rPr>
              <a:t>Any combination of input, output, interrupt and peripheral is possible</a:t>
            </a:r>
          </a:p>
          <a:p>
            <a:pPr marL="285750" indent="-285750">
              <a:lnSpc>
                <a:spcPct val="90000"/>
              </a:lnSpc>
              <a:spcBef>
                <a:spcPts val="600"/>
              </a:spcBef>
              <a:buClr>
                <a:srgbClr val="FFFF99"/>
              </a:buClr>
              <a:buSzPct val="75000"/>
              <a:buFont typeface="Wingdings"/>
              <a:buChar char=""/>
              <a:tabLst>
                <a:tab pos="1033463" algn="l"/>
              </a:tabLst>
              <a:defRPr/>
            </a:pPr>
            <a:r>
              <a:rPr lang="en-US" sz="1400" dirty="0">
                <a:solidFill>
                  <a:srgbClr val="FFFFFF"/>
                </a:solidFill>
                <a:latin typeface="Calibri" pitchFamily="34" charset="0"/>
                <a:cs typeface="Calibri" pitchFamily="34" charset="0"/>
              </a:rPr>
              <a:t>Each I/O has an individually programmable pull-up/pull-down resistor</a:t>
            </a:r>
          </a:p>
          <a:p>
            <a:pPr marL="285750" indent="-285750">
              <a:lnSpc>
                <a:spcPct val="90000"/>
              </a:lnSpc>
              <a:spcBef>
                <a:spcPts val="600"/>
              </a:spcBef>
              <a:buClr>
                <a:srgbClr val="FFFF99"/>
              </a:buClr>
              <a:buSzPct val="75000"/>
              <a:buFont typeface="Wingdings"/>
              <a:buChar char=""/>
              <a:tabLst>
                <a:tab pos="1033463" algn="l"/>
              </a:tabLst>
              <a:defRPr/>
            </a:pPr>
            <a:r>
              <a:rPr lang="en-US" sz="1400" dirty="0">
                <a:solidFill>
                  <a:srgbClr val="FFFFFF"/>
                </a:solidFill>
                <a:latin typeface="Calibri" pitchFamily="34" charset="0"/>
                <a:cs typeface="Calibri" pitchFamily="34" charset="0"/>
              </a:rPr>
              <a:t>Many devices can lock pin values during low-power modes</a:t>
            </a:r>
          </a:p>
          <a:p>
            <a:pPr marL="285750" indent="-285750">
              <a:lnSpc>
                <a:spcPct val="90000"/>
              </a:lnSpc>
              <a:spcBef>
                <a:spcPts val="600"/>
              </a:spcBef>
              <a:buClr>
                <a:srgbClr val="FFFF99"/>
              </a:buClr>
              <a:buSzPct val="75000"/>
              <a:buFont typeface="Wingdings"/>
              <a:buChar char=""/>
              <a:tabLst>
                <a:tab pos="1033463" algn="l"/>
              </a:tabLst>
              <a:defRPr/>
            </a:pPr>
            <a:r>
              <a:rPr lang="en-US" sz="1400" dirty="0">
                <a:solidFill>
                  <a:srgbClr val="FFFFFF"/>
                </a:solidFill>
                <a:latin typeface="Calibri" pitchFamily="34" charset="0"/>
                <a:cs typeface="Calibri" pitchFamily="34" charset="0"/>
              </a:rPr>
              <a:t>Some devices support touch-sense capability built into the pins</a:t>
            </a:r>
          </a:p>
        </p:txBody>
      </p:sp>
      <p:sp>
        <p:nvSpPr>
          <p:cNvPr id="14" name="Rounded Rectangle 13"/>
          <p:cNvSpPr/>
          <p:nvPr/>
        </p:nvSpPr>
        <p:spPr bwMode="auto">
          <a:xfrm>
            <a:off x="3124200" y="1428750"/>
            <a:ext cx="3276600" cy="1028700"/>
          </a:xfrm>
          <a:prstGeom prst="roundRect">
            <a:avLst/>
          </a:prstGeom>
          <a:noFill/>
          <a:ln w="85725" cap="flat" cmpd="sng" algn="ctr">
            <a:solidFill>
              <a:srgbClr val="FF0000"/>
            </a:solidFill>
            <a:prstDash val="solid"/>
            <a:round/>
            <a:headEnd type="none" w="sm" len="sm"/>
            <a:tailEnd type="none" w="sm" len="sm"/>
          </a:ln>
          <a:effectLst>
            <a:outerShdw blurRad="50800" dist="38100" dir="2700000" algn="tl" rotWithShape="0">
              <a:prstClr val="black">
                <a:alpha val="40000"/>
              </a:prstClr>
            </a:outerShdw>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a:xfrm>
            <a:off x="457200" y="-228600"/>
            <a:ext cx="8229600" cy="857250"/>
          </a:xfrm>
        </p:spPr>
        <p:txBody>
          <a:bodyPr/>
          <a:lstStyle/>
          <a:p>
            <a:r>
              <a:rPr lang="en-US" sz="3000" smtClean="0"/>
              <a:t>MSP430 Timers (Timers,RTC,WDT)</a:t>
            </a:r>
          </a:p>
        </p:txBody>
      </p:sp>
      <p:pic>
        <p:nvPicPr>
          <p:cNvPr id="126979" name="Picture 4" descr="C:\Users\a0159712\AppData\Local\Temp\SNAGHTML1189776c.PNG"/>
          <p:cNvPicPr>
            <a:picLocks noChangeAspect="1" noChangeArrowheads="1"/>
          </p:cNvPicPr>
          <p:nvPr/>
        </p:nvPicPr>
        <p:blipFill>
          <a:blip r:embed="rId2"/>
          <a:srcRect/>
          <a:stretch>
            <a:fillRect/>
          </a:stretch>
        </p:blipFill>
        <p:spPr bwMode="auto">
          <a:xfrm>
            <a:off x="1" y="1058466"/>
            <a:ext cx="9066213" cy="3257550"/>
          </a:xfrm>
          <a:prstGeom prst="rect">
            <a:avLst/>
          </a:prstGeom>
          <a:noFill/>
          <a:ln w="9525">
            <a:noFill/>
            <a:miter lim="800000"/>
            <a:headEnd/>
            <a:tailEnd/>
          </a:ln>
        </p:spPr>
      </p:pic>
      <p:sp>
        <p:nvSpPr>
          <p:cNvPr id="3" name="TextBox 2"/>
          <p:cNvSpPr txBox="1"/>
          <p:nvPr/>
        </p:nvSpPr>
        <p:spPr>
          <a:xfrm rot="16200000">
            <a:off x="3311531" y="121565"/>
            <a:ext cx="754053" cy="1148711"/>
          </a:xfrm>
          <a:prstGeom prst="accentCallout1">
            <a:avLst>
              <a:gd name="adj1" fmla="val 18750"/>
              <a:gd name="adj2" fmla="val -8333"/>
              <a:gd name="adj3" fmla="val 15812"/>
              <a:gd name="adj4" fmla="val -169899"/>
            </a:avLst>
          </a:prstGeom>
          <a:noFill/>
          <a:ln>
            <a:solidFill>
              <a:schemeClr val="tx2"/>
            </a:solidFill>
          </a:ln>
        </p:spPr>
        <p:txBody>
          <a:bodyPr vert="vert" wrap="non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r>
              <a:rPr lang="en-US" dirty="0" smtClean="0"/>
              <a:t>Watchdog</a:t>
            </a:r>
          </a:p>
          <a:p>
            <a:pPr>
              <a:defRPr/>
            </a:pPr>
            <a:endParaRPr lang="en-US" dirty="0"/>
          </a:p>
        </p:txBody>
      </p:sp>
      <p:sp>
        <p:nvSpPr>
          <p:cNvPr id="6" name="TextBox 5"/>
          <p:cNvSpPr txBox="1"/>
          <p:nvPr/>
        </p:nvSpPr>
        <p:spPr>
          <a:xfrm rot="16200000">
            <a:off x="4926018" y="385259"/>
            <a:ext cx="754053" cy="621324"/>
          </a:xfrm>
          <a:prstGeom prst="accentCallout1">
            <a:avLst>
              <a:gd name="adj1" fmla="val 18750"/>
              <a:gd name="adj2" fmla="val -8333"/>
              <a:gd name="adj3" fmla="val -13705"/>
              <a:gd name="adj4" fmla="val -149644"/>
            </a:avLst>
          </a:prstGeom>
          <a:noFill/>
          <a:ln>
            <a:solidFill>
              <a:schemeClr val="tx2"/>
            </a:solidFill>
          </a:ln>
        </p:spPr>
        <p:txBody>
          <a:bodyPr vert="vert" wrap="non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r>
              <a:rPr lang="en-US" dirty="0" smtClean="0"/>
              <a:t>GPIO</a:t>
            </a:r>
          </a:p>
          <a:p>
            <a:pPr>
              <a:defRPr/>
            </a:pPr>
            <a:endParaRPr lang="en-US" dirty="0" smtClean="0"/>
          </a:p>
        </p:txBody>
      </p:sp>
      <p:sp>
        <p:nvSpPr>
          <p:cNvPr id="8" name="TextBox 7"/>
          <p:cNvSpPr txBox="1"/>
          <p:nvPr/>
        </p:nvSpPr>
        <p:spPr>
          <a:xfrm rot="16200000">
            <a:off x="2770987" y="4011025"/>
            <a:ext cx="754053" cy="1336263"/>
          </a:xfrm>
          <a:prstGeom prst="accentCallout1">
            <a:avLst>
              <a:gd name="adj1" fmla="val 9104"/>
              <a:gd name="adj2" fmla="val 94753"/>
              <a:gd name="adj3" fmla="val 15063"/>
              <a:gd name="adj4" fmla="val 175872"/>
            </a:avLst>
          </a:prstGeom>
          <a:noFill/>
          <a:ln>
            <a:solidFill>
              <a:schemeClr val="tx2"/>
            </a:solidFill>
          </a:ln>
        </p:spPr>
        <p:txBody>
          <a:bodyPr vert="vert" wrap="non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endParaRPr lang="en-US" dirty="0" smtClean="0"/>
          </a:p>
          <a:p>
            <a:pPr>
              <a:defRPr/>
            </a:pPr>
            <a:r>
              <a:rPr lang="en-US" dirty="0" smtClean="0"/>
              <a:t>Timer A &amp; B</a:t>
            </a:r>
            <a:endParaRPr lang="en-US" dirty="0"/>
          </a:p>
        </p:txBody>
      </p:sp>
      <p:sp>
        <p:nvSpPr>
          <p:cNvPr id="4" name="TextBox 3"/>
          <p:cNvSpPr txBox="1"/>
          <p:nvPr/>
        </p:nvSpPr>
        <p:spPr>
          <a:xfrm>
            <a:off x="152400" y="4313635"/>
            <a:ext cx="2407582" cy="400110"/>
          </a:xfrm>
          <a:prstGeom prst="rect">
            <a:avLst/>
          </a:prstGeom>
          <a:noFill/>
        </p:spPr>
        <p:txBody>
          <a:bodyPr wrap="none" anchor="ctr">
            <a:spAutoFit/>
          </a:bodyPr>
          <a:lstStyle/>
          <a:p>
            <a:pPr>
              <a:defRPr/>
            </a:pPr>
            <a:r>
              <a:rPr lang="en-US" sz="2000" dirty="0">
                <a:solidFill>
                  <a:schemeClr val="tx1">
                    <a:lumMod val="50000"/>
                    <a:lumOff val="50000"/>
                  </a:schemeClr>
                </a:solidFill>
                <a:latin typeface="Calibri" pitchFamily="34" charset="0"/>
                <a:cs typeface="Calibri" pitchFamily="34" charset="0"/>
              </a:rPr>
              <a:t>‘F5529 block diagram</a:t>
            </a:r>
          </a:p>
        </p:txBody>
      </p:sp>
      <p:sp>
        <p:nvSpPr>
          <p:cNvPr id="10" name="Rectangle 9"/>
          <p:cNvSpPr/>
          <p:nvPr/>
        </p:nvSpPr>
        <p:spPr bwMode="auto">
          <a:xfrm>
            <a:off x="5105400" y="2514600"/>
            <a:ext cx="3886200" cy="2457450"/>
          </a:xfrm>
          <a:prstGeom prst="rect">
            <a:avLst/>
          </a:prstGeom>
          <a:solidFill>
            <a:srgbClr val="FFCCCC"/>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tIns="91440" rIns="0" bIns="91440"/>
          <a:lstStyle/>
          <a:p>
            <a:pPr eaLnBrk="0" hangingPunct="0">
              <a:lnSpc>
                <a:spcPct val="80000"/>
              </a:lnSpc>
              <a:spcBef>
                <a:spcPct val="50000"/>
              </a:spcBef>
              <a:buClr>
                <a:schemeClr val="tx2"/>
              </a:buClr>
              <a:buSzPct val="75000"/>
              <a:tabLst>
                <a:tab pos="3657600" algn="r"/>
              </a:tabLst>
              <a:defRPr/>
            </a:pPr>
            <a:r>
              <a:rPr lang="en-US" sz="1400" b="1" dirty="0">
                <a:solidFill>
                  <a:schemeClr val="dk1"/>
                </a:solidFill>
                <a:latin typeface="Arial Narrow" pitchFamily="34" charset="0"/>
              </a:rPr>
              <a:t>Timers 	</a:t>
            </a:r>
            <a:endParaRPr lang="en-US" sz="1400" dirty="0">
              <a:solidFill>
                <a:schemeClr val="dk1"/>
              </a:solidFill>
              <a:latin typeface="Arial Narrow" pitchFamily="34" charset="0"/>
            </a:endParaRPr>
          </a:p>
          <a:p>
            <a:pPr marL="285750" indent="-285750" eaLnBrk="0" hangingPunct="0">
              <a:lnSpc>
                <a:spcPct val="80000"/>
              </a:lnSpc>
              <a:spcBef>
                <a:spcPts val="600"/>
              </a:spcBef>
              <a:buClr>
                <a:schemeClr val="tx2"/>
              </a:buClr>
              <a:buSzPct val="75000"/>
              <a:buFont typeface="Wingdings"/>
              <a:buChar char=""/>
              <a:defRPr/>
            </a:pPr>
            <a:r>
              <a:rPr lang="en-US" sz="1200" b="1" dirty="0">
                <a:solidFill>
                  <a:schemeClr val="dk1"/>
                </a:solidFill>
                <a:latin typeface="Arial Narrow" pitchFamily="34" charset="0"/>
              </a:rPr>
              <a:t>Timer_A:</a:t>
            </a:r>
            <a:r>
              <a:rPr lang="en-US" sz="1200" dirty="0">
                <a:solidFill>
                  <a:schemeClr val="dk1"/>
                </a:solidFill>
                <a:latin typeface="Arial" charset="0"/>
              </a:rPr>
              <a:t>  16-bit timer/counter</a:t>
            </a:r>
          </a:p>
          <a:p>
            <a:pPr marL="517525" lvl="1" indent="-231775">
              <a:spcBef>
                <a:spcPts val="300"/>
              </a:spcBef>
              <a:buClr>
                <a:schemeClr val="tx2"/>
              </a:buClr>
              <a:buSzPct val="75000"/>
              <a:buFont typeface="Wingdings"/>
              <a:buChar char=""/>
              <a:defRPr/>
            </a:pPr>
            <a:r>
              <a:rPr lang="en-US" sz="1100" dirty="0">
                <a:solidFill>
                  <a:schemeClr val="dk1"/>
                </a:solidFill>
                <a:latin typeface="Arial" charset="0"/>
              </a:rPr>
              <a:t>Multiple capture/compare registers</a:t>
            </a:r>
          </a:p>
          <a:p>
            <a:pPr marL="517525" lvl="1" indent="-231775">
              <a:spcBef>
                <a:spcPts val="300"/>
              </a:spcBef>
              <a:buClr>
                <a:schemeClr val="tx2"/>
              </a:buClr>
              <a:buSzPct val="75000"/>
              <a:buFont typeface="Wingdings"/>
              <a:buChar char=""/>
              <a:defRPr/>
            </a:pPr>
            <a:r>
              <a:rPr lang="en-US" sz="1100" dirty="0">
                <a:solidFill>
                  <a:schemeClr val="dk1"/>
                </a:solidFill>
                <a:latin typeface="Arial" charset="0"/>
              </a:rPr>
              <a:t>Generates PWM and other complex waveforms &amp; interrupts</a:t>
            </a:r>
          </a:p>
          <a:p>
            <a:pPr marL="517525" lvl="1" indent="-231775">
              <a:spcBef>
                <a:spcPts val="300"/>
              </a:spcBef>
              <a:buClr>
                <a:schemeClr val="tx2"/>
              </a:buClr>
              <a:buSzPct val="75000"/>
              <a:buFont typeface="Wingdings"/>
              <a:buChar char=""/>
              <a:defRPr/>
            </a:pPr>
            <a:r>
              <a:rPr lang="en-US" sz="1100" dirty="0">
                <a:solidFill>
                  <a:schemeClr val="dk1"/>
                </a:solidFill>
                <a:latin typeface="Arial" charset="0"/>
              </a:rPr>
              <a:t>Directly trigger GPIO, DMA, ADC, etc.</a:t>
            </a:r>
          </a:p>
          <a:p>
            <a:pPr marL="285750" indent="-285750">
              <a:spcBef>
                <a:spcPts val="600"/>
              </a:spcBef>
              <a:buClr>
                <a:schemeClr val="tx2"/>
              </a:buClr>
              <a:buSzPct val="75000"/>
              <a:buFont typeface="Wingdings"/>
              <a:buChar char=""/>
              <a:tabLst>
                <a:tab pos="1033463" algn="l"/>
              </a:tabLst>
              <a:defRPr/>
            </a:pPr>
            <a:r>
              <a:rPr lang="en-US" sz="1200" dirty="0">
                <a:solidFill>
                  <a:schemeClr val="dk1"/>
                </a:solidFill>
                <a:latin typeface="Arial" charset="0"/>
              </a:rPr>
              <a:t>Timer_B: </a:t>
            </a:r>
            <a:r>
              <a:rPr lang="en-US" sz="1100" dirty="0">
                <a:solidFill>
                  <a:schemeClr val="dk1"/>
                </a:solidFill>
                <a:latin typeface="Arial" charset="0"/>
              </a:rPr>
              <a:t>Same as A; improved PWM</a:t>
            </a:r>
          </a:p>
          <a:p>
            <a:pPr marL="285750" indent="-285750">
              <a:spcBef>
                <a:spcPts val="600"/>
              </a:spcBef>
              <a:buClr>
                <a:schemeClr val="tx2"/>
              </a:buClr>
              <a:buSzPct val="75000"/>
              <a:buFont typeface="Wingdings"/>
              <a:buChar char=""/>
              <a:tabLst>
                <a:tab pos="1033463" algn="l"/>
              </a:tabLst>
              <a:defRPr/>
            </a:pPr>
            <a:r>
              <a:rPr lang="en-US" sz="1200" dirty="0" err="1">
                <a:solidFill>
                  <a:schemeClr val="dk1"/>
                </a:solidFill>
                <a:latin typeface="Arial" charset="0"/>
              </a:rPr>
              <a:t>Timer_D</a:t>
            </a:r>
            <a:r>
              <a:rPr lang="en-US" sz="1200" dirty="0">
                <a:solidFill>
                  <a:schemeClr val="dk1"/>
                </a:solidFill>
                <a:latin typeface="Arial" charset="0"/>
              </a:rPr>
              <a:t>: </a:t>
            </a:r>
            <a:r>
              <a:rPr lang="en-US" sz="1100" dirty="0">
                <a:solidFill>
                  <a:schemeClr val="dk1"/>
                </a:solidFill>
                <a:latin typeface="Arial" charset="0"/>
              </a:rPr>
              <a:t>Same as B; with hi-res timing</a:t>
            </a:r>
          </a:p>
          <a:p>
            <a:pPr marL="285750" indent="-285750">
              <a:spcBef>
                <a:spcPts val="600"/>
              </a:spcBef>
              <a:buClr>
                <a:schemeClr val="tx2"/>
              </a:buClr>
              <a:buSzPct val="75000"/>
              <a:buFont typeface="Wingdings"/>
              <a:buChar char=""/>
              <a:tabLst>
                <a:tab pos="1033463" algn="l"/>
              </a:tabLst>
              <a:defRPr/>
            </a:pPr>
            <a:r>
              <a:rPr lang="en-US" sz="1200" dirty="0">
                <a:solidFill>
                  <a:schemeClr val="dk1"/>
                </a:solidFill>
                <a:latin typeface="Arial" charset="0"/>
              </a:rPr>
              <a:t>RTC: </a:t>
            </a:r>
            <a:r>
              <a:rPr lang="en-US" sz="1100" dirty="0">
                <a:solidFill>
                  <a:schemeClr val="dk1"/>
                </a:solidFill>
                <a:latin typeface="Arial" charset="0"/>
              </a:rPr>
              <a:t>Real-time clock with calendar &amp; alarms – runs in LPM3 low power mode</a:t>
            </a:r>
          </a:p>
          <a:p>
            <a:pPr marL="285750" indent="-285750">
              <a:spcBef>
                <a:spcPts val="600"/>
              </a:spcBef>
              <a:buClr>
                <a:schemeClr val="tx2"/>
              </a:buClr>
              <a:buSzPct val="75000"/>
              <a:buFont typeface="Wingdings"/>
              <a:buChar char=""/>
              <a:tabLst>
                <a:tab pos="1033463" algn="l"/>
              </a:tabLst>
              <a:defRPr/>
            </a:pPr>
            <a:r>
              <a:rPr lang="en-US" sz="1200" dirty="0">
                <a:solidFill>
                  <a:schemeClr val="dk1"/>
                </a:solidFill>
                <a:latin typeface="Arial" charset="0"/>
              </a:rPr>
              <a:t>Watch: </a:t>
            </a:r>
            <a:r>
              <a:rPr lang="en-US" sz="1100" dirty="0">
                <a:solidFill>
                  <a:schemeClr val="dk1"/>
                </a:solidFill>
                <a:latin typeface="Arial" charset="0"/>
              </a:rPr>
              <a:t>Watchdog or interval functions</a:t>
            </a:r>
          </a:p>
        </p:txBody>
      </p:sp>
      <p:sp>
        <p:nvSpPr>
          <p:cNvPr id="13" name="Rounded Rectangle 12"/>
          <p:cNvSpPr/>
          <p:nvPr/>
        </p:nvSpPr>
        <p:spPr bwMode="auto">
          <a:xfrm>
            <a:off x="1792288" y="3277791"/>
            <a:ext cx="2551112" cy="1028700"/>
          </a:xfrm>
          <a:prstGeom prst="roundRect">
            <a:avLst/>
          </a:prstGeom>
          <a:noFill/>
          <a:ln w="85725" cap="flat" cmpd="sng" algn="ctr">
            <a:solidFill>
              <a:srgbClr val="FF0000"/>
            </a:solidFill>
            <a:prstDash val="solid"/>
            <a:round/>
            <a:headEnd type="none" w="sm" len="sm"/>
            <a:tailEnd type="none" w="sm" len="sm"/>
          </a:ln>
          <a:effectLst>
            <a:outerShdw blurRad="50800" dist="38100" dir="2700000" algn="tl" rotWithShape="0">
              <a:prstClr val="black">
                <a:alpha val="40000"/>
              </a:prstClr>
            </a:outerShdw>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14" name="Rounded Rectangle 13"/>
          <p:cNvSpPr/>
          <p:nvPr/>
        </p:nvSpPr>
        <p:spPr bwMode="auto">
          <a:xfrm>
            <a:off x="2971800" y="1658541"/>
            <a:ext cx="884238" cy="284559"/>
          </a:xfrm>
          <a:prstGeom prst="roundRect">
            <a:avLst/>
          </a:prstGeom>
          <a:noFill/>
          <a:ln w="85725" cap="flat" cmpd="sng" algn="ctr">
            <a:solidFill>
              <a:srgbClr val="FF0000"/>
            </a:solidFill>
            <a:prstDash val="solid"/>
            <a:round/>
            <a:headEnd type="none" w="sm" len="sm"/>
            <a:tailEnd type="none" w="sm" len="sm"/>
          </a:ln>
          <a:effectLst>
            <a:outerShdw blurRad="50800" dist="38100" dir="2700000" algn="tl" rotWithShape="0">
              <a:prstClr val="black">
                <a:alpha val="40000"/>
              </a:prstClr>
            </a:outerShdw>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11" name="Rounded Rectangle 10"/>
          <p:cNvSpPr/>
          <p:nvPr/>
        </p:nvSpPr>
        <p:spPr bwMode="auto">
          <a:xfrm>
            <a:off x="4343401" y="3277791"/>
            <a:ext cx="644525" cy="1028700"/>
          </a:xfrm>
          <a:prstGeom prst="roundRect">
            <a:avLst/>
          </a:prstGeom>
          <a:noFill/>
          <a:ln w="85725" cap="flat" cmpd="sng" algn="ctr">
            <a:solidFill>
              <a:srgbClr val="FF0000"/>
            </a:solidFill>
            <a:prstDash val="solid"/>
            <a:round/>
            <a:headEnd type="none" w="sm" len="sm"/>
            <a:tailEnd type="none" w="sm" len="sm"/>
          </a:ln>
          <a:effectLst>
            <a:outerShdw blurRad="50800" dist="38100" dir="2700000" algn="tl" rotWithShape="0">
              <a:prstClr val="black">
                <a:alpha val="40000"/>
              </a:prstClr>
            </a:outerShdw>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12" name="TextBox 11"/>
          <p:cNvSpPr txBox="1"/>
          <p:nvPr/>
        </p:nvSpPr>
        <p:spPr>
          <a:xfrm rot="16200000">
            <a:off x="3966375" y="4436495"/>
            <a:ext cx="754053" cy="485325"/>
          </a:xfrm>
          <a:prstGeom prst="accentCallout1">
            <a:avLst>
              <a:gd name="adj1" fmla="val 74345"/>
              <a:gd name="adj2" fmla="val 105229"/>
              <a:gd name="adj3" fmla="val 84891"/>
              <a:gd name="adj4" fmla="val 191587"/>
            </a:avLst>
          </a:prstGeom>
          <a:noFill/>
          <a:ln>
            <a:solidFill>
              <a:schemeClr val="tx2"/>
            </a:solidFill>
          </a:ln>
        </p:spPr>
        <p:txBody>
          <a:bodyPr vert="vert" wrap="non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endParaRPr lang="en-US" dirty="0" smtClean="0"/>
          </a:p>
          <a:p>
            <a:pPr>
              <a:defRPr/>
            </a:pPr>
            <a:r>
              <a:rPr lang="en-US" dirty="0" smtClean="0"/>
              <a:t>RTC</a:t>
            </a:r>
            <a:endParaRPr lang="en-US" dirty="0"/>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a:xfrm>
            <a:off x="457200" y="-171450"/>
            <a:ext cx="8229600" cy="857250"/>
          </a:xfrm>
        </p:spPr>
        <p:txBody>
          <a:bodyPr/>
          <a:lstStyle/>
          <a:p>
            <a:r>
              <a:rPr lang="en-US" smtClean="0"/>
              <a:t>MSP430 Communication</a:t>
            </a:r>
          </a:p>
        </p:txBody>
      </p:sp>
      <p:pic>
        <p:nvPicPr>
          <p:cNvPr id="130051" name="Picture 4" descr="C:\Users\a0159712\AppData\Local\Temp\SNAGHTML1189776c.PNG"/>
          <p:cNvPicPr>
            <a:picLocks noChangeAspect="1" noChangeArrowheads="1"/>
          </p:cNvPicPr>
          <p:nvPr/>
        </p:nvPicPr>
        <p:blipFill>
          <a:blip r:embed="rId2"/>
          <a:srcRect/>
          <a:stretch>
            <a:fillRect/>
          </a:stretch>
        </p:blipFill>
        <p:spPr bwMode="auto">
          <a:xfrm>
            <a:off x="1" y="1058466"/>
            <a:ext cx="9066213" cy="3257550"/>
          </a:xfrm>
          <a:prstGeom prst="rect">
            <a:avLst/>
          </a:prstGeom>
          <a:noFill/>
          <a:ln w="9525">
            <a:noFill/>
            <a:miter lim="800000"/>
            <a:headEnd/>
            <a:tailEnd/>
          </a:ln>
        </p:spPr>
      </p:pic>
      <p:sp>
        <p:nvSpPr>
          <p:cNvPr id="3" name="TextBox 2"/>
          <p:cNvSpPr txBox="1"/>
          <p:nvPr/>
        </p:nvSpPr>
        <p:spPr>
          <a:xfrm rot="16200000">
            <a:off x="3311531" y="121565"/>
            <a:ext cx="754053" cy="1148711"/>
          </a:xfrm>
          <a:prstGeom prst="accentCallout1">
            <a:avLst>
              <a:gd name="adj1" fmla="val 18750"/>
              <a:gd name="adj2" fmla="val -8333"/>
              <a:gd name="adj3" fmla="val 15812"/>
              <a:gd name="adj4" fmla="val -169899"/>
            </a:avLst>
          </a:prstGeom>
          <a:noFill/>
          <a:ln>
            <a:solidFill>
              <a:schemeClr val="tx2"/>
            </a:solidFill>
          </a:ln>
        </p:spPr>
        <p:txBody>
          <a:bodyPr vert="vert" wrap="non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r>
              <a:rPr lang="en-US" dirty="0"/>
              <a:t>Watchdog</a:t>
            </a:r>
          </a:p>
          <a:p>
            <a:pPr>
              <a:defRPr/>
            </a:pPr>
            <a:endParaRPr lang="en-US" dirty="0"/>
          </a:p>
        </p:txBody>
      </p:sp>
      <p:sp>
        <p:nvSpPr>
          <p:cNvPr id="5" name="TextBox 4"/>
          <p:cNvSpPr txBox="1"/>
          <p:nvPr/>
        </p:nvSpPr>
        <p:spPr>
          <a:xfrm rot="16200000">
            <a:off x="2056612" y="322109"/>
            <a:ext cx="754053" cy="752385"/>
          </a:xfrm>
          <a:prstGeom prst="accentCallout1">
            <a:avLst>
              <a:gd name="adj1" fmla="val 18750"/>
              <a:gd name="adj2" fmla="val -8333"/>
              <a:gd name="adj3" fmla="val 66522"/>
              <a:gd name="adj4" fmla="val -154811"/>
            </a:avLst>
          </a:prstGeom>
          <a:noFill/>
          <a:ln>
            <a:solidFill>
              <a:schemeClr val="tx2"/>
            </a:solidFill>
          </a:ln>
        </p:spPr>
        <p:txBody>
          <a:bodyPr vert="vert" wrap="none" lIns="45720" anchor="b">
            <a:spAutoFit/>
          </a:bodyPr>
          <a:lstStyle/>
          <a:p>
            <a:pPr algn="ctr">
              <a:spcBef>
                <a:spcPts val="0"/>
              </a:spcBef>
              <a:defRPr/>
            </a:pPr>
            <a:r>
              <a:rPr lang="en-US" sz="2000" dirty="0">
                <a:solidFill>
                  <a:schemeClr val="dk1"/>
                </a:solidFill>
                <a:latin typeface="Calibri" pitchFamily="34" charset="0"/>
                <a:cs typeface="Calibri" pitchFamily="34" charset="0"/>
              </a:rPr>
              <a:t>Power</a:t>
            </a:r>
          </a:p>
          <a:p>
            <a:pPr algn="ctr">
              <a:spcBef>
                <a:spcPts val="0"/>
              </a:spcBef>
              <a:defRPr/>
            </a:pPr>
            <a:endParaRPr lang="en-US" sz="2000" dirty="0">
              <a:solidFill>
                <a:schemeClr val="dk1"/>
              </a:solidFill>
              <a:latin typeface="Calibri" pitchFamily="34" charset="0"/>
              <a:cs typeface="Calibri" pitchFamily="34" charset="0"/>
            </a:endParaRPr>
          </a:p>
        </p:txBody>
      </p:sp>
      <p:sp>
        <p:nvSpPr>
          <p:cNvPr id="6" name="TextBox 5"/>
          <p:cNvSpPr txBox="1"/>
          <p:nvPr/>
        </p:nvSpPr>
        <p:spPr>
          <a:xfrm rot="16200000">
            <a:off x="4926018" y="385259"/>
            <a:ext cx="754053" cy="621324"/>
          </a:xfrm>
          <a:prstGeom prst="accentCallout1">
            <a:avLst>
              <a:gd name="adj1" fmla="val 18750"/>
              <a:gd name="adj2" fmla="val -8333"/>
              <a:gd name="adj3" fmla="val -13705"/>
              <a:gd name="adj4" fmla="val -149644"/>
            </a:avLst>
          </a:prstGeom>
          <a:noFill/>
          <a:ln>
            <a:solidFill>
              <a:schemeClr val="tx2"/>
            </a:solidFill>
          </a:ln>
        </p:spPr>
        <p:txBody>
          <a:bodyPr vert="vert" wrap="non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r>
              <a:rPr lang="en-US" dirty="0" smtClean="0"/>
              <a:t>GPIO</a:t>
            </a:r>
          </a:p>
          <a:p>
            <a:pPr>
              <a:defRPr/>
            </a:pPr>
            <a:endParaRPr lang="en-US" dirty="0"/>
          </a:p>
        </p:txBody>
      </p:sp>
      <p:sp>
        <p:nvSpPr>
          <p:cNvPr id="7" name="TextBox 6"/>
          <p:cNvSpPr txBox="1"/>
          <p:nvPr/>
        </p:nvSpPr>
        <p:spPr>
          <a:xfrm rot="16200000">
            <a:off x="7455699" y="438157"/>
            <a:ext cx="754053" cy="515526"/>
          </a:xfrm>
          <a:prstGeom prst="accentCallout1">
            <a:avLst>
              <a:gd name="adj1" fmla="val 18750"/>
              <a:gd name="adj2" fmla="val -8333"/>
              <a:gd name="adj3" fmla="val -28813"/>
              <a:gd name="adj4" fmla="val -153372"/>
            </a:avLst>
          </a:prstGeom>
          <a:noFill/>
          <a:ln>
            <a:solidFill>
              <a:schemeClr val="tx2"/>
            </a:solidFill>
          </a:ln>
        </p:spPr>
        <p:txBody>
          <a:bodyPr vert="vert" wrap="non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r>
              <a:rPr lang="en-US" dirty="0" smtClean="0"/>
              <a:t>USB</a:t>
            </a:r>
          </a:p>
          <a:p>
            <a:pPr>
              <a:defRPr/>
            </a:pPr>
            <a:endParaRPr lang="en-US" dirty="0"/>
          </a:p>
        </p:txBody>
      </p:sp>
      <p:sp>
        <p:nvSpPr>
          <p:cNvPr id="8" name="TextBox 7"/>
          <p:cNvSpPr txBox="1"/>
          <p:nvPr/>
        </p:nvSpPr>
        <p:spPr>
          <a:xfrm rot="16200000">
            <a:off x="3478218" y="4280907"/>
            <a:ext cx="754053" cy="796500"/>
          </a:xfrm>
          <a:prstGeom prst="accentCallout1">
            <a:avLst>
              <a:gd name="adj1" fmla="val 9104"/>
              <a:gd name="adj2" fmla="val 94753"/>
              <a:gd name="adj3" fmla="val -7534"/>
              <a:gd name="adj4" fmla="val 179364"/>
            </a:avLst>
          </a:prstGeom>
          <a:noFill/>
          <a:ln>
            <a:solidFill>
              <a:schemeClr val="tx2"/>
            </a:solidFill>
          </a:ln>
        </p:spPr>
        <p:txBody>
          <a:bodyPr vert="vert" wrap="non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r>
              <a:rPr lang="en-US" dirty="0"/>
              <a:t>CH </a:t>
            </a:r>
            <a:r>
              <a:rPr lang="en-US" dirty="0" smtClean="0"/>
              <a:t>6</a:t>
            </a:r>
          </a:p>
          <a:p>
            <a:pPr>
              <a:defRPr/>
            </a:pPr>
            <a:r>
              <a:rPr lang="en-US" dirty="0" smtClean="0"/>
              <a:t>Timers</a:t>
            </a:r>
            <a:endParaRPr lang="en-US" dirty="0"/>
          </a:p>
        </p:txBody>
      </p:sp>
      <p:sp>
        <p:nvSpPr>
          <p:cNvPr id="9" name="TextBox 8"/>
          <p:cNvSpPr txBox="1"/>
          <p:nvPr/>
        </p:nvSpPr>
        <p:spPr>
          <a:xfrm rot="16200000">
            <a:off x="628656" y="324705"/>
            <a:ext cx="754053" cy="747192"/>
          </a:xfrm>
          <a:prstGeom prst="accentCallout1">
            <a:avLst>
              <a:gd name="adj1" fmla="val 18750"/>
              <a:gd name="adj2" fmla="val -8333"/>
              <a:gd name="adj3" fmla="val -7379"/>
              <a:gd name="adj4" fmla="val -140416"/>
            </a:avLst>
          </a:prstGeom>
          <a:noFill/>
          <a:ln>
            <a:solidFill>
              <a:schemeClr val="tx2"/>
            </a:solidFill>
          </a:ln>
        </p:spPr>
        <p:txBody>
          <a:bodyPr vert="vert" wrap="none" lIns="45720" anchor="b">
            <a:spAutoFit/>
          </a:bodyPr>
          <a:lstStyle/>
          <a:p>
            <a:pPr algn="ctr">
              <a:spcBef>
                <a:spcPts val="0"/>
              </a:spcBef>
              <a:defRPr/>
            </a:pPr>
            <a:r>
              <a:rPr lang="en-US" sz="2000" dirty="0">
                <a:solidFill>
                  <a:schemeClr val="dk1"/>
                </a:solidFill>
                <a:latin typeface="Calibri" pitchFamily="34" charset="0"/>
                <a:cs typeface="Calibri" pitchFamily="34" charset="0"/>
              </a:rPr>
              <a:t>Clocks</a:t>
            </a:r>
          </a:p>
          <a:p>
            <a:pPr algn="ctr">
              <a:spcBef>
                <a:spcPts val="0"/>
              </a:spcBef>
              <a:defRPr/>
            </a:pPr>
            <a:endParaRPr lang="en-US" sz="2000" dirty="0">
              <a:solidFill>
                <a:schemeClr val="dk1"/>
              </a:solidFill>
              <a:latin typeface="Calibri" pitchFamily="34" charset="0"/>
              <a:cs typeface="Calibri" pitchFamily="34" charset="0"/>
            </a:endParaRPr>
          </a:p>
        </p:txBody>
      </p:sp>
      <p:sp>
        <p:nvSpPr>
          <p:cNvPr id="4" name="TextBox 3"/>
          <p:cNvSpPr txBox="1"/>
          <p:nvPr/>
        </p:nvSpPr>
        <p:spPr>
          <a:xfrm>
            <a:off x="152400" y="4313635"/>
            <a:ext cx="2407582" cy="400110"/>
          </a:xfrm>
          <a:prstGeom prst="rect">
            <a:avLst/>
          </a:prstGeom>
          <a:noFill/>
        </p:spPr>
        <p:txBody>
          <a:bodyPr wrap="none" anchor="ctr">
            <a:spAutoFit/>
          </a:bodyPr>
          <a:lstStyle/>
          <a:p>
            <a:pPr>
              <a:defRPr/>
            </a:pPr>
            <a:r>
              <a:rPr lang="en-US" sz="2000" dirty="0">
                <a:solidFill>
                  <a:schemeClr val="tx1">
                    <a:lumMod val="50000"/>
                    <a:lumOff val="50000"/>
                  </a:schemeClr>
                </a:solidFill>
                <a:latin typeface="Calibri" pitchFamily="34" charset="0"/>
                <a:cs typeface="Calibri" pitchFamily="34" charset="0"/>
              </a:rPr>
              <a:t>‘F5529 block diagram</a:t>
            </a:r>
          </a:p>
        </p:txBody>
      </p:sp>
      <p:sp>
        <p:nvSpPr>
          <p:cNvPr id="10" name="Rectangle 9"/>
          <p:cNvSpPr/>
          <p:nvPr/>
        </p:nvSpPr>
        <p:spPr bwMode="auto">
          <a:xfrm>
            <a:off x="762000" y="2228850"/>
            <a:ext cx="3886200" cy="2857500"/>
          </a:xfrm>
          <a:prstGeom prst="rect">
            <a:avLst/>
          </a:prstGeom>
          <a:solidFill>
            <a:srgbClr val="FFFF66"/>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tIns="91440" rIns="0" bIns="91440"/>
          <a:lstStyle/>
          <a:p>
            <a:pPr eaLnBrk="0" hangingPunct="0">
              <a:lnSpc>
                <a:spcPct val="80000"/>
              </a:lnSpc>
              <a:spcBef>
                <a:spcPct val="50000"/>
              </a:spcBef>
              <a:buClr>
                <a:schemeClr val="tx2"/>
              </a:buClr>
              <a:buSzPct val="75000"/>
              <a:defRPr/>
            </a:pPr>
            <a:r>
              <a:rPr lang="en-US" sz="1400" b="1" dirty="0">
                <a:solidFill>
                  <a:schemeClr val="dk1"/>
                </a:solidFill>
                <a:latin typeface="Arial Narrow" pitchFamily="34" charset="0"/>
              </a:rPr>
              <a:t>Communications</a:t>
            </a:r>
          </a:p>
          <a:p>
            <a:pPr marL="285750" indent="-285750" eaLnBrk="0" hangingPunct="0">
              <a:lnSpc>
                <a:spcPct val="80000"/>
              </a:lnSpc>
              <a:spcBef>
                <a:spcPts val="1200"/>
              </a:spcBef>
              <a:buClr>
                <a:schemeClr val="tx2"/>
              </a:buClr>
              <a:buSzPct val="75000"/>
              <a:buFont typeface="Wingdings"/>
              <a:buChar char=""/>
              <a:defRPr/>
            </a:pPr>
            <a:r>
              <a:rPr lang="en-US" sz="1200" b="1" dirty="0">
                <a:solidFill>
                  <a:schemeClr val="dk1"/>
                </a:solidFill>
                <a:latin typeface="Arial Narrow" pitchFamily="34" charset="0"/>
              </a:rPr>
              <a:t>USB </a:t>
            </a:r>
            <a:endParaRPr lang="en-US" sz="1200" dirty="0">
              <a:solidFill>
                <a:srgbClr val="FF0000"/>
              </a:solidFill>
              <a:latin typeface="Arial" charset="0"/>
            </a:endParaRPr>
          </a:p>
          <a:p>
            <a:pPr marL="517525" lvl="1" indent="-231775">
              <a:spcBef>
                <a:spcPts val="300"/>
              </a:spcBef>
              <a:buClr>
                <a:schemeClr val="tx2"/>
              </a:buClr>
              <a:buSzPct val="75000"/>
              <a:buFont typeface="Wingdings"/>
              <a:buChar char=""/>
              <a:defRPr/>
            </a:pPr>
            <a:r>
              <a:rPr lang="en-US" sz="1100" dirty="0">
                <a:solidFill>
                  <a:schemeClr val="dk1"/>
                </a:solidFill>
                <a:latin typeface="Arial" charset="0"/>
              </a:rPr>
              <a:t>USB 2.0 at Full speed (12Mbps)</a:t>
            </a:r>
          </a:p>
          <a:p>
            <a:pPr marL="517525" lvl="1" indent="-231775">
              <a:spcBef>
                <a:spcPts val="300"/>
              </a:spcBef>
              <a:buClr>
                <a:schemeClr val="tx2"/>
              </a:buClr>
              <a:buSzPct val="75000"/>
              <a:buFont typeface="Wingdings"/>
              <a:buChar char=""/>
              <a:defRPr/>
            </a:pPr>
            <a:r>
              <a:rPr lang="en-US" sz="1100" dirty="0">
                <a:solidFill>
                  <a:schemeClr val="dk1"/>
                </a:solidFill>
                <a:latin typeface="Arial" charset="0"/>
              </a:rPr>
              <a:t>Includes PHY, LDO, PLL, PUR</a:t>
            </a:r>
          </a:p>
          <a:p>
            <a:pPr marL="285750" indent="-285750">
              <a:spcBef>
                <a:spcPts val="600"/>
              </a:spcBef>
              <a:buClr>
                <a:schemeClr val="tx2"/>
              </a:buClr>
              <a:buSzPct val="75000"/>
              <a:buFont typeface="Wingdings"/>
              <a:buChar char=""/>
              <a:tabLst>
                <a:tab pos="1033463" algn="l"/>
              </a:tabLst>
              <a:defRPr/>
            </a:pPr>
            <a:r>
              <a:rPr lang="en-US" sz="1200" dirty="0">
                <a:solidFill>
                  <a:schemeClr val="dk1"/>
                </a:solidFill>
                <a:latin typeface="Arial" charset="0"/>
              </a:rPr>
              <a:t>Serial ports</a:t>
            </a:r>
          </a:p>
          <a:p>
            <a:pPr marL="517525" lvl="1" indent="-231775">
              <a:spcBef>
                <a:spcPts val="300"/>
              </a:spcBef>
              <a:buClr>
                <a:schemeClr val="tx2"/>
              </a:buClr>
              <a:buSzPct val="75000"/>
              <a:buFont typeface="Wingdings"/>
              <a:buChar char=""/>
              <a:tabLst>
                <a:tab pos="1255713" algn="l"/>
              </a:tabLst>
              <a:defRPr/>
            </a:pPr>
            <a:r>
              <a:rPr lang="en-US" sz="1100" dirty="0">
                <a:solidFill>
                  <a:schemeClr val="dk1"/>
                </a:solidFill>
                <a:latin typeface="Arial" charset="0"/>
              </a:rPr>
              <a:t>USI: 	SPI, I2C</a:t>
            </a:r>
          </a:p>
          <a:p>
            <a:pPr marL="517525" lvl="1" indent="-231775">
              <a:spcBef>
                <a:spcPts val="300"/>
              </a:spcBef>
              <a:buClr>
                <a:schemeClr val="tx2"/>
              </a:buClr>
              <a:buSzPct val="75000"/>
              <a:buFont typeface="Wingdings"/>
              <a:buChar char=""/>
              <a:tabLst>
                <a:tab pos="1255713" algn="l"/>
              </a:tabLst>
              <a:defRPr/>
            </a:pPr>
            <a:r>
              <a:rPr lang="en-US" sz="1100" dirty="0">
                <a:solidFill>
                  <a:schemeClr val="dk1"/>
                </a:solidFill>
                <a:latin typeface="Arial" charset="0"/>
              </a:rPr>
              <a:t>USCI: 	SPI, I2C, IrDA, UART</a:t>
            </a:r>
          </a:p>
          <a:p>
            <a:pPr marL="517525" lvl="1" indent="-231775">
              <a:spcBef>
                <a:spcPts val="300"/>
              </a:spcBef>
              <a:buClr>
                <a:schemeClr val="tx2"/>
              </a:buClr>
              <a:buSzPct val="75000"/>
              <a:buFont typeface="Wingdings"/>
              <a:buChar char=""/>
              <a:tabLst>
                <a:tab pos="1255713" algn="l"/>
              </a:tabLst>
              <a:defRPr/>
            </a:pPr>
            <a:r>
              <a:rPr lang="en-US" sz="1100" dirty="0" err="1">
                <a:solidFill>
                  <a:schemeClr val="dk1"/>
                </a:solidFill>
                <a:latin typeface="Arial" charset="0"/>
              </a:rPr>
              <a:t>eUSCI</a:t>
            </a:r>
            <a:r>
              <a:rPr lang="en-US" sz="1100" dirty="0">
                <a:solidFill>
                  <a:schemeClr val="dk1"/>
                </a:solidFill>
                <a:latin typeface="Arial" charset="0"/>
              </a:rPr>
              <a:t>:	enhanced USCI</a:t>
            </a:r>
          </a:p>
          <a:p>
            <a:pPr marL="285750" indent="-285750">
              <a:spcBef>
                <a:spcPts val="600"/>
              </a:spcBef>
              <a:buClr>
                <a:schemeClr val="tx2"/>
              </a:buClr>
              <a:buSzPct val="75000"/>
              <a:buFont typeface="Wingdings"/>
              <a:buChar char=""/>
              <a:tabLst>
                <a:tab pos="1033463" algn="l"/>
              </a:tabLst>
              <a:defRPr/>
            </a:pPr>
            <a:r>
              <a:rPr lang="en-US" sz="1200" dirty="0">
                <a:solidFill>
                  <a:schemeClr val="dk1"/>
                </a:solidFill>
                <a:latin typeface="Arial" charset="0"/>
              </a:rPr>
              <a:t>Radio Frequency</a:t>
            </a:r>
          </a:p>
          <a:p>
            <a:pPr marL="517525" lvl="1" indent="-231775">
              <a:spcBef>
                <a:spcPts val="300"/>
              </a:spcBef>
              <a:buClr>
                <a:schemeClr val="tx2"/>
              </a:buClr>
              <a:buSzPct val="75000"/>
              <a:buFont typeface="Wingdings"/>
              <a:buChar char=""/>
              <a:tabLst>
                <a:tab pos="1033463" algn="l"/>
              </a:tabLst>
              <a:defRPr/>
            </a:pPr>
            <a:r>
              <a:rPr lang="en-US" sz="1100" dirty="0">
                <a:solidFill>
                  <a:schemeClr val="dk1"/>
                </a:solidFill>
                <a:latin typeface="Arial" charset="0"/>
              </a:rPr>
              <a:t>CC430 and RF430 devices include Sub-1GHz or NFC radios</a:t>
            </a:r>
          </a:p>
          <a:p>
            <a:pPr marL="517525" lvl="1" indent="-231775">
              <a:spcBef>
                <a:spcPts val="300"/>
              </a:spcBef>
              <a:buClr>
                <a:schemeClr val="tx2"/>
              </a:buClr>
              <a:buSzPct val="75000"/>
              <a:buFont typeface="Wingdings"/>
              <a:buChar char=""/>
              <a:tabLst>
                <a:tab pos="1033463" algn="l"/>
              </a:tabLst>
              <a:defRPr/>
            </a:pPr>
            <a:r>
              <a:rPr lang="en-US" sz="1100" dirty="0" err="1">
                <a:solidFill>
                  <a:schemeClr val="dk1"/>
                </a:solidFill>
                <a:latin typeface="Arial" charset="0"/>
              </a:rPr>
              <a:t>WiFi</a:t>
            </a:r>
            <a:r>
              <a:rPr lang="en-US" sz="1100" dirty="0">
                <a:solidFill>
                  <a:schemeClr val="dk1"/>
                </a:solidFill>
                <a:latin typeface="Arial" charset="0"/>
              </a:rPr>
              <a:t>, BLE, ANT, Bluetooth &amp; Sub1GHz  communications via TI </a:t>
            </a:r>
            <a:r>
              <a:rPr lang="en-US" sz="1100" dirty="0" err="1">
                <a:solidFill>
                  <a:schemeClr val="dk1"/>
                </a:solidFill>
                <a:latin typeface="Arial" charset="0"/>
              </a:rPr>
              <a:t>SimpleLink</a:t>
            </a:r>
            <a:endParaRPr lang="en-US" sz="1100" dirty="0">
              <a:solidFill>
                <a:schemeClr val="dk1"/>
              </a:solidFill>
              <a:latin typeface="Arial" charset="0"/>
            </a:endParaRPr>
          </a:p>
        </p:txBody>
      </p:sp>
      <p:sp>
        <p:nvSpPr>
          <p:cNvPr id="13" name="Rounded Rectangle 12"/>
          <p:cNvSpPr/>
          <p:nvPr/>
        </p:nvSpPr>
        <p:spPr bwMode="auto">
          <a:xfrm>
            <a:off x="6781800" y="1469231"/>
            <a:ext cx="914400" cy="971550"/>
          </a:xfrm>
          <a:prstGeom prst="roundRect">
            <a:avLst/>
          </a:prstGeom>
          <a:noFill/>
          <a:ln w="85725" cap="flat" cmpd="sng" algn="ctr">
            <a:solidFill>
              <a:srgbClr val="FF0000"/>
            </a:solidFill>
            <a:prstDash val="solid"/>
            <a:round/>
            <a:headEnd type="none" w="sm" len="sm"/>
            <a:tailEnd type="none" w="sm" len="sm"/>
          </a:ln>
          <a:effectLst>
            <a:outerShdw blurRad="50800" dist="38100" dir="2700000" algn="tl" rotWithShape="0">
              <a:prstClr val="black">
                <a:alpha val="40000"/>
              </a:prstClr>
            </a:outerShdw>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14" name="Rounded Rectangle 13"/>
          <p:cNvSpPr/>
          <p:nvPr/>
        </p:nvSpPr>
        <p:spPr bwMode="auto">
          <a:xfrm>
            <a:off x="5549900" y="3314701"/>
            <a:ext cx="808038" cy="973931"/>
          </a:xfrm>
          <a:prstGeom prst="roundRect">
            <a:avLst/>
          </a:prstGeom>
          <a:noFill/>
          <a:ln w="85725" cap="flat" cmpd="sng" algn="ctr">
            <a:solidFill>
              <a:srgbClr val="FF0000"/>
            </a:solidFill>
            <a:prstDash val="solid"/>
            <a:round/>
            <a:headEnd type="none" w="sm" len="sm"/>
            <a:tailEnd type="none" w="sm" len="sm"/>
          </a:ln>
          <a:effectLst>
            <a:outerShdw blurRad="50800" dist="38100" dir="2700000" algn="tl" rotWithShape="0">
              <a:prstClr val="black">
                <a:alpha val="40000"/>
              </a:prstClr>
            </a:outerShdw>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Content Placeholder 2"/>
          <p:cNvSpPr>
            <a:spLocks noGrp="1"/>
          </p:cNvSpPr>
          <p:nvPr>
            <p:ph idx="1"/>
          </p:nvPr>
        </p:nvSpPr>
        <p:spPr/>
        <p:txBody>
          <a:bodyPr/>
          <a:lstStyle/>
          <a:p>
            <a:pPr>
              <a:buFontTx/>
              <a:buNone/>
            </a:pPr>
            <a:endParaRPr lang="en-US" sz="2000" smtClean="0"/>
          </a:p>
          <a:p>
            <a:pPr>
              <a:buFontTx/>
              <a:buNone/>
            </a:pPr>
            <a:endParaRPr lang="en-US" sz="2000" smtClean="0"/>
          </a:p>
          <a:p>
            <a:pPr>
              <a:buFontTx/>
              <a:buNone/>
            </a:pPr>
            <a:endParaRPr lang="en-US" sz="2000" smtClean="0"/>
          </a:p>
        </p:txBody>
      </p:sp>
      <p:pic>
        <p:nvPicPr>
          <p:cNvPr id="93187" name="Picture 4"/>
          <p:cNvPicPr>
            <a:picLocks noChangeAspect="1" noChangeArrowheads="1"/>
          </p:cNvPicPr>
          <p:nvPr/>
        </p:nvPicPr>
        <p:blipFill>
          <a:blip r:embed="rId2"/>
          <a:srcRect/>
          <a:stretch>
            <a:fillRect/>
          </a:stretch>
        </p:blipFill>
        <p:spPr bwMode="auto">
          <a:xfrm>
            <a:off x="381000" y="228600"/>
            <a:ext cx="8229600" cy="2000250"/>
          </a:xfrm>
          <a:prstGeom prst="rect">
            <a:avLst/>
          </a:prstGeom>
          <a:noFill/>
          <a:ln w="9525">
            <a:noFill/>
            <a:miter lim="800000"/>
            <a:headEnd/>
            <a:tailEnd/>
          </a:ln>
        </p:spPr>
      </p:pic>
      <p:pic>
        <p:nvPicPr>
          <p:cNvPr id="93188" name="Picture 2" descr="C:\Users\ECE STAFF\Desktop\varun Embedded Systems\IMAGES\g2x.png"/>
          <p:cNvPicPr>
            <a:picLocks noChangeAspect="1" noChangeArrowheads="1"/>
          </p:cNvPicPr>
          <p:nvPr/>
        </p:nvPicPr>
        <p:blipFill>
          <a:blip r:embed="rId3"/>
          <a:srcRect/>
          <a:stretch>
            <a:fillRect/>
          </a:stretch>
        </p:blipFill>
        <p:spPr bwMode="auto">
          <a:xfrm>
            <a:off x="304800" y="2686050"/>
            <a:ext cx="8382000" cy="18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a:xfrm>
            <a:off x="457200" y="-228600"/>
            <a:ext cx="8229600" cy="857250"/>
          </a:xfrm>
        </p:spPr>
        <p:txBody>
          <a:bodyPr/>
          <a:lstStyle/>
          <a:p>
            <a:r>
              <a:rPr lang="en-US" smtClean="0"/>
              <a:t>MSP430 Accelerators</a:t>
            </a:r>
          </a:p>
        </p:txBody>
      </p:sp>
      <p:pic>
        <p:nvPicPr>
          <p:cNvPr id="131075" name="Picture 4" descr="C:\Users\a0159712\AppData\Local\Temp\SNAGHTML1189776c.PNG"/>
          <p:cNvPicPr>
            <a:picLocks noChangeAspect="1" noChangeArrowheads="1"/>
          </p:cNvPicPr>
          <p:nvPr/>
        </p:nvPicPr>
        <p:blipFill>
          <a:blip r:embed="rId2"/>
          <a:srcRect/>
          <a:stretch>
            <a:fillRect/>
          </a:stretch>
        </p:blipFill>
        <p:spPr bwMode="auto">
          <a:xfrm>
            <a:off x="1" y="1058466"/>
            <a:ext cx="9066213" cy="3257550"/>
          </a:xfrm>
          <a:prstGeom prst="rect">
            <a:avLst/>
          </a:prstGeom>
          <a:noFill/>
          <a:ln w="9525">
            <a:noFill/>
            <a:miter lim="800000"/>
            <a:headEnd/>
            <a:tailEnd/>
          </a:ln>
        </p:spPr>
      </p:pic>
      <p:sp>
        <p:nvSpPr>
          <p:cNvPr id="3" name="TextBox 2"/>
          <p:cNvSpPr txBox="1"/>
          <p:nvPr/>
        </p:nvSpPr>
        <p:spPr>
          <a:xfrm rot="16200000">
            <a:off x="3311531" y="121565"/>
            <a:ext cx="754053" cy="1148711"/>
          </a:xfrm>
          <a:prstGeom prst="accentCallout1">
            <a:avLst>
              <a:gd name="adj1" fmla="val 18750"/>
              <a:gd name="adj2" fmla="val -8333"/>
              <a:gd name="adj3" fmla="val 15812"/>
              <a:gd name="adj4" fmla="val -169899"/>
            </a:avLst>
          </a:prstGeom>
          <a:noFill/>
          <a:ln>
            <a:solidFill>
              <a:schemeClr val="tx2"/>
            </a:solidFill>
          </a:ln>
        </p:spPr>
        <p:txBody>
          <a:bodyPr vert="vert" wrap="non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r>
              <a:rPr lang="en-US" dirty="0" smtClean="0"/>
              <a:t>Watchdog</a:t>
            </a:r>
          </a:p>
          <a:p>
            <a:pPr>
              <a:defRPr/>
            </a:pPr>
            <a:r>
              <a:rPr lang="en-US" dirty="0" smtClean="0"/>
              <a:t>CH  5</a:t>
            </a:r>
            <a:endParaRPr lang="en-US" dirty="0"/>
          </a:p>
        </p:txBody>
      </p:sp>
      <p:sp>
        <p:nvSpPr>
          <p:cNvPr id="5" name="TextBox 4"/>
          <p:cNvSpPr txBox="1"/>
          <p:nvPr/>
        </p:nvSpPr>
        <p:spPr>
          <a:xfrm rot="16200000">
            <a:off x="2056612" y="322109"/>
            <a:ext cx="754053" cy="752385"/>
          </a:xfrm>
          <a:prstGeom prst="accentCallout1">
            <a:avLst>
              <a:gd name="adj1" fmla="val 18750"/>
              <a:gd name="adj2" fmla="val -8333"/>
              <a:gd name="adj3" fmla="val 66522"/>
              <a:gd name="adj4" fmla="val -154811"/>
            </a:avLst>
          </a:prstGeom>
          <a:noFill/>
          <a:ln>
            <a:solidFill>
              <a:schemeClr val="tx2"/>
            </a:solidFill>
          </a:ln>
        </p:spPr>
        <p:txBody>
          <a:bodyPr vert="vert" wrap="none" lIns="45720" anchor="b">
            <a:spAutoFit/>
          </a:bodyPr>
          <a:lstStyle/>
          <a:p>
            <a:pPr algn="ctr">
              <a:spcBef>
                <a:spcPts val="0"/>
              </a:spcBef>
              <a:defRPr/>
            </a:pPr>
            <a:r>
              <a:rPr lang="en-US" sz="2000" dirty="0">
                <a:solidFill>
                  <a:schemeClr val="dk1"/>
                </a:solidFill>
                <a:latin typeface="Calibri" pitchFamily="34" charset="0"/>
                <a:cs typeface="Calibri" pitchFamily="34" charset="0"/>
              </a:rPr>
              <a:t>Power</a:t>
            </a:r>
          </a:p>
          <a:p>
            <a:pPr algn="ctr">
              <a:spcBef>
                <a:spcPts val="0"/>
              </a:spcBef>
              <a:defRPr/>
            </a:pPr>
            <a:endParaRPr lang="en-US" sz="2000" dirty="0">
              <a:solidFill>
                <a:schemeClr val="dk1"/>
              </a:solidFill>
              <a:latin typeface="Calibri" pitchFamily="34" charset="0"/>
              <a:cs typeface="Calibri" pitchFamily="34" charset="0"/>
            </a:endParaRPr>
          </a:p>
        </p:txBody>
      </p:sp>
      <p:sp>
        <p:nvSpPr>
          <p:cNvPr id="6" name="TextBox 5"/>
          <p:cNvSpPr txBox="1"/>
          <p:nvPr/>
        </p:nvSpPr>
        <p:spPr>
          <a:xfrm rot="16200000">
            <a:off x="4926018" y="385259"/>
            <a:ext cx="754053" cy="621324"/>
          </a:xfrm>
          <a:prstGeom prst="accentCallout1">
            <a:avLst>
              <a:gd name="adj1" fmla="val 18750"/>
              <a:gd name="adj2" fmla="val -8333"/>
              <a:gd name="adj3" fmla="val -13705"/>
              <a:gd name="adj4" fmla="val -149644"/>
            </a:avLst>
          </a:prstGeom>
          <a:noFill/>
          <a:ln>
            <a:solidFill>
              <a:schemeClr val="tx2"/>
            </a:solidFill>
          </a:ln>
        </p:spPr>
        <p:txBody>
          <a:bodyPr vert="vert" wrap="non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r>
              <a:rPr lang="en-US" dirty="0" smtClean="0"/>
              <a:t>GPIO</a:t>
            </a:r>
          </a:p>
          <a:p>
            <a:pPr>
              <a:defRPr/>
            </a:pPr>
            <a:r>
              <a:rPr lang="en-US" dirty="0" smtClean="0"/>
              <a:t>C</a:t>
            </a:r>
            <a:endParaRPr lang="en-US" dirty="0"/>
          </a:p>
        </p:txBody>
      </p:sp>
      <p:sp>
        <p:nvSpPr>
          <p:cNvPr id="7" name="TextBox 6"/>
          <p:cNvSpPr txBox="1"/>
          <p:nvPr/>
        </p:nvSpPr>
        <p:spPr>
          <a:xfrm rot="16200000">
            <a:off x="7455699" y="438157"/>
            <a:ext cx="754053" cy="515526"/>
          </a:xfrm>
          <a:prstGeom prst="accentCallout1">
            <a:avLst>
              <a:gd name="adj1" fmla="val 18750"/>
              <a:gd name="adj2" fmla="val -8333"/>
              <a:gd name="adj3" fmla="val -28813"/>
              <a:gd name="adj4" fmla="val -153372"/>
            </a:avLst>
          </a:prstGeom>
          <a:noFill/>
          <a:ln>
            <a:solidFill>
              <a:schemeClr val="tx2"/>
            </a:solidFill>
          </a:ln>
        </p:spPr>
        <p:txBody>
          <a:bodyPr vert="vert" wrap="none" lIns="45720" anchor="b">
            <a:spAutoFit/>
          </a:bodyPr>
          <a:lstStyle>
            <a:defPPr>
              <a:defRPr lang="en-US"/>
            </a:defPPr>
            <a:lvl1pPr algn="ctr">
              <a:spcBef>
                <a:spcPts val="0"/>
              </a:spcBef>
              <a:defRPr sz="2000">
                <a:solidFill>
                  <a:schemeClr val="dk1"/>
                </a:solidFill>
                <a:effectLst/>
                <a:latin typeface="Calibri" pitchFamily="34" charset="0"/>
                <a:cs typeface="Calibri" pitchFamily="34" charset="0"/>
              </a:defRPr>
            </a:lvl1pPr>
          </a:lstStyle>
          <a:p>
            <a:pPr>
              <a:defRPr/>
            </a:pPr>
            <a:r>
              <a:rPr lang="en-US" dirty="0" smtClean="0"/>
              <a:t>USB</a:t>
            </a:r>
          </a:p>
          <a:p>
            <a:pPr>
              <a:defRPr/>
            </a:pPr>
            <a:endParaRPr lang="en-US" dirty="0"/>
          </a:p>
        </p:txBody>
      </p:sp>
      <p:sp>
        <p:nvSpPr>
          <p:cNvPr id="9" name="TextBox 8"/>
          <p:cNvSpPr txBox="1"/>
          <p:nvPr/>
        </p:nvSpPr>
        <p:spPr>
          <a:xfrm rot="16200000">
            <a:off x="628656" y="324705"/>
            <a:ext cx="754053" cy="747192"/>
          </a:xfrm>
          <a:prstGeom prst="accentCallout1">
            <a:avLst>
              <a:gd name="adj1" fmla="val 18750"/>
              <a:gd name="adj2" fmla="val -8333"/>
              <a:gd name="adj3" fmla="val -7379"/>
              <a:gd name="adj4" fmla="val -140416"/>
            </a:avLst>
          </a:prstGeom>
          <a:noFill/>
          <a:ln>
            <a:solidFill>
              <a:schemeClr val="tx2"/>
            </a:solidFill>
          </a:ln>
        </p:spPr>
        <p:txBody>
          <a:bodyPr vert="vert" wrap="none" lIns="45720" anchor="b">
            <a:spAutoFit/>
          </a:bodyPr>
          <a:lstStyle/>
          <a:p>
            <a:pPr algn="ctr">
              <a:spcBef>
                <a:spcPts val="0"/>
              </a:spcBef>
              <a:defRPr/>
            </a:pPr>
            <a:r>
              <a:rPr lang="en-US" sz="2000" dirty="0">
                <a:solidFill>
                  <a:schemeClr val="dk1"/>
                </a:solidFill>
                <a:latin typeface="Calibri" pitchFamily="34" charset="0"/>
                <a:cs typeface="Calibri" pitchFamily="34" charset="0"/>
              </a:rPr>
              <a:t>Clocks</a:t>
            </a:r>
          </a:p>
          <a:p>
            <a:pPr algn="ctr">
              <a:spcBef>
                <a:spcPts val="0"/>
              </a:spcBef>
              <a:defRPr/>
            </a:pPr>
            <a:endParaRPr lang="en-US" sz="2000" dirty="0">
              <a:solidFill>
                <a:schemeClr val="dk1"/>
              </a:solidFill>
              <a:latin typeface="Calibri" pitchFamily="34" charset="0"/>
              <a:cs typeface="Calibri" pitchFamily="34" charset="0"/>
            </a:endParaRPr>
          </a:p>
        </p:txBody>
      </p:sp>
      <p:sp>
        <p:nvSpPr>
          <p:cNvPr id="4" name="TextBox 3"/>
          <p:cNvSpPr txBox="1"/>
          <p:nvPr/>
        </p:nvSpPr>
        <p:spPr>
          <a:xfrm>
            <a:off x="152400" y="4313635"/>
            <a:ext cx="2407582" cy="400110"/>
          </a:xfrm>
          <a:prstGeom prst="rect">
            <a:avLst/>
          </a:prstGeom>
          <a:noFill/>
        </p:spPr>
        <p:txBody>
          <a:bodyPr wrap="none" anchor="ctr">
            <a:spAutoFit/>
          </a:bodyPr>
          <a:lstStyle/>
          <a:p>
            <a:pPr>
              <a:defRPr/>
            </a:pPr>
            <a:r>
              <a:rPr lang="en-US" sz="2000" dirty="0">
                <a:solidFill>
                  <a:schemeClr val="tx1">
                    <a:lumMod val="50000"/>
                    <a:lumOff val="50000"/>
                  </a:schemeClr>
                </a:solidFill>
                <a:latin typeface="Calibri" pitchFamily="34" charset="0"/>
                <a:cs typeface="Calibri" pitchFamily="34" charset="0"/>
              </a:rPr>
              <a:t>‘F5529 block diagram</a:t>
            </a:r>
          </a:p>
        </p:txBody>
      </p:sp>
      <p:sp>
        <p:nvSpPr>
          <p:cNvPr id="10" name="Rectangle 9"/>
          <p:cNvSpPr/>
          <p:nvPr/>
        </p:nvSpPr>
        <p:spPr bwMode="auto">
          <a:xfrm>
            <a:off x="2692400" y="648891"/>
            <a:ext cx="4165600" cy="2551509"/>
          </a:xfrm>
          <a:prstGeom prst="rect">
            <a:avLst/>
          </a:prstGeom>
          <a:solidFill>
            <a:schemeClr val="accent1"/>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lIns="137160" tIns="182880" rIns="0" bIns="91440"/>
          <a:lstStyle/>
          <a:p>
            <a:pPr>
              <a:buClr>
                <a:schemeClr val="tx2"/>
              </a:buClr>
              <a:buSzPct val="75000"/>
              <a:defRPr/>
            </a:pPr>
            <a:r>
              <a:rPr lang="en-US" sz="1400" dirty="0">
                <a:solidFill>
                  <a:schemeClr val="dk1"/>
                </a:solidFill>
                <a:latin typeface="Calibri" pitchFamily="34" charset="0"/>
                <a:cs typeface="Calibri" pitchFamily="34" charset="0"/>
              </a:rPr>
              <a:t>Accelerators</a:t>
            </a:r>
          </a:p>
          <a:p>
            <a:pPr marL="285750" indent="-285750">
              <a:spcBef>
                <a:spcPts val="1200"/>
              </a:spcBef>
              <a:buClr>
                <a:schemeClr val="tx2"/>
              </a:buClr>
              <a:buSzPct val="75000"/>
              <a:buFont typeface="Wingdings"/>
              <a:buChar char=""/>
              <a:defRPr/>
            </a:pPr>
            <a:r>
              <a:rPr lang="en-US" sz="1200" dirty="0">
                <a:solidFill>
                  <a:schemeClr val="dk1"/>
                </a:solidFill>
                <a:latin typeface="Calibri" pitchFamily="34" charset="0"/>
                <a:cs typeface="Calibri" pitchFamily="34" charset="0"/>
              </a:rPr>
              <a:t>DMA  (“hardware </a:t>
            </a:r>
            <a:r>
              <a:rPr lang="en-US" sz="1200" dirty="0" smtClean="0">
                <a:solidFill>
                  <a:schemeClr val="dk1"/>
                </a:solidFill>
                <a:latin typeface="Calibri" pitchFamily="34" charset="0"/>
                <a:cs typeface="Calibri" pitchFamily="34" charset="0"/>
              </a:rPr>
              <a:t>memory”)</a:t>
            </a:r>
            <a:endParaRPr lang="en-US" sz="1200" dirty="0">
              <a:solidFill>
                <a:schemeClr val="dk1"/>
              </a:solidFill>
              <a:latin typeface="Calibri" pitchFamily="34" charset="0"/>
              <a:cs typeface="Calibri" pitchFamily="34" charset="0"/>
            </a:endParaRPr>
          </a:p>
          <a:p>
            <a:pPr marL="517525" lvl="1" indent="-231775">
              <a:spcBef>
                <a:spcPts val="300"/>
              </a:spcBef>
              <a:buClr>
                <a:srgbClr val="FF0000"/>
              </a:buClr>
              <a:buSzPct val="75000"/>
              <a:buFont typeface="Wingdings"/>
              <a:buChar char=""/>
              <a:defRPr/>
            </a:pPr>
            <a:r>
              <a:rPr lang="en-US" sz="1200" dirty="0">
                <a:solidFill>
                  <a:schemeClr val="dk1"/>
                </a:solidFill>
                <a:latin typeface="Calibri" pitchFamily="34" charset="0"/>
                <a:cs typeface="Calibri" pitchFamily="34" charset="0"/>
              </a:rPr>
              <a:t>Copy from memory to memory</a:t>
            </a:r>
          </a:p>
          <a:p>
            <a:pPr marL="517525" lvl="1" indent="-231775">
              <a:spcBef>
                <a:spcPts val="300"/>
              </a:spcBef>
              <a:buClr>
                <a:srgbClr val="FF0000"/>
              </a:buClr>
              <a:buSzPct val="75000"/>
              <a:buFont typeface="Wingdings"/>
              <a:buChar char=""/>
              <a:defRPr/>
            </a:pPr>
            <a:r>
              <a:rPr lang="en-US" sz="1200" dirty="0">
                <a:solidFill>
                  <a:schemeClr val="dk1"/>
                </a:solidFill>
                <a:latin typeface="Calibri" pitchFamily="34" charset="0"/>
                <a:cs typeface="Calibri" pitchFamily="34" charset="0"/>
              </a:rPr>
              <a:t>Faster copies than with CPU</a:t>
            </a:r>
          </a:p>
          <a:p>
            <a:pPr marL="517525" lvl="1" indent="-231775">
              <a:spcBef>
                <a:spcPts val="300"/>
              </a:spcBef>
              <a:buClr>
                <a:srgbClr val="FF0000"/>
              </a:buClr>
              <a:buSzPct val="75000"/>
              <a:buFont typeface="Wingdings"/>
              <a:buChar char=""/>
              <a:defRPr/>
            </a:pPr>
            <a:r>
              <a:rPr lang="en-US" sz="1200" dirty="0">
                <a:solidFill>
                  <a:schemeClr val="dk1"/>
                </a:solidFill>
                <a:latin typeface="Calibri" pitchFamily="34" charset="0"/>
                <a:cs typeface="Calibri" pitchFamily="34" charset="0"/>
              </a:rPr>
              <a:t>Supports </a:t>
            </a:r>
            <a:r>
              <a:rPr lang="en-US" sz="1200" dirty="0" err="1">
                <a:solidFill>
                  <a:schemeClr val="dk1"/>
                </a:solidFill>
                <a:latin typeface="Calibri" pitchFamily="34" charset="0"/>
                <a:cs typeface="Calibri" pitchFamily="34" charset="0"/>
              </a:rPr>
              <a:t>periph’s</a:t>
            </a:r>
            <a:r>
              <a:rPr lang="en-US" sz="1200" dirty="0">
                <a:solidFill>
                  <a:schemeClr val="dk1"/>
                </a:solidFill>
                <a:latin typeface="Calibri" pitchFamily="34" charset="0"/>
                <a:cs typeface="Calibri" pitchFamily="34" charset="0"/>
              </a:rPr>
              <a:t> (ADC, UART)</a:t>
            </a:r>
          </a:p>
          <a:p>
            <a:pPr marL="285750" indent="-285750" eaLnBrk="0" hangingPunct="0">
              <a:lnSpc>
                <a:spcPct val="80000"/>
              </a:lnSpc>
              <a:spcBef>
                <a:spcPts val="600"/>
              </a:spcBef>
              <a:buClr>
                <a:schemeClr val="tx2"/>
              </a:buClr>
              <a:buSzPct val="75000"/>
              <a:buFont typeface="Wingdings"/>
              <a:buChar char=""/>
              <a:defRPr/>
            </a:pPr>
            <a:r>
              <a:rPr lang="en-US" sz="1200" b="1" dirty="0">
                <a:solidFill>
                  <a:schemeClr val="dk1"/>
                </a:solidFill>
                <a:latin typeface="Calibri" pitchFamily="34" charset="0"/>
                <a:cs typeface="Calibri" pitchFamily="34" charset="0"/>
              </a:rPr>
              <a:t>MPY32</a:t>
            </a:r>
            <a:r>
              <a:rPr lang="en-US" sz="1200" dirty="0">
                <a:solidFill>
                  <a:schemeClr val="dk1"/>
                </a:solidFill>
                <a:latin typeface="Calibri" pitchFamily="34" charset="0"/>
                <a:cs typeface="Calibri" pitchFamily="34" charset="0"/>
              </a:rPr>
              <a:t> </a:t>
            </a:r>
            <a:r>
              <a:rPr lang="en-US" sz="1200" b="1" dirty="0">
                <a:solidFill>
                  <a:schemeClr val="dk1"/>
                </a:solidFill>
                <a:latin typeface="Calibri" pitchFamily="34" charset="0"/>
                <a:cs typeface="Calibri" pitchFamily="34" charset="0"/>
              </a:rPr>
              <a:t> (8/16/32 Multiplier)</a:t>
            </a:r>
          </a:p>
          <a:p>
            <a:pPr marL="517525" lvl="1" indent="-231775">
              <a:spcBef>
                <a:spcPts val="300"/>
              </a:spcBef>
              <a:buClr>
                <a:schemeClr val="tx2"/>
              </a:buClr>
              <a:buSzPct val="75000"/>
              <a:buFont typeface="Wingdings"/>
              <a:buChar char=""/>
              <a:defRPr/>
            </a:pPr>
            <a:r>
              <a:rPr lang="en-US" sz="1100" dirty="0">
                <a:solidFill>
                  <a:schemeClr val="dk1"/>
                </a:solidFill>
                <a:latin typeface="Calibri" pitchFamily="34" charset="0"/>
                <a:cs typeface="Calibri" pitchFamily="34" charset="0"/>
              </a:rPr>
              <a:t>MAC, fractional, saturation support</a:t>
            </a:r>
          </a:p>
          <a:p>
            <a:pPr marL="285750" indent="-285750" eaLnBrk="0" hangingPunct="0">
              <a:lnSpc>
                <a:spcPct val="80000"/>
              </a:lnSpc>
              <a:spcBef>
                <a:spcPts val="600"/>
              </a:spcBef>
              <a:buClr>
                <a:schemeClr val="tx2"/>
              </a:buClr>
              <a:buSzPct val="75000"/>
              <a:buFont typeface="Wingdings"/>
              <a:buChar char=""/>
              <a:tabLst>
                <a:tab pos="858838" algn="l"/>
              </a:tabLst>
              <a:defRPr/>
            </a:pPr>
            <a:r>
              <a:rPr lang="en-US" sz="1200" dirty="0">
                <a:solidFill>
                  <a:schemeClr val="dk1"/>
                </a:solidFill>
                <a:latin typeface="Calibri" pitchFamily="34" charset="0"/>
                <a:cs typeface="Calibri" pitchFamily="34" charset="0"/>
              </a:rPr>
              <a:t>CRC:	Single-cycle CRC generation</a:t>
            </a:r>
          </a:p>
          <a:p>
            <a:pPr marL="285750" indent="-285750" eaLnBrk="0" hangingPunct="0">
              <a:lnSpc>
                <a:spcPct val="80000"/>
              </a:lnSpc>
              <a:spcBef>
                <a:spcPts val="600"/>
              </a:spcBef>
              <a:buClr>
                <a:schemeClr val="tx2"/>
              </a:buClr>
              <a:buSzPct val="75000"/>
              <a:buFont typeface="Wingdings"/>
              <a:buChar char=""/>
              <a:tabLst>
                <a:tab pos="858838" algn="l"/>
              </a:tabLst>
              <a:defRPr/>
            </a:pPr>
            <a:r>
              <a:rPr lang="en-US" sz="1200" dirty="0">
                <a:solidFill>
                  <a:schemeClr val="dk1"/>
                </a:solidFill>
                <a:latin typeface="Calibri" pitchFamily="34" charset="0"/>
                <a:cs typeface="Calibri" pitchFamily="34" charset="0"/>
              </a:rPr>
              <a:t>AES:	128, 192, 256 bit encryption</a:t>
            </a:r>
          </a:p>
          <a:p>
            <a:pPr marL="285750" indent="-285750" eaLnBrk="0" hangingPunct="0">
              <a:lnSpc>
                <a:spcPct val="80000"/>
              </a:lnSpc>
              <a:spcBef>
                <a:spcPts val="600"/>
              </a:spcBef>
              <a:buClr>
                <a:schemeClr val="tx2"/>
              </a:buClr>
              <a:buSzPct val="75000"/>
              <a:buFont typeface="Wingdings"/>
              <a:buChar char=""/>
              <a:tabLst>
                <a:tab pos="858838" algn="l"/>
              </a:tabLst>
              <a:defRPr/>
            </a:pPr>
            <a:r>
              <a:rPr lang="en-US" sz="1200" dirty="0">
                <a:solidFill>
                  <a:schemeClr val="dk1"/>
                </a:solidFill>
                <a:latin typeface="Calibri" pitchFamily="34" charset="0"/>
                <a:cs typeface="Calibri" pitchFamily="34" charset="0"/>
              </a:rPr>
              <a:t>LCD: 	Automatic with up-to 160-bit</a:t>
            </a:r>
            <a:endParaRPr lang="en-US" sz="1100" dirty="0">
              <a:solidFill>
                <a:schemeClr val="dk1"/>
              </a:solidFill>
              <a:latin typeface="Calibri" pitchFamily="34" charset="0"/>
              <a:cs typeface="Calibri" pitchFamily="34" charset="0"/>
            </a:endParaRPr>
          </a:p>
        </p:txBody>
      </p:sp>
      <p:sp>
        <p:nvSpPr>
          <p:cNvPr id="16" name="Rounded Rectangle 15"/>
          <p:cNvSpPr/>
          <p:nvPr/>
        </p:nvSpPr>
        <p:spPr bwMode="auto">
          <a:xfrm>
            <a:off x="8283575" y="2201466"/>
            <a:ext cx="769938" cy="971550"/>
          </a:xfrm>
          <a:prstGeom prst="roundRect">
            <a:avLst/>
          </a:prstGeom>
          <a:noFill/>
          <a:ln w="85725" cap="flat" cmpd="sng" algn="ctr">
            <a:solidFill>
              <a:srgbClr val="FF0000"/>
            </a:solidFill>
            <a:prstDash val="solid"/>
            <a:round/>
            <a:headEnd type="none" w="sm" len="sm"/>
            <a:tailEnd type="none" w="sm" len="sm"/>
          </a:ln>
          <a:effectLst>
            <a:outerShdw blurRad="50800" dist="38100" dir="2700000" algn="tl" rotWithShape="0">
              <a:prstClr val="black">
                <a:alpha val="40000"/>
              </a:prstClr>
            </a:outerShdw>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17" name="Rounded Rectangle 16"/>
          <p:cNvSpPr/>
          <p:nvPr/>
        </p:nvSpPr>
        <p:spPr bwMode="auto">
          <a:xfrm>
            <a:off x="4910138" y="3312319"/>
            <a:ext cx="806450" cy="973931"/>
          </a:xfrm>
          <a:prstGeom prst="roundRect">
            <a:avLst/>
          </a:prstGeom>
          <a:noFill/>
          <a:ln w="85725" cap="flat" cmpd="sng" algn="ctr">
            <a:solidFill>
              <a:srgbClr val="FF0000"/>
            </a:solidFill>
            <a:prstDash val="solid"/>
            <a:round/>
            <a:headEnd type="none" w="sm" len="sm"/>
            <a:tailEnd type="none" w="sm" len="sm"/>
          </a:ln>
          <a:effectLst>
            <a:outerShdw blurRad="50800" dist="38100" dir="2700000" algn="tl" rotWithShape="0">
              <a:prstClr val="black">
                <a:alpha val="40000"/>
              </a:prstClr>
            </a:outerShdw>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sp>
        <p:nvSpPr>
          <p:cNvPr id="18" name="Rounded Rectangle 17"/>
          <p:cNvSpPr/>
          <p:nvPr/>
        </p:nvSpPr>
        <p:spPr bwMode="auto">
          <a:xfrm>
            <a:off x="1089025" y="3303985"/>
            <a:ext cx="808038" cy="973931"/>
          </a:xfrm>
          <a:prstGeom prst="roundRect">
            <a:avLst/>
          </a:prstGeom>
          <a:noFill/>
          <a:ln w="85725" cap="flat" cmpd="sng" algn="ctr">
            <a:solidFill>
              <a:srgbClr val="FF0000"/>
            </a:solidFill>
            <a:prstDash val="solid"/>
            <a:round/>
            <a:headEnd type="none" w="sm" len="sm"/>
            <a:tailEnd type="none" w="sm" len="sm"/>
          </a:ln>
          <a:effectLst>
            <a:outerShdw blurRad="50800" dist="38100" dir="2700000" algn="tl" rotWithShape="0">
              <a:prstClr val="black">
                <a:alpha val="40000"/>
              </a:prstClr>
            </a:outerShdw>
          </a:effectLst>
        </p:spPr>
        <p:txBody>
          <a:bodyPr anchor="ctr"/>
          <a:lstStyle/>
          <a:p>
            <a:pPr eaLnBrk="0" hangingPunct="0">
              <a:lnSpc>
                <a:spcPct val="80000"/>
              </a:lnSpc>
              <a:spcBef>
                <a:spcPct val="50000"/>
              </a:spcBef>
              <a:defRPr/>
            </a:pPr>
            <a:endParaRPr lang="en-US" sz="2800" b="1" dirty="0">
              <a:solidFill>
                <a:schemeClr val="dk1"/>
              </a:solidFill>
              <a:latin typeface="Arial Narrow" pitchFamily="34" charset="0"/>
            </a:endParaRPr>
          </a:p>
        </p:txBody>
      </p:sp>
      <p:cxnSp>
        <p:nvCxnSpPr>
          <p:cNvPr id="131086" name="Straight Arrow Connector 18"/>
          <p:cNvCxnSpPr>
            <a:cxnSpLocks noChangeShapeType="1"/>
          </p:cNvCxnSpPr>
          <p:nvPr/>
        </p:nvCxnSpPr>
        <p:spPr bwMode="auto">
          <a:xfrm flipH="1">
            <a:off x="1600200" y="2201466"/>
            <a:ext cx="1371600" cy="998934"/>
          </a:xfrm>
          <a:prstGeom prst="straightConnector1">
            <a:avLst/>
          </a:prstGeom>
          <a:noFill/>
          <a:ln w="31750" algn="ctr">
            <a:solidFill>
              <a:srgbClr val="FF0000"/>
            </a:solidFill>
            <a:round/>
            <a:headEnd type="none" w="sm" len="sm"/>
            <a:tailEnd type="arrow" w="med" len="med"/>
          </a:ln>
        </p:spPr>
      </p:cxnSp>
      <p:cxnSp>
        <p:nvCxnSpPr>
          <p:cNvPr id="131087" name="Straight Arrow Connector 23"/>
          <p:cNvCxnSpPr>
            <a:cxnSpLocks noChangeShapeType="1"/>
          </p:cNvCxnSpPr>
          <p:nvPr/>
        </p:nvCxnSpPr>
        <p:spPr bwMode="auto">
          <a:xfrm>
            <a:off x="6324601" y="1182291"/>
            <a:ext cx="1933575" cy="1000125"/>
          </a:xfrm>
          <a:prstGeom prst="straightConnector1">
            <a:avLst/>
          </a:prstGeom>
          <a:noFill/>
          <a:ln w="31750" algn="ctr">
            <a:solidFill>
              <a:srgbClr val="FF0000"/>
            </a:solidFill>
            <a:round/>
            <a:headEnd type="none" w="sm" len="sm"/>
            <a:tailEnd type="arrow" w="med" len="med"/>
          </a:ln>
        </p:spPr>
      </p:cxnSp>
      <p:sp>
        <p:nvSpPr>
          <p:cNvPr id="25" name="Freeform 24"/>
          <p:cNvSpPr/>
          <p:nvPr/>
        </p:nvSpPr>
        <p:spPr bwMode="auto">
          <a:xfrm>
            <a:off x="5772150" y="2487217"/>
            <a:ext cx="1473200" cy="867965"/>
          </a:xfrm>
          <a:custGeom>
            <a:avLst/>
            <a:gdLst>
              <a:gd name="connsiteX0" fmla="*/ 837281 w 1473166"/>
              <a:gd name="connsiteY0" fmla="*/ 0 h 1156771"/>
              <a:gd name="connsiteX1" fmla="*/ 1443209 w 1473166"/>
              <a:gd name="connsiteY1" fmla="*/ 473725 h 1156771"/>
              <a:gd name="connsiteX2" fmla="*/ 0 w 1473166"/>
              <a:gd name="connsiteY2" fmla="*/ 1156771 h 1156771"/>
            </a:gdLst>
            <a:ahLst/>
            <a:cxnLst>
              <a:cxn ang="0">
                <a:pos x="connsiteX0" y="connsiteY0"/>
              </a:cxn>
              <a:cxn ang="0">
                <a:pos x="connsiteX1" y="connsiteY1"/>
              </a:cxn>
              <a:cxn ang="0">
                <a:pos x="connsiteX2" y="connsiteY2"/>
              </a:cxn>
            </a:cxnLst>
            <a:rect l="l" t="t" r="r" b="b"/>
            <a:pathLst>
              <a:path w="1473166" h="1156771">
                <a:moveTo>
                  <a:pt x="837281" y="0"/>
                </a:moveTo>
                <a:cubicBezTo>
                  <a:pt x="1210018" y="140465"/>
                  <a:pt x="1582756" y="280930"/>
                  <a:pt x="1443209" y="473725"/>
                </a:cubicBezTo>
                <a:cubicBezTo>
                  <a:pt x="1303662" y="666520"/>
                  <a:pt x="651831" y="911645"/>
                  <a:pt x="0" y="1156771"/>
                </a:cubicBezTo>
              </a:path>
            </a:pathLst>
          </a:custGeom>
          <a:noFill/>
          <a:ln w="31750" cap="flat" cmpd="sng" algn="ctr">
            <a:solidFill>
              <a:srgbClr val="FF0000"/>
            </a:solidFill>
            <a:prstDash val="solid"/>
            <a:round/>
            <a:headEnd type="none" w="sm" len="sm"/>
            <a:tailEnd type="arrow"/>
          </a:ln>
          <a:effectLst/>
        </p:spPr>
        <p:txBody>
          <a:bodyPr/>
          <a:lstStyle/>
          <a:p>
            <a:pPr eaLnBrk="0" hangingPunct="0">
              <a:lnSpc>
                <a:spcPct val="80000"/>
              </a:lnSpc>
              <a:spcBef>
                <a:spcPct val="50000"/>
              </a:spcBef>
              <a:defRPr/>
            </a:pPr>
            <a:endParaRPr lang="en-US" sz="2800" b="1">
              <a:effectLst>
                <a:outerShdw blurRad="38100" dist="38100" dir="2700000" algn="tl">
                  <a:srgbClr val="000000">
                    <a:alpha val="43137"/>
                  </a:srgbClr>
                </a:outerShdw>
              </a:effectLst>
              <a:latin typeface="Arial Narrow" pitchFamily="34" charset="0"/>
            </a:endParaRP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a:xfrm>
            <a:off x="457200" y="57150"/>
            <a:ext cx="8229600" cy="857250"/>
          </a:xfrm>
        </p:spPr>
        <p:txBody>
          <a:bodyPr/>
          <a:lstStyle/>
          <a:p>
            <a:r>
              <a:rPr lang="en-US" dirty="0" smtClean="0"/>
              <a:t>MSP-EXP430F5529LP Overview</a:t>
            </a:r>
          </a:p>
        </p:txBody>
      </p:sp>
      <p:pic>
        <p:nvPicPr>
          <p:cNvPr id="132099" name="Picture 2"/>
          <p:cNvPicPr>
            <a:picLocks noChangeAspect="1" noChangeArrowheads="1"/>
          </p:cNvPicPr>
          <p:nvPr/>
        </p:nvPicPr>
        <p:blipFill>
          <a:blip r:embed="rId2"/>
          <a:srcRect/>
          <a:stretch>
            <a:fillRect/>
          </a:stretch>
        </p:blipFill>
        <p:spPr bwMode="auto">
          <a:xfrm>
            <a:off x="42864" y="819150"/>
            <a:ext cx="9083675" cy="4152900"/>
          </a:xfrm>
          <a:prstGeom prst="rect">
            <a:avLst/>
          </a:prstGeom>
          <a:noFill/>
          <a:ln w="9525">
            <a:noFill/>
            <a:miter lim="800000"/>
            <a:headEnd/>
            <a:tailEnd/>
          </a:ln>
        </p:spPr>
      </p:pic>
      <p:sp>
        <p:nvSpPr>
          <p:cNvPr id="132100" name="Action Button: Forward or Next 2">
            <a:hlinkClick r:id="rId3" action="ppaction://hlinksldjump" highlightClick="1"/>
          </p:cNvPr>
          <p:cNvSpPr>
            <a:spLocks noChangeArrowheads="1"/>
          </p:cNvSpPr>
          <p:nvPr/>
        </p:nvSpPr>
        <p:spPr bwMode="auto">
          <a:xfrm>
            <a:off x="8839200" y="0"/>
            <a:ext cx="304800" cy="219075"/>
          </a:xfrm>
          <a:prstGeom prst="actionButtonForwardNext">
            <a:avLst/>
          </a:prstGeom>
          <a:solidFill>
            <a:schemeClr val="bg1"/>
          </a:solidFill>
          <a:ln w="12700" algn="ctr">
            <a:noFill/>
            <a:round/>
            <a:headEnd type="none" w="sm" len="sm"/>
            <a:tailEnd type="none" w="sm" len="sm"/>
          </a:ln>
        </p:spPr>
        <p:txBody>
          <a:bodyPr anchor="ctr"/>
          <a:lstStyle/>
          <a:p>
            <a:pPr eaLnBrk="0" hangingPunct="0">
              <a:lnSpc>
                <a:spcPct val="80000"/>
              </a:lnSpc>
              <a:spcBef>
                <a:spcPct val="50000"/>
              </a:spcBef>
            </a:pPr>
            <a:endParaRPr lang="en-US" sz="2800" b="1">
              <a:solidFill>
                <a:srgbClr val="000000"/>
              </a:solidFill>
              <a:latin typeface="Arial Narrow" pitchFamily="34" charset="0"/>
            </a:endParaRP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Rectangle 27"/>
          <p:cNvSpPr>
            <a:spLocks noChangeArrowheads="1"/>
          </p:cNvSpPr>
          <p:nvPr/>
        </p:nvSpPr>
        <p:spPr bwMode="auto">
          <a:xfrm>
            <a:off x="152400" y="1200150"/>
            <a:ext cx="1905000" cy="1943100"/>
          </a:xfrm>
          <a:prstGeom prst="rect">
            <a:avLst/>
          </a:prstGeom>
          <a:solidFill>
            <a:schemeClr val="accent1"/>
          </a:solidFill>
          <a:ln w="12700" algn="ctr">
            <a:solidFill>
              <a:schemeClr val="tx1"/>
            </a:solidFill>
            <a:round/>
            <a:headEnd type="none" w="sm" len="sm"/>
            <a:tailEnd type="none" w="sm" len="sm"/>
          </a:ln>
        </p:spPr>
        <p:txBody>
          <a:bodyPr anchor="ctr"/>
          <a:lstStyle/>
          <a:p>
            <a:endParaRPr lang="en-US">
              <a:solidFill>
                <a:srgbClr val="000000"/>
              </a:solidFill>
            </a:endParaRPr>
          </a:p>
        </p:txBody>
      </p:sp>
      <p:pic>
        <p:nvPicPr>
          <p:cNvPr id="133123" name="Picture 24" descr="Board.JPG"/>
          <p:cNvPicPr>
            <a:picLocks noChangeAspect="1"/>
          </p:cNvPicPr>
          <p:nvPr/>
        </p:nvPicPr>
        <p:blipFill>
          <a:blip r:embed="rId2"/>
          <a:srcRect/>
          <a:stretch>
            <a:fillRect/>
          </a:stretch>
        </p:blipFill>
        <p:spPr bwMode="auto">
          <a:xfrm>
            <a:off x="3567113" y="1028700"/>
            <a:ext cx="2932112" cy="2914650"/>
          </a:xfrm>
          <a:prstGeom prst="rect">
            <a:avLst/>
          </a:prstGeom>
          <a:noFill/>
          <a:ln w="9525">
            <a:noFill/>
            <a:miter lim="800000"/>
            <a:headEnd/>
            <a:tailEnd/>
          </a:ln>
        </p:spPr>
      </p:pic>
      <p:sp>
        <p:nvSpPr>
          <p:cNvPr id="133124" name="Rectangle 2"/>
          <p:cNvSpPr>
            <a:spLocks noGrp="1" noChangeArrowheads="1"/>
          </p:cNvSpPr>
          <p:nvPr>
            <p:ph type="title"/>
          </p:nvPr>
        </p:nvSpPr>
        <p:spPr>
          <a:xfrm>
            <a:off x="457200" y="-19050"/>
            <a:ext cx="8229600" cy="666750"/>
          </a:xfrm>
        </p:spPr>
        <p:txBody>
          <a:bodyPr/>
          <a:lstStyle/>
          <a:p>
            <a:r>
              <a:rPr lang="en-US" sz="3200" dirty="0" smtClean="0">
                <a:solidFill>
                  <a:schemeClr val="tx1"/>
                </a:solidFill>
              </a:rPr>
              <a:t>G2553 </a:t>
            </a:r>
            <a:r>
              <a:rPr lang="en-US" sz="3200" dirty="0" err="1" smtClean="0">
                <a:solidFill>
                  <a:schemeClr val="tx1"/>
                </a:solidFill>
              </a:rPr>
              <a:t>LaunchPad</a:t>
            </a:r>
            <a:r>
              <a:rPr lang="en-US" sz="3200" dirty="0" smtClean="0">
                <a:solidFill>
                  <a:schemeClr val="tx1"/>
                </a:solidFill>
              </a:rPr>
              <a:t> Development Board</a:t>
            </a:r>
          </a:p>
        </p:txBody>
      </p:sp>
      <p:sp>
        <p:nvSpPr>
          <p:cNvPr id="133125" name="AutoShape 4"/>
          <p:cNvSpPr>
            <a:spLocks/>
          </p:cNvSpPr>
          <p:nvPr/>
        </p:nvSpPr>
        <p:spPr bwMode="auto">
          <a:xfrm>
            <a:off x="6746875" y="1131094"/>
            <a:ext cx="152400" cy="800100"/>
          </a:xfrm>
          <a:prstGeom prst="rightBrace">
            <a:avLst>
              <a:gd name="adj1" fmla="val 58333"/>
              <a:gd name="adj2" fmla="val 50000"/>
            </a:avLst>
          </a:prstGeom>
          <a:noFill/>
          <a:ln w="25400">
            <a:solidFill>
              <a:schemeClr val="tx1"/>
            </a:solidFill>
            <a:round/>
            <a:headEnd/>
            <a:tailEnd/>
          </a:ln>
        </p:spPr>
        <p:txBody>
          <a:bodyPr wrap="none" anchor="ctr"/>
          <a:lstStyle/>
          <a:p>
            <a:pPr algn="ctr"/>
            <a:endParaRPr lang="en-US" sz="2000">
              <a:solidFill>
                <a:srgbClr val="000000"/>
              </a:solidFill>
            </a:endParaRPr>
          </a:p>
        </p:txBody>
      </p:sp>
      <p:sp>
        <p:nvSpPr>
          <p:cNvPr id="133126" name="Text Box 5"/>
          <p:cNvSpPr txBox="1">
            <a:spLocks noChangeArrowheads="1"/>
          </p:cNvSpPr>
          <p:nvPr/>
        </p:nvSpPr>
        <p:spPr bwMode="auto">
          <a:xfrm>
            <a:off x="6934200" y="1428750"/>
            <a:ext cx="1786899" cy="338554"/>
          </a:xfrm>
          <a:prstGeom prst="rect">
            <a:avLst/>
          </a:prstGeom>
          <a:noFill/>
          <a:ln w="25400" algn="ctr">
            <a:noFill/>
            <a:miter lim="800000"/>
            <a:headEnd/>
            <a:tailEnd/>
          </a:ln>
        </p:spPr>
        <p:txBody>
          <a:bodyPr wrap="none">
            <a:spAutoFit/>
          </a:bodyPr>
          <a:lstStyle/>
          <a:p>
            <a:pPr algn="ctr"/>
            <a:r>
              <a:rPr lang="en-US" sz="1600">
                <a:solidFill>
                  <a:srgbClr val="000000"/>
                </a:solidFill>
              </a:rPr>
              <a:t>Embedded Emulation</a:t>
            </a:r>
          </a:p>
        </p:txBody>
      </p:sp>
      <p:sp>
        <p:nvSpPr>
          <p:cNvPr id="133127" name="AutoShape 6"/>
          <p:cNvSpPr>
            <a:spLocks noChangeArrowheads="1"/>
          </p:cNvSpPr>
          <p:nvPr/>
        </p:nvSpPr>
        <p:spPr bwMode="auto">
          <a:xfrm>
            <a:off x="6594475" y="1931194"/>
            <a:ext cx="457200" cy="228600"/>
          </a:xfrm>
          <a:prstGeom prst="leftArrow">
            <a:avLst>
              <a:gd name="adj1" fmla="val 50000"/>
              <a:gd name="adj2" fmla="val 37500"/>
            </a:avLst>
          </a:prstGeom>
          <a:solidFill>
            <a:schemeClr val="accent1"/>
          </a:solidFill>
          <a:ln w="25400" algn="ctr">
            <a:solidFill>
              <a:schemeClr val="tx1"/>
            </a:solidFill>
            <a:miter lim="800000"/>
            <a:headEnd/>
            <a:tailEnd/>
          </a:ln>
        </p:spPr>
        <p:txBody>
          <a:bodyPr wrap="none" anchor="ctr"/>
          <a:lstStyle/>
          <a:p>
            <a:pPr algn="ctr"/>
            <a:endParaRPr lang="en-US" sz="2000">
              <a:solidFill>
                <a:srgbClr val="000000"/>
              </a:solidFill>
            </a:endParaRPr>
          </a:p>
        </p:txBody>
      </p:sp>
      <p:sp>
        <p:nvSpPr>
          <p:cNvPr id="133128" name="Text Box 7"/>
          <p:cNvSpPr txBox="1">
            <a:spLocks noChangeArrowheads="1"/>
          </p:cNvSpPr>
          <p:nvPr/>
        </p:nvSpPr>
        <p:spPr bwMode="auto">
          <a:xfrm>
            <a:off x="7067550" y="1864519"/>
            <a:ext cx="1154482" cy="584775"/>
          </a:xfrm>
          <a:prstGeom prst="rect">
            <a:avLst/>
          </a:prstGeom>
          <a:noFill/>
          <a:ln w="25400" algn="ctr">
            <a:noFill/>
            <a:miter lim="800000"/>
            <a:headEnd/>
            <a:tailEnd/>
          </a:ln>
        </p:spPr>
        <p:txBody>
          <a:bodyPr wrap="none">
            <a:spAutoFit/>
          </a:bodyPr>
          <a:lstStyle/>
          <a:p>
            <a:pPr algn="ctr"/>
            <a:r>
              <a:rPr lang="en-US" sz="1600">
                <a:solidFill>
                  <a:srgbClr val="000000"/>
                </a:solidFill>
              </a:rPr>
              <a:t>6-pin eZ430 </a:t>
            </a:r>
            <a:br>
              <a:rPr lang="en-US" sz="1600">
                <a:solidFill>
                  <a:srgbClr val="000000"/>
                </a:solidFill>
              </a:rPr>
            </a:br>
            <a:r>
              <a:rPr lang="en-US" sz="1600">
                <a:solidFill>
                  <a:srgbClr val="000000"/>
                </a:solidFill>
              </a:rPr>
              <a:t>Connector</a:t>
            </a:r>
          </a:p>
        </p:txBody>
      </p:sp>
      <p:sp>
        <p:nvSpPr>
          <p:cNvPr id="133129" name="AutoShape 8"/>
          <p:cNvSpPr>
            <a:spLocks noChangeArrowheads="1"/>
          </p:cNvSpPr>
          <p:nvPr/>
        </p:nvSpPr>
        <p:spPr bwMode="auto">
          <a:xfrm>
            <a:off x="5451475" y="2857500"/>
            <a:ext cx="1600200" cy="228600"/>
          </a:xfrm>
          <a:prstGeom prst="leftArrow">
            <a:avLst>
              <a:gd name="adj1" fmla="val 50000"/>
              <a:gd name="adj2" fmla="val 131250"/>
            </a:avLst>
          </a:prstGeom>
          <a:solidFill>
            <a:schemeClr val="accent1"/>
          </a:solidFill>
          <a:ln w="25400" algn="ctr">
            <a:solidFill>
              <a:schemeClr val="tx1"/>
            </a:solidFill>
            <a:miter lim="800000"/>
            <a:headEnd/>
            <a:tailEnd/>
          </a:ln>
        </p:spPr>
        <p:txBody>
          <a:bodyPr wrap="none" anchor="ctr"/>
          <a:lstStyle/>
          <a:p>
            <a:pPr algn="ctr"/>
            <a:endParaRPr lang="en-US" sz="2000">
              <a:solidFill>
                <a:srgbClr val="000000"/>
              </a:solidFill>
            </a:endParaRPr>
          </a:p>
        </p:txBody>
      </p:sp>
      <p:sp>
        <p:nvSpPr>
          <p:cNvPr id="133130" name="Text Box 9"/>
          <p:cNvSpPr txBox="1">
            <a:spLocks noChangeArrowheads="1"/>
          </p:cNvSpPr>
          <p:nvPr/>
        </p:nvSpPr>
        <p:spPr bwMode="auto">
          <a:xfrm>
            <a:off x="7072314" y="2859882"/>
            <a:ext cx="1343573" cy="338554"/>
          </a:xfrm>
          <a:prstGeom prst="rect">
            <a:avLst/>
          </a:prstGeom>
          <a:noFill/>
          <a:ln w="25400" algn="ctr">
            <a:noFill/>
            <a:miter lim="800000"/>
            <a:headEnd/>
            <a:tailEnd/>
          </a:ln>
        </p:spPr>
        <p:txBody>
          <a:bodyPr wrap="none">
            <a:spAutoFit/>
          </a:bodyPr>
          <a:lstStyle/>
          <a:p>
            <a:pPr algn="ctr"/>
            <a:r>
              <a:rPr lang="en-US" sz="1600">
                <a:solidFill>
                  <a:srgbClr val="000000"/>
                </a:solidFill>
              </a:rPr>
              <a:t>Part and Socket</a:t>
            </a:r>
          </a:p>
        </p:txBody>
      </p:sp>
      <p:sp>
        <p:nvSpPr>
          <p:cNvPr id="133131" name="AutoShape 10"/>
          <p:cNvSpPr>
            <a:spLocks noChangeArrowheads="1"/>
          </p:cNvSpPr>
          <p:nvPr/>
        </p:nvSpPr>
        <p:spPr bwMode="auto">
          <a:xfrm>
            <a:off x="5853113" y="2437210"/>
            <a:ext cx="1219200" cy="228600"/>
          </a:xfrm>
          <a:prstGeom prst="leftArrow">
            <a:avLst>
              <a:gd name="adj1" fmla="val 50000"/>
              <a:gd name="adj2" fmla="val 93759"/>
            </a:avLst>
          </a:prstGeom>
          <a:solidFill>
            <a:schemeClr val="accent1"/>
          </a:solidFill>
          <a:ln w="25400" algn="ctr">
            <a:solidFill>
              <a:schemeClr val="tx1"/>
            </a:solidFill>
            <a:miter lim="800000"/>
            <a:headEnd/>
            <a:tailEnd/>
          </a:ln>
        </p:spPr>
        <p:txBody>
          <a:bodyPr wrap="none" anchor="ctr"/>
          <a:lstStyle/>
          <a:p>
            <a:pPr algn="ctr"/>
            <a:endParaRPr lang="en-US" sz="2000">
              <a:solidFill>
                <a:srgbClr val="000000"/>
              </a:solidFill>
            </a:endParaRPr>
          </a:p>
        </p:txBody>
      </p:sp>
      <p:sp>
        <p:nvSpPr>
          <p:cNvPr id="133132" name="Text Box 11"/>
          <p:cNvSpPr txBox="1">
            <a:spLocks noChangeArrowheads="1"/>
          </p:cNvSpPr>
          <p:nvPr/>
        </p:nvSpPr>
        <p:spPr bwMode="auto">
          <a:xfrm>
            <a:off x="7131050" y="2441972"/>
            <a:ext cx="1095236" cy="338554"/>
          </a:xfrm>
          <a:prstGeom prst="rect">
            <a:avLst/>
          </a:prstGeom>
          <a:noFill/>
          <a:ln w="25400" algn="ctr">
            <a:noFill/>
            <a:miter lim="800000"/>
            <a:headEnd/>
            <a:tailEnd/>
          </a:ln>
        </p:spPr>
        <p:txBody>
          <a:bodyPr wrap="none">
            <a:spAutoFit/>
          </a:bodyPr>
          <a:lstStyle/>
          <a:p>
            <a:pPr algn="ctr"/>
            <a:r>
              <a:rPr lang="en-US" sz="1600">
                <a:solidFill>
                  <a:srgbClr val="000000"/>
                </a:solidFill>
              </a:rPr>
              <a:t>Crystal Pads</a:t>
            </a:r>
          </a:p>
        </p:txBody>
      </p:sp>
      <p:sp>
        <p:nvSpPr>
          <p:cNvPr id="133133" name="AutoShape 12"/>
          <p:cNvSpPr>
            <a:spLocks noChangeArrowheads="1"/>
          </p:cNvSpPr>
          <p:nvPr/>
        </p:nvSpPr>
        <p:spPr bwMode="auto">
          <a:xfrm>
            <a:off x="6575425" y="3605212"/>
            <a:ext cx="420688" cy="228600"/>
          </a:xfrm>
          <a:prstGeom prst="leftArrow">
            <a:avLst>
              <a:gd name="adj1" fmla="val 50000"/>
              <a:gd name="adj2" fmla="val 62499"/>
            </a:avLst>
          </a:prstGeom>
          <a:solidFill>
            <a:schemeClr val="accent1"/>
          </a:solidFill>
          <a:ln w="25400" algn="ctr">
            <a:solidFill>
              <a:schemeClr val="tx1"/>
            </a:solidFill>
            <a:miter lim="800000"/>
            <a:headEnd/>
            <a:tailEnd/>
          </a:ln>
        </p:spPr>
        <p:txBody>
          <a:bodyPr wrap="none" anchor="ctr"/>
          <a:lstStyle/>
          <a:p>
            <a:pPr algn="ctr"/>
            <a:endParaRPr lang="en-US" sz="2000">
              <a:solidFill>
                <a:srgbClr val="000000"/>
              </a:solidFill>
            </a:endParaRPr>
          </a:p>
        </p:txBody>
      </p:sp>
      <p:sp>
        <p:nvSpPr>
          <p:cNvPr id="133134" name="Text Box 13"/>
          <p:cNvSpPr txBox="1">
            <a:spLocks noChangeArrowheads="1"/>
          </p:cNvSpPr>
          <p:nvPr/>
        </p:nvSpPr>
        <p:spPr bwMode="auto">
          <a:xfrm>
            <a:off x="7018339" y="3611166"/>
            <a:ext cx="1493614" cy="338554"/>
          </a:xfrm>
          <a:prstGeom prst="rect">
            <a:avLst/>
          </a:prstGeom>
          <a:noFill/>
          <a:ln w="25400" algn="ctr">
            <a:noFill/>
            <a:miter lim="800000"/>
            <a:headEnd/>
            <a:tailEnd/>
          </a:ln>
        </p:spPr>
        <p:txBody>
          <a:bodyPr wrap="none">
            <a:spAutoFit/>
          </a:bodyPr>
          <a:lstStyle/>
          <a:p>
            <a:pPr algn="ctr"/>
            <a:r>
              <a:rPr lang="en-US" sz="1600">
                <a:solidFill>
                  <a:srgbClr val="000000"/>
                </a:solidFill>
              </a:rPr>
              <a:t>Power Connector</a:t>
            </a:r>
          </a:p>
        </p:txBody>
      </p:sp>
      <p:sp>
        <p:nvSpPr>
          <p:cNvPr id="133135" name="AutoShape 14"/>
          <p:cNvSpPr>
            <a:spLocks noChangeArrowheads="1"/>
          </p:cNvSpPr>
          <p:nvPr/>
        </p:nvSpPr>
        <p:spPr bwMode="auto">
          <a:xfrm flipH="1">
            <a:off x="5688013" y="3988594"/>
            <a:ext cx="533400" cy="3429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25400" algn="ctr">
            <a:solidFill>
              <a:schemeClr val="tx1"/>
            </a:solidFill>
            <a:miter lim="800000"/>
            <a:headEnd/>
            <a:tailEnd/>
          </a:ln>
        </p:spPr>
        <p:txBody>
          <a:bodyPr wrap="none" anchor="ctr"/>
          <a:lstStyle/>
          <a:p>
            <a:pPr algn="ctr"/>
            <a:endParaRPr lang="en-US" sz="2000">
              <a:solidFill>
                <a:srgbClr val="000000"/>
              </a:solidFill>
            </a:endParaRPr>
          </a:p>
        </p:txBody>
      </p:sp>
      <p:sp>
        <p:nvSpPr>
          <p:cNvPr id="133136" name="Text Box 15"/>
          <p:cNvSpPr txBox="1">
            <a:spLocks noChangeArrowheads="1"/>
          </p:cNvSpPr>
          <p:nvPr/>
        </p:nvSpPr>
        <p:spPr bwMode="auto">
          <a:xfrm>
            <a:off x="6234113" y="4168379"/>
            <a:ext cx="1149674" cy="338554"/>
          </a:xfrm>
          <a:prstGeom prst="rect">
            <a:avLst/>
          </a:prstGeom>
          <a:noFill/>
          <a:ln w="25400" algn="ctr">
            <a:noFill/>
            <a:miter lim="800000"/>
            <a:headEnd/>
            <a:tailEnd/>
          </a:ln>
        </p:spPr>
        <p:txBody>
          <a:bodyPr wrap="none">
            <a:spAutoFit/>
          </a:bodyPr>
          <a:lstStyle/>
          <a:p>
            <a:pPr algn="ctr"/>
            <a:r>
              <a:rPr lang="en-US" sz="1600">
                <a:solidFill>
                  <a:srgbClr val="000000"/>
                </a:solidFill>
              </a:rPr>
              <a:t>Reset Button</a:t>
            </a:r>
          </a:p>
        </p:txBody>
      </p:sp>
      <p:sp>
        <p:nvSpPr>
          <p:cNvPr id="133137" name="AutoShape 16"/>
          <p:cNvSpPr>
            <a:spLocks noChangeArrowheads="1"/>
          </p:cNvSpPr>
          <p:nvPr/>
        </p:nvSpPr>
        <p:spPr bwMode="auto">
          <a:xfrm>
            <a:off x="4024313" y="3988594"/>
            <a:ext cx="533400" cy="3429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25400" algn="ctr">
            <a:solidFill>
              <a:schemeClr val="tx1"/>
            </a:solidFill>
            <a:miter lim="800000"/>
            <a:headEnd/>
            <a:tailEnd/>
          </a:ln>
        </p:spPr>
        <p:txBody>
          <a:bodyPr wrap="none" anchor="ctr"/>
          <a:lstStyle/>
          <a:p>
            <a:pPr algn="ctr"/>
            <a:endParaRPr lang="en-US" sz="2000">
              <a:solidFill>
                <a:srgbClr val="000000"/>
              </a:solidFill>
            </a:endParaRPr>
          </a:p>
        </p:txBody>
      </p:sp>
      <p:sp>
        <p:nvSpPr>
          <p:cNvPr id="133138" name="Text Box 17"/>
          <p:cNvSpPr txBox="1">
            <a:spLocks noChangeArrowheads="1"/>
          </p:cNvSpPr>
          <p:nvPr/>
        </p:nvSpPr>
        <p:spPr bwMode="auto">
          <a:xfrm flipH="1">
            <a:off x="1982789" y="4057650"/>
            <a:ext cx="1573764" cy="584775"/>
          </a:xfrm>
          <a:prstGeom prst="rect">
            <a:avLst/>
          </a:prstGeom>
          <a:noFill/>
          <a:ln w="25400" algn="ctr">
            <a:noFill/>
            <a:miter lim="800000"/>
            <a:headEnd/>
            <a:tailEnd/>
          </a:ln>
        </p:spPr>
        <p:txBody>
          <a:bodyPr wrap="none">
            <a:spAutoFit/>
          </a:bodyPr>
          <a:lstStyle/>
          <a:p>
            <a:pPr algn="ctr"/>
            <a:r>
              <a:rPr lang="en-US" sz="1600">
                <a:solidFill>
                  <a:srgbClr val="000000"/>
                </a:solidFill>
              </a:rPr>
              <a:t>LEDs and Jumpers</a:t>
            </a:r>
          </a:p>
          <a:p>
            <a:pPr algn="ctr"/>
            <a:r>
              <a:rPr lang="en-US" sz="1600">
                <a:solidFill>
                  <a:srgbClr val="000000"/>
                </a:solidFill>
              </a:rPr>
              <a:t>P1.0 &amp; P1.6</a:t>
            </a:r>
          </a:p>
        </p:txBody>
      </p:sp>
      <p:sp>
        <p:nvSpPr>
          <p:cNvPr id="133139" name="AutoShape 18"/>
          <p:cNvSpPr>
            <a:spLocks noChangeArrowheads="1"/>
          </p:cNvSpPr>
          <p:nvPr/>
        </p:nvSpPr>
        <p:spPr bwMode="auto">
          <a:xfrm flipH="1">
            <a:off x="3055938" y="3613547"/>
            <a:ext cx="457200" cy="228600"/>
          </a:xfrm>
          <a:prstGeom prst="leftArrow">
            <a:avLst>
              <a:gd name="adj1" fmla="val 50000"/>
              <a:gd name="adj2" fmla="val 37500"/>
            </a:avLst>
          </a:prstGeom>
          <a:solidFill>
            <a:schemeClr val="accent1"/>
          </a:solidFill>
          <a:ln w="25400" algn="ctr">
            <a:solidFill>
              <a:schemeClr val="tx1"/>
            </a:solidFill>
            <a:miter lim="800000"/>
            <a:headEnd/>
            <a:tailEnd/>
          </a:ln>
        </p:spPr>
        <p:txBody>
          <a:bodyPr wrap="none" anchor="ctr"/>
          <a:lstStyle/>
          <a:p>
            <a:pPr algn="ctr"/>
            <a:endParaRPr lang="en-US" sz="2000">
              <a:solidFill>
                <a:srgbClr val="000000"/>
              </a:solidFill>
            </a:endParaRPr>
          </a:p>
        </p:txBody>
      </p:sp>
      <p:sp>
        <p:nvSpPr>
          <p:cNvPr id="133140" name="Text Box 19"/>
          <p:cNvSpPr txBox="1">
            <a:spLocks noChangeArrowheads="1"/>
          </p:cNvSpPr>
          <p:nvPr/>
        </p:nvSpPr>
        <p:spPr bwMode="auto">
          <a:xfrm>
            <a:off x="1709739" y="3620691"/>
            <a:ext cx="1088760" cy="338554"/>
          </a:xfrm>
          <a:prstGeom prst="rect">
            <a:avLst/>
          </a:prstGeom>
          <a:noFill/>
          <a:ln w="25400" algn="ctr">
            <a:noFill/>
            <a:miter lim="800000"/>
            <a:headEnd/>
            <a:tailEnd/>
          </a:ln>
        </p:spPr>
        <p:txBody>
          <a:bodyPr wrap="none">
            <a:spAutoFit/>
          </a:bodyPr>
          <a:lstStyle/>
          <a:p>
            <a:pPr algn="ctr"/>
            <a:r>
              <a:rPr lang="en-US" sz="1600">
                <a:solidFill>
                  <a:srgbClr val="000000"/>
                </a:solidFill>
              </a:rPr>
              <a:t>P1.3 Button</a:t>
            </a:r>
          </a:p>
        </p:txBody>
      </p:sp>
      <p:sp>
        <p:nvSpPr>
          <p:cNvPr id="133141" name="AutoShape 20"/>
          <p:cNvSpPr>
            <a:spLocks/>
          </p:cNvSpPr>
          <p:nvPr/>
        </p:nvSpPr>
        <p:spPr bwMode="auto">
          <a:xfrm flipH="1">
            <a:off x="3241675" y="2413397"/>
            <a:ext cx="228600" cy="971550"/>
          </a:xfrm>
          <a:prstGeom prst="rightBrace">
            <a:avLst>
              <a:gd name="adj1" fmla="val 47222"/>
              <a:gd name="adj2" fmla="val 50000"/>
            </a:avLst>
          </a:prstGeom>
          <a:noFill/>
          <a:ln w="25400">
            <a:solidFill>
              <a:schemeClr val="tx1"/>
            </a:solidFill>
            <a:round/>
            <a:headEnd/>
            <a:tailEnd/>
          </a:ln>
        </p:spPr>
        <p:txBody>
          <a:bodyPr wrap="none" anchor="ctr"/>
          <a:lstStyle/>
          <a:p>
            <a:pPr algn="ctr"/>
            <a:endParaRPr lang="en-US" sz="2000">
              <a:solidFill>
                <a:srgbClr val="000000"/>
              </a:solidFill>
            </a:endParaRPr>
          </a:p>
        </p:txBody>
      </p:sp>
      <p:sp>
        <p:nvSpPr>
          <p:cNvPr id="133142" name="Text Box 21"/>
          <p:cNvSpPr txBox="1">
            <a:spLocks noChangeArrowheads="1"/>
          </p:cNvSpPr>
          <p:nvPr/>
        </p:nvSpPr>
        <p:spPr bwMode="auto">
          <a:xfrm>
            <a:off x="2286001" y="2721769"/>
            <a:ext cx="740907" cy="584775"/>
          </a:xfrm>
          <a:prstGeom prst="rect">
            <a:avLst/>
          </a:prstGeom>
          <a:noFill/>
          <a:ln w="25400" algn="ctr">
            <a:noFill/>
            <a:miter lim="800000"/>
            <a:headEnd/>
            <a:tailEnd/>
          </a:ln>
        </p:spPr>
        <p:txBody>
          <a:bodyPr wrap="none">
            <a:spAutoFit/>
          </a:bodyPr>
          <a:lstStyle/>
          <a:p>
            <a:pPr algn="ctr"/>
            <a:r>
              <a:rPr lang="en-US" sz="1600">
                <a:solidFill>
                  <a:srgbClr val="000000"/>
                </a:solidFill>
              </a:rPr>
              <a:t>Chip </a:t>
            </a:r>
            <a:br>
              <a:rPr lang="en-US" sz="1600">
                <a:solidFill>
                  <a:srgbClr val="000000"/>
                </a:solidFill>
              </a:rPr>
            </a:br>
            <a:r>
              <a:rPr lang="en-US" sz="1600">
                <a:solidFill>
                  <a:srgbClr val="000000"/>
                </a:solidFill>
              </a:rPr>
              <a:t>Pinouts</a:t>
            </a:r>
          </a:p>
        </p:txBody>
      </p:sp>
      <p:sp>
        <p:nvSpPr>
          <p:cNvPr id="133143" name="AutoShape 22"/>
          <p:cNvSpPr>
            <a:spLocks noChangeArrowheads="1"/>
          </p:cNvSpPr>
          <p:nvPr/>
        </p:nvSpPr>
        <p:spPr bwMode="auto">
          <a:xfrm flipV="1">
            <a:off x="3557588" y="657225"/>
            <a:ext cx="533400" cy="3429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25400" algn="ctr">
            <a:solidFill>
              <a:schemeClr val="tx1"/>
            </a:solidFill>
            <a:miter lim="800000"/>
            <a:headEnd/>
            <a:tailEnd/>
          </a:ln>
        </p:spPr>
        <p:txBody>
          <a:bodyPr wrap="none" anchor="ctr"/>
          <a:lstStyle/>
          <a:p>
            <a:pPr algn="ctr"/>
            <a:endParaRPr lang="en-US" sz="2000">
              <a:solidFill>
                <a:srgbClr val="000000"/>
              </a:solidFill>
            </a:endParaRPr>
          </a:p>
        </p:txBody>
      </p:sp>
      <p:sp>
        <p:nvSpPr>
          <p:cNvPr id="133144" name="Text Box 23"/>
          <p:cNvSpPr txBox="1">
            <a:spLocks noChangeArrowheads="1"/>
          </p:cNvSpPr>
          <p:nvPr/>
        </p:nvSpPr>
        <p:spPr bwMode="auto">
          <a:xfrm>
            <a:off x="2299773" y="535782"/>
            <a:ext cx="1248290" cy="584775"/>
          </a:xfrm>
          <a:prstGeom prst="rect">
            <a:avLst/>
          </a:prstGeom>
          <a:noFill/>
          <a:ln w="25400" algn="ctr">
            <a:noFill/>
            <a:miter lim="800000"/>
            <a:headEnd/>
            <a:tailEnd/>
          </a:ln>
        </p:spPr>
        <p:txBody>
          <a:bodyPr wrap="none">
            <a:spAutoFit/>
          </a:bodyPr>
          <a:lstStyle/>
          <a:p>
            <a:pPr algn="r"/>
            <a:r>
              <a:rPr lang="en-US" sz="1600">
                <a:solidFill>
                  <a:srgbClr val="000000"/>
                </a:solidFill>
              </a:rPr>
              <a:t>USB Emulator</a:t>
            </a:r>
            <a:br>
              <a:rPr lang="en-US" sz="1600">
                <a:solidFill>
                  <a:srgbClr val="000000"/>
                </a:solidFill>
              </a:rPr>
            </a:br>
            <a:r>
              <a:rPr lang="en-US" sz="1600">
                <a:solidFill>
                  <a:srgbClr val="000000"/>
                </a:solidFill>
              </a:rPr>
              <a:t>Connection</a:t>
            </a:r>
          </a:p>
        </p:txBody>
      </p:sp>
      <p:pic>
        <p:nvPicPr>
          <p:cNvPr id="133145" name="Picture 25" descr="Board.JPG"/>
          <p:cNvPicPr>
            <a:picLocks noChangeAspect="1"/>
          </p:cNvPicPr>
          <p:nvPr/>
        </p:nvPicPr>
        <p:blipFill>
          <a:blip r:embed="rId3"/>
          <a:srcRect l="45097" t="40233" r="17647" b="41577"/>
          <a:stretch>
            <a:fillRect/>
          </a:stretch>
        </p:blipFill>
        <p:spPr bwMode="auto">
          <a:xfrm>
            <a:off x="228600" y="1257300"/>
            <a:ext cx="1447800" cy="400050"/>
          </a:xfrm>
          <a:prstGeom prst="rect">
            <a:avLst/>
          </a:prstGeom>
          <a:noFill/>
          <a:ln w="9525">
            <a:noFill/>
            <a:miter lim="800000"/>
            <a:headEnd/>
            <a:tailEnd/>
          </a:ln>
        </p:spPr>
      </p:pic>
      <p:sp>
        <p:nvSpPr>
          <p:cNvPr id="133146" name="TextBox 26"/>
          <p:cNvSpPr txBox="1">
            <a:spLocks noChangeArrowheads="1"/>
          </p:cNvSpPr>
          <p:nvPr/>
        </p:nvSpPr>
        <p:spPr bwMode="auto">
          <a:xfrm>
            <a:off x="152400" y="1726407"/>
            <a:ext cx="1405385" cy="1384995"/>
          </a:xfrm>
          <a:prstGeom prst="rect">
            <a:avLst/>
          </a:prstGeom>
          <a:noFill/>
          <a:ln w="9525">
            <a:noFill/>
            <a:miter lim="800000"/>
            <a:headEnd/>
            <a:tailEnd/>
          </a:ln>
        </p:spPr>
        <p:txBody>
          <a:bodyPr wrap="none" anchor="ctr">
            <a:spAutoFit/>
          </a:bodyPr>
          <a:lstStyle/>
          <a:p>
            <a:pPr>
              <a:buFont typeface="Arial" pitchFamily="34" charset="0"/>
              <a:buChar char="•"/>
            </a:pPr>
            <a:r>
              <a:rPr lang="en-US" sz="1400" dirty="0">
                <a:solidFill>
                  <a:schemeClr val="bg1"/>
                </a:solidFill>
              </a:rPr>
              <a:t> 16kB Flash</a:t>
            </a:r>
          </a:p>
          <a:p>
            <a:pPr>
              <a:buFont typeface="Arial" pitchFamily="34" charset="0"/>
              <a:buChar char="•"/>
            </a:pPr>
            <a:r>
              <a:rPr lang="en-US" sz="1400" dirty="0">
                <a:solidFill>
                  <a:schemeClr val="bg1"/>
                </a:solidFill>
              </a:rPr>
              <a:t> 512B RAM</a:t>
            </a:r>
          </a:p>
          <a:p>
            <a:pPr>
              <a:buFont typeface="Arial" pitchFamily="34" charset="0"/>
              <a:buChar char="•"/>
            </a:pPr>
            <a:r>
              <a:rPr lang="en-US" sz="1400" dirty="0">
                <a:solidFill>
                  <a:schemeClr val="bg1"/>
                </a:solidFill>
              </a:rPr>
              <a:t> 2 Timer_A3’s</a:t>
            </a:r>
          </a:p>
          <a:p>
            <a:pPr>
              <a:buFont typeface="Arial" pitchFamily="34" charset="0"/>
              <a:buChar char="•"/>
            </a:pPr>
            <a:r>
              <a:rPr lang="en-US" sz="1400" dirty="0">
                <a:solidFill>
                  <a:schemeClr val="bg1"/>
                </a:solidFill>
              </a:rPr>
              <a:t> 8 Ch. </a:t>
            </a:r>
            <a:r>
              <a:rPr lang="en-US" sz="1400" dirty="0" err="1">
                <a:solidFill>
                  <a:schemeClr val="bg1"/>
                </a:solidFill>
              </a:rPr>
              <a:t>Comp_A</a:t>
            </a:r>
            <a:r>
              <a:rPr lang="en-US" sz="1400" dirty="0">
                <a:solidFill>
                  <a:schemeClr val="bg1"/>
                </a:solidFill>
              </a:rPr>
              <a:t>+</a:t>
            </a:r>
          </a:p>
          <a:p>
            <a:pPr>
              <a:buFont typeface="Arial" pitchFamily="34" charset="0"/>
              <a:buChar char="•"/>
            </a:pPr>
            <a:r>
              <a:rPr lang="en-US" sz="1400" dirty="0">
                <a:solidFill>
                  <a:schemeClr val="bg1"/>
                </a:solidFill>
              </a:rPr>
              <a:t> 8 Ch. ADC10</a:t>
            </a:r>
          </a:p>
          <a:p>
            <a:pPr>
              <a:buFont typeface="Arial" pitchFamily="34" charset="0"/>
              <a:buChar char="•"/>
            </a:pPr>
            <a:r>
              <a:rPr lang="en-US" sz="1400" dirty="0">
                <a:solidFill>
                  <a:schemeClr val="bg1"/>
                </a:solidFill>
              </a:rPr>
              <a:t> USCI</a:t>
            </a: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p:nvPr>
        </p:nvSpPr>
        <p:spPr/>
        <p:txBody>
          <a:bodyPr/>
          <a:lstStyle/>
          <a:p>
            <a:r>
              <a:rPr lang="en-IN" smtClean="0"/>
              <a:t>Pull-up Resistor</a:t>
            </a:r>
          </a:p>
        </p:txBody>
      </p:sp>
      <p:pic>
        <p:nvPicPr>
          <p:cNvPr id="137219" name="Picture 2" descr="C:\Users\Admin\Desktop\msp430 class ppts\PULLUP.png"/>
          <p:cNvPicPr>
            <a:picLocks noGrp="1" noChangeAspect="1" noChangeArrowheads="1"/>
          </p:cNvPicPr>
          <p:nvPr>
            <p:ph idx="1"/>
          </p:nvPr>
        </p:nvPicPr>
        <p:blipFill>
          <a:blip r:embed="rId2"/>
          <a:srcRect/>
          <a:stretch>
            <a:fillRect/>
          </a:stretch>
        </p:blipFill>
        <p:spPr>
          <a:xfrm>
            <a:off x="304800" y="990600"/>
            <a:ext cx="8665029" cy="3790950"/>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p:cNvSpPr>
            <a:spLocks noGrp="1"/>
          </p:cNvSpPr>
          <p:nvPr>
            <p:ph type="title"/>
          </p:nvPr>
        </p:nvSpPr>
        <p:spPr/>
        <p:txBody>
          <a:bodyPr/>
          <a:lstStyle/>
          <a:p>
            <a:r>
              <a:rPr lang="en-IN" smtClean="0"/>
              <a:t>Pull-down Resistor</a:t>
            </a:r>
          </a:p>
        </p:txBody>
      </p:sp>
      <p:sp>
        <p:nvSpPr>
          <p:cNvPr id="138243" name="Content Placeholder 2"/>
          <p:cNvSpPr>
            <a:spLocks noGrp="1"/>
          </p:cNvSpPr>
          <p:nvPr>
            <p:ph idx="1"/>
          </p:nvPr>
        </p:nvSpPr>
        <p:spPr/>
        <p:txBody>
          <a:bodyPr/>
          <a:lstStyle/>
          <a:p>
            <a:endParaRPr lang="en-IN" smtClean="0"/>
          </a:p>
        </p:txBody>
      </p:sp>
      <p:pic>
        <p:nvPicPr>
          <p:cNvPr id="138244" name="Picture 2" descr="C:\Users\Admin\Desktop\msp430 class ppts\PULLDOWN.jpg"/>
          <p:cNvPicPr>
            <a:picLocks noChangeAspect="1" noChangeArrowheads="1"/>
          </p:cNvPicPr>
          <p:nvPr/>
        </p:nvPicPr>
        <p:blipFill>
          <a:blip r:embed="rId2"/>
          <a:srcRect/>
          <a:stretch>
            <a:fillRect/>
          </a:stretch>
        </p:blipFill>
        <p:spPr bwMode="auto">
          <a:xfrm>
            <a:off x="228600" y="895350"/>
            <a:ext cx="8686800" cy="3808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493538"/>
          </a:xfrm>
          <a:prstGeom prst="rect">
            <a:avLst/>
          </a:prstGeom>
          <a:noFill/>
        </p:spPr>
        <p:txBody>
          <a:bodyPr>
            <a:spAutoFit/>
          </a:bodyPr>
          <a:lstStyle/>
          <a:p>
            <a:pPr algn="ctr">
              <a:defRPr/>
            </a:pPr>
            <a:r>
              <a:rPr lang="en-US" sz="2800" b="1" u="sng" dirty="0">
                <a:latin typeface="Arial" charset="0"/>
              </a:rPr>
              <a:t>GPIO:</a:t>
            </a:r>
          </a:p>
          <a:p>
            <a:pPr algn="ctr">
              <a:defRPr/>
            </a:pPr>
            <a:endParaRPr lang="en-US" sz="2800" dirty="0">
              <a:latin typeface="Arial" charset="0"/>
            </a:endParaRPr>
          </a:p>
          <a:p>
            <a:pPr marL="457200" indent="-457200">
              <a:buFont typeface="Arial" pitchFamily="34" charset="0"/>
              <a:buChar char="•"/>
              <a:defRPr/>
            </a:pPr>
            <a:r>
              <a:rPr lang="en-US" sz="2400" dirty="0">
                <a:latin typeface="Arial" charset="0"/>
              </a:rPr>
              <a:t>Independently programmable.</a:t>
            </a:r>
          </a:p>
          <a:p>
            <a:pPr marL="457200" indent="-457200">
              <a:buFont typeface="Arial" pitchFamily="34" charset="0"/>
              <a:buChar char="•"/>
              <a:defRPr/>
            </a:pPr>
            <a:r>
              <a:rPr lang="en-US" sz="2400" dirty="0">
                <a:latin typeface="Arial" charset="0"/>
              </a:rPr>
              <a:t>Any combination of input, output, interrupt and peripheral is possible.</a:t>
            </a:r>
          </a:p>
          <a:p>
            <a:pPr marL="457200" indent="-457200">
              <a:buFont typeface="Arial" pitchFamily="34" charset="0"/>
              <a:buChar char="•"/>
              <a:defRPr/>
            </a:pPr>
            <a:r>
              <a:rPr lang="en-US" sz="2400" dirty="0">
                <a:latin typeface="Arial" charset="0"/>
              </a:rPr>
              <a:t>Each I/O has an individually programmable pull up/pull down resistor.</a:t>
            </a:r>
          </a:p>
          <a:p>
            <a:pPr marL="457200" indent="-457200">
              <a:buFont typeface="Arial" pitchFamily="34" charset="0"/>
              <a:buChar char="•"/>
              <a:defRPr/>
            </a:pPr>
            <a:r>
              <a:rPr lang="en-US" sz="2400" dirty="0">
                <a:latin typeface="Arial" charset="0"/>
              </a:rPr>
              <a:t>Many devices can lock pin values during low power mode.</a:t>
            </a:r>
          </a:p>
          <a:p>
            <a:pPr marL="457200" indent="-457200">
              <a:buFont typeface="Arial" pitchFamily="34" charset="0"/>
              <a:buChar char="•"/>
              <a:defRPr/>
            </a:pPr>
            <a:r>
              <a:rPr lang="en-US" sz="2400" dirty="0">
                <a:latin typeface="Arial" charset="0"/>
              </a:rPr>
              <a:t>Some devices support touch-sense capability built in to pins.</a:t>
            </a:r>
          </a:p>
          <a:p>
            <a:pPr marL="457200" indent="-457200">
              <a:buFont typeface="Arial" pitchFamily="34" charset="0"/>
              <a:buChar char="•"/>
              <a:defRPr/>
            </a:pPr>
            <a:r>
              <a:rPr lang="en-US" sz="2400" dirty="0">
                <a:latin typeface="Arial" charset="0"/>
              </a:rPr>
              <a:t>This GPIO can consist of unified clock system and also having ACLK, SMCLK, and MCLK.</a:t>
            </a:r>
          </a:p>
          <a:p>
            <a:pPr>
              <a:defRPr/>
            </a:pPr>
            <a:endParaRPr lang="en-US" sz="1600" dirty="0">
              <a:latin typeface="Arial"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38" y="342901"/>
            <a:ext cx="9144000" cy="2862322"/>
          </a:xfrm>
          <a:prstGeom prst="rect">
            <a:avLst/>
          </a:prstGeom>
          <a:noFill/>
        </p:spPr>
        <p:txBody>
          <a:bodyPr>
            <a:spAutoFit/>
          </a:bodyPr>
          <a:lstStyle/>
          <a:p>
            <a:pPr algn="ctr">
              <a:defRPr/>
            </a:pPr>
            <a:r>
              <a:rPr lang="en-US" sz="2000" b="1" dirty="0">
                <a:latin typeface="Arial" charset="0"/>
              </a:rPr>
              <a:t>Timer_ A:</a:t>
            </a:r>
            <a:endParaRPr lang="en-US" sz="2000" dirty="0">
              <a:latin typeface="Arial" charset="0"/>
            </a:endParaRPr>
          </a:p>
          <a:p>
            <a:pPr marL="457200" indent="-457200">
              <a:buFont typeface="Arial" pitchFamily="34" charset="0"/>
              <a:buChar char="•"/>
              <a:defRPr/>
            </a:pPr>
            <a:r>
              <a:rPr lang="en-US" sz="2000" dirty="0">
                <a:latin typeface="Arial" charset="0"/>
              </a:rPr>
              <a:t>It is 16-bit timer/counter</a:t>
            </a:r>
          </a:p>
          <a:p>
            <a:pPr marL="457200" indent="-457200">
              <a:buFont typeface="Arial" pitchFamily="34" charset="0"/>
              <a:buChar char="•"/>
              <a:defRPr/>
            </a:pPr>
            <a:r>
              <a:rPr lang="en-US" sz="2000" dirty="0">
                <a:latin typeface="Arial" charset="0"/>
              </a:rPr>
              <a:t>Multiple capture/compare registers</a:t>
            </a:r>
          </a:p>
          <a:p>
            <a:pPr marL="457200" indent="-457200">
              <a:buFont typeface="Arial" pitchFamily="34" charset="0"/>
              <a:buChar char="•"/>
              <a:defRPr/>
            </a:pPr>
            <a:r>
              <a:rPr lang="en-US" sz="2000" dirty="0">
                <a:latin typeface="Arial" charset="0"/>
              </a:rPr>
              <a:t>Generates PWM and other complex waveforms &amp; interrupts</a:t>
            </a:r>
          </a:p>
          <a:p>
            <a:pPr marL="457200" indent="-457200">
              <a:buFont typeface="Arial" pitchFamily="34" charset="0"/>
              <a:buChar char="•"/>
              <a:defRPr/>
            </a:pPr>
            <a:r>
              <a:rPr lang="en-US" sz="2000" dirty="0">
                <a:latin typeface="Arial" charset="0"/>
              </a:rPr>
              <a:t>Directly trigger GPIO, DMA, and ADC etc.</a:t>
            </a:r>
          </a:p>
          <a:p>
            <a:pPr algn="ctr">
              <a:defRPr/>
            </a:pPr>
            <a:r>
              <a:rPr lang="en-US" sz="2000" b="1" dirty="0">
                <a:latin typeface="Arial" charset="0"/>
              </a:rPr>
              <a:t>Timer_ B:</a:t>
            </a:r>
            <a:endParaRPr lang="en-US" sz="2000" dirty="0">
              <a:latin typeface="Arial" charset="0"/>
            </a:endParaRPr>
          </a:p>
          <a:p>
            <a:pPr marL="457200" indent="-457200">
              <a:buFont typeface="Arial" pitchFamily="34" charset="0"/>
              <a:buChar char="•"/>
              <a:defRPr/>
            </a:pPr>
            <a:r>
              <a:rPr lang="en-US" sz="2000" dirty="0">
                <a:latin typeface="Arial" charset="0"/>
              </a:rPr>
              <a:t>Multiple capture/compare registers</a:t>
            </a:r>
          </a:p>
          <a:p>
            <a:pPr marL="457200" indent="-457200">
              <a:buFont typeface="Arial" pitchFamily="34" charset="0"/>
              <a:buChar char="•"/>
              <a:defRPr/>
            </a:pPr>
            <a:r>
              <a:rPr lang="en-US" sz="2000" dirty="0">
                <a:latin typeface="Arial" charset="0"/>
              </a:rPr>
              <a:t>Generates PWM and other complex waveforms &amp; interrupts</a:t>
            </a:r>
          </a:p>
          <a:p>
            <a:pPr marL="457200" indent="-457200">
              <a:buFont typeface="Arial" pitchFamily="34" charset="0"/>
              <a:buChar char="•"/>
              <a:defRPr/>
            </a:pPr>
            <a:r>
              <a:rPr lang="en-US" sz="2000" dirty="0">
                <a:latin typeface="Arial" charset="0"/>
              </a:rPr>
              <a:t>Directly trigger GPIO, DMA, ADC, and PWM</a:t>
            </a:r>
            <a:r>
              <a:rPr lang="en-US" sz="2000" dirty="0" smtClean="0">
                <a:latin typeface="Arial" charset="0"/>
              </a:rPr>
              <a:t>.</a:t>
            </a:r>
            <a:endParaRPr lang="en-US" sz="2000" dirty="0">
              <a:latin typeface="Arial"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0"/>
            <a:ext cx="8915400" cy="4924425"/>
          </a:xfrm>
          <a:prstGeom prst="rect">
            <a:avLst/>
          </a:prstGeom>
          <a:noFill/>
        </p:spPr>
        <p:txBody>
          <a:bodyPr>
            <a:spAutoFit/>
          </a:bodyPr>
          <a:lstStyle/>
          <a:p>
            <a:pPr algn="ctr">
              <a:defRPr/>
            </a:pPr>
            <a:r>
              <a:rPr lang="en-US" b="1" u="sng" dirty="0">
                <a:latin typeface="Arial" charset="0"/>
              </a:rPr>
              <a:t>Non </a:t>
            </a:r>
            <a:r>
              <a:rPr lang="en-US" b="1" u="sng" dirty="0" err="1">
                <a:latin typeface="Arial" charset="0"/>
              </a:rPr>
              <a:t>maskable</a:t>
            </a:r>
            <a:r>
              <a:rPr lang="en-US" b="1" u="sng" dirty="0">
                <a:latin typeface="Arial" charset="0"/>
              </a:rPr>
              <a:t> interrupts:</a:t>
            </a:r>
          </a:p>
          <a:p>
            <a:pPr algn="ctr">
              <a:defRPr/>
            </a:pPr>
            <a:endParaRPr lang="en-US" dirty="0">
              <a:latin typeface="Arial" charset="0"/>
            </a:endParaRPr>
          </a:p>
          <a:p>
            <a:pPr marL="285750" indent="-285750">
              <a:lnSpc>
                <a:spcPct val="150000"/>
              </a:lnSpc>
              <a:buFont typeface="Arial" pitchFamily="34" charset="0"/>
              <a:buChar char="•"/>
              <a:defRPr/>
            </a:pPr>
            <a:r>
              <a:rPr lang="en-US" sz="1400" dirty="0">
                <a:latin typeface="Arial" charset="0"/>
              </a:rPr>
              <a:t>	</a:t>
            </a:r>
            <a:r>
              <a:rPr lang="en-US" sz="1600" dirty="0">
                <a:latin typeface="Arial" charset="0"/>
              </a:rPr>
              <a:t>These are a few small differences in the handling of non </a:t>
            </a:r>
            <a:r>
              <a:rPr lang="en-US" sz="1600" dirty="0" err="1">
                <a:latin typeface="Arial" charset="0"/>
              </a:rPr>
              <a:t>maskable</a:t>
            </a:r>
            <a:r>
              <a:rPr lang="en-US" sz="1600" dirty="0">
                <a:latin typeface="Arial" charset="0"/>
              </a:rPr>
              <a:t> interrupts compared with the </a:t>
            </a:r>
            <a:r>
              <a:rPr lang="en-US" sz="1600" dirty="0" err="1">
                <a:latin typeface="Arial" charset="0"/>
              </a:rPr>
              <a:t>maskable</a:t>
            </a:r>
            <a:r>
              <a:rPr lang="en-US" sz="1600" dirty="0">
                <a:latin typeface="Arial" charset="0"/>
              </a:rPr>
              <a:t> type.</a:t>
            </a:r>
          </a:p>
          <a:p>
            <a:pPr marL="285750" indent="-285750">
              <a:lnSpc>
                <a:spcPct val="150000"/>
              </a:lnSpc>
              <a:buFont typeface="Arial" pitchFamily="34" charset="0"/>
              <a:buChar char="•"/>
              <a:defRPr/>
            </a:pPr>
            <a:r>
              <a:rPr lang="en-US" sz="1600" dirty="0">
                <a:latin typeface="Arial" charset="0"/>
              </a:rPr>
              <a:t>All the sources share a single vector, which has the highest address and therefore the highest priority except for the reset vector.</a:t>
            </a:r>
          </a:p>
          <a:p>
            <a:pPr marL="285750" indent="-285750">
              <a:lnSpc>
                <a:spcPct val="150000"/>
              </a:lnSpc>
              <a:buFont typeface="Arial" pitchFamily="34" charset="0"/>
              <a:buChar char="•"/>
              <a:defRPr/>
            </a:pPr>
            <a:r>
              <a:rPr lang="en-US" sz="1600" dirty="0">
                <a:latin typeface="Arial" charset="0"/>
              </a:rPr>
              <a:t>Three modules can request a non </a:t>
            </a:r>
            <a:r>
              <a:rPr lang="en-US" sz="1600" dirty="0" err="1">
                <a:latin typeface="Arial" charset="0"/>
              </a:rPr>
              <a:t>maskable</a:t>
            </a:r>
            <a:r>
              <a:rPr lang="en-US" sz="1600" dirty="0">
                <a:latin typeface="Arial" charset="0"/>
              </a:rPr>
              <a:t> interrupt.</a:t>
            </a:r>
          </a:p>
          <a:p>
            <a:pPr algn="ctr">
              <a:defRPr/>
            </a:pPr>
            <a:r>
              <a:rPr lang="en-US" b="1" u="sng" dirty="0">
                <a:latin typeface="Arial" charset="0"/>
              </a:rPr>
              <a:t>Oscillator Faults:-</a:t>
            </a:r>
          </a:p>
          <a:p>
            <a:pPr marL="285750" indent="-285750">
              <a:lnSpc>
                <a:spcPct val="150000"/>
              </a:lnSpc>
              <a:buFont typeface="Arial" pitchFamily="34" charset="0"/>
              <a:buChar char="•"/>
              <a:defRPr/>
            </a:pPr>
            <a:r>
              <a:rPr lang="en-US" sz="1400" b="1" dirty="0">
                <a:latin typeface="Arial" charset="0"/>
              </a:rPr>
              <a:t>         A failure of a </a:t>
            </a:r>
            <a:r>
              <a:rPr lang="en-US" sz="1400" b="1" dirty="0" err="1">
                <a:latin typeface="Arial" charset="0"/>
              </a:rPr>
              <a:t>clock,MCLK</a:t>
            </a:r>
            <a:r>
              <a:rPr lang="en-US" sz="1400" b="1" dirty="0">
                <a:latin typeface="Arial" charset="0"/>
              </a:rPr>
              <a:t> is particular </a:t>
            </a:r>
            <a:r>
              <a:rPr lang="en-US" sz="1400" b="1" dirty="0" smtClean="0">
                <a:latin typeface="Arial" charset="0"/>
              </a:rPr>
              <a:t>links </a:t>
            </a:r>
            <a:r>
              <a:rPr lang="en-US" sz="1400" b="1" dirty="0" err="1">
                <a:latin typeface="Arial" charset="0"/>
              </a:rPr>
              <a:t>crippling.the</a:t>
            </a:r>
            <a:r>
              <a:rPr lang="en-US" sz="1400" b="1" dirty="0">
                <a:latin typeface="Arial" charset="0"/>
              </a:rPr>
              <a:t> clock module detects and recovers from the most likely </a:t>
            </a:r>
            <a:r>
              <a:rPr lang="en-US" sz="1400" b="1" dirty="0" err="1">
                <a:latin typeface="Arial" charset="0"/>
              </a:rPr>
              <a:t>fault,The</a:t>
            </a:r>
            <a:r>
              <a:rPr lang="en-US" sz="1400" b="1" dirty="0">
                <a:latin typeface="Arial" charset="0"/>
              </a:rPr>
              <a:t> failure of an oscillator relies on a vulnerable external crystal.</a:t>
            </a:r>
          </a:p>
          <a:p>
            <a:pPr marL="285750" indent="-285750">
              <a:lnSpc>
                <a:spcPct val="150000"/>
              </a:lnSpc>
              <a:buFont typeface="Arial" pitchFamily="34" charset="0"/>
              <a:buChar char="•"/>
              <a:defRPr/>
            </a:pPr>
            <a:r>
              <a:rPr lang="en-US" sz="1400" b="1" dirty="0">
                <a:latin typeface="Arial" charset="0"/>
              </a:rPr>
              <a:t>Each oscillator has flag which raised to indicate a </a:t>
            </a:r>
            <a:r>
              <a:rPr lang="en-US" sz="1400" b="1" dirty="0" err="1">
                <a:latin typeface="Arial" charset="0"/>
              </a:rPr>
              <a:t>fault,which</a:t>
            </a:r>
            <a:r>
              <a:rPr lang="en-US" sz="1400" b="1" dirty="0">
                <a:latin typeface="Arial" charset="0"/>
              </a:rPr>
              <a:t> also sets the OFIFG bit in interrupt flag register IFG 1.</a:t>
            </a:r>
          </a:p>
          <a:p>
            <a:pPr marL="285750" indent="-285750">
              <a:lnSpc>
                <a:spcPct val="150000"/>
              </a:lnSpc>
              <a:buFont typeface="Arial" pitchFamily="34" charset="0"/>
              <a:buChar char="•"/>
              <a:defRPr/>
            </a:pPr>
            <a:r>
              <a:rPr lang="en-US" sz="1400" b="1" dirty="0">
                <a:latin typeface="Arial" charset="0"/>
              </a:rPr>
              <a:t>The values are stored in segment A, of the information </a:t>
            </a:r>
            <a:r>
              <a:rPr lang="en-US" sz="1400" b="1" dirty="0" err="1">
                <a:latin typeface="Arial" charset="0"/>
              </a:rPr>
              <a:t>memory,which</a:t>
            </a:r>
            <a:r>
              <a:rPr lang="en-US" sz="1400" b="1" dirty="0">
                <a:latin typeface="Arial" charset="0"/>
              </a:rPr>
              <a:t> is locked by default against programming and erasing...</a:t>
            </a:r>
          </a:p>
          <a:p>
            <a:pPr>
              <a:defRPr/>
            </a:pPr>
            <a:endParaRPr lang="en-US" sz="1400" dirty="0">
              <a:latin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40132"/>
            <a:ext cx="8839200" cy="4308872"/>
          </a:xfrm>
          <a:prstGeom prst="rect">
            <a:avLst/>
          </a:prstGeom>
          <a:noFill/>
        </p:spPr>
        <p:txBody>
          <a:bodyPr wrap="square">
            <a:spAutoFit/>
          </a:bodyPr>
          <a:lstStyle/>
          <a:p>
            <a:pPr algn="ctr">
              <a:defRPr/>
            </a:pPr>
            <a:r>
              <a:rPr lang="en-US" sz="2000" b="1" u="sng" dirty="0">
                <a:latin typeface="Arial" charset="0"/>
              </a:rPr>
              <a:t>Frequency-Locked </a:t>
            </a:r>
            <a:r>
              <a:rPr lang="en-US" sz="2000" b="1" u="sng" dirty="0" err="1">
                <a:latin typeface="Arial" charset="0"/>
              </a:rPr>
              <a:t>Loop,FLL</a:t>
            </a:r>
            <a:r>
              <a:rPr lang="en-US" sz="2000" b="1" u="sng" dirty="0">
                <a:latin typeface="Arial" charset="0"/>
              </a:rPr>
              <a:t>:-</a:t>
            </a:r>
          </a:p>
          <a:p>
            <a:pPr marL="285750" indent="-285750">
              <a:lnSpc>
                <a:spcPct val="150000"/>
              </a:lnSpc>
              <a:buFont typeface="Arial" pitchFamily="34" charset="0"/>
              <a:buChar char="•"/>
              <a:defRPr/>
            </a:pPr>
            <a:r>
              <a:rPr lang="en-US" sz="1600" dirty="0" smtClean="0">
                <a:latin typeface="Arial" charset="0"/>
              </a:rPr>
              <a:t>The </a:t>
            </a:r>
            <a:r>
              <a:rPr lang="en-US" sz="1600" dirty="0">
                <a:latin typeface="Arial" charset="0"/>
              </a:rPr>
              <a:t>MSP430X4XX family has more sophisticated FL++ clock module.</a:t>
            </a:r>
          </a:p>
          <a:p>
            <a:pPr marL="285750" indent="-285750">
              <a:lnSpc>
                <a:spcPct val="150000"/>
              </a:lnSpc>
              <a:buFont typeface="Arial" pitchFamily="34" charset="0"/>
              <a:buChar char="•"/>
              <a:defRPr/>
            </a:pPr>
            <a:r>
              <a:rPr lang="en-US" sz="1600" dirty="0">
                <a:latin typeface="Arial" charset="0"/>
              </a:rPr>
              <a:t>LFXT1 and XT2 and some more are similar to MSP430F2XX but registers and bits have different </a:t>
            </a:r>
            <a:r>
              <a:rPr lang="en-US" sz="1600" dirty="0" smtClean="0">
                <a:latin typeface="Arial" charset="0"/>
              </a:rPr>
              <a:t>names. the </a:t>
            </a:r>
            <a:r>
              <a:rPr lang="en-US" sz="1600" dirty="0">
                <a:latin typeface="Arial" charset="0"/>
              </a:rPr>
              <a:t>load capacitance for low-frequency crystal is controlled by XCAPXPF bits in FLL-CTLO register</a:t>
            </a:r>
          </a:p>
          <a:p>
            <a:pPr marL="285750" indent="-285750">
              <a:lnSpc>
                <a:spcPct val="150000"/>
              </a:lnSpc>
              <a:buFont typeface="Arial" pitchFamily="34" charset="0"/>
              <a:buChar char="•"/>
              <a:defRPr/>
            </a:pPr>
            <a:r>
              <a:rPr lang="en-US" sz="1600" dirty="0">
                <a:latin typeface="Arial" charset="0"/>
              </a:rPr>
              <a:t>There are no dividers for internal clocks but the external signal from ACLK can divide.</a:t>
            </a:r>
          </a:p>
          <a:p>
            <a:pPr marL="285750" indent="-285750">
              <a:lnSpc>
                <a:spcPct val="150000"/>
              </a:lnSpc>
              <a:buFont typeface="Arial" pitchFamily="34" charset="0"/>
              <a:buChar char="•"/>
              <a:defRPr/>
            </a:pPr>
            <a:r>
              <a:rPr lang="en-US" sz="1600" dirty="0" smtClean="0">
                <a:latin typeface="Arial" charset="0"/>
              </a:rPr>
              <a:t>This </a:t>
            </a:r>
            <a:r>
              <a:rPr lang="en-US" sz="1600" dirty="0">
                <a:latin typeface="Arial" charset="0"/>
              </a:rPr>
              <a:t>hardware aims to lock the frequency of DCO to LFXT1.</a:t>
            </a:r>
          </a:p>
          <a:p>
            <a:pPr marL="285750" indent="-285750">
              <a:lnSpc>
                <a:spcPct val="150000"/>
              </a:lnSpc>
              <a:buFont typeface="Arial" pitchFamily="34" charset="0"/>
              <a:buChar char="•"/>
              <a:defRPr/>
            </a:pPr>
            <a:r>
              <a:rPr lang="en-US" sz="1600" dirty="0">
                <a:latin typeface="Arial" charset="0"/>
              </a:rPr>
              <a:t>This intern requests a </a:t>
            </a:r>
            <a:r>
              <a:rPr lang="en-US" sz="1600" dirty="0" err="1">
                <a:latin typeface="Arial" charset="0"/>
              </a:rPr>
              <a:t>Nonmaskable</a:t>
            </a:r>
            <a:r>
              <a:rPr lang="en-US" sz="1600" dirty="0">
                <a:latin typeface="Arial" charset="0"/>
              </a:rPr>
              <a:t> interrupt if it has enable.</a:t>
            </a:r>
          </a:p>
          <a:p>
            <a:pPr marL="285750" indent="-285750">
              <a:lnSpc>
                <a:spcPct val="150000"/>
              </a:lnSpc>
              <a:buFont typeface="Arial" pitchFamily="34" charset="0"/>
              <a:buChar char="•"/>
              <a:defRPr/>
            </a:pPr>
            <a:r>
              <a:rPr lang="en-US" sz="1600" dirty="0">
                <a:latin typeface="Arial" charset="0"/>
              </a:rPr>
              <a:t>Its also switches MCLK to DCO if it was not already used, which ensures CPU remains active.</a:t>
            </a:r>
          </a:p>
          <a:p>
            <a:pPr marL="285750" indent="-285750">
              <a:lnSpc>
                <a:spcPct val="150000"/>
              </a:lnSpc>
              <a:buFont typeface="Arial" pitchFamily="34" charset="0"/>
              <a:buChar char="•"/>
              <a:defRPr/>
            </a:pPr>
            <a:r>
              <a:rPr lang="en-US" sz="1600" dirty="0">
                <a:latin typeface="Arial" charset="0"/>
              </a:rPr>
              <a:t>Users software can then take appropriate action </a:t>
            </a:r>
            <a:endParaRPr lang="en-US" sz="1400" dirty="0">
              <a:latin typeface="Arial" charset="0"/>
            </a:endParaRPr>
          </a:p>
          <a:p>
            <a:pPr>
              <a:defRPr/>
            </a:pPr>
            <a:endParaRPr lang="en-US" sz="1400" dirty="0">
              <a:latin typeface="Arial"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2" descr="jj"/>
          <p:cNvPicPr>
            <a:picLocks noChangeAspect="1" noChangeArrowheads="1"/>
          </p:cNvPicPr>
          <p:nvPr/>
        </p:nvPicPr>
        <p:blipFill>
          <a:blip r:embed="rId2"/>
          <a:srcRect/>
          <a:stretch>
            <a:fillRect/>
          </a:stretch>
        </p:blipFill>
        <p:spPr bwMode="auto">
          <a:xfrm>
            <a:off x="609600" y="685800"/>
            <a:ext cx="8153400" cy="37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3" descr="C:\Users\ECE STAFF\Desktop\varun Embedded Systems\IMAGES\fram.png"/>
          <p:cNvPicPr>
            <a:picLocks noGrp="1" noChangeAspect="1" noChangeArrowheads="1"/>
          </p:cNvPicPr>
          <p:nvPr>
            <p:ph sz="quarter" idx="4"/>
          </p:nvPr>
        </p:nvPicPr>
        <p:blipFill>
          <a:blip r:embed="rId2"/>
          <a:srcRect/>
          <a:stretch>
            <a:fillRect/>
          </a:stretch>
        </p:blipFill>
        <p:spPr>
          <a:xfrm>
            <a:off x="228600" y="342900"/>
            <a:ext cx="8686800" cy="4514850"/>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457200" y="171451"/>
            <a:ext cx="8229600" cy="536972"/>
          </a:xfrm>
        </p:spPr>
        <p:txBody>
          <a:bodyPr>
            <a:normAutofit fontScale="90000"/>
          </a:bodyPr>
          <a:lstStyle/>
          <a:p>
            <a:r>
              <a:rPr lang="en-US" sz="3200" b="1" smtClean="0"/>
              <a:t>MSP430F2x MCUs</a:t>
            </a:r>
            <a:endParaRPr lang="en-US" sz="3200" smtClean="0"/>
          </a:p>
        </p:txBody>
      </p:sp>
      <p:sp>
        <p:nvSpPr>
          <p:cNvPr id="3" name="Content Placeholder 2"/>
          <p:cNvSpPr>
            <a:spLocks noGrp="1"/>
          </p:cNvSpPr>
          <p:nvPr>
            <p:ph idx="1"/>
          </p:nvPr>
        </p:nvSpPr>
        <p:spPr>
          <a:xfrm>
            <a:off x="304800" y="628650"/>
            <a:ext cx="8229600" cy="4057650"/>
          </a:xfrm>
        </p:spPr>
        <p:txBody>
          <a:bodyPr>
            <a:normAutofit fontScale="70000" lnSpcReduction="20000"/>
          </a:bodyPr>
          <a:lstStyle/>
          <a:p>
            <a:pPr>
              <a:buFontTx/>
              <a:buNone/>
              <a:defRPr/>
            </a:pPr>
            <a:r>
              <a:rPr lang="en-US" sz="2400" b="1" dirty="0" smtClean="0"/>
              <a:t>Key Features</a:t>
            </a:r>
          </a:p>
          <a:p>
            <a:pPr>
              <a:buFontTx/>
              <a:buNone/>
              <a:defRPr/>
            </a:pPr>
            <a:r>
              <a:rPr lang="en-US" sz="2000" b="1" dirty="0" smtClean="0"/>
              <a:t>Clock</a:t>
            </a:r>
            <a:r>
              <a:rPr lang="en-US" sz="2000" dirty="0" smtClean="0"/>
              <a:t>                </a:t>
            </a:r>
          </a:p>
          <a:p>
            <a:pPr>
              <a:defRPr/>
            </a:pPr>
            <a:r>
              <a:rPr lang="en-US" sz="2000" dirty="0" smtClean="0"/>
              <a:t>Up to 16 MHz CPU speed</a:t>
            </a:r>
          </a:p>
          <a:p>
            <a:pPr>
              <a:buFontTx/>
              <a:buNone/>
              <a:defRPr/>
            </a:pPr>
            <a:r>
              <a:rPr lang="en-US" sz="2000" b="1" dirty="0" smtClean="0"/>
              <a:t>Memory</a:t>
            </a:r>
            <a:endParaRPr lang="en-US" sz="2000" dirty="0" smtClean="0"/>
          </a:p>
          <a:p>
            <a:pPr>
              <a:defRPr/>
            </a:pPr>
            <a:r>
              <a:rPr lang="en-US" sz="2000" dirty="0" smtClean="0"/>
              <a:t>Up to 120 KB Flash</a:t>
            </a:r>
          </a:p>
          <a:p>
            <a:pPr>
              <a:defRPr/>
            </a:pPr>
            <a:r>
              <a:rPr lang="en-US" sz="2000" dirty="0" smtClean="0"/>
              <a:t>Up to 8 KB SRAM</a:t>
            </a:r>
          </a:p>
          <a:p>
            <a:pPr>
              <a:buFontTx/>
              <a:buNone/>
              <a:defRPr/>
            </a:pPr>
            <a:r>
              <a:rPr lang="en-US" sz="2000" b="1" dirty="0" smtClean="0"/>
              <a:t>Voltage</a:t>
            </a:r>
            <a:endParaRPr lang="en-US" sz="2000" dirty="0" smtClean="0"/>
          </a:p>
          <a:p>
            <a:pPr>
              <a:defRPr/>
            </a:pPr>
            <a:r>
              <a:rPr lang="en-US" sz="2000" dirty="0" smtClean="0"/>
              <a:t>1.8 – 3.6V operation</a:t>
            </a:r>
          </a:p>
          <a:p>
            <a:pPr>
              <a:buFontTx/>
              <a:buNone/>
              <a:defRPr/>
            </a:pPr>
            <a:r>
              <a:rPr lang="en-US" sz="2000" b="1" dirty="0" smtClean="0"/>
              <a:t>Smart Analog and digital</a:t>
            </a:r>
            <a:endParaRPr lang="en-US" sz="2000" dirty="0" smtClean="0"/>
          </a:p>
          <a:p>
            <a:pPr>
              <a:defRPr/>
            </a:pPr>
            <a:r>
              <a:rPr lang="en-US" sz="2000" dirty="0" smtClean="0"/>
              <a:t>Scan interface</a:t>
            </a:r>
          </a:p>
          <a:p>
            <a:pPr>
              <a:defRPr/>
            </a:pPr>
            <a:r>
              <a:rPr lang="en-US" sz="2000" dirty="0" smtClean="0"/>
              <a:t>24-bit sigma-delta ADCs</a:t>
            </a:r>
          </a:p>
          <a:p>
            <a:pPr>
              <a:buFontTx/>
              <a:buNone/>
              <a:defRPr/>
            </a:pPr>
            <a:r>
              <a:rPr lang="en-US" sz="2000" b="1" dirty="0" smtClean="0"/>
              <a:t>Low power</a:t>
            </a:r>
            <a:endParaRPr lang="en-US" sz="2000" dirty="0" smtClean="0"/>
          </a:p>
          <a:p>
            <a:pPr>
              <a:defRPr/>
            </a:pPr>
            <a:r>
              <a:rPr lang="en-US" sz="2000" dirty="0" smtClean="0"/>
              <a:t>200 </a:t>
            </a:r>
            <a:r>
              <a:rPr lang="en-US" sz="2000" dirty="0" err="1" smtClean="0"/>
              <a:t>μA</a:t>
            </a:r>
            <a:r>
              <a:rPr lang="en-US" sz="2000" dirty="0" smtClean="0"/>
              <a:t> / MHz active mode</a:t>
            </a:r>
          </a:p>
          <a:p>
            <a:pPr>
              <a:defRPr/>
            </a:pPr>
            <a:r>
              <a:rPr lang="en-US" sz="2000" dirty="0" smtClean="0"/>
              <a:t>0.7 </a:t>
            </a:r>
            <a:r>
              <a:rPr lang="en-US" sz="2000" dirty="0" err="1" smtClean="0"/>
              <a:t>μA</a:t>
            </a:r>
            <a:r>
              <a:rPr lang="en-US" sz="2000" dirty="0" smtClean="0"/>
              <a:t> real-time clock mode</a:t>
            </a:r>
            <a:r>
              <a:rPr lang="en-US" sz="2000" smtClean="0"/>
              <a:t>/ standby mode</a:t>
            </a:r>
            <a:endParaRPr lang="en-US" sz="2000" dirty="0" smtClean="0"/>
          </a:p>
          <a:p>
            <a:pPr>
              <a:defRPr/>
            </a:pPr>
            <a:r>
              <a:rPr lang="en-US" sz="2000" dirty="0" smtClean="0"/>
              <a:t>0.1 </a:t>
            </a:r>
            <a:r>
              <a:rPr lang="en-US" sz="2000" dirty="0" err="1" smtClean="0"/>
              <a:t>μA</a:t>
            </a:r>
            <a:r>
              <a:rPr lang="en-US" sz="2000" dirty="0" smtClean="0"/>
              <a:t> RAM retention</a:t>
            </a:r>
          </a:p>
          <a:p>
            <a:pPr>
              <a:defRPr/>
            </a:pPr>
            <a:r>
              <a:rPr lang="en-US" sz="2000" dirty="0" smtClean="0"/>
              <a:t>Ultra-fast wake-up from standby mode in &lt;6 </a:t>
            </a:r>
            <a:r>
              <a:rPr lang="en-US" sz="2000" dirty="0" err="1" smtClean="0"/>
              <a:t>μs</a:t>
            </a:r>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endParaRPr lang="en-US" smtClean="0"/>
          </a:p>
        </p:txBody>
      </p:sp>
      <p:sp>
        <p:nvSpPr>
          <p:cNvPr id="96259" name="Content Placeholder 2"/>
          <p:cNvSpPr>
            <a:spLocks noGrp="1"/>
          </p:cNvSpPr>
          <p:nvPr>
            <p:ph idx="1"/>
          </p:nvPr>
        </p:nvSpPr>
        <p:spPr/>
        <p:txBody>
          <a:bodyPr/>
          <a:lstStyle/>
          <a:p>
            <a:endParaRPr lang="en-US" smtClean="0"/>
          </a:p>
        </p:txBody>
      </p:sp>
      <p:pic>
        <p:nvPicPr>
          <p:cNvPr id="96260" name="Picture 2" descr="C:\Users\ECE STAFF\Desktop\varun Embedded Systems\f2xximage.png"/>
          <p:cNvPicPr>
            <a:picLocks noChangeAspect="1" noChangeArrowheads="1"/>
          </p:cNvPicPr>
          <p:nvPr/>
        </p:nvPicPr>
        <p:blipFill>
          <a:blip r:embed="rId2"/>
          <a:srcRect/>
          <a:stretch>
            <a:fillRect/>
          </a:stretch>
        </p:blipFill>
        <p:spPr bwMode="auto">
          <a:xfrm>
            <a:off x="381000" y="228600"/>
            <a:ext cx="8534400" cy="4743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endParaRPr lang="en-IN" smtClean="0"/>
          </a:p>
        </p:txBody>
      </p:sp>
      <p:pic>
        <p:nvPicPr>
          <p:cNvPr id="97283" name="Picture 2" descr="C:\Users\Admin\Downloads\IMG_20160720_064422_HDR.jpg"/>
          <p:cNvPicPr>
            <a:picLocks noGrp="1" noChangeAspect="1" noChangeArrowheads="1"/>
          </p:cNvPicPr>
          <p:nvPr>
            <p:ph sz="quarter" idx="1"/>
          </p:nvPr>
        </p:nvPicPr>
        <p:blipFill>
          <a:blip r:embed="rId2" cstate="print"/>
          <a:srcRect/>
          <a:stretch>
            <a:fillRect/>
          </a:stretch>
        </p:blipFill>
        <p:spPr>
          <a:xfrm>
            <a:off x="25400" y="-285750"/>
            <a:ext cx="9118600" cy="542925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2"/>
          <p:cNvSpPr>
            <a:spLocks noGrp="1"/>
          </p:cNvSpPr>
          <p:nvPr>
            <p:ph idx="1"/>
          </p:nvPr>
        </p:nvSpPr>
        <p:spPr>
          <a:xfrm>
            <a:off x="381000" y="625078"/>
            <a:ext cx="8229600" cy="3394472"/>
          </a:xfrm>
        </p:spPr>
        <p:txBody>
          <a:bodyPr>
            <a:normAutofit lnSpcReduction="10000"/>
          </a:bodyPr>
          <a:lstStyle/>
          <a:p>
            <a:pPr>
              <a:buFontTx/>
              <a:buNone/>
            </a:pPr>
            <a:r>
              <a:rPr lang="en-US" b="1" dirty="0" smtClean="0"/>
              <a:t>Applications</a:t>
            </a:r>
            <a:endParaRPr lang="en-US" dirty="0" smtClean="0"/>
          </a:p>
          <a:p>
            <a:r>
              <a:rPr lang="en-US" sz="2400" dirty="0" smtClean="0">
                <a:hlinkClick r:id="rId2"/>
              </a:rPr>
              <a:t>Metering - Single-phase electronic watt-hour Meter Using MSP430AFE2x</a:t>
            </a:r>
            <a:r>
              <a:rPr lang="en-US" sz="2400" dirty="0" smtClean="0"/>
              <a:t> (Analog </a:t>
            </a:r>
            <a:r>
              <a:rPr lang="en-US" sz="2400" dirty="0" err="1" smtClean="0"/>
              <a:t>FrondEnd</a:t>
            </a:r>
            <a:r>
              <a:rPr lang="en-US" sz="2400" dirty="0" smtClean="0"/>
              <a:t>)</a:t>
            </a:r>
          </a:p>
          <a:p>
            <a:r>
              <a:rPr lang="en-US" sz="2400" dirty="0" smtClean="0">
                <a:hlinkClick r:id="rId3"/>
              </a:rPr>
              <a:t>Consumer &amp; portable electronics</a:t>
            </a:r>
            <a:endParaRPr lang="en-US" sz="2400" dirty="0" smtClean="0"/>
          </a:p>
          <a:p>
            <a:r>
              <a:rPr lang="en-US" sz="2400" dirty="0" smtClean="0">
                <a:hlinkClick r:id="rId4"/>
              </a:rPr>
              <a:t>Transportation/Automotive</a:t>
            </a:r>
            <a:endParaRPr lang="en-US" sz="2400" dirty="0" smtClean="0"/>
          </a:p>
          <a:p>
            <a:r>
              <a:rPr lang="en-US" sz="2400" dirty="0" smtClean="0">
                <a:hlinkClick r:id="rId5"/>
              </a:rPr>
              <a:t>Renewable energy</a:t>
            </a:r>
            <a:endParaRPr lang="en-US" sz="2400" dirty="0" smtClean="0"/>
          </a:p>
          <a:p>
            <a:r>
              <a:rPr lang="en-US" sz="2400" dirty="0" smtClean="0">
                <a:hlinkClick r:id="rId6"/>
              </a:rPr>
              <a:t>Military/space/avionics</a:t>
            </a:r>
            <a:endParaRPr lang="en-US" sz="2400" dirty="0" smtClean="0"/>
          </a:p>
          <a:p>
            <a:r>
              <a:rPr lang="en-US" sz="2400" dirty="0" smtClean="0">
                <a:hlinkClick r:id="rId3"/>
              </a:rPr>
              <a:t>Security &amp; </a:t>
            </a:r>
            <a:r>
              <a:rPr lang="en-US" sz="2400" dirty="0" err="1" smtClean="0">
                <a:hlinkClick r:id="rId3"/>
              </a:rPr>
              <a:t>safet</a:t>
            </a:r>
            <a:endParaRPr lang="en-US" sz="2400" dirty="0" smtClean="0"/>
          </a:p>
          <a:p>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457200" y="171451"/>
            <a:ext cx="8229600" cy="594122"/>
          </a:xfrm>
        </p:spPr>
        <p:txBody>
          <a:bodyPr/>
          <a:lstStyle/>
          <a:p>
            <a:r>
              <a:rPr lang="en-US" sz="2400" b="1" smtClean="0"/>
              <a:t>MSP430G2x MCUs</a:t>
            </a:r>
            <a:endParaRPr lang="en-US" sz="2400" smtClean="0"/>
          </a:p>
        </p:txBody>
      </p:sp>
      <p:sp>
        <p:nvSpPr>
          <p:cNvPr id="3" name="Content Placeholder 2"/>
          <p:cNvSpPr>
            <a:spLocks noGrp="1"/>
          </p:cNvSpPr>
          <p:nvPr>
            <p:ph idx="1"/>
          </p:nvPr>
        </p:nvSpPr>
        <p:spPr>
          <a:xfrm>
            <a:off x="457200" y="800100"/>
            <a:ext cx="8229600" cy="3829050"/>
          </a:xfrm>
        </p:spPr>
        <p:txBody>
          <a:bodyPr>
            <a:normAutofit fontScale="77500" lnSpcReduction="20000"/>
          </a:bodyPr>
          <a:lstStyle/>
          <a:p>
            <a:pPr>
              <a:buFontTx/>
              <a:buNone/>
              <a:defRPr/>
            </a:pPr>
            <a:r>
              <a:rPr lang="en-US" sz="2000" b="1" dirty="0" smtClean="0"/>
              <a:t>Key Features</a:t>
            </a:r>
          </a:p>
          <a:p>
            <a:pPr>
              <a:buFontTx/>
              <a:buNone/>
              <a:defRPr/>
            </a:pPr>
            <a:r>
              <a:rPr lang="en-US" sz="2000" b="1" dirty="0" smtClean="0"/>
              <a:t>Clock</a:t>
            </a:r>
            <a:endParaRPr lang="en-US" sz="2000" dirty="0" smtClean="0"/>
          </a:p>
          <a:p>
            <a:pPr>
              <a:defRPr/>
            </a:pPr>
            <a:r>
              <a:rPr lang="en-US" sz="2000" dirty="0" smtClean="0"/>
              <a:t>Up to 16 MHz CPU speed</a:t>
            </a:r>
          </a:p>
          <a:p>
            <a:pPr>
              <a:buFontTx/>
              <a:buNone/>
              <a:defRPr/>
            </a:pPr>
            <a:r>
              <a:rPr lang="en-US" sz="2000" b="1" dirty="0" smtClean="0"/>
              <a:t>Memory</a:t>
            </a:r>
            <a:endParaRPr lang="en-US" sz="2000" dirty="0" smtClean="0"/>
          </a:p>
          <a:p>
            <a:pPr>
              <a:defRPr/>
            </a:pPr>
            <a:r>
              <a:rPr lang="en-US" sz="2000" dirty="0" smtClean="0"/>
              <a:t>Up to 56 KB Flash</a:t>
            </a:r>
          </a:p>
          <a:p>
            <a:pPr>
              <a:defRPr/>
            </a:pPr>
            <a:r>
              <a:rPr lang="en-US" sz="2000" dirty="0" smtClean="0"/>
              <a:t>Up to 4 KB SRAM</a:t>
            </a:r>
          </a:p>
          <a:p>
            <a:pPr>
              <a:buFontTx/>
              <a:buNone/>
              <a:defRPr/>
            </a:pPr>
            <a:r>
              <a:rPr lang="en-US" sz="2000" b="1" dirty="0" smtClean="0"/>
              <a:t>Voltage</a:t>
            </a:r>
            <a:endParaRPr lang="en-US" sz="2000" dirty="0" smtClean="0"/>
          </a:p>
          <a:p>
            <a:pPr>
              <a:defRPr/>
            </a:pPr>
            <a:r>
              <a:rPr lang="en-US" sz="2000" dirty="0" smtClean="0"/>
              <a:t>1.8 – 3.6V operation</a:t>
            </a:r>
          </a:p>
          <a:p>
            <a:pPr>
              <a:buFontTx/>
              <a:buNone/>
              <a:defRPr/>
            </a:pPr>
            <a:r>
              <a:rPr lang="en-US" sz="2000" b="1" dirty="0" smtClean="0"/>
              <a:t>Low power</a:t>
            </a:r>
            <a:endParaRPr lang="en-US" sz="2000" dirty="0" smtClean="0"/>
          </a:p>
          <a:p>
            <a:pPr>
              <a:defRPr/>
            </a:pPr>
            <a:r>
              <a:rPr lang="en-US" sz="2000" dirty="0" smtClean="0"/>
              <a:t>220 </a:t>
            </a:r>
            <a:r>
              <a:rPr lang="en-US" sz="2000" dirty="0" err="1" smtClean="0"/>
              <a:t>μA</a:t>
            </a:r>
            <a:r>
              <a:rPr lang="en-US" sz="2000" dirty="0" smtClean="0"/>
              <a:t> / MHz active mode</a:t>
            </a:r>
          </a:p>
          <a:p>
            <a:pPr>
              <a:defRPr/>
            </a:pPr>
            <a:r>
              <a:rPr lang="en-US" sz="2000" dirty="0" smtClean="0"/>
              <a:t>0.7 </a:t>
            </a:r>
            <a:r>
              <a:rPr lang="en-US" sz="2000" dirty="0" err="1" smtClean="0"/>
              <a:t>μA</a:t>
            </a:r>
            <a:r>
              <a:rPr lang="en-US" sz="2000" dirty="0" smtClean="0"/>
              <a:t> real-time clock mode</a:t>
            </a:r>
          </a:p>
          <a:p>
            <a:pPr>
              <a:defRPr/>
            </a:pPr>
            <a:r>
              <a:rPr lang="en-US" sz="2000" dirty="0" smtClean="0"/>
              <a:t>0.4 </a:t>
            </a:r>
            <a:r>
              <a:rPr lang="en-US" sz="2000" dirty="0" err="1" smtClean="0"/>
              <a:t>μA</a:t>
            </a:r>
            <a:r>
              <a:rPr lang="en-US" sz="2000" dirty="0" smtClean="0"/>
              <a:t> standby mode (VLO)</a:t>
            </a:r>
          </a:p>
          <a:p>
            <a:pPr>
              <a:defRPr/>
            </a:pPr>
            <a:r>
              <a:rPr lang="en-US" sz="2000" dirty="0" smtClean="0"/>
              <a:t>0.1 </a:t>
            </a:r>
            <a:r>
              <a:rPr lang="en-US" sz="2000" dirty="0" err="1" smtClean="0"/>
              <a:t>μA</a:t>
            </a:r>
            <a:r>
              <a:rPr lang="en-US" sz="2000" dirty="0" smtClean="0"/>
              <a:t> RAM retention</a:t>
            </a:r>
          </a:p>
          <a:p>
            <a:pPr>
              <a:defRPr/>
            </a:pPr>
            <a:r>
              <a:rPr lang="en-US" sz="2000" dirty="0" smtClean="0"/>
              <a:t>Ultra-fast wake-up From standby mode in &lt;1 </a:t>
            </a:r>
            <a:r>
              <a:rPr lang="en-US" sz="2000" dirty="0" err="1" smtClean="0"/>
              <a:t>μs</a:t>
            </a:r>
            <a:endParaRPr lang="en-US" sz="2000" dirty="0" smtClean="0"/>
          </a:p>
          <a:p>
            <a:pPr>
              <a:buFontTx/>
              <a:buNone/>
              <a:defRPr/>
            </a:pPr>
            <a:endParaRPr lang="en-US" sz="20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DMINISTRATIVESLIDE"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220</TotalTime>
  <Words>2653</Words>
  <Application>Microsoft Office PowerPoint</Application>
  <PresentationFormat>On-screen Show (16:9)</PresentationFormat>
  <Paragraphs>525</Paragraphs>
  <Slides>40</Slides>
  <Notes>4</Notes>
  <HiddenSlides>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40</vt:i4>
      </vt:variant>
    </vt:vector>
  </HeadingPairs>
  <TitlesOfParts>
    <vt:vector size="52" baseType="lpstr">
      <vt:lpstr>ＭＳ Ｐゴシック</vt:lpstr>
      <vt:lpstr>Arial</vt:lpstr>
      <vt:lpstr>Arial Narrow</vt:lpstr>
      <vt:lpstr>Calibri</vt:lpstr>
      <vt:lpstr>Franklin Gothic Book</vt:lpstr>
      <vt:lpstr>Perpetua</vt:lpstr>
      <vt:lpstr>Rockwell</vt:lpstr>
      <vt:lpstr>Symbol</vt:lpstr>
      <vt:lpstr>Times New Roman</vt:lpstr>
      <vt:lpstr>Wingdings</vt:lpstr>
      <vt:lpstr>Wingdings 2</vt:lpstr>
      <vt:lpstr>Equity</vt:lpstr>
      <vt:lpstr>MSP 430 </vt:lpstr>
      <vt:lpstr>Variants of MSP430</vt:lpstr>
      <vt:lpstr>PowerPoint Presentation</vt:lpstr>
      <vt:lpstr>PowerPoint Presentation</vt:lpstr>
      <vt:lpstr>MSP430F2x MCUs</vt:lpstr>
      <vt:lpstr>PowerPoint Presentation</vt:lpstr>
      <vt:lpstr>PowerPoint Presentation</vt:lpstr>
      <vt:lpstr>PowerPoint Presentation</vt:lpstr>
      <vt:lpstr>MSP430G2x MCUs</vt:lpstr>
      <vt:lpstr>PowerPoint Presentation</vt:lpstr>
      <vt:lpstr>PowerPoint Presentation</vt:lpstr>
      <vt:lpstr>PowerPoint Presentation</vt:lpstr>
      <vt:lpstr>PowerPoint Presentation</vt:lpstr>
      <vt:lpstr>PowerPoint Presentation</vt:lpstr>
      <vt:lpstr>PowerPoint Presentation</vt:lpstr>
      <vt:lpstr>F5xx Key Features</vt:lpstr>
      <vt:lpstr>PowerPoint Presentation</vt:lpstr>
      <vt:lpstr>PowerPoint Presentation</vt:lpstr>
      <vt:lpstr>MSP430 Families</vt:lpstr>
      <vt:lpstr>MSP430 Peripheral Overview</vt:lpstr>
      <vt:lpstr>MSP430™ Series Comparison </vt:lpstr>
      <vt:lpstr>MSP430 CPU</vt:lpstr>
      <vt:lpstr>Unified Memory Map/Address space</vt:lpstr>
      <vt:lpstr>Memory Maps</vt:lpstr>
      <vt:lpstr>‘F5529 vs ‘FR5969 Mem Maps</vt:lpstr>
      <vt:lpstr>MSP430F5529 Block diagram &amp; its Peripherals </vt:lpstr>
      <vt:lpstr>MSP430 GPIO (GPIOs)</vt:lpstr>
      <vt:lpstr>MSP430 Timers (Timers,RTC,WDT)</vt:lpstr>
      <vt:lpstr>MSP430 Communication</vt:lpstr>
      <vt:lpstr>MSP430 Accelerators</vt:lpstr>
      <vt:lpstr>MSP-EXP430F5529LP Overview</vt:lpstr>
      <vt:lpstr>G2553 LaunchPad Development Board</vt:lpstr>
      <vt:lpstr>Pull-up Resistor</vt:lpstr>
      <vt:lpstr>Pull-down Resistor</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MSP430 Real-Time Clock </dc:title>
  <dc:creator>RAJESH RAI</dc:creator>
  <cp:lastModifiedBy>Windows User</cp:lastModifiedBy>
  <cp:revision>36</cp:revision>
  <dcterms:created xsi:type="dcterms:W3CDTF">2006-08-16T00:00:00Z</dcterms:created>
  <dcterms:modified xsi:type="dcterms:W3CDTF">2020-04-10T06:07:54Z</dcterms:modified>
</cp:coreProperties>
</file>